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26" r:id="rId2"/>
    <p:sldMasterId id="2147483742" r:id="rId3"/>
    <p:sldMasterId id="2147483750" r:id="rId4"/>
    <p:sldMasterId id="2147483755" r:id="rId5"/>
  </p:sldMasterIdLst>
  <p:notesMasterIdLst>
    <p:notesMasterId r:id="rId59"/>
  </p:notesMasterIdLst>
  <p:handoutMasterIdLst>
    <p:handoutMasterId r:id="rId60"/>
  </p:handoutMasterIdLst>
  <p:sldIdLst>
    <p:sldId id="379" r:id="rId6"/>
    <p:sldId id="424" r:id="rId7"/>
    <p:sldId id="418" r:id="rId8"/>
    <p:sldId id="381" r:id="rId9"/>
    <p:sldId id="382" r:id="rId10"/>
    <p:sldId id="383" r:id="rId11"/>
    <p:sldId id="384" r:id="rId12"/>
    <p:sldId id="385" r:id="rId13"/>
    <p:sldId id="386" r:id="rId14"/>
    <p:sldId id="387" r:id="rId15"/>
    <p:sldId id="388" r:id="rId16"/>
    <p:sldId id="389" r:id="rId17"/>
    <p:sldId id="414" r:id="rId18"/>
    <p:sldId id="390" r:id="rId19"/>
    <p:sldId id="318" r:id="rId20"/>
    <p:sldId id="321" r:id="rId21"/>
    <p:sldId id="322" r:id="rId22"/>
    <p:sldId id="323" r:id="rId23"/>
    <p:sldId id="324" r:id="rId24"/>
    <p:sldId id="372" r:id="rId25"/>
    <p:sldId id="371" r:id="rId26"/>
    <p:sldId id="362" r:id="rId27"/>
    <p:sldId id="373" r:id="rId28"/>
    <p:sldId id="331" r:id="rId29"/>
    <p:sldId id="391" r:id="rId30"/>
    <p:sldId id="356" r:id="rId31"/>
    <p:sldId id="419" r:id="rId32"/>
    <p:sldId id="420" r:id="rId33"/>
    <p:sldId id="421" r:id="rId34"/>
    <p:sldId id="422" r:id="rId35"/>
    <p:sldId id="423" r:id="rId36"/>
    <p:sldId id="367" r:id="rId37"/>
    <p:sldId id="415" r:id="rId38"/>
    <p:sldId id="416" r:id="rId39"/>
    <p:sldId id="417" r:id="rId40"/>
    <p:sldId id="342" r:id="rId41"/>
    <p:sldId id="343" r:id="rId42"/>
    <p:sldId id="370" r:id="rId43"/>
    <p:sldId id="345" r:id="rId44"/>
    <p:sldId id="406" r:id="rId45"/>
    <p:sldId id="407" r:id="rId46"/>
    <p:sldId id="400" r:id="rId47"/>
    <p:sldId id="401" r:id="rId48"/>
    <p:sldId id="402" r:id="rId49"/>
    <p:sldId id="403" r:id="rId50"/>
    <p:sldId id="404" r:id="rId51"/>
    <p:sldId id="405" r:id="rId52"/>
    <p:sldId id="395" r:id="rId53"/>
    <p:sldId id="396" r:id="rId54"/>
    <p:sldId id="397" r:id="rId55"/>
    <p:sldId id="398" r:id="rId56"/>
    <p:sldId id="399" r:id="rId57"/>
    <p:sldId id="393" r:id="rId58"/>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2880">
          <p15:clr>
            <a:srgbClr val="A4A3A4"/>
          </p15:clr>
        </p15:guide>
        <p15:guide id="4"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a:srgbClr val="CCCCCC"/>
    <a:srgbClr val="F48F19"/>
    <a:srgbClr val="F04E37"/>
    <a:srgbClr val="00193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53" autoAdjust="0"/>
    <p:restoredTop sz="94660" autoAdjust="0"/>
  </p:normalViewPr>
  <p:slideViewPr>
    <p:cSldViewPr snapToGrid="0">
      <p:cViewPr varScale="1">
        <p:scale>
          <a:sx n="81" d="100"/>
          <a:sy n="81" d="100"/>
        </p:scale>
        <p:origin x="1118" y="53"/>
      </p:cViewPr>
      <p:guideLst>
        <p:guide orient="horz" pos="2160"/>
        <p:guide pos="3840"/>
        <p:guide pos="2880"/>
        <p:guide orient="horz" pos="162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07" d="100"/>
          <a:sy n="107" d="100"/>
        </p:scale>
        <p:origin x="405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chemeClr val="accent2"/>
            </a:solidFill>
            <a:ln w="12700" cap="flat">
              <a:noFill/>
              <a:miter lim="400000"/>
            </a:ln>
            <a:effectLst/>
          </c:spPr>
          <c:dPt>
            <c:idx val="0"/>
            <c:bubble3D val="0"/>
            <c:extLst>
              <c:ext xmlns:c16="http://schemas.microsoft.com/office/drawing/2014/chart" uri="{C3380CC4-5D6E-409C-BE32-E72D297353CC}">
                <c16:uniqueId val="{00000000-AF6D-4839-946D-E621C82E1770}"/>
              </c:ext>
            </c:extLst>
          </c:dPt>
          <c:dPt>
            <c:idx val="1"/>
            <c:bubble3D val="0"/>
            <c:spPr>
              <a:solidFill>
                <a:schemeClr val="accent1">
                  <a:lumMod val="50000"/>
                </a:schemeClr>
              </a:solidFill>
              <a:ln w="12700" cap="flat">
                <a:noFill/>
                <a:miter lim="400000"/>
              </a:ln>
              <a:effectLst/>
            </c:spPr>
            <c:extLst>
              <c:ext xmlns:c16="http://schemas.microsoft.com/office/drawing/2014/chart" uri="{C3380CC4-5D6E-409C-BE32-E72D297353CC}">
                <c16:uniqueId val="{00000002-AF6D-4839-946D-E621C82E1770}"/>
              </c:ext>
            </c:extLst>
          </c:dPt>
          <c:cat>
            <c:strRef>
              <c:f>Sheet1!$B$1:$C$1</c:f>
              <c:strCache>
                <c:ptCount val="2"/>
                <c:pt idx="0">
                  <c:v>Insider</c:v>
                </c:pt>
                <c:pt idx="1">
                  <c:v>Outsider</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3-AF6D-4839-946D-E621C82E1770}"/>
            </c:ext>
          </c:extLst>
        </c:ser>
        <c:dLbls>
          <c:showLegendKey val="0"/>
          <c:showVal val="0"/>
          <c:showCatName val="0"/>
          <c:showSerName val="0"/>
          <c:showPercent val="0"/>
          <c:showBubbleSize val="0"/>
          <c:showLeaderLines val="0"/>
        </c:dLbls>
        <c:firstSliceAng val="0"/>
      </c:pieChart>
      <c:spPr>
        <a:noFill/>
        <a:ln w="25400">
          <a:noFill/>
        </a:ln>
        <a:effectLst/>
      </c:spPr>
    </c:plotArea>
    <c:plotVisOnly val="1"/>
    <c:dispBlanksAs val="gap"/>
    <c:showDLblsOverMax val="1"/>
  </c:chart>
  <c:spPr>
    <a:noFill/>
    <a:ln>
      <a:noFill/>
    </a:ln>
    <a:effectLst/>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66522C-B325-1E41-853B-DEE38F30789E}" type="doc">
      <dgm:prSet loTypeId="urn:microsoft.com/office/officeart/2005/8/layout/pyramid1" loCatId="" qsTypeId="urn:microsoft.com/office/officeart/2005/8/quickstyle/3D2" qsCatId="3D" csTypeId="urn:microsoft.com/office/officeart/2005/8/colors/colorful2" csCatId="colorful" phldr="1"/>
      <dgm:spPr/>
    </dgm:pt>
    <dgm:pt modelId="{C6899C84-58A4-F544-8C07-0D76E6484B8A}">
      <dgm:prSet phldrT="[Text]" custT="1"/>
      <dgm:spPr>
        <a:xfrm>
          <a:off x="6844491" y="0"/>
          <a:ext cx="4562994" cy="2165662"/>
        </a:xfr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endParaRPr lang="en-US" sz="1200" dirty="0">
            <a:solidFill>
              <a:sysClr val="windowText" lastClr="000000">
                <a:hueOff val="0"/>
                <a:satOff val="0"/>
                <a:lumOff val="0"/>
                <a:alphaOff val="0"/>
              </a:sysClr>
            </a:solidFill>
            <a:latin typeface="Calibri" panose="020F0502020204030204"/>
            <a:ea typeface=""/>
            <a:cs typeface=""/>
          </a:endParaRPr>
        </a:p>
        <a:p>
          <a:r>
            <a:rPr lang="en-US" sz="1400" b="1" dirty="0">
              <a:solidFill>
                <a:sysClr val="windowText" lastClr="000000">
                  <a:hueOff val="0"/>
                  <a:satOff val="0"/>
                  <a:lumOff val="0"/>
                  <a:alphaOff val="0"/>
                </a:sysClr>
              </a:solidFill>
              <a:latin typeface="Calibri" panose="020F0502020204030204"/>
              <a:ea typeface=""/>
              <a:cs typeface=""/>
            </a:rPr>
            <a:t>App </a:t>
          </a:r>
          <a:br>
            <a:rPr lang="en-US" sz="1400" b="1" dirty="0">
              <a:solidFill>
                <a:sysClr val="windowText" lastClr="000000">
                  <a:hueOff val="0"/>
                  <a:satOff val="0"/>
                  <a:lumOff val="0"/>
                  <a:alphaOff val="0"/>
                </a:sysClr>
              </a:solidFill>
              <a:latin typeface="Calibri" panose="020F0502020204030204"/>
              <a:ea typeface=""/>
              <a:cs typeface=""/>
            </a:rPr>
          </a:br>
          <a:r>
            <a:rPr lang="en-US" sz="1400" b="1" dirty="0">
              <a:solidFill>
                <a:sysClr val="windowText" lastClr="000000">
                  <a:hueOff val="0"/>
                  <a:satOff val="0"/>
                  <a:lumOff val="0"/>
                  <a:alphaOff val="0"/>
                </a:sysClr>
              </a:solidFill>
              <a:latin typeface="Calibri" panose="020F0502020204030204"/>
              <a:ea typeface=""/>
              <a:cs typeface=""/>
            </a:rPr>
            <a:t>Encryption</a:t>
          </a:r>
          <a:br>
            <a:rPr lang="en-US" sz="14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hyper-sensitive data</a:t>
          </a:r>
          <a:endParaRPr lang="en-US" sz="1000" dirty="0">
            <a:solidFill>
              <a:sysClr val="windowText" lastClr="000000">
                <a:hueOff val="0"/>
                <a:satOff val="0"/>
                <a:lumOff val="0"/>
                <a:alphaOff val="0"/>
              </a:sysClr>
            </a:solidFill>
            <a:latin typeface="Calibri" panose="020F0502020204030204"/>
            <a:ea typeface=""/>
            <a:cs typeface=""/>
          </a:endParaRPr>
        </a:p>
      </dgm:t>
    </dgm:pt>
    <dgm:pt modelId="{CCB748CE-ABA9-AD46-91BF-E7DC44240BFC}" type="parTrans" cxnId="{6A9A83D3-2F13-3D42-96F9-1FA46CB5D29F}">
      <dgm:prSet/>
      <dgm:spPr/>
      <dgm:t>
        <a:bodyPr/>
        <a:lstStyle/>
        <a:p>
          <a:endParaRPr lang="en-US" sz="3200"/>
        </a:p>
      </dgm:t>
    </dgm:pt>
    <dgm:pt modelId="{9B03C0CA-B626-1640-8C0D-446EB5B2F2FA}" type="sibTrans" cxnId="{6A9A83D3-2F13-3D42-96F9-1FA46CB5D29F}">
      <dgm:prSet/>
      <dgm:spPr/>
      <dgm:t>
        <a:bodyPr/>
        <a:lstStyle/>
        <a:p>
          <a:endParaRPr lang="en-US" sz="3200"/>
        </a:p>
      </dgm:t>
    </dgm:pt>
    <dgm:pt modelId="{BFBDEBBD-253F-7241-BFF2-D3CEDB9FFB36}">
      <dgm:prSet phldrT="[Text]" custT="1"/>
      <dgm:spPr>
        <a:xfrm>
          <a:off x="4562994" y="2165662"/>
          <a:ext cx="9125988" cy="2165662"/>
        </a:xfrm>
        <a:gradFill rotWithShape="0">
          <a:gsLst>
            <a:gs pos="0">
              <a:srgbClr val="ED7D31">
                <a:hueOff val="-485121"/>
                <a:satOff val="-27976"/>
                <a:lumOff val="2876"/>
                <a:alphaOff val="0"/>
                <a:satMod val="103000"/>
                <a:lumMod val="102000"/>
                <a:tint val="94000"/>
              </a:srgbClr>
            </a:gs>
            <a:gs pos="50000">
              <a:srgbClr val="ED7D31">
                <a:hueOff val="-485121"/>
                <a:satOff val="-27976"/>
                <a:lumOff val="2876"/>
                <a:alphaOff val="0"/>
                <a:satMod val="110000"/>
                <a:lumMod val="100000"/>
                <a:shade val="100000"/>
              </a:srgbClr>
            </a:gs>
            <a:gs pos="100000">
              <a:srgbClr val="ED7D31">
                <a:hueOff val="-485121"/>
                <a:satOff val="-27976"/>
                <a:lumOff val="2876"/>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n-US" sz="1400" b="1" dirty="0">
              <a:solidFill>
                <a:sysClr val="windowText" lastClr="000000">
                  <a:hueOff val="0"/>
                  <a:satOff val="0"/>
                  <a:lumOff val="0"/>
                  <a:alphaOff val="0"/>
                </a:sysClr>
              </a:solidFill>
              <a:latin typeface="Calibri" panose="020F0502020204030204"/>
              <a:ea typeface=""/>
              <a:cs typeface=""/>
            </a:rPr>
            <a:t>Database Encryption</a:t>
          </a:r>
          <a:br>
            <a:rPr lang="en-US" sz="10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Provide protection for very sensitive in-use (DB</a:t>
          </a:r>
          <a:r>
            <a:rPr lang="en-US" sz="1000" i="1" baseline="0" dirty="0">
              <a:solidFill>
                <a:sysClr val="windowText" lastClr="000000">
                  <a:hueOff val="0"/>
                  <a:satOff val="0"/>
                  <a:lumOff val="0"/>
                  <a:alphaOff val="0"/>
                </a:sysClr>
              </a:solidFill>
              <a:latin typeface="Calibri" panose="020F0502020204030204"/>
              <a:ea typeface=""/>
              <a:cs typeface=""/>
            </a:rPr>
            <a:t> </a:t>
          </a:r>
          <a:r>
            <a:rPr lang="en-US" sz="1000" i="1" dirty="0">
              <a:solidFill>
                <a:sysClr val="windowText" lastClr="000000">
                  <a:hueOff val="0"/>
                  <a:satOff val="0"/>
                  <a:lumOff val="0"/>
                  <a:alphaOff val="0"/>
                </a:sysClr>
              </a:solidFill>
              <a:latin typeface="Calibri" panose="020F0502020204030204"/>
              <a:ea typeface=""/>
              <a:cs typeface=""/>
            </a:rPr>
            <a:t>level), in-flight &amp; at-rest data</a:t>
          </a:r>
        </a:p>
      </dgm:t>
    </dgm:pt>
    <dgm:pt modelId="{B9A73D46-8DA9-F64D-A750-C77655C309C5}" type="parTrans" cxnId="{5A87FDBF-6928-9840-B264-B9912B207BDF}">
      <dgm:prSet/>
      <dgm:spPr/>
      <dgm:t>
        <a:bodyPr/>
        <a:lstStyle/>
        <a:p>
          <a:endParaRPr lang="en-US" sz="3200"/>
        </a:p>
      </dgm:t>
    </dgm:pt>
    <dgm:pt modelId="{4C3678E5-E048-2240-9EEF-5809A627B34C}" type="sibTrans" cxnId="{5A87FDBF-6928-9840-B264-B9912B207BDF}">
      <dgm:prSet/>
      <dgm:spPr/>
      <dgm:t>
        <a:bodyPr/>
        <a:lstStyle/>
        <a:p>
          <a:endParaRPr lang="en-US" sz="3200"/>
        </a:p>
      </dgm:t>
    </dgm:pt>
    <dgm:pt modelId="{B810301E-82A0-3E4B-A919-8B7E0684F2AF}">
      <dgm:prSet phldrT="[Text]" custT="1"/>
      <dgm:spPr>
        <a:xfrm>
          <a:off x="0" y="6496986"/>
          <a:ext cx="18251976" cy="2165662"/>
        </a:xfrm>
        <a:gradFill rotWithShape="0">
          <a:gsLst>
            <a:gs pos="0">
              <a:srgbClr val="ED7D31">
                <a:hueOff val="-1455363"/>
                <a:satOff val="-83928"/>
                <a:lumOff val="8628"/>
                <a:alphaOff val="0"/>
                <a:satMod val="103000"/>
                <a:lumMod val="102000"/>
                <a:tint val="94000"/>
              </a:srgbClr>
            </a:gs>
            <a:gs pos="50000">
              <a:srgbClr val="ED7D31">
                <a:hueOff val="-1455363"/>
                <a:satOff val="-83928"/>
                <a:lumOff val="8628"/>
                <a:alphaOff val="0"/>
                <a:satMod val="110000"/>
                <a:lumMod val="100000"/>
                <a:shade val="100000"/>
              </a:srgbClr>
            </a:gs>
            <a:gs pos="100000">
              <a:srgbClr val="ED7D31">
                <a:hueOff val="-1455363"/>
                <a:satOff val="-83928"/>
                <a:lumOff val="8628"/>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n-US" sz="1400" b="1" dirty="0">
              <a:solidFill>
                <a:sysClr val="windowText" lastClr="000000">
                  <a:hueOff val="0"/>
                  <a:satOff val="0"/>
                  <a:lumOff val="0"/>
                  <a:alphaOff val="0"/>
                </a:sysClr>
              </a:solidFill>
              <a:latin typeface="Calibri" panose="020F0502020204030204"/>
              <a:ea typeface=""/>
              <a:cs typeface=""/>
            </a:rPr>
            <a:t>Full Disk and Tape Encryption</a:t>
          </a:r>
          <a:br>
            <a:rPr lang="en-US" sz="10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Provide 100% coverage for at-rest data with </a:t>
          </a:r>
          <a:r>
            <a:rPr lang="en-US" sz="1000" b="1" i="1" dirty="0">
              <a:solidFill>
                <a:sysClr val="windowText" lastClr="000000">
                  <a:hueOff val="0"/>
                  <a:satOff val="0"/>
                  <a:lumOff val="0"/>
                  <a:alphaOff val="0"/>
                </a:sysClr>
              </a:solidFill>
              <a:latin typeface="Calibri" panose="020F0502020204030204"/>
              <a:ea typeface=""/>
              <a:cs typeface=""/>
            </a:rPr>
            <a:t>zero</a:t>
          </a:r>
          <a:r>
            <a:rPr lang="en-US" sz="1000" i="1" dirty="0">
              <a:solidFill>
                <a:sysClr val="windowText" lastClr="000000">
                  <a:hueOff val="0"/>
                  <a:satOff val="0"/>
                  <a:lumOff val="0"/>
                  <a:alphaOff val="0"/>
                </a:sysClr>
              </a:solidFill>
              <a:latin typeface="Calibri" panose="020F0502020204030204"/>
              <a:ea typeface=""/>
              <a:cs typeface=""/>
            </a:rPr>
            <a:t> host CPU cost </a:t>
          </a:r>
          <a:r>
            <a:rPr lang="en-US" sz="1000" dirty="0">
              <a:solidFill>
                <a:sysClr val="windowText" lastClr="000000">
                  <a:hueOff val="0"/>
                  <a:satOff val="0"/>
                  <a:lumOff val="0"/>
                  <a:alphaOff val="0"/>
                </a:sysClr>
              </a:solidFill>
              <a:latin typeface="Calibri" panose="020F0502020204030204"/>
              <a:ea typeface=""/>
              <a:cs typeface=""/>
            </a:rPr>
            <a:t> </a:t>
          </a:r>
        </a:p>
      </dgm:t>
    </dgm:pt>
    <dgm:pt modelId="{FE10C79F-CFE3-2840-A971-6EBB5D1A74D4}" type="parTrans" cxnId="{7BC3FFDF-F442-184C-9D6F-61BEE8AE18F1}">
      <dgm:prSet/>
      <dgm:spPr/>
      <dgm:t>
        <a:bodyPr/>
        <a:lstStyle/>
        <a:p>
          <a:endParaRPr lang="en-US" sz="3200"/>
        </a:p>
      </dgm:t>
    </dgm:pt>
    <dgm:pt modelId="{0F25913B-C954-D348-9F97-7E11ECDCA14C}" type="sibTrans" cxnId="{7BC3FFDF-F442-184C-9D6F-61BEE8AE18F1}">
      <dgm:prSet/>
      <dgm:spPr/>
      <dgm:t>
        <a:bodyPr/>
        <a:lstStyle/>
        <a:p>
          <a:endParaRPr lang="en-US" sz="3200"/>
        </a:p>
      </dgm:t>
    </dgm:pt>
    <dgm:pt modelId="{7E993FED-0B47-7541-80B2-B40282FC556B}">
      <dgm:prSet custT="1"/>
      <dgm:spPr>
        <a:xfrm>
          <a:off x="2281497" y="4331324"/>
          <a:ext cx="13688982" cy="2165662"/>
        </a:xfrm>
        <a:gradFill rotWithShape="0">
          <a:gsLst>
            <a:gs pos="0">
              <a:srgbClr val="ED7D31">
                <a:hueOff val="-970242"/>
                <a:satOff val="-55952"/>
                <a:lumOff val="5752"/>
                <a:alphaOff val="0"/>
                <a:satMod val="103000"/>
                <a:lumMod val="102000"/>
                <a:tint val="94000"/>
              </a:srgbClr>
            </a:gs>
            <a:gs pos="50000">
              <a:srgbClr val="ED7D31">
                <a:hueOff val="-970242"/>
                <a:satOff val="-55952"/>
                <a:lumOff val="5752"/>
                <a:alphaOff val="0"/>
                <a:satMod val="110000"/>
                <a:lumMod val="100000"/>
                <a:shade val="100000"/>
              </a:srgbClr>
            </a:gs>
            <a:gs pos="100000">
              <a:srgbClr val="ED7D31">
                <a:hueOff val="-970242"/>
                <a:satOff val="-55952"/>
                <a:lumOff val="5752"/>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n-US" sz="1400" b="1" dirty="0">
              <a:solidFill>
                <a:sysClr val="windowText" lastClr="000000">
                  <a:hueOff val="0"/>
                  <a:satOff val="0"/>
                  <a:lumOff val="0"/>
                  <a:alphaOff val="0"/>
                </a:sysClr>
              </a:solidFill>
              <a:latin typeface="Calibri" panose="020F0502020204030204"/>
              <a:ea typeface=""/>
              <a:cs typeface=""/>
            </a:rPr>
            <a:t>File or Dataset Level Encryption</a:t>
          </a:r>
          <a:br>
            <a:rPr lang="en-US" sz="10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Provide </a:t>
          </a:r>
          <a:r>
            <a:rPr lang="en-US" sz="1000" b="1" i="1" dirty="0">
              <a:solidFill>
                <a:sysClr val="windowText" lastClr="000000">
                  <a:hueOff val="0"/>
                  <a:satOff val="0"/>
                  <a:lumOff val="0"/>
                  <a:alphaOff val="0"/>
                </a:sysClr>
              </a:solidFill>
              <a:latin typeface="Calibri" panose="020F0502020204030204"/>
              <a:ea typeface=""/>
              <a:cs typeface=""/>
            </a:rPr>
            <a:t>broad</a:t>
          </a:r>
          <a:r>
            <a:rPr lang="en-US" sz="1000" i="1" dirty="0">
              <a:solidFill>
                <a:sysClr val="windowText" lastClr="000000">
                  <a:hueOff val="0"/>
                  <a:satOff val="0"/>
                  <a:lumOff val="0"/>
                  <a:alphaOff val="0"/>
                </a:sysClr>
              </a:solidFill>
              <a:latin typeface="Calibri" panose="020F0502020204030204"/>
              <a:ea typeface=""/>
              <a:cs typeface=""/>
            </a:rPr>
            <a:t> coverage for sensitive data using encryption tied to access control </a:t>
          </a:r>
          <a:r>
            <a:rPr lang="en-US" sz="1000" i="1" baseline="0" dirty="0">
              <a:solidFill>
                <a:sysClr val="windowText" lastClr="000000">
                  <a:hueOff val="0"/>
                  <a:satOff val="0"/>
                  <a:lumOff val="0"/>
                  <a:alphaOff val="0"/>
                </a:sysClr>
              </a:solidFill>
              <a:latin typeface="Calibri" panose="020F0502020204030204"/>
              <a:ea typeface=""/>
              <a:cs typeface=""/>
            </a:rPr>
            <a:t>for </a:t>
          </a:r>
          <a:r>
            <a:rPr lang="en-US" sz="1000" i="1" dirty="0">
              <a:solidFill>
                <a:sysClr val="windowText" lastClr="000000">
                  <a:hueOff val="0"/>
                  <a:satOff val="0"/>
                  <a:lumOff val="0"/>
                  <a:alphaOff val="0"/>
                </a:sysClr>
              </a:solidFill>
              <a:latin typeface="Calibri" panose="020F0502020204030204"/>
              <a:ea typeface=""/>
              <a:cs typeface=""/>
            </a:rPr>
            <a:t>in-flight &amp; at-rest data protection</a:t>
          </a:r>
          <a:endParaRPr lang="en-US" sz="1000" dirty="0">
            <a:solidFill>
              <a:sysClr val="windowText" lastClr="000000">
                <a:hueOff val="0"/>
                <a:satOff val="0"/>
                <a:lumOff val="0"/>
                <a:alphaOff val="0"/>
              </a:sysClr>
            </a:solidFill>
            <a:latin typeface="Calibri" panose="020F0502020204030204"/>
            <a:ea typeface=""/>
            <a:cs typeface=""/>
          </a:endParaRPr>
        </a:p>
      </dgm:t>
    </dgm:pt>
    <dgm:pt modelId="{212020FE-C8DF-8F4F-97E9-46676E26619E}" type="parTrans" cxnId="{E4160893-EBB8-1F41-BCB6-7F2D23F8FC83}">
      <dgm:prSet/>
      <dgm:spPr/>
      <dgm:t>
        <a:bodyPr/>
        <a:lstStyle/>
        <a:p>
          <a:endParaRPr lang="en-US" sz="3200"/>
        </a:p>
      </dgm:t>
    </dgm:pt>
    <dgm:pt modelId="{57F05149-FA0E-B948-BCA7-483536A65612}" type="sibTrans" cxnId="{E4160893-EBB8-1F41-BCB6-7F2D23F8FC83}">
      <dgm:prSet/>
      <dgm:spPr/>
      <dgm:t>
        <a:bodyPr/>
        <a:lstStyle/>
        <a:p>
          <a:endParaRPr lang="en-US" sz="3200"/>
        </a:p>
      </dgm:t>
    </dgm:pt>
    <dgm:pt modelId="{11E3D9E5-3BD6-794D-89BE-1ADAECDC661E}" type="pres">
      <dgm:prSet presAssocID="{7766522C-B325-1E41-853B-DEE38F30789E}" presName="Name0" presStyleCnt="0">
        <dgm:presLayoutVars>
          <dgm:dir/>
          <dgm:animLvl val="lvl"/>
          <dgm:resizeHandles val="exact"/>
        </dgm:presLayoutVars>
      </dgm:prSet>
      <dgm:spPr/>
    </dgm:pt>
    <dgm:pt modelId="{3BA2FE73-E06C-AC4E-8A5B-B66CDE182139}" type="pres">
      <dgm:prSet presAssocID="{C6899C84-58A4-F544-8C07-0D76E6484B8A}" presName="Name8" presStyleCnt="0"/>
      <dgm:spPr/>
    </dgm:pt>
    <dgm:pt modelId="{65099C57-306C-5143-BCC4-6A44BEEDD8F5}" type="pres">
      <dgm:prSet presAssocID="{C6899C84-58A4-F544-8C07-0D76E6484B8A}" presName="level" presStyleLbl="node1" presStyleIdx="0" presStyleCnt="4">
        <dgm:presLayoutVars>
          <dgm:chMax val="1"/>
          <dgm:bulletEnabled val="1"/>
        </dgm:presLayoutVars>
      </dgm:prSet>
      <dgm:spPr>
        <a:prstGeom prst="trapezoid">
          <a:avLst>
            <a:gd name="adj" fmla="val 105349"/>
          </a:avLst>
        </a:prstGeom>
      </dgm:spPr>
    </dgm:pt>
    <dgm:pt modelId="{257C8BAE-6371-2848-B190-8EC88D8D378F}" type="pres">
      <dgm:prSet presAssocID="{C6899C84-58A4-F544-8C07-0D76E6484B8A}" presName="levelTx" presStyleLbl="revTx" presStyleIdx="0" presStyleCnt="0">
        <dgm:presLayoutVars>
          <dgm:chMax val="1"/>
          <dgm:bulletEnabled val="1"/>
        </dgm:presLayoutVars>
      </dgm:prSet>
      <dgm:spPr/>
    </dgm:pt>
    <dgm:pt modelId="{F67527DA-6C1D-594D-BB61-43C052EDA18A}" type="pres">
      <dgm:prSet presAssocID="{BFBDEBBD-253F-7241-BFF2-D3CEDB9FFB36}" presName="Name8" presStyleCnt="0"/>
      <dgm:spPr/>
    </dgm:pt>
    <dgm:pt modelId="{453C865C-795B-4F48-A50B-885F77EBA69F}" type="pres">
      <dgm:prSet presAssocID="{BFBDEBBD-253F-7241-BFF2-D3CEDB9FFB36}" presName="level" presStyleLbl="node1" presStyleIdx="1" presStyleCnt="4">
        <dgm:presLayoutVars>
          <dgm:chMax val="1"/>
          <dgm:bulletEnabled val="1"/>
        </dgm:presLayoutVars>
      </dgm:prSet>
      <dgm:spPr>
        <a:prstGeom prst="trapezoid">
          <a:avLst>
            <a:gd name="adj" fmla="val 105349"/>
          </a:avLst>
        </a:prstGeom>
      </dgm:spPr>
    </dgm:pt>
    <dgm:pt modelId="{085A09D8-9DC9-0945-8216-D01A509E90F2}" type="pres">
      <dgm:prSet presAssocID="{BFBDEBBD-253F-7241-BFF2-D3CEDB9FFB36}" presName="levelTx" presStyleLbl="revTx" presStyleIdx="0" presStyleCnt="0">
        <dgm:presLayoutVars>
          <dgm:chMax val="1"/>
          <dgm:bulletEnabled val="1"/>
        </dgm:presLayoutVars>
      </dgm:prSet>
      <dgm:spPr/>
    </dgm:pt>
    <dgm:pt modelId="{4B016A6D-2FA3-C749-A137-61C4DC9B5AD0}" type="pres">
      <dgm:prSet presAssocID="{7E993FED-0B47-7541-80B2-B40282FC556B}" presName="Name8" presStyleCnt="0"/>
      <dgm:spPr/>
    </dgm:pt>
    <dgm:pt modelId="{A442350E-BEE4-E644-9886-8418E9EA192B}" type="pres">
      <dgm:prSet presAssocID="{7E993FED-0B47-7541-80B2-B40282FC556B}" presName="level" presStyleLbl="node1" presStyleIdx="2" presStyleCnt="4">
        <dgm:presLayoutVars>
          <dgm:chMax val="1"/>
          <dgm:bulletEnabled val="1"/>
        </dgm:presLayoutVars>
      </dgm:prSet>
      <dgm:spPr>
        <a:prstGeom prst="trapezoid">
          <a:avLst>
            <a:gd name="adj" fmla="val 105349"/>
          </a:avLst>
        </a:prstGeom>
      </dgm:spPr>
    </dgm:pt>
    <dgm:pt modelId="{4F8BDACA-29BC-3647-BF5D-0897416FC80A}" type="pres">
      <dgm:prSet presAssocID="{7E993FED-0B47-7541-80B2-B40282FC556B}" presName="levelTx" presStyleLbl="revTx" presStyleIdx="0" presStyleCnt="0">
        <dgm:presLayoutVars>
          <dgm:chMax val="1"/>
          <dgm:bulletEnabled val="1"/>
        </dgm:presLayoutVars>
      </dgm:prSet>
      <dgm:spPr/>
    </dgm:pt>
    <dgm:pt modelId="{30708816-CA64-0643-97DE-DBEB19813A27}" type="pres">
      <dgm:prSet presAssocID="{B810301E-82A0-3E4B-A919-8B7E0684F2AF}" presName="Name8" presStyleCnt="0"/>
      <dgm:spPr/>
    </dgm:pt>
    <dgm:pt modelId="{F1AFFF08-2788-114C-8217-7811E3971171}" type="pres">
      <dgm:prSet presAssocID="{B810301E-82A0-3E4B-A919-8B7E0684F2AF}" presName="level" presStyleLbl="node1" presStyleIdx="3" presStyleCnt="4">
        <dgm:presLayoutVars>
          <dgm:chMax val="1"/>
          <dgm:bulletEnabled val="1"/>
        </dgm:presLayoutVars>
      </dgm:prSet>
      <dgm:spPr>
        <a:prstGeom prst="trapezoid">
          <a:avLst>
            <a:gd name="adj" fmla="val 105349"/>
          </a:avLst>
        </a:prstGeom>
      </dgm:spPr>
    </dgm:pt>
    <dgm:pt modelId="{4FA627DF-ABF4-2B42-9E6F-8CE995C6A9BE}" type="pres">
      <dgm:prSet presAssocID="{B810301E-82A0-3E4B-A919-8B7E0684F2AF}" presName="levelTx" presStyleLbl="revTx" presStyleIdx="0" presStyleCnt="0">
        <dgm:presLayoutVars>
          <dgm:chMax val="1"/>
          <dgm:bulletEnabled val="1"/>
        </dgm:presLayoutVars>
      </dgm:prSet>
      <dgm:spPr/>
    </dgm:pt>
  </dgm:ptLst>
  <dgm:cxnLst>
    <dgm:cxn modelId="{9191173C-5E27-B848-AD95-079A3E5D928D}" type="presOf" srcId="{C6899C84-58A4-F544-8C07-0D76E6484B8A}" destId="{65099C57-306C-5143-BCC4-6A44BEEDD8F5}" srcOrd="0" destOrd="0" presId="urn:microsoft.com/office/officeart/2005/8/layout/pyramid1"/>
    <dgm:cxn modelId="{7C64FD49-DB3C-EC49-832F-7557CFBA80AC}" type="presOf" srcId="{BFBDEBBD-253F-7241-BFF2-D3CEDB9FFB36}" destId="{085A09D8-9DC9-0945-8216-D01A509E90F2}" srcOrd="1" destOrd="0" presId="urn:microsoft.com/office/officeart/2005/8/layout/pyramid1"/>
    <dgm:cxn modelId="{B2094678-3062-CA40-9DD9-E59A58BA1CCF}" type="presOf" srcId="{B810301E-82A0-3E4B-A919-8B7E0684F2AF}" destId="{4FA627DF-ABF4-2B42-9E6F-8CE995C6A9BE}" srcOrd="1" destOrd="0" presId="urn:microsoft.com/office/officeart/2005/8/layout/pyramid1"/>
    <dgm:cxn modelId="{FBEA9D8F-37F0-1C48-B083-899EE2955AEF}" type="presOf" srcId="{BFBDEBBD-253F-7241-BFF2-D3CEDB9FFB36}" destId="{453C865C-795B-4F48-A50B-885F77EBA69F}" srcOrd="0" destOrd="0" presId="urn:microsoft.com/office/officeart/2005/8/layout/pyramid1"/>
    <dgm:cxn modelId="{E4160893-EBB8-1F41-BCB6-7F2D23F8FC83}" srcId="{7766522C-B325-1E41-853B-DEE38F30789E}" destId="{7E993FED-0B47-7541-80B2-B40282FC556B}" srcOrd="2" destOrd="0" parTransId="{212020FE-C8DF-8F4F-97E9-46676E26619E}" sibTransId="{57F05149-FA0E-B948-BCA7-483536A65612}"/>
    <dgm:cxn modelId="{782D7DBE-C9B3-F043-B186-391946AB857F}" type="presOf" srcId="{7766522C-B325-1E41-853B-DEE38F30789E}" destId="{11E3D9E5-3BD6-794D-89BE-1ADAECDC661E}" srcOrd="0" destOrd="0" presId="urn:microsoft.com/office/officeart/2005/8/layout/pyramid1"/>
    <dgm:cxn modelId="{5A87FDBF-6928-9840-B264-B9912B207BDF}" srcId="{7766522C-B325-1E41-853B-DEE38F30789E}" destId="{BFBDEBBD-253F-7241-BFF2-D3CEDB9FFB36}" srcOrd="1" destOrd="0" parTransId="{B9A73D46-8DA9-F64D-A750-C77655C309C5}" sibTransId="{4C3678E5-E048-2240-9EEF-5809A627B34C}"/>
    <dgm:cxn modelId="{6A9A83D3-2F13-3D42-96F9-1FA46CB5D29F}" srcId="{7766522C-B325-1E41-853B-DEE38F30789E}" destId="{C6899C84-58A4-F544-8C07-0D76E6484B8A}" srcOrd="0" destOrd="0" parTransId="{CCB748CE-ABA9-AD46-91BF-E7DC44240BFC}" sibTransId="{9B03C0CA-B626-1640-8C0D-446EB5B2F2FA}"/>
    <dgm:cxn modelId="{EA03F4D4-F62A-1D4C-B71D-E30D0BB32389}" type="presOf" srcId="{C6899C84-58A4-F544-8C07-0D76E6484B8A}" destId="{257C8BAE-6371-2848-B190-8EC88D8D378F}" srcOrd="1" destOrd="0" presId="urn:microsoft.com/office/officeart/2005/8/layout/pyramid1"/>
    <dgm:cxn modelId="{7BC3FFDF-F442-184C-9D6F-61BEE8AE18F1}" srcId="{7766522C-B325-1E41-853B-DEE38F30789E}" destId="{B810301E-82A0-3E4B-A919-8B7E0684F2AF}" srcOrd="3" destOrd="0" parTransId="{FE10C79F-CFE3-2840-A971-6EBB5D1A74D4}" sibTransId="{0F25913B-C954-D348-9F97-7E11ECDCA14C}"/>
    <dgm:cxn modelId="{FEDAB0E7-5B07-904A-92B5-B20328D15B79}" type="presOf" srcId="{7E993FED-0B47-7541-80B2-B40282FC556B}" destId="{4F8BDACA-29BC-3647-BF5D-0897416FC80A}" srcOrd="1" destOrd="0" presId="urn:microsoft.com/office/officeart/2005/8/layout/pyramid1"/>
    <dgm:cxn modelId="{B58B68ED-3873-C74D-80A0-49F6343868DB}" type="presOf" srcId="{7E993FED-0B47-7541-80B2-B40282FC556B}" destId="{A442350E-BEE4-E644-9886-8418E9EA192B}" srcOrd="0" destOrd="0" presId="urn:microsoft.com/office/officeart/2005/8/layout/pyramid1"/>
    <dgm:cxn modelId="{E516CEED-DF3B-3649-B7D7-C26B8C29086B}" type="presOf" srcId="{B810301E-82A0-3E4B-A919-8B7E0684F2AF}" destId="{F1AFFF08-2788-114C-8217-7811E3971171}" srcOrd="0" destOrd="0" presId="urn:microsoft.com/office/officeart/2005/8/layout/pyramid1"/>
    <dgm:cxn modelId="{F09FE061-890B-9A45-85D1-49926F07C65C}" type="presParOf" srcId="{11E3D9E5-3BD6-794D-89BE-1ADAECDC661E}" destId="{3BA2FE73-E06C-AC4E-8A5B-B66CDE182139}" srcOrd="0" destOrd="0" presId="urn:microsoft.com/office/officeart/2005/8/layout/pyramid1"/>
    <dgm:cxn modelId="{68270779-67CE-384C-A85E-4FEEE13AB87F}" type="presParOf" srcId="{3BA2FE73-E06C-AC4E-8A5B-B66CDE182139}" destId="{65099C57-306C-5143-BCC4-6A44BEEDD8F5}" srcOrd="0" destOrd="0" presId="urn:microsoft.com/office/officeart/2005/8/layout/pyramid1"/>
    <dgm:cxn modelId="{F947CE46-75DA-C443-96FE-ECFD237526D0}" type="presParOf" srcId="{3BA2FE73-E06C-AC4E-8A5B-B66CDE182139}" destId="{257C8BAE-6371-2848-B190-8EC88D8D378F}" srcOrd="1" destOrd="0" presId="urn:microsoft.com/office/officeart/2005/8/layout/pyramid1"/>
    <dgm:cxn modelId="{6F56B0A9-6719-AF40-9EBB-6216FDDBE289}" type="presParOf" srcId="{11E3D9E5-3BD6-794D-89BE-1ADAECDC661E}" destId="{F67527DA-6C1D-594D-BB61-43C052EDA18A}" srcOrd="1" destOrd="0" presId="urn:microsoft.com/office/officeart/2005/8/layout/pyramid1"/>
    <dgm:cxn modelId="{3F44DDF1-6264-EB4D-803A-9E76F4F27641}" type="presParOf" srcId="{F67527DA-6C1D-594D-BB61-43C052EDA18A}" destId="{453C865C-795B-4F48-A50B-885F77EBA69F}" srcOrd="0" destOrd="0" presId="urn:microsoft.com/office/officeart/2005/8/layout/pyramid1"/>
    <dgm:cxn modelId="{963D5D30-54FC-E349-85D0-56473F9BB98F}" type="presParOf" srcId="{F67527DA-6C1D-594D-BB61-43C052EDA18A}" destId="{085A09D8-9DC9-0945-8216-D01A509E90F2}" srcOrd="1" destOrd="0" presId="urn:microsoft.com/office/officeart/2005/8/layout/pyramid1"/>
    <dgm:cxn modelId="{297AA559-96A1-C947-ADE4-07FCE7732B38}" type="presParOf" srcId="{11E3D9E5-3BD6-794D-89BE-1ADAECDC661E}" destId="{4B016A6D-2FA3-C749-A137-61C4DC9B5AD0}" srcOrd="2" destOrd="0" presId="urn:microsoft.com/office/officeart/2005/8/layout/pyramid1"/>
    <dgm:cxn modelId="{9D347F8B-F74F-DB43-A6A5-F9D286BDA0AD}" type="presParOf" srcId="{4B016A6D-2FA3-C749-A137-61C4DC9B5AD0}" destId="{A442350E-BEE4-E644-9886-8418E9EA192B}" srcOrd="0" destOrd="0" presId="urn:microsoft.com/office/officeart/2005/8/layout/pyramid1"/>
    <dgm:cxn modelId="{345D3A2D-0F2A-554C-A492-5A49BC51B18A}" type="presParOf" srcId="{4B016A6D-2FA3-C749-A137-61C4DC9B5AD0}" destId="{4F8BDACA-29BC-3647-BF5D-0897416FC80A}" srcOrd="1" destOrd="0" presId="urn:microsoft.com/office/officeart/2005/8/layout/pyramid1"/>
    <dgm:cxn modelId="{5D92514A-4906-CB4F-8191-0737D60BA1ED}" type="presParOf" srcId="{11E3D9E5-3BD6-794D-89BE-1ADAECDC661E}" destId="{30708816-CA64-0643-97DE-DBEB19813A27}" srcOrd="3" destOrd="0" presId="urn:microsoft.com/office/officeart/2005/8/layout/pyramid1"/>
    <dgm:cxn modelId="{65CE398C-A9B3-9B47-BB40-451EE3B4588E}" type="presParOf" srcId="{30708816-CA64-0643-97DE-DBEB19813A27}" destId="{F1AFFF08-2788-114C-8217-7811E3971171}" srcOrd="0" destOrd="0" presId="urn:microsoft.com/office/officeart/2005/8/layout/pyramid1"/>
    <dgm:cxn modelId="{346D4008-285C-EE4E-89A5-FDEA0E0C4EDE}" type="presParOf" srcId="{30708816-CA64-0643-97DE-DBEB19813A27}" destId="{4FA627DF-ABF4-2B42-9E6F-8CE995C6A9B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66522C-B325-1E41-853B-DEE38F30789E}" type="doc">
      <dgm:prSet loTypeId="urn:microsoft.com/office/officeart/2005/8/layout/pyramid1" loCatId="" qsTypeId="urn:microsoft.com/office/officeart/2005/8/quickstyle/3D2" qsCatId="3D" csTypeId="urn:microsoft.com/office/officeart/2005/8/colors/colorful2" csCatId="colorful" phldr="1"/>
      <dgm:spPr/>
    </dgm:pt>
    <dgm:pt modelId="{C6899C84-58A4-F544-8C07-0D76E6484B8A}">
      <dgm:prSet phldrT="[Text]" custT="1"/>
      <dgm:spPr>
        <a:xfrm>
          <a:off x="6844491" y="0"/>
          <a:ext cx="4562994" cy="2165662"/>
        </a:xfr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endParaRPr lang="en-US" sz="1200" dirty="0">
            <a:solidFill>
              <a:sysClr val="windowText" lastClr="000000">
                <a:hueOff val="0"/>
                <a:satOff val="0"/>
                <a:lumOff val="0"/>
                <a:alphaOff val="0"/>
              </a:sysClr>
            </a:solidFill>
            <a:latin typeface="Calibri" panose="020F0502020204030204"/>
            <a:ea typeface=""/>
            <a:cs typeface=""/>
          </a:endParaRPr>
        </a:p>
        <a:p>
          <a:r>
            <a:rPr lang="en-US" sz="1400" b="1" dirty="0">
              <a:solidFill>
                <a:sysClr val="windowText" lastClr="000000">
                  <a:hueOff val="0"/>
                  <a:satOff val="0"/>
                  <a:lumOff val="0"/>
                  <a:alphaOff val="0"/>
                </a:sysClr>
              </a:solidFill>
              <a:latin typeface="Calibri" panose="020F0502020204030204"/>
              <a:ea typeface=""/>
              <a:cs typeface=""/>
            </a:rPr>
            <a:t>App </a:t>
          </a:r>
          <a:br>
            <a:rPr lang="en-US" sz="1400" b="1" dirty="0">
              <a:solidFill>
                <a:sysClr val="windowText" lastClr="000000">
                  <a:hueOff val="0"/>
                  <a:satOff val="0"/>
                  <a:lumOff val="0"/>
                  <a:alphaOff val="0"/>
                </a:sysClr>
              </a:solidFill>
              <a:latin typeface="Calibri" panose="020F0502020204030204"/>
              <a:ea typeface=""/>
              <a:cs typeface=""/>
            </a:rPr>
          </a:br>
          <a:r>
            <a:rPr lang="en-US" sz="1400" b="1" dirty="0">
              <a:solidFill>
                <a:sysClr val="windowText" lastClr="000000">
                  <a:hueOff val="0"/>
                  <a:satOff val="0"/>
                  <a:lumOff val="0"/>
                  <a:alphaOff val="0"/>
                </a:sysClr>
              </a:solidFill>
              <a:latin typeface="Calibri" panose="020F0502020204030204"/>
              <a:ea typeface=""/>
              <a:cs typeface=""/>
            </a:rPr>
            <a:t>Encryption</a:t>
          </a:r>
          <a:br>
            <a:rPr lang="en-US" sz="14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hyper-sensitive data</a:t>
          </a:r>
          <a:endParaRPr lang="en-US" sz="1000" dirty="0">
            <a:solidFill>
              <a:sysClr val="windowText" lastClr="000000">
                <a:hueOff val="0"/>
                <a:satOff val="0"/>
                <a:lumOff val="0"/>
                <a:alphaOff val="0"/>
              </a:sysClr>
            </a:solidFill>
            <a:latin typeface="Calibri" panose="020F0502020204030204"/>
            <a:ea typeface=""/>
            <a:cs typeface=""/>
          </a:endParaRPr>
        </a:p>
      </dgm:t>
    </dgm:pt>
    <dgm:pt modelId="{CCB748CE-ABA9-AD46-91BF-E7DC44240BFC}" type="parTrans" cxnId="{6A9A83D3-2F13-3D42-96F9-1FA46CB5D29F}">
      <dgm:prSet/>
      <dgm:spPr/>
      <dgm:t>
        <a:bodyPr/>
        <a:lstStyle/>
        <a:p>
          <a:endParaRPr lang="en-US" sz="3200"/>
        </a:p>
      </dgm:t>
    </dgm:pt>
    <dgm:pt modelId="{9B03C0CA-B626-1640-8C0D-446EB5B2F2FA}" type="sibTrans" cxnId="{6A9A83D3-2F13-3D42-96F9-1FA46CB5D29F}">
      <dgm:prSet/>
      <dgm:spPr/>
      <dgm:t>
        <a:bodyPr/>
        <a:lstStyle/>
        <a:p>
          <a:endParaRPr lang="en-US" sz="3200"/>
        </a:p>
      </dgm:t>
    </dgm:pt>
    <dgm:pt modelId="{BFBDEBBD-253F-7241-BFF2-D3CEDB9FFB36}">
      <dgm:prSet phldrT="[Text]" custT="1"/>
      <dgm:spPr>
        <a:xfrm>
          <a:off x="4562994" y="2165662"/>
          <a:ext cx="9125988" cy="2165662"/>
        </a:xfrm>
        <a:gradFill rotWithShape="0">
          <a:gsLst>
            <a:gs pos="0">
              <a:srgbClr val="ED7D31">
                <a:hueOff val="-485121"/>
                <a:satOff val="-27976"/>
                <a:lumOff val="2876"/>
                <a:alphaOff val="0"/>
                <a:satMod val="103000"/>
                <a:lumMod val="102000"/>
                <a:tint val="94000"/>
              </a:srgbClr>
            </a:gs>
            <a:gs pos="50000">
              <a:srgbClr val="ED7D31">
                <a:hueOff val="-485121"/>
                <a:satOff val="-27976"/>
                <a:lumOff val="2876"/>
                <a:alphaOff val="0"/>
                <a:satMod val="110000"/>
                <a:lumMod val="100000"/>
                <a:shade val="100000"/>
              </a:srgbClr>
            </a:gs>
            <a:gs pos="100000">
              <a:srgbClr val="ED7D31">
                <a:hueOff val="-485121"/>
                <a:satOff val="-27976"/>
                <a:lumOff val="2876"/>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n-US" sz="1400" b="1" dirty="0">
              <a:solidFill>
                <a:sysClr val="windowText" lastClr="000000">
                  <a:hueOff val="0"/>
                  <a:satOff val="0"/>
                  <a:lumOff val="0"/>
                  <a:alphaOff val="0"/>
                </a:sysClr>
              </a:solidFill>
              <a:latin typeface="Calibri" panose="020F0502020204030204"/>
              <a:ea typeface=""/>
              <a:cs typeface=""/>
            </a:rPr>
            <a:t>Database Encryption</a:t>
          </a:r>
          <a:br>
            <a:rPr lang="en-US" sz="10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Provide protection for very sensitive in-use (DB</a:t>
          </a:r>
          <a:r>
            <a:rPr lang="en-US" sz="1000" i="1" baseline="0" dirty="0">
              <a:solidFill>
                <a:sysClr val="windowText" lastClr="000000">
                  <a:hueOff val="0"/>
                  <a:satOff val="0"/>
                  <a:lumOff val="0"/>
                  <a:alphaOff val="0"/>
                </a:sysClr>
              </a:solidFill>
              <a:latin typeface="Calibri" panose="020F0502020204030204"/>
              <a:ea typeface=""/>
              <a:cs typeface=""/>
            </a:rPr>
            <a:t> </a:t>
          </a:r>
          <a:r>
            <a:rPr lang="en-US" sz="1000" i="1" dirty="0">
              <a:solidFill>
                <a:sysClr val="windowText" lastClr="000000">
                  <a:hueOff val="0"/>
                  <a:satOff val="0"/>
                  <a:lumOff val="0"/>
                  <a:alphaOff val="0"/>
                </a:sysClr>
              </a:solidFill>
              <a:latin typeface="Calibri" panose="020F0502020204030204"/>
              <a:ea typeface=""/>
              <a:cs typeface=""/>
            </a:rPr>
            <a:t>level), in-flight &amp; at-rest data</a:t>
          </a:r>
        </a:p>
      </dgm:t>
    </dgm:pt>
    <dgm:pt modelId="{B9A73D46-8DA9-F64D-A750-C77655C309C5}" type="parTrans" cxnId="{5A87FDBF-6928-9840-B264-B9912B207BDF}">
      <dgm:prSet/>
      <dgm:spPr/>
      <dgm:t>
        <a:bodyPr/>
        <a:lstStyle/>
        <a:p>
          <a:endParaRPr lang="en-US" sz="3200"/>
        </a:p>
      </dgm:t>
    </dgm:pt>
    <dgm:pt modelId="{4C3678E5-E048-2240-9EEF-5809A627B34C}" type="sibTrans" cxnId="{5A87FDBF-6928-9840-B264-B9912B207BDF}">
      <dgm:prSet/>
      <dgm:spPr/>
      <dgm:t>
        <a:bodyPr/>
        <a:lstStyle/>
        <a:p>
          <a:endParaRPr lang="en-US" sz="3200"/>
        </a:p>
      </dgm:t>
    </dgm:pt>
    <dgm:pt modelId="{B810301E-82A0-3E4B-A919-8B7E0684F2AF}">
      <dgm:prSet phldrT="[Text]" custT="1"/>
      <dgm:spPr>
        <a:xfrm>
          <a:off x="0" y="6496986"/>
          <a:ext cx="18251976" cy="2165662"/>
        </a:xfrm>
        <a:gradFill rotWithShape="0">
          <a:gsLst>
            <a:gs pos="0">
              <a:srgbClr val="ED7D31">
                <a:hueOff val="-1455363"/>
                <a:satOff val="-83928"/>
                <a:lumOff val="8628"/>
                <a:alphaOff val="0"/>
                <a:satMod val="103000"/>
                <a:lumMod val="102000"/>
                <a:tint val="94000"/>
              </a:srgbClr>
            </a:gs>
            <a:gs pos="50000">
              <a:srgbClr val="ED7D31">
                <a:hueOff val="-1455363"/>
                <a:satOff val="-83928"/>
                <a:lumOff val="8628"/>
                <a:alphaOff val="0"/>
                <a:satMod val="110000"/>
                <a:lumMod val="100000"/>
                <a:shade val="100000"/>
              </a:srgbClr>
            </a:gs>
            <a:gs pos="100000">
              <a:srgbClr val="ED7D31">
                <a:hueOff val="-1455363"/>
                <a:satOff val="-83928"/>
                <a:lumOff val="8628"/>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n-US" sz="1400" b="1" dirty="0">
              <a:solidFill>
                <a:sysClr val="windowText" lastClr="000000">
                  <a:hueOff val="0"/>
                  <a:satOff val="0"/>
                  <a:lumOff val="0"/>
                  <a:alphaOff val="0"/>
                </a:sysClr>
              </a:solidFill>
              <a:latin typeface="Calibri" panose="020F0502020204030204"/>
              <a:ea typeface=""/>
              <a:cs typeface=""/>
            </a:rPr>
            <a:t>Full Disk &amp; Tape</a:t>
          </a:r>
          <a:br>
            <a:rPr lang="en-US" sz="10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Provide 100% coverage for in-flight &amp; at-rest data with </a:t>
          </a:r>
          <a:r>
            <a:rPr lang="en-US" sz="1000" b="1" i="1" dirty="0">
              <a:solidFill>
                <a:sysClr val="windowText" lastClr="000000">
                  <a:hueOff val="0"/>
                  <a:satOff val="0"/>
                  <a:lumOff val="0"/>
                  <a:alphaOff val="0"/>
                </a:sysClr>
              </a:solidFill>
              <a:latin typeface="Calibri" panose="020F0502020204030204"/>
              <a:ea typeface=""/>
              <a:cs typeface=""/>
            </a:rPr>
            <a:t>zero</a:t>
          </a:r>
          <a:r>
            <a:rPr lang="en-US" sz="1000" i="1" dirty="0">
              <a:solidFill>
                <a:sysClr val="windowText" lastClr="000000">
                  <a:hueOff val="0"/>
                  <a:satOff val="0"/>
                  <a:lumOff val="0"/>
                  <a:alphaOff val="0"/>
                </a:sysClr>
              </a:solidFill>
              <a:latin typeface="Calibri" panose="020F0502020204030204"/>
              <a:ea typeface=""/>
              <a:cs typeface=""/>
            </a:rPr>
            <a:t> host CPU cost </a:t>
          </a:r>
          <a:r>
            <a:rPr lang="en-US" sz="1000" dirty="0">
              <a:solidFill>
                <a:sysClr val="windowText" lastClr="000000">
                  <a:hueOff val="0"/>
                  <a:satOff val="0"/>
                  <a:lumOff val="0"/>
                  <a:alphaOff val="0"/>
                </a:sysClr>
              </a:solidFill>
              <a:latin typeface="Calibri" panose="020F0502020204030204"/>
              <a:ea typeface=""/>
              <a:cs typeface=""/>
            </a:rPr>
            <a:t> </a:t>
          </a:r>
        </a:p>
      </dgm:t>
    </dgm:pt>
    <dgm:pt modelId="{FE10C79F-CFE3-2840-A971-6EBB5D1A74D4}" type="parTrans" cxnId="{7BC3FFDF-F442-184C-9D6F-61BEE8AE18F1}">
      <dgm:prSet/>
      <dgm:spPr/>
      <dgm:t>
        <a:bodyPr/>
        <a:lstStyle/>
        <a:p>
          <a:endParaRPr lang="en-US" sz="3200"/>
        </a:p>
      </dgm:t>
    </dgm:pt>
    <dgm:pt modelId="{0F25913B-C954-D348-9F97-7E11ECDCA14C}" type="sibTrans" cxnId="{7BC3FFDF-F442-184C-9D6F-61BEE8AE18F1}">
      <dgm:prSet/>
      <dgm:spPr/>
      <dgm:t>
        <a:bodyPr/>
        <a:lstStyle/>
        <a:p>
          <a:endParaRPr lang="en-US" sz="3200"/>
        </a:p>
      </dgm:t>
    </dgm:pt>
    <dgm:pt modelId="{7E993FED-0B47-7541-80B2-B40282FC556B}">
      <dgm:prSet custT="1"/>
      <dgm:spPr>
        <a:xfrm>
          <a:off x="2281497" y="4331324"/>
          <a:ext cx="13688982" cy="2165662"/>
        </a:xfrm>
        <a:gradFill rotWithShape="0">
          <a:gsLst>
            <a:gs pos="0">
              <a:srgbClr val="ED7D31">
                <a:hueOff val="-970242"/>
                <a:satOff val="-55952"/>
                <a:lumOff val="5752"/>
                <a:alphaOff val="0"/>
                <a:satMod val="103000"/>
                <a:lumMod val="102000"/>
                <a:tint val="94000"/>
              </a:srgbClr>
            </a:gs>
            <a:gs pos="50000">
              <a:srgbClr val="ED7D31">
                <a:hueOff val="-970242"/>
                <a:satOff val="-55952"/>
                <a:lumOff val="5752"/>
                <a:alphaOff val="0"/>
                <a:satMod val="110000"/>
                <a:lumMod val="100000"/>
                <a:shade val="100000"/>
              </a:srgbClr>
            </a:gs>
            <a:gs pos="100000">
              <a:srgbClr val="ED7D31">
                <a:hueOff val="-970242"/>
                <a:satOff val="-55952"/>
                <a:lumOff val="5752"/>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n-US" sz="1400" b="1" dirty="0">
              <a:solidFill>
                <a:sysClr val="windowText" lastClr="000000">
                  <a:hueOff val="0"/>
                  <a:satOff val="0"/>
                  <a:lumOff val="0"/>
                  <a:alphaOff val="0"/>
                </a:sysClr>
              </a:solidFill>
              <a:latin typeface="Calibri" panose="020F0502020204030204"/>
              <a:ea typeface=""/>
              <a:cs typeface=""/>
            </a:rPr>
            <a:t>File or Data Set Level Encryption</a:t>
          </a:r>
          <a:br>
            <a:rPr lang="en-US" sz="10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Provide </a:t>
          </a:r>
          <a:r>
            <a:rPr lang="en-US" sz="1000" b="1" i="1" dirty="0">
              <a:solidFill>
                <a:sysClr val="windowText" lastClr="000000">
                  <a:hueOff val="0"/>
                  <a:satOff val="0"/>
                  <a:lumOff val="0"/>
                  <a:alphaOff val="0"/>
                </a:sysClr>
              </a:solidFill>
              <a:latin typeface="Calibri" panose="020F0502020204030204"/>
              <a:ea typeface=""/>
              <a:cs typeface=""/>
            </a:rPr>
            <a:t>broad</a:t>
          </a:r>
          <a:r>
            <a:rPr lang="en-US" sz="1000" i="1" dirty="0">
              <a:solidFill>
                <a:sysClr val="windowText" lastClr="000000">
                  <a:hueOff val="0"/>
                  <a:satOff val="0"/>
                  <a:lumOff val="0"/>
                  <a:alphaOff val="0"/>
                </a:sysClr>
              </a:solidFill>
              <a:latin typeface="Calibri" panose="020F0502020204030204"/>
              <a:ea typeface=""/>
              <a:cs typeface=""/>
            </a:rPr>
            <a:t> coverage for sensitive data using encryption tied to access control </a:t>
          </a:r>
          <a:r>
            <a:rPr lang="en-US" sz="1000" i="1" baseline="0" dirty="0">
              <a:solidFill>
                <a:sysClr val="windowText" lastClr="000000">
                  <a:hueOff val="0"/>
                  <a:satOff val="0"/>
                  <a:lumOff val="0"/>
                  <a:alphaOff val="0"/>
                </a:sysClr>
              </a:solidFill>
              <a:latin typeface="Calibri" panose="020F0502020204030204"/>
              <a:ea typeface=""/>
              <a:cs typeface=""/>
            </a:rPr>
            <a:t>for </a:t>
          </a:r>
          <a:r>
            <a:rPr lang="en-US" sz="1000" i="1" dirty="0">
              <a:solidFill>
                <a:sysClr val="windowText" lastClr="000000">
                  <a:hueOff val="0"/>
                  <a:satOff val="0"/>
                  <a:lumOff val="0"/>
                  <a:alphaOff val="0"/>
                </a:sysClr>
              </a:solidFill>
              <a:latin typeface="Calibri" panose="020F0502020204030204"/>
              <a:ea typeface=""/>
              <a:cs typeface=""/>
            </a:rPr>
            <a:t>in-flight &amp; at-rest data protection</a:t>
          </a:r>
          <a:endParaRPr lang="en-US" sz="1000" dirty="0">
            <a:solidFill>
              <a:sysClr val="windowText" lastClr="000000">
                <a:hueOff val="0"/>
                <a:satOff val="0"/>
                <a:lumOff val="0"/>
                <a:alphaOff val="0"/>
              </a:sysClr>
            </a:solidFill>
            <a:latin typeface="Calibri" panose="020F0502020204030204"/>
            <a:ea typeface=""/>
            <a:cs typeface=""/>
          </a:endParaRPr>
        </a:p>
      </dgm:t>
    </dgm:pt>
    <dgm:pt modelId="{212020FE-C8DF-8F4F-97E9-46676E26619E}" type="parTrans" cxnId="{E4160893-EBB8-1F41-BCB6-7F2D23F8FC83}">
      <dgm:prSet/>
      <dgm:spPr/>
      <dgm:t>
        <a:bodyPr/>
        <a:lstStyle/>
        <a:p>
          <a:endParaRPr lang="en-US" sz="3200"/>
        </a:p>
      </dgm:t>
    </dgm:pt>
    <dgm:pt modelId="{57F05149-FA0E-B948-BCA7-483536A65612}" type="sibTrans" cxnId="{E4160893-EBB8-1F41-BCB6-7F2D23F8FC83}">
      <dgm:prSet/>
      <dgm:spPr/>
      <dgm:t>
        <a:bodyPr/>
        <a:lstStyle/>
        <a:p>
          <a:endParaRPr lang="en-US" sz="3200"/>
        </a:p>
      </dgm:t>
    </dgm:pt>
    <dgm:pt modelId="{11E3D9E5-3BD6-794D-89BE-1ADAECDC661E}" type="pres">
      <dgm:prSet presAssocID="{7766522C-B325-1E41-853B-DEE38F30789E}" presName="Name0" presStyleCnt="0">
        <dgm:presLayoutVars>
          <dgm:dir/>
          <dgm:animLvl val="lvl"/>
          <dgm:resizeHandles val="exact"/>
        </dgm:presLayoutVars>
      </dgm:prSet>
      <dgm:spPr/>
    </dgm:pt>
    <dgm:pt modelId="{3BA2FE73-E06C-AC4E-8A5B-B66CDE182139}" type="pres">
      <dgm:prSet presAssocID="{C6899C84-58A4-F544-8C07-0D76E6484B8A}" presName="Name8" presStyleCnt="0"/>
      <dgm:spPr/>
    </dgm:pt>
    <dgm:pt modelId="{65099C57-306C-5143-BCC4-6A44BEEDD8F5}" type="pres">
      <dgm:prSet presAssocID="{C6899C84-58A4-F544-8C07-0D76E6484B8A}" presName="level" presStyleLbl="node1" presStyleIdx="0" presStyleCnt="4">
        <dgm:presLayoutVars>
          <dgm:chMax val="1"/>
          <dgm:bulletEnabled val="1"/>
        </dgm:presLayoutVars>
      </dgm:prSet>
      <dgm:spPr>
        <a:prstGeom prst="trapezoid">
          <a:avLst>
            <a:gd name="adj" fmla="val 105349"/>
          </a:avLst>
        </a:prstGeom>
      </dgm:spPr>
    </dgm:pt>
    <dgm:pt modelId="{257C8BAE-6371-2848-B190-8EC88D8D378F}" type="pres">
      <dgm:prSet presAssocID="{C6899C84-58A4-F544-8C07-0D76E6484B8A}" presName="levelTx" presStyleLbl="revTx" presStyleIdx="0" presStyleCnt="0">
        <dgm:presLayoutVars>
          <dgm:chMax val="1"/>
          <dgm:bulletEnabled val="1"/>
        </dgm:presLayoutVars>
      </dgm:prSet>
      <dgm:spPr/>
    </dgm:pt>
    <dgm:pt modelId="{F67527DA-6C1D-594D-BB61-43C052EDA18A}" type="pres">
      <dgm:prSet presAssocID="{BFBDEBBD-253F-7241-BFF2-D3CEDB9FFB36}" presName="Name8" presStyleCnt="0"/>
      <dgm:spPr/>
    </dgm:pt>
    <dgm:pt modelId="{453C865C-795B-4F48-A50B-885F77EBA69F}" type="pres">
      <dgm:prSet presAssocID="{BFBDEBBD-253F-7241-BFF2-D3CEDB9FFB36}" presName="level" presStyleLbl="node1" presStyleIdx="1" presStyleCnt="4">
        <dgm:presLayoutVars>
          <dgm:chMax val="1"/>
          <dgm:bulletEnabled val="1"/>
        </dgm:presLayoutVars>
      </dgm:prSet>
      <dgm:spPr>
        <a:prstGeom prst="trapezoid">
          <a:avLst>
            <a:gd name="adj" fmla="val 105349"/>
          </a:avLst>
        </a:prstGeom>
      </dgm:spPr>
    </dgm:pt>
    <dgm:pt modelId="{085A09D8-9DC9-0945-8216-D01A509E90F2}" type="pres">
      <dgm:prSet presAssocID="{BFBDEBBD-253F-7241-BFF2-D3CEDB9FFB36}" presName="levelTx" presStyleLbl="revTx" presStyleIdx="0" presStyleCnt="0">
        <dgm:presLayoutVars>
          <dgm:chMax val="1"/>
          <dgm:bulletEnabled val="1"/>
        </dgm:presLayoutVars>
      </dgm:prSet>
      <dgm:spPr/>
    </dgm:pt>
    <dgm:pt modelId="{4B016A6D-2FA3-C749-A137-61C4DC9B5AD0}" type="pres">
      <dgm:prSet presAssocID="{7E993FED-0B47-7541-80B2-B40282FC556B}" presName="Name8" presStyleCnt="0"/>
      <dgm:spPr/>
    </dgm:pt>
    <dgm:pt modelId="{A442350E-BEE4-E644-9886-8418E9EA192B}" type="pres">
      <dgm:prSet presAssocID="{7E993FED-0B47-7541-80B2-B40282FC556B}" presName="level" presStyleLbl="node1" presStyleIdx="2" presStyleCnt="4">
        <dgm:presLayoutVars>
          <dgm:chMax val="1"/>
          <dgm:bulletEnabled val="1"/>
        </dgm:presLayoutVars>
      </dgm:prSet>
      <dgm:spPr>
        <a:prstGeom prst="trapezoid">
          <a:avLst>
            <a:gd name="adj" fmla="val 105349"/>
          </a:avLst>
        </a:prstGeom>
      </dgm:spPr>
    </dgm:pt>
    <dgm:pt modelId="{4F8BDACA-29BC-3647-BF5D-0897416FC80A}" type="pres">
      <dgm:prSet presAssocID="{7E993FED-0B47-7541-80B2-B40282FC556B}" presName="levelTx" presStyleLbl="revTx" presStyleIdx="0" presStyleCnt="0">
        <dgm:presLayoutVars>
          <dgm:chMax val="1"/>
          <dgm:bulletEnabled val="1"/>
        </dgm:presLayoutVars>
      </dgm:prSet>
      <dgm:spPr/>
    </dgm:pt>
    <dgm:pt modelId="{30708816-CA64-0643-97DE-DBEB19813A27}" type="pres">
      <dgm:prSet presAssocID="{B810301E-82A0-3E4B-A919-8B7E0684F2AF}" presName="Name8" presStyleCnt="0"/>
      <dgm:spPr/>
    </dgm:pt>
    <dgm:pt modelId="{F1AFFF08-2788-114C-8217-7811E3971171}" type="pres">
      <dgm:prSet presAssocID="{B810301E-82A0-3E4B-A919-8B7E0684F2AF}" presName="level" presStyleLbl="node1" presStyleIdx="3" presStyleCnt="4">
        <dgm:presLayoutVars>
          <dgm:chMax val="1"/>
          <dgm:bulletEnabled val="1"/>
        </dgm:presLayoutVars>
      </dgm:prSet>
      <dgm:spPr>
        <a:prstGeom prst="trapezoid">
          <a:avLst>
            <a:gd name="adj" fmla="val 105349"/>
          </a:avLst>
        </a:prstGeom>
      </dgm:spPr>
    </dgm:pt>
    <dgm:pt modelId="{4FA627DF-ABF4-2B42-9E6F-8CE995C6A9BE}" type="pres">
      <dgm:prSet presAssocID="{B810301E-82A0-3E4B-A919-8B7E0684F2AF}" presName="levelTx" presStyleLbl="revTx" presStyleIdx="0" presStyleCnt="0">
        <dgm:presLayoutVars>
          <dgm:chMax val="1"/>
          <dgm:bulletEnabled val="1"/>
        </dgm:presLayoutVars>
      </dgm:prSet>
      <dgm:spPr/>
    </dgm:pt>
  </dgm:ptLst>
  <dgm:cxnLst>
    <dgm:cxn modelId="{FD9BDD22-8D47-424B-9885-79C202FC8F8C}" type="presOf" srcId="{7E993FED-0B47-7541-80B2-B40282FC556B}" destId="{4F8BDACA-29BC-3647-BF5D-0897416FC80A}" srcOrd="1" destOrd="0" presId="urn:microsoft.com/office/officeart/2005/8/layout/pyramid1"/>
    <dgm:cxn modelId="{97620825-1CD8-E545-9214-CAE0E782D6E6}" type="presOf" srcId="{B810301E-82A0-3E4B-A919-8B7E0684F2AF}" destId="{4FA627DF-ABF4-2B42-9E6F-8CE995C6A9BE}" srcOrd="1" destOrd="0" presId="urn:microsoft.com/office/officeart/2005/8/layout/pyramid1"/>
    <dgm:cxn modelId="{8626B948-F271-BE46-8CB6-A3DF0842D744}" type="presOf" srcId="{7766522C-B325-1E41-853B-DEE38F30789E}" destId="{11E3D9E5-3BD6-794D-89BE-1ADAECDC661E}" srcOrd="0" destOrd="0" presId="urn:microsoft.com/office/officeart/2005/8/layout/pyramid1"/>
    <dgm:cxn modelId="{E4160893-EBB8-1F41-BCB6-7F2D23F8FC83}" srcId="{7766522C-B325-1E41-853B-DEE38F30789E}" destId="{7E993FED-0B47-7541-80B2-B40282FC556B}" srcOrd="2" destOrd="0" parTransId="{212020FE-C8DF-8F4F-97E9-46676E26619E}" sibTransId="{57F05149-FA0E-B948-BCA7-483536A65612}"/>
    <dgm:cxn modelId="{5A87FDBF-6928-9840-B264-B9912B207BDF}" srcId="{7766522C-B325-1E41-853B-DEE38F30789E}" destId="{BFBDEBBD-253F-7241-BFF2-D3CEDB9FFB36}" srcOrd="1" destOrd="0" parTransId="{B9A73D46-8DA9-F64D-A750-C77655C309C5}" sibTransId="{4C3678E5-E048-2240-9EEF-5809A627B34C}"/>
    <dgm:cxn modelId="{0365D9C6-6A89-3041-93D7-1FD35DC42366}" type="presOf" srcId="{C6899C84-58A4-F544-8C07-0D76E6484B8A}" destId="{257C8BAE-6371-2848-B190-8EC88D8D378F}" srcOrd="1" destOrd="0" presId="urn:microsoft.com/office/officeart/2005/8/layout/pyramid1"/>
    <dgm:cxn modelId="{1B8244D0-4D59-A649-A83A-74FA32E3E295}" type="presOf" srcId="{C6899C84-58A4-F544-8C07-0D76E6484B8A}" destId="{65099C57-306C-5143-BCC4-6A44BEEDD8F5}" srcOrd="0" destOrd="0" presId="urn:microsoft.com/office/officeart/2005/8/layout/pyramid1"/>
    <dgm:cxn modelId="{6A9A83D3-2F13-3D42-96F9-1FA46CB5D29F}" srcId="{7766522C-B325-1E41-853B-DEE38F30789E}" destId="{C6899C84-58A4-F544-8C07-0D76E6484B8A}" srcOrd="0" destOrd="0" parTransId="{CCB748CE-ABA9-AD46-91BF-E7DC44240BFC}" sibTransId="{9B03C0CA-B626-1640-8C0D-446EB5B2F2FA}"/>
    <dgm:cxn modelId="{7BC3FFDF-F442-184C-9D6F-61BEE8AE18F1}" srcId="{7766522C-B325-1E41-853B-DEE38F30789E}" destId="{B810301E-82A0-3E4B-A919-8B7E0684F2AF}" srcOrd="3" destOrd="0" parTransId="{FE10C79F-CFE3-2840-A971-6EBB5D1A74D4}" sibTransId="{0F25913B-C954-D348-9F97-7E11ECDCA14C}"/>
    <dgm:cxn modelId="{C3A567E5-AB07-9344-8772-C4FA6B7CE20C}" type="presOf" srcId="{BFBDEBBD-253F-7241-BFF2-D3CEDB9FFB36}" destId="{453C865C-795B-4F48-A50B-885F77EBA69F}" srcOrd="0" destOrd="0" presId="urn:microsoft.com/office/officeart/2005/8/layout/pyramid1"/>
    <dgm:cxn modelId="{6E1725F0-649C-7344-AC4D-1ADCA00AE2CD}" type="presOf" srcId="{B810301E-82A0-3E4B-A919-8B7E0684F2AF}" destId="{F1AFFF08-2788-114C-8217-7811E3971171}" srcOrd="0" destOrd="0" presId="urn:microsoft.com/office/officeart/2005/8/layout/pyramid1"/>
    <dgm:cxn modelId="{3D43AAF4-C367-D343-9939-6B9BBC0DC675}" type="presOf" srcId="{BFBDEBBD-253F-7241-BFF2-D3CEDB9FFB36}" destId="{085A09D8-9DC9-0945-8216-D01A509E90F2}" srcOrd="1" destOrd="0" presId="urn:microsoft.com/office/officeart/2005/8/layout/pyramid1"/>
    <dgm:cxn modelId="{DE760BF5-930A-3C45-91FB-8E5A1061084E}" type="presOf" srcId="{7E993FED-0B47-7541-80B2-B40282FC556B}" destId="{A442350E-BEE4-E644-9886-8418E9EA192B}" srcOrd="0" destOrd="0" presId="urn:microsoft.com/office/officeart/2005/8/layout/pyramid1"/>
    <dgm:cxn modelId="{6619DA97-2652-6D4B-BAE8-4B24E26227B2}" type="presParOf" srcId="{11E3D9E5-3BD6-794D-89BE-1ADAECDC661E}" destId="{3BA2FE73-E06C-AC4E-8A5B-B66CDE182139}" srcOrd="0" destOrd="0" presId="urn:microsoft.com/office/officeart/2005/8/layout/pyramid1"/>
    <dgm:cxn modelId="{371ED4F1-A330-2345-BEE6-B3C10016A515}" type="presParOf" srcId="{3BA2FE73-E06C-AC4E-8A5B-B66CDE182139}" destId="{65099C57-306C-5143-BCC4-6A44BEEDD8F5}" srcOrd="0" destOrd="0" presId="urn:microsoft.com/office/officeart/2005/8/layout/pyramid1"/>
    <dgm:cxn modelId="{1E434B59-EFA7-0B4A-95F2-30901F291746}" type="presParOf" srcId="{3BA2FE73-E06C-AC4E-8A5B-B66CDE182139}" destId="{257C8BAE-6371-2848-B190-8EC88D8D378F}" srcOrd="1" destOrd="0" presId="urn:microsoft.com/office/officeart/2005/8/layout/pyramid1"/>
    <dgm:cxn modelId="{5777DDC7-4C5A-CA45-8DA1-D296EF329556}" type="presParOf" srcId="{11E3D9E5-3BD6-794D-89BE-1ADAECDC661E}" destId="{F67527DA-6C1D-594D-BB61-43C052EDA18A}" srcOrd="1" destOrd="0" presId="urn:microsoft.com/office/officeart/2005/8/layout/pyramid1"/>
    <dgm:cxn modelId="{EE6AB85B-BAE6-1946-B1E5-C683C301776C}" type="presParOf" srcId="{F67527DA-6C1D-594D-BB61-43C052EDA18A}" destId="{453C865C-795B-4F48-A50B-885F77EBA69F}" srcOrd="0" destOrd="0" presId="urn:microsoft.com/office/officeart/2005/8/layout/pyramid1"/>
    <dgm:cxn modelId="{28B34AF5-8820-A542-B486-50ADCB40E002}" type="presParOf" srcId="{F67527DA-6C1D-594D-BB61-43C052EDA18A}" destId="{085A09D8-9DC9-0945-8216-D01A509E90F2}" srcOrd="1" destOrd="0" presId="urn:microsoft.com/office/officeart/2005/8/layout/pyramid1"/>
    <dgm:cxn modelId="{1E4F637D-58A0-324A-BBEF-C50D62CAC958}" type="presParOf" srcId="{11E3D9E5-3BD6-794D-89BE-1ADAECDC661E}" destId="{4B016A6D-2FA3-C749-A137-61C4DC9B5AD0}" srcOrd="2" destOrd="0" presId="urn:microsoft.com/office/officeart/2005/8/layout/pyramid1"/>
    <dgm:cxn modelId="{B8346A13-7B7A-9046-B08F-E1BFBEBDC098}" type="presParOf" srcId="{4B016A6D-2FA3-C749-A137-61C4DC9B5AD0}" destId="{A442350E-BEE4-E644-9886-8418E9EA192B}" srcOrd="0" destOrd="0" presId="urn:microsoft.com/office/officeart/2005/8/layout/pyramid1"/>
    <dgm:cxn modelId="{840C1D3A-C66E-F947-BA45-C1B12AC08907}" type="presParOf" srcId="{4B016A6D-2FA3-C749-A137-61C4DC9B5AD0}" destId="{4F8BDACA-29BC-3647-BF5D-0897416FC80A}" srcOrd="1" destOrd="0" presId="urn:microsoft.com/office/officeart/2005/8/layout/pyramid1"/>
    <dgm:cxn modelId="{37C7A370-5C87-2640-9443-751E6E69C20A}" type="presParOf" srcId="{11E3D9E5-3BD6-794D-89BE-1ADAECDC661E}" destId="{30708816-CA64-0643-97DE-DBEB19813A27}" srcOrd="3" destOrd="0" presId="urn:microsoft.com/office/officeart/2005/8/layout/pyramid1"/>
    <dgm:cxn modelId="{F03D2DFF-C082-6C4C-BF1A-4EAB01A02FCD}" type="presParOf" srcId="{30708816-CA64-0643-97DE-DBEB19813A27}" destId="{F1AFFF08-2788-114C-8217-7811E3971171}" srcOrd="0" destOrd="0" presId="urn:microsoft.com/office/officeart/2005/8/layout/pyramid1"/>
    <dgm:cxn modelId="{AB853778-1309-4C4F-914E-0DA62E7D5D89}" type="presParOf" srcId="{30708816-CA64-0643-97DE-DBEB19813A27}" destId="{4FA627DF-ABF4-2B42-9E6F-8CE995C6A9B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66522C-B325-1E41-853B-DEE38F30789E}" type="doc">
      <dgm:prSet loTypeId="urn:microsoft.com/office/officeart/2005/8/layout/pyramid1" loCatId="" qsTypeId="urn:microsoft.com/office/officeart/2005/8/quickstyle/3D2" qsCatId="3D" csTypeId="urn:microsoft.com/office/officeart/2005/8/colors/colorful2" csCatId="colorful" phldr="1"/>
      <dgm:spPr/>
    </dgm:pt>
    <dgm:pt modelId="{C6899C84-58A4-F544-8C07-0D76E6484B8A}">
      <dgm:prSet phldrT="[Text]" custT="1"/>
      <dgm:spPr>
        <a:xfrm>
          <a:off x="6844491" y="0"/>
          <a:ext cx="4562994" cy="2165662"/>
        </a:xfr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endParaRPr lang="en-US" sz="1200" dirty="0">
            <a:solidFill>
              <a:sysClr val="windowText" lastClr="000000">
                <a:hueOff val="0"/>
                <a:satOff val="0"/>
                <a:lumOff val="0"/>
                <a:alphaOff val="0"/>
              </a:sysClr>
            </a:solidFill>
            <a:latin typeface="Calibri" panose="020F0502020204030204"/>
            <a:ea typeface=""/>
            <a:cs typeface=""/>
          </a:endParaRPr>
        </a:p>
        <a:p>
          <a:r>
            <a:rPr lang="en-US" sz="1400" b="1" dirty="0">
              <a:solidFill>
                <a:sysClr val="windowText" lastClr="000000">
                  <a:hueOff val="0"/>
                  <a:satOff val="0"/>
                  <a:lumOff val="0"/>
                  <a:alphaOff val="0"/>
                </a:sysClr>
              </a:solidFill>
              <a:latin typeface="Calibri" panose="020F0502020204030204"/>
              <a:ea typeface=""/>
              <a:cs typeface=""/>
            </a:rPr>
            <a:t>App </a:t>
          </a:r>
          <a:br>
            <a:rPr lang="en-US" sz="1400" b="1" dirty="0">
              <a:solidFill>
                <a:sysClr val="windowText" lastClr="000000">
                  <a:hueOff val="0"/>
                  <a:satOff val="0"/>
                  <a:lumOff val="0"/>
                  <a:alphaOff val="0"/>
                </a:sysClr>
              </a:solidFill>
              <a:latin typeface="Calibri" panose="020F0502020204030204"/>
              <a:ea typeface=""/>
              <a:cs typeface=""/>
            </a:rPr>
          </a:br>
          <a:r>
            <a:rPr lang="en-US" sz="1400" b="1" dirty="0">
              <a:solidFill>
                <a:sysClr val="windowText" lastClr="000000">
                  <a:hueOff val="0"/>
                  <a:satOff val="0"/>
                  <a:lumOff val="0"/>
                  <a:alphaOff val="0"/>
                </a:sysClr>
              </a:solidFill>
              <a:latin typeface="Calibri" panose="020F0502020204030204"/>
              <a:ea typeface=""/>
              <a:cs typeface=""/>
            </a:rPr>
            <a:t>Encryption</a:t>
          </a:r>
          <a:br>
            <a:rPr lang="en-US" sz="14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hyper-sensitive data</a:t>
          </a:r>
          <a:endParaRPr lang="en-US" sz="1000" dirty="0">
            <a:solidFill>
              <a:sysClr val="windowText" lastClr="000000">
                <a:hueOff val="0"/>
                <a:satOff val="0"/>
                <a:lumOff val="0"/>
                <a:alphaOff val="0"/>
              </a:sysClr>
            </a:solidFill>
            <a:latin typeface="Calibri" panose="020F0502020204030204"/>
            <a:ea typeface=""/>
            <a:cs typeface=""/>
          </a:endParaRPr>
        </a:p>
      </dgm:t>
    </dgm:pt>
    <dgm:pt modelId="{CCB748CE-ABA9-AD46-91BF-E7DC44240BFC}" type="parTrans" cxnId="{6A9A83D3-2F13-3D42-96F9-1FA46CB5D29F}">
      <dgm:prSet/>
      <dgm:spPr/>
      <dgm:t>
        <a:bodyPr/>
        <a:lstStyle/>
        <a:p>
          <a:endParaRPr lang="en-US" sz="3200"/>
        </a:p>
      </dgm:t>
    </dgm:pt>
    <dgm:pt modelId="{9B03C0CA-B626-1640-8C0D-446EB5B2F2FA}" type="sibTrans" cxnId="{6A9A83D3-2F13-3D42-96F9-1FA46CB5D29F}">
      <dgm:prSet/>
      <dgm:spPr/>
      <dgm:t>
        <a:bodyPr/>
        <a:lstStyle/>
        <a:p>
          <a:endParaRPr lang="en-US" sz="3200"/>
        </a:p>
      </dgm:t>
    </dgm:pt>
    <dgm:pt modelId="{BFBDEBBD-253F-7241-BFF2-D3CEDB9FFB36}">
      <dgm:prSet phldrT="[Text]" custT="1"/>
      <dgm:spPr>
        <a:xfrm>
          <a:off x="4562994" y="2165662"/>
          <a:ext cx="9125988" cy="2165662"/>
        </a:xfrm>
        <a:gradFill rotWithShape="0">
          <a:gsLst>
            <a:gs pos="0">
              <a:srgbClr val="ED7D31">
                <a:hueOff val="-485121"/>
                <a:satOff val="-27976"/>
                <a:lumOff val="2876"/>
                <a:alphaOff val="0"/>
                <a:satMod val="103000"/>
                <a:lumMod val="102000"/>
                <a:tint val="94000"/>
              </a:srgbClr>
            </a:gs>
            <a:gs pos="50000">
              <a:srgbClr val="ED7D31">
                <a:hueOff val="-485121"/>
                <a:satOff val="-27976"/>
                <a:lumOff val="2876"/>
                <a:alphaOff val="0"/>
                <a:satMod val="110000"/>
                <a:lumMod val="100000"/>
                <a:shade val="100000"/>
              </a:srgbClr>
            </a:gs>
            <a:gs pos="100000">
              <a:srgbClr val="ED7D31">
                <a:hueOff val="-485121"/>
                <a:satOff val="-27976"/>
                <a:lumOff val="2876"/>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n-US" sz="1400" b="1" dirty="0">
              <a:solidFill>
                <a:sysClr val="windowText" lastClr="000000">
                  <a:hueOff val="0"/>
                  <a:satOff val="0"/>
                  <a:lumOff val="0"/>
                  <a:alphaOff val="0"/>
                </a:sysClr>
              </a:solidFill>
              <a:latin typeface="Calibri" panose="020F0502020204030204"/>
              <a:ea typeface=""/>
              <a:cs typeface=""/>
            </a:rPr>
            <a:t>Database Encryption</a:t>
          </a:r>
          <a:br>
            <a:rPr lang="en-US" sz="10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Provide protection for very sensitive in-use (DB</a:t>
          </a:r>
          <a:r>
            <a:rPr lang="en-US" sz="1000" i="1" baseline="0" dirty="0">
              <a:solidFill>
                <a:sysClr val="windowText" lastClr="000000">
                  <a:hueOff val="0"/>
                  <a:satOff val="0"/>
                  <a:lumOff val="0"/>
                  <a:alphaOff val="0"/>
                </a:sysClr>
              </a:solidFill>
              <a:latin typeface="Calibri" panose="020F0502020204030204"/>
              <a:ea typeface=""/>
              <a:cs typeface=""/>
            </a:rPr>
            <a:t> </a:t>
          </a:r>
          <a:r>
            <a:rPr lang="en-US" sz="1000" i="1" dirty="0">
              <a:solidFill>
                <a:sysClr val="windowText" lastClr="000000">
                  <a:hueOff val="0"/>
                  <a:satOff val="0"/>
                  <a:lumOff val="0"/>
                  <a:alphaOff val="0"/>
                </a:sysClr>
              </a:solidFill>
              <a:latin typeface="Calibri" panose="020F0502020204030204"/>
              <a:ea typeface=""/>
              <a:cs typeface=""/>
            </a:rPr>
            <a:t>level), in-flight &amp; at-rest data</a:t>
          </a:r>
        </a:p>
      </dgm:t>
    </dgm:pt>
    <dgm:pt modelId="{B9A73D46-8DA9-F64D-A750-C77655C309C5}" type="parTrans" cxnId="{5A87FDBF-6928-9840-B264-B9912B207BDF}">
      <dgm:prSet/>
      <dgm:spPr/>
      <dgm:t>
        <a:bodyPr/>
        <a:lstStyle/>
        <a:p>
          <a:endParaRPr lang="en-US" sz="3200"/>
        </a:p>
      </dgm:t>
    </dgm:pt>
    <dgm:pt modelId="{4C3678E5-E048-2240-9EEF-5809A627B34C}" type="sibTrans" cxnId="{5A87FDBF-6928-9840-B264-B9912B207BDF}">
      <dgm:prSet/>
      <dgm:spPr/>
      <dgm:t>
        <a:bodyPr/>
        <a:lstStyle/>
        <a:p>
          <a:endParaRPr lang="en-US" sz="3200"/>
        </a:p>
      </dgm:t>
    </dgm:pt>
    <dgm:pt modelId="{B810301E-82A0-3E4B-A919-8B7E0684F2AF}">
      <dgm:prSet phldrT="[Text]" custT="1"/>
      <dgm:spPr>
        <a:xfrm>
          <a:off x="0" y="6496986"/>
          <a:ext cx="18251976" cy="2165662"/>
        </a:xfrm>
        <a:gradFill rotWithShape="0">
          <a:gsLst>
            <a:gs pos="0">
              <a:srgbClr val="ED7D31">
                <a:hueOff val="-1455363"/>
                <a:satOff val="-83928"/>
                <a:lumOff val="8628"/>
                <a:alphaOff val="0"/>
                <a:satMod val="103000"/>
                <a:lumMod val="102000"/>
                <a:tint val="94000"/>
              </a:srgbClr>
            </a:gs>
            <a:gs pos="50000">
              <a:srgbClr val="ED7D31">
                <a:hueOff val="-1455363"/>
                <a:satOff val="-83928"/>
                <a:lumOff val="8628"/>
                <a:alphaOff val="0"/>
                <a:satMod val="110000"/>
                <a:lumMod val="100000"/>
                <a:shade val="100000"/>
              </a:srgbClr>
            </a:gs>
            <a:gs pos="100000">
              <a:srgbClr val="ED7D31">
                <a:hueOff val="-1455363"/>
                <a:satOff val="-83928"/>
                <a:lumOff val="8628"/>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n-US" sz="1400" b="1" dirty="0">
              <a:solidFill>
                <a:sysClr val="windowText" lastClr="000000">
                  <a:hueOff val="0"/>
                  <a:satOff val="0"/>
                  <a:lumOff val="0"/>
                  <a:alphaOff val="0"/>
                </a:sysClr>
              </a:solidFill>
              <a:latin typeface="Calibri" panose="020F0502020204030204"/>
              <a:ea typeface=""/>
              <a:cs typeface=""/>
            </a:rPr>
            <a:t>Full Disk &amp; Tape</a:t>
          </a:r>
          <a:br>
            <a:rPr lang="en-US" sz="10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Provide 100% coverage for in-flight &amp; at-rest data with </a:t>
          </a:r>
          <a:r>
            <a:rPr lang="en-US" sz="1000" b="1" i="1" dirty="0">
              <a:solidFill>
                <a:sysClr val="windowText" lastClr="000000">
                  <a:hueOff val="0"/>
                  <a:satOff val="0"/>
                  <a:lumOff val="0"/>
                  <a:alphaOff val="0"/>
                </a:sysClr>
              </a:solidFill>
              <a:latin typeface="Calibri" panose="020F0502020204030204"/>
              <a:ea typeface=""/>
              <a:cs typeface=""/>
            </a:rPr>
            <a:t>zero</a:t>
          </a:r>
          <a:r>
            <a:rPr lang="en-US" sz="1000" i="1" dirty="0">
              <a:solidFill>
                <a:sysClr val="windowText" lastClr="000000">
                  <a:hueOff val="0"/>
                  <a:satOff val="0"/>
                  <a:lumOff val="0"/>
                  <a:alphaOff val="0"/>
                </a:sysClr>
              </a:solidFill>
              <a:latin typeface="Calibri" panose="020F0502020204030204"/>
              <a:ea typeface=""/>
              <a:cs typeface=""/>
            </a:rPr>
            <a:t> host CPU cost </a:t>
          </a:r>
          <a:r>
            <a:rPr lang="en-US" sz="1000" dirty="0">
              <a:solidFill>
                <a:sysClr val="windowText" lastClr="000000">
                  <a:hueOff val="0"/>
                  <a:satOff val="0"/>
                  <a:lumOff val="0"/>
                  <a:alphaOff val="0"/>
                </a:sysClr>
              </a:solidFill>
              <a:latin typeface="Calibri" panose="020F0502020204030204"/>
              <a:ea typeface=""/>
              <a:cs typeface=""/>
            </a:rPr>
            <a:t> </a:t>
          </a:r>
        </a:p>
      </dgm:t>
    </dgm:pt>
    <dgm:pt modelId="{FE10C79F-CFE3-2840-A971-6EBB5D1A74D4}" type="parTrans" cxnId="{7BC3FFDF-F442-184C-9D6F-61BEE8AE18F1}">
      <dgm:prSet/>
      <dgm:spPr/>
      <dgm:t>
        <a:bodyPr/>
        <a:lstStyle/>
        <a:p>
          <a:endParaRPr lang="en-US" sz="3200"/>
        </a:p>
      </dgm:t>
    </dgm:pt>
    <dgm:pt modelId="{0F25913B-C954-D348-9F97-7E11ECDCA14C}" type="sibTrans" cxnId="{7BC3FFDF-F442-184C-9D6F-61BEE8AE18F1}">
      <dgm:prSet/>
      <dgm:spPr/>
      <dgm:t>
        <a:bodyPr/>
        <a:lstStyle/>
        <a:p>
          <a:endParaRPr lang="en-US" sz="3200"/>
        </a:p>
      </dgm:t>
    </dgm:pt>
    <dgm:pt modelId="{7E993FED-0B47-7541-80B2-B40282FC556B}">
      <dgm:prSet custT="1"/>
      <dgm:spPr>
        <a:xfrm>
          <a:off x="2281497" y="4331324"/>
          <a:ext cx="13688982" cy="2165662"/>
        </a:xfrm>
        <a:gradFill rotWithShape="0">
          <a:gsLst>
            <a:gs pos="0">
              <a:srgbClr val="ED7D31">
                <a:hueOff val="-970242"/>
                <a:satOff val="-55952"/>
                <a:lumOff val="5752"/>
                <a:alphaOff val="0"/>
                <a:satMod val="103000"/>
                <a:lumMod val="102000"/>
                <a:tint val="94000"/>
              </a:srgbClr>
            </a:gs>
            <a:gs pos="50000">
              <a:srgbClr val="ED7D31">
                <a:hueOff val="-970242"/>
                <a:satOff val="-55952"/>
                <a:lumOff val="5752"/>
                <a:alphaOff val="0"/>
                <a:satMod val="110000"/>
                <a:lumMod val="100000"/>
                <a:shade val="100000"/>
              </a:srgbClr>
            </a:gs>
            <a:gs pos="100000">
              <a:srgbClr val="ED7D31">
                <a:hueOff val="-970242"/>
                <a:satOff val="-55952"/>
                <a:lumOff val="5752"/>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n-US" sz="1400" b="1" dirty="0">
              <a:solidFill>
                <a:sysClr val="windowText" lastClr="000000">
                  <a:hueOff val="0"/>
                  <a:satOff val="0"/>
                  <a:lumOff val="0"/>
                  <a:alphaOff val="0"/>
                </a:sysClr>
              </a:solidFill>
              <a:latin typeface="Calibri" panose="020F0502020204030204"/>
              <a:ea typeface=""/>
              <a:cs typeface=""/>
            </a:rPr>
            <a:t>File or Data Set Level Encryption</a:t>
          </a:r>
          <a:br>
            <a:rPr lang="en-US" sz="10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Provide </a:t>
          </a:r>
          <a:r>
            <a:rPr lang="en-US" sz="1000" b="1" i="1" dirty="0">
              <a:solidFill>
                <a:sysClr val="windowText" lastClr="000000">
                  <a:hueOff val="0"/>
                  <a:satOff val="0"/>
                  <a:lumOff val="0"/>
                  <a:alphaOff val="0"/>
                </a:sysClr>
              </a:solidFill>
              <a:latin typeface="Calibri" panose="020F0502020204030204"/>
              <a:ea typeface=""/>
              <a:cs typeface=""/>
            </a:rPr>
            <a:t>broad</a:t>
          </a:r>
          <a:r>
            <a:rPr lang="en-US" sz="1000" i="1" dirty="0">
              <a:solidFill>
                <a:sysClr val="windowText" lastClr="000000">
                  <a:hueOff val="0"/>
                  <a:satOff val="0"/>
                  <a:lumOff val="0"/>
                  <a:alphaOff val="0"/>
                </a:sysClr>
              </a:solidFill>
              <a:latin typeface="Calibri" panose="020F0502020204030204"/>
              <a:ea typeface=""/>
              <a:cs typeface=""/>
            </a:rPr>
            <a:t> coverage for sensitive data using encryption tied to access control </a:t>
          </a:r>
          <a:r>
            <a:rPr lang="en-US" sz="1000" i="1" baseline="0" dirty="0">
              <a:solidFill>
                <a:sysClr val="windowText" lastClr="000000">
                  <a:hueOff val="0"/>
                  <a:satOff val="0"/>
                  <a:lumOff val="0"/>
                  <a:alphaOff val="0"/>
                </a:sysClr>
              </a:solidFill>
              <a:latin typeface="Calibri" panose="020F0502020204030204"/>
              <a:ea typeface=""/>
              <a:cs typeface=""/>
            </a:rPr>
            <a:t>for </a:t>
          </a:r>
          <a:r>
            <a:rPr lang="en-US" sz="1000" i="1" dirty="0">
              <a:solidFill>
                <a:sysClr val="windowText" lastClr="000000">
                  <a:hueOff val="0"/>
                  <a:satOff val="0"/>
                  <a:lumOff val="0"/>
                  <a:alphaOff val="0"/>
                </a:sysClr>
              </a:solidFill>
              <a:latin typeface="Calibri" panose="020F0502020204030204"/>
              <a:ea typeface=""/>
              <a:cs typeface=""/>
            </a:rPr>
            <a:t>in-flight &amp; at-rest data protection</a:t>
          </a:r>
          <a:endParaRPr lang="en-US" sz="1000" dirty="0">
            <a:solidFill>
              <a:sysClr val="windowText" lastClr="000000">
                <a:hueOff val="0"/>
                <a:satOff val="0"/>
                <a:lumOff val="0"/>
                <a:alphaOff val="0"/>
              </a:sysClr>
            </a:solidFill>
            <a:latin typeface="Calibri" panose="020F0502020204030204"/>
            <a:ea typeface=""/>
            <a:cs typeface=""/>
          </a:endParaRPr>
        </a:p>
      </dgm:t>
    </dgm:pt>
    <dgm:pt modelId="{212020FE-C8DF-8F4F-97E9-46676E26619E}" type="parTrans" cxnId="{E4160893-EBB8-1F41-BCB6-7F2D23F8FC83}">
      <dgm:prSet/>
      <dgm:spPr/>
      <dgm:t>
        <a:bodyPr/>
        <a:lstStyle/>
        <a:p>
          <a:endParaRPr lang="en-US" sz="3200"/>
        </a:p>
      </dgm:t>
    </dgm:pt>
    <dgm:pt modelId="{57F05149-FA0E-B948-BCA7-483536A65612}" type="sibTrans" cxnId="{E4160893-EBB8-1F41-BCB6-7F2D23F8FC83}">
      <dgm:prSet/>
      <dgm:spPr/>
      <dgm:t>
        <a:bodyPr/>
        <a:lstStyle/>
        <a:p>
          <a:endParaRPr lang="en-US" sz="3200"/>
        </a:p>
      </dgm:t>
    </dgm:pt>
    <dgm:pt modelId="{11E3D9E5-3BD6-794D-89BE-1ADAECDC661E}" type="pres">
      <dgm:prSet presAssocID="{7766522C-B325-1E41-853B-DEE38F30789E}" presName="Name0" presStyleCnt="0">
        <dgm:presLayoutVars>
          <dgm:dir/>
          <dgm:animLvl val="lvl"/>
          <dgm:resizeHandles val="exact"/>
        </dgm:presLayoutVars>
      </dgm:prSet>
      <dgm:spPr/>
    </dgm:pt>
    <dgm:pt modelId="{3BA2FE73-E06C-AC4E-8A5B-B66CDE182139}" type="pres">
      <dgm:prSet presAssocID="{C6899C84-58A4-F544-8C07-0D76E6484B8A}" presName="Name8" presStyleCnt="0"/>
      <dgm:spPr/>
    </dgm:pt>
    <dgm:pt modelId="{65099C57-306C-5143-BCC4-6A44BEEDD8F5}" type="pres">
      <dgm:prSet presAssocID="{C6899C84-58A4-F544-8C07-0D76E6484B8A}" presName="level" presStyleLbl="node1" presStyleIdx="0" presStyleCnt="4">
        <dgm:presLayoutVars>
          <dgm:chMax val="1"/>
          <dgm:bulletEnabled val="1"/>
        </dgm:presLayoutVars>
      </dgm:prSet>
      <dgm:spPr>
        <a:prstGeom prst="trapezoid">
          <a:avLst>
            <a:gd name="adj" fmla="val 105349"/>
          </a:avLst>
        </a:prstGeom>
      </dgm:spPr>
    </dgm:pt>
    <dgm:pt modelId="{257C8BAE-6371-2848-B190-8EC88D8D378F}" type="pres">
      <dgm:prSet presAssocID="{C6899C84-58A4-F544-8C07-0D76E6484B8A}" presName="levelTx" presStyleLbl="revTx" presStyleIdx="0" presStyleCnt="0">
        <dgm:presLayoutVars>
          <dgm:chMax val="1"/>
          <dgm:bulletEnabled val="1"/>
        </dgm:presLayoutVars>
      </dgm:prSet>
      <dgm:spPr/>
    </dgm:pt>
    <dgm:pt modelId="{F67527DA-6C1D-594D-BB61-43C052EDA18A}" type="pres">
      <dgm:prSet presAssocID="{BFBDEBBD-253F-7241-BFF2-D3CEDB9FFB36}" presName="Name8" presStyleCnt="0"/>
      <dgm:spPr/>
    </dgm:pt>
    <dgm:pt modelId="{453C865C-795B-4F48-A50B-885F77EBA69F}" type="pres">
      <dgm:prSet presAssocID="{BFBDEBBD-253F-7241-BFF2-D3CEDB9FFB36}" presName="level" presStyleLbl="node1" presStyleIdx="1" presStyleCnt="4">
        <dgm:presLayoutVars>
          <dgm:chMax val="1"/>
          <dgm:bulletEnabled val="1"/>
        </dgm:presLayoutVars>
      </dgm:prSet>
      <dgm:spPr>
        <a:prstGeom prst="trapezoid">
          <a:avLst>
            <a:gd name="adj" fmla="val 105349"/>
          </a:avLst>
        </a:prstGeom>
      </dgm:spPr>
    </dgm:pt>
    <dgm:pt modelId="{085A09D8-9DC9-0945-8216-D01A509E90F2}" type="pres">
      <dgm:prSet presAssocID="{BFBDEBBD-253F-7241-BFF2-D3CEDB9FFB36}" presName="levelTx" presStyleLbl="revTx" presStyleIdx="0" presStyleCnt="0">
        <dgm:presLayoutVars>
          <dgm:chMax val="1"/>
          <dgm:bulletEnabled val="1"/>
        </dgm:presLayoutVars>
      </dgm:prSet>
      <dgm:spPr/>
    </dgm:pt>
    <dgm:pt modelId="{4B016A6D-2FA3-C749-A137-61C4DC9B5AD0}" type="pres">
      <dgm:prSet presAssocID="{7E993FED-0B47-7541-80B2-B40282FC556B}" presName="Name8" presStyleCnt="0"/>
      <dgm:spPr/>
    </dgm:pt>
    <dgm:pt modelId="{A442350E-BEE4-E644-9886-8418E9EA192B}" type="pres">
      <dgm:prSet presAssocID="{7E993FED-0B47-7541-80B2-B40282FC556B}" presName="level" presStyleLbl="node1" presStyleIdx="2" presStyleCnt="4">
        <dgm:presLayoutVars>
          <dgm:chMax val="1"/>
          <dgm:bulletEnabled val="1"/>
        </dgm:presLayoutVars>
      </dgm:prSet>
      <dgm:spPr>
        <a:prstGeom prst="trapezoid">
          <a:avLst>
            <a:gd name="adj" fmla="val 105349"/>
          </a:avLst>
        </a:prstGeom>
      </dgm:spPr>
    </dgm:pt>
    <dgm:pt modelId="{4F8BDACA-29BC-3647-BF5D-0897416FC80A}" type="pres">
      <dgm:prSet presAssocID="{7E993FED-0B47-7541-80B2-B40282FC556B}" presName="levelTx" presStyleLbl="revTx" presStyleIdx="0" presStyleCnt="0">
        <dgm:presLayoutVars>
          <dgm:chMax val="1"/>
          <dgm:bulletEnabled val="1"/>
        </dgm:presLayoutVars>
      </dgm:prSet>
      <dgm:spPr/>
    </dgm:pt>
    <dgm:pt modelId="{30708816-CA64-0643-97DE-DBEB19813A27}" type="pres">
      <dgm:prSet presAssocID="{B810301E-82A0-3E4B-A919-8B7E0684F2AF}" presName="Name8" presStyleCnt="0"/>
      <dgm:spPr/>
    </dgm:pt>
    <dgm:pt modelId="{F1AFFF08-2788-114C-8217-7811E3971171}" type="pres">
      <dgm:prSet presAssocID="{B810301E-82A0-3E4B-A919-8B7E0684F2AF}" presName="level" presStyleLbl="node1" presStyleIdx="3" presStyleCnt="4">
        <dgm:presLayoutVars>
          <dgm:chMax val="1"/>
          <dgm:bulletEnabled val="1"/>
        </dgm:presLayoutVars>
      </dgm:prSet>
      <dgm:spPr>
        <a:prstGeom prst="trapezoid">
          <a:avLst>
            <a:gd name="adj" fmla="val 105349"/>
          </a:avLst>
        </a:prstGeom>
      </dgm:spPr>
    </dgm:pt>
    <dgm:pt modelId="{4FA627DF-ABF4-2B42-9E6F-8CE995C6A9BE}" type="pres">
      <dgm:prSet presAssocID="{B810301E-82A0-3E4B-A919-8B7E0684F2AF}" presName="levelTx" presStyleLbl="revTx" presStyleIdx="0" presStyleCnt="0">
        <dgm:presLayoutVars>
          <dgm:chMax val="1"/>
          <dgm:bulletEnabled val="1"/>
        </dgm:presLayoutVars>
      </dgm:prSet>
      <dgm:spPr/>
    </dgm:pt>
  </dgm:ptLst>
  <dgm:cxnLst>
    <dgm:cxn modelId="{E7B9D401-5BEA-6946-88D2-F6ADF9DD1204}" type="presOf" srcId="{7766522C-B325-1E41-853B-DEE38F30789E}" destId="{11E3D9E5-3BD6-794D-89BE-1ADAECDC661E}" srcOrd="0" destOrd="0" presId="urn:microsoft.com/office/officeart/2005/8/layout/pyramid1"/>
    <dgm:cxn modelId="{F294572F-2EF3-E142-8F2B-B7B762D40964}" type="presOf" srcId="{BFBDEBBD-253F-7241-BFF2-D3CEDB9FFB36}" destId="{085A09D8-9DC9-0945-8216-D01A509E90F2}" srcOrd="1" destOrd="0" presId="urn:microsoft.com/office/officeart/2005/8/layout/pyramid1"/>
    <dgm:cxn modelId="{3A688637-7E03-EC4E-BF70-D6087FEA778F}" type="presOf" srcId="{C6899C84-58A4-F544-8C07-0D76E6484B8A}" destId="{65099C57-306C-5143-BCC4-6A44BEEDD8F5}" srcOrd="0" destOrd="0" presId="urn:microsoft.com/office/officeart/2005/8/layout/pyramid1"/>
    <dgm:cxn modelId="{6B96EA3B-1983-374C-9DB0-61E28080E018}" type="presOf" srcId="{C6899C84-58A4-F544-8C07-0D76E6484B8A}" destId="{257C8BAE-6371-2848-B190-8EC88D8D378F}" srcOrd="1" destOrd="0" presId="urn:microsoft.com/office/officeart/2005/8/layout/pyramid1"/>
    <dgm:cxn modelId="{7F430653-CC77-554A-B2A6-D32ACFFAD782}" type="presOf" srcId="{BFBDEBBD-253F-7241-BFF2-D3CEDB9FFB36}" destId="{453C865C-795B-4F48-A50B-885F77EBA69F}" srcOrd="0" destOrd="0" presId="urn:microsoft.com/office/officeart/2005/8/layout/pyramid1"/>
    <dgm:cxn modelId="{0D2ECF59-79E7-8D48-B209-3AE1C33D31B7}" type="presOf" srcId="{7E993FED-0B47-7541-80B2-B40282FC556B}" destId="{4F8BDACA-29BC-3647-BF5D-0897416FC80A}" srcOrd="1" destOrd="0" presId="urn:microsoft.com/office/officeart/2005/8/layout/pyramid1"/>
    <dgm:cxn modelId="{AE448F81-0A44-4D40-A2A5-6DCF1A66B322}" type="presOf" srcId="{B810301E-82A0-3E4B-A919-8B7E0684F2AF}" destId="{F1AFFF08-2788-114C-8217-7811E3971171}" srcOrd="0" destOrd="0" presId="urn:microsoft.com/office/officeart/2005/8/layout/pyramid1"/>
    <dgm:cxn modelId="{E4160893-EBB8-1F41-BCB6-7F2D23F8FC83}" srcId="{7766522C-B325-1E41-853B-DEE38F30789E}" destId="{7E993FED-0B47-7541-80B2-B40282FC556B}" srcOrd="2" destOrd="0" parTransId="{212020FE-C8DF-8F4F-97E9-46676E26619E}" sibTransId="{57F05149-FA0E-B948-BCA7-483536A65612}"/>
    <dgm:cxn modelId="{4ED50CAF-7642-444C-85C6-09CFAA52824C}" type="presOf" srcId="{B810301E-82A0-3E4B-A919-8B7E0684F2AF}" destId="{4FA627DF-ABF4-2B42-9E6F-8CE995C6A9BE}" srcOrd="1" destOrd="0" presId="urn:microsoft.com/office/officeart/2005/8/layout/pyramid1"/>
    <dgm:cxn modelId="{5A87FDBF-6928-9840-B264-B9912B207BDF}" srcId="{7766522C-B325-1E41-853B-DEE38F30789E}" destId="{BFBDEBBD-253F-7241-BFF2-D3CEDB9FFB36}" srcOrd="1" destOrd="0" parTransId="{B9A73D46-8DA9-F64D-A750-C77655C309C5}" sibTransId="{4C3678E5-E048-2240-9EEF-5809A627B34C}"/>
    <dgm:cxn modelId="{6A9A83D3-2F13-3D42-96F9-1FA46CB5D29F}" srcId="{7766522C-B325-1E41-853B-DEE38F30789E}" destId="{C6899C84-58A4-F544-8C07-0D76E6484B8A}" srcOrd="0" destOrd="0" parTransId="{CCB748CE-ABA9-AD46-91BF-E7DC44240BFC}" sibTransId="{9B03C0CA-B626-1640-8C0D-446EB5B2F2FA}"/>
    <dgm:cxn modelId="{7BC3FFDF-F442-184C-9D6F-61BEE8AE18F1}" srcId="{7766522C-B325-1E41-853B-DEE38F30789E}" destId="{B810301E-82A0-3E4B-A919-8B7E0684F2AF}" srcOrd="3" destOrd="0" parTransId="{FE10C79F-CFE3-2840-A971-6EBB5D1A74D4}" sibTransId="{0F25913B-C954-D348-9F97-7E11ECDCA14C}"/>
    <dgm:cxn modelId="{55A276ED-EED9-2845-8A98-ABEE531D5764}" type="presOf" srcId="{7E993FED-0B47-7541-80B2-B40282FC556B}" destId="{A442350E-BEE4-E644-9886-8418E9EA192B}" srcOrd="0" destOrd="0" presId="urn:microsoft.com/office/officeart/2005/8/layout/pyramid1"/>
    <dgm:cxn modelId="{8DE4826F-700B-774E-949D-F0E7D68D9CFD}" type="presParOf" srcId="{11E3D9E5-3BD6-794D-89BE-1ADAECDC661E}" destId="{3BA2FE73-E06C-AC4E-8A5B-B66CDE182139}" srcOrd="0" destOrd="0" presId="urn:microsoft.com/office/officeart/2005/8/layout/pyramid1"/>
    <dgm:cxn modelId="{00532982-CEA1-254E-81A2-F1025AB1B4B2}" type="presParOf" srcId="{3BA2FE73-E06C-AC4E-8A5B-B66CDE182139}" destId="{65099C57-306C-5143-BCC4-6A44BEEDD8F5}" srcOrd="0" destOrd="0" presId="urn:microsoft.com/office/officeart/2005/8/layout/pyramid1"/>
    <dgm:cxn modelId="{0C817DDB-F4F1-034F-83F8-2790B9346676}" type="presParOf" srcId="{3BA2FE73-E06C-AC4E-8A5B-B66CDE182139}" destId="{257C8BAE-6371-2848-B190-8EC88D8D378F}" srcOrd="1" destOrd="0" presId="urn:microsoft.com/office/officeart/2005/8/layout/pyramid1"/>
    <dgm:cxn modelId="{C7601A45-E3C9-5845-B414-863C06AC416F}" type="presParOf" srcId="{11E3D9E5-3BD6-794D-89BE-1ADAECDC661E}" destId="{F67527DA-6C1D-594D-BB61-43C052EDA18A}" srcOrd="1" destOrd="0" presId="urn:microsoft.com/office/officeart/2005/8/layout/pyramid1"/>
    <dgm:cxn modelId="{0D668232-4412-2B4F-97A9-4EC050ED9CEE}" type="presParOf" srcId="{F67527DA-6C1D-594D-BB61-43C052EDA18A}" destId="{453C865C-795B-4F48-A50B-885F77EBA69F}" srcOrd="0" destOrd="0" presId="urn:microsoft.com/office/officeart/2005/8/layout/pyramid1"/>
    <dgm:cxn modelId="{96D4EFB9-AC52-9D47-B121-7D802445923A}" type="presParOf" srcId="{F67527DA-6C1D-594D-BB61-43C052EDA18A}" destId="{085A09D8-9DC9-0945-8216-D01A509E90F2}" srcOrd="1" destOrd="0" presId="urn:microsoft.com/office/officeart/2005/8/layout/pyramid1"/>
    <dgm:cxn modelId="{35F65FA3-E35E-3045-8CAB-851F100F102E}" type="presParOf" srcId="{11E3D9E5-3BD6-794D-89BE-1ADAECDC661E}" destId="{4B016A6D-2FA3-C749-A137-61C4DC9B5AD0}" srcOrd="2" destOrd="0" presId="urn:microsoft.com/office/officeart/2005/8/layout/pyramid1"/>
    <dgm:cxn modelId="{9482B242-D108-674E-BDFF-42501E227F3C}" type="presParOf" srcId="{4B016A6D-2FA3-C749-A137-61C4DC9B5AD0}" destId="{A442350E-BEE4-E644-9886-8418E9EA192B}" srcOrd="0" destOrd="0" presId="urn:microsoft.com/office/officeart/2005/8/layout/pyramid1"/>
    <dgm:cxn modelId="{EBC41113-A64D-CB41-A680-1CBC36550131}" type="presParOf" srcId="{4B016A6D-2FA3-C749-A137-61C4DC9B5AD0}" destId="{4F8BDACA-29BC-3647-BF5D-0897416FC80A}" srcOrd="1" destOrd="0" presId="urn:microsoft.com/office/officeart/2005/8/layout/pyramid1"/>
    <dgm:cxn modelId="{B9C17C7F-8605-5049-9A73-4F7F19C7E804}" type="presParOf" srcId="{11E3D9E5-3BD6-794D-89BE-1ADAECDC661E}" destId="{30708816-CA64-0643-97DE-DBEB19813A27}" srcOrd="3" destOrd="0" presId="urn:microsoft.com/office/officeart/2005/8/layout/pyramid1"/>
    <dgm:cxn modelId="{5574F9C5-72CE-E848-901B-942D55960846}" type="presParOf" srcId="{30708816-CA64-0643-97DE-DBEB19813A27}" destId="{F1AFFF08-2788-114C-8217-7811E3971171}" srcOrd="0" destOrd="0" presId="urn:microsoft.com/office/officeart/2005/8/layout/pyramid1"/>
    <dgm:cxn modelId="{6C048432-2164-5A48-8BF1-FE8F7A536EFE}" type="presParOf" srcId="{30708816-CA64-0643-97DE-DBEB19813A27}" destId="{4FA627DF-ABF4-2B42-9E6F-8CE995C6A9B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66522C-B325-1E41-853B-DEE38F30789E}" type="doc">
      <dgm:prSet loTypeId="urn:microsoft.com/office/officeart/2005/8/layout/pyramid1" loCatId="" qsTypeId="urn:microsoft.com/office/officeart/2005/8/quickstyle/3D2" qsCatId="3D" csTypeId="urn:microsoft.com/office/officeart/2005/8/colors/colorful2" csCatId="colorful" phldr="1"/>
      <dgm:spPr/>
    </dgm:pt>
    <dgm:pt modelId="{C6899C84-58A4-F544-8C07-0D76E6484B8A}">
      <dgm:prSet phldrT="[Text]" custT="1"/>
      <dgm:spPr>
        <a:xfrm>
          <a:off x="6844491" y="0"/>
          <a:ext cx="4562994" cy="2165662"/>
        </a:xfr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endParaRPr lang="en-US" sz="1200" dirty="0">
            <a:solidFill>
              <a:sysClr val="windowText" lastClr="000000">
                <a:hueOff val="0"/>
                <a:satOff val="0"/>
                <a:lumOff val="0"/>
                <a:alphaOff val="0"/>
              </a:sysClr>
            </a:solidFill>
            <a:latin typeface="Calibri" panose="020F0502020204030204"/>
            <a:ea typeface=""/>
            <a:cs typeface=""/>
          </a:endParaRPr>
        </a:p>
        <a:p>
          <a:r>
            <a:rPr lang="en-US" sz="1400" b="1" dirty="0">
              <a:solidFill>
                <a:sysClr val="windowText" lastClr="000000">
                  <a:hueOff val="0"/>
                  <a:satOff val="0"/>
                  <a:lumOff val="0"/>
                  <a:alphaOff val="0"/>
                </a:sysClr>
              </a:solidFill>
              <a:latin typeface="Calibri" panose="020F0502020204030204"/>
              <a:ea typeface=""/>
              <a:cs typeface=""/>
            </a:rPr>
            <a:t>App </a:t>
          </a:r>
          <a:br>
            <a:rPr lang="en-US" sz="1400" b="1" dirty="0">
              <a:solidFill>
                <a:sysClr val="windowText" lastClr="000000">
                  <a:hueOff val="0"/>
                  <a:satOff val="0"/>
                  <a:lumOff val="0"/>
                  <a:alphaOff val="0"/>
                </a:sysClr>
              </a:solidFill>
              <a:latin typeface="Calibri" panose="020F0502020204030204"/>
              <a:ea typeface=""/>
              <a:cs typeface=""/>
            </a:rPr>
          </a:br>
          <a:r>
            <a:rPr lang="en-US" sz="1400" b="1" dirty="0">
              <a:solidFill>
                <a:sysClr val="windowText" lastClr="000000">
                  <a:hueOff val="0"/>
                  <a:satOff val="0"/>
                  <a:lumOff val="0"/>
                  <a:alphaOff val="0"/>
                </a:sysClr>
              </a:solidFill>
              <a:latin typeface="Calibri" panose="020F0502020204030204"/>
              <a:ea typeface=""/>
              <a:cs typeface=""/>
            </a:rPr>
            <a:t>Encryption</a:t>
          </a:r>
          <a:br>
            <a:rPr lang="en-US" sz="14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hyper-sensitive data</a:t>
          </a:r>
          <a:endParaRPr lang="en-US" sz="1000" dirty="0">
            <a:solidFill>
              <a:sysClr val="windowText" lastClr="000000">
                <a:hueOff val="0"/>
                <a:satOff val="0"/>
                <a:lumOff val="0"/>
                <a:alphaOff val="0"/>
              </a:sysClr>
            </a:solidFill>
            <a:latin typeface="Calibri" panose="020F0502020204030204"/>
            <a:ea typeface=""/>
            <a:cs typeface=""/>
          </a:endParaRPr>
        </a:p>
      </dgm:t>
    </dgm:pt>
    <dgm:pt modelId="{CCB748CE-ABA9-AD46-91BF-E7DC44240BFC}" type="parTrans" cxnId="{6A9A83D3-2F13-3D42-96F9-1FA46CB5D29F}">
      <dgm:prSet/>
      <dgm:spPr/>
      <dgm:t>
        <a:bodyPr/>
        <a:lstStyle/>
        <a:p>
          <a:endParaRPr lang="en-US" sz="3200"/>
        </a:p>
      </dgm:t>
    </dgm:pt>
    <dgm:pt modelId="{9B03C0CA-B626-1640-8C0D-446EB5B2F2FA}" type="sibTrans" cxnId="{6A9A83D3-2F13-3D42-96F9-1FA46CB5D29F}">
      <dgm:prSet/>
      <dgm:spPr/>
      <dgm:t>
        <a:bodyPr/>
        <a:lstStyle/>
        <a:p>
          <a:endParaRPr lang="en-US" sz="3200"/>
        </a:p>
      </dgm:t>
    </dgm:pt>
    <dgm:pt modelId="{BFBDEBBD-253F-7241-BFF2-D3CEDB9FFB36}">
      <dgm:prSet phldrT="[Text]" custT="1"/>
      <dgm:spPr>
        <a:xfrm>
          <a:off x="4562994" y="2165662"/>
          <a:ext cx="9125988" cy="2165662"/>
        </a:xfrm>
        <a:gradFill rotWithShape="0">
          <a:gsLst>
            <a:gs pos="0">
              <a:srgbClr val="ED7D31">
                <a:hueOff val="-485121"/>
                <a:satOff val="-27976"/>
                <a:lumOff val="2876"/>
                <a:alphaOff val="0"/>
                <a:satMod val="103000"/>
                <a:lumMod val="102000"/>
                <a:tint val="94000"/>
              </a:srgbClr>
            </a:gs>
            <a:gs pos="50000">
              <a:srgbClr val="ED7D31">
                <a:hueOff val="-485121"/>
                <a:satOff val="-27976"/>
                <a:lumOff val="2876"/>
                <a:alphaOff val="0"/>
                <a:satMod val="110000"/>
                <a:lumMod val="100000"/>
                <a:shade val="100000"/>
              </a:srgbClr>
            </a:gs>
            <a:gs pos="100000">
              <a:srgbClr val="ED7D31">
                <a:hueOff val="-485121"/>
                <a:satOff val="-27976"/>
                <a:lumOff val="2876"/>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n-US" sz="1400" b="1" dirty="0">
              <a:solidFill>
                <a:sysClr val="windowText" lastClr="000000">
                  <a:hueOff val="0"/>
                  <a:satOff val="0"/>
                  <a:lumOff val="0"/>
                  <a:alphaOff val="0"/>
                </a:sysClr>
              </a:solidFill>
              <a:latin typeface="Calibri" panose="020F0502020204030204"/>
              <a:ea typeface=""/>
              <a:cs typeface=""/>
            </a:rPr>
            <a:t>Database Encryption</a:t>
          </a:r>
          <a:br>
            <a:rPr lang="en-US" sz="10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Provide protection for very sensitive in-use (DB</a:t>
          </a:r>
          <a:r>
            <a:rPr lang="en-US" sz="1000" i="1" baseline="0" dirty="0">
              <a:solidFill>
                <a:sysClr val="windowText" lastClr="000000">
                  <a:hueOff val="0"/>
                  <a:satOff val="0"/>
                  <a:lumOff val="0"/>
                  <a:alphaOff val="0"/>
                </a:sysClr>
              </a:solidFill>
              <a:latin typeface="Calibri" panose="020F0502020204030204"/>
              <a:ea typeface=""/>
              <a:cs typeface=""/>
            </a:rPr>
            <a:t> </a:t>
          </a:r>
          <a:r>
            <a:rPr lang="en-US" sz="1000" i="1" dirty="0">
              <a:solidFill>
                <a:sysClr val="windowText" lastClr="000000">
                  <a:hueOff val="0"/>
                  <a:satOff val="0"/>
                  <a:lumOff val="0"/>
                  <a:alphaOff val="0"/>
                </a:sysClr>
              </a:solidFill>
              <a:latin typeface="Calibri" panose="020F0502020204030204"/>
              <a:ea typeface=""/>
              <a:cs typeface=""/>
            </a:rPr>
            <a:t>level), in-flight &amp; at-rest data</a:t>
          </a:r>
        </a:p>
      </dgm:t>
    </dgm:pt>
    <dgm:pt modelId="{B9A73D46-8DA9-F64D-A750-C77655C309C5}" type="parTrans" cxnId="{5A87FDBF-6928-9840-B264-B9912B207BDF}">
      <dgm:prSet/>
      <dgm:spPr/>
      <dgm:t>
        <a:bodyPr/>
        <a:lstStyle/>
        <a:p>
          <a:endParaRPr lang="en-US" sz="3200"/>
        </a:p>
      </dgm:t>
    </dgm:pt>
    <dgm:pt modelId="{4C3678E5-E048-2240-9EEF-5809A627B34C}" type="sibTrans" cxnId="{5A87FDBF-6928-9840-B264-B9912B207BDF}">
      <dgm:prSet/>
      <dgm:spPr/>
      <dgm:t>
        <a:bodyPr/>
        <a:lstStyle/>
        <a:p>
          <a:endParaRPr lang="en-US" sz="3200"/>
        </a:p>
      </dgm:t>
    </dgm:pt>
    <dgm:pt modelId="{B810301E-82A0-3E4B-A919-8B7E0684F2AF}">
      <dgm:prSet phldrT="[Text]" custT="1"/>
      <dgm:spPr>
        <a:xfrm>
          <a:off x="0" y="6496986"/>
          <a:ext cx="18251976" cy="2165662"/>
        </a:xfrm>
        <a:gradFill rotWithShape="0">
          <a:gsLst>
            <a:gs pos="0">
              <a:srgbClr val="ED7D31">
                <a:hueOff val="-1455363"/>
                <a:satOff val="-83928"/>
                <a:lumOff val="8628"/>
                <a:alphaOff val="0"/>
                <a:satMod val="103000"/>
                <a:lumMod val="102000"/>
                <a:tint val="94000"/>
              </a:srgbClr>
            </a:gs>
            <a:gs pos="50000">
              <a:srgbClr val="ED7D31">
                <a:hueOff val="-1455363"/>
                <a:satOff val="-83928"/>
                <a:lumOff val="8628"/>
                <a:alphaOff val="0"/>
                <a:satMod val="110000"/>
                <a:lumMod val="100000"/>
                <a:shade val="100000"/>
              </a:srgbClr>
            </a:gs>
            <a:gs pos="100000">
              <a:srgbClr val="ED7D31">
                <a:hueOff val="-1455363"/>
                <a:satOff val="-83928"/>
                <a:lumOff val="8628"/>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n-US" sz="1400" b="1" dirty="0">
              <a:solidFill>
                <a:sysClr val="windowText" lastClr="000000">
                  <a:hueOff val="0"/>
                  <a:satOff val="0"/>
                  <a:lumOff val="0"/>
                  <a:alphaOff val="0"/>
                </a:sysClr>
              </a:solidFill>
              <a:latin typeface="Calibri" panose="020F0502020204030204"/>
              <a:ea typeface=""/>
              <a:cs typeface=""/>
            </a:rPr>
            <a:t>Full Disk &amp; Tape</a:t>
          </a:r>
          <a:br>
            <a:rPr lang="en-US" sz="10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Provide 100% coverage for in-flight &amp; at-rest data with </a:t>
          </a:r>
          <a:r>
            <a:rPr lang="en-US" sz="1000" b="1" i="1" dirty="0">
              <a:solidFill>
                <a:sysClr val="windowText" lastClr="000000">
                  <a:hueOff val="0"/>
                  <a:satOff val="0"/>
                  <a:lumOff val="0"/>
                  <a:alphaOff val="0"/>
                </a:sysClr>
              </a:solidFill>
              <a:latin typeface="Calibri" panose="020F0502020204030204"/>
              <a:ea typeface=""/>
              <a:cs typeface=""/>
            </a:rPr>
            <a:t>zero</a:t>
          </a:r>
          <a:r>
            <a:rPr lang="en-US" sz="1000" i="1" dirty="0">
              <a:solidFill>
                <a:sysClr val="windowText" lastClr="000000">
                  <a:hueOff val="0"/>
                  <a:satOff val="0"/>
                  <a:lumOff val="0"/>
                  <a:alphaOff val="0"/>
                </a:sysClr>
              </a:solidFill>
              <a:latin typeface="Calibri" panose="020F0502020204030204"/>
              <a:ea typeface=""/>
              <a:cs typeface=""/>
            </a:rPr>
            <a:t> host CPU cost </a:t>
          </a:r>
          <a:r>
            <a:rPr lang="en-US" sz="1000" dirty="0">
              <a:solidFill>
                <a:sysClr val="windowText" lastClr="000000">
                  <a:hueOff val="0"/>
                  <a:satOff val="0"/>
                  <a:lumOff val="0"/>
                  <a:alphaOff val="0"/>
                </a:sysClr>
              </a:solidFill>
              <a:latin typeface="Calibri" panose="020F0502020204030204"/>
              <a:ea typeface=""/>
              <a:cs typeface=""/>
            </a:rPr>
            <a:t> </a:t>
          </a:r>
        </a:p>
      </dgm:t>
    </dgm:pt>
    <dgm:pt modelId="{FE10C79F-CFE3-2840-A971-6EBB5D1A74D4}" type="parTrans" cxnId="{7BC3FFDF-F442-184C-9D6F-61BEE8AE18F1}">
      <dgm:prSet/>
      <dgm:spPr/>
      <dgm:t>
        <a:bodyPr/>
        <a:lstStyle/>
        <a:p>
          <a:endParaRPr lang="en-US" sz="3200"/>
        </a:p>
      </dgm:t>
    </dgm:pt>
    <dgm:pt modelId="{0F25913B-C954-D348-9F97-7E11ECDCA14C}" type="sibTrans" cxnId="{7BC3FFDF-F442-184C-9D6F-61BEE8AE18F1}">
      <dgm:prSet/>
      <dgm:spPr/>
      <dgm:t>
        <a:bodyPr/>
        <a:lstStyle/>
        <a:p>
          <a:endParaRPr lang="en-US" sz="3200"/>
        </a:p>
      </dgm:t>
    </dgm:pt>
    <dgm:pt modelId="{7E993FED-0B47-7541-80B2-B40282FC556B}">
      <dgm:prSet custT="1"/>
      <dgm:spPr>
        <a:xfrm>
          <a:off x="2281497" y="4331324"/>
          <a:ext cx="13688982" cy="2165662"/>
        </a:xfrm>
        <a:gradFill rotWithShape="0">
          <a:gsLst>
            <a:gs pos="0">
              <a:srgbClr val="ED7D31">
                <a:hueOff val="-970242"/>
                <a:satOff val="-55952"/>
                <a:lumOff val="5752"/>
                <a:alphaOff val="0"/>
                <a:satMod val="103000"/>
                <a:lumMod val="102000"/>
                <a:tint val="94000"/>
              </a:srgbClr>
            </a:gs>
            <a:gs pos="50000">
              <a:srgbClr val="ED7D31">
                <a:hueOff val="-970242"/>
                <a:satOff val="-55952"/>
                <a:lumOff val="5752"/>
                <a:alphaOff val="0"/>
                <a:satMod val="110000"/>
                <a:lumMod val="100000"/>
                <a:shade val="100000"/>
              </a:srgbClr>
            </a:gs>
            <a:gs pos="100000">
              <a:srgbClr val="ED7D31">
                <a:hueOff val="-970242"/>
                <a:satOff val="-55952"/>
                <a:lumOff val="5752"/>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n-US" sz="1400" b="1" dirty="0">
              <a:solidFill>
                <a:sysClr val="windowText" lastClr="000000">
                  <a:hueOff val="0"/>
                  <a:satOff val="0"/>
                  <a:lumOff val="0"/>
                  <a:alphaOff val="0"/>
                </a:sysClr>
              </a:solidFill>
              <a:latin typeface="Calibri" panose="020F0502020204030204"/>
              <a:ea typeface=""/>
              <a:cs typeface=""/>
            </a:rPr>
            <a:t>File or Dataset Level Encryption</a:t>
          </a:r>
          <a:br>
            <a:rPr lang="en-US" sz="10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Provide </a:t>
          </a:r>
          <a:r>
            <a:rPr lang="en-US" sz="1000" b="1" i="1" dirty="0">
              <a:solidFill>
                <a:sysClr val="windowText" lastClr="000000">
                  <a:hueOff val="0"/>
                  <a:satOff val="0"/>
                  <a:lumOff val="0"/>
                  <a:alphaOff val="0"/>
                </a:sysClr>
              </a:solidFill>
              <a:latin typeface="Calibri" panose="020F0502020204030204"/>
              <a:ea typeface=""/>
              <a:cs typeface=""/>
            </a:rPr>
            <a:t>broad</a:t>
          </a:r>
          <a:r>
            <a:rPr lang="en-US" sz="1000" i="1" dirty="0">
              <a:solidFill>
                <a:sysClr val="windowText" lastClr="000000">
                  <a:hueOff val="0"/>
                  <a:satOff val="0"/>
                  <a:lumOff val="0"/>
                  <a:alphaOff val="0"/>
                </a:sysClr>
              </a:solidFill>
              <a:latin typeface="Calibri" panose="020F0502020204030204"/>
              <a:ea typeface=""/>
              <a:cs typeface=""/>
            </a:rPr>
            <a:t> coverage for sensitive data using encryption tied to access control </a:t>
          </a:r>
          <a:r>
            <a:rPr lang="en-US" sz="1000" i="1" baseline="0" dirty="0">
              <a:solidFill>
                <a:sysClr val="windowText" lastClr="000000">
                  <a:hueOff val="0"/>
                  <a:satOff val="0"/>
                  <a:lumOff val="0"/>
                  <a:alphaOff val="0"/>
                </a:sysClr>
              </a:solidFill>
              <a:latin typeface="Calibri" panose="020F0502020204030204"/>
              <a:ea typeface=""/>
              <a:cs typeface=""/>
            </a:rPr>
            <a:t>for </a:t>
          </a:r>
          <a:r>
            <a:rPr lang="en-US" sz="1000" i="1" dirty="0">
              <a:solidFill>
                <a:sysClr val="windowText" lastClr="000000">
                  <a:hueOff val="0"/>
                  <a:satOff val="0"/>
                  <a:lumOff val="0"/>
                  <a:alphaOff val="0"/>
                </a:sysClr>
              </a:solidFill>
              <a:latin typeface="Calibri" panose="020F0502020204030204"/>
              <a:ea typeface=""/>
              <a:cs typeface=""/>
            </a:rPr>
            <a:t>in-flight &amp; at-rest data protection</a:t>
          </a:r>
          <a:endParaRPr lang="en-US" sz="1000" dirty="0">
            <a:solidFill>
              <a:sysClr val="windowText" lastClr="000000">
                <a:hueOff val="0"/>
                <a:satOff val="0"/>
                <a:lumOff val="0"/>
                <a:alphaOff val="0"/>
              </a:sysClr>
            </a:solidFill>
            <a:latin typeface="Calibri" panose="020F0502020204030204"/>
            <a:ea typeface=""/>
            <a:cs typeface=""/>
          </a:endParaRPr>
        </a:p>
      </dgm:t>
    </dgm:pt>
    <dgm:pt modelId="{212020FE-C8DF-8F4F-97E9-46676E26619E}" type="parTrans" cxnId="{E4160893-EBB8-1F41-BCB6-7F2D23F8FC83}">
      <dgm:prSet/>
      <dgm:spPr/>
      <dgm:t>
        <a:bodyPr/>
        <a:lstStyle/>
        <a:p>
          <a:endParaRPr lang="en-US" sz="3200"/>
        </a:p>
      </dgm:t>
    </dgm:pt>
    <dgm:pt modelId="{57F05149-FA0E-B948-BCA7-483536A65612}" type="sibTrans" cxnId="{E4160893-EBB8-1F41-BCB6-7F2D23F8FC83}">
      <dgm:prSet/>
      <dgm:spPr/>
      <dgm:t>
        <a:bodyPr/>
        <a:lstStyle/>
        <a:p>
          <a:endParaRPr lang="en-US" sz="3200"/>
        </a:p>
      </dgm:t>
    </dgm:pt>
    <dgm:pt modelId="{11E3D9E5-3BD6-794D-89BE-1ADAECDC661E}" type="pres">
      <dgm:prSet presAssocID="{7766522C-B325-1E41-853B-DEE38F30789E}" presName="Name0" presStyleCnt="0">
        <dgm:presLayoutVars>
          <dgm:dir/>
          <dgm:animLvl val="lvl"/>
          <dgm:resizeHandles val="exact"/>
        </dgm:presLayoutVars>
      </dgm:prSet>
      <dgm:spPr/>
    </dgm:pt>
    <dgm:pt modelId="{3BA2FE73-E06C-AC4E-8A5B-B66CDE182139}" type="pres">
      <dgm:prSet presAssocID="{C6899C84-58A4-F544-8C07-0D76E6484B8A}" presName="Name8" presStyleCnt="0"/>
      <dgm:spPr/>
    </dgm:pt>
    <dgm:pt modelId="{65099C57-306C-5143-BCC4-6A44BEEDD8F5}" type="pres">
      <dgm:prSet presAssocID="{C6899C84-58A4-F544-8C07-0D76E6484B8A}" presName="level" presStyleLbl="node1" presStyleIdx="0" presStyleCnt="4">
        <dgm:presLayoutVars>
          <dgm:chMax val="1"/>
          <dgm:bulletEnabled val="1"/>
        </dgm:presLayoutVars>
      </dgm:prSet>
      <dgm:spPr>
        <a:prstGeom prst="trapezoid">
          <a:avLst>
            <a:gd name="adj" fmla="val 105349"/>
          </a:avLst>
        </a:prstGeom>
      </dgm:spPr>
    </dgm:pt>
    <dgm:pt modelId="{257C8BAE-6371-2848-B190-8EC88D8D378F}" type="pres">
      <dgm:prSet presAssocID="{C6899C84-58A4-F544-8C07-0D76E6484B8A}" presName="levelTx" presStyleLbl="revTx" presStyleIdx="0" presStyleCnt="0">
        <dgm:presLayoutVars>
          <dgm:chMax val="1"/>
          <dgm:bulletEnabled val="1"/>
        </dgm:presLayoutVars>
      </dgm:prSet>
      <dgm:spPr/>
    </dgm:pt>
    <dgm:pt modelId="{F67527DA-6C1D-594D-BB61-43C052EDA18A}" type="pres">
      <dgm:prSet presAssocID="{BFBDEBBD-253F-7241-BFF2-D3CEDB9FFB36}" presName="Name8" presStyleCnt="0"/>
      <dgm:spPr/>
    </dgm:pt>
    <dgm:pt modelId="{453C865C-795B-4F48-A50B-885F77EBA69F}" type="pres">
      <dgm:prSet presAssocID="{BFBDEBBD-253F-7241-BFF2-D3CEDB9FFB36}" presName="level" presStyleLbl="node1" presStyleIdx="1" presStyleCnt="4">
        <dgm:presLayoutVars>
          <dgm:chMax val="1"/>
          <dgm:bulletEnabled val="1"/>
        </dgm:presLayoutVars>
      </dgm:prSet>
      <dgm:spPr>
        <a:prstGeom prst="trapezoid">
          <a:avLst>
            <a:gd name="adj" fmla="val 105349"/>
          </a:avLst>
        </a:prstGeom>
      </dgm:spPr>
    </dgm:pt>
    <dgm:pt modelId="{085A09D8-9DC9-0945-8216-D01A509E90F2}" type="pres">
      <dgm:prSet presAssocID="{BFBDEBBD-253F-7241-BFF2-D3CEDB9FFB36}" presName="levelTx" presStyleLbl="revTx" presStyleIdx="0" presStyleCnt="0">
        <dgm:presLayoutVars>
          <dgm:chMax val="1"/>
          <dgm:bulletEnabled val="1"/>
        </dgm:presLayoutVars>
      </dgm:prSet>
      <dgm:spPr/>
    </dgm:pt>
    <dgm:pt modelId="{4B016A6D-2FA3-C749-A137-61C4DC9B5AD0}" type="pres">
      <dgm:prSet presAssocID="{7E993FED-0B47-7541-80B2-B40282FC556B}" presName="Name8" presStyleCnt="0"/>
      <dgm:spPr/>
    </dgm:pt>
    <dgm:pt modelId="{A442350E-BEE4-E644-9886-8418E9EA192B}" type="pres">
      <dgm:prSet presAssocID="{7E993FED-0B47-7541-80B2-B40282FC556B}" presName="level" presStyleLbl="node1" presStyleIdx="2" presStyleCnt="4">
        <dgm:presLayoutVars>
          <dgm:chMax val="1"/>
          <dgm:bulletEnabled val="1"/>
        </dgm:presLayoutVars>
      </dgm:prSet>
      <dgm:spPr>
        <a:prstGeom prst="trapezoid">
          <a:avLst>
            <a:gd name="adj" fmla="val 105349"/>
          </a:avLst>
        </a:prstGeom>
      </dgm:spPr>
    </dgm:pt>
    <dgm:pt modelId="{4F8BDACA-29BC-3647-BF5D-0897416FC80A}" type="pres">
      <dgm:prSet presAssocID="{7E993FED-0B47-7541-80B2-B40282FC556B}" presName="levelTx" presStyleLbl="revTx" presStyleIdx="0" presStyleCnt="0">
        <dgm:presLayoutVars>
          <dgm:chMax val="1"/>
          <dgm:bulletEnabled val="1"/>
        </dgm:presLayoutVars>
      </dgm:prSet>
      <dgm:spPr/>
    </dgm:pt>
    <dgm:pt modelId="{30708816-CA64-0643-97DE-DBEB19813A27}" type="pres">
      <dgm:prSet presAssocID="{B810301E-82A0-3E4B-A919-8B7E0684F2AF}" presName="Name8" presStyleCnt="0"/>
      <dgm:spPr/>
    </dgm:pt>
    <dgm:pt modelId="{F1AFFF08-2788-114C-8217-7811E3971171}" type="pres">
      <dgm:prSet presAssocID="{B810301E-82A0-3E4B-A919-8B7E0684F2AF}" presName="level" presStyleLbl="node1" presStyleIdx="3" presStyleCnt="4">
        <dgm:presLayoutVars>
          <dgm:chMax val="1"/>
          <dgm:bulletEnabled val="1"/>
        </dgm:presLayoutVars>
      </dgm:prSet>
      <dgm:spPr>
        <a:prstGeom prst="trapezoid">
          <a:avLst>
            <a:gd name="adj" fmla="val 105349"/>
          </a:avLst>
        </a:prstGeom>
      </dgm:spPr>
    </dgm:pt>
    <dgm:pt modelId="{4FA627DF-ABF4-2B42-9E6F-8CE995C6A9BE}" type="pres">
      <dgm:prSet presAssocID="{B810301E-82A0-3E4B-A919-8B7E0684F2AF}" presName="levelTx" presStyleLbl="revTx" presStyleIdx="0" presStyleCnt="0">
        <dgm:presLayoutVars>
          <dgm:chMax val="1"/>
          <dgm:bulletEnabled val="1"/>
        </dgm:presLayoutVars>
      </dgm:prSet>
      <dgm:spPr/>
    </dgm:pt>
  </dgm:ptLst>
  <dgm:cxnLst>
    <dgm:cxn modelId="{9B1AAD08-3BA9-4848-BFD7-12BA764C21E7}" type="presOf" srcId="{BFBDEBBD-253F-7241-BFF2-D3CEDB9FFB36}" destId="{453C865C-795B-4F48-A50B-885F77EBA69F}" srcOrd="0" destOrd="0" presId="urn:microsoft.com/office/officeart/2005/8/layout/pyramid1"/>
    <dgm:cxn modelId="{4BFBFA84-3736-A14A-8893-11CF06BD1F8F}" type="presOf" srcId="{C6899C84-58A4-F544-8C07-0D76E6484B8A}" destId="{65099C57-306C-5143-BCC4-6A44BEEDD8F5}" srcOrd="0" destOrd="0" presId="urn:microsoft.com/office/officeart/2005/8/layout/pyramid1"/>
    <dgm:cxn modelId="{E4160893-EBB8-1F41-BCB6-7F2D23F8FC83}" srcId="{7766522C-B325-1E41-853B-DEE38F30789E}" destId="{7E993FED-0B47-7541-80B2-B40282FC556B}" srcOrd="2" destOrd="0" parTransId="{212020FE-C8DF-8F4F-97E9-46676E26619E}" sibTransId="{57F05149-FA0E-B948-BCA7-483536A65612}"/>
    <dgm:cxn modelId="{35161DA4-4680-C945-AA23-F93CFBA9987F}" type="presOf" srcId="{7E993FED-0B47-7541-80B2-B40282FC556B}" destId="{4F8BDACA-29BC-3647-BF5D-0897416FC80A}" srcOrd="1" destOrd="0" presId="urn:microsoft.com/office/officeart/2005/8/layout/pyramid1"/>
    <dgm:cxn modelId="{984E3BB0-1257-5240-B2D6-EBB1BCD3B434}" type="presOf" srcId="{B810301E-82A0-3E4B-A919-8B7E0684F2AF}" destId="{4FA627DF-ABF4-2B42-9E6F-8CE995C6A9BE}" srcOrd="1" destOrd="0" presId="urn:microsoft.com/office/officeart/2005/8/layout/pyramid1"/>
    <dgm:cxn modelId="{74BC6CB8-4751-F348-8F1E-B915A10A9B5F}" type="presOf" srcId="{7E993FED-0B47-7541-80B2-B40282FC556B}" destId="{A442350E-BEE4-E644-9886-8418E9EA192B}" srcOrd="0" destOrd="0" presId="urn:microsoft.com/office/officeart/2005/8/layout/pyramid1"/>
    <dgm:cxn modelId="{D3E541BE-7FD6-5242-914A-A1E7D1656C33}" type="presOf" srcId="{B810301E-82A0-3E4B-A919-8B7E0684F2AF}" destId="{F1AFFF08-2788-114C-8217-7811E3971171}" srcOrd="0" destOrd="0" presId="urn:microsoft.com/office/officeart/2005/8/layout/pyramid1"/>
    <dgm:cxn modelId="{5A87FDBF-6928-9840-B264-B9912B207BDF}" srcId="{7766522C-B325-1E41-853B-DEE38F30789E}" destId="{BFBDEBBD-253F-7241-BFF2-D3CEDB9FFB36}" srcOrd="1" destOrd="0" parTransId="{B9A73D46-8DA9-F64D-A750-C77655C309C5}" sibTransId="{4C3678E5-E048-2240-9EEF-5809A627B34C}"/>
    <dgm:cxn modelId="{6A9A83D3-2F13-3D42-96F9-1FA46CB5D29F}" srcId="{7766522C-B325-1E41-853B-DEE38F30789E}" destId="{C6899C84-58A4-F544-8C07-0D76E6484B8A}" srcOrd="0" destOrd="0" parTransId="{CCB748CE-ABA9-AD46-91BF-E7DC44240BFC}" sibTransId="{9B03C0CA-B626-1640-8C0D-446EB5B2F2FA}"/>
    <dgm:cxn modelId="{88E8D6D9-DE61-CB40-A7EE-A889E82AD452}" type="presOf" srcId="{C6899C84-58A4-F544-8C07-0D76E6484B8A}" destId="{257C8BAE-6371-2848-B190-8EC88D8D378F}" srcOrd="1" destOrd="0" presId="urn:microsoft.com/office/officeart/2005/8/layout/pyramid1"/>
    <dgm:cxn modelId="{7BC3FFDF-F442-184C-9D6F-61BEE8AE18F1}" srcId="{7766522C-B325-1E41-853B-DEE38F30789E}" destId="{B810301E-82A0-3E4B-A919-8B7E0684F2AF}" srcOrd="3" destOrd="0" parTransId="{FE10C79F-CFE3-2840-A971-6EBB5D1A74D4}" sibTransId="{0F25913B-C954-D348-9F97-7E11ECDCA14C}"/>
    <dgm:cxn modelId="{EBBA10E9-2880-6741-AA99-5D0C0029447B}" type="presOf" srcId="{BFBDEBBD-253F-7241-BFF2-D3CEDB9FFB36}" destId="{085A09D8-9DC9-0945-8216-D01A509E90F2}" srcOrd="1" destOrd="0" presId="urn:microsoft.com/office/officeart/2005/8/layout/pyramid1"/>
    <dgm:cxn modelId="{FBA89CFB-DB48-8C42-B824-B9CCACE030E6}" type="presOf" srcId="{7766522C-B325-1E41-853B-DEE38F30789E}" destId="{11E3D9E5-3BD6-794D-89BE-1ADAECDC661E}" srcOrd="0" destOrd="0" presId="urn:microsoft.com/office/officeart/2005/8/layout/pyramid1"/>
    <dgm:cxn modelId="{95207CFA-C826-E449-A21D-E874868AC947}" type="presParOf" srcId="{11E3D9E5-3BD6-794D-89BE-1ADAECDC661E}" destId="{3BA2FE73-E06C-AC4E-8A5B-B66CDE182139}" srcOrd="0" destOrd="0" presId="urn:microsoft.com/office/officeart/2005/8/layout/pyramid1"/>
    <dgm:cxn modelId="{8ACD65C4-EABF-224A-8FB7-CFE9BAA62A92}" type="presParOf" srcId="{3BA2FE73-E06C-AC4E-8A5B-B66CDE182139}" destId="{65099C57-306C-5143-BCC4-6A44BEEDD8F5}" srcOrd="0" destOrd="0" presId="urn:microsoft.com/office/officeart/2005/8/layout/pyramid1"/>
    <dgm:cxn modelId="{4627E884-FB21-4142-AD2D-86C8A18D5219}" type="presParOf" srcId="{3BA2FE73-E06C-AC4E-8A5B-B66CDE182139}" destId="{257C8BAE-6371-2848-B190-8EC88D8D378F}" srcOrd="1" destOrd="0" presId="urn:microsoft.com/office/officeart/2005/8/layout/pyramid1"/>
    <dgm:cxn modelId="{D120C16D-A22D-6B47-9133-F11480B4E7AA}" type="presParOf" srcId="{11E3D9E5-3BD6-794D-89BE-1ADAECDC661E}" destId="{F67527DA-6C1D-594D-BB61-43C052EDA18A}" srcOrd="1" destOrd="0" presId="urn:microsoft.com/office/officeart/2005/8/layout/pyramid1"/>
    <dgm:cxn modelId="{A22C56C6-09AC-6B4B-8F8D-0B091DE38078}" type="presParOf" srcId="{F67527DA-6C1D-594D-BB61-43C052EDA18A}" destId="{453C865C-795B-4F48-A50B-885F77EBA69F}" srcOrd="0" destOrd="0" presId="urn:microsoft.com/office/officeart/2005/8/layout/pyramid1"/>
    <dgm:cxn modelId="{6904EC91-4123-9F48-B12B-E508B747591B}" type="presParOf" srcId="{F67527DA-6C1D-594D-BB61-43C052EDA18A}" destId="{085A09D8-9DC9-0945-8216-D01A509E90F2}" srcOrd="1" destOrd="0" presId="urn:microsoft.com/office/officeart/2005/8/layout/pyramid1"/>
    <dgm:cxn modelId="{B9901AFB-A535-DA46-B62B-FACAF52C295F}" type="presParOf" srcId="{11E3D9E5-3BD6-794D-89BE-1ADAECDC661E}" destId="{4B016A6D-2FA3-C749-A137-61C4DC9B5AD0}" srcOrd="2" destOrd="0" presId="urn:microsoft.com/office/officeart/2005/8/layout/pyramid1"/>
    <dgm:cxn modelId="{E2971747-E22E-8749-8D25-3ADF62B84802}" type="presParOf" srcId="{4B016A6D-2FA3-C749-A137-61C4DC9B5AD0}" destId="{A442350E-BEE4-E644-9886-8418E9EA192B}" srcOrd="0" destOrd="0" presId="urn:microsoft.com/office/officeart/2005/8/layout/pyramid1"/>
    <dgm:cxn modelId="{C45C887F-4BB5-A641-8E45-5BF448B14B77}" type="presParOf" srcId="{4B016A6D-2FA3-C749-A137-61C4DC9B5AD0}" destId="{4F8BDACA-29BC-3647-BF5D-0897416FC80A}" srcOrd="1" destOrd="0" presId="urn:microsoft.com/office/officeart/2005/8/layout/pyramid1"/>
    <dgm:cxn modelId="{C4E2AD03-CBBC-1840-AC57-30FE004112D6}" type="presParOf" srcId="{11E3D9E5-3BD6-794D-89BE-1ADAECDC661E}" destId="{30708816-CA64-0643-97DE-DBEB19813A27}" srcOrd="3" destOrd="0" presId="urn:microsoft.com/office/officeart/2005/8/layout/pyramid1"/>
    <dgm:cxn modelId="{F6D138E1-389D-724A-BC8A-130689424881}" type="presParOf" srcId="{30708816-CA64-0643-97DE-DBEB19813A27}" destId="{F1AFFF08-2788-114C-8217-7811E3971171}" srcOrd="0" destOrd="0" presId="urn:microsoft.com/office/officeart/2005/8/layout/pyramid1"/>
    <dgm:cxn modelId="{B3A52430-5981-D142-A799-50C1B7E65E04}" type="presParOf" srcId="{30708816-CA64-0643-97DE-DBEB19813A27}" destId="{4FA627DF-ABF4-2B42-9E6F-8CE995C6A9B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66522C-B325-1E41-853B-DEE38F30789E}" type="doc">
      <dgm:prSet loTypeId="urn:microsoft.com/office/officeart/2005/8/layout/pyramid1" loCatId="" qsTypeId="urn:microsoft.com/office/officeart/2005/8/quickstyle/3D2" qsCatId="3D" csTypeId="urn:microsoft.com/office/officeart/2005/8/colors/colorful2" csCatId="colorful" phldr="1"/>
      <dgm:spPr/>
    </dgm:pt>
    <dgm:pt modelId="{C6899C84-58A4-F544-8C07-0D76E6484B8A}">
      <dgm:prSet phldrT="[Text]" custT="1"/>
      <dgm:spPr>
        <a:xfrm>
          <a:off x="6844491" y="0"/>
          <a:ext cx="4562994" cy="2165662"/>
        </a:xfr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endParaRPr lang="en-US" sz="1200" dirty="0">
            <a:solidFill>
              <a:sysClr val="windowText" lastClr="000000">
                <a:hueOff val="0"/>
                <a:satOff val="0"/>
                <a:lumOff val="0"/>
                <a:alphaOff val="0"/>
              </a:sysClr>
            </a:solidFill>
            <a:latin typeface="Calibri" panose="020F0502020204030204"/>
            <a:ea typeface=""/>
            <a:cs typeface=""/>
          </a:endParaRPr>
        </a:p>
        <a:p>
          <a:r>
            <a:rPr lang="en-US" sz="1400" b="1" dirty="0">
              <a:solidFill>
                <a:sysClr val="windowText" lastClr="000000">
                  <a:hueOff val="0"/>
                  <a:satOff val="0"/>
                  <a:lumOff val="0"/>
                  <a:alphaOff val="0"/>
                </a:sysClr>
              </a:solidFill>
              <a:latin typeface="Calibri" panose="020F0502020204030204"/>
              <a:ea typeface=""/>
              <a:cs typeface=""/>
            </a:rPr>
            <a:t>App </a:t>
          </a:r>
          <a:br>
            <a:rPr lang="en-US" sz="1400" b="1" dirty="0">
              <a:solidFill>
                <a:sysClr val="windowText" lastClr="000000">
                  <a:hueOff val="0"/>
                  <a:satOff val="0"/>
                  <a:lumOff val="0"/>
                  <a:alphaOff val="0"/>
                </a:sysClr>
              </a:solidFill>
              <a:latin typeface="Calibri" panose="020F0502020204030204"/>
              <a:ea typeface=""/>
              <a:cs typeface=""/>
            </a:rPr>
          </a:br>
          <a:r>
            <a:rPr lang="en-US" sz="1400" b="1" dirty="0">
              <a:solidFill>
                <a:sysClr val="windowText" lastClr="000000">
                  <a:hueOff val="0"/>
                  <a:satOff val="0"/>
                  <a:lumOff val="0"/>
                  <a:alphaOff val="0"/>
                </a:sysClr>
              </a:solidFill>
              <a:latin typeface="Calibri" panose="020F0502020204030204"/>
              <a:ea typeface=""/>
              <a:cs typeface=""/>
            </a:rPr>
            <a:t>Encryption</a:t>
          </a:r>
          <a:br>
            <a:rPr lang="en-US" sz="14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hyper-sensitive data</a:t>
          </a:r>
          <a:endParaRPr lang="en-US" sz="1000" dirty="0">
            <a:solidFill>
              <a:sysClr val="windowText" lastClr="000000">
                <a:hueOff val="0"/>
                <a:satOff val="0"/>
                <a:lumOff val="0"/>
                <a:alphaOff val="0"/>
              </a:sysClr>
            </a:solidFill>
            <a:latin typeface="Calibri" panose="020F0502020204030204"/>
            <a:ea typeface=""/>
            <a:cs typeface=""/>
          </a:endParaRPr>
        </a:p>
      </dgm:t>
    </dgm:pt>
    <dgm:pt modelId="{CCB748CE-ABA9-AD46-91BF-E7DC44240BFC}" type="parTrans" cxnId="{6A9A83D3-2F13-3D42-96F9-1FA46CB5D29F}">
      <dgm:prSet/>
      <dgm:spPr/>
      <dgm:t>
        <a:bodyPr/>
        <a:lstStyle/>
        <a:p>
          <a:endParaRPr lang="en-US" sz="3200"/>
        </a:p>
      </dgm:t>
    </dgm:pt>
    <dgm:pt modelId="{9B03C0CA-B626-1640-8C0D-446EB5B2F2FA}" type="sibTrans" cxnId="{6A9A83D3-2F13-3D42-96F9-1FA46CB5D29F}">
      <dgm:prSet/>
      <dgm:spPr/>
      <dgm:t>
        <a:bodyPr/>
        <a:lstStyle/>
        <a:p>
          <a:endParaRPr lang="en-US" sz="3200"/>
        </a:p>
      </dgm:t>
    </dgm:pt>
    <dgm:pt modelId="{BFBDEBBD-253F-7241-BFF2-D3CEDB9FFB36}">
      <dgm:prSet phldrT="[Text]" custT="1"/>
      <dgm:spPr>
        <a:xfrm>
          <a:off x="4562994" y="2165662"/>
          <a:ext cx="9125988" cy="2165662"/>
        </a:xfrm>
        <a:gradFill rotWithShape="0">
          <a:gsLst>
            <a:gs pos="0">
              <a:srgbClr val="ED7D31">
                <a:hueOff val="-485121"/>
                <a:satOff val="-27976"/>
                <a:lumOff val="2876"/>
                <a:alphaOff val="0"/>
                <a:satMod val="103000"/>
                <a:lumMod val="102000"/>
                <a:tint val="94000"/>
              </a:srgbClr>
            </a:gs>
            <a:gs pos="50000">
              <a:srgbClr val="ED7D31">
                <a:hueOff val="-485121"/>
                <a:satOff val="-27976"/>
                <a:lumOff val="2876"/>
                <a:alphaOff val="0"/>
                <a:satMod val="110000"/>
                <a:lumMod val="100000"/>
                <a:shade val="100000"/>
              </a:srgbClr>
            </a:gs>
            <a:gs pos="100000">
              <a:srgbClr val="ED7D31">
                <a:hueOff val="-485121"/>
                <a:satOff val="-27976"/>
                <a:lumOff val="2876"/>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n-US" sz="1400" b="1" dirty="0">
              <a:solidFill>
                <a:sysClr val="windowText" lastClr="000000">
                  <a:hueOff val="0"/>
                  <a:satOff val="0"/>
                  <a:lumOff val="0"/>
                  <a:alphaOff val="0"/>
                </a:sysClr>
              </a:solidFill>
              <a:latin typeface="Calibri" panose="020F0502020204030204"/>
              <a:ea typeface=""/>
              <a:cs typeface=""/>
            </a:rPr>
            <a:t>Database Encryption</a:t>
          </a:r>
          <a:br>
            <a:rPr lang="en-US" sz="10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Provide protection for very sensitive in-use (DB</a:t>
          </a:r>
          <a:r>
            <a:rPr lang="en-US" sz="1000" i="1" baseline="0" dirty="0">
              <a:solidFill>
                <a:sysClr val="windowText" lastClr="000000">
                  <a:hueOff val="0"/>
                  <a:satOff val="0"/>
                  <a:lumOff val="0"/>
                  <a:alphaOff val="0"/>
                </a:sysClr>
              </a:solidFill>
              <a:latin typeface="Calibri" panose="020F0502020204030204"/>
              <a:ea typeface=""/>
              <a:cs typeface=""/>
            </a:rPr>
            <a:t> </a:t>
          </a:r>
          <a:r>
            <a:rPr lang="en-US" sz="1000" i="1" dirty="0">
              <a:solidFill>
                <a:sysClr val="windowText" lastClr="000000">
                  <a:hueOff val="0"/>
                  <a:satOff val="0"/>
                  <a:lumOff val="0"/>
                  <a:alphaOff val="0"/>
                </a:sysClr>
              </a:solidFill>
              <a:latin typeface="Calibri" panose="020F0502020204030204"/>
              <a:ea typeface=""/>
              <a:cs typeface=""/>
            </a:rPr>
            <a:t>level), in-flight &amp; at-rest data</a:t>
          </a:r>
        </a:p>
      </dgm:t>
    </dgm:pt>
    <dgm:pt modelId="{B9A73D46-8DA9-F64D-A750-C77655C309C5}" type="parTrans" cxnId="{5A87FDBF-6928-9840-B264-B9912B207BDF}">
      <dgm:prSet/>
      <dgm:spPr/>
      <dgm:t>
        <a:bodyPr/>
        <a:lstStyle/>
        <a:p>
          <a:endParaRPr lang="en-US" sz="3200"/>
        </a:p>
      </dgm:t>
    </dgm:pt>
    <dgm:pt modelId="{4C3678E5-E048-2240-9EEF-5809A627B34C}" type="sibTrans" cxnId="{5A87FDBF-6928-9840-B264-B9912B207BDF}">
      <dgm:prSet/>
      <dgm:spPr/>
      <dgm:t>
        <a:bodyPr/>
        <a:lstStyle/>
        <a:p>
          <a:endParaRPr lang="en-US" sz="3200"/>
        </a:p>
      </dgm:t>
    </dgm:pt>
    <dgm:pt modelId="{B810301E-82A0-3E4B-A919-8B7E0684F2AF}">
      <dgm:prSet phldrT="[Text]" custT="1"/>
      <dgm:spPr>
        <a:xfrm>
          <a:off x="0" y="6496986"/>
          <a:ext cx="18251976" cy="2165662"/>
        </a:xfrm>
        <a:gradFill rotWithShape="0">
          <a:gsLst>
            <a:gs pos="0">
              <a:srgbClr val="ED7D31">
                <a:hueOff val="-1455363"/>
                <a:satOff val="-83928"/>
                <a:lumOff val="8628"/>
                <a:alphaOff val="0"/>
                <a:satMod val="103000"/>
                <a:lumMod val="102000"/>
                <a:tint val="94000"/>
              </a:srgbClr>
            </a:gs>
            <a:gs pos="50000">
              <a:srgbClr val="ED7D31">
                <a:hueOff val="-1455363"/>
                <a:satOff val="-83928"/>
                <a:lumOff val="8628"/>
                <a:alphaOff val="0"/>
                <a:satMod val="110000"/>
                <a:lumMod val="100000"/>
                <a:shade val="100000"/>
              </a:srgbClr>
            </a:gs>
            <a:gs pos="100000">
              <a:srgbClr val="ED7D31">
                <a:hueOff val="-1455363"/>
                <a:satOff val="-83928"/>
                <a:lumOff val="8628"/>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n-US" sz="1400" b="1" dirty="0">
              <a:solidFill>
                <a:sysClr val="windowText" lastClr="000000">
                  <a:hueOff val="0"/>
                  <a:satOff val="0"/>
                  <a:lumOff val="0"/>
                  <a:alphaOff val="0"/>
                </a:sysClr>
              </a:solidFill>
              <a:latin typeface="Calibri" panose="020F0502020204030204"/>
              <a:ea typeface=""/>
              <a:cs typeface=""/>
            </a:rPr>
            <a:t>Full Disk &amp; Tape</a:t>
          </a:r>
          <a:br>
            <a:rPr lang="en-US" sz="10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Provide 100% coverage for in-flight &amp; at-rest data with </a:t>
          </a:r>
          <a:r>
            <a:rPr lang="en-US" sz="1000" b="1" i="1" dirty="0">
              <a:solidFill>
                <a:sysClr val="windowText" lastClr="000000">
                  <a:hueOff val="0"/>
                  <a:satOff val="0"/>
                  <a:lumOff val="0"/>
                  <a:alphaOff val="0"/>
                </a:sysClr>
              </a:solidFill>
              <a:latin typeface="Calibri" panose="020F0502020204030204"/>
              <a:ea typeface=""/>
              <a:cs typeface=""/>
            </a:rPr>
            <a:t>zero</a:t>
          </a:r>
          <a:r>
            <a:rPr lang="en-US" sz="1000" i="1" dirty="0">
              <a:solidFill>
                <a:sysClr val="windowText" lastClr="000000">
                  <a:hueOff val="0"/>
                  <a:satOff val="0"/>
                  <a:lumOff val="0"/>
                  <a:alphaOff val="0"/>
                </a:sysClr>
              </a:solidFill>
              <a:latin typeface="Calibri" panose="020F0502020204030204"/>
              <a:ea typeface=""/>
              <a:cs typeface=""/>
            </a:rPr>
            <a:t> host CPU cost </a:t>
          </a:r>
          <a:r>
            <a:rPr lang="en-US" sz="1000" dirty="0">
              <a:solidFill>
                <a:sysClr val="windowText" lastClr="000000">
                  <a:hueOff val="0"/>
                  <a:satOff val="0"/>
                  <a:lumOff val="0"/>
                  <a:alphaOff val="0"/>
                </a:sysClr>
              </a:solidFill>
              <a:latin typeface="Calibri" panose="020F0502020204030204"/>
              <a:ea typeface=""/>
              <a:cs typeface=""/>
            </a:rPr>
            <a:t> </a:t>
          </a:r>
        </a:p>
      </dgm:t>
    </dgm:pt>
    <dgm:pt modelId="{FE10C79F-CFE3-2840-A971-6EBB5D1A74D4}" type="parTrans" cxnId="{7BC3FFDF-F442-184C-9D6F-61BEE8AE18F1}">
      <dgm:prSet/>
      <dgm:spPr/>
      <dgm:t>
        <a:bodyPr/>
        <a:lstStyle/>
        <a:p>
          <a:endParaRPr lang="en-US" sz="3200"/>
        </a:p>
      </dgm:t>
    </dgm:pt>
    <dgm:pt modelId="{0F25913B-C954-D348-9F97-7E11ECDCA14C}" type="sibTrans" cxnId="{7BC3FFDF-F442-184C-9D6F-61BEE8AE18F1}">
      <dgm:prSet/>
      <dgm:spPr/>
      <dgm:t>
        <a:bodyPr/>
        <a:lstStyle/>
        <a:p>
          <a:endParaRPr lang="en-US" sz="3200"/>
        </a:p>
      </dgm:t>
    </dgm:pt>
    <dgm:pt modelId="{7E993FED-0B47-7541-80B2-B40282FC556B}">
      <dgm:prSet custT="1"/>
      <dgm:spPr>
        <a:xfrm>
          <a:off x="2281497" y="4331324"/>
          <a:ext cx="13688982" cy="2165662"/>
        </a:xfrm>
        <a:gradFill rotWithShape="0">
          <a:gsLst>
            <a:gs pos="0">
              <a:srgbClr val="ED7D31">
                <a:hueOff val="-970242"/>
                <a:satOff val="-55952"/>
                <a:lumOff val="5752"/>
                <a:alphaOff val="0"/>
                <a:satMod val="103000"/>
                <a:lumMod val="102000"/>
                <a:tint val="94000"/>
              </a:srgbClr>
            </a:gs>
            <a:gs pos="50000">
              <a:srgbClr val="ED7D31">
                <a:hueOff val="-970242"/>
                <a:satOff val="-55952"/>
                <a:lumOff val="5752"/>
                <a:alphaOff val="0"/>
                <a:satMod val="110000"/>
                <a:lumMod val="100000"/>
                <a:shade val="100000"/>
              </a:srgbClr>
            </a:gs>
            <a:gs pos="100000">
              <a:srgbClr val="ED7D31">
                <a:hueOff val="-970242"/>
                <a:satOff val="-55952"/>
                <a:lumOff val="5752"/>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n-US" sz="1400" b="1" dirty="0">
              <a:solidFill>
                <a:sysClr val="windowText" lastClr="000000">
                  <a:hueOff val="0"/>
                  <a:satOff val="0"/>
                  <a:lumOff val="0"/>
                  <a:alphaOff val="0"/>
                </a:sysClr>
              </a:solidFill>
              <a:latin typeface="Calibri" panose="020F0502020204030204"/>
              <a:ea typeface=""/>
              <a:cs typeface=""/>
            </a:rPr>
            <a:t>File or Data Set Level Encryption</a:t>
          </a:r>
          <a:br>
            <a:rPr lang="en-US" sz="1000" dirty="0">
              <a:solidFill>
                <a:sysClr val="windowText" lastClr="000000">
                  <a:hueOff val="0"/>
                  <a:satOff val="0"/>
                  <a:lumOff val="0"/>
                  <a:alphaOff val="0"/>
                </a:sysClr>
              </a:solidFill>
              <a:latin typeface="Calibri" panose="020F0502020204030204"/>
              <a:ea typeface=""/>
              <a:cs typeface=""/>
            </a:rPr>
          </a:br>
          <a:r>
            <a:rPr lang="en-US" sz="1000" i="1" dirty="0">
              <a:solidFill>
                <a:sysClr val="windowText" lastClr="000000">
                  <a:hueOff val="0"/>
                  <a:satOff val="0"/>
                  <a:lumOff val="0"/>
                  <a:alphaOff val="0"/>
                </a:sysClr>
              </a:solidFill>
              <a:latin typeface="Calibri" panose="020F0502020204030204"/>
              <a:ea typeface=""/>
              <a:cs typeface=""/>
            </a:rPr>
            <a:t>Provide </a:t>
          </a:r>
          <a:r>
            <a:rPr lang="en-US" sz="1000" b="1" i="1" dirty="0">
              <a:solidFill>
                <a:sysClr val="windowText" lastClr="000000">
                  <a:hueOff val="0"/>
                  <a:satOff val="0"/>
                  <a:lumOff val="0"/>
                  <a:alphaOff val="0"/>
                </a:sysClr>
              </a:solidFill>
              <a:latin typeface="Calibri" panose="020F0502020204030204"/>
              <a:ea typeface=""/>
              <a:cs typeface=""/>
            </a:rPr>
            <a:t>broad</a:t>
          </a:r>
          <a:r>
            <a:rPr lang="en-US" sz="1000" i="1" dirty="0">
              <a:solidFill>
                <a:sysClr val="windowText" lastClr="000000">
                  <a:hueOff val="0"/>
                  <a:satOff val="0"/>
                  <a:lumOff val="0"/>
                  <a:alphaOff val="0"/>
                </a:sysClr>
              </a:solidFill>
              <a:latin typeface="Calibri" panose="020F0502020204030204"/>
              <a:ea typeface=""/>
              <a:cs typeface=""/>
            </a:rPr>
            <a:t> coverage for sensitive data using encryption tied to access control </a:t>
          </a:r>
          <a:r>
            <a:rPr lang="en-US" sz="1000" i="1" baseline="0" dirty="0">
              <a:solidFill>
                <a:sysClr val="windowText" lastClr="000000">
                  <a:hueOff val="0"/>
                  <a:satOff val="0"/>
                  <a:lumOff val="0"/>
                  <a:alphaOff val="0"/>
                </a:sysClr>
              </a:solidFill>
              <a:latin typeface="Calibri" panose="020F0502020204030204"/>
              <a:ea typeface=""/>
              <a:cs typeface=""/>
            </a:rPr>
            <a:t>for </a:t>
          </a:r>
          <a:r>
            <a:rPr lang="en-US" sz="1000" i="1" dirty="0">
              <a:solidFill>
                <a:sysClr val="windowText" lastClr="000000">
                  <a:hueOff val="0"/>
                  <a:satOff val="0"/>
                  <a:lumOff val="0"/>
                  <a:alphaOff val="0"/>
                </a:sysClr>
              </a:solidFill>
              <a:latin typeface="Calibri" panose="020F0502020204030204"/>
              <a:ea typeface=""/>
              <a:cs typeface=""/>
            </a:rPr>
            <a:t>in-flight &amp; at-rest data protection</a:t>
          </a:r>
          <a:endParaRPr lang="en-US" sz="1000" dirty="0">
            <a:solidFill>
              <a:sysClr val="windowText" lastClr="000000">
                <a:hueOff val="0"/>
                <a:satOff val="0"/>
                <a:lumOff val="0"/>
                <a:alphaOff val="0"/>
              </a:sysClr>
            </a:solidFill>
            <a:latin typeface="Calibri" panose="020F0502020204030204"/>
            <a:ea typeface=""/>
            <a:cs typeface=""/>
          </a:endParaRPr>
        </a:p>
      </dgm:t>
    </dgm:pt>
    <dgm:pt modelId="{212020FE-C8DF-8F4F-97E9-46676E26619E}" type="parTrans" cxnId="{E4160893-EBB8-1F41-BCB6-7F2D23F8FC83}">
      <dgm:prSet/>
      <dgm:spPr/>
      <dgm:t>
        <a:bodyPr/>
        <a:lstStyle/>
        <a:p>
          <a:endParaRPr lang="en-US" sz="3200"/>
        </a:p>
      </dgm:t>
    </dgm:pt>
    <dgm:pt modelId="{57F05149-FA0E-B948-BCA7-483536A65612}" type="sibTrans" cxnId="{E4160893-EBB8-1F41-BCB6-7F2D23F8FC83}">
      <dgm:prSet/>
      <dgm:spPr/>
      <dgm:t>
        <a:bodyPr/>
        <a:lstStyle/>
        <a:p>
          <a:endParaRPr lang="en-US" sz="3200"/>
        </a:p>
      </dgm:t>
    </dgm:pt>
    <dgm:pt modelId="{11E3D9E5-3BD6-794D-89BE-1ADAECDC661E}" type="pres">
      <dgm:prSet presAssocID="{7766522C-B325-1E41-853B-DEE38F30789E}" presName="Name0" presStyleCnt="0">
        <dgm:presLayoutVars>
          <dgm:dir/>
          <dgm:animLvl val="lvl"/>
          <dgm:resizeHandles val="exact"/>
        </dgm:presLayoutVars>
      </dgm:prSet>
      <dgm:spPr/>
    </dgm:pt>
    <dgm:pt modelId="{3BA2FE73-E06C-AC4E-8A5B-B66CDE182139}" type="pres">
      <dgm:prSet presAssocID="{C6899C84-58A4-F544-8C07-0D76E6484B8A}" presName="Name8" presStyleCnt="0"/>
      <dgm:spPr/>
    </dgm:pt>
    <dgm:pt modelId="{65099C57-306C-5143-BCC4-6A44BEEDD8F5}" type="pres">
      <dgm:prSet presAssocID="{C6899C84-58A4-F544-8C07-0D76E6484B8A}" presName="level" presStyleLbl="node1" presStyleIdx="0" presStyleCnt="4">
        <dgm:presLayoutVars>
          <dgm:chMax val="1"/>
          <dgm:bulletEnabled val="1"/>
        </dgm:presLayoutVars>
      </dgm:prSet>
      <dgm:spPr>
        <a:prstGeom prst="trapezoid">
          <a:avLst>
            <a:gd name="adj" fmla="val 105349"/>
          </a:avLst>
        </a:prstGeom>
      </dgm:spPr>
    </dgm:pt>
    <dgm:pt modelId="{257C8BAE-6371-2848-B190-8EC88D8D378F}" type="pres">
      <dgm:prSet presAssocID="{C6899C84-58A4-F544-8C07-0D76E6484B8A}" presName="levelTx" presStyleLbl="revTx" presStyleIdx="0" presStyleCnt="0">
        <dgm:presLayoutVars>
          <dgm:chMax val="1"/>
          <dgm:bulletEnabled val="1"/>
        </dgm:presLayoutVars>
      </dgm:prSet>
      <dgm:spPr/>
    </dgm:pt>
    <dgm:pt modelId="{F67527DA-6C1D-594D-BB61-43C052EDA18A}" type="pres">
      <dgm:prSet presAssocID="{BFBDEBBD-253F-7241-BFF2-D3CEDB9FFB36}" presName="Name8" presStyleCnt="0"/>
      <dgm:spPr/>
    </dgm:pt>
    <dgm:pt modelId="{453C865C-795B-4F48-A50B-885F77EBA69F}" type="pres">
      <dgm:prSet presAssocID="{BFBDEBBD-253F-7241-BFF2-D3CEDB9FFB36}" presName="level" presStyleLbl="node1" presStyleIdx="1" presStyleCnt="4">
        <dgm:presLayoutVars>
          <dgm:chMax val="1"/>
          <dgm:bulletEnabled val="1"/>
        </dgm:presLayoutVars>
      </dgm:prSet>
      <dgm:spPr>
        <a:prstGeom prst="trapezoid">
          <a:avLst>
            <a:gd name="adj" fmla="val 105349"/>
          </a:avLst>
        </a:prstGeom>
      </dgm:spPr>
    </dgm:pt>
    <dgm:pt modelId="{085A09D8-9DC9-0945-8216-D01A509E90F2}" type="pres">
      <dgm:prSet presAssocID="{BFBDEBBD-253F-7241-BFF2-D3CEDB9FFB36}" presName="levelTx" presStyleLbl="revTx" presStyleIdx="0" presStyleCnt="0">
        <dgm:presLayoutVars>
          <dgm:chMax val="1"/>
          <dgm:bulletEnabled val="1"/>
        </dgm:presLayoutVars>
      </dgm:prSet>
      <dgm:spPr/>
    </dgm:pt>
    <dgm:pt modelId="{4B016A6D-2FA3-C749-A137-61C4DC9B5AD0}" type="pres">
      <dgm:prSet presAssocID="{7E993FED-0B47-7541-80B2-B40282FC556B}" presName="Name8" presStyleCnt="0"/>
      <dgm:spPr/>
    </dgm:pt>
    <dgm:pt modelId="{A442350E-BEE4-E644-9886-8418E9EA192B}" type="pres">
      <dgm:prSet presAssocID="{7E993FED-0B47-7541-80B2-B40282FC556B}" presName="level" presStyleLbl="node1" presStyleIdx="2" presStyleCnt="4">
        <dgm:presLayoutVars>
          <dgm:chMax val="1"/>
          <dgm:bulletEnabled val="1"/>
        </dgm:presLayoutVars>
      </dgm:prSet>
      <dgm:spPr>
        <a:prstGeom prst="trapezoid">
          <a:avLst>
            <a:gd name="adj" fmla="val 105349"/>
          </a:avLst>
        </a:prstGeom>
      </dgm:spPr>
    </dgm:pt>
    <dgm:pt modelId="{4F8BDACA-29BC-3647-BF5D-0897416FC80A}" type="pres">
      <dgm:prSet presAssocID="{7E993FED-0B47-7541-80B2-B40282FC556B}" presName="levelTx" presStyleLbl="revTx" presStyleIdx="0" presStyleCnt="0">
        <dgm:presLayoutVars>
          <dgm:chMax val="1"/>
          <dgm:bulletEnabled val="1"/>
        </dgm:presLayoutVars>
      </dgm:prSet>
      <dgm:spPr/>
    </dgm:pt>
    <dgm:pt modelId="{30708816-CA64-0643-97DE-DBEB19813A27}" type="pres">
      <dgm:prSet presAssocID="{B810301E-82A0-3E4B-A919-8B7E0684F2AF}" presName="Name8" presStyleCnt="0"/>
      <dgm:spPr/>
    </dgm:pt>
    <dgm:pt modelId="{F1AFFF08-2788-114C-8217-7811E3971171}" type="pres">
      <dgm:prSet presAssocID="{B810301E-82A0-3E4B-A919-8B7E0684F2AF}" presName="level" presStyleLbl="node1" presStyleIdx="3" presStyleCnt="4">
        <dgm:presLayoutVars>
          <dgm:chMax val="1"/>
          <dgm:bulletEnabled val="1"/>
        </dgm:presLayoutVars>
      </dgm:prSet>
      <dgm:spPr>
        <a:prstGeom prst="trapezoid">
          <a:avLst>
            <a:gd name="adj" fmla="val 105349"/>
          </a:avLst>
        </a:prstGeom>
      </dgm:spPr>
    </dgm:pt>
    <dgm:pt modelId="{4FA627DF-ABF4-2B42-9E6F-8CE995C6A9BE}" type="pres">
      <dgm:prSet presAssocID="{B810301E-82A0-3E4B-A919-8B7E0684F2AF}" presName="levelTx" presStyleLbl="revTx" presStyleIdx="0" presStyleCnt="0">
        <dgm:presLayoutVars>
          <dgm:chMax val="1"/>
          <dgm:bulletEnabled val="1"/>
        </dgm:presLayoutVars>
      </dgm:prSet>
      <dgm:spPr/>
    </dgm:pt>
  </dgm:ptLst>
  <dgm:cxnLst>
    <dgm:cxn modelId="{BAAE3A1C-140D-1242-8D23-1F2AE634C3B3}" type="presOf" srcId="{7766522C-B325-1E41-853B-DEE38F30789E}" destId="{11E3D9E5-3BD6-794D-89BE-1ADAECDC661E}" srcOrd="0" destOrd="0" presId="urn:microsoft.com/office/officeart/2005/8/layout/pyramid1"/>
    <dgm:cxn modelId="{1929903C-84A8-A440-8453-2C8910334188}" type="presOf" srcId="{B810301E-82A0-3E4B-A919-8B7E0684F2AF}" destId="{4FA627DF-ABF4-2B42-9E6F-8CE995C6A9BE}" srcOrd="1" destOrd="0" presId="urn:microsoft.com/office/officeart/2005/8/layout/pyramid1"/>
    <dgm:cxn modelId="{A06C6240-DCD1-BD49-A8C2-113D04789AB8}" type="presOf" srcId="{B810301E-82A0-3E4B-A919-8B7E0684F2AF}" destId="{F1AFFF08-2788-114C-8217-7811E3971171}" srcOrd="0" destOrd="0" presId="urn:microsoft.com/office/officeart/2005/8/layout/pyramid1"/>
    <dgm:cxn modelId="{4C4F4C58-8DAE-4743-A8CF-D9DBFA9DC446}" type="presOf" srcId="{BFBDEBBD-253F-7241-BFF2-D3CEDB9FFB36}" destId="{453C865C-795B-4F48-A50B-885F77EBA69F}" srcOrd="0" destOrd="0" presId="urn:microsoft.com/office/officeart/2005/8/layout/pyramid1"/>
    <dgm:cxn modelId="{A1D3D67A-FF0A-7C45-AB8E-B1A4597766F5}" type="presOf" srcId="{7E993FED-0B47-7541-80B2-B40282FC556B}" destId="{4F8BDACA-29BC-3647-BF5D-0897416FC80A}" srcOrd="1" destOrd="0" presId="urn:microsoft.com/office/officeart/2005/8/layout/pyramid1"/>
    <dgm:cxn modelId="{E4160893-EBB8-1F41-BCB6-7F2D23F8FC83}" srcId="{7766522C-B325-1E41-853B-DEE38F30789E}" destId="{7E993FED-0B47-7541-80B2-B40282FC556B}" srcOrd="2" destOrd="0" parTransId="{212020FE-C8DF-8F4F-97E9-46676E26619E}" sibTransId="{57F05149-FA0E-B948-BCA7-483536A65612}"/>
    <dgm:cxn modelId="{CCD0D8B4-7C65-C247-A679-862EFADF384B}" type="presOf" srcId="{C6899C84-58A4-F544-8C07-0D76E6484B8A}" destId="{65099C57-306C-5143-BCC4-6A44BEEDD8F5}" srcOrd="0" destOrd="0" presId="urn:microsoft.com/office/officeart/2005/8/layout/pyramid1"/>
    <dgm:cxn modelId="{B99260BF-3B5C-6342-905A-D773CEAB3405}" type="presOf" srcId="{7E993FED-0B47-7541-80B2-B40282FC556B}" destId="{A442350E-BEE4-E644-9886-8418E9EA192B}" srcOrd="0" destOrd="0" presId="urn:microsoft.com/office/officeart/2005/8/layout/pyramid1"/>
    <dgm:cxn modelId="{5A87FDBF-6928-9840-B264-B9912B207BDF}" srcId="{7766522C-B325-1E41-853B-DEE38F30789E}" destId="{BFBDEBBD-253F-7241-BFF2-D3CEDB9FFB36}" srcOrd="1" destOrd="0" parTransId="{B9A73D46-8DA9-F64D-A750-C77655C309C5}" sibTransId="{4C3678E5-E048-2240-9EEF-5809A627B34C}"/>
    <dgm:cxn modelId="{B5627AC0-B4CD-044C-B80A-D657E6C1B359}" type="presOf" srcId="{BFBDEBBD-253F-7241-BFF2-D3CEDB9FFB36}" destId="{085A09D8-9DC9-0945-8216-D01A509E90F2}" srcOrd="1" destOrd="0" presId="urn:microsoft.com/office/officeart/2005/8/layout/pyramid1"/>
    <dgm:cxn modelId="{D1A171D1-80C9-B049-B066-55445C232B2E}" type="presOf" srcId="{C6899C84-58A4-F544-8C07-0D76E6484B8A}" destId="{257C8BAE-6371-2848-B190-8EC88D8D378F}" srcOrd="1" destOrd="0" presId="urn:microsoft.com/office/officeart/2005/8/layout/pyramid1"/>
    <dgm:cxn modelId="{6A9A83D3-2F13-3D42-96F9-1FA46CB5D29F}" srcId="{7766522C-B325-1E41-853B-DEE38F30789E}" destId="{C6899C84-58A4-F544-8C07-0D76E6484B8A}" srcOrd="0" destOrd="0" parTransId="{CCB748CE-ABA9-AD46-91BF-E7DC44240BFC}" sibTransId="{9B03C0CA-B626-1640-8C0D-446EB5B2F2FA}"/>
    <dgm:cxn modelId="{7BC3FFDF-F442-184C-9D6F-61BEE8AE18F1}" srcId="{7766522C-B325-1E41-853B-DEE38F30789E}" destId="{B810301E-82A0-3E4B-A919-8B7E0684F2AF}" srcOrd="3" destOrd="0" parTransId="{FE10C79F-CFE3-2840-A971-6EBB5D1A74D4}" sibTransId="{0F25913B-C954-D348-9F97-7E11ECDCA14C}"/>
    <dgm:cxn modelId="{DDC7E04D-968E-4F40-9E0E-3961DA9554E2}" type="presParOf" srcId="{11E3D9E5-3BD6-794D-89BE-1ADAECDC661E}" destId="{3BA2FE73-E06C-AC4E-8A5B-B66CDE182139}" srcOrd="0" destOrd="0" presId="urn:microsoft.com/office/officeart/2005/8/layout/pyramid1"/>
    <dgm:cxn modelId="{B9D05D14-562A-D34C-A81D-E5439310C9DF}" type="presParOf" srcId="{3BA2FE73-E06C-AC4E-8A5B-B66CDE182139}" destId="{65099C57-306C-5143-BCC4-6A44BEEDD8F5}" srcOrd="0" destOrd="0" presId="urn:microsoft.com/office/officeart/2005/8/layout/pyramid1"/>
    <dgm:cxn modelId="{51094097-08D2-3B47-B6D0-4D9A6C23A539}" type="presParOf" srcId="{3BA2FE73-E06C-AC4E-8A5B-B66CDE182139}" destId="{257C8BAE-6371-2848-B190-8EC88D8D378F}" srcOrd="1" destOrd="0" presId="urn:microsoft.com/office/officeart/2005/8/layout/pyramid1"/>
    <dgm:cxn modelId="{433B1F13-F804-1E42-899F-5EFDCC093E45}" type="presParOf" srcId="{11E3D9E5-3BD6-794D-89BE-1ADAECDC661E}" destId="{F67527DA-6C1D-594D-BB61-43C052EDA18A}" srcOrd="1" destOrd="0" presId="urn:microsoft.com/office/officeart/2005/8/layout/pyramid1"/>
    <dgm:cxn modelId="{93C823CE-385C-0F43-B5AD-EF728AD7E4C3}" type="presParOf" srcId="{F67527DA-6C1D-594D-BB61-43C052EDA18A}" destId="{453C865C-795B-4F48-A50B-885F77EBA69F}" srcOrd="0" destOrd="0" presId="urn:microsoft.com/office/officeart/2005/8/layout/pyramid1"/>
    <dgm:cxn modelId="{9EA9427E-90B8-684E-8351-5AD0D69CF9C8}" type="presParOf" srcId="{F67527DA-6C1D-594D-BB61-43C052EDA18A}" destId="{085A09D8-9DC9-0945-8216-D01A509E90F2}" srcOrd="1" destOrd="0" presId="urn:microsoft.com/office/officeart/2005/8/layout/pyramid1"/>
    <dgm:cxn modelId="{25E2F3D0-B4DC-D14F-97B2-F625B25F8B1F}" type="presParOf" srcId="{11E3D9E5-3BD6-794D-89BE-1ADAECDC661E}" destId="{4B016A6D-2FA3-C749-A137-61C4DC9B5AD0}" srcOrd="2" destOrd="0" presId="urn:microsoft.com/office/officeart/2005/8/layout/pyramid1"/>
    <dgm:cxn modelId="{CEC21C05-30FC-6B47-92F7-5AC630EA8384}" type="presParOf" srcId="{4B016A6D-2FA3-C749-A137-61C4DC9B5AD0}" destId="{A442350E-BEE4-E644-9886-8418E9EA192B}" srcOrd="0" destOrd="0" presId="urn:microsoft.com/office/officeart/2005/8/layout/pyramid1"/>
    <dgm:cxn modelId="{0B10D854-D797-EB43-B5A0-1F15D7C445CB}" type="presParOf" srcId="{4B016A6D-2FA3-C749-A137-61C4DC9B5AD0}" destId="{4F8BDACA-29BC-3647-BF5D-0897416FC80A}" srcOrd="1" destOrd="0" presId="urn:microsoft.com/office/officeart/2005/8/layout/pyramid1"/>
    <dgm:cxn modelId="{14527B2F-5EBF-CE44-8CE5-F050D21A2860}" type="presParOf" srcId="{11E3D9E5-3BD6-794D-89BE-1ADAECDC661E}" destId="{30708816-CA64-0643-97DE-DBEB19813A27}" srcOrd="3" destOrd="0" presId="urn:microsoft.com/office/officeart/2005/8/layout/pyramid1"/>
    <dgm:cxn modelId="{C47A82A6-8044-864A-94AD-EE9C972E4879}" type="presParOf" srcId="{30708816-CA64-0643-97DE-DBEB19813A27}" destId="{F1AFFF08-2788-114C-8217-7811E3971171}" srcOrd="0" destOrd="0" presId="urn:microsoft.com/office/officeart/2005/8/layout/pyramid1"/>
    <dgm:cxn modelId="{AEC8EFB8-496B-844F-8C22-B3C2C380EADF}" type="presParOf" srcId="{30708816-CA64-0643-97DE-DBEB19813A27}" destId="{4FA627DF-ABF4-2B42-9E6F-8CE995C6A9B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72E544-E1A3-9A43-ABD9-A5770A5A4FAD}" type="doc">
      <dgm:prSet loTypeId="urn:microsoft.com/office/officeart/2008/layout/NameandTitleOrganizationalChart" loCatId="" qsTypeId="urn:microsoft.com/office/officeart/2005/8/quickstyle/simple3" qsCatId="simple" csTypeId="urn:microsoft.com/office/officeart/2005/8/colors/accent1_5" csCatId="accent1" phldr="1"/>
      <dgm:spPr/>
      <dgm:t>
        <a:bodyPr/>
        <a:lstStyle/>
        <a:p>
          <a:endParaRPr lang="en-US"/>
        </a:p>
      </dgm:t>
    </dgm:pt>
    <dgm:pt modelId="{9AB2A903-D05E-814D-98F0-EBFD34A4CDB7}">
      <dgm:prSet phldrT="[Text]" custT="1"/>
      <dgm:spPr/>
      <dgm:t>
        <a:bodyPr/>
        <a:lstStyle/>
        <a:p>
          <a:r>
            <a:rPr lang="en-US" sz="1800" dirty="0"/>
            <a:t>PROD</a:t>
          </a:r>
        </a:p>
      </dgm:t>
    </dgm:pt>
    <dgm:pt modelId="{65D12F7C-88DC-A540-A16C-59C83DAFFCEE}" type="parTrans" cxnId="{DC0CECC6-8347-F64A-90E6-F34D114685F8}">
      <dgm:prSet/>
      <dgm:spPr/>
      <dgm:t>
        <a:bodyPr/>
        <a:lstStyle/>
        <a:p>
          <a:endParaRPr lang="en-US" sz="1050"/>
        </a:p>
      </dgm:t>
    </dgm:pt>
    <dgm:pt modelId="{0BA5D33C-799A-8541-B0F8-8459349F4A99}" type="sibTrans" cxnId="{DC0CECC6-8347-F64A-90E6-F34D114685F8}">
      <dgm:prSet custT="1"/>
      <dgm:spPr/>
      <dgm:t>
        <a:bodyPr/>
        <a:lstStyle/>
        <a:p>
          <a:pPr algn="ctr"/>
          <a:r>
            <a:rPr lang="en-US" sz="1000" dirty="0">
              <a:solidFill>
                <a:schemeClr val="tx2"/>
              </a:solidFill>
              <a:latin typeface="Calibri" charset="0"/>
              <a:ea typeface="Calibri" charset="0"/>
              <a:cs typeface="Calibri" charset="0"/>
            </a:rPr>
            <a:t>MK</a:t>
          </a:r>
          <a:r>
            <a:rPr lang="en-US" sz="1000" baseline="-25000" dirty="0">
              <a:solidFill>
                <a:schemeClr val="tx2"/>
              </a:solidFill>
              <a:latin typeface="Calibri" charset="0"/>
              <a:ea typeface="Calibri" charset="0"/>
              <a:cs typeface="Calibri" charset="0"/>
            </a:rPr>
            <a:t>PROD</a:t>
          </a:r>
        </a:p>
      </dgm:t>
    </dgm:pt>
    <dgm:pt modelId="{F3149863-3E17-B24E-B30C-357CF4FC9F5E}">
      <dgm:prSet phldrT="[Text]" custT="1"/>
      <dgm:spPr/>
      <dgm:t>
        <a:bodyPr/>
        <a:lstStyle/>
        <a:p>
          <a:r>
            <a:rPr lang="en-US" sz="1800" dirty="0"/>
            <a:t>App1</a:t>
          </a:r>
        </a:p>
      </dgm:t>
    </dgm:pt>
    <dgm:pt modelId="{197D9558-DFC6-2140-9272-B89FC91ECF41}" type="parTrans" cxnId="{B648CF9F-01D2-C44D-863D-BFD657D4BC85}">
      <dgm:prSet/>
      <dgm:spPr/>
      <dgm:t>
        <a:bodyPr/>
        <a:lstStyle/>
        <a:p>
          <a:endParaRPr lang="en-US" sz="1050"/>
        </a:p>
      </dgm:t>
    </dgm:pt>
    <dgm:pt modelId="{6DF8DB71-99FB-9049-8626-C90DE7DA892C}" type="sibTrans" cxnId="{B648CF9F-01D2-C44D-863D-BFD657D4BC85}">
      <dgm:prSet custT="1"/>
      <dgm:spPr>
        <a:noFill/>
        <a:ln>
          <a:noFill/>
        </a:ln>
      </dgm:spPr>
      <dgm:t>
        <a:bodyPr/>
        <a:lstStyle/>
        <a:p>
          <a:endParaRPr lang="en-US" sz="800"/>
        </a:p>
      </dgm:t>
    </dgm:pt>
    <dgm:pt modelId="{8D0359C3-BD46-1244-976D-035DE64C0D6D}">
      <dgm:prSet phldrT="[Text]" custT="1"/>
      <dgm:spPr/>
      <dgm:t>
        <a:bodyPr/>
        <a:lstStyle/>
        <a:p>
          <a:r>
            <a:rPr lang="en-US" sz="1800" dirty="0" err="1"/>
            <a:t>AppN</a:t>
          </a:r>
          <a:endParaRPr lang="en-US" sz="1800" dirty="0"/>
        </a:p>
      </dgm:t>
    </dgm:pt>
    <dgm:pt modelId="{35B1E2E8-D29D-7A45-BC83-13B9ED545FA9}" type="parTrans" cxnId="{BA14EF74-0676-C84A-8C1B-13B93309BE64}">
      <dgm:prSet/>
      <dgm:spPr/>
      <dgm:t>
        <a:bodyPr/>
        <a:lstStyle/>
        <a:p>
          <a:endParaRPr lang="en-US" sz="1050"/>
        </a:p>
      </dgm:t>
    </dgm:pt>
    <dgm:pt modelId="{6F96F7E6-90CF-2742-BA51-D91AA313D712}" type="sibTrans" cxnId="{BA14EF74-0676-C84A-8C1B-13B93309BE64}">
      <dgm:prSet custT="1"/>
      <dgm:spPr>
        <a:noFill/>
        <a:ln>
          <a:noFill/>
        </a:ln>
      </dgm:spPr>
      <dgm:t>
        <a:bodyPr/>
        <a:lstStyle/>
        <a:p>
          <a:endParaRPr lang="en-US" sz="800"/>
        </a:p>
      </dgm:t>
    </dgm:pt>
    <dgm:pt modelId="{686EC503-2F5A-1645-A53C-C7079E2241C2}">
      <dgm:prSet custT="1"/>
      <dgm:spPr/>
      <dgm:t>
        <a:bodyPr/>
        <a:lstStyle/>
        <a:p>
          <a:r>
            <a:rPr lang="en-US" sz="1800" dirty="0"/>
            <a:t>Data1</a:t>
          </a:r>
        </a:p>
      </dgm:t>
    </dgm:pt>
    <dgm:pt modelId="{18ADDEEB-BD72-1340-AB10-526392B7FE6F}" type="parTrans" cxnId="{4363F68E-F653-7D41-BC39-505E7E76E03E}">
      <dgm:prSet/>
      <dgm:spPr/>
      <dgm:t>
        <a:bodyPr/>
        <a:lstStyle/>
        <a:p>
          <a:endParaRPr lang="en-US" sz="1050"/>
        </a:p>
      </dgm:t>
    </dgm:pt>
    <dgm:pt modelId="{D8AC72B0-D2AB-AC45-8D8F-1A56C05FC4F8}" type="sibTrans" cxnId="{4363F68E-F653-7D41-BC39-505E7E76E03E}">
      <dgm:prSet custT="1"/>
      <dgm:spPr/>
      <dgm:t>
        <a:bodyPr/>
        <a:lstStyle/>
        <a:p>
          <a:r>
            <a:rPr lang="en-US" sz="500" b="1" dirty="0">
              <a:solidFill>
                <a:schemeClr val="accent5"/>
              </a:solidFill>
              <a:latin typeface="Calibri" charset="0"/>
              <a:ea typeface="Calibri" charset="0"/>
              <a:cs typeface="Calibri" charset="0"/>
            </a:rPr>
            <a:t>PROD.App1.Data1.VerX</a:t>
          </a:r>
        </a:p>
      </dgm:t>
    </dgm:pt>
    <dgm:pt modelId="{40AF9E5F-5ABB-FA47-96A2-DD9478F9CCFE}">
      <dgm:prSet phldrT="[Text]" custT="1"/>
      <dgm:spPr/>
      <dgm:t>
        <a:bodyPr/>
        <a:lstStyle/>
        <a:p>
          <a:r>
            <a:rPr lang="en-US" sz="1800" dirty="0" err="1"/>
            <a:t>DataN</a:t>
          </a:r>
          <a:endParaRPr lang="en-US" sz="1800" dirty="0"/>
        </a:p>
      </dgm:t>
    </dgm:pt>
    <dgm:pt modelId="{BF017B31-19F0-224F-80A5-595F4BE999E4}" type="parTrans" cxnId="{B0A47262-AAFD-EF41-89B0-F6001AB48A30}">
      <dgm:prSet/>
      <dgm:spPr/>
      <dgm:t>
        <a:bodyPr/>
        <a:lstStyle/>
        <a:p>
          <a:endParaRPr lang="en-US" sz="1050"/>
        </a:p>
      </dgm:t>
    </dgm:pt>
    <dgm:pt modelId="{D48E0BBD-F7E2-5941-9D45-9D9B954567E5}" type="sibTrans" cxnId="{B0A47262-AAFD-EF41-89B0-F6001AB48A30}">
      <dgm:prSet custT="1"/>
      <dgm:spPr/>
      <dgm:t>
        <a:bodyPr/>
        <a:lstStyle/>
        <a:p>
          <a:r>
            <a:rPr lang="en-US" sz="500" b="1" dirty="0" err="1">
              <a:solidFill>
                <a:schemeClr val="accent6"/>
              </a:solidFill>
              <a:latin typeface="Calibri" charset="0"/>
              <a:ea typeface="Calibri" charset="0"/>
              <a:cs typeface="Calibri" charset="0"/>
            </a:rPr>
            <a:t>PROD.AppN.DataN.VerX</a:t>
          </a:r>
          <a:endParaRPr lang="en-US" sz="500" b="1" dirty="0">
            <a:solidFill>
              <a:schemeClr val="accent6"/>
            </a:solidFill>
            <a:latin typeface="Calibri" charset="0"/>
            <a:ea typeface="Calibri" charset="0"/>
            <a:cs typeface="Calibri" charset="0"/>
          </a:endParaRPr>
        </a:p>
      </dgm:t>
    </dgm:pt>
    <dgm:pt modelId="{9AEF202B-B745-A64F-A00E-2A417AB55B6C}">
      <dgm:prSet custT="1"/>
      <dgm:spPr/>
      <dgm:t>
        <a:bodyPr/>
        <a:lstStyle/>
        <a:p>
          <a:r>
            <a:rPr lang="en-US" sz="1800" dirty="0"/>
            <a:t>Data2</a:t>
          </a:r>
        </a:p>
      </dgm:t>
    </dgm:pt>
    <dgm:pt modelId="{9ECA278B-56DF-C24C-99E7-9927B049C6E7}">
      <dgm:prSet phldrT="[Text]" custT="1"/>
      <dgm:spPr/>
      <dgm:t>
        <a:bodyPr/>
        <a:lstStyle/>
        <a:p>
          <a:r>
            <a:rPr lang="en-US" sz="1800" dirty="0"/>
            <a:t>App2</a:t>
          </a:r>
        </a:p>
      </dgm:t>
    </dgm:pt>
    <dgm:pt modelId="{CED64AB1-20E6-314B-95FA-036A58FC27B9}" type="sibTrans" cxnId="{6DE80E8B-5983-3742-A96D-F6B044FCE621}">
      <dgm:prSet custT="1"/>
      <dgm:spPr>
        <a:noFill/>
        <a:ln>
          <a:noFill/>
        </a:ln>
      </dgm:spPr>
      <dgm:t>
        <a:bodyPr/>
        <a:lstStyle/>
        <a:p>
          <a:endParaRPr lang="en-US" sz="800" dirty="0"/>
        </a:p>
      </dgm:t>
    </dgm:pt>
    <dgm:pt modelId="{3CD66A73-1CE5-2A4E-B7CF-86949CD5E0A5}" type="parTrans" cxnId="{6DE80E8B-5983-3742-A96D-F6B044FCE621}">
      <dgm:prSet/>
      <dgm:spPr/>
      <dgm:t>
        <a:bodyPr/>
        <a:lstStyle/>
        <a:p>
          <a:endParaRPr lang="en-US" sz="1050"/>
        </a:p>
      </dgm:t>
    </dgm:pt>
    <dgm:pt modelId="{3C327F28-4C7E-BF42-9B34-91D04FDA3736}" type="sibTrans" cxnId="{3EAFC06D-5B77-4149-917C-1A1AB2C13165}">
      <dgm:prSet custT="1"/>
      <dgm:spPr/>
      <dgm:t>
        <a:bodyPr/>
        <a:lstStyle/>
        <a:p>
          <a:pPr algn="l"/>
          <a:r>
            <a:rPr lang="en-US" sz="500" b="1" dirty="0">
              <a:solidFill>
                <a:schemeClr val="accent4"/>
              </a:solidFill>
              <a:latin typeface="Calibri" charset="0"/>
              <a:ea typeface="Calibri" charset="0"/>
              <a:cs typeface="Calibri" charset="0"/>
            </a:rPr>
            <a:t>PROD.App2.Data2.VerX</a:t>
          </a:r>
        </a:p>
      </dgm:t>
    </dgm:pt>
    <dgm:pt modelId="{BEF5BBCB-0A49-2D4D-86B4-5BC740055660}" type="parTrans" cxnId="{3EAFC06D-5B77-4149-917C-1A1AB2C13165}">
      <dgm:prSet/>
      <dgm:spPr/>
      <dgm:t>
        <a:bodyPr/>
        <a:lstStyle/>
        <a:p>
          <a:endParaRPr lang="en-US" sz="1050"/>
        </a:p>
      </dgm:t>
    </dgm:pt>
    <dgm:pt modelId="{C2726C73-3597-7942-8E72-9FACE08A0F56}" type="pres">
      <dgm:prSet presAssocID="{D372E544-E1A3-9A43-ABD9-A5770A5A4FAD}" presName="hierChild1" presStyleCnt="0">
        <dgm:presLayoutVars>
          <dgm:orgChart val="1"/>
          <dgm:chPref val="1"/>
          <dgm:dir/>
          <dgm:animOne val="branch"/>
          <dgm:animLvl val="lvl"/>
          <dgm:resizeHandles/>
        </dgm:presLayoutVars>
      </dgm:prSet>
      <dgm:spPr/>
    </dgm:pt>
    <dgm:pt modelId="{6B04E8BF-C7CB-FB46-AF64-A5E7357A583B}" type="pres">
      <dgm:prSet presAssocID="{9AB2A903-D05E-814D-98F0-EBFD34A4CDB7}" presName="hierRoot1" presStyleCnt="0">
        <dgm:presLayoutVars>
          <dgm:hierBranch val="init"/>
        </dgm:presLayoutVars>
      </dgm:prSet>
      <dgm:spPr/>
    </dgm:pt>
    <dgm:pt modelId="{958D883A-4EA0-6548-85F4-49AA318EED02}" type="pres">
      <dgm:prSet presAssocID="{9AB2A903-D05E-814D-98F0-EBFD34A4CDB7}" presName="rootComposite1" presStyleCnt="0"/>
      <dgm:spPr/>
    </dgm:pt>
    <dgm:pt modelId="{7BF419CF-821A-E047-8F98-D1502437F1BF}" type="pres">
      <dgm:prSet presAssocID="{9AB2A903-D05E-814D-98F0-EBFD34A4CDB7}" presName="rootText1" presStyleLbl="node0" presStyleIdx="0" presStyleCnt="1">
        <dgm:presLayoutVars>
          <dgm:chMax/>
          <dgm:chPref val="3"/>
        </dgm:presLayoutVars>
      </dgm:prSet>
      <dgm:spPr/>
    </dgm:pt>
    <dgm:pt modelId="{88A3A6CF-ACC5-744E-9D5A-64119720DC2B}" type="pres">
      <dgm:prSet presAssocID="{9AB2A903-D05E-814D-98F0-EBFD34A4CDB7}" presName="titleText1" presStyleLbl="fgAcc0" presStyleIdx="0" presStyleCnt="1">
        <dgm:presLayoutVars>
          <dgm:chMax val="0"/>
          <dgm:chPref val="0"/>
        </dgm:presLayoutVars>
      </dgm:prSet>
      <dgm:spPr/>
    </dgm:pt>
    <dgm:pt modelId="{A7656B83-4BCF-AC45-8948-2CA5F13E5A4A}" type="pres">
      <dgm:prSet presAssocID="{9AB2A903-D05E-814D-98F0-EBFD34A4CDB7}" presName="rootConnector1" presStyleLbl="node1" presStyleIdx="0" presStyleCnt="6"/>
      <dgm:spPr/>
    </dgm:pt>
    <dgm:pt modelId="{2CBB50B4-AC73-2B47-9854-75BFF424D4A5}" type="pres">
      <dgm:prSet presAssocID="{9AB2A903-D05E-814D-98F0-EBFD34A4CDB7}" presName="hierChild2" presStyleCnt="0"/>
      <dgm:spPr/>
    </dgm:pt>
    <dgm:pt modelId="{7F43142F-3873-624C-8A98-4EE2D4780132}" type="pres">
      <dgm:prSet presAssocID="{197D9558-DFC6-2140-9272-B89FC91ECF41}" presName="Name37" presStyleLbl="parChTrans1D2" presStyleIdx="0" presStyleCnt="3"/>
      <dgm:spPr/>
    </dgm:pt>
    <dgm:pt modelId="{5C2DC19B-E4D6-914B-A0D2-781121B09FAF}" type="pres">
      <dgm:prSet presAssocID="{F3149863-3E17-B24E-B30C-357CF4FC9F5E}" presName="hierRoot2" presStyleCnt="0">
        <dgm:presLayoutVars>
          <dgm:hierBranch val="init"/>
        </dgm:presLayoutVars>
      </dgm:prSet>
      <dgm:spPr/>
    </dgm:pt>
    <dgm:pt modelId="{C2A4DA4C-E804-684A-A141-5502665B713A}" type="pres">
      <dgm:prSet presAssocID="{F3149863-3E17-B24E-B30C-357CF4FC9F5E}" presName="rootComposite" presStyleCnt="0"/>
      <dgm:spPr/>
    </dgm:pt>
    <dgm:pt modelId="{9F91F015-629E-FB4B-83CD-3F39B6A9C901}" type="pres">
      <dgm:prSet presAssocID="{F3149863-3E17-B24E-B30C-357CF4FC9F5E}" presName="rootText" presStyleLbl="node1" presStyleIdx="0" presStyleCnt="6">
        <dgm:presLayoutVars>
          <dgm:chMax/>
          <dgm:chPref val="3"/>
        </dgm:presLayoutVars>
      </dgm:prSet>
      <dgm:spPr/>
    </dgm:pt>
    <dgm:pt modelId="{0AF2B576-3F55-5E47-8957-61CB75E6AA1F}" type="pres">
      <dgm:prSet presAssocID="{F3149863-3E17-B24E-B30C-357CF4FC9F5E}" presName="titleText2" presStyleLbl="fgAcc1" presStyleIdx="0" presStyleCnt="6">
        <dgm:presLayoutVars>
          <dgm:chMax val="0"/>
          <dgm:chPref val="0"/>
        </dgm:presLayoutVars>
      </dgm:prSet>
      <dgm:spPr/>
    </dgm:pt>
    <dgm:pt modelId="{0A582FEB-F4E8-C14D-A933-1B159DA9D016}" type="pres">
      <dgm:prSet presAssocID="{F3149863-3E17-B24E-B30C-357CF4FC9F5E}" presName="rootConnector" presStyleLbl="node2" presStyleIdx="0" presStyleCnt="0"/>
      <dgm:spPr/>
    </dgm:pt>
    <dgm:pt modelId="{F4A08264-6319-D642-8DE1-BF472DF242DC}" type="pres">
      <dgm:prSet presAssocID="{F3149863-3E17-B24E-B30C-357CF4FC9F5E}" presName="hierChild4" presStyleCnt="0"/>
      <dgm:spPr/>
    </dgm:pt>
    <dgm:pt modelId="{EAD1A561-5112-3A4C-813E-971AAC0D866E}" type="pres">
      <dgm:prSet presAssocID="{18ADDEEB-BD72-1340-AB10-526392B7FE6F}" presName="Name37" presStyleLbl="parChTrans1D3" presStyleIdx="0" presStyleCnt="3"/>
      <dgm:spPr/>
    </dgm:pt>
    <dgm:pt modelId="{8E6EF608-51F7-7247-9A9B-FECD9079693E}" type="pres">
      <dgm:prSet presAssocID="{686EC503-2F5A-1645-A53C-C7079E2241C2}" presName="hierRoot2" presStyleCnt="0">
        <dgm:presLayoutVars>
          <dgm:hierBranch val="init"/>
        </dgm:presLayoutVars>
      </dgm:prSet>
      <dgm:spPr/>
    </dgm:pt>
    <dgm:pt modelId="{83B90F3F-6897-D042-BC58-6E8D61294AD2}" type="pres">
      <dgm:prSet presAssocID="{686EC503-2F5A-1645-A53C-C7079E2241C2}" presName="rootComposite" presStyleCnt="0"/>
      <dgm:spPr/>
    </dgm:pt>
    <dgm:pt modelId="{D01057AD-0AC5-144B-90DD-048595E64A37}" type="pres">
      <dgm:prSet presAssocID="{686EC503-2F5A-1645-A53C-C7079E2241C2}" presName="rootText" presStyleLbl="node1" presStyleIdx="1" presStyleCnt="6">
        <dgm:presLayoutVars>
          <dgm:chMax/>
          <dgm:chPref val="3"/>
        </dgm:presLayoutVars>
      </dgm:prSet>
      <dgm:spPr/>
    </dgm:pt>
    <dgm:pt modelId="{4F96B87C-4CFE-2046-BA88-93883156E0F8}" type="pres">
      <dgm:prSet presAssocID="{686EC503-2F5A-1645-A53C-C7079E2241C2}" presName="titleText2" presStyleLbl="fgAcc1" presStyleIdx="1" presStyleCnt="6" custLinFactNeighborX="0" custLinFactNeighborY="7480">
        <dgm:presLayoutVars>
          <dgm:chMax val="0"/>
          <dgm:chPref val="0"/>
        </dgm:presLayoutVars>
      </dgm:prSet>
      <dgm:spPr/>
    </dgm:pt>
    <dgm:pt modelId="{E1E72BE0-D939-B64B-A5E2-8B764160176D}" type="pres">
      <dgm:prSet presAssocID="{686EC503-2F5A-1645-A53C-C7079E2241C2}" presName="rootConnector" presStyleLbl="node3" presStyleIdx="0" presStyleCnt="0"/>
      <dgm:spPr/>
    </dgm:pt>
    <dgm:pt modelId="{2E25A0A9-99E3-5D4A-8264-A6AC7B258FC3}" type="pres">
      <dgm:prSet presAssocID="{686EC503-2F5A-1645-A53C-C7079E2241C2}" presName="hierChild4" presStyleCnt="0"/>
      <dgm:spPr/>
    </dgm:pt>
    <dgm:pt modelId="{11E13912-AF60-6A4D-B530-02CCA6D1E9FA}" type="pres">
      <dgm:prSet presAssocID="{686EC503-2F5A-1645-A53C-C7079E2241C2}" presName="hierChild5" presStyleCnt="0"/>
      <dgm:spPr/>
    </dgm:pt>
    <dgm:pt modelId="{5CB5B446-0B3F-FA4A-9162-9765F07CCA29}" type="pres">
      <dgm:prSet presAssocID="{F3149863-3E17-B24E-B30C-357CF4FC9F5E}" presName="hierChild5" presStyleCnt="0"/>
      <dgm:spPr/>
    </dgm:pt>
    <dgm:pt modelId="{12987BD4-96A1-0249-9ACD-CAB91F6A3A76}" type="pres">
      <dgm:prSet presAssocID="{3CD66A73-1CE5-2A4E-B7CF-86949CD5E0A5}" presName="Name37" presStyleLbl="parChTrans1D2" presStyleIdx="1" presStyleCnt="3"/>
      <dgm:spPr/>
    </dgm:pt>
    <dgm:pt modelId="{D45E8375-957F-D647-88FD-9C477E751C2A}" type="pres">
      <dgm:prSet presAssocID="{9ECA278B-56DF-C24C-99E7-9927B049C6E7}" presName="hierRoot2" presStyleCnt="0">
        <dgm:presLayoutVars>
          <dgm:hierBranch val="init"/>
        </dgm:presLayoutVars>
      </dgm:prSet>
      <dgm:spPr/>
    </dgm:pt>
    <dgm:pt modelId="{A959D39F-0669-4E47-85F9-E313E49B7196}" type="pres">
      <dgm:prSet presAssocID="{9ECA278B-56DF-C24C-99E7-9927B049C6E7}" presName="rootComposite" presStyleCnt="0"/>
      <dgm:spPr/>
    </dgm:pt>
    <dgm:pt modelId="{C419E0BA-EB1B-3F49-9061-F39BF02713E8}" type="pres">
      <dgm:prSet presAssocID="{9ECA278B-56DF-C24C-99E7-9927B049C6E7}" presName="rootText" presStyleLbl="node1" presStyleIdx="2" presStyleCnt="6">
        <dgm:presLayoutVars>
          <dgm:chMax/>
          <dgm:chPref val="3"/>
        </dgm:presLayoutVars>
      </dgm:prSet>
      <dgm:spPr/>
    </dgm:pt>
    <dgm:pt modelId="{C76DFCBA-2889-BA4B-B2A4-9AB94451714A}" type="pres">
      <dgm:prSet presAssocID="{9ECA278B-56DF-C24C-99E7-9927B049C6E7}" presName="titleText2" presStyleLbl="fgAcc1" presStyleIdx="2" presStyleCnt="6">
        <dgm:presLayoutVars>
          <dgm:chMax val="0"/>
          <dgm:chPref val="0"/>
        </dgm:presLayoutVars>
      </dgm:prSet>
      <dgm:spPr/>
    </dgm:pt>
    <dgm:pt modelId="{9F29A1E5-08D6-E249-9E92-FBDA2754B9B3}" type="pres">
      <dgm:prSet presAssocID="{9ECA278B-56DF-C24C-99E7-9927B049C6E7}" presName="rootConnector" presStyleLbl="node2" presStyleIdx="0" presStyleCnt="0"/>
      <dgm:spPr/>
    </dgm:pt>
    <dgm:pt modelId="{E51EEFB3-B143-AF47-925B-F55692FDE6AC}" type="pres">
      <dgm:prSet presAssocID="{9ECA278B-56DF-C24C-99E7-9927B049C6E7}" presName="hierChild4" presStyleCnt="0"/>
      <dgm:spPr/>
    </dgm:pt>
    <dgm:pt modelId="{D9CC63C5-72F0-5549-93F6-38A703941346}" type="pres">
      <dgm:prSet presAssocID="{BEF5BBCB-0A49-2D4D-86B4-5BC740055660}" presName="Name37" presStyleLbl="parChTrans1D3" presStyleIdx="1" presStyleCnt="3"/>
      <dgm:spPr/>
    </dgm:pt>
    <dgm:pt modelId="{E62D1566-0ED2-DA45-86A8-559609B970A5}" type="pres">
      <dgm:prSet presAssocID="{9AEF202B-B745-A64F-A00E-2A417AB55B6C}" presName="hierRoot2" presStyleCnt="0">
        <dgm:presLayoutVars>
          <dgm:hierBranch val="init"/>
        </dgm:presLayoutVars>
      </dgm:prSet>
      <dgm:spPr/>
    </dgm:pt>
    <dgm:pt modelId="{A793D930-6F11-064D-A563-E164583E151B}" type="pres">
      <dgm:prSet presAssocID="{9AEF202B-B745-A64F-A00E-2A417AB55B6C}" presName="rootComposite" presStyleCnt="0"/>
      <dgm:spPr/>
    </dgm:pt>
    <dgm:pt modelId="{6C74E2C0-D683-064E-8A08-B3B54489DC5C}" type="pres">
      <dgm:prSet presAssocID="{9AEF202B-B745-A64F-A00E-2A417AB55B6C}" presName="rootText" presStyleLbl="node1" presStyleIdx="3" presStyleCnt="6">
        <dgm:presLayoutVars>
          <dgm:chMax/>
          <dgm:chPref val="3"/>
        </dgm:presLayoutVars>
      </dgm:prSet>
      <dgm:spPr/>
    </dgm:pt>
    <dgm:pt modelId="{CDCEFCA7-1245-F344-AB08-EBA4889260BF}" type="pres">
      <dgm:prSet presAssocID="{9AEF202B-B745-A64F-A00E-2A417AB55B6C}" presName="titleText2" presStyleLbl="fgAcc1" presStyleIdx="3" presStyleCnt="6">
        <dgm:presLayoutVars>
          <dgm:chMax val="0"/>
          <dgm:chPref val="0"/>
        </dgm:presLayoutVars>
      </dgm:prSet>
      <dgm:spPr/>
    </dgm:pt>
    <dgm:pt modelId="{9784A95E-B2F9-A142-B81B-4EBBC4026257}" type="pres">
      <dgm:prSet presAssocID="{9AEF202B-B745-A64F-A00E-2A417AB55B6C}" presName="rootConnector" presStyleLbl="node3" presStyleIdx="0" presStyleCnt="0"/>
      <dgm:spPr/>
    </dgm:pt>
    <dgm:pt modelId="{7B66185B-D7AD-214C-859A-A8A00B66439E}" type="pres">
      <dgm:prSet presAssocID="{9AEF202B-B745-A64F-A00E-2A417AB55B6C}" presName="hierChild4" presStyleCnt="0"/>
      <dgm:spPr/>
    </dgm:pt>
    <dgm:pt modelId="{CF2F5EE9-2E54-3642-A898-1EA0BB9B5564}" type="pres">
      <dgm:prSet presAssocID="{9AEF202B-B745-A64F-A00E-2A417AB55B6C}" presName="hierChild5" presStyleCnt="0"/>
      <dgm:spPr/>
    </dgm:pt>
    <dgm:pt modelId="{15451FCF-DC7A-2944-A670-E6384D309C35}" type="pres">
      <dgm:prSet presAssocID="{9ECA278B-56DF-C24C-99E7-9927B049C6E7}" presName="hierChild5" presStyleCnt="0"/>
      <dgm:spPr/>
    </dgm:pt>
    <dgm:pt modelId="{6C2C1894-DCFA-A249-94F3-26D32839EB35}" type="pres">
      <dgm:prSet presAssocID="{35B1E2E8-D29D-7A45-BC83-13B9ED545FA9}" presName="Name37" presStyleLbl="parChTrans1D2" presStyleIdx="2" presStyleCnt="3"/>
      <dgm:spPr/>
    </dgm:pt>
    <dgm:pt modelId="{FEB9C636-B22F-7442-8A07-D8804A9E7AE7}" type="pres">
      <dgm:prSet presAssocID="{8D0359C3-BD46-1244-976D-035DE64C0D6D}" presName="hierRoot2" presStyleCnt="0">
        <dgm:presLayoutVars>
          <dgm:hierBranch val="init"/>
        </dgm:presLayoutVars>
      </dgm:prSet>
      <dgm:spPr/>
    </dgm:pt>
    <dgm:pt modelId="{E2AED881-EEFD-D446-9437-8C7969F15A5C}" type="pres">
      <dgm:prSet presAssocID="{8D0359C3-BD46-1244-976D-035DE64C0D6D}" presName="rootComposite" presStyleCnt="0"/>
      <dgm:spPr/>
    </dgm:pt>
    <dgm:pt modelId="{BD53D550-A0B3-1F4E-BE88-180A7DF9E6A2}" type="pres">
      <dgm:prSet presAssocID="{8D0359C3-BD46-1244-976D-035DE64C0D6D}" presName="rootText" presStyleLbl="node1" presStyleIdx="4" presStyleCnt="6">
        <dgm:presLayoutVars>
          <dgm:chMax/>
          <dgm:chPref val="3"/>
        </dgm:presLayoutVars>
      </dgm:prSet>
      <dgm:spPr/>
    </dgm:pt>
    <dgm:pt modelId="{AE4B7FA5-7AB8-4B40-A7B2-77AD1AA3298A}" type="pres">
      <dgm:prSet presAssocID="{8D0359C3-BD46-1244-976D-035DE64C0D6D}" presName="titleText2" presStyleLbl="fgAcc1" presStyleIdx="4" presStyleCnt="6">
        <dgm:presLayoutVars>
          <dgm:chMax val="0"/>
          <dgm:chPref val="0"/>
        </dgm:presLayoutVars>
      </dgm:prSet>
      <dgm:spPr/>
    </dgm:pt>
    <dgm:pt modelId="{7C55A0E7-C677-2B41-81BA-C292E31E7B11}" type="pres">
      <dgm:prSet presAssocID="{8D0359C3-BD46-1244-976D-035DE64C0D6D}" presName="rootConnector" presStyleLbl="node2" presStyleIdx="0" presStyleCnt="0"/>
      <dgm:spPr/>
    </dgm:pt>
    <dgm:pt modelId="{6AC9BE8F-BB9E-3148-A8A9-1016B8A693CD}" type="pres">
      <dgm:prSet presAssocID="{8D0359C3-BD46-1244-976D-035DE64C0D6D}" presName="hierChild4" presStyleCnt="0"/>
      <dgm:spPr/>
    </dgm:pt>
    <dgm:pt modelId="{20842263-2B6D-C042-8AF2-29900A2EF62F}" type="pres">
      <dgm:prSet presAssocID="{BF017B31-19F0-224F-80A5-595F4BE999E4}" presName="Name37" presStyleLbl="parChTrans1D3" presStyleIdx="2" presStyleCnt="3"/>
      <dgm:spPr/>
    </dgm:pt>
    <dgm:pt modelId="{EF5F5325-C3F4-9040-AC2B-1294071222C2}" type="pres">
      <dgm:prSet presAssocID="{40AF9E5F-5ABB-FA47-96A2-DD9478F9CCFE}" presName="hierRoot2" presStyleCnt="0">
        <dgm:presLayoutVars>
          <dgm:hierBranch val="init"/>
        </dgm:presLayoutVars>
      </dgm:prSet>
      <dgm:spPr/>
    </dgm:pt>
    <dgm:pt modelId="{3CF25FF1-8DD5-734C-A50B-8D3B0B1320CA}" type="pres">
      <dgm:prSet presAssocID="{40AF9E5F-5ABB-FA47-96A2-DD9478F9CCFE}" presName="rootComposite" presStyleCnt="0"/>
      <dgm:spPr/>
    </dgm:pt>
    <dgm:pt modelId="{3575CEF0-336C-6346-B614-7242E3ABBEA1}" type="pres">
      <dgm:prSet presAssocID="{40AF9E5F-5ABB-FA47-96A2-DD9478F9CCFE}" presName="rootText" presStyleLbl="node1" presStyleIdx="5" presStyleCnt="6">
        <dgm:presLayoutVars>
          <dgm:chMax/>
          <dgm:chPref val="3"/>
        </dgm:presLayoutVars>
      </dgm:prSet>
      <dgm:spPr/>
    </dgm:pt>
    <dgm:pt modelId="{3697BE0D-4F9B-5143-97D0-F8CE04DE0817}" type="pres">
      <dgm:prSet presAssocID="{40AF9E5F-5ABB-FA47-96A2-DD9478F9CCFE}" presName="titleText2" presStyleLbl="fgAcc1" presStyleIdx="5" presStyleCnt="6">
        <dgm:presLayoutVars>
          <dgm:chMax val="0"/>
          <dgm:chPref val="0"/>
        </dgm:presLayoutVars>
      </dgm:prSet>
      <dgm:spPr/>
    </dgm:pt>
    <dgm:pt modelId="{081CD4FD-A892-1B45-BE79-8FC46160F30D}" type="pres">
      <dgm:prSet presAssocID="{40AF9E5F-5ABB-FA47-96A2-DD9478F9CCFE}" presName="rootConnector" presStyleLbl="node3" presStyleIdx="0" presStyleCnt="0"/>
      <dgm:spPr/>
    </dgm:pt>
    <dgm:pt modelId="{06D349C8-F133-5740-819A-0EB9EDE638E7}" type="pres">
      <dgm:prSet presAssocID="{40AF9E5F-5ABB-FA47-96A2-DD9478F9CCFE}" presName="hierChild4" presStyleCnt="0"/>
      <dgm:spPr/>
    </dgm:pt>
    <dgm:pt modelId="{66B9A713-7F32-5843-8E7D-F06D3B6BBC77}" type="pres">
      <dgm:prSet presAssocID="{40AF9E5F-5ABB-FA47-96A2-DD9478F9CCFE}" presName="hierChild5" presStyleCnt="0"/>
      <dgm:spPr/>
    </dgm:pt>
    <dgm:pt modelId="{472D4148-1EEE-4744-BF3A-636EE99A9D34}" type="pres">
      <dgm:prSet presAssocID="{8D0359C3-BD46-1244-976D-035DE64C0D6D}" presName="hierChild5" presStyleCnt="0"/>
      <dgm:spPr/>
    </dgm:pt>
    <dgm:pt modelId="{3E66D32B-077F-B44F-80F6-098D2A3E1650}" type="pres">
      <dgm:prSet presAssocID="{9AB2A903-D05E-814D-98F0-EBFD34A4CDB7}" presName="hierChild3" presStyleCnt="0"/>
      <dgm:spPr/>
    </dgm:pt>
  </dgm:ptLst>
  <dgm:cxnLst>
    <dgm:cxn modelId="{31F98901-6705-7647-A236-6CCCB27AD810}" type="presOf" srcId="{197D9558-DFC6-2140-9272-B89FC91ECF41}" destId="{7F43142F-3873-624C-8A98-4EE2D4780132}" srcOrd="0" destOrd="0" presId="urn:microsoft.com/office/officeart/2008/layout/NameandTitleOrganizationalChart"/>
    <dgm:cxn modelId="{BF28A207-34B4-A34C-897C-24F8A87B1EAA}" type="presOf" srcId="{9ECA278B-56DF-C24C-99E7-9927B049C6E7}" destId="{C419E0BA-EB1B-3F49-9061-F39BF02713E8}" srcOrd="0" destOrd="0" presId="urn:microsoft.com/office/officeart/2008/layout/NameandTitleOrganizationalChart"/>
    <dgm:cxn modelId="{0445FB0E-0E4F-5342-8054-54456EB79C29}" type="presOf" srcId="{BF017B31-19F0-224F-80A5-595F4BE999E4}" destId="{20842263-2B6D-C042-8AF2-29900A2EF62F}" srcOrd="0" destOrd="0" presId="urn:microsoft.com/office/officeart/2008/layout/NameandTitleOrganizationalChart"/>
    <dgm:cxn modelId="{6AA3E410-3D5B-F547-BDAC-3A5E18E62F71}" type="presOf" srcId="{D372E544-E1A3-9A43-ABD9-A5770A5A4FAD}" destId="{C2726C73-3597-7942-8E72-9FACE08A0F56}" srcOrd="0" destOrd="0" presId="urn:microsoft.com/office/officeart/2008/layout/NameandTitleOrganizationalChart"/>
    <dgm:cxn modelId="{28EA6519-0885-1A41-B3B0-C35AE47FF8F2}" type="presOf" srcId="{40AF9E5F-5ABB-FA47-96A2-DD9478F9CCFE}" destId="{081CD4FD-A892-1B45-BE79-8FC46160F30D}" srcOrd="1" destOrd="0" presId="urn:microsoft.com/office/officeart/2008/layout/NameandTitleOrganizationalChart"/>
    <dgm:cxn modelId="{9654251D-C584-8D48-93FC-1EFA6736DBB7}" type="presOf" srcId="{F3149863-3E17-B24E-B30C-357CF4FC9F5E}" destId="{0A582FEB-F4E8-C14D-A933-1B159DA9D016}" srcOrd="1" destOrd="0" presId="urn:microsoft.com/office/officeart/2008/layout/NameandTitleOrganizationalChart"/>
    <dgm:cxn modelId="{82B0231E-7E5E-CD45-BF9B-13C65307179E}" type="presOf" srcId="{686EC503-2F5A-1645-A53C-C7079E2241C2}" destId="{D01057AD-0AC5-144B-90DD-048595E64A37}" srcOrd="0" destOrd="0" presId="urn:microsoft.com/office/officeart/2008/layout/NameandTitleOrganizationalChart"/>
    <dgm:cxn modelId="{B28D2E20-66A7-5D4C-98EC-90EF2F4D5621}" type="presOf" srcId="{18ADDEEB-BD72-1340-AB10-526392B7FE6F}" destId="{EAD1A561-5112-3A4C-813E-971AAC0D866E}" srcOrd="0" destOrd="0" presId="urn:microsoft.com/office/officeart/2008/layout/NameandTitleOrganizationalChart"/>
    <dgm:cxn modelId="{7FF22424-6C5D-824C-8A32-4C12C88B92F1}" type="presOf" srcId="{686EC503-2F5A-1645-A53C-C7079E2241C2}" destId="{E1E72BE0-D939-B64B-A5E2-8B764160176D}" srcOrd="1" destOrd="0" presId="urn:microsoft.com/office/officeart/2008/layout/NameandTitleOrganizationalChart"/>
    <dgm:cxn modelId="{8F23C627-9C72-B14D-8049-C424CA131774}" type="presOf" srcId="{6F96F7E6-90CF-2742-BA51-D91AA313D712}" destId="{AE4B7FA5-7AB8-4B40-A7B2-77AD1AA3298A}" srcOrd="0" destOrd="0" presId="urn:microsoft.com/office/officeart/2008/layout/NameandTitleOrganizationalChart"/>
    <dgm:cxn modelId="{FD34DA36-494A-0C48-8D72-7EF3FC33E21A}" type="presOf" srcId="{0BA5D33C-799A-8541-B0F8-8459349F4A99}" destId="{88A3A6CF-ACC5-744E-9D5A-64119720DC2B}" srcOrd="0" destOrd="0" presId="urn:microsoft.com/office/officeart/2008/layout/NameandTitleOrganizationalChart"/>
    <dgm:cxn modelId="{D6935E3E-864F-CE46-835C-9C415A542A70}" type="presOf" srcId="{8D0359C3-BD46-1244-976D-035DE64C0D6D}" destId="{7C55A0E7-C677-2B41-81BA-C292E31E7B11}" srcOrd="1" destOrd="0" presId="urn:microsoft.com/office/officeart/2008/layout/NameandTitleOrganizationalChart"/>
    <dgm:cxn modelId="{B0A47262-AAFD-EF41-89B0-F6001AB48A30}" srcId="{8D0359C3-BD46-1244-976D-035DE64C0D6D}" destId="{40AF9E5F-5ABB-FA47-96A2-DD9478F9CCFE}" srcOrd="0" destOrd="0" parTransId="{BF017B31-19F0-224F-80A5-595F4BE999E4}" sibTransId="{D48E0BBD-F7E2-5941-9D45-9D9B954567E5}"/>
    <dgm:cxn modelId="{1525DB62-BABB-2F4A-AB39-4D371F3D4DFC}" type="presOf" srcId="{CED64AB1-20E6-314B-95FA-036A58FC27B9}" destId="{C76DFCBA-2889-BA4B-B2A4-9AB94451714A}" srcOrd="0" destOrd="0" presId="urn:microsoft.com/office/officeart/2008/layout/NameandTitleOrganizationalChart"/>
    <dgm:cxn modelId="{70A6BA63-24CF-0646-A6C5-23B944841B7C}" type="presOf" srcId="{35B1E2E8-D29D-7A45-BC83-13B9ED545FA9}" destId="{6C2C1894-DCFA-A249-94F3-26D32839EB35}" srcOrd="0" destOrd="0" presId="urn:microsoft.com/office/officeart/2008/layout/NameandTitleOrganizationalChart"/>
    <dgm:cxn modelId="{CCB30545-AE31-F041-A257-EC7DA2DCD90F}" type="presOf" srcId="{40AF9E5F-5ABB-FA47-96A2-DD9478F9CCFE}" destId="{3575CEF0-336C-6346-B614-7242E3ABBEA1}" srcOrd="0" destOrd="0" presId="urn:microsoft.com/office/officeart/2008/layout/NameandTitleOrganizationalChart"/>
    <dgm:cxn modelId="{5AC56348-126E-8F4F-837D-0662A874D712}" type="presOf" srcId="{9AB2A903-D05E-814D-98F0-EBFD34A4CDB7}" destId="{7BF419CF-821A-E047-8F98-D1502437F1BF}" srcOrd="0" destOrd="0" presId="urn:microsoft.com/office/officeart/2008/layout/NameandTitleOrganizationalChart"/>
    <dgm:cxn modelId="{3EAFC06D-5B77-4149-917C-1A1AB2C13165}" srcId="{9ECA278B-56DF-C24C-99E7-9927B049C6E7}" destId="{9AEF202B-B745-A64F-A00E-2A417AB55B6C}" srcOrd="0" destOrd="0" parTransId="{BEF5BBCB-0A49-2D4D-86B4-5BC740055660}" sibTransId="{3C327F28-4C7E-BF42-9B34-91D04FDA3736}"/>
    <dgm:cxn modelId="{BA14EF74-0676-C84A-8C1B-13B93309BE64}" srcId="{9AB2A903-D05E-814D-98F0-EBFD34A4CDB7}" destId="{8D0359C3-BD46-1244-976D-035DE64C0D6D}" srcOrd="2" destOrd="0" parTransId="{35B1E2E8-D29D-7A45-BC83-13B9ED545FA9}" sibTransId="{6F96F7E6-90CF-2742-BA51-D91AA313D712}"/>
    <dgm:cxn modelId="{A60B9655-5D55-E948-A2AA-66059ED0DBA2}" type="presOf" srcId="{9AEF202B-B745-A64F-A00E-2A417AB55B6C}" destId="{9784A95E-B2F9-A142-B81B-4EBBC4026257}" srcOrd="1" destOrd="0" presId="urn:microsoft.com/office/officeart/2008/layout/NameandTitleOrganizationalChart"/>
    <dgm:cxn modelId="{30C7B175-EA07-C44F-8B1E-8DABF4397A0A}" type="presOf" srcId="{9ECA278B-56DF-C24C-99E7-9927B049C6E7}" destId="{9F29A1E5-08D6-E249-9E92-FBDA2754B9B3}" srcOrd="1" destOrd="0" presId="urn:microsoft.com/office/officeart/2008/layout/NameandTitleOrganizationalChart"/>
    <dgm:cxn modelId="{6DE80E8B-5983-3742-A96D-F6B044FCE621}" srcId="{9AB2A903-D05E-814D-98F0-EBFD34A4CDB7}" destId="{9ECA278B-56DF-C24C-99E7-9927B049C6E7}" srcOrd="1" destOrd="0" parTransId="{3CD66A73-1CE5-2A4E-B7CF-86949CD5E0A5}" sibTransId="{CED64AB1-20E6-314B-95FA-036A58FC27B9}"/>
    <dgm:cxn modelId="{77ECFE8C-6CEF-D947-B256-726CD1AF9A94}" type="presOf" srcId="{9AEF202B-B745-A64F-A00E-2A417AB55B6C}" destId="{6C74E2C0-D683-064E-8A08-B3B54489DC5C}" srcOrd="0" destOrd="0" presId="urn:microsoft.com/office/officeart/2008/layout/NameandTitleOrganizationalChart"/>
    <dgm:cxn modelId="{4363F68E-F653-7D41-BC39-505E7E76E03E}" srcId="{F3149863-3E17-B24E-B30C-357CF4FC9F5E}" destId="{686EC503-2F5A-1645-A53C-C7079E2241C2}" srcOrd="0" destOrd="0" parTransId="{18ADDEEB-BD72-1340-AB10-526392B7FE6F}" sibTransId="{D8AC72B0-D2AB-AC45-8D8F-1A56C05FC4F8}"/>
    <dgm:cxn modelId="{8C43298F-6777-6347-A063-DCE763D98A6C}" type="presOf" srcId="{D48E0BBD-F7E2-5941-9D45-9D9B954567E5}" destId="{3697BE0D-4F9B-5143-97D0-F8CE04DE0817}" srcOrd="0" destOrd="0" presId="urn:microsoft.com/office/officeart/2008/layout/NameandTitleOrganizationalChart"/>
    <dgm:cxn modelId="{2558389F-C253-2A47-984D-4FED6754EBF9}" type="presOf" srcId="{3C327F28-4C7E-BF42-9B34-91D04FDA3736}" destId="{CDCEFCA7-1245-F344-AB08-EBA4889260BF}" srcOrd="0" destOrd="0" presId="urn:microsoft.com/office/officeart/2008/layout/NameandTitleOrganizationalChart"/>
    <dgm:cxn modelId="{B648CF9F-01D2-C44D-863D-BFD657D4BC85}" srcId="{9AB2A903-D05E-814D-98F0-EBFD34A4CDB7}" destId="{F3149863-3E17-B24E-B30C-357CF4FC9F5E}" srcOrd="0" destOrd="0" parTransId="{197D9558-DFC6-2140-9272-B89FC91ECF41}" sibTransId="{6DF8DB71-99FB-9049-8626-C90DE7DA892C}"/>
    <dgm:cxn modelId="{ED582EAC-61ED-0B4B-99AC-3947578D9D3E}" type="presOf" srcId="{8D0359C3-BD46-1244-976D-035DE64C0D6D}" destId="{BD53D550-A0B3-1F4E-BE88-180A7DF9E6A2}" srcOrd="0" destOrd="0" presId="urn:microsoft.com/office/officeart/2008/layout/NameandTitleOrganizationalChart"/>
    <dgm:cxn modelId="{F7C2D5BA-4554-C44E-908A-CA269691A611}" type="presOf" srcId="{BEF5BBCB-0A49-2D4D-86B4-5BC740055660}" destId="{D9CC63C5-72F0-5549-93F6-38A703941346}" srcOrd="0" destOrd="0" presId="urn:microsoft.com/office/officeart/2008/layout/NameandTitleOrganizationalChart"/>
    <dgm:cxn modelId="{15F6C8C0-8B56-5645-A7F5-E595061C884A}" type="presOf" srcId="{6DF8DB71-99FB-9049-8626-C90DE7DA892C}" destId="{0AF2B576-3F55-5E47-8957-61CB75E6AA1F}" srcOrd="0" destOrd="0" presId="urn:microsoft.com/office/officeart/2008/layout/NameandTitleOrganizationalChart"/>
    <dgm:cxn modelId="{DC0CECC6-8347-F64A-90E6-F34D114685F8}" srcId="{D372E544-E1A3-9A43-ABD9-A5770A5A4FAD}" destId="{9AB2A903-D05E-814D-98F0-EBFD34A4CDB7}" srcOrd="0" destOrd="0" parTransId="{65D12F7C-88DC-A540-A16C-59C83DAFFCEE}" sibTransId="{0BA5D33C-799A-8541-B0F8-8459349F4A99}"/>
    <dgm:cxn modelId="{1C292DC9-B0A5-9343-9712-08EFC118C27F}" type="presOf" srcId="{3CD66A73-1CE5-2A4E-B7CF-86949CD5E0A5}" destId="{12987BD4-96A1-0249-9ACD-CAB91F6A3A76}" srcOrd="0" destOrd="0" presId="urn:microsoft.com/office/officeart/2008/layout/NameandTitleOrganizationalChart"/>
    <dgm:cxn modelId="{DD857FD4-0001-3E43-A4CC-0878C7637521}" type="presOf" srcId="{9AB2A903-D05E-814D-98F0-EBFD34A4CDB7}" destId="{A7656B83-4BCF-AC45-8948-2CA5F13E5A4A}" srcOrd="1" destOrd="0" presId="urn:microsoft.com/office/officeart/2008/layout/NameandTitleOrganizationalChart"/>
    <dgm:cxn modelId="{5B82CADF-157E-7E44-BD3A-2DA50C8B0638}" type="presOf" srcId="{F3149863-3E17-B24E-B30C-357CF4FC9F5E}" destId="{9F91F015-629E-FB4B-83CD-3F39B6A9C901}" srcOrd="0" destOrd="0" presId="urn:microsoft.com/office/officeart/2008/layout/NameandTitleOrganizationalChart"/>
    <dgm:cxn modelId="{169DACF0-C30A-D247-A866-8CC48DF3CFB3}" type="presOf" srcId="{D8AC72B0-D2AB-AC45-8D8F-1A56C05FC4F8}" destId="{4F96B87C-4CFE-2046-BA88-93883156E0F8}" srcOrd="0" destOrd="0" presId="urn:microsoft.com/office/officeart/2008/layout/NameandTitleOrganizationalChart"/>
    <dgm:cxn modelId="{059FB4F7-7C3F-684E-9CA7-3B7C33EE228B}" type="presParOf" srcId="{C2726C73-3597-7942-8E72-9FACE08A0F56}" destId="{6B04E8BF-C7CB-FB46-AF64-A5E7357A583B}" srcOrd="0" destOrd="0" presId="urn:microsoft.com/office/officeart/2008/layout/NameandTitleOrganizationalChart"/>
    <dgm:cxn modelId="{9BBB2AA5-0DA0-7645-AFFE-B7413A19A792}" type="presParOf" srcId="{6B04E8BF-C7CB-FB46-AF64-A5E7357A583B}" destId="{958D883A-4EA0-6548-85F4-49AA318EED02}" srcOrd="0" destOrd="0" presId="urn:microsoft.com/office/officeart/2008/layout/NameandTitleOrganizationalChart"/>
    <dgm:cxn modelId="{F7FC9D85-D4F9-3849-A033-5DA5A5226378}" type="presParOf" srcId="{958D883A-4EA0-6548-85F4-49AA318EED02}" destId="{7BF419CF-821A-E047-8F98-D1502437F1BF}" srcOrd="0" destOrd="0" presId="urn:microsoft.com/office/officeart/2008/layout/NameandTitleOrganizationalChart"/>
    <dgm:cxn modelId="{59727ABD-1785-1143-97AD-4C282E6A7492}" type="presParOf" srcId="{958D883A-4EA0-6548-85F4-49AA318EED02}" destId="{88A3A6CF-ACC5-744E-9D5A-64119720DC2B}" srcOrd="1" destOrd="0" presId="urn:microsoft.com/office/officeart/2008/layout/NameandTitleOrganizationalChart"/>
    <dgm:cxn modelId="{E01B54CB-FA1F-AB4E-BE3F-55D0B69E388E}" type="presParOf" srcId="{958D883A-4EA0-6548-85F4-49AA318EED02}" destId="{A7656B83-4BCF-AC45-8948-2CA5F13E5A4A}" srcOrd="2" destOrd="0" presId="urn:microsoft.com/office/officeart/2008/layout/NameandTitleOrganizationalChart"/>
    <dgm:cxn modelId="{A0E8222C-1155-264C-8E3F-FF722D159513}" type="presParOf" srcId="{6B04E8BF-C7CB-FB46-AF64-A5E7357A583B}" destId="{2CBB50B4-AC73-2B47-9854-75BFF424D4A5}" srcOrd="1" destOrd="0" presId="urn:microsoft.com/office/officeart/2008/layout/NameandTitleOrganizationalChart"/>
    <dgm:cxn modelId="{31ACC9AA-98B9-9F45-9865-CD08C735D674}" type="presParOf" srcId="{2CBB50B4-AC73-2B47-9854-75BFF424D4A5}" destId="{7F43142F-3873-624C-8A98-4EE2D4780132}" srcOrd="0" destOrd="0" presId="urn:microsoft.com/office/officeart/2008/layout/NameandTitleOrganizationalChart"/>
    <dgm:cxn modelId="{1F759220-CD39-5543-8DA8-FA55C8CA18C5}" type="presParOf" srcId="{2CBB50B4-AC73-2B47-9854-75BFF424D4A5}" destId="{5C2DC19B-E4D6-914B-A0D2-781121B09FAF}" srcOrd="1" destOrd="0" presId="urn:microsoft.com/office/officeart/2008/layout/NameandTitleOrganizationalChart"/>
    <dgm:cxn modelId="{8CCC8313-D5D1-5743-B8E4-E5E733FC5A68}" type="presParOf" srcId="{5C2DC19B-E4D6-914B-A0D2-781121B09FAF}" destId="{C2A4DA4C-E804-684A-A141-5502665B713A}" srcOrd="0" destOrd="0" presId="urn:microsoft.com/office/officeart/2008/layout/NameandTitleOrganizationalChart"/>
    <dgm:cxn modelId="{CA29BF21-08B1-974F-B3D3-B282C96A85A9}" type="presParOf" srcId="{C2A4DA4C-E804-684A-A141-5502665B713A}" destId="{9F91F015-629E-FB4B-83CD-3F39B6A9C901}" srcOrd="0" destOrd="0" presId="urn:microsoft.com/office/officeart/2008/layout/NameandTitleOrganizationalChart"/>
    <dgm:cxn modelId="{E627D362-6D1B-8F42-ACC0-3751910EC5CC}" type="presParOf" srcId="{C2A4DA4C-E804-684A-A141-5502665B713A}" destId="{0AF2B576-3F55-5E47-8957-61CB75E6AA1F}" srcOrd="1" destOrd="0" presId="urn:microsoft.com/office/officeart/2008/layout/NameandTitleOrganizationalChart"/>
    <dgm:cxn modelId="{86BD15BF-2B77-C24C-9E0F-F90B5205CEF5}" type="presParOf" srcId="{C2A4DA4C-E804-684A-A141-5502665B713A}" destId="{0A582FEB-F4E8-C14D-A933-1B159DA9D016}" srcOrd="2" destOrd="0" presId="urn:microsoft.com/office/officeart/2008/layout/NameandTitleOrganizationalChart"/>
    <dgm:cxn modelId="{2F8645A7-1475-0C44-9CA6-95B4D0774E97}" type="presParOf" srcId="{5C2DC19B-E4D6-914B-A0D2-781121B09FAF}" destId="{F4A08264-6319-D642-8DE1-BF472DF242DC}" srcOrd="1" destOrd="0" presId="urn:microsoft.com/office/officeart/2008/layout/NameandTitleOrganizationalChart"/>
    <dgm:cxn modelId="{61CBA305-ECDE-4947-8A11-CA25B4EA63EE}" type="presParOf" srcId="{F4A08264-6319-D642-8DE1-BF472DF242DC}" destId="{EAD1A561-5112-3A4C-813E-971AAC0D866E}" srcOrd="0" destOrd="0" presId="urn:microsoft.com/office/officeart/2008/layout/NameandTitleOrganizationalChart"/>
    <dgm:cxn modelId="{B910C450-C580-1441-A584-09050EC879F6}" type="presParOf" srcId="{F4A08264-6319-D642-8DE1-BF472DF242DC}" destId="{8E6EF608-51F7-7247-9A9B-FECD9079693E}" srcOrd="1" destOrd="0" presId="urn:microsoft.com/office/officeart/2008/layout/NameandTitleOrganizationalChart"/>
    <dgm:cxn modelId="{DD8C085C-ACB6-1C47-9113-3D692DBD5907}" type="presParOf" srcId="{8E6EF608-51F7-7247-9A9B-FECD9079693E}" destId="{83B90F3F-6897-D042-BC58-6E8D61294AD2}" srcOrd="0" destOrd="0" presId="urn:microsoft.com/office/officeart/2008/layout/NameandTitleOrganizationalChart"/>
    <dgm:cxn modelId="{8CE9411C-D793-7E4C-8340-671289D88AAF}" type="presParOf" srcId="{83B90F3F-6897-D042-BC58-6E8D61294AD2}" destId="{D01057AD-0AC5-144B-90DD-048595E64A37}" srcOrd="0" destOrd="0" presId="urn:microsoft.com/office/officeart/2008/layout/NameandTitleOrganizationalChart"/>
    <dgm:cxn modelId="{A2D853BD-63A5-7940-A643-29C320BC0F9A}" type="presParOf" srcId="{83B90F3F-6897-D042-BC58-6E8D61294AD2}" destId="{4F96B87C-4CFE-2046-BA88-93883156E0F8}" srcOrd="1" destOrd="0" presId="urn:microsoft.com/office/officeart/2008/layout/NameandTitleOrganizationalChart"/>
    <dgm:cxn modelId="{EF2B521E-E21A-9246-AD9D-E18380D08A75}" type="presParOf" srcId="{83B90F3F-6897-D042-BC58-6E8D61294AD2}" destId="{E1E72BE0-D939-B64B-A5E2-8B764160176D}" srcOrd="2" destOrd="0" presId="urn:microsoft.com/office/officeart/2008/layout/NameandTitleOrganizationalChart"/>
    <dgm:cxn modelId="{BDE9FE6F-B014-484C-988D-5775A20FBAC1}" type="presParOf" srcId="{8E6EF608-51F7-7247-9A9B-FECD9079693E}" destId="{2E25A0A9-99E3-5D4A-8264-A6AC7B258FC3}" srcOrd="1" destOrd="0" presId="urn:microsoft.com/office/officeart/2008/layout/NameandTitleOrganizationalChart"/>
    <dgm:cxn modelId="{58B940C3-21AD-464F-BBEC-5CCAE782A3BB}" type="presParOf" srcId="{8E6EF608-51F7-7247-9A9B-FECD9079693E}" destId="{11E13912-AF60-6A4D-B530-02CCA6D1E9FA}" srcOrd="2" destOrd="0" presId="urn:microsoft.com/office/officeart/2008/layout/NameandTitleOrganizationalChart"/>
    <dgm:cxn modelId="{DADA8D0B-B072-CA4D-B01C-9E86EABAD890}" type="presParOf" srcId="{5C2DC19B-E4D6-914B-A0D2-781121B09FAF}" destId="{5CB5B446-0B3F-FA4A-9162-9765F07CCA29}" srcOrd="2" destOrd="0" presId="urn:microsoft.com/office/officeart/2008/layout/NameandTitleOrganizationalChart"/>
    <dgm:cxn modelId="{153CA69A-F9C6-474A-8139-675EC8611E29}" type="presParOf" srcId="{2CBB50B4-AC73-2B47-9854-75BFF424D4A5}" destId="{12987BD4-96A1-0249-9ACD-CAB91F6A3A76}" srcOrd="2" destOrd="0" presId="urn:microsoft.com/office/officeart/2008/layout/NameandTitleOrganizationalChart"/>
    <dgm:cxn modelId="{BEBAC26E-2D0F-6F46-A218-79C58C0873D5}" type="presParOf" srcId="{2CBB50B4-AC73-2B47-9854-75BFF424D4A5}" destId="{D45E8375-957F-D647-88FD-9C477E751C2A}" srcOrd="3" destOrd="0" presId="urn:microsoft.com/office/officeart/2008/layout/NameandTitleOrganizationalChart"/>
    <dgm:cxn modelId="{84C5A1D9-A45B-224A-98D9-7156176DBB20}" type="presParOf" srcId="{D45E8375-957F-D647-88FD-9C477E751C2A}" destId="{A959D39F-0669-4E47-85F9-E313E49B7196}" srcOrd="0" destOrd="0" presId="urn:microsoft.com/office/officeart/2008/layout/NameandTitleOrganizationalChart"/>
    <dgm:cxn modelId="{236BDA51-50E9-0747-A93C-2CDDBAF0D52B}" type="presParOf" srcId="{A959D39F-0669-4E47-85F9-E313E49B7196}" destId="{C419E0BA-EB1B-3F49-9061-F39BF02713E8}" srcOrd="0" destOrd="0" presId="urn:microsoft.com/office/officeart/2008/layout/NameandTitleOrganizationalChart"/>
    <dgm:cxn modelId="{D9F18F0C-934E-2C4B-B978-C989E7597E94}" type="presParOf" srcId="{A959D39F-0669-4E47-85F9-E313E49B7196}" destId="{C76DFCBA-2889-BA4B-B2A4-9AB94451714A}" srcOrd="1" destOrd="0" presId="urn:microsoft.com/office/officeart/2008/layout/NameandTitleOrganizationalChart"/>
    <dgm:cxn modelId="{6B9A50B3-D3E8-A24E-AE6A-7DED72B9C17F}" type="presParOf" srcId="{A959D39F-0669-4E47-85F9-E313E49B7196}" destId="{9F29A1E5-08D6-E249-9E92-FBDA2754B9B3}" srcOrd="2" destOrd="0" presId="urn:microsoft.com/office/officeart/2008/layout/NameandTitleOrganizationalChart"/>
    <dgm:cxn modelId="{2043A9EB-E57C-244C-8A04-93716E1EC6F6}" type="presParOf" srcId="{D45E8375-957F-D647-88FD-9C477E751C2A}" destId="{E51EEFB3-B143-AF47-925B-F55692FDE6AC}" srcOrd="1" destOrd="0" presId="urn:microsoft.com/office/officeart/2008/layout/NameandTitleOrganizationalChart"/>
    <dgm:cxn modelId="{312E5438-A2F1-DD45-B134-F899CDFD127E}" type="presParOf" srcId="{E51EEFB3-B143-AF47-925B-F55692FDE6AC}" destId="{D9CC63C5-72F0-5549-93F6-38A703941346}" srcOrd="0" destOrd="0" presId="urn:microsoft.com/office/officeart/2008/layout/NameandTitleOrganizationalChart"/>
    <dgm:cxn modelId="{E2C7E642-1419-E74E-BFC2-9079D635F0FD}" type="presParOf" srcId="{E51EEFB3-B143-AF47-925B-F55692FDE6AC}" destId="{E62D1566-0ED2-DA45-86A8-559609B970A5}" srcOrd="1" destOrd="0" presId="urn:microsoft.com/office/officeart/2008/layout/NameandTitleOrganizationalChart"/>
    <dgm:cxn modelId="{7B154A70-8EFC-184C-A3AF-CAB63A64A6FC}" type="presParOf" srcId="{E62D1566-0ED2-DA45-86A8-559609B970A5}" destId="{A793D930-6F11-064D-A563-E164583E151B}" srcOrd="0" destOrd="0" presId="urn:microsoft.com/office/officeart/2008/layout/NameandTitleOrganizationalChart"/>
    <dgm:cxn modelId="{6AF215C4-E63C-F946-9AB7-9B5F719AC0A2}" type="presParOf" srcId="{A793D930-6F11-064D-A563-E164583E151B}" destId="{6C74E2C0-D683-064E-8A08-B3B54489DC5C}" srcOrd="0" destOrd="0" presId="urn:microsoft.com/office/officeart/2008/layout/NameandTitleOrganizationalChart"/>
    <dgm:cxn modelId="{BDDEF677-2EA4-1644-BF94-BBA812E98B31}" type="presParOf" srcId="{A793D930-6F11-064D-A563-E164583E151B}" destId="{CDCEFCA7-1245-F344-AB08-EBA4889260BF}" srcOrd="1" destOrd="0" presId="urn:microsoft.com/office/officeart/2008/layout/NameandTitleOrganizationalChart"/>
    <dgm:cxn modelId="{EE8F3C6B-C427-8E46-8C5A-C650D58AEB40}" type="presParOf" srcId="{A793D930-6F11-064D-A563-E164583E151B}" destId="{9784A95E-B2F9-A142-B81B-4EBBC4026257}" srcOrd="2" destOrd="0" presId="urn:microsoft.com/office/officeart/2008/layout/NameandTitleOrganizationalChart"/>
    <dgm:cxn modelId="{4E4BDC8F-F791-AD49-848A-5B13747201B2}" type="presParOf" srcId="{E62D1566-0ED2-DA45-86A8-559609B970A5}" destId="{7B66185B-D7AD-214C-859A-A8A00B66439E}" srcOrd="1" destOrd="0" presId="urn:microsoft.com/office/officeart/2008/layout/NameandTitleOrganizationalChart"/>
    <dgm:cxn modelId="{7FA01078-E06C-5E41-9FB8-27EEE7C7AA6D}" type="presParOf" srcId="{E62D1566-0ED2-DA45-86A8-559609B970A5}" destId="{CF2F5EE9-2E54-3642-A898-1EA0BB9B5564}" srcOrd="2" destOrd="0" presId="urn:microsoft.com/office/officeart/2008/layout/NameandTitleOrganizationalChart"/>
    <dgm:cxn modelId="{2F5354C2-B200-1546-985F-E94904B28289}" type="presParOf" srcId="{D45E8375-957F-D647-88FD-9C477E751C2A}" destId="{15451FCF-DC7A-2944-A670-E6384D309C35}" srcOrd="2" destOrd="0" presId="urn:microsoft.com/office/officeart/2008/layout/NameandTitleOrganizationalChart"/>
    <dgm:cxn modelId="{647F89AA-DC15-DD4B-A655-C921961C0ADC}" type="presParOf" srcId="{2CBB50B4-AC73-2B47-9854-75BFF424D4A5}" destId="{6C2C1894-DCFA-A249-94F3-26D32839EB35}" srcOrd="4" destOrd="0" presId="urn:microsoft.com/office/officeart/2008/layout/NameandTitleOrganizationalChart"/>
    <dgm:cxn modelId="{1CD0AFE9-2D32-FB41-BDE5-0D6BEA463507}" type="presParOf" srcId="{2CBB50B4-AC73-2B47-9854-75BFF424D4A5}" destId="{FEB9C636-B22F-7442-8A07-D8804A9E7AE7}" srcOrd="5" destOrd="0" presId="urn:microsoft.com/office/officeart/2008/layout/NameandTitleOrganizationalChart"/>
    <dgm:cxn modelId="{615E4540-465D-C047-8439-56CB9437056A}" type="presParOf" srcId="{FEB9C636-B22F-7442-8A07-D8804A9E7AE7}" destId="{E2AED881-EEFD-D446-9437-8C7969F15A5C}" srcOrd="0" destOrd="0" presId="urn:microsoft.com/office/officeart/2008/layout/NameandTitleOrganizationalChart"/>
    <dgm:cxn modelId="{603050A2-033C-B642-BB89-D4178FC582D9}" type="presParOf" srcId="{E2AED881-EEFD-D446-9437-8C7969F15A5C}" destId="{BD53D550-A0B3-1F4E-BE88-180A7DF9E6A2}" srcOrd="0" destOrd="0" presId="urn:microsoft.com/office/officeart/2008/layout/NameandTitleOrganizationalChart"/>
    <dgm:cxn modelId="{497BF24E-9B3A-8B4C-AF2F-296133048C21}" type="presParOf" srcId="{E2AED881-EEFD-D446-9437-8C7969F15A5C}" destId="{AE4B7FA5-7AB8-4B40-A7B2-77AD1AA3298A}" srcOrd="1" destOrd="0" presId="urn:microsoft.com/office/officeart/2008/layout/NameandTitleOrganizationalChart"/>
    <dgm:cxn modelId="{80E53219-E1FA-2D4A-A9DB-1E268026A1C8}" type="presParOf" srcId="{E2AED881-EEFD-D446-9437-8C7969F15A5C}" destId="{7C55A0E7-C677-2B41-81BA-C292E31E7B11}" srcOrd="2" destOrd="0" presId="urn:microsoft.com/office/officeart/2008/layout/NameandTitleOrganizationalChart"/>
    <dgm:cxn modelId="{CC33017A-F1CD-714E-84AC-40F75CC85A51}" type="presParOf" srcId="{FEB9C636-B22F-7442-8A07-D8804A9E7AE7}" destId="{6AC9BE8F-BB9E-3148-A8A9-1016B8A693CD}" srcOrd="1" destOrd="0" presId="urn:microsoft.com/office/officeart/2008/layout/NameandTitleOrganizationalChart"/>
    <dgm:cxn modelId="{8E1EC8E4-21DA-CD4E-9776-A750F6D2B0F8}" type="presParOf" srcId="{6AC9BE8F-BB9E-3148-A8A9-1016B8A693CD}" destId="{20842263-2B6D-C042-8AF2-29900A2EF62F}" srcOrd="0" destOrd="0" presId="urn:microsoft.com/office/officeart/2008/layout/NameandTitleOrganizationalChart"/>
    <dgm:cxn modelId="{ACD24491-5D13-B443-8543-EF2AA89C2CDC}" type="presParOf" srcId="{6AC9BE8F-BB9E-3148-A8A9-1016B8A693CD}" destId="{EF5F5325-C3F4-9040-AC2B-1294071222C2}" srcOrd="1" destOrd="0" presId="urn:microsoft.com/office/officeart/2008/layout/NameandTitleOrganizationalChart"/>
    <dgm:cxn modelId="{766DC761-A4C1-8148-8A4C-62CEAE5F2C40}" type="presParOf" srcId="{EF5F5325-C3F4-9040-AC2B-1294071222C2}" destId="{3CF25FF1-8DD5-734C-A50B-8D3B0B1320CA}" srcOrd="0" destOrd="0" presId="urn:microsoft.com/office/officeart/2008/layout/NameandTitleOrganizationalChart"/>
    <dgm:cxn modelId="{6A250F7A-6C33-8946-B6D4-F7D73F28ACE0}" type="presParOf" srcId="{3CF25FF1-8DD5-734C-A50B-8D3B0B1320CA}" destId="{3575CEF0-336C-6346-B614-7242E3ABBEA1}" srcOrd="0" destOrd="0" presId="urn:microsoft.com/office/officeart/2008/layout/NameandTitleOrganizationalChart"/>
    <dgm:cxn modelId="{C7773290-8FCA-8041-8D17-C86F6503F8FD}" type="presParOf" srcId="{3CF25FF1-8DD5-734C-A50B-8D3B0B1320CA}" destId="{3697BE0D-4F9B-5143-97D0-F8CE04DE0817}" srcOrd="1" destOrd="0" presId="urn:microsoft.com/office/officeart/2008/layout/NameandTitleOrganizationalChart"/>
    <dgm:cxn modelId="{D0ED91F2-B654-5349-9555-95835EF1415C}" type="presParOf" srcId="{3CF25FF1-8DD5-734C-A50B-8D3B0B1320CA}" destId="{081CD4FD-A892-1B45-BE79-8FC46160F30D}" srcOrd="2" destOrd="0" presId="urn:microsoft.com/office/officeart/2008/layout/NameandTitleOrganizationalChart"/>
    <dgm:cxn modelId="{26CAAD1A-B9C9-5640-89B6-3A5816CF5EC5}" type="presParOf" srcId="{EF5F5325-C3F4-9040-AC2B-1294071222C2}" destId="{06D349C8-F133-5740-819A-0EB9EDE638E7}" srcOrd="1" destOrd="0" presId="urn:microsoft.com/office/officeart/2008/layout/NameandTitleOrganizationalChart"/>
    <dgm:cxn modelId="{E74232A6-0C83-0D46-858A-AC1184A55862}" type="presParOf" srcId="{EF5F5325-C3F4-9040-AC2B-1294071222C2}" destId="{66B9A713-7F32-5843-8E7D-F06D3B6BBC77}" srcOrd="2" destOrd="0" presId="urn:microsoft.com/office/officeart/2008/layout/NameandTitleOrganizationalChart"/>
    <dgm:cxn modelId="{D8B9DC07-29F9-274F-899B-5BB791A3421E}" type="presParOf" srcId="{FEB9C636-B22F-7442-8A07-D8804A9E7AE7}" destId="{472D4148-1EEE-4744-BF3A-636EE99A9D34}" srcOrd="2" destOrd="0" presId="urn:microsoft.com/office/officeart/2008/layout/NameandTitleOrganizationalChart"/>
    <dgm:cxn modelId="{20C72339-C711-0746-81AC-FCC4451DF727}" type="presParOf" srcId="{6B04E8BF-C7CB-FB46-AF64-A5E7357A583B}" destId="{3E66D32B-077F-B44F-80F6-098D2A3E1650}"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99C57-306C-5143-BCC4-6A44BEEDD8F5}">
      <dsp:nvSpPr>
        <dsp:cNvPr id="0" name=""/>
        <dsp:cNvSpPr/>
      </dsp:nvSpPr>
      <dsp:spPr>
        <a:xfrm>
          <a:off x="2548968" y="0"/>
          <a:ext cx="1699312" cy="806518"/>
        </a:xfrm>
        <a:prstGeom prst="trapezoid">
          <a:avLst>
            <a:gd name="adj" fmla="val 105349"/>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ysClr val="windowText" lastClr="000000">
                <a:hueOff val="0"/>
                <a:satOff val="0"/>
                <a:lumOff val="0"/>
                <a:alphaOff val="0"/>
              </a:sysClr>
            </a:solidFill>
            <a:latin typeface="Calibri" panose="020F0502020204030204"/>
            <a:ea typeface=""/>
            <a:cs typeface=""/>
          </a:endParaRPr>
        </a:p>
        <a:p>
          <a:pPr marL="0" lvl="0" indent="0" algn="ctr" defTabSz="5334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App </a:t>
          </a:r>
          <a:br>
            <a:rPr lang="en-US" sz="1400" b="1" kern="1200" dirty="0">
              <a:solidFill>
                <a:sysClr val="windowText" lastClr="000000">
                  <a:hueOff val="0"/>
                  <a:satOff val="0"/>
                  <a:lumOff val="0"/>
                  <a:alphaOff val="0"/>
                </a:sysClr>
              </a:solidFill>
              <a:latin typeface="Calibri" panose="020F0502020204030204"/>
              <a:ea typeface=""/>
              <a:cs typeface=""/>
            </a:rPr>
          </a:br>
          <a:r>
            <a:rPr lang="en-US" sz="1400" b="1" kern="1200" dirty="0">
              <a:solidFill>
                <a:sysClr val="windowText" lastClr="000000">
                  <a:hueOff val="0"/>
                  <a:satOff val="0"/>
                  <a:lumOff val="0"/>
                  <a:alphaOff val="0"/>
                </a:sysClr>
              </a:solidFill>
              <a:latin typeface="Calibri" panose="020F0502020204030204"/>
              <a:ea typeface=""/>
              <a:cs typeface=""/>
            </a:rPr>
            <a:t>Encryption</a:t>
          </a:r>
          <a:br>
            <a:rPr lang="en-US" sz="14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hyper-sensitive data</a:t>
          </a:r>
          <a:endParaRPr lang="en-US" sz="1000" kern="1200" dirty="0">
            <a:solidFill>
              <a:sysClr val="windowText" lastClr="000000">
                <a:hueOff val="0"/>
                <a:satOff val="0"/>
                <a:lumOff val="0"/>
                <a:alphaOff val="0"/>
              </a:sysClr>
            </a:solidFill>
            <a:latin typeface="Calibri" panose="020F0502020204030204"/>
            <a:ea typeface=""/>
            <a:cs typeface=""/>
          </a:endParaRPr>
        </a:p>
      </dsp:txBody>
      <dsp:txXfrm>
        <a:off x="2548968" y="0"/>
        <a:ext cx="1699312" cy="806518"/>
      </dsp:txXfrm>
    </dsp:sp>
    <dsp:sp modelId="{453C865C-795B-4F48-A50B-885F77EBA69F}">
      <dsp:nvSpPr>
        <dsp:cNvPr id="0" name=""/>
        <dsp:cNvSpPr/>
      </dsp:nvSpPr>
      <dsp:spPr>
        <a:xfrm>
          <a:off x="1699312" y="806518"/>
          <a:ext cx="3398625" cy="806518"/>
        </a:xfrm>
        <a:prstGeom prst="trapezoid">
          <a:avLst>
            <a:gd name="adj" fmla="val 105349"/>
          </a:avLst>
        </a:prstGeom>
        <a:gradFill rotWithShape="0">
          <a:gsLst>
            <a:gs pos="0">
              <a:srgbClr val="ED7D31">
                <a:hueOff val="-485121"/>
                <a:satOff val="-27976"/>
                <a:lumOff val="2876"/>
                <a:alphaOff val="0"/>
                <a:satMod val="103000"/>
                <a:lumMod val="102000"/>
                <a:tint val="94000"/>
              </a:srgbClr>
            </a:gs>
            <a:gs pos="50000">
              <a:srgbClr val="ED7D31">
                <a:hueOff val="-485121"/>
                <a:satOff val="-27976"/>
                <a:lumOff val="2876"/>
                <a:alphaOff val="0"/>
                <a:satMod val="110000"/>
                <a:lumMod val="100000"/>
                <a:shade val="100000"/>
              </a:srgbClr>
            </a:gs>
            <a:gs pos="100000">
              <a:srgbClr val="ED7D31">
                <a:hueOff val="-485121"/>
                <a:satOff val="-27976"/>
                <a:lumOff val="2876"/>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Database Encryption</a:t>
          </a:r>
          <a:br>
            <a:rPr lang="en-US" sz="10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Provide protection for very sensitive in-use (DB</a:t>
          </a:r>
          <a:r>
            <a:rPr lang="en-US" sz="1000" i="1" kern="1200" baseline="0" dirty="0">
              <a:solidFill>
                <a:sysClr val="windowText" lastClr="000000">
                  <a:hueOff val="0"/>
                  <a:satOff val="0"/>
                  <a:lumOff val="0"/>
                  <a:alphaOff val="0"/>
                </a:sysClr>
              </a:solidFill>
              <a:latin typeface="Calibri" panose="020F0502020204030204"/>
              <a:ea typeface=""/>
              <a:cs typeface=""/>
            </a:rPr>
            <a:t> </a:t>
          </a:r>
          <a:r>
            <a:rPr lang="en-US" sz="1000" i="1" kern="1200" dirty="0">
              <a:solidFill>
                <a:sysClr val="windowText" lastClr="000000">
                  <a:hueOff val="0"/>
                  <a:satOff val="0"/>
                  <a:lumOff val="0"/>
                  <a:alphaOff val="0"/>
                </a:sysClr>
              </a:solidFill>
              <a:latin typeface="Calibri" panose="020F0502020204030204"/>
              <a:ea typeface=""/>
              <a:cs typeface=""/>
            </a:rPr>
            <a:t>level), in-flight &amp; at-rest data</a:t>
          </a:r>
        </a:p>
      </dsp:txBody>
      <dsp:txXfrm>
        <a:off x="2294071" y="806518"/>
        <a:ext cx="2209106" cy="806518"/>
      </dsp:txXfrm>
    </dsp:sp>
    <dsp:sp modelId="{A442350E-BEE4-E644-9886-8418E9EA192B}">
      <dsp:nvSpPr>
        <dsp:cNvPr id="0" name=""/>
        <dsp:cNvSpPr/>
      </dsp:nvSpPr>
      <dsp:spPr>
        <a:xfrm>
          <a:off x="849656" y="1613036"/>
          <a:ext cx="5097937" cy="806518"/>
        </a:xfrm>
        <a:prstGeom prst="trapezoid">
          <a:avLst>
            <a:gd name="adj" fmla="val 105349"/>
          </a:avLst>
        </a:prstGeom>
        <a:gradFill rotWithShape="0">
          <a:gsLst>
            <a:gs pos="0">
              <a:srgbClr val="ED7D31">
                <a:hueOff val="-970242"/>
                <a:satOff val="-55952"/>
                <a:lumOff val="5752"/>
                <a:alphaOff val="0"/>
                <a:satMod val="103000"/>
                <a:lumMod val="102000"/>
                <a:tint val="94000"/>
              </a:srgbClr>
            </a:gs>
            <a:gs pos="50000">
              <a:srgbClr val="ED7D31">
                <a:hueOff val="-970242"/>
                <a:satOff val="-55952"/>
                <a:lumOff val="5752"/>
                <a:alphaOff val="0"/>
                <a:satMod val="110000"/>
                <a:lumMod val="100000"/>
                <a:shade val="100000"/>
              </a:srgbClr>
            </a:gs>
            <a:gs pos="100000">
              <a:srgbClr val="ED7D31">
                <a:hueOff val="-970242"/>
                <a:satOff val="-55952"/>
                <a:lumOff val="5752"/>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File or Dataset Level Encryption</a:t>
          </a:r>
          <a:br>
            <a:rPr lang="en-US" sz="10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Provide </a:t>
          </a:r>
          <a:r>
            <a:rPr lang="en-US" sz="1000" b="1" i="1" kern="1200" dirty="0">
              <a:solidFill>
                <a:sysClr val="windowText" lastClr="000000">
                  <a:hueOff val="0"/>
                  <a:satOff val="0"/>
                  <a:lumOff val="0"/>
                  <a:alphaOff val="0"/>
                </a:sysClr>
              </a:solidFill>
              <a:latin typeface="Calibri" panose="020F0502020204030204"/>
              <a:ea typeface=""/>
              <a:cs typeface=""/>
            </a:rPr>
            <a:t>broad</a:t>
          </a:r>
          <a:r>
            <a:rPr lang="en-US" sz="1000" i="1" kern="1200" dirty="0">
              <a:solidFill>
                <a:sysClr val="windowText" lastClr="000000">
                  <a:hueOff val="0"/>
                  <a:satOff val="0"/>
                  <a:lumOff val="0"/>
                  <a:alphaOff val="0"/>
                </a:sysClr>
              </a:solidFill>
              <a:latin typeface="Calibri" panose="020F0502020204030204"/>
              <a:ea typeface=""/>
              <a:cs typeface=""/>
            </a:rPr>
            <a:t> coverage for sensitive data using encryption tied to access control </a:t>
          </a:r>
          <a:r>
            <a:rPr lang="en-US" sz="1000" i="1" kern="1200" baseline="0" dirty="0">
              <a:solidFill>
                <a:sysClr val="windowText" lastClr="000000">
                  <a:hueOff val="0"/>
                  <a:satOff val="0"/>
                  <a:lumOff val="0"/>
                  <a:alphaOff val="0"/>
                </a:sysClr>
              </a:solidFill>
              <a:latin typeface="Calibri" panose="020F0502020204030204"/>
              <a:ea typeface=""/>
              <a:cs typeface=""/>
            </a:rPr>
            <a:t>for </a:t>
          </a:r>
          <a:r>
            <a:rPr lang="en-US" sz="1000" i="1" kern="1200" dirty="0">
              <a:solidFill>
                <a:sysClr val="windowText" lastClr="000000">
                  <a:hueOff val="0"/>
                  <a:satOff val="0"/>
                  <a:lumOff val="0"/>
                  <a:alphaOff val="0"/>
                </a:sysClr>
              </a:solidFill>
              <a:latin typeface="Calibri" panose="020F0502020204030204"/>
              <a:ea typeface=""/>
              <a:cs typeface=""/>
            </a:rPr>
            <a:t>in-flight &amp; at-rest data protection</a:t>
          </a:r>
          <a:endParaRPr lang="en-US" sz="1000" kern="1200" dirty="0">
            <a:solidFill>
              <a:sysClr val="windowText" lastClr="000000">
                <a:hueOff val="0"/>
                <a:satOff val="0"/>
                <a:lumOff val="0"/>
                <a:alphaOff val="0"/>
              </a:sysClr>
            </a:solidFill>
            <a:latin typeface="Calibri" panose="020F0502020204030204"/>
            <a:ea typeface=""/>
            <a:cs typeface=""/>
          </a:endParaRPr>
        </a:p>
      </dsp:txBody>
      <dsp:txXfrm>
        <a:off x="1741795" y="1613036"/>
        <a:ext cx="3313659" cy="806518"/>
      </dsp:txXfrm>
    </dsp:sp>
    <dsp:sp modelId="{F1AFFF08-2788-114C-8217-7811E3971171}">
      <dsp:nvSpPr>
        <dsp:cNvPr id="0" name=""/>
        <dsp:cNvSpPr/>
      </dsp:nvSpPr>
      <dsp:spPr>
        <a:xfrm>
          <a:off x="0" y="2419553"/>
          <a:ext cx="6797250" cy="806518"/>
        </a:xfrm>
        <a:prstGeom prst="trapezoid">
          <a:avLst>
            <a:gd name="adj" fmla="val 105349"/>
          </a:avLst>
        </a:prstGeom>
        <a:gradFill rotWithShape="0">
          <a:gsLst>
            <a:gs pos="0">
              <a:srgbClr val="ED7D31">
                <a:hueOff val="-1455363"/>
                <a:satOff val="-83928"/>
                <a:lumOff val="8628"/>
                <a:alphaOff val="0"/>
                <a:satMod val="103000"/>
                <a:lumMod val="102000"/>
                <a:tint val="94000"/>
              </a:srgbClr>
            </a:gs>
            <a:gs pos="50000">
              <a:srgbClr val="ED7D31">
                <a:hueOff val="-1455363"/>
                <a:satOff val="-83928"/>
                <a:lumOff val="8628"/>
                <a:alphaOff val="0"/>
                <a:satMod val="110000"/>
                <a:lumMod val="100000"/>
                <a:shade val="100000"/>
              </a:srgbClr>
            </a:gs>
            <a:gs pos="100000">
              <a:srgbClr val="ED7D31">
                <a:hueOff val="-1455363"/>
                <a:satOff val="-83928"/>
                <a:lumOff val="8628"/>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Full Disk and Tape Encryption</a:t>
          </a:r>
          <a:br>
            <a:rPr lang="en-US" sz="10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Provide 100% coverage for at-rest data with </a:t>
          </a:r>
          <a:r>
            <a:rPr lang="en-US" sz="1000" b="1" i="1" kern="1200" dirty="0">
              <a:solidFill>
                <a:sysClr val="windowText" lastClr="000000">
                  <a:hueOff val="0"/>
                  <a:satOff val="0"/>
                  <a:lumOff val="0"/>
                  <a:alphaOff val="0"/>
                </a:sysClr>
              </a:solidFill>
              <a:latin typeface="Calibri" panose="020F0502020204030204"/>
              <a:ea typeface=""/>
              <a:cs typeface=""/>
            </a:rPr>
            <a:t>zero</a:t>
          </a:r>
          <a:r>
            <a:rPr lang="en-US" sz="1000" i="1" kern="1200" dirty="0">
              <a:solidFill>
                <a:sysClr val="windowText" lastClr="000000">
                  <a:hueOff val="0"/>
                  <a:satOff val="0"/>
                  <a:lumOff val="0"/>
                  <a:alphaOff val="0"/>
                </a:sysClr>
              </a:solidFill>
              <a:latin typeface="Calibri" panose="020F0502020204030204"/>
              <a:ea typeface=""/>
              <a:cs typeface=""/>
            </a:rPr>
            <a:t> host CPU cost </a:t>
          </a:r>
          <a:r>
            <a:rPr lang="en-US" sz="1000" kern="1200" dirty="0">
              <a:solidFill>
                <a:sysClr val="windowText" lastClr="000000">
                  <a:hueOff val="0"/>
                  <a:satOff val="0"/>
                  <a:lumOff val="0"/>
                  <a:alphaOff val="0"/>
                </a:sysClr>
              </a:solidFill>
              <a:latin typeface="Calibri" panose="020F0502020204030204"/>
              <a:ea typeface=""/>
              <a:cs typeface=""/>
            </a:rPr>
            <a:t> </a:t>
          </a:r>
        </a:p>
      </dsp:txBody>
      <dsp:txXfrm>
        <a:off x="1189518" y="2419553"/>
        <a:ext cx="4418212" cy="8065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99C57-306C-5143-BCC4-6A44BEEDD8F5}">
      <dsp:nvSpPr>
        <dsp:cNvPr id="0" name=""/>
        <dsp:cNvSpPr/>
      </dsp:nvSpPr>
      <dsp:spPr>
        <a:xfrm>
          <a:off x="2548968" y="0"/>
          <a:ext cx="1699312" cy="806518"/>
        </a:xfrm>
        <a:prstGeom prst="trapezoid">
          <a:avLst>
            <a:gd name="adj" fmla="val 105349"/>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ysClr val="windowText" lastClr="000000">
                <a:hueOff val="0"/>
                <a:satOff val="0"/>
                <a:lumOff val="0"/>
                <a:alphaOff val="0"/>
              </a:sysClr>
            </a:solidFill>
            <a:latin typeface="Calibri" panose="020F0502020204030204"/>
            <a:ea typeface=""/>
            <a:cs typeface=""/>
          </a:endParaRPr>
        </a:p>
        <a:p>
          <a:pPr marL="0" lvl="0" indent="0" algn="ctr" defTabSz="5334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App </a:t>
          </a:r>
          <a:br>
            <a:rPr lang="en-US" sz="1400" b="1" kern="1200" dirty="0">
              <a:solidFill>
                <a:sysClr val="windowText" lastClr="000000">
                  <a:hueOff val="0"/>
                  <a:satOff val="0"/>
                  <a:lumOff val="0"/>
                  <a:alphaOff val="0"/>
                </a:sysClr>
              </a:solidFill>
              <a:latin typeface="Calibri" panose="020F0502020204030204"/>
              <a:ea typeface=""/>
              <a:cs typeface=""/>
            </a:rPr>
          </a:br>
          <a:r>
            <a:rPr lang="en-US" sz="1400" b="1" kern="1200" dirty="0">
              <a:solidFill>
                <a:sysClr val="windowText" lastClr="000000">
                  <a:hueOff val="0"/>
                  <a:satOff val="0"/>
                  <a:lumOff val="0"/>
                  <a:alphaOff val="0"/>
                </a:sysClr>
              </a:solidFill>
              <a:latin typeface="Calibri" panose="020F0502020204030204"/>
              <a:ea typeface=""/>
              <a:cs typeface=""/>
            </a:rPr>
            <a:t>Encryption</a:t>
          </a:r>
          <a:br>
            <a:rPr lang="en-US" sz="14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hyper-sensitive data</a:t>
          </a:r>
          <a:endParaRPr lang="en-US" sz="1000" kern="1200" dirty="0">
            <a:solidFill>
              <a:sysClr val="windowText" lastClr="000000">
                <a:hueOff val="0"/>
                <a:satOff val="0"/>
                <a:lumOff val="0"/>
                <a:alphaOff val="0"/>
              </a:sysClr>
            </a:solidFill>
            <a:latin typeface="Calibri" panose="020F0502020204030204"/>
            <a:ea typeface=""/>
            <a:cs typeface=""/>
          </a:endParaRPr>
        </a:p>
      </dsp:txBody>
      <dsp:txXfrm>
        <a:off x="2548968" y="0"/>
        <a:ext cx="1699312" cy="806518"/>
      </dsp:txXfrm>
    </dsp:sp>
    <dsp:sp modelId="{453C865C-795B-4F48-A50B-885F77EBA69F}">
      <dsp:nvSpPr>
        <dsp:cNvPr id="0" name=""/>
        <dsp:cNvSpPr/>
      </dsp:nvSpPr>
      <dsp:spPr>
        <a:xfrm>
          <a:off x="1699312" y="806518"/>
          <a:ext cx="3398625" cy="806518"/>
        </a:xfrm>
        <a:prstGeom prst="trapezoid">
          <a:avLst>
            <a:gd name="adj" fmla="val 105349"/>
          </a:avLst>
        </a:prstGeom>
        <a:gradFill rotWithShape="0">
          <a:gsLst>
            <a:gs pos="0">
              <a:srgbClr val="ED7D31">
                <a:hueOff val="-485121"/>
                <a:satOff val="-27976"/>
                <a:lumOff val="2876"/>
                <a:alphaOff val="0"/>
                <a:satMod val="103000"/>
                <a:lumMod val="102000"/>
                <a:tint val="94000"/>
              </a:srgbClr>
            </a:gs>
            <a:gs pos="50000">
              <a:srgbClr val="ED7D31">
                <a:hueOff val="-485121"/>
                <a:satOff val="-27976"/>
                <a:lumOff val="2876"/>
                <a:alphaOff val="0"/>
                <a:satMod val="110000"/>
                <a:lumMod val="100000"/>
                <a:shade val="100000"/>
              </a:srgbClr>
            </a:gs>
            <a:gs pos="100000">
              <a:srgbClr val="ED7D31">
                <a:hueOff val="-485121"/>
                <a:satOff val="-27976"/>
                <a:lumOff val="2876"/>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Database Encryption</a:t>
          </a:r>
          <a:br>
            <a:rPr lang="en-US" sz="10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Provide protection for very sensitive in-use (DB</a:t>
          </a:r>
          <a:r>
            <a:rPr lang="en-US" sz="1000" i="1" kern="1200" baseline="0" dirty="0">
              <a:solidFill>
                <a:sysClr val="windowText" lastClr="000000">
                  <a:hueOff val="0"/>
                  <a:satOff val="0"/>
                  <a:lumOff val="0"/>
                  <a:alphaOff val="0"/>
                </a:sysClr>
              </a:solidFill>
              <a:latin typeface="Calibri" panose="020F0502020204030204"/>
              <a:ea typeface=""/>
              <a:cs typeface=""/>
            </a:rPr>
            <a:t> </a:t>
          </a:r>
          <a:r>
            <a:rPr lang="en-US" sz="1000" i="1" kern="1200" dirty="0">
              <a:solidFill>
                <a:sysClr val="windowText" lastClr="000000">
                  <a:hueOff val="0"/>
                  <a:satOff val="0"/>
                  <a:lumOff val="0"/>
                  <a:alphaOff val="0"/>
                </a:sysClr>
              </a:solidFill>
              <a:latin typeface="Calibri" panose="020F0502020204030204"/>
              <a:ea typeface=""/>
              <a:cs typeface=""/>
            </a:rPr>
            <a:t>level), in-flight &amp; at-rest data</a:t>
          </a:r>
        </a:p>
      </dsp:txBody>
      <dsp:txXfrm>
        <a:off x="2294071" y="806518"/>
        <a:ext cx="2209106" cy="806518"/>
      </dsp:txXfrm>
    </dsp:sp>
    <dsp:sp modelId="{A442350E-BEE4-E644-9886-8418E9EA192B}">
      <dsp:nvSpPr>
        <dsp:cNvPr id="0" name=""/>
        <dsp:cNvSpPr/>
      </dsp:nvSpPr>
      <dsp:spPr>
        <a:xfrm>
          <a:off x="849656" y="1613036"/>
          <a:ext cx="5097937" cy="806518"/>
        </a:xfrm>
        <a:prstGeom prst="trapezoid">
          <a:avLst>
            <a:gd name="adj" fmla="val 105349"/>
          </a:avLst>
        </a:prstGeom>
        <a:gradFill rotWithShape="0">
          <a:gsLst>
            <a:gs pos="0">
              <a:srgbClr val="ED7D31">
                <a:hueOff val="-970242"/>
                <a:satOff val="-55952"/>
                <a:lumOff val="5752"/>
                <a:alphaOff val="0"/>
                <a:satMod val="103000"/>
                <a:lumMod val="102000"/>
                <a:tint val="94000"/>
              </a:srgbClr>
            </a:gs>
            <a:gs pos="50000">
              <a:srgbClr val="ED7D31">
                <a:hueOff val="-970242"/>
                <a:satOff val="-55952"/>
                <a:lumOff val="5752"/>
                <a:alphaOff val="0"/>
                <a:satMod val="110000"/>
                <a:lumMod val="100000"/>
                <a:shade val="100000"/>
              </a:srgbClr>
            </a:gs>
            <a:gs pos="100000">
              <a:srgbClr val="ED7D31">
                <a:hueOff val="-970242"/>
                <a:satOff val="-55952"/>
                <a:lumOff val="5752"/>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File or Data Set Level Encryption</a:t>
          </a:r>
          <a:br>
            <a:rPr lang="en-US" sz="10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Provide </a:t>
          </a:r>
          <a:r>
            <a:rPr lang="en-US" sz="1000" b="1" i="1" kern="1200" dirty="0">
              <a:solidFill>
                <a:sysClr val="windowText" lastClr="000000">
                  <a:hueOff val="0"/>
                  <a:satOff val="0"/>
                  <a:lumOff val="0"/>
                  <a:alphaOff val="0"/>
                </a:sysClr>
              </a:solidFill>
              <a:latin typeface="Calibri" panose="020F0502020204030204"/>
              <a:ea typeface=""/>
              <a:cs typeface=""/>
            </a:rPr>
            <a:t>broad</a:t>
          </a:r>
          <a:r>
            <a:rPr lang="en-US" sz="1000" i="1" kern="1200" dirty="0">
              <a:solidFill>
                <a:sysClr val="windowText" lastClr="000000">
                  <a:hueOff val="0"/>
                  <a:satOff val="0"/>
                  <a:lumOff val="0"/>
                  <a:alphaOff val="0"/>
                </a:sysClr>
              </a:solidFill>
              <a:latin typeface="Calibri" panose="020F0502020204030204"/>
              <a:ea typeface=""/>
              <a:cs typeface=""/>
            </a:rPr>
            <a:t> coverage for sensitive data using encryption tied to access control </a:t>
          </a:r>
          <a:r>
            <a:rPr lang="en-US" sz="1000" i="1" kern="1200" baseline="0" dirty="0">
              <a:solidFill>
                <a:sysClr val="windowText" lastClr="000000">
                  <a:hueOff val="0"/>
                  <a:satOff val="0"/>
                  <a:lumOff val="0"/>
                  <a:alphaOff val="0"/>
                </a:sysClr>
              </a:solidFill>
              <a:latin typeface="Calibri" panose="020F0502020204030204"/>
              <a:ea typeface=""/>
              <a:cs typeface=""/>
            </a:rPr>
            <a:t>for </a:t>
          </a:r>
          <a:r>
            <a:rPr lang="en-US" sz="1000" i="1" kern="1200" dirty="0">
              <a:solidFill>
                <a:sysClr val="windowText" lastClr="000000">
                  <a:hueOff val="0"/>
                  <a:satOff val="0"/>
                  <a:lumOff val="0"/>
                  <a:alphaOff val="0"/>
                </a:sysClr>
              </a:solidFill>
              <a:latin typeface="Calibri" panose="020F0502020204030204"/>
              <a:ea typeface=""/>
              <a:cs typeface=""/>
            </a:rPr>
            <a:t>in-flight &amp; at-rest data protection</a:t>
          </a:r>
          <a:endParaRPr lang="en-US" sz="1000" kern="1200" dirty="0">
            <a:solidFill>
              <a:sysClr val="windowText" lastClr="000000">
                <a:hueOff val="0"/>
                <a:satOff val="0"/>
                <a:lumOff val="0"/>
                <a:alphaOff val="0"/>
              </a:sysClr>
            </a:solidFill>
            <a:latin typeface="Calibri" panose="020F0502020204030204"/>
            <a:ea typeface=""/>
            <a:cs typeface=""/>
          </a:endParaRPr>
        </a:p>
      </dsp:txBody>
      <dsp:txXfrm>
        <a:off x="1741795" y="1613036"/>
        <a:ext cx="3313659" cy="806518"/>
      </dsp:txXfrm>
    </dsp:sp>
    <dsp:sp modelId="{F1AFFF08-2788-114C-8217-7811E3971171}">
      <dsp:nvSpPr>
        <dsp:cNvPr id="0" name=""/>
        <dsp:cNvSpPr/>
      </dsp:nvSpPr>
      <dsp:spPr>
        <a:xfrm>
          <a:off x="0" y="2419553"/>
          <a:ext cx="6797250" cy="806518"/>
        </a:xfrm>
        <a:prstGeom prst="trapezoid">
          <a:avLst>
            <a:gd name="adj" fmla="val 105349"/>
          </a:avLst>
        </a:prstGeom>
        <a:gradFill rotWithShape="0">
          <a:gsLst>
            <a:gs pos="0">
              <a:srgbClr val="ED7D31">
                <a:hueOff val="-1455363"/>
                <a:satOff val="-83928"/>
                <a:lumOff val="8628"/>
                <a:alphaOff val="0"/>
                <a:satMod val="103000"/>
                <a:lumMod val="102000"/>
                <a:tint val="94000"/>
              </a:srgbClr>
            </a:gs>
            <a:gs pos="50000">
              <a:srgbClr val="ED7D31">
                <a:hueOff val="-1455363"/>
                <a:satOff val="-83928"/>
                <a:lumOff val="8628"/>
                <a:alphaOff val="0"/>
                <a:satMod val="110000"/>
                <a:lumMod val="100000"/>
                <a:shade val="100000"/>
              </a:srgbClr>
            </a:gs>
            <a:gs pos="100000">
              <a:srgbClr val="ED7D31">
                <a:hueOff val="-1455363"/>
                <a:satOff val="-83928"/>
                <a:lumOff val="8628"/>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Full Disk &amp; Tape</a:t>
          </a:r>
          <a:br>
            <a:rPr lang="en-US" sz="10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Provide 100% coverage for in-flight &amp; at-rest data with </a:t>
          </a:r>
          <a:r>
            <a:rPr lang="en-US" sz="1000" b="1" i="1" kern="1200" dirty="0">
              <a:solidFill>
                <a:sysClr val="windowText" lastClr="000000">
                  <a:hueOff val="0"/>
                  <a:satOff val="0"/>
                  <a:lumOff val="0"/>
                  <a:alphaOff val="0"/>
                </a:sysClr>
              </a:solidFill>
              <a:latin typeface="Calibri" panose="020F0502020204030204"/>
              <a:ea typeface=""/>
              <a:cs typeface=""/>
            </a:rPr>
            <a:t>zero</a:t>
          </a:r>
          <a:r>
            <a:rPr lang="en-US" sz="1000" i="1" kern="1200" dirty="0">
              <a:solidFill>
                <a:sysClr val="windowText" lastClr="000000">
                  <a:hueOff val="0"/>
                  <a:satOff val="0"/>
                  <a:lumOff val="0"/>
                  <a:alphaOff val="0"/>
                </a:sysClr>
              </a:solidFill>
              <a:latin typeface="Calibri" panose="020F0502020204030204"/>
              <a:ea typeface=""/>
              <a:cs typeface=""/>
            </a:rPr>
            <a:t> host CPU cost </a:t>
          </a:r>
          <a:r>
            <a:rPr lang="en-US" sz="1000" kern="1200" dirty="0">
              <a:solidFill>
                <a:sysClr val="windowText" lastClr="000000">
                  <a:hueOff val="0"/>
                  <a:satOff val="0"/>
                  <a:lumOff val="0"/>
                  <a:alphaOff val="0"/>
                </a:sysClr>
              </a:solidFill>
              <a:latin typeface="Calibri" panose="020F0502020204030204"/>
              <a:ea typeface=""/>
              <a:cs typeface=""/>
            </a:rPr>
            <a:t> </a:t>
          </a:r>
        </a:p>
      </dsp:txBody>
      <dsp:txXfrm>
        <a:off x="1189518" y="2419553"/>
        <a:ext cx="4418212" cy="8065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99C57-306C-5143-BCC4-6A44BEEDD8F5}">
      <dsp:nvSpPr>
        <dsp:cNvPr id="0" name=""/>
        <dsp:cNvSpPr/>
      </dsp:nvSpPr>
      <dsp:spPr>
        <a:xfrm>
          <a:off x="2548968" y="0"/>
          <a:ext cx="1699312" cy="806518"/>
        </a:xfrm>
        <a:prstGeom prst="trapezoid">
          <a:avLst>
            <a:gd name="adj" fmla="val 105349"/>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ysClr val="windowText" lastClr="000000">
                <a:hueOff val="0"/>
                <a:satOff val="0"/>
                <a:lumOff val="0"/>
                <a:alphaOff val="0"/>
              </a:sysClr>
            </a:solidFill>
            <a:latin typeface="Calibri" panose="020F0502020204030204"/>
            <a:ea typeface=""/>
            <a:cs typeface=""/>
          </a:endParaRPr>
        </a:p>
        <a:p>
          <a:pPr marL="0" lvl="0" indent="0" algn="ctr" defTabSz="5334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App </a:t>
          </a:r>
          <a:br>
            <a:rPr lang="en-US" sz="1400" b="1" kern="1200" dirty="0">
              <a:solidFill>
                <a:sysClr val="windowText" lastClr="000000">
                  <a:hueOff val="0"/>
                  <a:satOff val="0"/>
                  <a:lumOff val="0"/>
                  <a:alphaOff val="0"/>
                </a:sysClr>
              </a:solidFill>
              <a:latin typeface="Calibri" panose="020F0502020204030204"/>
              <a:ea typeface=""/>
              <a:cs typeface=""/>
            </a:rPr>
          </a:br>
          <a:r>
            <a:rPr lang="en-US" sz="1400" b="1" kern="1200" dirty="0">
              <a:solidFill>
                <a:sysClr val="windowText" lastClr="000000">
                  <a:hueOff val="0"/>
                  <a:satOff val="0"/>
                  <a:lumOff val="0"/>
                  <a:alphaOff val="0"/>
                </a:sysClr>
              </a:solidFill>
              <a:latin typeface="Calibri" panose="020F0502020204030204"/>
              <a:ea typeface=""/>
              <a:cs typeface=""/>
            </a:rPr>
            <a:t>Encryption</a:t>
          </a:r>
          <a:br>
            <a:rPr lang="en-US" sz="14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hyper-sensitive data</a:t>
          </a:r>
          <a:endParaRPr lang="en-US" sz="1000" kern="1200" dirty="0">
            <a:solidFill>
              <a:sysClr val="windowText" lastClr="000000">
                <a:hueOff val="0"/>
                <a:satOff val="0"/>
                <a:lumOff val="0"/>
                <a:alphaOff val="0"/>
              </a:sysClr>
            </a:solidFill>
            <a:latin typeface="Calibri" panose="020F0502020204030204"/>
            <a:ea typeface=""/>
            <a:cs typeface=""/>
          </a:endParaRPr>
        </a:p>
      </dsp:txBody>
      <dsp:txXfrm>
        <a:off x="2548968" y="0"/>
        <a:ext cx="1699312" cy="806518"/>
      </dsp:txXfrm>
    </dsp:sp>
    <dsp:sp modelId="{453C865C-795B-4F48-A50B-885F77EBA69F}">
      <dsp:nvSpPr>
        <dsp:cNvPr id="0" name=""/>
        <dsp:cNvSpPr/>
      </dsp:nvSpPr>
      <dsp:spPr>
        <a:xfrm>
          <a:off x="1699312" y="806518"/>
          <a:ext cx="3398625" cy="806518"/>
        </a:xfrm>
        <a:prstGeom prst="trapezoid">
          <a:avLst>
            <a:gd name="adj" fmla="val 105349"/>
          </a:avLst>
        </a:prstGeom>
        <a:gradFill rotWithShape="0">
          <a:gsLst>
            <a:gs pos="0">
              <a:srgbClr val="ED7D31">
                <a:hueOff val="-485121"/>
                <a:satOff val="-27976"/>
                <a:lumOff val="2876"/>
                <a:alphaOff val="0"/>
                <a:satMod val="103000"/>
                <a:lumMod val="102000"/>
                <a:tint val="94000"/>
              </a:srgbClr>
            </a:gs>
            <a:gs pos="50000">
              <a:srgbClr val="ED7D31">
                <a:hueOff val="-485121"/>
                <a:satOff val="-27976"/>
                <a:lumOff val="2876"/>
                <a:alphaOff val="0"/>
                <a:satMod val="110000"/>
                <a:lumMod val="100000"/>
                <a:shade val="100000"/>
              </a:srgbClr>
            </a:gs>
            <a:gs pos="100000">
              <a:srgbClr val="ED7D31">
                <a:hueOff val="-485121"/>
                <a:satOff val="-27976"/>
                <a:lumOff val="2876"/>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Database Encryption</a:t>
          </a:r>
          <a:br>
            <a:rPr lang="en-US" sz="10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Provide protection for very sensitive in-use (DB</a:t>
          </a:r>
          <a:r>
            <a:rPr lang="en-US" sz="1000" i="1" kern="1200" baseline="0" dirty="0">
              <a:solidFill>
                <a:sysClr val="windowText" lastClr="000000">
                  <a:hueOff val="0"/>
                  <a:satOff val="0"/>
                  <a:lumOff val="0"/>
                  <a:alphaOff val="0"/>
                </a:sysClr>
              </a:solidFill>
              <a:latin typeface="Calibri" panose="020F0502020204030204"/>
              <a:ea typeface=""/>
              <a:cs typeface=""/>
            </a:rPr>
            <a:t> </a:t>
          </a:r>
          <a:r>
            <a:rPr lang="en-US" sz="1000" i="1" kern="1200" dirty="0">
              <a:solidFill>
                <a:sysClr val="windowText" lastClr="000000">
                  <a:hueOff val="0"/>
                  <a:satOff val="0"/>
                  <a:lumOff val="0"/>
                  <a:alphaOff val="0"/>
                </a:sysClr>
              </a:solidFill>
              <a:latin typeface="Calibri" panose="020F0502020204030204"/>
              <a:ea typeface=""/>
              <a:cs typeface=""/>
            </a:rPr>
            <a:t>level), in-flight &amp; at-rest data</a:t>
          </a:r>
        </a:p>
      </dsp:txBody>
      <dsp:txXfrm>
        <a:off x="2294071" y="806518"/>
        <a:ext cx="2209106" cy="806518"/>
      </dsp:txXfrm>
    </dsp:sp>
    <dsp:sp modelId="{A442350E-BEE4-E644-9886-8418E9EA192B}">
      <dsp:nvSpPr>
        <dsp:cNvPr id="0" name=""/>
        <dsp:cNvSpPr/>
      </dsp:nvSpPr>
      <dsp:spPr>
        <a:xfrm>
          <a:off x="849656" y="1613036"/>
          <a:ext cx="5097937" cy="806518"/>
        </a:xfrm>
        <a:prstGeom prst="trapezoid">
          <a:avLst>
            <a:gd name="adj" fmla="val 105349"/>
          </a:avLst>
        </a:prstGeom>
        <a:gradFill rotWithShape="0">
          <a:gsLst>
            <a:gs pos="0">
              <a:srgbClr val="ED7D31">
                <a:hueOff val="-970242"/>
                <a:satOff val="-55952"/>
                <a:lumOff val="5752"/>
                <a:alphaOff val="0"/>
                <a:satMod val="103000"/>
                <a:lumMod val="102000"/>
                <a:tint val="94000"/>
              </a:srgbClr>
            </a:gs>
            <a:gs pos="50000">
              <a:srgbClr val="ED7D31">
                <a:hueOff val="-970242"/>
                <a:satOff val="-55952"/>
                <a:lumOff val="5752"/>
                <a:alphaOff val="0"/>
                <a:satMod val="110000"/>
                <a:lumMod val="100000"/>
                <a:shade val="100000"/>
              </a:srgbClr>
            </a:gs>
            <a:gs pos="100000">
              <a:srgbClr val="ED7D31">
                <a:hueOff val="-970242"/>
                <a:satOff val="-55952"/>
                <a:lumOff val="5752"/>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File or Data Set Level Encryption</a:t>
          </a:r>
          <a:br>
            <a:rPr lang="en-US" sz="10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Provide </a:t>
          </a:r>
          <a:r>
            <a:rPr lang="en-US" sz="1000" b="1" i="1" kern="1200" dirty="0">
              <a:solidFill>
                <a:sysClr val="windowText" lastClr="000000">
                  <a:hueOff val="0"/>
                  <a:satOff val="0"/>
                  <a:lumOff val="0"/>
                  <a:alphaOff val="0"/>
                </a:sysClr>
              </a:solidFill>
              <a:latin typeface="Calibri" panose="020F0502020204030204"/>
              <a:ea typeface=""/>
              <a:cs typeface=""/>
            </a:rPr>
            <a:t>broad</a:t>
          </a:r>
          <a:r>
            <a:rPr lang="en-US" sz="1000" i="1" kern="1200" dirty="0">
              <a:solidFill>
                <a:sysClr val="windowText" lastClr="000000">
                  <a:hueOff val="0"/>
                  <a:satOff val="0"/>
                  <a:lumOff val="0"/>
                  <a:alphaOff val="0"/>
                </a:sysClr>
              </a:solidFill>
              <a:latin typeface="Calibri" panose="020F0502020204030204"/>
              <a:ea typeface=""/>
              <a:cs typeface=""/>
            </a:rPr>
            <a:t> coverage for sensitive data using encryption tied to access control </a:t>
          </a:r>
          <a:r>
            <a:rPr lang="en-US" sz="1000" i="1" kern="1200" baseline="0" dirty="0">
              <a:solidFill>
                <a:sysClr val="windowText" lastClr="000000">
                  <a:hueOff val="0"/>
                  <a:satOff val="0"/>
                  <a:lumOff val="0"/>
                  <a:alphaOff val="0"/>
                </a:sysClr>
              </a:solidFill>
              <a:latin typeface="Calibri" panose="020F0502020204030204"/>
              <a:ea typeface=""/>
              <a:cs typeface=""/>
            </a:rPr>
            <a:t>for </a:t>
          </a:r>
          <a:r>
            <a:rPr lang="en-US" sz="1000" i="1" kern="1200" dirty="0">
              <a:solidFill>
                <a:sysClr val="windowText" lastClr="000000">
                  <a:hueOff val="0"/>
                  <a:satOff val="0"/>
                  <a:lumOff val="0"/>
                  <a:alphaOff val="0"/>
                </a:sysClr>
              </a:solidFill>
              <a:latin typeface="Calibri" panose="020F0502020204030204"/>
              <a:ea typeface=""/>
              <a:cs typeface=""/>
            </a:rPr>
            <a:t>in-flight &amp; at-rest data protection</a:t>
          </a:r>
          <a:endParaRPr lang="en-US" sz="1000" kern="1200" dirty="0">
            <a:solidFill>
              <a:sysClr val="windowText" lastClr="000000">
                <a:hueOff val="0"/>
                <a:satOff val="0"/>
                <a:lumOff val="0"/>
                <a:alphaOff val="0"/>
              </a:sysClr>
            </a:solidFill>
            <a:latin typeface="Calibri" panose="020F0502020204030204"/>
            <a:ea typeface=""/>
            <a:cs typeface=""/>
          </a:endParaRPr>
        </a:p>
      </dsp:txBody>
      <dsp:txXfrm>
        <a:off x="1741795" y="1613036"/>
        <a:ext cx="3313659" cy="806518"/>
      </dsp:txXfrm>
    </dsp:sp>
    <dsp:sp modelId="{F1AFFF08-2788-114C-8217-7811E3971171}">
      <dsp:nvSpPr>
        <dsp:cNvPr id="0" name=""/>
        <dsp:cNvSpPr/>
      </dsp:nvSpPr>
      <dsp:spPr>
        <a:xfrm>
          <a:off x="0" y="2419553"/>
          <a:ext cx="6797250" cy="806518"/>
        </a:xfrm>
        <a:prstGeom prst="trapezoid">
          <a:avLst>
            <a:gd name="adj" fmla="val 105349"/>
          </a:avLst>
        </a:prstGeom>
        <a:gradFill rotWithShape="0">
          <a:gsLst>
            <a:gs pos="0">
              <a:srgbClr val="ED7D31">
                <a:hueOff val="-1455363"/>
                <a:satOff val="-83928"/>
                <a:lumOff val="8628"/>
                <a:alphaOff val="0"/>
                <a:satMod val="103000"/>
                <a:lumMod val="102000"/>
                <a:tint val="94000"/>
              </a:srgbClr>
            </a:gs>
            <a:gs pos="50000">
              <a:srgbClr val="ED7D31">
                <a:hueOff val="-1455363"/>
                <a:satOff val="-83928"/>
                <a:lumOff val="8628"/>
                <a:alphaOff val="0"/>
                <a:satMod val="110000"/>
                <a:lumMod val="100000"/>
                <a:shade val="100000"/>
              </a:srgbClr>
            </a:gs>
            <a:gs pos="100000">
              <a:srgbClr val="ED7D31">
                <a:hueOff val="-1455363"/>
                <a:satOff val="-83928"/>
                <a:lumOff val="8628"/>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Full Disk &amp; Tape</a:t>
          </a:r>
          <a:br>
            <a:rPr lang="en-US" sz="10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Provide 100% coverage for in-flight &amp; at-rest data with </a:t>
          </a:r>
          <a:r>
            <a:rPr lang="en-US" sz="1000" b="1" i="1" kern="1200" dirty="0">
              <a:solidFill>
                <a:sysClr val="windowText" lastClr="000000">
                  <a:hueOff val="0"/>
                  <a:satOff val="0"/>
                  <a:lumOff val="0"/>
                  <a:alphaOff val="0"/>
                </a:sysClr>
              </a:solidFill>
              <a:latin typeface="Calibri" panose="020F0502020204030204"/>
              <a:ea typeface=""/>
              <a:cs typeface=""/>
            </a:rPr>
            <a:t>zero</a:t>
          </a:r>
          <a:r>
            <a:rPr lang="en-US" sz="1000" i="1" kern="1200" dirty="0">
              <a:solidFill>
                <a:sysClr val="windowText" lastClr="000000">
                  <a:hueOff val="0"/>
                  <a:satOff val="0"/>
                  <a:lumOff val="0"/>
                  <a:alphaOff val="0"/>
                </a:sysClr>
              </a:solidFill>
              <a:latin typeface="Calibri" panose="020F0502020204030204"/>
              <a:ea typeface=""/>
              <a:cs typeface=""/>
            </a:rPr>
            <a:t> host CPU cost </a:t>
          </a:r>
          <a:r>
            <a:rPr lang="en-US" sz="1000" kern="1200" dirty="0">
              <a:solidFill>
                <a:sysClr val="windowText" lastClr="000000">
                  <a:hueOff val="0"/>
                  <a:satOff val="0"/>
                  <a:lumOff val="0"/>
                  <a:alphaOff val="0"/>
                </a:sysClr>
              </a:solidFill>
              <a:latin typeface="Calibri" panose="020F0502020204030204"/>
              <a:ea typeface=""/>
              <a:cs typeface=""/>
            </a:rPr>
            <a:t> </a:t>
          </a:r>
        </a:p>
      </dsp:txBody>
      <dsp:txXfrm>
        <a:off x="1189518" y="2419553"/>
        <a:ext cx="4418212" cy="8065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99C57-306C-5143-BCC4-6A44BEEDD8F5}">
      <dsp:nvSpPr>
        <dsp:cNvPr id="0" name=""/>
        <dsp:cNvSpPr/>
      </dsp:nvSpPr>
      <dsp:spPr>
        <a:xfrm>
          <a:off x="2548968" y="0"/>
          <a:ext cx="1699312" cy="806518"/>
        </a:xfrm>
        <a:prstGeom prst="trapezoid">
          <a:avLst>
            <a:gd name="adj" fmla="val 105349"/>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ysClr val="windowText" lastClr="000000">
                <a:hueOff val="0"/>
                <a:satOff val="0"/>
                <a:lumOff val="0"/>
                <a:alphaOff val="0"/>
              </a:sysClr>
            </a:solidFill>
            <a:latin typeface="Calibri" panose="020F0502020204030204"/>
            <a:ea typeface=""/>
            <a:cs typeface=""/>
          </a:endParaRPr>
        </a:p>
        <a:p>
          <a:pPr marL="0" lvl="0" indent="0" algn="ctr" defTabSz="5334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App </a:t>
          </a:r>
          <a:br>
            <a:rPr lang="en-US" sz="1400" b="1" kern="1200" dirty="0">
              <a:solidFill>
                <a:sysClr val="windowText" lastClr="000000">
                  <a:hueOff val="0"/>
                  <a:satOff val="0"/>
                  <a:lumOff val="0"/>
                  <a:alphaOff val="0"/>
                </a:sysClr>
              </a:solidFill>
              <a:latin typeface="Calibri" panose="020F0502020204030204"/>
              <a:ea typeface=""/>
              <a:cs typeface=""/>
            </a:rPr>
          </a:br>
          <a:r>
            <a:rPr lang="en-US" sz="1400" b="1" kern="1200" dirty="0">
              <a:solidFill>
                <a:sysClr val="windowText" lastClr="000000">
                  <a:hueOff val="0"/>
                  <a:satOff val="0"/>
                  <a:lumOff val="0"/>
                  <a:alphaOff val="0"/>
                </a:sysClr>
              </a:solidFill>
              <a:latin typeface="Calibri" panose="020F0502020204030204"/>
              <a:ea typeface=""/>
              <a:cs typeface=""/>
            </a:rPr>
            <a:t>Encryption</a:t>
          </a:r>
          <a:br>
            <a:rPr lang="en-US" sz="14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hyper-sensitive data</a:t>
          </a:r>
          <a:endParaRPr lang="en-US" sz="1000" kern="1200" dirty="0">
            <a:solidFill>
              <a:sysClr val="windowText" lastClr="000000">
                <a:hueOff val="0"/>
                <a:satOff val="0"/>
                <a:lumOff val="0"/>
                <a:alphaOff val="0"/>
              </a:sysClr>
            </a:solidFill>
            <a:latin typeface="Calibri" panose="020F0502020204030204"/>
            <a:ea typeface=""/>
            <a:cs typeface=""/>
          </a:endParaRPr>
        </a:p>
      </dsp:txBody>
      <dsp:txXfrm>
        <a:off x="2548968" y="0"/>
        <a:ext cx="1699312" cy="806518"/>
      </dsp:txXfrm>
    </dsp:sp>
    <dsp:sp modelId="{453C865C-795B-4F48-A50B-885F77EBA69F}">
      <dsp:nvSpPr>
        <dsp:cNvPr id="0" name=""/>
        <dsp:cNvSpPr/>
      </dsp:nvSpPr>
      <dsp:spPr>
        <a:xfrm>
          <a:off x="1699312" y="806518"/>
          <a:ext cx="3398625" cy="806518"/>
        </a:xfrm>
        <a:prstGeom prst="trapezoid">
          <a:avLst>
            <a:gd name="adj" fmla="val 105349"/>
          </a:avLst>
        </a:prstGeom>
        <a:gradFill rotWithShape="0">
          <a:gsLst>
            <a:gs pos="0">
              <a:srgbClr val="ED7D31">
                <a:hueOff val="-485121"/>
                <a:satOff val="-27976"/>
                <a:lumOff val="2876"/>
                <a:alphaOff val="0"/>
                <a:satMod val="103000"/>
                <a:lumMod val="102000"/>
                <a:tint val="94000"/>
              </a:srgbClr>
            </a:gs>
            <a:gs pos="50000">
              <a:srgbClr val="ED7D31">
                <a:hueOff val="-485121"/>
                <a:satOff val="-27976"/>
                <a:lumOff val="2876"/>
                <a:alphaOff val="0"/>
                <a:satMod val="110000"/>
                <a:lumMod val="100000"/>
                <a:shade val="100000"/>
              </a:srgbClr>
            </a:gs>
            <a:gs pos="100000">
              <a:srgbClr val="ED7D31">
                <a:hueOff val="-485121"/>
                <a:satOff val="-27976"/>
                <a:lumOff val="2876"/>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Database Encryption</a:t>
          </a:r>
          <a:br>
            <a:rPr lang="en-US" sz="10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Provide protection for very sensitive in-use (DB</a:t>
          </a:r>
          <a:r>
            <a:rPr lang="en-US" sz="1000" i="1" kern="1200" baseline="0" dirty="0">
              <a:solidFill>
                <a:sysClr val="windowText" lastClr="000000">
                  <a:hueOff val="0"/>
                  <a:satOff val="0"/>
                  <a:lumOff val="0"/>
                  <a:alphaOff val="0"/>
                </a:sysClr>
              </a:solidFill>
              <a:latin typeface="Calibri" panose="020F0502020204030204"/>
              <a:ea typeface=""/>
              <a:cs typeface=""/>
            </a:rPr>
            <a:t> </a:t>
          </a:r>
          <a:r>
            <a:rPr lang="en-US" sz="1000" i="1" kern="1200" dirty="0">
              <a:solidFill>
                <a:sysClr val="windowText" lastClr="000000">
                  <a:hueOff val="0"/>
                  <a:satOff val="0"/>
                  <a:lumOff val="0"/>
                  <a:alphaOff val="0"/>
                </a:sysClr>
              </a:solidFill>
              <a:latin typeface="Calibri" panose="020F0502020204030204"/>
              <a:ea typeface=""/>
              <a:cs typeface=""/>
            </a:rPr>
            <a:t>level), in-flight &amp; at-rest data</a:t>
          </a:r>
        </a:p>
      </dsp:txBody>
      <dsp:txXfrm>
        <a:off x="2294071" y="806518"/>
        <a:ext cx="2209106" cy="806518"/>
      </dsp:txXfrm>
    </dsp:sp>
    <dsp:sp modelId="{A442350E-BEE4-E644-9886-8418E9EA192B}">
      <dsp:nvSpPr>
        <dsp:cNvPr id="0" name=""/>
        <dsp:cNvSpPr/>
      </dsp:nvSpPr>
      <dsp:spPr>
        <a:xfrm>
          <a:off x="849656" y="1613036"/>
          <a:ext cx="5097937" cy="806518"/>
        </a:xfrm>
        <a:prstGeom prst="trapezoid">
          <a:avLst>
            <a:gd name="adj" fmla="val 105349"/>
          </a:avLst>
        </a:prstGeom>
        <a:gradFill rotWithShape="0">
          <a:gsLst>
            <a:gs pos="0">
              <a:srgbClr val="ED7D31">
                <a:hueOff val="-970242"/>
                <a:satOff val="-55952"/>
                <a:lumOff val="5752"/>
                <a:alphaOff val="0"/>
                <a:satMod val="103000"/>
                <a:lumMod val="102000"/>
                <a:tint val="94000"/>
              </a:srgbClr>
            </a:gs>
            <a:gs pos="50000">
              <a:srgbClr val="ED7D31">
                <a:hueOff val="-970242"/>
                <a:satOff val="-55952"/>
                <a:lumOff val="5752"/>
                <a:alphaOff val="0"/>
                <a:satMod val="110000"/>
                <a:lumMod val="100000"/>
                <a:shade val="100000"/>
              </a:srgbClr>
            </a:gs>
            <a:gs pos="100000">
              <a:srgbClr val="ED7D31">
                <a:hueOff val="-970242"/>
                <a:satOff val="-55952"/>
                <a:lumOff val="5752"/>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File or Dataset Level Encryption</a:t>
          </a:r>
          <a:br>
            <a:rPr lang="en-US" sz="10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Provide </a:t>
          </a:r>
          <a:r>
            <a:rPr lang="en-US" sz="1000" b="1" i="1" kern="1200" dirty="0">
              <a:solidFill>
                <a:sysClr val="windowText" lastClr="000000">
                  <a:hueOff val="0"/>
                  <a:satOff val="0"/>
                  <a:lumOff val="0"/>
                  <a:alphaOff val="0"/>
                </a:sysClr>
              </a:solidFill>
              <a:latin typeface="Calibri" panose="020F0502020204030204"/>
              <a:ea typeface=""/>
              <a:cs typeface=""/>
            </a:rPr>
            <a:t>broad</a:t>
          </a:r>
          <a:r>
            <a:rPr lang="en-US" sz="1000" i="1" kern="1200" dirty="0">
              <a:solidFill>
                <a:sysClr val="windowText" lastClr="000000">
                  <a:hueOff val="0"/>
                  <a:satOff val="0"/>
                  <a:lumOff val="0"/>
                  <a:alphaOff val="0"/>
                </a:sysClr>
              </a:solidFill>
              <a:latin typeface="Calibri" panose="020F0502020204030204"/>
              <a:ea typeface=""/>
              <a:cs typeface=""/>
            </a:rPr>
            <a:t> coverage for sensitive data using encryption tied to access control </a:t>
          </a:r>
          <a:r>
            <a:rPr lang="en-US" sz="1000" i="1" kern="1200" baseline="0" dirty="0">
              <a:solidFill>
                <a:sysClr val="windowText" lastClr="000000">
                  <a:hueOff val="0"/>
                  <a:satOff val="0"/>
                  <a:lumOff val="0"/>
                  <a:alphaOff val="0"/>
                </a:sysClr>
              </a:solidFill>
              <a:latin typeface="Calibri" panose="020F0502020204030204"/>
              <a:ea typeface=""/>
              <a:cs typeface=""/>
            </a:rPr>
            <a:t>for </a:t>
          </a:r>
          <a:r>
            <a:rPr lang="en-US" sz="1000" i="1" kern="1200" dirty="0">
              <a:solidFill>
                <a:sysClr val="windowText" lastClr="000000">
                  <a:hueOff val="0"/>
                  <a:satOff val="0"/>
                  <a:lumOff val="0"/>
                  <a:alphaOff val="0"/>
                </a:sysClr>
              </a:solidFill>
              <a:latin typeface="Calibri" panose="020F0502020204030204"/>
              <a:ea typeface=""/>
              <a:cs typeface=""/>
            </a:rPr>
            <a:t>in-flight &amp; at-rest data protection</a:t>
          </a:r>
          <a:endParaRPr lang="en-US" sz="1000" kern="1200" dirty="0">
            <a:solidFill>
              <a:sysClr val="windowText" lastClr="000000">
                <a:hueOff val="0"/>
                <a:satOff val="0"/>
                <a:lumOff val="0"/>
                <a:alphaOff val="0"/>
              </a:sysClr>
            </a:solidFill>
            <a:latin typeface="Calibri" panose="020F0502020204030204"/>
            <a:ea typeface=""/>
            <a:cs typeface=""/>
          </a:endParaRPr>
        </a:p>
      </dsp:txBody>
      <dsp:txXfrm>
        <a:off x="1741795" y="1613036"/>
        <a:ext cx="3313659" cy="806518"/>
      </dsp:txXfrm>
    </dsp:sp>
    <dsp:sp modelId="{F1AFFF08-2788-114C-8217-7811E3971171}">
      <dsp:nvSpPr>
        <dsp:cNvPr id="0" name=""/>
        <dsp:cNvSpPr/>
      </dsp:nvSpPr>
      <dsp:spPr>
        <a:xfrm>
          <a:off x="0" y="2419553"/>
          <a:ext cx="6797250" cy="806518"/>
        </a:xfrm>
        <a:prstGeom prst="trapezoid">
          <a:avLst>
            <a:gd name="adj" fmla="val 105349"/>
          </a:avLst>
        </a:prstGeom>
        <a:gradFill rotWithShape="0">
          <a:gsLst>
            <a:gs pos="0">
              <a:srgbClr val="ED7D31">
                <a:hueOff val="-1455363"/>
                <a:satOff val="-83928"/>
                <a:lumOff val="8628"/>
                <a:alphaOff val="0"/>
                <a:satMod val="103000"/>
                <a:lumMod val="102000"/>
                <a:tint val="94000"/>
              </a:srgbClr>
            </a:gs>
            <a:gs pos="50000">
              <a:srgbClr val="ED7D31">
                <a:hueOff val="-1455363"/>
                <a:satOff val="-83928"/>
                <a:lumOff val="8628"/>
                <a:alphaOff val="0"/>
                <a:satMod val="110000"/>
                <a:lumMod val="100000"/>
                <a:shade val="100000"/>
              </a:srgbClr>
            </a:gs>
            <a:gs pos="100000">
              <a:srgbClr val="ED7D31">
                <a:hueOff val="-1455363"/>
                <a:satOff val="-83928"/>
                <a:lumOff val="8628"/>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Full Disk &amp; Tape</a:t>
          </a:r>
          <a:br>
            <a:rPr lang="en-US" sz="10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Provide 100% coverage for in-flight &amp; at-rest data with </a:t>
          </a:r>
          <a:r>
            <a:rPr lang="en-US" sz="1000" b="1" i="1" kern="1200" dirty="0">
              <a:solidFill>
                <a:sysClr val="windowText" lastClr="000000">
                  <a:hueOff val="0"/>
                  <a:satOff val="0"/>
                  <a:lumOff val="0"/>
                  <a:alphaOff val="0"/>
                </a:sysClr>
              </a:solidFill>
              <a:latin typeface="Calibri" panose="020F0502020204030204"/>
              <a:ea typeface=""/>
              <a:cs typeface=""/>
            </a:rPr>
            <a:t>zero</a:t>
          </a:r>
          <a:r>
            <a:rPr lang="en-US" sz="1000" i="1" kern="1200" dirty="0">
              <a:solidFill>
                <a:sysClr val="windowText" lastClr="000000">
                  <a:hueOff val="0"/>
                  <a:satOff val="0"/>
                  <a:lumOff val="0"/>
                  <a:alphaOff val="0"/>
                </a:sysClr>
              </a:solidFill>
              <a:latin typeface="Calibri" panose="020F0502020204030204"/>
              <a:ea typeface=""/>
              <a:cs typeface=""/>
            </a:rPr>
            <a:t> host CPU cost </a:t>
          </a:r>
          <a:r>
            <a:rPr lang="en-US" sz="1000" kern="1200" dirty="0">
              <a:solidFill>
                <a:sysClr val="windowText" lastClr="000000">
                  <a:hueOff val="0"/>
                  <a:satOff val="0"/>
                  <a:lumOff val="0"/>
                  <a:alphaOff val="0"/>
                </a:sysClr>
              </a:solidFill>
              <a:latin typeface="Calibri" panose="020F0502020204030204"/>
              <a:ea typeface=""/>
              <a:cs typeface=""/>
            </a:rPr>
            <a:t> </a:t>
          </a:r>
        </a:p>
      </dsp:txBody>
      <dsp:txXfrm>
        <a:off x="1189518" y="2419553"/>
        <a:ext cx="4418212" cy="8065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99C57-306C-5143-BCC4-6A44BEEDD8F5}">
      <dsp:nvSpPr>
        <dsp:cNvPr id="0" name=""/>
        <dsp:cNvSpPr/>
      </dsp:nvSpPr>
      <dsp:spPr>
        <a:xfrm>
          <a:off x="2548968" y="0"/>
          <a:ext cx="1699312" cy="806518"/>
        </a:xfrm>
        <a:prstGeom prst="trapezoid">
          <a:avLst>
            <a:gd name="adj" fmla="val 105349"/>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ysClr val="windowText" lastClr="000000">
                <a:hueOff val="0"/>
                <a:satOff val="0"/>
                <a:lumOff val="0"/>
                <a:alphaOff val="0"/>
              </a:sysClr>
            </a:solidFill>
            <a:latin typeface="Calibri" panose="020F0502020204030204"/>
            <a:ea typeface=""/>
            <a:cs typeface=""/>
          </a:endParaRPr>
        </a:p>
        <a:p>
          <a:pPr marL="0" lvl="0" indent="0" algn="ctr" defTabSz="5334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App </a:t>
          </a:r>
          <a:br>
            <a:rPr lang="en-US" sz="1400" b="1" kern="1200" dirty="0">
              <a:solidFill>
                <a:sysClr val="windowText" lastClr="000000">
                  <a:hueOff val="0"/>
                  <a:satOff val="0"/>
                  <a:lumOff val="0"/>
                  <a:alphaOff val="0"/>
                </a:sysClr>
              </a:solidFill>
              <a:latin typeface="Calibri" panose="020F0502020204030204"/>
              <a:ea typeface=""/>
              <a:cs typeface=""/>
            </a:rPr>
          </a:br>
          <a:r>
            <a:rPr lang="en-US" sz="1400" b="1" kern="1200" dirty="0">
              <a:solidFill>
                <a:sysClr val="windowText" lastClr="000000">
                  <a:hueOff val="0"/>
                  <a:satOff val="0"/>
                  <a:lumOff val="0"/>
                  <a:alphaOff val="0"/>
                </a:sysClr>
              </a:solidFill>
              <a:latin typeface="Calibri" panose="020F0502020204030204"/>
              <a:ea typeface=""/>
              <a:cs typeface=""/>
            </a:rPr>
            <a:t>Encryption</a:t>
          </a:r>
          <a:br>
            <a:rPr lang="en-US" sz="14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hyper-sensitive data</a:t>
          </a:r>
          <a:endParaRPr lang="en-US" sz="1000" kern="1200" dirty="0">
            <a:solidFill>
              <a:sysClr val="windowText" lastClr="000000">
                <a:hueOff val="0"/>
                <a:satOff val="0"/>
                <a:lumOff val="0"/>
                <a:alphaOff val="0"/>
              </a:sysClr>
            </a:solidFill>
            <a:latin typeface="Calibri" panose="020F0502020204030204"/>
            <a:ea typeface=""/>
            <a:cs typeface=""/>
          </a:endParaRPr>
        </a:p>
      </dsp:txBody>
      <dsp:txXfrm>
        <a:off x="2548968" y="0"/>
        <a:ext cx="1699312" cy="806518"/>
      </dsp:txXfrm>
    </dsp:sp>
    <dsp:sp modelId="{453C865C-795B-4F48-A50B-885F77EBA69F}">
      <dsp:nvSpPr>
        <dsp:cNvPr id="0" name=""/>
        <dsp:cNvSpPr/>
      </dsp:nvSpPr>
      <dsp:spPr>
        <a:xfrm>
          <a:off x="1699312" y="806518"/>
          <a:ext cx="3398625" cy="806518"/>
        </a:xfrm>
        <a:prstGeom prst="trapezoid">
          <a:avLst>
            <a:gd name="adj" fmla="val 105349"/>
          </a:avLst>
        </a:prstGeom>
        <a:gradFill rotWithShape="0">
          <a:gsLst>
            <a:gs pos="0">
              <a:srgbClr val="ED7D31">
                <a:hueOff val="-485121"/>
                <a:satOff val="-27976"/>
                <a:lumOff val="2876"/>
                <a:alphaOff val="0"/>
                <a:satMod val="103000"/>
                <a:lumMod val="102000"/>
                <a:tint val="94000"/>
              </a:srgbClr>
            </a:gs>
            <a:gs pos="50000">
              <a:srgbClr val="ED7D31">
                <a:hueOff val="-485121"/>
                <a:satOff val="-27976"/>
                <a:lumOff val="2876"/>
                <a:alphaOff val="0"/>
                <a:satMod val="110000"/>
                <a:lumMod val="100000"/>
                <a:shade val="100000"/>
              </a:srgbClr>
            </a:gs>
            <a:gs pos="100000">
              <a:srgbClr val="ED7D31">
                <a:hueOff val="-485121"/>
                <a:satOff val="-27976"/>
                <a:lumOff val="2876"/>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Database Encryption</a:t>
          </a:r>
          <a:br>
            <a:rPr lang="en-US" sz="10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Provide protection for very sensitive in-use (DB</a:t>
          </a:r>
          <a:r>
            <a:rPr lang="en-US" sz="1000" i="1" kern="1200" baseline="0" dirty="0">
              <a:solidFill>
                <a:sysClr val="windowText" lastClr="000000">
                  <a:hueOff val="0"/>
                  <a:satOff val="0"/>
                  <a:lumOff val="0"/>
                  <a:alphaOff val="0"/>
                </a:sysClr>
              </a:solidFill>
              <a:latin typeface="Calibri" panose="020F0502020204030204"/>
              <a:ea typeface=""/>
              <a:cs typeface=""/>
            </a:rPr>
            <a:t> </a:t>
          </a:r>
          <a:r>
            <a:rPr lang="en-US" sz="1000" i="1" kern="1200" dirty="0">
              <a:solidFill>
                <a:sysClr val="windowText" lastClr="000000">
                  <a:hueOff val="0"/>
                  <a:satOff val="0"/>
                  <a:lumOff val="0"/>
                  <a:alphaOff val="0"/>
                </a:sysClr>
              </a:solidFill>
              <a:latin typeface="Calibri" panose="020F0502020204030204"/>
              <a:ea typeface=""/>
              <a:cs typeface=""/>
            </a:rPr>
            <a:t>level), in-flight &amp; at-rest data</a:t>
          </a:r>
        </a:p>
      </dsp:txBody>
      <dsp:txXfrm>
        <a:off x="2294071" y="806518"/>
        <a:ext cx="2209106" cy="806518"/>
      </dsp:txXfrm>
    </dsp:sp>
    <dsp:sp modelId="{A442350E-BEE4-E644-9886-8418E9EA192B}">
      <dsp:nvSpPr>
        <dsp:cNvPr id="0" name=""/>
        <dsp:cNvSpPr/>
      </dsp:nvSpPr>
      <dsp:spPr>
        <a:xfrm>
          <a:off x="849656" y="1613036"/>
          <a:ext cx="5097937" cy="806518"/>
        </a:xfrm>
        <a:prstGeom prst="trapezoid">
          <a:avLst>
            <a:gd name="adj" fmla="val 105349"/>
          </a:avLst>
        </a:prstGeom>
        <a:gradFill rotWithShape="0">
          <a:gsLst>
            <a:gs pos="0">
              <a:srgbClr val="ED7D31">
                <a:hueOff val="-970242"/>
                <a:satOff val="-55952"/>
                <a:lumOff val="5752"/>
                <a:alphaOff val="0"/>
                <a:satMod val="103000"/>
                <a:lumMod val="102000"/>
                <a:tint val="94000"/>
              </a:srgbClr>
            </a:gs>
            <a:gs pos="50000">
              <a:srgbClr val="ED7D31">
                <a:hueOff val="-970242"/>
                <a:satOff val="-55952"/>
                <a:lumOff val="5752"/>
                <a:alphaOff val="0"/>
                <a:satMod val="110000"/>
                <a:lumMod val="100000"/>
                <a:shade val="100000"/>
              </a:srgbClr>
            </a:gs>
            <a:gs pos="100000">
              <a:srgbClr val="ED7D31">
                <a:hueOff val="-970242"/>
                <a:satOff val="-55952"/>
                <a:lumOff val="5752"/>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File or Data Set Level Encryption</a:t>
          </a:r>
          <a:br>
            <a:rPr lang="en-US" sz="10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Provide </a:t>
          </a:r>
          <a:r>
            <a:rPr lang="en-US" sz="1000" b="1" i="1" kern="1200" dirty="0">
              <a:solidFill>
                <a:sysClr val="windowText" lastClr="000000">
                  <a:hueOff val="0"/>
                  <a:satOff val="0"/>
                  <a:lumOff val="0"/>
                  <a:alphaOff val="0"/>
                </a:sysClr>
              </a:solidFill>
              <a:latin typeface="Calibri" panose="020F0502020204030204"/>
              <a:ea typeface=""/>
              <a:cs typeface=""/>
            </a:rPr>
            <a:t>broad</a:t>
          </a:r>
          <a:r>
            <a:rPr lang="en-US" sz="1000" i="1" kern="1200" dirty="0">
              <a:solidFill>
                <a:sysClr val="windowText" lastClr="000000">
                  <a:hueOff val="0"/>
                  <a:satOff val="0"/>
                  <a:lumOff val="0"/>
                  <a:alphaOff val="0"/>
                </a:sysClr>
              </a:solidFill>
              <a:latin typeface="Calibri" panose="020F0502020204030204"/>
              <a:ea typeface=""/>
              <a:cs typeface=""/>
            </a:rPr>
            <a:t> coverage for sensitive data using encryption tied to access control </a:t>
          </a:r>
          <a:r>
            <a:rPr lang="en-US" sz="1000" i="1" kern="1200" baseline="0" dirty="0">
              <a:solidFill>
                <a:sysClr val="windowText" lastClr="000000">
                  <a:hueOff val="0"/>
                  <a:satOff val="0"/>
                  <a:lumOff val="0"/>
                  <a:alphaOff val="0"/>
                </a:sysClr>
              </a:solidFill>
              <a:latin typeface="Calibri" panose="020F0502020204030204"/>
              <a:ea typeface=""/>
              <a:cs typeface=""/>
            </a:rPr>
            <a:t>for </a:t>
          </a:r>
          <a:r>
            <a:rPr lang="en-US" sz="1000" i="1" kern="1200" dirty="0">
              <a:solidFill>
                <a:sysClr val="windowText" lastClr="000000">
                  <a:hueOff val="0"/>
                  <a:satOff val="0"/>
                  <a:lumOff val="0"/>
                  <a:alphaOff val="0"/>
                </a:sysClr>
              </a:solidFill>
              <a:latin typeface="Calibri" panose="020F0502020204030204"/>
              <a:ea typeface=""/>
              <a:cs typeface=""/>
            </a:rPr>
            <a:t>in-flight &amp; at-rest data protection</a:t>
          </a:r>
          <a:endParaRPr lang="en-US" sz="1000" kern="1200" dirty="0">
            <a:solidFill>
              <a:sysClr val="windowText" lastClr="000000">
                <a:hueOff val="0"/>
                <a:satOff val="0"/>
                <a:lumOff val="0"/>
                <a:alphaOff val="0"/>
              </a:sysClr>
            </a:solidFill>
            <a:latin typeface="Calibri" panose="020F0502020204030204"/>
            <a:ea typeface=""/>
            <a:cs typeface=""/>
          </a:endParaRPr>
        </a:p>
      </dsp:txBody>
      <dsp:txXfrm>
        <a:off x="1741795" y="1613036"/>
        <a:ext cx="3313659" cy="806518"/>
      </dsp:txXfrm>
    </dsp:sp>
    <dsp:sp modelId="{F1AFFF08-2788-114C-8217-7811E3971171}">
      <dsp:nvSpPr>
        <dsp:cNvPr id="0" name=""/>
        <dsp:cNvSpPr/>
      </dsp:nvSpPr>
      <dsp:spPr>
        <a:xfrm>
          <a:off x="0" y="2419553"/>
          <a:ext cx="6797250" cy="806518"/>
        </a:xfrm>
        <a:prstGeom prst="trapezoid">
          <a:avLst>
            <a:gd name="adj" fmla="val 105349"/>
          </a:avLst>
        </a:prstGeom>
        <a:gradFill rotWithShape="0">
          <a:gsLst>
            <a:gs pos="0">
              <a:srgbClr val="ED7D31">
                <a:hueOff val="-1455363"/>
                <a:satOff val="-83928"/>
                <a:lumOff val="8628"/>
                <a:alphaOff val="0"/>
                <a:satMod val="103000"/>
                <a:lumMod val="102000"/>
                <a:tint val="94000"/>
              </a:srgbClr>
            </a:gs>
            <a:gs pos="50000">
              <a:srgbClr val="ED7D31">
                <a:hueOff val="-1455363"/>
                <a:satOff val="-83928"/>
                <a:lumOff val="8628"/>
                <a:alphaOff val="0"/>
                <a:satMod val="110000"/>
                <a:lumMod val="100000"/>
                <a:shade val="100000"/>
              </a:srgbClr>
            </a:gs>
            <a:gs pos="100000">
              <a:srgbClr val="ED7D31">
                <a:hueOff val="-1455363"/>
                <a:satOff val="-83928"/>
                <a:lumOff val="8628"/>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
              <a:cs typeface=""/>
            </a:rPr>
            <a:t>Full Disk &amp; Tape</a:t>
          </a:r>
          <a:br>
            <a:rPr lang="en-US" sz="1000" kern="1200" dirty="0">
              <a:solidFill>
                <a:sysClr val="windowText" lastClr="000000">
                  <a:hueOff val="0"/>
                  <a:satOff val="0"/>
                  <a:lumOff val="0"/>
                  <a:alphaOff val="0"/>
                </a:sysClr>
              </a:solidFill>
              <a:latin typeface="Calibri" panose="020F0502020204030204"/>
              <a:ea typeface=""/>
              <a:cs typeface=""/>
            </a:rPr>
          </a:br>
          <a:r>
            <a:rPr lang="en-US" sz="1000" i="1" kern="1200" dirty="0">
              <a:solidFill>
                <a:sysClr val="windowText" lastClr="000000">
                  <a:hueOff val="0"/>
                  <a:satOff val="0"/>
                  <a:lumOff val="0"/>
                  <a:alphaOff val="0"/>
                </a:sysClr>
              </a:solidFill>
              <a:latin typeface="Calibri" panose="020F0502020204030204"/>
              <a:ea typeface=""/>
              <a:cs typeface=""/>
            </a:rPr>
            <a:t>Provide 100% coverage for in-flight &amp; at-rest data with </a:t>
          </a:r>
          <a:r>
            <a:rPr lang="en-US" sz="1000" b="1" i="1" kern="1200" dirty="0">
              <a:solidFill>
                <a:sysClr val="windowText" lastClr="000000">
                  <a:hueOff val="0"/>
                  <a:satOff val="0"/>
                  <a:lumOff val="0"/>
                  <a:alphaOff val="0"/>
                </a:sysClr>
              </a:solidFill>
              <a:latin typeface="Calibri" panose="020F0502020204030204"/>
              <a:ea typeface=""/>
              <a:cs typeface=""/>
            </a:rPr>
            <a:t>zero</a:t>
          </a:r>
          <a:r>
            <a:rPr lang="en-US" sz="1000" i="1" kern="1200" dirty="0">
              <a:solidFill>
                <a:sysClr val="windowText" lastClr="000000">
                  <a:hueOff val="0"/>
                  <a:satOff val="0"/>
                  <a:lumOff val="0"/>
                  <a:alphaOff val="0"/>
                </a:sysClr>
              </a:solidFill>
              <a:latin typeface="Calibri" panose="020F0502020204030204"/>
              <a:ea typeface=""/>
              <a:cs typeface=""/>
            </a:rPr>
            <a:t> host CPU cost </a:t>
          </a:r>
          <a:r>
            <a:rPr lang="en-US" sz="1000" kern="1200" dirty="0">
              <a:solidFill>
                <a:sysClr val="windowText" lastClr="000000">
                  <a:hueOff val="0"/>
                  <a:satOff val="0"/>
                  <a:lumOff val="0"/>
                  <a:alphaOff val="0"/>
                </a:sysClr>
              </a:solidFill>
              <a:latin typeface="Calibri" panose="020F0502020204030204"/>
              <a:ea typeface=""/>
              <a:cs typeface=""/>
            </a:rPr>
            <a:t> </a:t>
          </a:r>
        </a:p>
      </dsp:txBody>
      <dsp:txXfrm>
        <a:off x="1189518" y="2419553"/>
        <a:ext cx="4418212" cy="8065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42263-2B6D-C042-8AF2-29900A2EF62F}">
      <dsp:nvSpPr>
        <dsp:cNvPr id="0" name=""/>
        <dsp:cNvSpPr/>
      </dsp:nvSpPr>
      <dsp:spPr>
        <a:xfrm>
          <a:off x="2459282" y="1022202"/>
          <a:ext cx="91440" cy="229040"/>
        </a:xfrm>
        <a:custGeom>
          <a:avLst/>
          <a:gdLst/>
          <a:ahLst/>
          <a:cxnLst/>
          <a:rect l="0" t="0" r="0" b="0"/>
          <a:pathLst>
            <a:path>
              <a:moveTo>
                <a:pt x="45720" y="0"/>
              </a:moveTo>
              <a:lnTo>
                <a:pt x="45720" y="22904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2C1894-DCFA-A249-94F3-26D32839EB35}">
      <dsp:nvSpPr>
        <dsp:cNvPr id="0" name=""/>
        <dsp:cNvSpPr/>
      </dsp:nvSpPr>
      <dsp:spPr>
        <a:xfrm>
          <a:off x="1477799" y="396745"/>
          <a:ext cx="1027203" cy="229040"/>
        </a:xfrm>
        <a:custGeom>
          <a:avLst/>
          <a:gdLst/>
          <a:ahLst/>
          <a:cxnLst/>
          <a:rect l="0" t="0" r="0" b="0"/>
          <a:pathLst>
            <a:path>
              <a:moveTo>
                <a:pt x="0" y="0"/>
              </a:moveTo>
              <a:lnTo>
                <a:pt x="0" y="136543"/>
              </a:lnTo>
              <a:lnTo>
                <a:pt x="1027203" y="136543"/>
              </a:lnTo>
              <a:lnTo>
                <a:pt x="1027203" y="22904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CC63C5-72F0-5549-93F6-38A703941346}">
      <dsp:nvSpPr>
        <dsp:cNvPr id="0" name=""/>
        <dsp:cNvSpPr/>
      </dsp:nvSpPr>
      <dsp:spPr>
        <a:xfrm>
          <a:off x="1432079" y="1022202"/>
          <a:ext cx="91440" cy="229040"/>
        </a:xfrm>
        <a:custGeom>
          <a:avLst/>
          <a:gdLst/>
          <a:ahLst/>
          <a:cxnLst/>
          <a:rect l="0" t="0" r="0" b="0"/>
          <a:pathLst>
            <a:path>
              <a:moveTo>
                <a:pt x="45720" y="0"/>
              </a:moveTo>
              <a:lnTo>
                <a:pt x="45720" y="22904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987BD4-96A1-0249-9ACD-CAB91F6A3A76}">
      <dsp:nvSpPr>
        <dsp:cNvPr id="0" name=""/>
        <dsp:cNvSpPr/>
      </dsp:nvSpPr>
      <dsp:spPr>
        <a:xfrm>
          <a:off x="1432079" y="396745"/>
          <a:ext cx="91440" cy="229040"/>
        </a:xfrm>
        <a:custGeom>
          <a:avLst/>
          <a:gdLst/>
          <a:ahLst/>
          <a:cxnLst/>
          <a:rect l="0" t="0" r="0" b="0"/>
          <a:pathLst>
            <a:path>
              <a:moveTo>
                <a:pt x="45720" y="0"/>
              </a:moveTo>
              <a:lnTo>
                <a:pt x="45720" y="22904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D1A561-5112-3A4C-813E-971AAC0D866E}">
      <dsp:nvSpPr>
        <dsp:cNvPr id="0" name=""/>
        <dsp:cNvSpPr/>
      </dsp:nvSpPr>
      <dsp:spPr>
        <a:xfrm>
          <a:off x="404875" y="1022202"/>
          <a:ext cx="91440" cy="229040"/>
        </a:xfrm>
        <a:custGeom>
          <a:avLst/>
          <a:gdLst/>
          <a:ahLst/>
          <a:cxnLst/>
          <a:rect l="0" t="0" r="0" b="0"/>
          <a:pathLst>
            <a:path>
              <a:moveTo>
                <a:pt x="45720" y="0"/>
              </a:moveTo>
              <a:lnTo>
                <a:pt x="45720" y="22904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43142F-3873-624C-8A98-4EE2D4780132}">
      <dsp:nvSpPr>
        <dsp:cNvPr id="0" name=""/>
        <dsp:cNvSpPr/>
      </dsp:nvSpPr>
      <dsp:spPr>
        <a:xfrm>
          <a:off x="450595" y="396745"/>
          <a:ext cx="1027203" cy="229040"/>
        </a:xfrm>
        <a:custGeom>
          <a:avLst/>
          <a:gdLst/>
          <a:ahLst/>
          <a:cxnLst/>
          <a:rect l="0" t="0" r="0" b="0"/>
          <a:pathLst>
            <a:path>
              <a:moveTo>
                <a:pt x="1027203" y="0"/>
              </a:moveTo>
              <a:lnTo>
                <a:pt x="1027203" y="136543"/>
              </a:lnTo>
              <a:lnTo>
                <a:pt x="0" y="136543"/>
              </a:lnTo>
              <a:lnTo>
                <a:pt x="0" y="22904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F419CF-821A-E047-8F98-D1502437F1BF}">
      <dsp:nvSpPr>
        <dsp:cNvPr id="0" name=""/>
        <dsp:cNvSpPr/>
      </dsp:nvSpPr>
      <dsp:spPr>
        <a:xfrm>
          <a:off x="1094976" y="328"/>
          <a:ext cx="765644" cy="396416"/>
        </a:xfrm>
        <a:prstGeom prst="rect">
          <a:avLst/>
        </a:prstGeom>
        <a:gradFill rotWithShape="0">
          <a:gsLst>
            <a:gs pos="0">
              <a:schemeClr val="accent1">
                <a:alpha val="80000"/>
                <a:hueOff val="0"/>
                <a:satOff val="0"/>
                <a:lumOff val="0"/>
                <a:alphaOff val="0"/>
                <a:tint val="50000"/>
                <a:satMod val="300000"/>
              </a:schemeClr>
            </a:gs>
            <a:gs pos="35000">
              <a:schemeClr val="accent1">
                <a:alpha val="80000"/>
                <a:hueOff val="0"/>
                <a:satOff val="0"/>
                <a:lumOff val="0"/>
                <a:alphaOff val="0"/>
                <a:tint val="37000"/>
                <a:satMod val="300000"/>
              </a:schemeClr>
            </a:gs>
            <a:gs pos="100000">
              <a:schemeClr val="accent1">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55939" numCol="1" spcCol="1270" anchor="ctr" anchorCtr="0">
          <a:noAutofit/>
        </a:bodyPr>
        <a:lstStyle/>
        <a:p>
          <a:pPr marL="0" lvl="0" indent="0" algn="ctr" defTabSz="800100">
            <a:lnSpc>
              <a:spcPct val="90000"/>
            </a:lnSpc>
            <a:spcBef>
              <a:spcPct val="0"/>
            </a:spcBef>
            <a:spcAft>
              <a:spcPct val="35000"/>
            </a:spcAft>
            <a:buNone/>
          </a:pPr>
          <a:r>
            <a:rPr lang="en-US" sz="1800" kern="1200" dirty="0"/>
            <a:t>PROD</a:t>
          </a:r>
        </a:p>
      </dsp:txBody>
      <dsp:txXfrm>
        <a:off x="1094976" y="328"/>
        <a:ext cx="765644" cy="396416"/>
      </dsp:txXfrm>
    </dsp:sp>
    <dsp:sp modelId="{88A3A6CF-ACC5-744E-9D5A-64119720DC2B}">
      <dsp:nvSpPr>
        <dsp:cNvPr id="0" name=""/>
        <dsp:cNvSpPr/>
      </dsp:nvSpPr>
      <dsp:spPr>
        <a:xfrm>
          <a:off x="1248105" y="308652"/>
          <a:ext cx="689080" cy="132138"/>
        </a:xfrm>
        <a:prstGeom prst="rect">
          <a:avLst/>
        </a:prstGeom>
        <a:solidFill>
          <a:schemeClr val="lt1">
            <a:alpha val="90000"/>
            <a:hueOff val="0"/>
            <a:satOff val="0"/>
            <a:lumOff val="0"/>
            <a:alphaOff val="0"/>
          </a:schemeClr>
        </a:solidFill>
        <a:ln w="9525" cap="flat" cmpd="sng" algn="ctr">
          <a:solidFill>
            <a:schemeClr val="accent1">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2"/>
              </a:solidFill>
              <a:latin typeface="Calibri" charset="0"/>
              <a:ea typeface="Calibri" charset="0"/>
              <a:cs typeface="Calibri" charset="0"/>
            </a:rPr>
            <a:t>MK</a:t>
          </a:r>
          <a:r>
            <a:rPr lang="en-US" sz="1000" kern="1200" baseline="-25000" dirty="0">
              <a:solidFill>
                <a:schemeClr val="tx2"/>
              </a:solidFill>
              <a:latin typeface="Calibri" charset="0"/>
              <a:ea typeface="Calibri" charset="0"/>
              <a:cs typeface="Calibri" charset="0"/>
            </a:rPr>
            <a:t>PROD</a:t>
          </a:r>
        </a:p>
      </dsp:txBody>
      <dsp:txXfrm>
        <a:off x="1248105" y="308652"/>
        <a:ext cx="689080" cy="132138"/>
      </dsp:txXfrm>
    </dsp:sp>
    <dsp:sp modelId="{9F91F015-629E-FB4B-83CD-3F39B6A9C901}">
      <dsp:nvSpPr>
        <dsp:cNvPr id="0" name=""/>
        <dsp:cNvSpPr/>
      </dsp:nvSpPr>
      <dsp:spPr>
        <a:xfrm>
          <a:off x="67773" y="625785"/>
          <a:ext cx="765644" cy="396416"/>
        </a:xfrm>
        <a:prstGeom prst="rect">
          <a:avLst/>
        </a:prstGeom>
        <a:gradFill rotWithShape="0">
          <a:gsLst>
            <a:gs pos="0">
              <a:schemeClr val="accent1">
                <a:alpha val="90000"/>
                <a:hueOff val="0"/>
                <a:satOff val="0"/>
                <a:lumOff val="0"/>
                <a:alphaOff val="0"/>
                <a:tint val="50000"/>
                <a:satMod val="300000"/>
              </a:schemeClr>
            </a:gs>
            <a:gs pos="35000">
              <a:schemeClr val="accent1">
                <a:alpha val="90000"/>
                <a:hueOff val="0"/>
                <a:satOff val="0"/>
                <a:lumOff val="0"/>
                <a:alphaOff val="0"/>
                <a:tint val="37000"/>
                <a:satMod val="300000"/>
              </a:schemeClr>
            </a:gs>
            <a:gs pos="100000">
              <a:schemeClr val="accent1">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55939" numCol="1" spcCol="1270" anchor="ctr" anchorCtr="0">
          <a:noAutofit/>
        </a:bodyPr>
        <a:lstStyle/>
        <a:p>
          <a:pPr marL="0" lvl="0" indent="0" algn="ctr" defTabSz="800100">
            <a:lnSpc>
              <a:spcPct val="90000"/>
            </a:lnSpc>
            <a:spcBef>
              <a:spcPct val="0"/>
            </a:spcBef>
            <a:spcAft>
              <a:spcPct val="35000"/>
            </a:spcAft>
            <a:buNone/>
          </a:pPr>
          <a:r>
            <a:rPr lang="en-US" sz="1800" kern="1200" dirty="0"/>
            <a:t>App1</a:t>
          </a:r>
        </a:p>
      </dsp:txBody>
      <dsp:txXfrm>
        <a:off x="67773" y="625785"/>
        <a:ext cx="765644" cy="396416"/>
      </dsp:txXfrm>
    </dsp:sp>
    <dsp:sp modelId="{0AF2B576-3F55-5E47-8957-61CB75E6AA1F}">
      <dsp:nvSpPr>
        <dsp:cNvPr id="0" name=""/>
        <dsp:cNvSpPr/>
      </dsp:nvSpPr>
      <dsp:spPr>
        <a:xfrm>
          <a:off x="220902" y="934110"/>
          <a:ext cx="689080" cy="132138"/>
        </a:xfrm>
        <a:prstGeom prst="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endParaRPr lang="en-US" sz="800" kern="1200"/>
        </a:p>
      </dsp:txBody>
      <dsp:txXfrm>
        <a:off x="220902" y="934110"/>
        <a:ext cx="689080" cy="132138"/>
      </dsp:txXfrm>
    </dsp:sp>
    <dsp:sp modelId="{D01057AD-0AC5-144B-90DD-048595E64A37}">
      <dsp:nvSpPr>
        <dsp:cNvPr id="0" name=""/>
        <dsp:cNvSpPr/>
      </dsp:nvSpPr>
      <dsp:spPr>
        <a:xfrm>
          <a:off x="67773" y="1251243"/>
          <a:ext cx="765644" cy="396416"/>
        </a:xfrm>
        <a:prstGeom prst="rect">
          <a:avLst/>
        </a:prstGeom>
        <a:gradFill rotWithShape="0">
          <a:gsLst>
            <a:gs pos="0">
              <a:schemeClr val="accent1">
                <a:alpha val="90000"/>
                <a:hueOff val="0"/>
                <a:satOff val="0"/>
                <a:lumOff val="0"/>
                <a:alphaOff val="-8000"/>
                <a:tint val="50000"/>
                <a:satMod val="300000"/>
              </a:schemeClr>
            </a:gs>
            <a:gs pos="35000">
              <a:schemeClr val="accent1">
                <a:alpha val="90000"/>
                <a:hueOff val="0"/>
                <a:satOff val="0"/>
                <a:lumOff val="0"/>
                <a:alphaOff val="-8000"/>
                <a:tint val="37000"/>
                <a:satMod val="300000"/>
              </a:schemeClr>
            </a:gs>
            <a:gs pos="100000">
              <a:schemeClr val="accent1">
                <a:alpha val="90000"/>
                <a:hueOff val="0"/>
                <a:satOff val="0"/>
                <a:lumOff val="0"/>
                <a:alphaOff val="-8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55939" numCol="1" spcCol="1270" anchor="ctr" anchorCtr="0">
          <a:noAutofit/>
        </a:bodyPr>
        <a:lstStyle/>
        <a:p>
          <a:pPr marL="0" lvl="0" indent="0" algn="ctr" defTabSz="800100">
            <a:lnSpc>
              <a:spcPct val="90000"/>
            </a:lnSpc>
            <a:spcBef>
              <a:spcPct val="0"/>
            </a:spcBef>
            <a:spcAft>
              <a:spcPct val="35000"/>
            </a:spcAft>
            <a:buNone/>
          </a:pPr>
          <a:r>
            <a:rPr lang="en-US" sz="1800" kern="1200" dirty="0"/>
            <a:t>Data1</a:t>
          </a:r>
        </a:p>
      </dsp:txBody>
      <dsp:txXfrm>
        <a:off x="67773" y="1251243"/>
        <a:ext cx="765644" cy="396416"/>
      </dsp:txXfrm>
    </dsp:sp>
    <dsp:sp modelId="{4F96B87C-4CFE-2046-BA88-93883156E0F8}">
      <dsp:nvSpPr>
        <dsp:cNvPr id="0" name=""/>
        <dsp:cNvSpPr/>
      </dsp:nvSpPr>
      <dsp:spPr>
        <a:xfrm>
          <a:off x="220902" y="1559896"/>
          <a:ext cx="689080" cy="132138"/>
        </a:xfrm>
        <a:prstGeom prst="rect">
          <a:avLst/>
        </a:prstGeom>
        <a:solidFill>
          <a:schemeClr val="lt1">
            <a:alpha val="90000"/>
            <a:hueOff val="0"/>
            <a:satOff val="0"/>
            <a:lumOff val="0"/>
            <a:alphaOff val="0"/>
          </a:schemeClr>
        </a:solidFill>
        <a:ln w="9525" cap="flat" cmpd="sng" algn="ctr">
          <a:solidFill>
            <a:schemeClr val="accent1">
              <a:alpha val="90000"/>
              <a:hueOff val="0"/>
              <a:satOff val="0"/>
              <a:lumOff val="0"/>
              <a:alphaOff val="-8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3175" rIns="12700" bIns="3175" numCol="1" spcCol="1270" anchor="ctr" anchorCtr="0">
          <a:noAutofit/>
        </a:bodyPr>
        <a:lstStyle/>
        <a:p>
          <a:pPr marL="0" lvl="0" indent="0" algn="r" defTabSz="222250">
            <a:lnSpc>
              <a:spcPct val="90000"/>
            </a:lnSpc>
            <a:spcBef>
              <a:spcPct val="0"/>
            </a:spcBef>
            <a:spcAft>
              <a:spcPct val="35000"/>
            </a:spcAft>
            <a:buNone/>
          </a:pPr>
          <a:r>
            <a:rPr lang="en-US" sz="500" b="1" kern="1200" dirty="0">
              <a:solidFill>
                <a:schemeClr val="accent5"/>
              </a:solidFill>
              <a:latin typeface="Calibri" charset="0"/>
              <a:ea typeface="Calibri" charset="0"/>
              <a:cs typeface="Calibri" charset="0"/>
            </a:rPr>
            <a:t>PROD.App1.Data1.VerX</a:t>
          </a:r>
        </a:p>
      </dsp:txBody>
      <dsp:txXfrm>
        <a:off x="220902" y="1559896"/>
        <a:ext cx="689080" cy="132138"/>
      </dsp:txXfrm>
    </dsp:sp>
    <dsp:sp modelId="{C419E0BA-EB1B-3F49-9061-F39BF02713E8}">
      <dsp:nvSpPr>
        <dsp:cNvPr id="0" name=""/>
        <dsp:cNvSpPr/>
      </dsp:nvSpPr>
      <dsp:spPr>
        <a:xfrm>
          <a:off x="1094976" y="625785"/>
          <a:ext cx="765644" cy="396416"/>
        </a:xfrm>
        <a:prstGeom prst="rect">
          <a:avLst/>
        </a:prstGeom>
        <a:gradFill rotWithShape="0">
          <a:gsLst>
            <a:gs pos="0">
              <a:schemeClr val="accent1">
                <a:alpha val="90000"/>
                <a:hueOff val="0"/>
                <a:satOff val="0"/>
                <a:lumOff val="0"/>
                <a:alphaOff val="-16000"/>
                <a:tint val="50000"/>
                <a:satMod val="300000"/>
              </a:schemeClr>
            </a:gs>
            <a:gs pos="35000">
              <a:schemeClr val="accent1">
                <a:alpha val="90000"/>
                <a:hueOff val="0"/>
                <a:satOff val="0"/>
                <a:lumOff val="0"/>
                <a:alphaOff val="-16000"/>
                <a:tint val="37000"/>
                <a:satMod val="300000"/>
              </a:schemeClr>
            </a:gs>
            <a:gs pos="100000">
              <a:schemeClr val="accent1">
                <a:alpha val="90000"/>
                <a:hueOff val="0"/>
                <a:satOff val="0"/>
                <a:lumOff val="0"/>
                <a:alphaOff val="-16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55939" numCol="1" spcCol="1270" anchor="ctr" anchorCtr="0">
          <a:noAutofit/>
        </a:bodyPr>
        <a:lstStyle/>
        <a:p>
          <a:pPr marL="0" lvl="0" indent="0" algn="ctr" defTabSz="800100">
            <a:lnSpc>
              <a:spcPct val="90000"/>
            </a:lnSpc>
            <a:spcBef>
              <a:spcPct val="0"/>
            </a:spcBef>
            <a:spcAft>
              <a:spcPct val="35000"/>
            </a:spcAft>
            <a:buNone/>
          </a:pPr>
          <a:r>
            <a:rPr lang="en-US" sz="1800" kern="1200" dirty="0"/>
            <a:t>App2</a:t>
          </a:r>
        </a:p>
      </dsp:txBody>
      <dsp:txXfrm>
        <a:off x="1094976" y="625785"/>
        <a:ext cx="765644" cy="396416"/>
      </dsp:txXfrm>
    </dsp:sp>
    <dsp:sp modelId="{C76DFCBA-2889-BA4B-B2A4-9AB94451714A}">
      <dsp:nvSpPr>
        <dsp:cNvPr id="0" name=""/>
        <dsp:cNvSpPr/>
      </dsp:nvSpPr>
      <dsp:spPr>
        <a:xfrm>
          <a:off x="1248105" y="934110"/>
          <a:ext cx="689080" cy="132138"/>
        </a:xfrm>
        <a:prstGeom prst="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endParaRPr lang="en-US" sz="800" kern="1200" dirty="0"/>
        </a:p>
      </dsp:txBody>
      <dsp:txXfrm>
        <a:off x="1248105" y="934110"/>
        <a:ext cx="689080" cy="132138"/>
      </dsp:txXfrm>
    </dsp:sp>
    <dsp:sp modelId="{6C74E2C0-D683-064E-8A08-B3B54489DC5C}">
      <dsp:nvSpPr>
        <dsp:cNvPr id="0" name=""/>
        <dsp:cNvSpPr/>
      </dsp:nvSpPr>
      <dsp:spPr>
        <a:xfrm>
          <a:off x="1094976" y="1251243"/>
          <a:ext cx="765644" cy="396416"/>
        </a:xfrm>
        <a:prstGeom prst="rect">
          <a:avLst/>
        </a:prstGeom>
        <a:gradFill rotWithShape="0">
          <a:gsLst>
            <a:gs pos="0">
              <a:schemeClr val="accent1">
                <a:alpha val="90000"/>
                <a:hueOff val="0"/>
                <a:satOff val="0"/>
                <a:lumOff val="0"/>
                <a:alphaOff val="-24000"/>
                <a:tint val="50000"/>
                <a:satMod val="300000"/>
              </a:schemeClr>
            </a:gs>
            <a:gs pos="35000">
              <a:schemeClr val="accent1">
                <a:alpha val="90000"/>
                <a:hueOff val="0"/>
                <a:satOff val="0"/>
                <a:lumOff val="0"/>
                <a:alphaOff val="-24000"/>
                <a:tint val="37000"/>
                <a:satMod val="300000"/>
              </a:schemeClr>
            </a:gs>
            <a:gs pos="100000">
              <a:schemeClr val="accent1">
                <a:alpha val="90000"/>
                <a:hueOff val="0"/>
                <a:satOff val="0"/>
                <a:lumOff val="0"/>
                <a:alphaOff val="-24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55939" numCol="1" spcCol="1270" anchor="ctr" anchorCtr="0">
          <a:noAutofit/>
        </a:bodyPr>
        <a:lstStyle/>
        <a:p>
          <a:pPr marL="0" lvl="0" indent="0" algn="ctr" defTabSz="800100">
            <a:lnSpc>
              <a:spcPct val="90000"/>
            </a:lnSpc>
            <a:spcBef>
              <a:spcPct val="0"/>
            </a:spcBef>
            <a:spcAft>
              <a:spcPct val="35000"/>
            </a:spcAft>
            <a:buNone/>
          </a:pPr>
          <a:r>
            <a:rPr lang="en-US" sz="1800" kern="1200" dirty="0"/>
            <a:t>Data2</a:t>
          </a:r>
        </a:p>
      </dsp:txBody>
      <dsp:txXfrm>
        <a:off x="1094976" y="1251243"/>
        <a:ext cx="765644" cy="396416"/>
      </dsp:txXfrm>
    </dsp:sp>
    <dsp:sp modelId="{CDCEFCA7-1245-F344-AB08-EBA4889260BF}">
      <dsp:nvSpPr>
        <dsp:cNvPr id="0" name=""/>
        <dsp:cNvSpPr/>
      </dsp:nvSpPr>
      <dsp:spPr>
        <a:xfrm>
          <a:off x="1248105" y="1559567"/>
          <a:ext cx="689080" cy="132138"/>
        </a:xfrm>
        <a:prstGeom prst="rect">
          <a:avLst/>
        </a:prstGeom>
        <a:solidFill>
          <a:schemeClr val="lt1">
            <a:alpha val="90000"/>
            <a:hueOff val="0"/>
            <a:satOff val="0"/>
            <a:lumOff val="0"/>
            <a:alphaOff val="0"/>
          </a:schemeClr>
        </a:solidFill>
        <a:ln w="9525" cap="flat" cmpd="sng" algn="ctr">
          <a:solidFill>
            <a:schemeClr val="accent1">
              <a:alpha val="90000"/>
              <a:hueOff val="0"/>
              <a:satOff val="0"/>
              <a:lumOff val="0"/>
              <a:alphaOff val="-24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3175" rIns="12700" bIns="3175" numCol="1" spcCol="1270" anchor="ctr" anchorCtr="0">
          <a:noAutofit/>
        </a:bodyPr>
        <a:lstStyle/>
        <a:p>
          <a:pPr marL="0" lvl="0" indent="0" algn="l" defTabSz="222250">
            <a:lnSpc>
              <a:spcPct val="90000"/>
            </a:lnSpc>
            <a:spcBef>
              <a:spcPct val="0"/>
            </a:spcBef>
            <a:spcAft>
              <a:spcPct val="35000"/>
            </a:spcAft>
            <a:buNone/>
          </a:pPr>
          <a:r>
            <a:rPr lang="en-US" sz="500" b="1" kern="1200" dirty="0">
              <a:solidFill>
                <a:schemeClr val="accent4"/>
              </a:solidFill>
              <a:latin typeface="Calibri" charset="0"/>
              <a:ea typeface="Calibri" charset="0"/>
              <a:cs typeface="Calibri" charset="0"/>
            </a:rPr>
            <a:t>PROD.App2.Data2.VerX</a:t>
          </a:r>
        </a:p>
      </dsp:txBody>
      <dsp:txXfrm>
        <a:off x="1248105" y="1559567"/>
        <a:ext cx="689080" cy="132138"/>
      </dsp:txXfrm>
    </dsp:sp>
    <dsp:sp modelId="{BD53D550-A0B3-1F4E-BE88-180A7DF9E6A2}">
      <dsp:nvSpPr>
        <dsp:cNvPr id="0" name=""/>
        <dsp:cNvSpPr/>
      </dsp:nvSpPr>
      <dsp:spPr>
        <a:xfrm>
          <a:off x="2122180" y="625785"/>
          <a:ext cx="765644" cy="396416"/>
        </a:xfrm>
        <a:prstGeom prst="rect">
          <a:avLst/>
        </a:prstGeom>
        <a:gradFill rotWithShape="0">
          <a:gsLst>
            <a:gs pos="0">
              <a:schemeClr val="accent1">
                <a:alpha val="90000"/>
                <a:hueOff val="0"/>
                <a:satOff val="0"/>
                <a:lumOff val="0"/>
                <a:alphaOff val="-32000"/>
                <a:tint val="50000"/>
                <a:satMod val="300000"/>
              </a:schemeClr>
            </a:gs>
            <a:gs pos="35000">
              <a:schemeClr val="accent1">
                <a:alpha val="90000"/>
                <a:hueOff val="0"/>
                <a:satOff val="0"/>
                <a:lumOff val="0"/>
                <a:alphaOff val="-32000"/>
                <a:tint val="37000"/>
                <a:satMod val="300000"/>
              </a:schemeClr>
            </a:gs>
            <a:gs pos="100000">
              <a:schemeClr val="accent1">
                <a:alpha val="90000"/>
                <a:hueOff val="0"/>
                <a:satOff val="0"/>
                <a:lumOff val="0"/>
                <a:alphaOff val="-32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55939" numCol="1" spcCol="1270" anchor="ctr" anchorCtr="0">
          <a:noAutofit/>
        </a:bodyPr>
        <a:lstStyle/>
        <a:p>
          <a:pPr marL="0" lvl="0" indent="0" algn="ctr" defTabSz="800100">
            <a:lnSpc>
              <a:spcPct val="90000"/>
            </a:lnSpc>
            <a:spcBef>
              <a:spcPct val="0"/>
            </a:spcBef>
            <a:spcAft>
              <a:spcPct val="35000"/>
            </a:spcAft>
            <a:buNone/>
          </a:pPr>
          <a:r>
            <a:rPr lang="en-US" sz="1800" kern="1200" dirty="0" err="1"/>
            <a:t>AppN</a:t>
          </a:r>
          <a:endParaRPr lang="en-US" sz="1800" kern="1200" dirty="0"/>
        </a:p>
      </dsp:txBody>
      <dsp:txXfrm>
        <a:off x="2122180" y="625785"/>
        <a:ext cx="765644" cy="396416"/>
      </dsp:txXfrm>
    </dsp:sp>
    <dsp:sp modelId="{AE4B7FA5-7AB8-4B40-A7B2-77AD1AA3298A}">
      <dsp:nvSpPr>
        <dsp:cNvPr id="0" name=""/>
        <dsp:cNvSpPr/>
      </dsp:nvSpPr>
      <dsp:spPr>
        <a:xfrm>
          <a:off x="2275309" y="934110"/>
          <a:ext cx="689080" cy="132138"/>
        </a:xfrm>
        <a:prstGeom prst="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endParaRPr lang="en-US" sz="800" kern="1200"/>
        </a:p>
      </dsp:txBody>
      <dsp:txXfrm>
        <a:off x="2275309" y="934110"/>
        <a:ext cx="689080" cy="132138"/>
      </dsp:txXfrm>
    </dsp:sp>
    <dsp:sp modelId="{3575CEF0-336C-6346-B614-7242E3ABBEA1}">
      <dsp:nvSpPr>
        <dsp:cNvPr id="0" name=""/>
        <dsp:cNvSpPr/>
      </dsp:nvSpPr>
      <dsp:spPr>
        <a:xfrm>
          <a:off x="2122180" y="1251243"/>
          <a:ext cx="765644" cy="396416"/>
        </a:xfrm>
        <a:prstGeom prst="rect">
          <a:avLst/>
        </a:prstGeom>
        <a:gradFill rotWithShape="0">
          <a:gsLst>
            <a:gs pos="0">
              <a:schemeClr val="accent1">
                <a:alpha val="90000"/>
                <a:hueOff val="0"/>
                <a:satOff val="0"/>
                <a:lumOff val="0"/>
                <a:alphaOff val="-40000"/>
                <a:tint val="50000"/>
                <a:satMod val="300000"/>
              </a:schemeClr>
            </a:gs>
            <a:gs pos="35000">
              <a:schemeClr val="accent1">
                <a:alpha val="90000"/>
                <a:hueOff val="0"/>
                <a:satOff val="0"/>
                <a:lumOff val="0"/>
                <a:alphaOff val="-40000"/>
                <a:tint val="37000"/>
                <a:satMod val="300000"/>
              </a:schemeClr>
            </a:gs>
            <a:gs pos="100000">
              <a:schemeClr val="accent1">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55939" numCol="1" spcCol="1270" anchor="ctr" anchorCtr="0">
          <a:noAutofit/>
        </a:bodyPr>
        <a:lstStyle/>
        <a:p>
          <a:pPr marL="0" lvl="0" indent="0" algn="ctr" defTabSz="800100">
            <a:lnSpc>
              <a:spcPct val="90000"/>
            </a:lnSpc>
            <a:spcBef>
              <a:spcPct val="0"/>
            </a:spcBef>
            <a:spcAft>
              <a:spcPct val="35000"/>
            </a:spcAft>
            <a:buNone/>
          </a:pPr>
          <a:r>
            <a:rPr lang="en-US" sz="1800" kern="1200" dirty="0" err="1"/>
            <a:t>DataN</a:t>
          </a:r>
          <a:endParaRPr lang="en-US" sz="1800" kern="1200" dirty="0"/>
        </a:p>
      </dsp:txBody>
      <dsp:txXfrm>
        <a:off x="2122180" y="1251243"/>
        <a:ext cx="765644" cy="396416"/>
      </dsp:txXfrm>
    </dsp:sp>
    <dsp:sp modelId="{3697BE0D-4F9B-5143-97D0-F8CE04DE0817}">
      <dsp:nvSpPr>
        <dsp:cNvPr id="0" name=""/>
        <dsp:cNvSpPr/>
      </dsp:nvSpPr>
      <dsp:spPr>
        <a:xfrm>
          <a:off x="2275309" y="1559567"/>
          <a:ext cx="689080" cy="132138"/>
        </a:xfrm>
        <a:prstGeom prst="rect">
          <a:avLst/>
        </a:prstGeom>
        <a:solidFill>
          <a:schemeClr val="lt1">
            <a:alpha val="90000"/>
            <a:hueOff val="0"/>
            <a:satOff val="0"/>
            <a:lumOff val="0"/>
            <a:alphaOff val="0"/>
          </a:schemeClr>
        </a:solidFill>
        <a:ln w="9525" cap="flat" cmpd="sng" algn="ctr">
          <a:solidFill>
            <a:schemeClr val="accent1">
              <a:alpha val="90000"/>
              <a:hueOff val="0"/>
              <a:satOff val="0"/>
              <a:lumOff val="0"/>
              <a:alphaOff val="-4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3175" rIns="12700" bIns="3175" numCol="1" spcCol="1270" anchor="ctr" anchorCtr="0">
          <a:noAutofit/>
        </a:bodyPr>
        <a:lstStyle/>
        <a:p>
          <a:pPr marL="0" lvl="0" indent="0" algn="r" defTabSz="222250">
            <a:lnSpc>
              <a:spcPct val="90000"/>
            </a:lnSpc>
            <a:spcBef>
              <a:spcPct val="0"/>
            </a:spcBef>
            <a:spcAft>
              <a:spcPct val="35000"/>
            </a:spcAft>
            <a:buNone/>
          </a:pPr>
          <a:r>
            <a:rPr lang="en-US" sz="500" b="1" kern="1200" dirty="0" err="1">
              <a:solidFill>
                <a:schemeClr val="accent6"/>
              </a:solidFill>
              <a:latin typeface="Calibri" charset="0"/>
              <a:ea typeface="Calibri" charset="0"/>
              <a:cs typeface="Calibri" charset="0"/>
            </a:rPr>
            <a:t>PROD.AppN.DataN.VerX</a:t>
          </a:r>
          <a:endParaRPr lang="en-US" sz="500" b="1" kern="1200" dirty="0">
            <a:solidFill>
              <a:schemeClr val="accent6"/>
            </a:solidFill>
            <a:latin typeface="Calibri" charset="0"/>
            <a:ea typeface="Calibri" charset="0"/>
            <a:cs typeface="Calibri" charset="0"/>
          </a:endParaRPr>
        </a:p>
      </dsp:txBody>
      <dsp:txXfrm>
        <a:off x="2275309" y="1559567"/>
        <a:ext cx="689080" cy="13213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EF4C6-8881-6B48-9160-96992B5CBC06}" type="datetimeFigureOut">
              <a:rPr lang="en-US" smtClean="0"/>
              <a:t>8/2/2017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A8B434-EB89-4B47-B6CD-91A0DD045FE2}" type="slidenum">
              <a:rPr lang="en-US" smtClean="0"/>
              <a:t>‹#›</a:t>
            </a:fld>
            <a:endParaRPr lang="en-US"/>
          </a:p>
        </p:txBody>
      </p:sp>
    </p:spTree>
    <p:extLst>
      <p:ext uri="{BB962C8B-B14F-4D97-AF65-F5344CB8AC3E}">
        <p14:creationId xmlns:p14="http://schemas.microsoft.com/office/powerpoint/2010/main" val="4113138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03C240-3225-E64C-A56A-7DA00A2DA818}" type="datetimeFigureOut">
              <a:rPr lang="en-US" smtClean="0"/>
              <a:t>8/2/2017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6F0C8-1F55-CE4E-B5A7-22C12EDF9E9B}" type="slidenum">
              <a:rPr lang="en-US" smtClean="0"/>
              <a:t>‹#›</a:t>
            </a:fld>
            <a:endParaRPr lang="en-US"/>
          </a:p>
        </p:txBody>
      </p:sp>
    </p:spTree>
    <p:extLst>
      <p:ext uri="{BB962C8B-B14F-4D97-AF65-F5344CB8AC3E}">
        <p14:creationId xmlns:p14="http://schemas.microsoft.com/office/powerpoint/2010/main" val="265457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95B88-E32B-6B40-995F-55BD8224437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71227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817518-FB06-4843-9B46-F72D174830EE}" type="slidenum">
              <a:rPr lang="en-US">
                <a:solidFill>
                  <a:srgbClr val="000000"/>
                </a:solidFill>
              </a:rPr>
              <a:pPr>
                <a:defRPr/>
              </a:pPr>
              <a:t>23</a:t>
            </a:fld>
            <a:endParaRPr lang="en-US">
              <a:solidFill>
                <a:srgbClr val="000000"/>
              </a:solidFill>
            </a:endParaRPr>
          </a:p>
        </p:txBody>
      </p:sp>
    </p:spTree>
    <p:extLst>
      <p:ext uri="{BB962C8B-B14F-4D97-AF65-F5344CB8AC3E}">
        <p14:creationId xmlns:p14="http://schemas.microsoft.com/office/powerpoint/2010/main" val="928965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6296C-F5BA-D947-A259-195A3B7C5F71}"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53289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6296C-F5BA-D947-A259-195A3B7C5F71}"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598607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6296C-F5BA-D947-A259-195A3B7C5F71}"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792616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6296C-F5BA-D947-A259-195A3B7C5F71}"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357120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6296C-F5BA-D947-A259-195A3B7C5F71}"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863187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8868B74-F364-489C-9149-2BB81FA06714}" type="slidenum">
              <a:rPr lang="en-US" altLang="en-US" smtClean="0">
                <a:solidFill>
                  <a:prstClr val="black"/>
                </a:solidFill>
              </a:rPr>
              <a:pPr>
                <a:defRPr/>
              </a:pPr>
              <a:t>34</a:t>
            </a:fld>
            <a:endParaRPr lang="en-US" altLang="en-US">
              <a:solidFill>
                <a:prstClr val="black"/>
              </a:solidFill>
            </a:endParaRPr>
          </a:p>
        </p:txBody>
      </p:sp>
    </p:spTree>
    <p:extLst>
      <p:ext uri="{BB962C8B-B14F-4D97-AF65-F5344CB8AC3E}">
        <p14:creationId xmlns:p14="http://schemas.microsoft.com/office/powerpoint/2010/main" val="136368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3630">
              <a:defRPr sz="2300">
                <a:solidFill>
                  <a:schemeClr val="tx1"/>
                </a:solidFill>
                <a:latin typeface="Arial" charset="0"/>
                <a:ea typeface="ＭＳ Ｐゴシック" charset="-128"/>
              </a:defRPr>
            </a:lvl1pPr>
            <a:lvl2pPr marL="715015" indent="-275006" defTabSz="913630">
              <a:defRPr sz="2300">
                <a:solidFill>
                  <a:schemeClr val="tx1"/>
                </a:solidFill>
                <a:latin typeface="Arial" charset="0"/>
                <a:ea typeface="ＭＳ Ｐゴシック" charset="-128"/>
              </a:defRPr>
            </a:lvl2pPr>
            <a:lvl3pPr marL="1100023" indent="-220005" defTabSz="913630">
              <a:defRPr sz="2300">
                <a:solidFill>
                  <a:schemeClr val="tx1"/>
                </a:solidFill>
                <a:latin typeface="Arial" charset="0"/>
                <a:ea typeface="ＭＳ Ｐゴシック" charset="-128"/>
              </a:defRPr>
            </a:lvl3pPr>
            <a:lvl4pPr marL="1540032" indent="-220005" defTabSz="913630">
              <a:defRPr sz="2300">
                <a:solidFill>
                  <a:schemeClr val="tx1"/>
                </a:solidFill>
                <a:latin typeface="Arial" charset="0"/>
                <a:ea typeface="ＭＳ Ｐゴシック" charset="-128"/>
              </a:defRPr>
            </a:lvl4pPr>
            <a:lvl5pPr marL="1980042" indent="-220005" defTabSz="913630">
              <a:defRPr sz="2300">
                <a:solidFill>
                  <a:schemeClr val="tx1"/>
                </a:solidFill>
                <a:latin typeface="Arial" charset="0"/>
                <a:ea typeface="ＭＳ Ｐゴシック" charset="-128"/>
              </a:defRPr>
            </a:lvl5pPr>
            <a:lvl6pPr marL="2420051" indent="-220005" defTabSz="913630" eaLnBrk="0" fontAlgn="base" hangingPunct="0">
              <a:spcBef>
                <a:spcPct val="0"/>
              </a:spcBef>
              <a:spcAft>
                <a:spcPct val="0"/>
              </a:spcAft>
              <a:defRPr sz="2300">
                <a:solidFill>
                  <a:schemeClr val="tx1"/>
                </a:solidFill>
                <a:latin typeface="Arial" charset="0"/>
                <a:ea typeface="ＭＳ Ｐゴシック" charset="-128"/>
              </a:defRPr>
            </a:lvl6pPr>
            <a:lvl7pPr marL="2860060" indent="-220005" defTabSz="913630" eaLnBrk="0" fontAlgn="base" hangingPunct="0">
              <a:spcBef>
                <a:spcPct val="0"/>
              </a:spcBef>
              <a:spcAft>
                <a:spcPct val="0"/>
              </a:spcAft>
              <a:defRPr sz="2300">
                <a:solidFill>
                  <a:schemeClr val="tx1"/>
                </a:solidFill>
                <a:latin typeface="Arial" charset="0"/>
                <a:ea typeface="ＭＳ Ｐゴシック" charset="-128"/>
              </a:defRPr>
            </a:lvl7pPr>
            <a:lvl8pPr marL="3300070" indent="-220005" defTabSz="913630" eaLnBrk="0" fontAlgn="base" hangingPunct="0">
              <a:spcBef>
                <a:spcPct val="0"/>
              </a:spcBef>
              <a:spcAft>
                <a:spcPct val="0"/>
              </a:spcAft>
              <a:defRPr sz="2300">
                <a:solidFill>
                  <a:schemeClr val="tx1"/>
                </a:solidFill>
                <a:latin typeface="Arial" charset="0"/>
                <a:ea typeface="ＭＳ Ｐゴシック" charset="-128"/>
              </a:defRPr>
            </a:lvl8pPr>
            <a:lvl9pPr marL="3740079" indent="-220005" defTabSz="913630" eaLnBrk="0" fontAlgn="base" hangingPunct="0">
              <a:spcBef>
                <a:spcPct val="0"/>
              </a:spcBef>
              <a:spcAft>
                <a:spcPct val="0"/>
              </a:spcAft>
              <a:defRPr sz="2300">
                <a:solidFill>
                  <a:schemeClr val="tx1"/>
                </a:solidFill>
                <a:latin typeface="Arial" charset="0"/>
                <a:ea typeface="ＭＳ Ｐゴシック" charset="-128"/>
              </a:defRPr>
            </a:lvl9pPr>
          </a:lstStyle>
          <a:p>
            <a:fld id="{CDA00B35-DD69-B646-A0E3-AC6C0F985BE9}" type="slidenum">
              <a:rPr lang="en-US" altLang="en-US" sz="1300">
                <a:ea typeface="SimSun" charset="-122"/>
              </a:rPr>
              <a:pPr/>
              <a:t>39</a:t>
            </a:fld>
            <a:endParaRPr lang="en-US" altLang="en-US" sz="1300">
              <a:ea typeface="SimSun" charset="-122"/>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charset="0"/>
              <a:ea typeface="ＭＳ Ｐゴシック" charset="-128"/>
            </a:endParaRPr>
          </a:p>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322074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3EA4E0-0DC6-6649-B09A-7906D9CB1068}" type="slidenum">
              <a:rPr lang="en-US" smtClean="0"/>
              <a:t>52</a:t>
            </a:fld>
            <a:endParaRPr lang="en-US"/>
          </a:p>
        </p:txBody>
      </p:sp>
    </p:spTree>
    <p:extLst>
      <p:ext uri="{BB962C8B-B14F-4D97-AF65-F5344CB8AC3E}">
        <p14:creationId xmlns:p14="http://schemas.microsoft.com/office/powerpoint/2010/main" val="1037290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95B88-E32B-6B40-995F-55BD8224437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8914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95B88-E32B-6B40-995F-55BD8224437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541450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95B88-E32B-6B40-995F-55BD82244376}" type="slidenum">
              <a:rPr lang="en-US" smtClean="0"/>
              <a:t>7</a:t>
            </a:fld>
            <a:endParaRPr lang="en-US"/>
          </a:p>
        </p:txBody>
      </p:sp>
    </p:spTree>
    <p:extLst>
      <p:ext uri="{BB962C8B-B14F-4D97-AF65-F5344CB8AC3E}">
        <p14:creationId xmlns:p14="http://schemas.microsoft.com/office/powerpoint/2010/main" val="79956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95B88-E32B-6B40-995F-55BD82244376}" type="slidenum">
              <a:rPr lang="en-US" smtClean="0"/>
              <a:t>8</a:t>
            </a:fld>
            <a:endParaRPr lang="en-US"/>
          </a:p>
        </p:txBody>
      </p:sp>
    </p:spTree>
    <p:extLst>
      <p:ext uri="{BB962C8B-B14F-4D97-AF65-F5344CB8AC3E}">
        <p14:creationId xmlns:p14="http://schemas.microsoft.com/office/powerpoint/2010/main" val="1877460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95B88-E32B-6B40-995F-55BD82244376}" type="slidenum">
              <a:rPr lang="en-US" smtClean="0"/>
              <a:t>9</a:t>
            </a:fld>
            <a:endParaRPr lang="en-US"/>
          </a:p>
        </p:txBody>
      </p:sp>
    </p:spTree>
    <p:extLst>
      <p:ext uri="{BB962C8B-B14F-4D97-AF65-F5344CB8AC3E}">
        <p14:creationId xmlns:p14="http://schemas.microsoft.com/office/powerpoint/2010/main" val="1995016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95B88-E32B-6B40-995F-55BD82244376}" type="slidenum">
              <a:rPr lang="en-US" smtClean="0"/>
              <a:t>10</a:t>
            </a:fld>
            <a:endParaRPr lang="en-US"/>
          </a:p>
        </p:txBody>
      </p:sp>
    </p:spTree>
    <p:extLst>
      <p:ext uri="{BB962C8B-B14F-4D97-AF65-F5344CB8AC3E}">
        <p14:creationId xmlns:p14="http://schemas.microsoft.com/office/powerpoint/2010/main" val="1953268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CPACF</a:t>
            </a:r>
            <a:r>
              <a:rPr lang="en-US" baseline="0" dirty="0"/>
              <a:t> Acceleration </a:t>
            </a:r>
            <a:r>
              <a:rPr lang="mr-IN" baseline="0" dirty="0"/>
              <a:t>–</a:t>
            </a:r>
            <a:r>
              <a:rPr lang="en-US" baseline="0" dirty="0"/>
              <a:t> Expecting 4-6x improvement for selected AES encryption modes:</a:t>
            </a:r>
          </a:p>
          <a:p>
            <a:pPr marL="171450" lvl="0" indent="-171450">
              <a:buFont typeface="Arial" charset="0"/>
              <a:buChar char="•"/>
            </a:pPr>
            <a:r>
              <a:rPr lang="en-US" baseline="0" dirty="0"/>
              <a:t>Galois Counter Mode (GCM)</a:t>
            </a:r>
          </a:p>
          <a:p>
            <a:pPr marL="171450" lvl="0" indent="-171450">
              <a:buFont typeface="Arial" charset="0"/>
              <a:buChar char="•"/>
            </a:pPr>
            <a:r>
              <a:rPr lang="en-US" baseline="0" dirty="0"/>
              <a:t>XEX-based tweaked-codebook mode with </a:t>
            </a:r>
            <a:r>
              <a:rPr lang="en-US" baseline="0" dirty="0" err="1"/>
              <a:t>ciphertext</a:t>
            </a:r>
            <a:r>
              <a:rPr lang="en-US" baseline="0" dirty="0"/>
              <a:t> stealing (XTS)</a:t>
            </a:r>
          </a:p>
          <a:p>
            <a:pPr marL="171450" lvl="0" indent="-171450">
              <a:buFont typeface="Arial" charset="0"/>
              <a:buChar char="•"/>
            </a:pPr>
            <a:r>
              <a:rPr lang="en-US" baseline="0" dirty="0"/>
              <a:t>Cipher Block Chaining (CBC) </a:t>
            </a:r>
            <a:r>
              <a:rPr lang="mr-IN" baseline="0" dirty="0"/>
              <a:t>–</a:t>
            </a:r>
            <a:r>
              <a:rPr lang="en-US" baseline="0" dirty="0"/>
              <a:t> </a:t>
            </a:r>
            <a:r>
              <a:rPr lang="en-US" i="1" baseline="0" dirty="0"/>
              <a:t>~4x improvement decrypt only</a:t>
            </a:r>
          </a:p>
          <a:p>
            <a:pPr marL="0" lvl="0" indent="0">
              <a:buFont typeface="Arial" charset="0"/>
              <a:buNone/>
            </a:pPr>
            <a:endParaRPr lang="en-US" i="0" baseline="0" dirty="0"/>
          </a:p>
          <a:p>
            <a:pPr marL="0" lvl="0" indent="0">
              <a:buFont typeface="Arial" charset="0"/>
              <a:buNone/>
            </a:pPr>
            <a:r>
              <a:rPr lang="en-US" i="0" baseline="0" dirty="0"/>
              <a:t>GCM is a stream cipher and its use is defined as part of TLS specifications.</a:t>
            </a:r>
          </a:p>
          <a:p>
            <a:pPr marL="0" lvl="0" indent="0">
              <a:buFont typeface="Arial" charset="0"/>
              <a:buNone/>
            </a:pPr>
            <a:endParaRPr lang="en-US" i="0" baseline="0" dirty="0"/>
          </a:p>
          <a:p>
            <a:pPr marL="0" lvl="0" indent="0">
              <a:buFont typeface="Arial" charset="0"/>
              <a:buNone/>
            </a:pPr>
            <a:r>
              <a:rPr lang="en-US" i="0" baseline="0" dirty="0"/>
              <a:t>XTS is a block cipher mode typically used for disk encryption.</a:t>
            </a:r>
          </a:p>
          <a:p>
            <a:pPr marL="0" lvl="0" indent="0">
              <a:buFont typeface="Arial" charset="0"/>
              <a:buNone/>
            </a:pPr>
            <a:endParaRPr lang="en-US" i="0" baseline="0" dirty="0"/>
          </a:p>
          <a:p>
            <a:pPr marL="0" lvl="0" indent="0">
              <a:buFont typeface="Arial" charset="0"/>
              <a:buNone/>
            </a:pPr>
            <a:r>
              <a:rPr lang="en-US" i="0" baseline="0" dirty="0"/>
              <a:t>Programs making use of these encryption modes will realize the performance benefit when running on z14 hardware.  </a:t>
            </a:r>
          </a:p>
          <a:p>
            <a:pPr marL="171450" lvl="0" indent="-171450">
              <a:buFont typeface="Arial" charset="0"/>
              <a:buChar char="•"/>
            </a:pPr>
            <a:r>
              <a:rPr lang="en-US" i="0" baseline="0" dirty="0"/>
              <a:t>For SSL/TLS workloads it may be necessary to configure cipher suite to prefer GCM mode</a:t>
            </a:r>
          </a:p>
          <a:p>
            <a:pPr marL="171450" lvl="0" indent="-171450">
              <a:buFont typeface="Arial" charset="0"/>
              <a:buChar char="•"/>
            </a:pPr>
            <a:endParaRPr lang="en-US" i="0" baseline="0" dirty="0"/>
          </a:p>
        </p:txBody>
      </p:sp>
      <p:sp>
        <p:nvSpPr>
          <p:cNvPr id="4" name="Slide Number Placeholder 3"/>
          <p:cNvSpPr>
            <a:spLocks noGrp="1"/>
          </p:cNvSpPr>
          <p:nvPr>
            <p:ph type="sldNum" sz="quarter" idx="10"/>
          </p:nvPr>
        </p:nvSpPr>
        <p:spPr/>
        <p:txBody>
          <a:bodyPr/>
          <a:lstStyle/>
          <a:p>
            <a:fld id="{7D26296C-F5BA-D947-A259-195A3B7C5F7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27421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Text</a:t>
            </a:r>
            <a:r>
              <a:rPr lang="en-US" baseline="0" dirty="0"/>
              <a:t> from </a:t>
            </a:r>
            <a:r>
              <a:rPr lang="en-US" sz="1200" kern="1200" dirty="0">
                <a:solidFill>
                  <a:schemeClr val="tx1"/>
                </a:solidFill>
                <a:effectLst/>
                <a:latin typeface="+mn-lt"/>
                <a:ea typeface="+mn-ea"/>
                <a:cs typeface="+mn-cs"/>
              </a:rPr>
              <a:t>IBM z/OS Version 2 Release 2 enhancements and statements of direction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(IBM United States Software Announcement 216-392, dated October 4, 2016)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baseline="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IBM plans to deliver application transparent, policy-controlled dataset encryption in IBM </a:t>
            </a:r>
            <a:r>
              <a:rPr lang="en-US" sz="1200" i="1" kern="1200" dirty="0" err="1">
                <a:solidFill>
                  <a:schemeClr val="tx1"/>
                </a:solidFill>
                <a:effectLst/>
                <a:latin typeface="+mn-lt"/>
                <a:ea typeface="+mn-ea"/>
                <a:cs typeface="+mn-cs"/>
              </a:rPr>
              <a:t>zTM</a:t>
            </a:r>
            <a:r>
              <a:rPr lang="en-US" sz="1200" i="1" kern="1200" dirty="0">
                <a:solidFill>
                  <a:schemeClr val="tx1"/>
                </a:solidFill>
                <a:effectLst/>
                <a:latin typeface="+mn-lt"/>
                <a:ea typeface="+mn-ea"/>
                <a:cs typeface="+mn-cs"/>
              </a:rPr>
              <a:t>/OS. IBM DB2 for z/OS and IBM Information Management System (IMS) intend to exploit z/OS dataset encryption. </a:t>
            </a:r>
            <a:endParaRPr lang="en-US" i="1" dirty="0"/>
          </a:p>
          <a:p>
            <a:endParaRPr lang="en-US" baseline="0" dirty="0"/>
          </a:p>
          <a:p>
            <a:r>
              <a:rPr lang="en-US" baseline="0" dirty="0"/>
              <a:t>As indicated above, IBM plans to support z/OS data set encryption for DB2, IMS and CICS (e.g. CICS VSAM) data, as well as sequential data (BSAM, QSAM) for batch workloads (see page 30 &amp; 31 for more details).  </a:t>
            </a:r>
          </a:p>
          <a:p>
            <a:endParaRPr lang="en-US" baseline="0" dirty="0"/>
          </a:p>
          <a:p>
            <a:r>
              <a:rPr lang="en-US" baseline="0" dirty="0"/>
              <a:t>Data sets must be extended format BSAM, QSAM or VSAM.  </a:t>
            </a:r>
          </a:p>
          <a:p>
            <a:endParaRPr lang="en-US" dirty="0"/>
          </a:p>
        </p:txBody>
      </p:sp>
      <p:sp>
        <p:nvSpPr>
          <p:cNvPr id="4" name="Slide Number Placeholder 3"/>
          <p:cNvSpPr>
            <a:spLocks noGrp="1"/>
          </p:cNvSpPr>
          <p:nvPr>
            <p:ph type="sldNum" sz="quarter" idx="10"/>
          </p:nvPr>
        </p:nvSpPr>
        <p:spPr/>
        <p:txBody>
          <a:bodyPr/>
          <a:lstStyle/>
          <a:p>
            <a:fld id="{7D26296C-F5BA-D947-A259-195A3B7C5F71}" type="slidenum">
              <a:rPr lang="en-US" smtClean="0"/>
              <a:t>15</a:t>
            </a:fld>
            <a:endParaRPr lang="en-US"/>
          </a:p>
        </p:txBody>
      </p:sp>
    </p:spTree>
    <p:extLst>
      <p:ext uri="{BB962C8B-B14F-4D97-AF65-F5344CB8AC3E}">
        <p14:creationId xmlns:p14="http://schemas.microsoft.com/office/powerpoint/2010/main" val="1593489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www.ibm.com/security" TargetMode="External"/><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zNext_16-9_PPT-04.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35879" cy="5143500"/>
          </a:xfrm>
          <a:prstGeom prst="rect">
            <a:avLst/>
          </a:prstGeom>
        </p:spPr>
      </p:pic>
      <p:sp>
        <p:nvSpPr>
          <p:cNvPr id="4" name="Text Placeholder 2"/>
          <p:cNvSpPr>
            <a:spLocks noGrp="1"/>
          </p:cNvSpPr>
          <p:nvPr>
            <p:ph type="body" idx="12"/>
          </p:nvPr>
        </p:nvSpPr>
        <p:spPr>
          <a:xfrm>
            <a:off x="419100" y="2425313"/>
            <a:ext cx="7414846" cy="355541"/>
          </a:xfrm>
          <a:prstGeom prst="rect">
            <a:avLst/>
          </a:prstGeom>
        </p:spPr>
        <p:txBody>
          <a:bodyPr lIns="91438" tIns="45719" rIns="91438" bIns="45719" anchor="t"/>
          <a:lstStyle>
            <a:lvl1pPr marL="0" indent="0" algn="l">
              <a:buNone/>
              <a:defRPr sz="1400" b="0" i="0">
                <a:solidFill>
                  <a:schemeClr val="tx1"/>
                </a:solidFill>
                <a:latin typeface="Arial" panose="020B0604020202020204" pitchFamily="34" charset="0"/>
                <a:cs typeface="Arial" panose="020B06040202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3" hasCustomPrompt="1"/>
          </p:nvPr>
        </p:nvSpPr>
        <p:spPr>
          <a:xfrm>
            <a:off x="419102" y="3105883"/>
            <a:ext cx="926123" cy="199394"/>
          </a:xfrm>
          <a:prstGeom prst="rect">
            <a:avLst/>
          </a:prstGeom>
        </p:spPr>
        <p:txBody>
          <a:bodyPr lIns="91438" tIns="45719" rIns="91438" bIns="45719" anchor="b"/>
          <a:lstStyle>
            <a:lvl1pPr marL="0" indent="0" algn="l">
              <a:buNone/>
              <a:defRPr sz="800" b="0" i="0">
                <a:solidFill>
                  <a:schemeClr val="tx1"/>
                </a:solidFill>
                <a:latin typeface="Arial" panose="020B0604020202020204" pitchFamily="34" charset="0"/>
                <a:cs typeface="Arial" panose="020B06040202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Date</a:t>
            </a:r>
          </a:p>
        </p:txBody>
      </p:sp>
      <p:sp>
        <p:nvSpPr>
          <p:cNvPr id="6" name="Text Placeholder 2"/>
          <p:cNvSpPr>
            <a:spLocks noGrp="1"/>
          </p:cNvSpPr>
          <p:nvPr>
            <p:ph type="body" idx="15"/>
          </p:nvPr>
        </p:nvSpPr>
        <p:spPr>
          <a:xfrm>
            <a:off x="419100" y="1695601"/>
            <a:ext cx="7414846" cy="724205"/>
          </a:xfrm>
          <a:prstGeom prst="rect">
            <a:avLst/>
          </a:prstGeom>
        </p:spPr>
        <p:txBody>
          <a:bodyPr lIns="91438" tIns="45719" rIns="91438" bIns="45719" anchor="b"/>
          <a:lstStyle>
            <a:lvl1pPr marL="0" indent="0" algn="l">
              <a:buNone/>
              <a:defRPr lang="en-US" sz="3600" b="0" kern="1200" dirty="0" smtClean="0">
                <a:solidFill>
                  <a:schemeClr val="tx1"/>
                </a:solidFill>
                <a:latin typeface="Arial" panose="020B0604020202020204" pitchFamily="34" charset="0"/>
                <a:ea typeface="MS PGothic" pitchFamily="34" charset="-128"/>
                <a:cs typeface="Arial" panose="020B0604020202020204" pitchFamily="34" charset="0"/>
                <a:sym typeface="Gill Sans"/>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67575337"/>
      </p:ext>
    </p:extLst>
  </p:cSld>
  <p:clrMapOvr>
    <a:masterClrMapping/>
  </p:clrMapOvr>
  <p:extLst mod="1">
    <p:ext uri="{DCECCB84-F9BA-43D5-87BE-67443E8EF086}">
      <p15:sldGuideLst xmlns:p15="http://schemas.microsoft.com/office/powerpoint/2012/main">
        <p15:guide id="1" orient="horz" pos="1896" userDrawn="1">
          <p15:clr>
            <a:srgbClr val="FBAE40"/>
          </p15:clr>
        </p15:guide>
        <p15:guide id="2" pos="31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peaker Tit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21"/>
          <p:cNvSpPr>
            <a:spLocks noGrp="1"/>
          </p:cNvSpPr>
          <p:nvPr>
            <p:ph type="title" hasCustomPrompt="1"/>
          </p:nvPr>
        </p:nvSpPr>
        <p:spPr>
          <a:xfrm>
            <a:off x="406543" y="1564603"/>
            <a:ext cx="4798183" cy="833266"/>
          </a:xfrm>
          <a:prstGeom prst="rect">
            <a:avLst/>
          </a:prstGeom>
        </p:spPr>
        <p:txBody>
          <a:bodyPr lIns="0"/>
          <a:lstStyle>
            <a:lvl1pPr algn="l">
              <a:lnSpc>
                <a:spcPts val="2640"/>
              </a:lnSpc>
              <a:defRPr sz="2500" b="0" i="0">
                <a:solidFill>
                  <a:schemeClr val="bg1"/>
                </a:solidFill>
                <a:latin typeface="+mn-lt"/>
                <a:ea typeface="IBM Plex Sans" charset="0"/>
                <a:cs typeface="IBM Plex Sans" charset="0"/>
              </a:defRPr>
            </a:lvl1pPr>
          </a:lstStyle>
          <a:p>
            <a:r>
              <a:rPr lang="en-US" dirty="0"/>
              <a:t>Presentation </a:t>
            </a:r>
            <a:br>
              <a:rPr lang="en-US" dirty="0"/>
            </a:br>
            <a:r>
              <a:rPr lang="en-US" dirty="0"/>
              <a:t>Title</a:t>
            </a:r>
          </a:p>
        </p:txBody>
      </p:sp>
      <p:sp>
        <p:nvSpPr>
          <p:cNvPr id="5" name="Text Placeholder 24"/>
          <p:cNvSpPr>
            <a:spLocks noGrp="1"/>
          </p:cNvSpPr>
          <p:nvPr>
            <p:ph type="body" sz="quarter" idx="10" hasCustomPrompt="1"/>
          </p:nvPr>
        </p:nvSpPr>
        <p:spPr>
          <a:xfrm>
            <a:off x="406543" y="2407464"/>
            <a:ext cx="3996055" cy="690579"/>
          </a:xfrm>
          <a:prstGeom prst="rect">
            <a:avLst/>
          </a:prstGeom>
        </p:spPr>
        <p:txBody>
          <a:bodyPr lIns="0"/>
          <a:lstStyle>
            <a:lvl1pPr marL="0" indent="0">
              <a:buNone/>
              <a:defRPr sz="1400" b="0" i="0" baseline="0">
                <a:solidFill>
                  <a:srgbClr val="619AEC"/>
                </a:solidFill>
                <a:latin typeface="+mn-lt"/>
                <a:ea typeface="IBM Plex Sans" charset="0"/>
                <a:cs typeface="IBM Plex San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Speaker Name, Title</a:t>
            </a:r>
          </a:p>
        </p:txBody>
      </p:sp>
      <p:sp>
        <p:nvSpPr>
          <p:cNvPr id="10" name="Rectangle 9"/>
          <p:cNvSpPr>
            <a:spLocks noChangeArrowheads="1"/>
          </p:cNvSpPr>
          <p:nvPr userDrawn="1"/>
        </p:nvSpPr>
        <p:spPr bwMode="black">
          <a:xfrm>
            <a:off x="333588" y="4719208"/>
            <a:ext cx="1771263" cy="20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5957" tIns="42979" rIns="85957" bIns="42979"/>
          <a:lstStyle>
            <a:lvl1pPr eaLnBrk="0" hangingPunct="0">
              <a:defRPr sz="2200">
                <a:solidFill>
                  <a:srgbClr val="000000"/>
                </a:solidFill>
                <a:latin typeface="Gill Sans"/>
                <a:ea typeface="ヒラギノ角ゴ ProN W3"/>
                <a:cs typeface="ヒラギノ角ゴ ProN W3"/>
                <a:sym typeface="Gill Sans"/>
              </a:defRPr>
            </a:lvl1pPr>
            <a:lvl2pPr marL="742950" indent="-285750" eaLnBrk="0" hangingPunct="0">
              <a:defRPr sz="2200">
                <a:solidFill>
                  <a:srgbClr val="000000"/>
                </a:solidFill>
                <a:latin typeface="Gill Sans"/>
                <a:ea typeface="ヒラギノ角ゴ ProN W3"/>
                <a:cs typeface="ヒラギノ角ゴ ProN W3"/>
                <a:sym typeface="Gill Sans"/>
              </a:defRPr>
            </a:lvl2pPr>
            <a:lvl3pPr marL="1143000" indent="-228600" eaLnBrk="0" hangingPunct="0">
              <a:defRPr sz="2200">
                <a:solidFill>
                  <a:srgbClr val="000000"/>
                </a:solidFill>
                <a:latin typeface="Gill Sans"/>
                <a:ea typeface="ヒラギノ角ゴ ProN W3"/>
                <a:cs typeface="ヒラギノ角ゴ ProN W3"/>
                <a:sym typeface="Gill Sans"/>
              </a:defRPr>
            </a:lvl3pPr>
            <a:lvl4pPr marL="1600200" indent="-228600" eaLnBrk="0" hangingPunct="0">
              <a:defRPr sz="2200">
                <a:solidFill>
                  <a:srgbClr val="000000"/>
                </a:solidFill>
                <a:latin typeface="Gill Sans"/>
                <a:ea typeface="ヒラギノ角ゴ ProN W3"/>
                <a:cs typeface="ヒラギノ角ゴ ProN W3"/>
                <a:sym typeface="Gill Sans"/>
              </a:defRPr>
            </a:lvl4pPr>
            <a:lvl5pPr marL="2057400" indent="-228600" eaLnBrk="0" hangingPunct="0">
              <a:defRPr sz="22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9pPr>
          </a:lstStyle>
          <a:p>
            <a:pPr eaLnBrk="1" hangingPunct="1">
              <a:defRPr/>
            </a:pPr>
            <a:r>
              <a:rPr lang="en-US" altLang="en-US" sz="747" b="0" i="0" dirty="0">
                <a:solidFill>
                  <a:prstClr val="white"/>
                </a:solidFill>
                <a:latin typeface="+mn-lt"/>
                <a:ea typeface="IBM Plex Sans" charset="0"/>
                <a:cs typeface="IBM Plex Sans" charset="0"/>
              </a:rPr>
              <a:t>IBM Confidential</a:t>
            </a:r>
          </a:p>
          <a:p>
            <a:pPr eaLnBrk="1" hangingPunct="1">
              <a:defRPr/>
            </a:pPr>
            <a:r>
              <a:rPr lang="en-US" altLang="en-US" sz="747" b="0" i="0" dirty="0">
                <a:solidFill>
                  <a:prstClr val="white"/>
                </a:solidFill>
                <a:latin typeface="+mn-lt"/>
                <a:ea typeface="IBM Plex Sans" charset="0"/>
                <a:cs typeface="IBM Plex Sans" charset="0"/>
              </a:rPr>
              <a:t>© 2017 IBM Corporation</a:t>
            </a:r>
            <a:endParaRPr lang="en-US" altLang="en-US" sz="2054" b="0" i="0" dirty="0">
              <a:solidFill>
                <a:prstClr val="white"/>
              </a:solidFill>
              <a:latin typeface="+mn-lt"/>
              <a:ea typeface="IBM Plex Sans" charset="0"/>
              <a:cs typeface="IBM Plex Sans" charset="0"/>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48610" y="4637315"/>
            <a:ext cx="808286" cy="465992"/>
          </a:xfrm>
          <a:prstGeom prst="rect">
            <a:avLst/>
          </a:prstGeom>
        </p:spPr>
      </p:pic>
    </p:spTree>
    <p:extLst>
      <p:ext uri="{BB962C8B-B14F-4D97-AF65-F5344CB8AC3E}">
        <p14:creationId xmlns:p14="http://schemas.microsoft.com/office/powerpoint/2010/main" val="261628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355143" y="237817"/>
            <a:ext cx="8557812" cy="485679"/>
          </a:xfrm>
          <a:prstGeom prst="rect">
            <a:avLst/>
          </a:prstGeom>
        </p:spPr>
        <p:txBody>
          <a:bodyPr/>
          <a:lstStyle>
            <a:lvl1pPr algn="l">
              <a:defRPr sz="2500">
                <a:solidFill>
                  <a:srgbClr val="619AEC"/>
                </a:solidFill>
                <a:latin typeface="+mn-lt"/>
                <a:ea typeface="IBM Plex Sans" charset="0"/>
                <a:cs typeface="IBM Plex Sans" charset="0"/>
              </a:defRPr>
            </a:lvl1pPr>
          </a:lstStyle>
          <a:p>
            <a:r>
              <a:rPr lang="en-US"/>
              <a:t>Click to edit Master title style</a:t>
            </a:r>
          </a:p>
        </p:txBody>
      </p:sp>
    </p:spTree>
    <p:extLst>
      <p:ext uri="{BB962C8B-B14F-4D97-AF65-F5344CB8AC3E}">
        <p14:creationId xmlns:p14="http://schemas.microsoft.com/office/powerpoint/2010/main" val="1708343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455227"/>
            <a:ext cx="6858000" cy="1177245"/>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833234"/>
            <a:ext cx="7886700" cy="58862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4488" y="975122"/>
            <a:ext cx="4322762" cy="35897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19650" y="975122"/>
            <a:ext cx="4324350" cy="35897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274691"/>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915186"/>
            <a:ext cx="2949575" cy="627864"/>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pic>
        <p:nvPicPr>
          <p:cNvPr id="4" name="Picture 3" descr="zNext_16-9_PPT-04.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35879" cy="5143500"/>
          </a:xfrm>
          <a:prstGeom prst="rect">
            <a:avLst/>
          </a:prstGeom>
        </p:spPr>
      </p:pic>
      <p:sp>
        <p:nvSpPr>
          <p:cNvPr id="19" name="Title 1"/>
          <p:cNvSpPr>
            <a:spLocks noGrp="1"/>
          </p:cNvSpPr>
          <p:nvPr>
            <p:ph type="title"/>
          </p:nvPr>
        </p:nvSpPr>
        <p:spPr>
          <a:xfrm>
            <a:off x="457200" y="1120433"/>
            <a:ext cx="5988844" cy="276999"/>
          </a:xfrm>
          <a:prstGeom prst="rect">
            <a:avLst/>
          </a:prstGeom>
        </p:spPr>
        <p:txBody>
          <a:bodyPr lIns="91438" tIns="45719" rIns="91438" bIns="45719"/>
          <a:lstStyle>
            <a:lvl1pPr>
              <a:defRPr sz="18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0" name="Rectangle 19"/>
          <p:cNvSpPr>
            <a:spLocks noChangeArrowheads="1"/>
          </p:cNvSpPr>
          <p:nvPr userDrawn="1"/>
        </p:nvSpPr>
        <p:spPr bwMode="black">
          <a:xfrm>
            <a:off x="6969782" y="4729818"/>
            <a:ext cx="1371600" cy="197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3" tIns="46037" rIns="92073" bIns="46037"/>
          <a:lstStyle>
            <a:lvl1pPr eaLnBrk="0" hangingPunct="0">
              <a:defRPr sz="2200">
                <a:solidFill>
                  <a:srgbClr val="000000"/>
                </a:solidFill>
                <a:latin typeface="Gill Sans"/>
                <a:ea typeface="ヒラギノ角ゴ ProN W3"/>
                <a:cs typeface="ヒラギノ角ゴ ProN W3"/>
                <a:sym typeface="Gill Sans"/>
              </a:defRPr>
            </a:lvl1pPr>
            <a:lvl2pPr marL="742950" indent="-285750" eaLnBrk="0" hangingPunct="0">
              <a:defRPr sz="2200">
                <a:solidFill>
                  <a:srgbClr val="000000"/>
                </a:solidFill>
                <a:latin typeface="Gill Sans"/>
                <a:ea typeface="ヒラギノ角ゴ ProN W3"/>
                <a:cs typeface="ヒラギノ角ゴ ProN W3"/>
                <a:sym typeface="Gill Sans"/>
              </a:defRPr>
            </a:lvl2pPr>
            <a:lvl3pPr marL="1143000" indent="-228600" eaLnBrk="0" hangingPunct="0">
              <a:defRPr sz="2200">
                <a:solidFill>
                  <a:srgbClr val="000000"/>
                </a:solidFill>
                <a:latin typeface="Gill Sans"/>
                <a:ea typeface="ヒラギノ角ゴ ProN W3"/>
                <a:cs typeface="ヒラギノ角ゴ ProN W3"/>
                <a:sym typeface="Gill Sans"/>
              </a:defRPr>
            </a:lvl3pPr>
            <a:lvl4pPr marL="1600200" indent="-228600" eaLnBrk="0" hangingPunct="0">
              <a:defRPr sz="2200">
                <a:solidFill>
                  <a:srgbClr val="000000"/>
                </a:solidFill>
                <a:latin typeface="Gill Sans"/>
                <a:ea typeface="ヒラギノ角ゴ ProN W3"/>
                <a:cs typeface="ヒラギノ角ゴ ProN W3"/>
                <a:sym typeface="Gill Sans"/>
              </a:defRPr>
            </a:lvl4pPr>
            <a:lvl5pPr marL="2057400" indent="-228600" eaLnBrk="0" hangingPunct="0">
              <a:defRPr sz="22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9pPr>
          </a:lstStyle>
          <a:p>
            <a:pPr algn="r" eaLnBrk="1" hangingPunct="1">
              <a:defRPr/>
            </a:pPr>
            <a:r>
              <a:rPr lang="en-US" altLang="en-US" sz="800" dirty="0">
                <a:solidFill>
                  <a:schemeClr val="tx1"/>
                </a:solidFill>
                <a:latin typeface="Arial" panose="020B0604020202020204" pitchFamily="34" charset="0"/>
                <a:cs typeface="Arial" panose="020B0604020202020204" pitchFamily="34" charset="0"/>
              </a:rPr>
              <a:t>© 2017 IBM Corporation</a:t>
            </a:r>
            <a:endParaRPr lang="en-US" altLang="en-US" sz="2200" dirty="0">
              <a:solidFill>
                <a:schemeClr val="tx1"/>
              </a:solidFill>
              <a:latin typeface="Arial" panose="020B0604020202020204" pitchFamily="34" charset="0"/>
              <a:cs typeface="Arial" panose="020B0604020202020204" pitchFamily="34" charset="0"/>
            </a:endParaRPr>
          </a:p>
        </p:txBody>
      </p:sp>
      <p:sp>
        <p:nvSpPr>
          <p:cNvPr id="21" name="Rectangle 7"/>
          <p:cNvSpPr txBox="1">
            <a:spLocks noChangeArrowheads="1"/>
          </p:cNvSpPr>
          <p:nvPr userDrawn="1"/>
        </p:nvSpPr>
        <p:spPr bwMode="black">
          <a:xfrm>
            <a:off x="8543652" y="4727435"/>
            <a:ext cx="366712"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3" tIns="46037" rIns="92073" bIns="46037"/>
          <a:lstStyle>
            <a:lvl1pPr defTabSz="457200" eaLnBrk="0" hangingPunct="0">
              <a:defRPr sz="2200">
                <a:solidFill>
                  <a:srgbClr val="000000"/>
                </a:solidFill>
                <a:latin typeface="Gill Sans" pitchFamily="-84" charset="0"/>
                <a:ea typeface="ヒラギノ角ゴ ProN W3" pitchFamily="-84" charset="-128"/>
                <a:sym typeface="Gill Sans" pitchFamily="-84" charset="0"/>
              </a:defRPr>
            </a:lvl1pPr>
            <a:lvl2pPr marL="742950" indent="-285750" defTabSz="457200" eaLnBrk="0" hangingPunct="0">
              <a:defRPr sz="2200">
                <a:solidFill>
                  <a:srgbClr val="000000"/>
                </a:solidFill>
                <a:latin typeface="Gill Sans" pitchFamily="-84" charset="0"/>
                <a:ea typeface="ヒラギノ角ゴ ProN W3" pitchFamily="-84" charset="-128"/>
                <a:sym typeface="Gill Sans" pitchFamily="-84" charset="0"/>
              </a:defRPr>
            </a:lvl2pPr>
            <a:lvl3pPr marL="1143000" indent="-228600" defTabSz="457200" eaLnBrk="0" hangingPunct="0">
              <a:defRPr sz="2200">
                <a:solidFill>
                  <a:srgbClr val="000000"/>
                </a:solidFill>
                <a:latin typeface="Gill Sans" pitchFamily="-84" charset="0"/>
                <a:ea typeface="ヒラギノ角ゴ ProN W3" pitchFamily="-84" charset="-128"/>
                <a:sym typeface="Gill Sans" pitchFamily="-84" charset="0"/>
              </a:defRPr>
            </a:lvl3pPr>
            <a:lvl4pPr marL="1600200" indent="-228600" defTabSz="457200" eaLnBrk="0" hangingPunct="0">
              <a:defRPr sz="2200">
                <a:solidFill>
                  <a:srgbClr val="000000"/>
                </a:solidFill>
                <a:latin typeface="Gill Sans" pitchFamily="-84" charset="0"/>
                <a:ea typeface="ヒラギノ角ゴ ProN W3" pitchFamily="-84" charset="-128"/>
                <a:sym typeface="Gill Sans" pitchFamily="-84" charset="0"/>
              </a:defRPr>
            </a:lvl4pPr>
            <a:lvl5pPr marL="2057400" indent="-228600" defTabSz="457200" eaLnBrk="0" hangingPunct="0">
              <a:defRPr sz="2200">
                <a:solidFill>
                  <a:srgbClr val="000000"/>
                </a:solidFill>
                <a:latin typeface="Gill Sans" pitchFamily="-84" charset="0"/>
                <a:ea typeface="ヒラギノ角ゴ ProN W3" pitchFamily="-84" charset="-128"/>
                <a:sym typeface="Gill Sans" pitchFamily="-84" charset="0"/>
              </a:defRPr>
            </a:lvl5pPr>
            <a:lvl6pPr marL="25146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6pPr>
            <a:lvl7pPr marL="29718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7pPr>
            <a:lvl8pPr marL="34290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8pPr>
            <a:lvl9pPr marL="38862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9pPr>
          </a:lstStyle>
          <a:p>
            <a:pPr algn="l" eaLnBrk="1" hangingPunct="1"/>
            <a:fld id="{524E6D1E-A310-4DC6-B4E1-6B5AE7710D7A}" type="slidenum">
              <a:rPr lang="en-US" altLang="en-US" sz="800">
                <a:solidFill>
                  <a:schemeClr val="tx1"/>
                </a:solidFill>
                <a:latin typeface="Arial" panose="020B0604020202020204" pitchFamily="34" charset="0"/>
                <a:ea typeface="HelvNeue Light for IBM" panose="020B0403020202020204" pitchFamily="34" charset="0"/>
                <a:cs typeface="Arial" panose="020B0604020202020204" pitchFamily="34" charset="0"/>
              </a:rPr>
              <a:pPr algn="l" eaLnBrk="1" hangingPunct="1"/>
              <a:t>‹#›</a:t>
            </a:fld>
            <a:endParaRPr lang="en-US" altLang="en-US" sz="800" dirty="0">
              <a:solidFill>
                <a:schemeClr val="tx1"/>
              </a:solidFill>
              <a:latin typeface="Arial" panose="020B0604020202020204" pitchFamily="34" charset="0"/>
              <a:ea typeface="HelvNeue Light for IBM" panose="020B0403020202020204" pitchFamily="34" charset="0"/>
              <a:cs typeface="Arial" panose="020B0604020202020204" pitchFamily="34" charset="0"/>
            </a:endParaRPr>
          </a:p>
        </p:txBody>
      </p:sp>
      <p:sp>
        <p:nvSpPr>
          <p:cNvPr id="8" name="Content Placeholder 2"/>
          <p:cNvSpPr>
            <a:spLocks noGrp="1"/>
          </p:cNvSpPr>
          <p:nvPr>
            <p:ph idx="10"/>
          </p:nvPr>
        </p:nvSpPr>
        <p:spPr>
          <a:xfrm>
            <a:off x="457202" y="1460019"/>
            <a:ext cx="5988844" cy="2504196"/>
          </a:xfrm>
          <a:prstGeom prst="rect">
            <a:avLst/>
          </a:prstGeom>
        </p:spPr>
        <p:txBody>
          <a:bodyPr lIns="91438" tIns="45719" rIns="91438" bIns="45719"/>
          <a:lstStyle>
            <a:lvl1pPr marL="0" indent="0">
              <a:lnSpc>
                <a:spcPct val="100000"/>
              </a:lnSpc>
              <a:spcBef>
                <a:spcPts val="0"/>
              </a:spcBef>
              <a:spcAft>
                <a:spcPts val="600"/>
              </a:spcAft>
              <a:buClr>
                <a:schemeClr val="accent2"/>
              </a:buClr>
              <a:buSzPct val="85000"/>
              <a:buFont typeface="Arial" panose="020B0604020202020204" pitchFamily="34" charset="0"/>
              <a:buNone/>
              <a:tabLst>
                <a:tab pos="571486" algn="l"/>
              </a:tabLst>
              <a:defRPr sz="1600">
                <a:solidFill>
                  <a:schemeClr val="tx1"/>
                </a:solidFill>
                <a:latin typeface="Arial" panose="020B0604020202020204" pitchFamily="34" charset="0"/>
                <a:cs typeface="Arial" panose="020B0604020202020204" pitchFamily="34" charset="0"/>
              </a:defRPr>
            </a:lvl1pPr>
            <a:lvl2pPr marL="514337" indent="-285743">
              <a:lnSpc>
                <a:spcPct val="100000"/>
              </a:lnSpc>
              <a:spcBef>
                <a:spcPts val="0"/>
              </a:spcBef>
              <a:spcAft>
                <a:spcPts val="500"/>
              </a:spcAft>
              <a:buClr>
                <a:schemeClr val="accent2"/>
              </a:buClr>
              <a:buSzPct val="85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971526" indent="-285743">
              <a:lnSpc>
                <a:spcPct val="100000"/>
              </a:lnSpc>
              <a:spcBef>
                <a:spcPts val="0"/>
              </a:spcBef>
              <a:spcAft>
                <a:spcPts val="500"/>
              </a:spcAft>
              <a:buClr>
                <a:schemeClr val="accent2"/>
              </a:buClr>
              <a:buSzPct val="85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3pPr>
            <a:lvl4pPr marL="1600160" indent="-228594">
              <a:buSzPct val="75000"/>
              <a:buFont typeface="Wingdings" panose="05000000000000000000" pitchFamily="2" charset="2"/>
              <a:buChar char="§"/>
              <a:defRPr sz="1200">
                <a:solidFill>
                  <a:schemeClr val="tx1"/>
                </a:solidFill>
                <a:latin typeface="Arial" panose="020B0604020202020204" pitchFamily="34" charset="0"/>
                <a:cs typeface="Arial" panose="020B0604020202020204" pitchFamily="34" charset="0"/>
              </a:defRPr>
            </a:lvl4pPr>
            <a:lvl5pPr marL="2057348" indent="-228594">
              <a:buSzPct val="75000"/>
              <a:buFont typeface="Wingdings" panose="05000000000000000000" pitchFamily="2" charset="2"/>
              <a:buChar char="§"/>
              <a:defRPr sz="12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58912340"/>
      </p:ext>
    </p:extLst>
  </p:cSld>
  <p:clrMapOvr>
    <a:masterClrMapping/>
  </p:clrMapOvr>
  <p:extLst mod="1">
    <p:ext uri="{DCECCB84-F9BA-43D5-87BE-67443E8EF086}">
      <p15:sldGuideLst xmlns:p15="http://schemas.microsoft.com/office/powerpoint/2012/main">
        <p15:guide id="1" orient="horz" pos="3084" userDrawn="1">
          <p15:clr>
            <a:srgbClr val="FBAE40"/>
          </p15:clr>
        </p15:guide>
        <p15:guide id="2" pos="3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915186"/>
            <a:ext cx="2949575" cy="627864"/>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9310" y="516731"/>
            <a:ext cx="274691" cy="4048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4489" y="516731"/>
            <a:ext cx="6448425" cy="4048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44488" y="516732"/>
            <a:ext cx="8799512" cy="275035"/>
          </a:xfrm>
        </p:spPr>
        <p:txBody>
          <a:bodyPr/>
          <a:lstStyle/>
          <a:p>
            <a:r>
              <a:rPr lang="en-US"/>
              <a:t>Click to edit Master title style</a:t>
            </a:r>
          </a:p>
        </p:txBody>
      </p:sp>
      <p:sp>
        <p:nvSpPr>
          <p:cNvPr id="3" name="Content Placeholder 2"/>
          <p:cNvSpPr>
            <a:spLocks noGrp="1"/>
          </p:cNvSpPr>
          <p:nvPr>
            <p:ph sz="half" idx="1"/>
          </p:nvPr>
        </p:nvSpPr>
        <p:spPr>
          <a:xfrm>
            <a:off x="344488" y="975122"/>
            <a:ext cx="4322762" cy="35897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19650" y="975122"/>
            <a:ext cx="4324350" cy="35897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182880" y="164592"/>
            <a:ext cx="8770620" cy="297774"/>
          </a:xfrm>
        </p:spPr>
        <p:txBody>
          <a:bodyPr/>
          <a:lstStyle>
            <a:lvl1pPr>
              <a:defRPr baseline="0"/>
            </a:lvl1pPr>
          </a:lstStyle>
          <a:p>
            <a:r>
              <a:rPr lang="en-US"/>
              <a:t>Click to edit Master title style</a:t>
            </a:r>
            <a:endParaRPr lang="en-US" dirty="0"/>
          </a:p>
        </p:txBody>
      </p:sp>
      <p:sp>
        <p:nvSpPr>
          <p:cNvPr id="5" name="Footer Placeholder 4"/>
          <p:cNvSpPr>
            <a:spLocks noGrp="1"/>
          </p:cNvSpPr>
          <p:nvPr>
            <p:ph type="ftr" sz="quarter" idx="10"/>
          </p:nvPr>
        </p:nvSpPr>
        <p:spPr>
          <a:xfrm>
            <a:off x="1822266" y="4919819"/>
            <a:ext cx="2637193" cy="203003"/>
          </a:xfrm>
        </p:spPr>
        <p:txBody>
          <a:bodyPr/>
          <a:lstStyle>
            <a:lvl1pPr>
              <a:defRPr>
                <a:solidFill>
                  <a:schemeClr val="bg1">
                    <a:lumMod val="95000"/>
                  </a:schemeClr>
                </a:solidFill>
              </a:defRPr>
            </a:lvl1pPr>
          </a:lstStyle>
          <a:p>
            <a:r>
              <a:rPr lang="en-US" dirty="0">
                <a:solidFill>
                  <a:srgbClr val="FFFFFF">
                    <a:lumMod val="95000"/>
                  </a:srgbClr>
                </a:solidFill>
              </a:rPr>
              <a:t>Disclosed under Non-Disclosure Agreement</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92" y="164607"/>
            <a:ext cx="8772525" cy="297656"/>
          </a:xfrm>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a:xfrm>
            <a:off x="180976" y="1045846"/>
            <a:ext cx="8772524" cy="3126106"/>
          </a:xfrm>
        </p:spPr>
        <p:txBody>
          <a:bodyPr/>
          <a:lstStyle>
            <a:lvl1pPr marL="205450" indent="-205450">
              <a:defRPr baseline="0"/>
            </a:lvl1pPr>
            <a:lvl2pPr marL="419458" indent="-196891">
              <a:tabLst>
                <a:tab pos="316733" algn="l"/>
              </a:tabLst>
              <a:defRPr baseline="0"/>
            </a:lvl2pPr>
            <a:lvl3pPr marL="607788" indent="-179766">
              <a:defRPr baseline="0"/>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a:xfrm>
            <a:off x="1892604" y="4919819"/>
            <a:ext cx="2188161" cy="203003"/>
          </a:xfrm>
        </p:spPr>
        <p:txBody>
          <a:bodyPr/>
          <a:lstStyle>
            <a:lvl1pPr>
              <a:defRPr/>
            </a:lvl1pPr>
          </a:lstStyle>
          <a:p>
            <a:r>
              <a:rPr lang="en-US" dirty="0">
                <a:solidFill>
                  <a:srgbClr val="FFFFFF"/>
                </a:solidFill>
              </a:rPr>
              <a:t>Disclosed under Non-Disclosure Agreement</a:t>
            </a: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8" y="164607"/>
            <a:ext cx="8770937" cy="297656"/>
          </a:xfrm>
        </p:spPr>
        <p:txBody>
          <a:bodyPr/>
          <a:lstStyle>
            <a:lvl1pPr>
              <a:defRPr baseline="0"/>
            </a:lvl1pPr>
          </a:lstStyle>
          <a:p>
            <a:r>
              <a:rPr lang="en-US"/>
              <a:t>Click to edit Master title style</a:t>
            </a:r>
            <a:endParaRPr lang="en-US" dirty="0"/>
          </a:p>
        </p:txBody>
      </p:sp>
      <p:sp>
        <p:nvSpPr>
          <p:cNvPr id="3" name="Text Placeholder 2"/>
          <p:cNvSpPr>
            <a:spLocks noGrp="1"/>
          </p:cNvSpPr>
          <p:nvPr>
            <p:ph type="body" sz="half" idx="1"/>
          </p:nvPr>
        </p:nvSpPr>
        <p:spPr>
          <a:xfrm>
            <a:off x="182562" y="1045846"/>
            <a:ext cx="4308254" cy="3126106"/>
          </a:xfrm>
        </p:spPr>
        <p:txBody>
          <a:bodyPr/>
          <a:lstStyle>
            <a:lvl1pPr marL="205450" indent="-205450">
              <a:defRPr baseline="0"/>
            </a:lvl1pPr>
            <a:lvl2pPr marL="419458" indent="-196891">
              <a:defRPr baseline="0"/>
            </a:lvl2pPr>
            <a:lvl3pPr marL="607788" indent="-179766">
              <a:defRPr baseline="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3703" y="1045846"/>
            <a:ext cx="4308254" cy="3126106"/>
          </a:xfrm>
        </p:spPr>
        <p:txBody>
          <a:bodyPr/>
          <a:lstStyle>
            <a:lvl1pPr marL="215437" indent="-215437">
              <a:defRPr baseline="0"/>
            </a:lvl1pPr>
            <a:lvl2pPr marL="410900" indent="-179766">
              <a:defRPr baseline="0"/>
            </a:lvl2pPr>
            <a:lvl3pPr marL="684829" indent="-191180">
              <a:defRPr baseline="0"/>
            </a:lvl3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0"/>
          </p:nvPr>
        </p:nvSpPr>
        <p:spPr>
          <a:xfrm>
            <a:off x="1892603" y="4896081"/>
            <a:ext cx="2376942" cy="203003"/>
          </a:xfrm>
        </p:spPr>
        <p:txBody>
          <a:bodyPr/>
          <a:lstStyle/>
          <a:p>
            <a:r>
              <a:rPr lang="en-US" dirty="0">
                <a:solidFill>
                  <a:srgbClr val="FFFFFF"/>
                </a:solidFill>
              </a:rPr>
              <a:t>Disclosed under Non-Disclosure Agreement</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892603" y="4919820"/>
            <a:ext cx="2559822" cy="203003"/>
          </a:xfrm>
        </p:spPr>
        <p:txBody>
          <a:bodyPr/>
          <a:lstStyle/>
          <a:p>
            <a:r>
              <a:rPr lang="en-US" dirty="0">
                <a:solidFill>
                  <a:srgbClr val="FFFFFF"/>
                </a:solidFill>
              </a:rPr>
              <a:t>Disclosed under Non-Disclosure Agreement</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Mandatory 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11"/>
          <p:cNvSpPr>
            <a:spLocks noChangeArrowheads="1"/>
          </p:cNvSpPr>
          <p:nvPr/>
        </p:nvSpPr>
        <p:spPr bwMode="auto">
          <a:xfrm>
            <a:off x="80963" y="4224799"/>
            <a:ext cx="9063037" cy="74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81" tIns="41090" rIns="82181" bIns="41090">
            <a:spAutoFit/>
          </a:bodyPr>
          <a:lstStyle/>
          <a:p>
            <a:pPr defTabSz="822960" eaLnBrk="0" fontAlgn="base" hangingPunct="0">
              <a:spcBef>
                <a:spcPct val="20000"/>
              </a:spcBef>
              <a:spcAft>
                <a:spcPct val="0"/>
              </a:spcAft>
              <a:buClr>
                <a:srgbClr val="000000"/>
              </a:buClr>
            </a:pPr>
            <a:r>
              <a:rPr lang="en-US" sz="720" b="1" dirty="0">
                <a:solidFill>
                  <a:srgbClr val="000000">
                    <a:lumMod val="75000"/>
                    <a:lumOff val="25000"/>
                  </a:srgbClr>
                </a:solidFill>
              </a:rPr>
              <a:t>© Copyright IBM </a:t>
            </a:r>
            <a:r>
              <a:rPr lang="en-US" sz="720" b="1">
                <a:solidFill>
                  <a:srgbClr val="000000">
                    <a:lumMod val="75000"/>
                    <a:lumOff val="25000"/>
                  </a:srgbClr>
                </a:solidFill>
              </a:rPr>
              <a:t>Corporation 2016.  </a:t>
            </a:r>
            <a:r>
              <a:rPr lang="en-US" sz="720" b="1" dirty="0">
                <a:solidFill>
                  <a:srgbClr val="000000">
                    <a:lumMod val="75000"/>
                    <a:lumOff val="25000"/>
                  </a:srgbClr>
                </a:solidFill>
              </a:rPr>
              <a:t>All rights reserved. </a:t>
            </a:r>
            <a:r>
              <a:rPr lang="en-US" sz="720" dirty="0">
                <a:solidFill>
                  <a:srgbClr val="000000">
                    <a:lumMod val="75000"/>
                    <a:lumOff val="25000"/>
                  </a:srgbClr>
                </a:solidFill>
              </a:rPr>
              <a:t>The information contained in these materials is provided for informational purposes only, and is provided AS IS without warranty of any kind, express or implied.  IBM shall not be responsible for any damages arising out of the use of, or otherwise related to, these materials.  Nothing contained in these materials is intended to, nor shall have the effect of, creating any warranties or representations from IBM or its suppliers or licensors, or altering the terms and conditions of the applicable license agreement  governing the use of IBM software. References in these materials to IBM products, programs, or services do not imply that they will be available in all countries in which IBM operates.  Product release dates and / or capabilities referenced in these materials may change at any time at IBM’s sole discretion based on market opportunities or other factors, and are not intended to be a commitment to future product or feature availability in any way.  IBM, the IBM logo, and other IBM products and services are trademarks of the International Business Machines Corporation, in the United States, other countries or both. Other company, product, or service names may be trademarks or service marks of others.</a:t>
            </a:r>
          </a:p>
        </p:txBody>
      </p:sp>
      <p:sp>
        <p:nvSpPr>
          <p:cNvPr id="8" name="TextBox 1"/>
          <p:cNvSpPr txBox="1">
            <a:spLocks noChangeArrowheads="1"/>
          </p:cNvSpPr>
          <p:nvPr/>
        </p:nvSpPr>
        <p:spPr bwMode="auto">
          <a:xfrm>
            <a:off x="80965" y="87195"/>
            <a:ext cx="9063038" cy="63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81" tIns="41090" rIns="82181" bIns="41090">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defTabSz="822960" eaLnBrk="1" fontAlgn="base" hangingPunct="1">
              <a:spcBef>
                <a:spcPct val="0"/>
              </a:spcBef>
              <a:spcAft>
                <a:spcPct val="0"/>
              </a:spcAft>
              <a:defRPr/>
            </a:pPr>
            <a:r>
              <a:rPr lang="en-US" sz="720" b="1" dirty="0">
                <a:solidFill>
                  <a:srgbClr val="000000">
                    <a:lumMod val="75000"/>
                    <a:lumOff val="25000"/>
                  </a:srgbClr>
                </a:solidFill>
                <a:cs typeface="Arial" charset="0"/>
              </a:rPr>
              <a:t>Statement of Good Security Practices: </a:t>
            </a:r>
            <a:r>
              <a:rPr lang="en-US" sz="720" dirty="0">
                <a:solidFill>
                  <a:srgbClr val="000000">
                    <a:lumMod val="75000"/>
                    <a:lumOff val="25000"/>
                  </a:srgbClr>
                </a:solidFill>
                <a:cs typeface="Arial" charset="0"/>
              </a:rPr>
              <a:t>IT system security involves protecting systems and information through prevention, detection and response to improper access from within and outside your enterprise.  Improper access can result in information being altered, destroyed, misappropriated or misused or can result in damage to or misuse of your systems, including for use in attacks on others.  No IT system or product should be considered completely secure and no single product, service or security measure can be completely effective in preventing improper use or access.  IBM systems, products and services are designed to be part of a lawful, comprehensive security approach, which will necessarily involve additional operational procedures, and may require other systems, products or services to be most effective.  IBM DOES NOT WARRANT THAT ANY SYSTEMS, PRODUCTS OR SERVICES ARE IMMUNE FROM, OR WILL MAKE YOUR ENTERPRISE IMMUNE FROM, THE MALICIOUS OR ILLEGAL CONDUCT OF ANY PARTY.</a:t>
            </a:r>
          </a:p>
        </p:txBody>
      </p:sp>
      <p:sp>
        <p:nvSpPr>
          <p:cNvPr id="13" name="Rectangle 15">
            <a:hlinkClick r:id="rId3"/>
          </p:cNvPr>
          <p:cNvSpPr>
            <a:spLocks noChangeArrowheads="1"/>
          </p:cNvSpPr>
          <p:nvPr userDrawn="1"/>
        </p:nvSpPr>
        <p:spPr bwMode="auto">
          <a:xfrm>
            <a:off x="179318" y="1127491"/>
            <a:ext cx="5843908" cy="1061071"/>
          </a:xfrm>
          <a:prstGeom prst="rect">
            <a:avLst/>
          </a:prstGeom>
          <a:noFill/>
          <a:ln>
            <a:noFill/>
          </a:ln>
          <a:extLst>
            <a:ext uri="{909E8E84-426E-40DD-AFC4-6F175D3DCCD1}">
              <a14:hiddenFill xmlns:a14="http://schemas.microsoft.com/office/drawing/2010/main">
                <a:solidFill>
                  <a:srgbClr val="7889FB"/>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81" tIns="41090" rIns="82181" bIns="41090">
            <a:spAutoFit/>
          </a:bodyPr>
          <a:lstStyle/>
          <a:p>
            <a:pPr marL="82752" indent="-82752" defTabSz="403766" fontAlgn="base">
              <a:lnSpc>
                <a:spcPct val="107000"/>
              </a:lnSpc>
              <a:spcBef>
                <a:spcPts val="394"/>
              </a:spcBef>
              <a:spcAft>
                <a:spcPct val="0"/>
              </a:spcAft>
              <a:buClr>
                <a:srgbClr val="7889FB"/>
              </a:buClr>
              <a:buSzPct val="100000"/>
              <a:buFont typeface="Wingdings" pitchFamily="2" charset="2"/>
              <a:buNone/>
              <a:tabLst>
                <a:tab pos="82752" algn="l"/>
                <a:tab pos="904547" algn="l"/>
                <a:tab pos="1726342" algn="l"/>
                <a:tab pos="2548141" algn="l"/>
                <a:tab pos="3369939" algn="l"/>
                <a:tab pos="4191738" algn="l"/>
                <a:tab pos="5013534" algn="l"/>
                <a:tab pos="5835331" algn="l"/>
                <a:tab pos="6657128" algn="l"/>
                <a:tab pos="7478926" algn="l"/>
                <a:tab pos="8300726" algn="l"/>
                <a:tab pos="9122522" algn="l"/>
              </a:tabLst>
            </a:pPr>
            <a:r>
              <a:rPr lang="en-GB" sz="5940" b="1" dirty="0">
                <a:solidFill>
                  <a:srgbClr val="00649D"/>
                </a:solidFill>
                <a:cs typeface="Arial" pitchFamily="34" charset="0"/>
              </a:rPr>
              <a:t>THANK YOU</a:t>
            </a:r>
          </a:p>
        </p:txBody>
      </p:sp>
      <p:sp>
        <p:nvSpPr>
          <p:cNvPr id="10" name="Rectangle 15">
            <a:hlinkClick r:id="rId3"/>
          </p:cNvPr>
          <p:cNvSpPr>
            <a:spLocks noChangeArrowheads="1"/>
          </p:cNvSpPr>
          <p:nvPr userDrawn="1"/>
        </p:nvSpPr>
        <p:spPr bwMode="auto">
          <a:xfrm>
            <a:off x="369818" y="2026119"/>
            <a:ext cx="4485912" cy="438657"/>
          </a:xfrm>
          <a:prstGeom prst="rect">
            <a:avLst/>
          </a:prstGeom>
          <a:noFill/>
          <a:ln>
            <a:noFill/>
          </a:ln>
          <a:extLst>
            <a:ext uri="{909E8E84-426E-40DD-AFC4-6F175D3DCCD1}">
              <a14:hiddenFill xmlns:a14="http://schemas.microsoft.com/office/drawing/2010/main">
                <a:solidFill>
                  <a:srgbClr val="7889FB"/>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81" tIns="41090" rIns="82181" bIns="41090">
            <a:spAutoFit/>
          </a:bodyPr>
          <a:lstStyle/>
          <a:p>
            <a:pPr marL="82752" indent="-82752" defTabSz="403766" fontAlgn="base">
              <a:lnSpc>
                <a:spcPct val="107000"/>
              </a:lnSpc>
              <a:spcBef>
                <a:spcPts val="394"/>
              </a:spcBef>
              <a:spcAft>
                <a:spcPct val="0"/>
              </a:spcAft>
              <a:buClr>
                <a:srgbClr val="7889FB"/>
              </a:buClr>
              <a:buSzPct val="100000"/>
              <a:buFont typeface="Wingdings" pitchFamily="2" charset="2"/>
              <a:buNone/>
              <a:tabLst>
                <a:tab pos="82752" algn="l"/>
                <a:tab pos="904547" algn="l"/>
                <a:tab pos="1726342" algn="l"/>
                <a:tab pos="2548141" algn="l"/>
                <a:tab pos="3369939" algn="l"/>
                <a:tab pos="4191738" algn="l"/>
                <a:tab pos="5013534" algn="l"/>
                <a:tab pos="5835331" algn="l"/>
                <a:tab pos="6657128" algn="l"/>
                <a:tab pos="7478926" algn="l"/>
                <a:tab pos="8300726" algn="l"/>
                <a:tab pos="9122522" algn="l"/>
              </a:tabLst>
            </a:pPr>
            <a:r>
              <a:rPr lang="en-GB" sz="2160" dirty="0">
                <a:solidFill>
                  <a:srgbClr val="000000"/>
                </a:solidFill>
                <a:cs typeface="Arial" pitchFamily="34" charset="0"/>
              </a:rPr>
              <a:t>www.ibm.com/security</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82565" y="445294"/>
            <a:ext cx="8677275" cy="290513"/>
          </a:xfrm>
        </p:spPr>
        <p:txBody>
          <a:bodyPr/>
          <a:lstStyle/>
          <a:p>
            <a:r>
              <a:rPr lang="en-US"/>
              <a:t>Click to edit Master title style</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b="85017"/>
          <a:stretch/>
        </p:blipFill>
        <p:spPr>
          <a:xfrm>
            <a:off x="0" y="4557208"/>
            <a:ext cx="9144000" cy="586292"/>
          </a:xfrm>
          <a:prstGeom prst="rect">
            <a:avLst/>
          </a:prstGeom>
        </p:spPr>
      </p:pic>
      <p:sp>
        <p:nvSpPr>
          <p:cNvPr id="19" name="Title 1"/>
          <p:cNvSpPr>
            <a:spLocks noGrp="1"/>
          </p:cNvSpPr>
          <p:nvPr>
            <p:ph type="title"/>
          </p:nvPr>
        </p:nvSpPr>
        <p:spPr>
          <a:xfrm>
            <a:off x="457201" y="185444"/>
            <a:ext cx="8156958" cy="332791"/>
          </a:xfrm>
          <a:prstGeom prst="rect">
            <a:avLst/>
          </a:prstGeom>
        </p:spPr>
        <p:txBody>
          <a:bodyPr lIns="91438" tIns="45719" rIns="91438" bIns="45719"/>
          <a:lstStyle>
            <a:lvl1pPr>
              <a:defRPr sz="18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0" name="Rectangle 19"/>
          <p:cNvSpPr>
            <a:spLocks noChangeArrowheads="1"/>
          </p:cNvSpPr>
          <p:nvPr userDrawn="1"/>
        </p:nvSpPr>
        <p:spPr bwMode="black">
          <a:xfrm>
            <a:off x="0" y="4847426"/>
            <a:ext cx="1371600" cy="197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3" tIns="46037" rIns="92073" bIns="46037"/>
          <a:lstStyle>
            <a:lvl1pPr eaLnBrk="0" hangingPunct="0">
              <a:defRPr sz="2200">
                <a:solidFill>
                  <a:srgbClr val="000000"/>
                </a:solidFill>
                <a:latin typeface="Gill Sans"/>
                <a:ea typeface="ヒラギノ角ゴ ProN W3"/>
                <a:cs typeface="ヒラギノ角ゴ ProN W3"/>
                <a:sym typeface="Gill Sans"/>
              </a:defRPr>
            </a:lvl1pPr>
            <a:lvl2pPr marL="742950" indent="-285750" eaLnBrk="0" hangingPunct="0">
              <a:defRPr sz="2200">
                <a:solidFill>
                  <a:srgbClr val="000000"/>
                </a:solidFill>
                <a:latin typeface="Gill Sans"/>
                <a:ea typeface="ヒラギノ角ゴ ProN W3"/>
                <a:cs typeface="ヒラギノ角ゴ ProN W3"/>
                <a:sym typeface="Gill Sans"/>
              </a:defRPr>
            </a:lvl2pPr>
            <a:lvl3pPr marL="1143000" indent="-228600" eaLnBrk="0" hangingPunct="0">
              <a:defRPr sz="2200">
                <a:solidFill>
                  <a:srgbClr val="000000"/>
                </a:solidFill>
                <a:latin typeface="Gill Sans"/>
                <a:ea typeface="ヒラギノ角ゴ ProN W3"/>
                <a:cs typeface="ヒラギノ角ゴ ProN W3"/>
                <a:sym typeface="Gill Sans"/>
              </a:defRPr>
            </a:lvl3pPr>
            <a:lvl4pPr marL="1600200" indent="-228600" eaLnBrk="0" hangingPunct="0">
              <a:defRPr sz="2200">
                <a:solidFill>
                  <a:srgbClr val="000000"/>
                </a:solidFill>
                <a:latin typeface="Gill Sans"/>
                <a:ea typeface="ヒラギノ角ゴ ProN W3"/>
                <a:cs typeface="ヒラギノ角ゴ ProN W3"/>
                <a:sym typeface="Gill Sans"/>
              </a:defRPr>
            </a:lvl4pPr>
            <a:lvl5pPr marL="2057400" indent="-228600" eaLnBrk="0" hangingPunct="0">
              <a:defRPr sz="22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9pPr>
          </a:lstStyle>
          <a:p>
            <a:pPr algn="ctr" eaLnBrk="1" hangingPunct="1">
              <a:defRPr/>
            </a:pPr>
            <a:r>
              <a:rPr lang="en-US" altLang="en-US" sz="800" dirty="0">
                <a:solidFill>
                  <a:schemeClr val="bg1"/>
                </a:solidFill>
                <a:latin typeface="Arial" panose="020B0604020202020204" pitchFamily="34" charset="0"/>
                <a:cs typeface="Arial" panose="020B0604020202020204" pitchFamily="34" charset="0"/>
              </a:rPr>
              <a:t>© 2017 IBM Corporation</a:t>
            </a:r>
            <a:endParaRPr lang="en-US" altLang="en-US" sz="2200" dirty="0">
              <a:solidFill>
                <a:schemeClr val="bg1"/>
              </a:solidFill>
              <a:latin typeface="Arial" panose="020B0604020202020204" pitchFamily="34" charset="0"/>
              <a:cs typeface="Arial" panose="020B0604020202020204" pitchFamily="34" charset="0"/>
            </a:endParaRPr>
          </a:p>
        </p:txBody>
      </p:sp>
      <p:sp>
        <p:nvSpPr>
          <p:cNvPr id="21" name="Rectangle 7"/>
          <p:cNvSpPr txBox="1">
            <a:spLocks noChangeArrowheads="1"/>
          </p:cNvSpPr>
          <p:nvPr userDrawn="1"/>
        </p:nvSpPr>
        <p:spPr bwMode="black">
          <a:xfrm>
            <a:off x="7526616" y="4698429"/>
            <a:ext cx="366712" cy="161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3" tIns="46037" rIns="92073" bIns="46037"/>
          <a:lstStyle>
            <a:lvl1pPr defTabSz="457200" eaLnBrk="0" hangingPunct="0">
              <a:defRPr sz="2200">
                <a:solidFill>
                  <a:srgbClr val="000000"/>
                </a:solidFill>
                <a:latin typeface="Gill Sans" pitchFamily="-84" charset="0"/>
                <a:ea typeface="ヒラギノ角ゴ ProN W3" pitchFamily="-84" charset="-128"/>
                <a:sym typeface="Gill Sans" pitchFamily="-84" charset="0"/>
              </a:defRPr>
            </a:lvl1pPr>
            <a:lvl2pPr marL="742950" indent="-285750" defTabSz="457200" eaLnBrk="0" hangingPunct="0">
              <a:defRPr sz="2200">
                <a:solidFill>
                  <a:srgbClr val="000000"/>
                </a:solidFill>
                <a:latin typeface="Gill Sans" pitchFamily="-84" charset="0"/>
                <a:ea typeface="ヒラギノ角ゴ ProN W3" pitchFamily="-84" charset="-128"/>
                <a:sym typeface="Gill Sans" pitchFamily="-84" charset="0"/>
              </a:defRPr>
            </a:lvl2pPr>
            <a:lvl3pPr marL="1143000" indent="-228600" defTabSz="457200" eaLnBrk="0" hangingPunct="0">
              <a:defRPr sz="2200">
                <a:solidFill>
                  <a:srgbClr val="000000"/>
                </a:solidFill>
                <a:latin typeface="Gill Sans" pitchFamily="-84" charset="0"/>
                <a:ea typeface="ヒラギノ角ゴ ProN W3" pitchFamily="-84" charset="-128"/>
                <a:sym typeface="Gill Sans" pitchFamily="-84" charset="0"/>
              </a:defRPr>
            </a:lvl3pPr>
            <a:lvl4pPr marL="1600200" indent="-228600" defTabSz="457200" eaLnBrk="0" hangingPunct="0">
              <a:defRPr sz="2200">
                <a:solidFill>
                  <a:srgbClr val="000000"/>
                </a:solidFill>
                <a:latin typeface="Gill Sans" pitchFamily="-84" charset="0"/>
                <a:ea typeface="ヒラギノ角ゴ ProN W3" pitchFamily="-84" charset="-128"/>
                <a:sym typeface="Gill Sans" pitchFamily="-84" charset="0"/>
              </a:defRPr>
            </a:lvl4pPr>
            <a:lvl5pPr marL="2057400" indent="-228600" defTabSz="457200" eaLnBrk="0" hangingPunct="0">
              <a:defRPr sz="2200">
                <a:solidFill>
                  <a:srgbClr val="000000"/>
                </a:solidFill>
                <a:latin typeface="Gill Sans" pitchFamily="-84" charset="0"/>
                <a:ea typeface="ヒラギノ角ゴ ProN W3" pitchFamily="-84" charset="-128"/>
                <a:sym typeface="Gill Sans" pitchFamily="-84" charset="0"/>
              </a:defRPr>
            </a:lvl5pPr>
            <a:lvl6pPr marL="25146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6pPr>
            <a:lvl7pPr marL="29718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7pPr>
            <a:lvl8pPr marL="34290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8pPr>
            <a:lvl9pPr marL="38862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9pPr>
          </a:lstStyle>
          <a:p>
            <a:pPr algn="r" eaLnBrk="1" hangingPunct="1"/>
            <a:fld id="{524E6D1E-A310-4DC6-B4E1-6B5AE7710D7A}" type="slidenum">
              <a:rPr lang="en-US" altLang="en-US" sz="900" baseline="0">
                <a:solidFill>
                  <a:schemeClr val="bg1"/>
                </a:solidFill>
                <a:latin typeface="Arial" panose="020B0604020202020204" pitchFamily="34" charset="0"/>
                <a:ea typeface="HelvNeue Light for IBM" panose="020B0403020202020204" pitchFamily="34" charset="0"/>
                <a:cs typeface="Arial" panose="020B0604020202020204" pitchFamily="34" charset="0"/>
              </a:rPr>
              <a:pPr algn="r" eaLnBrk="1" hangingPunct="1"/>
              <a:t>‹#›</a:t>
            </a:fld>
            <a:endParaRPr lang="en-US" altLang="en-US" sz="900" baseline="0" dirty="0">
              <a:solidFill>
                <a:schemeClr val="bg1"/>
              </a:solidFill>
              <a:latin typeface="Arial" panose="020B0604020202020204" pitchFamily="34" charset="0"/>
              <a:ea typeface="HelvNeue Light for IBM" panose="020B0403020202020204" pitchFamily="34" charset="0"/>
              <a:cs typeface="Arial" panose="020B0604020202020204" pitchFamily="34" charset="0"/>
            </a:endParaRPr>
          </a:p>
        </p:txBody>
      </p:sp>
      <p:sp>
        <p:nvSpPr>
          <p:cNvPr id="8" name="Content Placeholder 2"/>
          <p:cNvSpPr>
            <a:spLocks noGrp="1"/>
          </p:cNvSpPr>
          <p:nvPr>
            <p:ph idx="10"/>
          </p:nvPr>
        </p:nvSpPr>
        <p:spPr>
          <a:xfrm>
            <a:off x="457201" y="681905"/>
            <a:ext cx="8156959" cy="3731420"/>
          </a:xfrm>
          <a:prstGeom prst="rect">
            <a:avLst/>
          </a:prstGeom>
        </p:spPr>
        <p:txBody>
          <a:bodyPr lIns="91438" tIns="45719" rIns="91438" bIns="45719"/>
          <a:lstStyle>
            <a:lvl1pPr marL="0" indent="0">
              <a:lnSpc>
                <a:spcPct val="100000"/>
              </a:lnSpc>
              <a:spcBef>
                <a:spcPts val="0"/>
              </a:spcBef>
              <a:spcAft>
                <a:spcPts val="600"/>
              </a:spcAft>
              <a:buClr>
                <a:schemeClr val="accent2"/>
              </a:buClr>
              <a:buSzPct val="85000"/>
              <a:buFont typeface="Arial" panose="020B0604020202020204" pitchFamily="34" charset="0"/>
              <a:buNone/>
              <a:tabLst>
                <a:tab pos="571486" algn="l"/>
              </a:tabLst>
              <a:defRPr sz="1600">
                <a:solidFill>
                  <a:schemeClr val="tx1"/>
                </a:solidFill>
                <a:latin typeface="Arial" panose="020B0604020202020204" pitchFamily="34" charset="0"/>
                <a:cs typeface="Arial" panose="020B0604020202020204" pitchFamily="34" charset="0"/>
              </a:defRPr>
            </a:lvl1pPr>
            <a:lvl2pPr marL="514337" indent="-285743">
              <a:lnSpc>
                <a:spcPct val="100000"/>
              </a:lnSpc>
              <a:spcBef>
                <a:spcPts val="0"/>
              </a:spcBef>
              <a:spcAft>
                <a:spcPts val="500"/>
              </a:spcAft>
              <a:buClr>
                <a:schemeClr val="accent2"/>
              </a:buClr>
              <a:buSzPct val="85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971526" indent="-285743">
              <a:lnSpc>
                <a:spcPct val="100000"/>
              </a:lnSpc>
              <a:spcBef>
                <a:spcPts val="0"/>
              </a:spcBef>
              <a:spcAft>
                <a:spcPts val="500"/>
              </a:spcAft>
              <a:buClr>
                <a:schemeClr val="accent2"/>
              </a:buClr>
              <a:buSzPct val="85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3pPr>
            <a:lvl4pPr marL="1600160" indent="-228594">
              <a:buSzPct val="75000"/>
              <a:buFont typeface="Wingdings" panose="05000000000000000000" pitchFamily="2" charset="2"/>
              <a:buChar char="§"/>
              <a:defRPr sz="1200">
                <a:solidFill>
                  <a:schemeClr val="tx1"/>
                </a:solidFill>
                <a:latin typeface="Arial" panose="020B0604020202020204" pitchFamily="34" charset="0"/>
                <a:cs typeface="Arial" panose="020B0604020202020204" pitchFamily="34" charset="0"/>
              </a:defRPr>
            </a:lvl4pPr>
            <a:lvl5pPr marL="2057348" indent="-228594">
              <a:buSzPct val="75000"/>
              <a:buFont typeface="Wingdings" panose="05000000000000000000" pitchFamily="2" charset="2"/>
              <a:buChar char="§"/>
              <a:defRPr sz="12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06444" y="4696471"/>
            <a:ext cx="731520" cy="28335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230" y="4685501"/>
            <a:ext cx="1047750" cy="161925"/>
          </a:xfrm>
          <a:prstGeom prst="rect">
            <a:avLst/>
          </a:prstGeom>
        </p:spPr>
      </p:pic>
      <p:sp>
        <p:nvSpPr>
          <p:cNvPr id="11" name="TextBox 10"/>
          <p:cNvSpPr txBox="1"/>
          <p:nvPr userDrawn="1"/>
        </p:nvSpPr>
        <p:spPr>
          <a:xfrm>
            <a:off x="2630817" y="4629751"/>
            <a:ext cx="4058740" cy="400110"/>
          </a:xfrm>
          <a:prstGeom prst="rect">
            <a:avLst/>
          </a:prstGeom>
          <a:noFill/>
        </p:spPr>
        <p:txBody>
          <a:bodyPr wrap="square" rtlCol="0">
            <a:spAutoFit/>
          </a:bodyPr>
          <a:lstStyle/>
          <a:p>
            <a:r>
              <a:rPr lang="en-US" sz="1000" b="1" dirty="0">
                <a:solidFill>
                  <a:prstClr val="white"/>
                </a:solidFill>
                <a:latin typeface="Calibri"/>
              </a:rPr>
              <a:t>IBM and BP Confidential – This material is for educational purpose only and is </a:t>
            </a:r>
            <a:r>
              <a:rPr lang="en-US" sz="1000" b="1">
                <a:solidFill>
                  <a:prstClr val="white"/>
                </a:solidFill>
                <a:latin typeface="Calibri"/>
              </a:rPr>
              <a:t>NOT customer </a:t>
            </a:r>
            <a:r>
              <a:rPr lang="en-US" sz="1000" b="1" dirty="0">
                <a:solidFill>
                  <a:prstClr val="white"/>
                </a:solidFill>
                <a:latin typeface="Calibri"/>
              </a:rPr>
              <a:t>ready.</a:t>
            </a:r>
          </a:p>
        </p:txBody>
      </p:sp>
    </p:spTree>
    <p:extLst>
      <p:ext uri="{BB962C8B-B14F-4D97-AF65-F5344CB8AC3E}">
        <p14:creationId xmlns:p14="http://schemas.microsoft.com/office/powerpoint/2010/main" val="1581628850"/>
      </p:ext>
    </p:extLst>
  </p:cSld>
  <p:clrMapOvr>
    <a:masterClrMapping/>
  </p:clrMapOvr>
  <p:extLst mod="1">
    <p:ext uri="{DCECCB84-F9BA-43D5-87BE-67443E8EF086}">
      <p15:sldGuideLst xmlns:p15="http://schemas.microsoft.com/office/powerpoint/2012/main">
        <p15:guide id="1" orient="horz" pos="3036" userDrawn="1">
          <p15:clr>
            <a:srgbClr val="FBAE40"/>
          </p15:clr>
        </p15:guide>
        <p15:guide id="2" pos="547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4" name="Title 1"/>
          <p:cNvSpPr txBox="1">
            <a:spLocks/>
          </p:cNvSpPr>
          <p:nvPr userDrawn="1"/>
        </p:nvSpPr>
        <p:spPr bwMode="auto">
          <a:xfrm>
            <a:off x="261669" y="409424"/>
            <a:ext cx="8441345" cy="247650"/>
          </a:xfrm>
          <a:prstGeom prst="rect">
            <a:avLst/>
          </a:prstGeom>
          <a:noFill/>
          <a:ln w="9525">
            <a:noFill/>
            <a:miter lim="800000"/>
            <a:headEnd/>
            <a:tailEnd/>
          </a:ln>
        </p:spPr>
        <p:txBody>
          <a:bodyPr vert="horz" wrap="square" lIns="0" tIns="34290" rIns="68580" bIns="34290" numCol="1" anchor="t" anchorCtr="0" compatLnSpc="1">
            <a:prstTxWarp prst="textNoShape">
              <a:avLst/>
            </a:prstTxWarp>
          </a:bodyPr>
          <a:lstStyle>
            <a:lvl1pPr algn="l" rtl="0" eaLnBrk="1" fontAlgn="base" hangingPunct="1">
              <a:spcBef>
                <a:spcPct val="0"/>
              </a:spcBef>
              <a:spcAft>
                <a:spcPct val="0"/>
              </a:spcAft>
              <a:defRPr sz="2200" b="1">
                <a:solidFill>
                  <a:srgbClr val="7030A0"/>
                </a:solidFill>
                <a:latin typeface="+mj-lt"/>
                <a:ea typeface="+mj-ea"/>
                <a:cs typeface="+mj-cs"/>
              </a:defRPr>
            </a:lvl1pPr>
            <a:lvl2pPr algn="l" rtl="0" eaLnBrk="1" fontAlgn="base" hangingPunct="1">
              <a:spcBef>
                <a:spcPct val="0"/>
              </a:spcBef>
              <a:spcAft>
                <a:spcPct val="0"/>
              </a:spcAft>
              <a:defRPr sz="2200" b="1">
                <a:solidFill>
                  <a:srgbClr val="7030A0"/>
                </a:solidFill>
                <a:latin typeface="Arial" pitchFamily="34" charset="0"/>
              </a:defRPr>
            </a:lvl2pPr>
            <a:lvl3pPr algn="l" rtl="0" eaLnBrk="1" fontAlgn="base" hangingPunct="1">
              <a:spcBef>
                <a:spcPct val="0"/>
              </a:spcBef>
              <a:spcAft>
                <a:spcPct val="0"/>
              </a:spcAft>
              <a:defRPr sz="2200" b="1">
                <a:solidFill>
                  <a:srgbClr val="7030A0"/>
                </a:solidFill>
                <a:latin typeface="Arial" pitchFamily="34" charset="0"/>
              </a:defRPr>
            </a:lvl3pPr>
            <a:lvl4pPr algn="l" rtl="0" eaLnBrk="1" fontAlgn="base" hangingPunct="1">
              <a:spcBef>
                <a:spcPct val="0"/>
              </a:spcBef>
              <a:spcAft>
                <a:spcPct val="0"/>
              </a:spcAft>
              <a:defRPr sz="2200" b="1">
                <a:solidFill>
                  <a:srgbClr val="7030A0"/>
                </a:solidFill>
                <a:latin typeface="Arial" pitchFamily="34" charset="0"/>
              </a:defRPr>
            </a:lvl4pPr>
            <a:lvl5pPr algn="l" rtl="0" eaLnBrk="1" fontAlgn="base" hangingPunct="1">
              <a:spcBef>
                <a:spcPct val="0"/>
              </a:spcBef>
              <a:spcAft>
                <a:spcPct val="0"/>
              </a:spcAft>
              <a:defRPr sz="2200" b="1">
                <a:solidFill>
                  <a:srgbClr val="7030A0"/>
                </a:solidFill>
                <a:latin typeface="Arial" pitchFamily="34" charset="0"/>
              </a:defRPr>
            </a:lvl5pPr>
            <a:lvl6pPr marL="457200" algn="l" rtl="0" eaLnBrk="1" fontAlgn="base" hangingPunct="1">
              <a:spcBef>
                <a:spcPct val="0"/>
              </a:spcBef>
              <a:spcAft>
                <a:spcPct val="0"/>
              </a:spcAft>
              <a:defRPr sz="2200">
                <a:solidFill>
                  <a:schemeClr val="tx2"/>
                </a:solidFill>
                <a:latin typeface="Arial" pitchFamily="34" charset="0"/>
              </a:defRPr>
            </a:lvl6pPr>
            <a:lvl7pPr marL="914400" algn="l" rtl="0" eaLnBrk="1" fontAlgn="base" hangingPunct="1">
              <a:spcBef>
                <a:spcPct val="0"/>
              </a:spcBef>
              <a:spcAft>
                <a:spcPct val="0"/>
              </a:spcAft>
              <a:defRPr sz="2200">
                <a:solidFill>
                  <a:schemeClr val="tx2"/>
                </a:solidFill>
                <a:latin typeface="Arial" pitchFamily="34" charset="0"/>
              </a:defRPr>
            </a:lvl7pPr>
            <a:lvl8pPr marL="1371600" algn="l" rtl="0" eaLnBrk="1" fontAlgn="base" hangingPunct="1">
              <a:spcBef>
                <a:spcPct val="0"/>
              </a:spcBef>
              <a:spcAft>
                <a:spcPct val="0"/>
              </a:spcAft>
              <a:defRPr sz="2200">
                <a:solidFill>
                  <a:schemeClr val="tx2"/>
                </a:solidFill>
                <a:latin typeface="Arial" pitchFamily="34" charset="0"/>
              </a:defRPr>
            </a:lvl8pPr>
            <a:lvl9pPr marL="1828800" algn="l" rtl="0" eaLnBrk="1" fontAlgn="base" hangingPunct="1">
              <a:spcBef>
                <a:spcPct val="0"/>
              </a:spcBef>
              <a:spcAft>
                <a:spcPct val="0"/>
              </a:spcAft>
              <a:defRPr sz="2200">
                <a:solidFill>
                  <a:schemeClr val="tx2"/>
                </a:solidFill>
                <a:latin typeface="Arial" pitchFamily="34" charset="0"/>
              </a:defRPr>
            </a:lvl9pPr>
          </a:lstStyle>
          <a:p>
            <a:pPr defTabSz="685800"/>
            <a:r>
              <a:rPr lang="en-US" sz="1650" kern="0" dirty="0"/>
              <a:t>Table of Content</a:t>
            </a:r>
          </a:p>
        </p:txBody>
      </p:sp>
      <p:sp>
        <p:nvSpPr>
          <p:cNvPr id="6" name="Text Placeholder 5"/>
          <p:cNvSpPr>
            <a:spLocks noGrp="1"/>
          </p:cNvSpPr>
          <p:nvPr>
            <p:ph type="body" sz="quarter" idx="10"/>
          </p:nvPr>
        </p:nvSpPr>
        <p:spPr>
          <a:xfrm>
            <a:off x="350838" y="846535"/>
            <a:ext cx="8469312" cy="38516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p:cNvSpPr>
            <a:spLocks noGrp="1"/>
          </p:cNvSpPr>
          <p:nvPr>
            <p:ph type="body" sz="quarter" idx="11" hasCustomPrompt="1"/>
          </p:nvPr>
        </p:nvSpPr>
        <p:spPr>
          <a:xfrm>
            <a:off x="2905125" y="78581"/>
            <a:ext cx="4162425" cy="283369"/>
          </a:xfrm>
        </p:spPr>
        <p:txBody>
          <a:bodyPr/>
          <a:lstStyle>
            <a:lvl1pPr marL="0" indent="0">
              <a:buNone/>
              <a:defRPr/>
            </a:lvl1pPr>
            <a:lvl5pPr marL="982265" indent="0">
              <a:buNone/>
              <a:defRPr sz="1200" b="1">
                <a:solidFill>
                  <a:srgbClr val="FF0000"/>
                </a:solidFill>
              </a:defRPr>
            </a:lvl5pPr>
          </a:lstStyle>
          <a:p>
            <a:pPr lvl="0"/>
            <a:r>
              <a:rPr lang="en-US" dirty="0"/>
              <a:t> </a:t>
            </a:r>
          </a:p>
        </p:txBody>
      </p:sp>
      <p:sp>
        <p:nvSpPr>
          <p:cNvPr id="2" name="Date Placeholder 1"/>
          <p:cNvSpPr>
            <a:spLocks noGrp="1"/>
          </p:cNvSpPr>
          <p:nvPr>
            <p:ph type="dt" sz="half" idx="12"/>
          </p:nvPr>
        </p:nvSpPr>
        <p:spPr/>
        <p:txBody>
          <a:bodyPr/>
          <a:lstStyle/>
          <a:p>
            <a:r>
              <a:rPr>
                <a:solidFill>
                  <a:prstClr val="black"/>
                </a:solidFill>
              </a:rPr>
              <a:t> </a:t>
            </a:r>
          </a:p>
        </p:txBody>
      </p:sp>
      <p:sp>
        <p:nvSpPr>
          <p:cNvPr id="3" name="Footer Placeholder 2"/>
          <p:cNvSpPr>
            <a:spLocks noGrp="1"/>
          </p:cNvSpPr>
          <p:nvPr>
            <p:ph type="ftr" sz="quarter" idx="13"/>
          </p:nvPr>
        </p:nvSpPr>
        <p:spPr>
          <a:xfrm>
            <a:off x="2743200" y="4869657"/>
            <a:ext cx="3086100" cy="273844"/>
          </a:xfrm>
          <a:prstGeom prst="rect">
            <a:avLst/>
          </a:prstGeom>
        </p:spPr>
        <p:txBody>
          <a:bodyPr/>
          <a:lstStyle/>
          <a:p>
            <a:pPr defTabSz="685800"/>
            <a:r>
              <a:rPr lang="en-US">
                <a:solidFill>
                  <a:prstClr val="black"/>
                </a:solidFill>
              </a:rPr>
              <a:t>IBM Confidential </a:t>
            </a:r>
            <a:endParaRPr lang="en-US" dirty="0">
              <a:solidFill>
                <a:prstClr val="black"/>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bullets (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slide title</a:t>
            </a:r>
          </a:p>
        </p:txBody>
      </p:sp>
      <p:sp>
        <p:nvSpPr>
          <p:cNvPr id="6" name="Text Placeholder 5"/>
          <p:cNvSpPr>
            <a:spLocks noGrp="1"/>
          </p:cNvSpPr>
          <p:nvPr>
            <p:ph type="body" sz="quarter" idx="11" hasCustomPrompt="1"/>
          </p:nvPr>
        </p:nvSpPr>
        <p:spPr>
          <a:xfrm>
            <a:off x="166502" y="737209"/>
            <a:ext cx="8410575" cy="40433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2"/>
          </p:nvPr>
        </p:nvSpPr>
        <p:spPr/>
        <p:txBody>
          <a:bodyPr/>
          <a:lstStyle/>
          <a:p>
            <a:r>
              <a:rPr>
                <a:solidFill>
                  <a:prstClr val="black"/>
                </a:solidFill>
              </a:rPr>
              <a:t> </a:t>
            </a:r>
          </a:p>
        </p:txBody>
      </p:sp>
      <p:sp>
        <p:nvSpPr>
          <p:cNvPr id="4" name="Footer Placeholder 3"/>
          <p:cNvSpPr>
            <a:spLocks noGrp="1"/>
          </p:cNvSpPr>
          <p:nvPr>
            <p:ph type="ftr" sz="quarter" idx="13"/>
          </p:nvPr>
        </p:nvSpPr>
        <p:spPr>
          <a:xfrm>
            <a:off x="2743200" y="4869657"/>
            <a:ext cx="3086100" cy="273844"/>
          </a:xfrm>
          <a:prstGeom prst="rect">
            <a:avLst/>
          </a:prstGeom>
        </p:spPr>
        <p:txBody>
          <a:bodyPr/>
          <a:lstStyle/>
          <a:p>
            <a:pPr defTabSz="685800"/>
            <a:r>
              <a:rPr lang="en-US">
                <a:solidFill>
                  <a:prstClr val="black"/>
                </a:solidFill>
              </a:rPr>
              <a:t>IBM Confidential </a:t>
            </a:r>
            <a:endParaRPr lang="en-US" dirty="0">
              <a:solidFill>
                <a:prstClr val="black"/>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End of Section">
    <p:spTree>
      <p:nvGrpSpPr>
        <p:cNvPr id="1" name=""/>
        <p:cNvGrpSpPr/>
        <p:nvPr/>
      </p:nvGrpSpPr>
      <p:grpSpPr>
        <a:xfrm>
          <a:off x="0" y="0"/>
          <a:ext cx="0" cy="0"/>
          <a:chOff x="0" y="0"/>
          <a:chExt cx="0" cy="0"/>
        </a:xfrm>
      </p:grpSpPr>
      <p:sp>
        <p:nvSpPr>
          <p:cNvPr id="3" name="Title 1"/>
          <p:cNvSpPr txBox="1">
            <a:spLocks/>
          </p:cNvSpPr>
          <p:nvPr userDrawn="1"/>
        </p:nvSpPr>
        <p:spPr bwMode="auto">
          <a:xfrm>
            <a:off x="748051" y="2888457"/>
            <a:ext cx="3201379" cy="247650"/>
          </a:xfrm>
          <a:prstGeom prst="rect">
            <a:avLst/>
          </a:prstGeom>
          <a:noFill/>
          <a:ln w="9525">
            <a:noFill/>
            <a:miter lim="800000"/>
            <a:headEnd/>
            <a:tailEnd/>
          </a:ln>
        </p:spPr>
        <p:txBody>
          <a:bodyPr vert="horz" wrap="square" lIns="0" tIns="34290" rIns="68580" bIns="34290" numCol="1" anchor="t" anchorCtr="0" compatLnSpc="1">
            <a:prstTxWarp prst="textNoShape">
              <a:avLst/>
            </a:prstTxWarp>
          </a:bodyPr>
          <a:lstStyle>
            <a:lvl1pPr algn="l" rtl="0" eaLnBrk="1" fontAlgn="base" hangingPunct="1">
              <a:spcBef>
                <a:spcPct val="0"/>
              </a:spcBef>
              <a:spcAft>
                <a:spcPct val="0"/>
              </a:spcAft>
              <a:defRPr sz="2200" b="1">
                <a:solidFill>
                  <a:srgbClr val="7030A0"/>
                </a:solidFill>
                <a:latin typeface="+mj-lt"/>
                <a:ea typeface="+mj-ea"/>
                <a:cs typeface="+mj-cs"/>
              </a:defRPr>
            </a:lvl1pPr>
            <a:lvl2pPr algn="l" rtl="0" eaLnBrk="1" fontAlgn="base" hangingPunct="1">
              <a:spcBef>
                <a:spcPct val="0"/>
              </a:spcBef>
              <a:spcAft>
                <a:spcPct val="0"/>
              </a:spcAft>
              <a:defRPr sz="2200" b="1">
                <a:solidFill>
                  <a:srgbClr val="7030A0"/>
                </a:solidFill>
                <a:latin typeface="Arial" pitchFamily="34" charset="0"/>
              </a:defRPr>
            </a:lvl2pPr>
            <a:lvl3pPr algn="l" rtl="0" eaLnBrk="1" fontAlgn="base" hangingPunct="1">
              <a:spcBef>
                <a:spcPct val="0"/>
              </a:spcBef>
              <a:spcAft>
                <a:spcPct val="0"/>
              </a:spcAft>
              <a:defRPr sz="2200" b="1">
                <a:solidFill>
                  <a:srgbClr val="7030A0"/>
                </a:solidFill>
                <a:latin typeface="Arial" pitchFamily="34" charset="0"/>
              </a:defRPr>
            </a:lvl3pPr>
            <a:lvl4pPr algn="l" rtl="0" eaLnBrk="1" fontAlgn="base" hangingPunct="1">
              <a:spcBef>
                <a:spcPct val="0"/>
              </a:spcBef>
              <a:spcAft>
                <a:spcPct val="0"/>
              </a:spcAft>
              <a:defRPr sz="2200" b="1">
                <a:solidFill>
                  <a:srgbClr val="7030A0"/>
                </a:solidFill>
                <a:latin typeface="Arial" pitchFamily="34" charset="0"/>
              </a:defRPr>
            </a:lvl4pPr>
            <a:lvl5pPr algn="l" rtl="0" eaLnBrk="1" fontAlgn="base" hangingPunct="1">
              <a:spcBef>
                <a:spcPct val="0"/>
              </a:spcBef>
              <a:spcAft>
                <a:spcPct val="0"/>
              </a:spcAft>
              <a:defRPr sz="2200" b="1">
                <a:solidFill>
                  <a:srgbClr val="7030A0"/>
                </a:solidFill>
                <a:latin typeface="Arial" pitchFamily="34" charset="0"/>
              </a:defRPr>
            </a:lvl5pPr>
            <a:lvl6pPr marL="457200" algn="l" rtl="0" eaLnBrk="1" fontAlgn="base" hangingPunct="1">
              <a:spcBef>
                <a:spcPct val="0"/>
              </a:spcBef>
              <a:spcAft>
                <a:spcPct val="0"/>
              </a:spcAft>
              <a:defRPr sz="2200">
                <a:solidFill>
                  <a:schemeClr val="tx2"/>
                </a:solidFill>
                <a:latin typeface="Arial" pitchFamily="34" charset="0"/>
              </a:defRPr>
            </a:lvl6pPr>
            <a:lvl7pPr marL="914400" algn="l" rtl="0" eaLnBrk="1" fontAlgn="base" hangingPunct="1">
              <a:spcBef>
                <a:spcPct val="0"/>
              </a:spcBef>
              <a:spcAft>
                <a:spcPct val="0"/>
              </a:spcAft>
              <a:defRPr sz="2200">
                <a:solidFill>
                  <a:schemeClr val="tx2"/>
                </a:solidFill>
                <a:latin typeface="Arial" pitchFamily="34" charset="0"/>
              </a:defRPr>
            </a:lvl7pPr>
            <a:lvl8pPr marL="1371600" algn="l" rtl="0" eaLnBrk="1" fontAlgn="base" hangingPunct="1">
              <a:spcBef>
                <a:spcPct val="0"/>
              </a:spcBef>
              <a:spcAft>
                <a:spcPct val="0"/>
              </a:spcAft>
              <a:defRPr sz="2200">
                <a:solidFill>
                  <a:schemeClr val="tx2"/>
                </a:solidFill>
                <a:latin typeface="Arial" pitchFamily="34" charset="0"/>
              </a:defRPr>
            </a:lvl8pPr>
            <a:lvl9pPr marL="1828800" algn="l" rtl="0" eaLnBrk="1" fontAlgn="base" hangingPunct="1">
              <a:spcBef>
                <a:spcPct val="0"/>
              </a:spcBef>
              <a:spcAft>
                <a:spcPct val="0"/>
              </a:spcAft>
              <a:defRPr sz="2200">
                <a:solidFill>
                  <a:schemeClr val="tx2"/>
                </a:solidFill>
                <a:latin typeface="Arial" pitchFamily="34" charset="0"/>
              </a:defRPr>
            </a:lvl9pPr>
          </a:lstStyle>
          <a:p>
            <a:pPr defTabSz="685800"/>
            <a:r>
              <a:rPr lang="en-US" sz="1650" kern="0" dirty="0"/>
              <a:t>End of Section</a:t>
            </a:r>
          </a:p>
        </p:txBody>
      </p:sp>
      <p:grpSp>
        <p:nvGrpSpPr>
          <p:cNvPr id="6" name="Group 3"/>
          <p:cNvGrpSpPr>
            <a:grpSpLocks/>
          </p:cNvGrpSpPr>
          <p:nvPr userDrawn="1"/>
        </p:nvGrpSpPr>
        <p:grpSpPr bwMode="auto">
          <a:xfrm>
            <a:off x="4776820" y="844153"/>
            <a:ext cx="2833687" cy="3486150"/>
            <a:chOff x="1663" y="816"/>
            <a:chExt cx="1785" cy="2928"/>
          </a:xfrm>
        </p:grpSpPr>
        <p:sp>
          <p:nvSpPr>
            <p:cNvPr id="7" name="AutoShape 4"/>
            <p:cNvSpPr>
              <a:spLocks noChangeAspect="1" noChangeArrowheads="1" noTextEdit="1"/>
            </p:cNvSpPr>
            <p:nvPr/>
          </p:nvSpPr>
          <p:spPr bwMode="auto">
            <a:xfrm>
              <a:off x="1680" y="816"/>
              <a:ext cx="1768"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8" name="Freeform 5"/>
            <p:cNvSpPr>
              <a:spLocks/>
            </p:cNvSpPr>
            <p:nvPr/>
          </p:nvSpPr>
          <p:spPr bwMode="auto">
            <a:xfrm>
              <a:off x="1663" y="3237"/>
              <a:ext cx="1694" cy="434"/>
            </a:xfrm>
            <a:custGeom>
              <a:avLst/>
              <a:gdLst>
                <a:gd name="T0" fmla="*/ 101 w 1694"/>
                <a:gd name="T1" fmla="*/ 382 h 434"/>
                <a:gd name="T2" fmla="*/ 191 w 1694"/>
                <a:gd name="T3" fmla="*/ 317 h 434"/>
                <a:gd name="T4" fmla="*/ 137 w 1694"/>
                <a:gd name="T5" fmla="*/ 285 h 434"/>
                <a:gd name="T6" fmla="*/ 217 w 1694"/>
                <a:gd name="T7" fmla="*/ 234 h 434"/>
                <a:gd name="T8" fmla="*/ 221 w 1694"/>
                <a:gd name="T9" fmla="*/ 165 h 434"/>
                <a:gd name="T10" fmla="*/ 311 w 1694"/>
                <a:gd name="T11" fmla="*/ 117 h 434"/>
                <a:gd name="T12" fmla="*/ 332 w 1694"/>
                <a:gd name="T13" fmla="*/ 74 h 434"/>
                <a:gd name="T14" fmla="*/ 455 w 1694"/>
                <a:gd name="T15" fmla="*/ 63 h 434"/>
                <a:gd name="T16" fmla="*/ 1246 w 1694"/>
                <a:gd name="T17" fmla="*/ 12 h 434"/>
                <a:gd name="T18" fmla="*/ 1365 w 1694"/>
                <a:gd name="T19" fmla="*/ 0 h 434"/>
                <a:gd name="T20" fmla="*/ 1408 w 1694"/>
                <a:gd name="T21" fmla="*/ 51 h 434"/>
                <a:gd name="T22" fmla="*/ 1466 w 1694"/>
                <a:gd name="T23" fmla="*/ 56 h 434"/>
                <a:gd name="T24" fmla="*/ 1484 w 1694"/>
                <a:gd name="T25" fmla="*/ 124 h 434"/>
                <a:gd name="T26" fmla="*/ 1552 w 1694"/>
                <a:gd name="T27" fmla="*/ 161 h 434"/>
                <a:gd name="T28" fmla="*/ 1517 w 1694"/>
                <a:gd name="T29" fmla="*/ 216 h 434"/>
                <a:gd name="T30" fmla="*/ 1593 w 1694"/>
                <a:gd name="T31" fmla="*/ 288 h 434"/>
                <a:gd name="T32" fmla="*/ 1552 w 1694"/>
                <a:gd name="T33" fmla="*/ 317 h 434"/>
                <a:gd name="T34" fmla="*/ 1694 w 1694"/>
                <a:gd name="T35" fmla="*/ 382 h 434"/>
                <a:gd name="T36" fmla="*/ 1434 w 1694"/>
                <a:gd name="T37" fmla="*/ 306 h 434"/>
                <a:gd name="T38" fmla="*/ 1358 w 1694"/>
                <a:gd name="T39" fmla="*/ 332 h 434"/>
                <a:gd name="T40" fmla="*/ 1271 w 1694"/>
                <a:gd name="T41" fmla="*/ 325 h 434"/>
                <a:gd name="T42" fmla="*/ 1201 w 1694"/>
                <a:gd name="T43" fmla="*/ 371 h 434"/>
                <a:gd name="T44" fmla="*/ 1056 w 1694"/>
                <a:gd name="T45" fmla="*/ 368 h 434"/>
                <a:gd name="T46" fmla="*/ 956 w 1694"/>
                <a:gd name="T47" fmla="*/ 375 h 434"/>
                <a:gd name="T48" fmla="*/ 884 w 1694"/>
                <a:gd name="T49" fmla="*/ 427 h 434"/>
                <a:gd name="T50" fmla="*/ 748 w 1694"/>
                <a:gd name="T51" fmla="*/ 430 h 434"/>
                <a:gd name="T52" fmla="*/ 649 w 1694"/>
                <a:gd name="T53" fmla="*/ 371 h 434"/>
                <a:gd name="T54" fmla="*/ 517 w 1694"/>
                <a:gd name="T55" fmla="*/ 405 h 434"/>
                <a:gd name="T56" fmla="*/ 423 w 1694"/>
                <a:gd name="T57" fmla="*/ 379 h 434"/>
                <a:gd name="T58" fmla="*/ 293 w 1694"/>
                <a:gd name="T59" fmla="*/ 415 h 434"/>
                <a:gd name="T60" fmla="*/ 185 w 1694"/>
                <a:gd name="T61" fmla="*/ 394 h 434"/>
                <a:gd name="T62" fmla="*/ 0 w 1694"/>
                <a:gd name="T63" fmla="*/ 434 h 434"/>
                <a:gd name="T64" fmla="*/ 101 w 1694"/>
                <a:gd name="T65" fmla="*/ 382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94" h="434">
                  <a:moveTo>
                    <a:pt x="101" y="382"/>
                  </a:moveTo>
                  <a:lnTo>
                    <a:pt x="191" y="317"/>
                  </a:lnTo>
                  <a:lnTo>
                    <a:pt x="137" y="285"/>
                  </a:lnTo>
                  <a:lnTo>
                    <a:pt x="217" y="234"/>
                  </a:lnTo>
                  <a:lnTo>
                    <a:pt x="221" y="165"/>
                  </a:lnTo>
                  <a:lnTo>
                    <a:pt x="311" y="117"/>
                  </a:lnTo>
                  <a:lnTo>
                    <a:pt x="332" y="74"/>
                  </a:lnTo>
                  <a:lnTo>
                    <a:pt x="455" y="63"/>
                  </a:lnTo>
                  <a:lnTo>
                    <a:pt x="1246" y="12"/>
                  </a:lnTo>
                  <a:lnTo>
                    <a:pt x="1365" y="0"/>
                  </a:lnTo>
                  <a:lnTo>
                    <a:pt x="1408" y="51"/>
                  </a:lnTo>
                  <a:lnTo>
                    <a:pt x="1466" y="56"/>
                  </a:lnTo>
                  <a:lnTo>
                    <a:pt x="1484" y="124"/>
                  </a:lnTo>
                  <a:lnTo>
                    <a:pt x="1552" y="161"/>
                  </a:lnTo>
                  <a:lnTo>
                    <a:pt x="1517" y="216"/>
                  </a:lnTo>
                  <a:lnTo>
                    <a:pt x="1593" y="288"/>
                  </a:lnTo>
                  <a:lnTo>
                    <a:pt x="1552" y="317"/>
                  </a:lnTo>
                  <a:lnTo>
                    <a:pt x="1694" y="382"/>
                  </a:lnTo>
                  <a:lnTo>
                    <a:pt x="1434" y="306"/>
                  </a:lnTo>
                  <a:lnTo>
                    <a:pt x="1358" y="332"/>
                  </a:lnTo>
                  <a:lnTo>
                    <a:pt x="1271" y="325"/>
                  </a:lnTo>
                  <a:lnTo>
                    <a:pt x="1201" y="371"/>
                  </a:lnTo>
                  <a:lnTo>
                    <a:pt x="1056" y="368"/>
                  </a:lnTo>
                  <a:lnTo>
                    <a:pt x="956" y="375"/>
                  </a:lnTo>
                  <a:lnTo>
                    <a:pt x="884" y="427"/>
                  </a:lnTo>
                  <a:lnTo>
                    <a:pt x="748" y="430"/>
                  </a:lnTo>
                  <a:lnTo>
                    <a:pt x="649" y="371"/>
                  </a:lnTo>
                  <a:lnTo>
                    <a:pt x="517" y="405"/>
                  </a:lnTo>
                  <a:lnTo>
                    <a:pt x="423" y="379"/>
                  </a:lnTo>
                  <a:lnTo>
                    <a:pt x="293" y="415"/>
                  </a:lnTo>
                  <a:lnTo>
                    <a:pt x="185" y="394"/>
                  </a:lnTo>
                  <a:lnTo>
                    <a:pt x="0" y="434"/>
                  </a:lnTo>
                  <a:lnTo>
                    <a:pt x="101" y="382"/>
                  </a:lnTo>
                  <a:close/>
                </a:path>
              </a:pathLst>
            </a:custGeom>
            <a:solidFill>
              <a:srgbClr val="ADD8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9" name="Freeform 6"/>
            <p:cNvSpPr>
              <a:spLocks/>
            </p:cNvSpPr>
            <p:nvPr/>
          </p:nvSpPr>
          <p:spPr bwMode="auto">
            <a:xfrm>
              <a:off x="2067" y="2923"/>
              <a:ext cx="834" cy="220"/>
            </a:xfrm>
            <a:custGeom>
              <a:avLst/>
              <a:gdLst>
                <a:gd name="T0" fmla="*/ 0 w 834"/>
                <a:gd name="T1" fmla="*/ 181 h 220"/>
                <a:gd name="T2" fmla="*/ 0 w 834"/>
                <a:gd name="T3" fmla="*/ 123 h 220"/>
                <a:gd name="T4" fmla="*/ 59 w 834"/>
                <a:gd name="T5" fmla="*/ 126 h 220"/>
                <a:gd name="T6" fmla="*/ 106 w 834"/>
                <a:gd name="T7" fmla="*/ 90 h 220"/>
                <a:gd name="T8" fmla="*/ 193 w 834"/>
                <a:gd name="T9" fmla="*/ 77 h 220"/>
                <a:gd name="T10" fmla="*/ 284 w 834"/>
                <a:gd name="T11" fmla="*/ 47 h 220"/>
                <a:gd name="T12" fmla="*/ 744 w 834"/>
                <a:gd name="T13" fmla="*/ 0 h 220"/>
                <a:gd name="T14" fmla="*/ 834 w 834"/>
                <a:gd name="T15" fmla="*/ 33 h 220"/>
                <a:gd name="T16" fmla="*/ 692 w 834"/>
                <a:gd name="T17" fmla="*/ 105 h 220"/>
                <a:gd name="T18" fmla="*/ 193 w 834"/>
                <a:gd name="T19" fmla="*/ 206 h 220"/>
                <a:gd name="T20" fmla="*/ 23 w 834"/>
                <a:gd name="T21" fmla="*/ 220 h 220"/>
                <a:gd name="T22" fmla="*/ 0 w 834"/>
                <a:gd name="T23" fmla="*/ 1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4" h="220">
                  <a:moveTo>
                    <a:pt x="0" y="181"/>
                  </a:moveTo>
                  <a:lnTo>
                    <a:pt x="0" y="123"/>
                  </a:lnTo>
                  <a:lnTo>
                    <a:pt x="59" y="126"/>
                  </a:lnTo>
                  <a:lnTo>
                    <a:pt x="106" y="90"/>
                  </a:lnTo>
                  <a:lnTo>
                    <a:pt x="193" y="77"/>
                  </a:lnTo>
                  <a:lnTo>
                    <a:pt x="284" y="47"/>
                  </a:lnTo>
                  <a:lnTo>
                    <a:pt x="744" y="0"/>
                  </a:lnTo>
                  <a:lnTo>
                    <a:pt x="834" y="33"/>
                  </a:lnTo>
                  <a:lnTo>
                    <a:pt x="692" y="105"/>
                  </a:lnTo>
                  <a:lnTo>
                    <a:pt x="193" y="206"/>
                  </a:lnTo>
                  <a:lnTo>
                    <a:pt x="23" y="220"/>
                  </a:lnTo>
                  <a:lnTo>
                    <a:pt x="0" y="181"/>
                  </a:lnTo>
                  <a:close/>
                </a:path>
              </a:pathLst>
            </a:custGeom>
            <a:solidFill>
              <a:srgbClr val="FFE0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10" name="Freeform 7"/>
            <p:cNvSpPr>
              <a:spLocks/>
            </p:cNvSpPr>
            <p:nvPr/>
          </p:nvSpPr>
          <p:spPr bwMode="auto">
            <a:xfrm>
              <a:off x="1731" y="2951"/>
              <a:ext cx="1507" cy="687"/>
            </a:xfrm>
            <a:custGeom>
              <a:avLst/>
              <a:gdLst>
                <a:gd name="T0" fmla="*/ 365 w 1507"/>
                <a:gd name="T1" fmla="*/ 163 h 687"/>
                <a:gd name="T2" fmla="*/ 453 w 1507"/>
                <a:gd name="T3" fmla="*/ 171 h 687"/>
                <a:gd name="T4" fmla="*/ 544 w 1507"/>
                <a:gd name="T5" fmla="*/ 145 h 687"/>
                <a:gd name="T6" fmla="*/ 629 w 1507"/>
                <a:gd name="T7" fmla="*/ 142 h 687"/>
                <a:gd name="T8" fmla="*/ 728 w 1507"/>
                <a:gd name="T9" fmla="*/ 95 h 687"/>
                <a:gd name="T10" fmla="*/ 948 w 1507"/>
                <a:gd name="T11" fmla="*/ 81 h 687"/>
                <a:gd name="T12" fmla="*/ 1141 w 1507"/>
                <a:gd name="T13" fmla="*/ 0 h 687"/>
                <a:gd name="T14" fmla="*/ 1203 w 1507"/>
                <a:gd name="T15" fmla="*/ 421 h 687"/>
                <a:gd name="T16" fmla="*/ 1377 w 1507"/>
                <a:gd name="T17" fmla="*/ 530 h 687"/>
                <a:gd name="T18" fmla="*/ 1507 w 1507"/>
                <a:gd name="T19" fmla="*/ 581 h 687"/>
                <a:gd name="T20" fmla="*/ 1459 w 1507"/>
                <a:gd name="T21" fmla="*/ 589 h 687"/>
                <a:gd name="T22" fmla="*/ 1337 w 1507"/>
                <a:gd name="T23" fmla="*/ 560 h 687"/>
                <a:gd name="T24" fmla="*/ 1264 w 1507"/>
                <a:gd name="T25" fmla="*/ 563 h 687"/>
                <a:gd name="T26" fmla="*/ 1210 w 1507"/>
                <a:gd name="T27" fmla="*/ 512 h 687"/>
                <a:gd name="T28" fmla="*/ 1178 w 1507"/>
                <a:gd name="T29" fmla="*/ 553 h 687"/>
                <a:gd name="T30" fmla="*/ 1141 w 1507"/>
                <a:gd name="T31" fmla="*/ 520 h 687"/>
                <a:gd name="T32" fmla="*/ 1119 w 1507"/>
                <a:gd name="T33" fmla="*/ 563 h 687"/>
                <a:gd name="T34" fmla="*/ 1076 w 1507"/>
                <a:gd name="T35" fmla="*/ 528 h 687"/>
                <a:gd name="T36" fmla="*/ 1035 w 1507"/>
                <a:gd name="T37" fmla="*/ 548 h 687"/>
                <a:gd name="T38" fmla="*/ 1006 w 1507"/>
                <a:gd name="T39" fmla="*/ 490 h 687"/>
                <a:gd name="T40" fmla="*/ 870 w 1507"/>
                <a:gd name="T41" fmla="*/ 509 h 687"/>
                <a:gd name="T42" fmla="*/ 793 w 1507"/>
                <a:gd name="T43" fmla="*/ 566 h 687"/>
                <a:gd name="T44" fmla="*/ 818 w 1507"/>
                <a:gd name="T45" fmla="*/ 668 h 687"/>
                <a:gd name="T46" fmla="*/ 764 w 1507"/>
                <a:gd name="T47" fmla="*/ 687 h 687"/>
                <a:gd name="T48" fmla="*/ 739 w 1507"/>
                <a:gd name="T49" fmla="*/ 633 h 687"/>
                <a:gd name="T50" fmla="*/ 684 w 1507"/>
                <a:gd name="T51" fmla="*/ 675 h 687"/>
                <a:gd name="T52" fmla="*/ 655 w 1507"/>
                <a:gd name="T53" fmla="*/ 600 h 687"/>
                <a:gd name="T54" fmla="*/ 629 w 1507"/>
                <a:gd name="T55" fmla="*/ 603 h 687"/>
                <a:gd name="T56" fmla="*/ 659 w 1507"/>
                <a:gd name="T57" fmla="*/ 556 h 687"/>
                <a:gd name="T58" fmla="*/ 602 w 1507"/>
                <a:gd name="T59" fmla="*/ 563 h 687"/>
                <a:gd name="T60" fmla="*/ 605 w 1507"/>
                <a:gd name="T61" fmla="*/ 476 h 687"/>
                <a:gd name="T62" fmla="*/ 540 w 1507"/>
                <a:gd name="T63" fmla="*/ 473 h 687"/>
                <a:gd name="T64" fmla="*/ 511 w 1507"/>
                <a:gd name="T65" fmla="*/ 524 h 687"/>
                <a:gd name="T66" fmla="*/ 474 w 1507"/>
                <a:gd name="T67" fmla="*/ 469 h 687"/>
                <a:gd name="T68" fmla="*/ 432 w 1507"/>
                <a:gd name="T69" fmla="*/ 530 h 687"/>
                <a:gd name="T70" fmla="*/ 380 w 1507"/>
                <a:gd name="T71" fmla="*/ 528 h 687"/>
                <a:gd name="T72" fmla="*/ 359 w 1507"/>
                <a:gd name="T73" fmla="*/ 586 h 687"/>
                <a:gd name="T74" fmla="*/ 314 w 1507"/>
                <a:gd name="T75" fmla="*/ 600 h 687"/>
                <a:gd name="T76" fmla="*/ 294 w 1507"/>
                <a:gd name="T77" fmla="*/ 640 h 687"/>
                <a:gd name="T78" fmla="*/ 200 w 1507"/>
                <a:gd name="T79" fmla="*/ 640 h 687"/>
                <a:gd name="T80" fmla="*/ 105 w 1507"/>
                <a:gd name="T81" fmla="*/ 675 h 687"/>
                <a:gd name="T82" fmla="*/ 0 w 1507"/>
                <a:gd name="T83" fmla="*/ 680 h 687"/>
                <a:gd name="T84" fmla="*/ 90 w 1507"/>
                <a:gd name="T85" fmla="*/ 650 h 687"/>
                <a:gd name="T86" fmla="*/ 249 w 1507"/>
                <a:gd name="T87" fmla="*/ 553 h 687"/>
                <a:gd name="T88" fmla="*/ 398 w 1507"/>
                <a:gd name="T89" fmla="*/ 425 h 687"/>
                <a:gd name="T90" fmla="*/ 365 w 1507"/>
                <a:gd name="T91" fmla="*/ 163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7" h="687">
                  <a:moveTo>
                    <a:pt x="365" y="163"/>
                  </a:moveTo>
                  <a:lnTo>
                    <a:pt x="453" y="171"/>
                  </a:lnTo>
                  <a:lnTo>
                    <a:pt x="544" y="145"/>
                  </a:lnTo>
                  <a:lnTo>
                    <a:pt x="629" y="142"/>
                  </a:lnTo>
                  <a:lnTo>
                    <a:pt x="728" y="95"/>
                  </a:lnTo>
                  <a:lnTo>
                    <a:pt x="948" y="81"/>
                  </a:lnTo>
                  <a:lnTo>
                    <a:pt x="1141" y="0"/>
                  </a:lnTo>
                  <a:lnTo>
                    <a:pt x="1203" y="421"/>
                  </a:lnTo>
                  <a:lnTo>
                    <a:pt x="1377" y="530"/>
                  </a:lnTo>
                  <a:lnTo>
                    <a:pt x="1507" y="581"/>
                  </a:lnTo>
                  <a:lnTo>
                    <a:pt x="1459" y="589"/>
                  </a:lnTo>
                  <a:lnTo>
                    <a:pt x="1337" y="560"/>
                  </a:lnTo>
                  <a:lnTo>
                    <a:pt x="1264" y="563"/>
                  </a:lnTo>
                  <a:lnTo>
                    <a:pt x="1210" y="512"/>
                  </a:lnTo>
                  <a:lnTo>
                    <a:pt x="1178" y="553"/>
                  </a:lnTo>
                  <a:lnTo>
                    <a:pt x="1141" y="520"/>
                  </a:lnTo>
                  <a:lnTo>
                    <a:pt x="1119" y="563"/>
                  </a:lnTo>
                  <a:lnTo>
                    <a:pt x="1076" y="528"/>
                  </a:lnTo>
                  <a:lnTo>
                    <a:pt x="1035" y="548"/>
                  </a:lnTo>
                  <a:lnTo>
                    <a:pt x="1006" y="490"/>
                  </a:lnTo>
                  <a:lnTo>
                    <a:pt x="870" y="509"/>
                  </a:lnTo>
                  <a:lnTo>
                    <a:pt x="793" y="566"/>
                  </a:lnTo>
                  <a:lnTo>
                    <a:pt x="818" y="668"/>
                  </a:lnTo>
                  <a:lnTo>
                    <a:pt x="764" y="687"/>
                  </a:lnTo>
                  <a:lnTo>
                    <a:pt x="739" y="633"/>
                  </a:lnTo>
                  <a:lnTo>
                    <a:pt x="684" y="675"/>
                  </a:lnTo>
                  <a:lnTo>
                    <a:pt x="655" y="600"/>
                  </a:lnTo>
                  <a:lnTo>
                    <a:pt x="629" y="603"/>
                  </a:lnTo>
                  <a:lnTo>
                    <a:pt x="659" y="556"/>
                  </a:lnTo>
                  <a:lnTo>
                    <a:pt x="602" y="563"/>
                  </a:lnTo>
                  <a:lnTo>
                    <a:pt x="605" y="476"/>
                  </a:lnTo>
                  <a:lnTo>
                    <a:pt x="540" y="473"/>
                  </a:lnTo>
                  <a:lnTo>
                    <a:pt x="511" y="524"/>
                  </a:lnTo>
                  <a:lnTo>
                    <a:pt x="474" y="469"/>
                  </a:lnTo>
                  <a:lnTo>
                    <a:pt x="432" y="530"/>
                  </a:lnTo>
                  <a:lnTo>
                    <a:pt x="380" y="528"/>
                  </a:lnTo>
                  <a:lnTo>
                    <a:pt x="359" y="586"/>
                  </a:lnTo>
                  <a:lnTo>
                    <a:pt x="314" y="600"/>
                  </a:lnTo>
                  <a:lnTo>
                    <a:pt x="294" y="640"/>
                  </a:lnTo>
                  <a:lnTo>
                    <a:pt x="200" y="640"/>
                  </a:lnTo>
                  <a:lnTo>
                    <a:pt x="105" y="675"/>
                  </a:lnTo>
                  <a:lnTo>
                    <a:pt x="0" y="680"/>
                  </a:lnTo>
                  <a:lnTo>
                    <a:pt x="90" y="650"/>
                  </a:lnTo>
                  <a:lnTo>
                    <a:pt x="249" y="553"/>
                  </a:lnTo>
                  <a:lnTo>
                    <a:pt x="398" y="425"/>
                  </a:lnTo>
                  <a:lnTo>
                    <a:pt x="365" y="163"/>
                  </a:lnTo>
                  <a:close/>
                </a:path>
              </a:pathLst>
            </a:custGeom>
            <a:solidFill>
              <a:srgbClr val="D59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11" name="Freeform 8"/>
            <p:cNvSpPr>
              <a:spLocks/>
            </p:cNvSpPr>
            <p:nvPr/>
          </p:nvSpPr>
          <p:spPr bwMode="auto">
            <a:xfrm>
              <a:off x="2213" y="2723"/>
              <a:ext cx="630" cy="555"/>
            </a:xfrm>
            <a:custGeom>
              <a:avLst/>
              <a:gdLst>
                <a:gd name="T0" fmla="*/ 166 w 630"/>
                <a:gd name="T1" fmla="*/ 11 h 555"/>
                <a:gd name="T2" fmla="*/ 55 w 630"/>
                <a:gd name="T3" fmla="*/ 0 h 555"/>
                <a:gd name="T4" fmla="*/ 0 w 630"/>
                <a:gd name="T5" fmla="*/ 47 h 555"/>
                <a:gd name="T6" fmla="*/ 43 w 630"/>
                <a:gd name="T7" fmla="*/ 200 h 555"/>
                <a:gd name="T8" fmla="*/ 106 w 630"/>
                <a:gd name="T9" fmla="*/ 178 h 555"/>
                <a:gd name="T10" fmla="*/ 87 w 630"/>
                <a:gd name="T11" fmla="*/ 117 h 555"/>
                <a:gd name="T12" fmla="*/ 163 w 630"/>
                <a:gd name="T13" fmla="*/ 113 h 555"/>
                <a:gd name="T14" fmla="*/ 69 w 630"/>
                <a:gd name="T15" fmla="*/ 309 h 555"/>
                <a:gd name="T16" fmla="*/ 196 w 630"/>
                <a:gd name="T17" fmla="*/ 388 h 555"/>
                <a:gd name="T18" fmla="*/ 293 w 630"/>
                <a:gd name="T19" fmla="*/ 555 h 555"/>
                <a:gd name="T20" fmla="*/ 399 w 630"/>
                <a:gd name="T21" fmla="*/ 505 h 555"/>
                <a:gd name="T22" fmla="*/ 355 w 630"/>
                <a:gd name="T23" fmla="*/ 482 h 555"/>
                <a:gd name="T24" fmla="*/ 322 w 630"/>
                <a:gd name="T25" fmla="*/ 366 h 555"/>
                <a:gd name="T26" fmla="*/ 301 w 630"/>
                <a:gd name="T27" fmla="*/ 305 h 555"/>
                <a:gd name="T28" fmla="*/ 376 w 630"/>
                <a:gd name="T29" fmla="*/ 290 h 555"/>
                <a:gd name="T30" fmla="*/ 441 w 630"/>
                <a:gd name="T31" fmla="*/ 353 h 555"/>
                <a:gd name="T32" fmla="*/ 532 w 630"/>
                <a:gd name="T33" fmla="*/ 519 h 555"/>
                <a:gd name="T34" fmla="*/ 623 w 630"/>
                <a:gd name="T35" fmla="*/ 457 h 555"/>
                <a:gd name="T36" fmla="*/ 594 w 630"/>
                <a:gd name="T37" fmla="*/ 440 h 555"/>
                <a:gd name="T38" fmla="*/ 553 w 630"/>
                <a:gd name="T39" fmla="*/ 305 h 555"/>
                <a:gd name="T40" fmla="*/ 503 w 630"/>
                <a:gd name="T41" fmla="*/ 262 h 555"/>
                <a:gd name="T42" fmla="*/ 575 w 630"/>
                <a:gd name="T43" fmla="*/ 228 h 555"/>
                <a:gd name="T44" fmla="*/ 612 w 630"/>
                <a:gd name="T45" fmla="*/ 134 h 555"/>
                <a:gd name="T46" fmla="*/ 630 w 630"/>
                <a:gd name="T47" fmla="*/ 33 h 555"/>
                <a:gd name="T48" fmla="*/ 598 w 630"/>
                <a:gd name="T49" fmla="*/ 51 h 555"/>
                <a:gd name="T50" fmla="*/ 550 w 630"/>
                <a:gd name="T51" fmla="*/ 148 h 555"/>
                <a:gd name="T52" fmla="*/ 506 w 630"/>
                <a:gd name="T53" fmla="*/ 163 h 555"/>
                <a:gd name="T54" fmla="*/ 460 w 630"/>
                <a:gd name="T55" fmla="*/ 113 h 555"/>
                <a:gd name="T56" fmla="*/ 166 w 630"/>
                <a:gd name="T57" fmla="*/ 1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0" h="555">
                  <a:moveTo>
                    <a:pt x="166" y="11"/>
                  </a:moveTo>
                  <a:lnTo>
                    <a:pt x="55" y="0"/>
                  </a:lnTo>
                  <a:lnTo>
                    <a:pt x="0" y="47"/>
                  </a:lnTo>
                  <a:lnTo>
                    <a:pt x="43" y="200"/>
                  </a:lnTo>
                  <a:lnTo>
                    <a:pt x="106" y="178"/>
                  </a:lnTo>
                  <a:lnTo>
                    <a:pt x="87" y="117"/>
                  </a:lnTo>
                  <a:lnTo>
                    <a:pt x="163" y="113"/>
                  </a:lnTo>
                  <a:lnTo>
                    <a:pt x="69" y="309"/>
                  </a:lnTo>
                  <a:lnTo>
                    <a:pt x="196" y="388"/>
                  </a:lnTo>
                  <a:lnTo>
                    <a:pt x="293" y="555"/>
                  </a:lnTo>
                  <a:lnTo>
                    <a:pt x="399" y="505"/>
                  </a:lnTo>
                  <a:lnTo>
                    <a:pt x="355" y="482"/>
                  </a:lnTo>
                  <a:lnTo>
                    <a:pt x="322" y="366"/>
                  </a:lnTo>
                  <a:lnTo>
                    <a:pt x="301" y="305"/>
                  </a:lnTo>
                  <a:lnTo>
                    <a:pt x="376" y="290"/>
                  </a:lnTo>
                  <a:lnTo>
                    <a:pt x="441" y="353"/>
                  </a:lnTo>
                  <a:lnTo>
                    <a:pt x="532" y="519"/>
                  </a:lnTo>
                  <a:lnTo>
                    <a:pt x="623" y="457"/>
                  </a:lnTo>
                  <a:lnTo>
                    <a:pt x="594" y="440"/>
                  </a:lnTo>
                  <a:lnTo>
                    <a:pt x="553" y="305"/>
                  </a:lnTo>
                  <a:lnTo>
                    <a:pt x="503" y="262"/>
                  </a:lnTo>
                  <a:lnTo>
                    <a:pt x="575" y="228"/>
                  </a:lnTo>
                  <a:lnTo>
                    <a:pt x="612" y="134"/>
                  </a:lnTo>
                  <a:lnTo>
                    <a:pt x="630" y="33"/>
                  </a:lnTo>
                  <a:lnTo>
                    <a:pt x="598" y="51"/>
                  </a:lnTo>
                  <a:lnTo>
                    <a:pt x="550" y="148"/>
                  </a:lnTo>
                  <a:lnTo>
                    <a:pt x="506" y="163"/>
                  </a:lnTo>
                  <a:lnTo>
                    <a:pt x="460" y="113"/>
                  </a:lnTo>
                  <a:lnTo>
                    <a:pt x="166" y="11"/>
                  </a:lnTo>
                  <a:close/>
                </a:path>
              </a:pathLst>
            </a:custGeom>
            <a:solidFill>
              <a:srgbClr val="ADD8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12" name="Freeform 9"/>
            <p:cNvSpPr>
              <a:spLocks/>
            </p:cNvSpPr>
            <p:nvPr/>
          </p:nvSpPr>
          <p:spPr bwMode="auto">
            <a:xfrm>
              <a:off x="2405" y="2836"/>
              <a:ext cx="268" cy="134"/>
            </a:xfrm>
            <a:custGeom>
              <a:avLst/>
              <a:gdLst>
                <a:gd name="T0" fmla="*/ 42 w 268"/>
                <a:gd name="T1" fmla="*/ 0 h 134"/>
                <a:gd name="T2" fmla="*/ 0 w 268"/>
                <a:gd name="T3" fmla="*/ 134 h 134"/>
                <a:gd name="T4" fmla="*/ 257 w 268"/>
                <a:gd name="T5" fmla="*/ 105 h 134"/>
                <a:gd name="T6" fmla="*/ 268 w 268"/>
                <a:gd name="T7" fmla="*/ 4 h 134"/>
                <a:gd name="T8" fmla="*/ 42 w 268"/>
                <a:gd name="T9" fmla="*/ 0 h 134"/>
              </a:gdLst>
              <a:ahLst/>
              <a:cxnLst>
                <a:cxn ang="0">
                  <a:pos x="T0" y="T1"/>
                </a:cxn>
                <a:cxn ang="0">
                  <a:pos x="T2" y="T3"/>
                </a:cxn>
                <a:cxn ang="0">
                  <a:pos x="T4" y="T5"/>
                </a:cxn>
                <a:cxn ang="0">
                  <a:pos x="T6" y="T7"/>
                </a:cxn>
                <a:cxn ang="0">
                  <a:pos x="T8" y="T9"/>
                </a:cxn>
              </a:cxnLst>
              <a:rect l="0" t="0" r="r" b="b"/>
              <a:pathLst>
                <a:path w="268" h="134">
                  <a:moveTo>
                    <a:pt x="42" y="0"/>
                  </a:moveTo>
                  <a:lnTo>
                    <a:pt x="0" y="134"/>
                  </a:lnTo>
                  <a:lnTo>
                    <a:pt x="257" y="105"/>
                  </a:lnTo>
                  <a:lnTo>
                    <a:pt x="268" y="4"/>
                  </a:lnTo>
                  <a:lnTo>
                    <a:pt x="42" y="0"/>
                  </a:lnTo>
                  <a:close/>
                </a:path>
              </a:pathLst>
            </a:custGeom>
            <a:solidFill>
              <a:srgbClr val="FFC1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13" name="Freeform 10"/>
            <p:cNvSpPr>
              <a:spLocks/>
            </p:cNvSpPr>
            <p:nvPr/>
          </p:nvSpPr>
          <p:spPr bwMode="auto">
            <a:xfrm>
              <a:off x="2506" y="2854"/>
              <a:ext cx="87" cy="134"/>
            </a:xfrm>
            <a:custGeom>
              <a:avLst/>
              <a:gdLst>
                <a:gd name="T0" fmla="*/ 29 w 87"/>
                <a:gd name="T1" fmla="*/ 0 h 134"/>
                <a:gd name="T2" fmla="*/ 0 w 87"/>
                <a:gd name="T3" fmla="*/ 102 h 134"/>
                <a:gd name="T4" fmla="*/ 51 w 87"/>
                <a:gd name="T5" fmla="*/ 134 h 134"/>
                <a:gd name="T6" fmla="*/ 87 w 87"/>
                <a:gd name="T7" fmla="*/ 3 h 134"/>
                <a:gd name="T8" fmla="*/ 29 w 87"/>
                <a:gd name="T9" fmla="*/ 0 h 134"/>
              </a:gdLst>
              <a:ahLst/>
              <a:cxnLst>
                <a:cxn ang="0">
                  <a:pos x="T0" y="T1"/>
                </a:cxn>
                <a:cxn ang="0">
                  <a:pos x="T2" y="T3"/>
                </a:cxn>
                <a:cxn ang="0">
                  <a:pos x="T4" y="T5"/>
                </a:cxn>
                <a:cxn ang="0">
                  <a:pos x="T6" y="T7"/>
                </a:cxn>
                <a:cxn ang="0">
                  <a:pos x="T8" y="T9"/>
                </a:cxn>
              </a:cxnLst>
              <a:rect l="0" t="0" r="r" b="b"/>
              <a:pathLst>
                <a:path w="87" h="134">
                  <a:moveTo>
                    <a:pt x="29" y="0"/>
                  </a:moveTo>
                  <a:lnTo>
                    <a:pt x="0" y="102"/>
                  </a:lnTo>
                  <a:lnTo>
                    <a:pt x="51" y="134"/>
                  </a:lnTo>
                  <a:lnTo>
                    <a:pt x="87" y="3"/>
                  </a:lnTo>
                  <a:lnTo>
                    <a:pt x="29" y="0"/>
                  </a:lnTo>
                  <a:close/>
                </a:path>
              </a:pathLst>
            </a:custGeom>
            <a:solidFill>
              <a:srgbClr val="FF6D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14" name="Freeform 11"/>
            <p:cNvSpPr>
              <a:spLocks/>
            </p:cNvSpPr>
            <p:nvPr/>
          </p:nvSpPr>
          <p:spPr bwMode="auto">
            <a:xfrm>
              <a:off x="2630" y="1695"/>
              <a:ext cx="369" cy="193"/>
            </a:xfrm>
            <a:custGeom>
              <a:avLst/>
              <a:gdLst>
                <a:gd name="T0" fmla="*/ 0 w 369"/>
                <a:gd name="T1" fmla="*/ 157 h 193"/>
                <a:gd name="T2" fmla="*/ 129 w 369"/>
                <a:gd name="T3" fmla="*/ 8 h 193"/>
                <a:gd name="T4" fmla="*/ 158 w 369"/>
                <a:gd name="T5" fmla="*/ 34 h 193"/>
                <a:gd name="T6" fmla="*/ 257 w 369"/>
                <a:gd name="T7" fmla="*/ 0 h 193"/>
                <a:gd name="T8" fmla="*/ 293 w 369"/>
                <a:gd name="T9" fmla="*/ 52 h 193"/>
                <a:gd name="T10" fmla="*/ 369 w 369"/>
                <a:gd name="T11" fmla="*/ 59 h 193"/>
                <a:gd name="T12" fmla="*/ 361 w 369"/>
                <a:gd name="T13" fmla="*/ 134 h 193"/>
                <a:gd name="T14" fmla="*/ 295 w 369"/>
                <a:gd name="T15" fmla="*/ 193 h 193"/>
                <a:gd name="T16" fmla="*/ 0 w 369"/>
                <a:gd name="T17" fmla="*/ 15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193">
                  <a:moveTo>
                    <a:pt x="0" y="157"/>
                  </a:moveTo>
                  <a:lnTo>
                    <a:pt x="129" y="8"/>
                  </a:lnTo>
                  <a:lnTo>
                    <a:pt x="158" y="34"/>
                  </a:lnTo>
                  <a:lnTo>
                    <a:pt x="257" y="0"/>
                  </a:lnTo>
                  <a:lnTo>
                    <a:pt x="293" y="52"/>
                  </a:lnTo>
                  <a:lnTo>
                    <a:pt x="369" y="59"/>
                  </a:lnTo>
                  <a:lnTo>
                    <a:pt x="361" y="134"/>
                  </a:lnTo>
                  <a:lnTo>
                    <a:pt x="295" y="193"/>
                  </a:lnTo>
                  <a:lnTo>
                    <a:pt x="0" y="157"/>
                  </a:lnTo>
                  <a:close/>
                </a:path>
              </a:pathLst>
            </a:custGeom>
            <a:solidFill>
              <a:srgbClr val="D59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15" name="Freeform 12"/>
            <p:cNvSpPr>
              <a:spLocks/>
            </p:cNvSpPr>
            <p:nvPr/>
          </p:nvSpPr>
          <p:spPr bwMode="auto">
            <a:xfrm>
              <a:off x="2264" y="1829"/>
              <a:ext cx="791" cy="1025"/>
            </a:xfrm>
            <a:custGeom>
              <a:avLst/>
              <a:gdLst>
                <a:gd name="T0" fmla="*/ 402 w 791"/>
                <a:gd name="T1" fmla="*/ 15 h 1025"/>
                <a:gd name="T2" fmla="*/ 283 w 791"/>
                <a:gd name="T3" fmla="*/ 89 h 1025"/>
                <a:gd name="T4" fmla="*/ 169 w 791"/>
                <a:gd name="T5" fmla="*/ 208 h 1025"/>
                <a:gd name="T6" fmla="*/ 72 w 791"/>
                <a:gd name="T7" fmla="*/ 419 h 1025"/>
                <a:gd name="T8" fmla="*/ 11 w 791"/>
                <a:gd name="T9" fmla="*/ 452 h 1025"/>
                <a:gd name="T10" fmla="*/ 0 w 791"/>
                <a:gd name="T11" fmla="*/ 516 h 1025"/>
                <a:gd name="T12" fmla="*/ 57 w 791"/>
                <a:gd name="T13" fmla="*/ 607 h 1025"/>
                <a:gd name="T14" fmla="*/ 72 w 791"/>
                <a:gd name="T15" fmla="*/ 803 h 1025"/>
                <a:gd name="T16" fmla="*/ 130 w 791"/>
                <a:gd name="T17" fmla="*/ 924 h 1025"/>
                <a:gd name="T18" fmla="*/ 214 w 791"/>
                <a:gd name="T19" fmla="*/ 1025 h 1025"/>
                <a:gd name="T20" fmla="*/ 315 w 791"/>
                <a:gd name="T21" fmla="*/ 1025 h 1025"/>
                <a:gd name="T22" fmla="*/ 434 w 791"/>
                <a:gd name="T23" fmla="*/ 1000 h 1025"/>
                <a:gd name="T24" fmla="*/ 594 w 791"/>
                <a:gd name="T25" fmla="*/ 919 h 1025"/>
                <a:gd name="T26" fmla="*/ 746 w 791"/>
                <a:gd name="T27" fmla="*/ 771 h 1025"/>
                <a:gd name="T28" fmla="*/ 791 w 791"/>
                <a:gd name="T29" fmla="*/ 625 h 1025"/>
                <a:gd name="T30" fmla="*/ 791 w 791"/>
                <a:gd name="T31" fmla="*/ 473 h 1025"/>
                <a:gd name="T32" fmla="*/ 768 w 791"/>
                <a:gd name="T33" fmla="*/ 302 h 1025"/>
                <a:gd name="T34" fmla="*/ 677 w 791"/>
                <a:gd name="T35" fmla="*/ 63 h 1025"/>
                <a:gd name="T36" fmla="*/ 630 w 791"/>
                <a:gd name="T37" fmla="*/ 19 h 1025"/>
                <a:gd name="T38" fmla="*/ 568 w 791"/>
                <a:gd name="T39" fmla="*/ 34 h 1025"/>
                <a:gd name="T40" fmla="*/ 502 w 791"/>
                <a:gd name="T41" fmla="*/ 0 h 1025"/>
                <a:gd name="T42" fmla="*/ 402 w 791"/>
                <a:gd name="T43" fmla="*/ 15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1" h="1025">
                  <a:moveTo>
                    <a:pt x="402" y="15"/>
                  </a:moveTo>
                  <a:lnTo>
                    <a:pt x="283" y="89"/>
                  </a:lnTo>
                  <a:lnTo>
                    <a:pt x="169" y="208"/>
                  </a:lnTo>
                  <a:lnTo>
                    <a:pt x="72" y="419"/>
                  </a:lnTo>
                  <a:lnTo>
                    <a:pt x="11" y="452"/>
                  </a:lnTo>
                  <a:lnTo>
                    <a:pt x="0" y="516"/>
                  </a:lnTo>
                  <a:lnTo>
                    <a:pt x="57" y="607"/>
                  </a:lnTo>
                  <a:lnTo>
                    <a:pt x="72" y="803"/>
                  </a:lnTo>
                  <a:lnTo>
                    <a:pt x="130" y="924"/>
                  </a:lnTo>
                  <a:lnTo>
                    <a:pt x="214" y="1025"/>
                  </a:lnTo>
                  <a:lnTo>
                    <a:pt x="315" y="1025"/>
                  </a:lnTo>
                  <a:lnTo>
                    <a:pt x="434" y="1000"/>
                  </a:lnTo>
                  <a:lnTo>
                    <a:pt x="594" y="919"/>
                  </a:lnTo>
                  <a:lnTo>
                    <a:pt x="746" y="771"/>
                  </a:lnTo>
                  <a:lnTo>
                    <a:pt x="791" y="625"/>
                  </a:lnTo>
                  <a:lnTo>
                    <a:pt x="791" y="473"/>
                  </a:lnTo>
                  <a:lnTo>
                    <a:pt x="768" y="302"/>
                  </a:lnTo>
                  <a:lnTo>
                    <a:pt x="677" y="63"/>
                  </a:lnTo>
                  <a:lnTo>
                    <a:pt x="630" y="19"/>
                  </a:lnTo>
                  <a:lnTo>
                    <a:pt x="568" y="34"/>
                  </a:lnTo>
                  <a:lnTo>
                    <a:pt x="502" y="0"/>
                  </a:lnTo>
                  <a:lnTo>
                    <a:pt x="402" y="15"/>
                  </a:lnTo>
                  <a:close/>
                </a:path>
              </a:pathLst>
            </a:custGeom>
            <a:solidFill>
              <a:srgbClr val="FFE0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16" name="Freeform 13"/>
            <p:cNvSpPr>
              <a:spLocks/>
            </p:cNvSpPr>
            <p:nvPr/>
          </p:nvSpPr>
          <p:spPr bwMode="auto">
            <a:xfrm>
              <a:off x="2396" y="1888"/>
              <a:ext cx="607" cy="860"/>
            </a:xfrm>
            <a:custGeom>
              <a:avLst/>
              <a:gdLst>
                <a:gd name="T0" fmla="*/ 258 w 607"/>
                <a:gd name="T1" fmla="*/ 14 h 860"/>
                <a:gd name="T2" fmla="*/ 172 w 607"/>
                <a:gd name="T3" fmla="*/ 73 h 860"/>
                <a:gd name="T4" fmla="*/ 96 w 607"/>
                <a:gd name="T5" fmla="*/ 157 h 860"/>
                <a:gd name="T6" fmla="*/ 31 w 607"/>
                <a:gd name="T7" fmla="*/ 261 h 860"/>
                <a:gd name="T8" fmla="*/ 0 w 607"/>
                <a:gd name="T9" fmla="*/ 396 h 860"/>
                <a:gd name="T10" fmla="*/ 0 w 607"/>
                <a:gd name="T11" fmla="*/ 529 h 860"/>
                <a:gd name="T12" fmla="*/ 41 w 607"/>
                <a:gd name="T13" fmla="*/ 686 h 860"/>
                <a:gd name="T14" fmla="*/ 107 w 607"/>
                <a:gd name="T15" fmla="*/ 791 h 860"/>
                <a:gd name="T16" fmla="*/ 132 w 607"/>
                <a:gd name="T17" fmla="*/ 814 h 860"/>
                <a:gd name="T18" fmla="*/ 197 w 607"/>
                <a:gd name="T19" fmla="*/ 853 h 860"/>
                <a:gd name="T20" fmla="*/ 258 w 607"/>
                <a:gd name="T21" fmla="*/ 860 h 860"/>
                <a:gd name="T22" fmla="*/ 334 w 607"/>
                <a:gd name="T23" fmla="*/ 853 h 860"/>
                <a:gd name="T24" fmla="*/ 421 w 607"/>
                <a:gd name="T25" fmla="*/ 820 h 860"/>
                <a:gd name="T26" fmla="*/ 520 w 607"/>
                <a:gd name="T27" fmla="*/ 738 h 860"/>
                <a:gd name="T28" fmla="*/ 578 w 607"/>
                <a:gd name="T29" fmla="*/ 629 h 860"/>
                <a:gd name="T30" fmla="*/ 607 w 607"/>
                <a:gd name="T31" fmla="*/ 519 h 860"/>
                <a:gd name="T32" fmla="*/ 607 w 607"/>
                <a:gd name="T33" fmla="*/ 386 h 860"/>
                <a:gd name="T34" fmla="*/ 581 w 607"/>
                <a:gd name="T35" fmla="*/ 255 h 860"/>
                <a:gd name="T36" fmla="*/ 534 w 607"/>
                <a:gd name="T37" fmla="*/ 142 h 860"/>
                <a:gd name="T38" fmla="*/ 462 w 607"/>
                <a:gd name="T39" fmla="*/ 50 h 860"/>
                <a:gd name="T40" fmla="*/ 386 w 607"/>
                <a:gd name="T41" fmla="*/ 4 h 860"/>
                <a:gd name="T42" fmla="*/ 320 w 607"/>
                <a:gd name="T43" fmla="*/ 0 h 860"/>
                <a:gd name="T44" fmla="*/ 258 w 607"/>
                <a:gd name="T45" fmla="*/ 14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7" h="860">
                  <a:moveTo>
                    <a:pt x="258" y="14"/>
                  </a:moveTo>
                  <a:lnTo>
                    <a:pt x="172" y="73"/>
                  </a:lnTo>
                  <a:lnTo>
                    <a:pt x="96" y="157"/>
                  </a:lnTo>
                  <a:lnTo>
                    <a:pt x="31" y="261"/>
                  </a:lnTo>
                  <a:lnTo>
                    <a:pt x="0" y="396"/>
                  </a:lnTo>
                  <a:lnTo>
                    <a:pt x="0" y="529"/>
                  </a:lnTo>
                  <a:lnTo>
                    <a:pt x="41" y="686"/>
                  </a:lnTo>
                  <a:lnTo>
                    <a:pt x="107" y="791"/>
                  </a:lnTo>
                  <a:lnTo>
                    <a:pt x="132" y="814"/>
                  </a:lnTo>
                  <a:lnTo>
                    <a:pt x="197" y="853"/>
                  </a:lnTo>
                  <a:lnTo>
                    <a:pt x="258" y="860"/>
                  </a:lnTo>
                  <a:lnTo>
                    <a:pt x="334" y="853"/>
                  </a:lnTo>
                  <a:lnTo>
                    <a:pt x="421" y="820"/>
                  </a:lnTo>
                  <a:lnTo>
                    <a:pt x="520" y="738"/>
                  </a:lnTo>
                  <a:lnTo>
                    <a:pt x="578" y="629"/>
                  </a:lnTo>
                  <a:lnTo>
                    <a:pt x="607" y="519"/>
                  </a:lnTo>
                  <a:lnTo>
                    <a:pt x="607" y="386"/>
                  </a:lnTo>
                  <a:lnTo>
                    <a:pt x="581" y="255"/>
                  </a:lnTo>
                  <a:lnTo>
                    <a:pt x="534" y="142"/>
                  </a:lnTo>
                  <a:lnTo>
                    <a:pt x="462" y="50"/>
                  </a:lnTo>
                  <a:lnTo>
                    <a:pt x="386" y="4"/>
                  </a:lnTo>
                  <a:lnTo>
                    <a:pt x="320" y="0"/>
                  </a:lnTo>
                  <a:lnTo>
                    <a:pt x="258" y="14"/>
                  </a:lnTo>
                  <a:close/>
                </a:path>
              </a:pathLst>
            </a:custGeom>
            <a:solidFill>
              <a:srgbClr val="FFE0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17" name="Freeform 14"/>
            <p:cNvSpPr>
              <a:spLocks/>
            </p:cNvSpPr>
            <p:nvPr/>
          </p:nvSpPr>
          <p:spPr bwMode="auto">
            <a:xfrm>
              <a:off x="2327" y="1616"/>
              <a:ext cx="61" cy="168"/>
            </a:xfrm>
            <a:custGeom>
              <a:avLst/>
              <a:gdLst>
                <a:gd name="T0" fmla="*/ 31 w 61"/>
                <a:gd name="T1" fmla="*/ 157 h 168"/>
                <a:gd name="T2" fmla="*/ 14 w 61"/>
                <a:gd name="T3" fmla="*/ 78 h 168"/>
                <a:gd name="T4" fmla="*/ 0 w 61"/>
                <a:gd name="T5" fmla="*/ 21 h 168"/>
                <a:gd name="T6" fmla="*/ 9 w 61"/>
                <a:gd name="T7" fmla="*/ 8 h 168"/>
                <a:gd name="T8" fmla="*/ 27 w 61"/>
                <a:gd name="T9" fmla="*/ 0 h 168"/>
                <a:gd name="T10" fmla="*/ 44 w 61"/>
                <a:gd name="T11" fmla="*/ 8 h 168"/>
                <a:gd name="T12" fmla="*/ 55 w 61"/>
                <a:gd name="T13" fmla="*/ 37 h 168"/>
                <a:gd name="T14" fmla="*/ 61 w 61"/>
                <a:gd name="T15" fmla="*/ 135 h 168"/>
                <a:gd name="T16" fmla="*/ 56 w 61"/>
                <a:gd name="T17" fmla="*/ 163 h 168"/>
                <a:gd name="T18" fmla="*/ 46 w 61"/>
                <a:gd name="T19" fmla="*/ 168 h 168"/>
                <a:gd name="T20" fmla="*/ 31 w 61"/>
                <a:gd name="T21" fmla="*/ 1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68">
                  <a:moveTo>
                    <a:pt x="31" y="157"/>
                  </a:moveTo>
                  <a:lnTo>
                    <a:pt x="14" y="78"/>
                  </a:lnTo>
                  <a:lnTo>
                    <a:pt x="0" y="21"/>
                  </a:lnTo>
                  <a:lnTo>
                    <a:pt x="9" y="8"/>
                  </a:lnTo>
                  <a:lnTo>
                    <a:pt x="27" y="0"/>
                  </a:lnTo>
                  <a:lnTo>
                    <a:pt x="44" y="8"/>
                  </a:lnTo>
                  <a:lnTo>
                    <a:pt x="55" y="37"/>
                  </a:lnTo>
                  <a:lnTo>
                    <a:pt x="61" y="135"/>
                  </a:lnTo>
                  <a:lnTo>
                    <a:pt x="56" y="163"/>
                  </a:lnTo>
                  <a:lnTo>
                    <a:pt x="46" y="168"/>
                  </a:lnTo>
                  <a:lnTo>
                    <a:pt x="31"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18" name="Freeform 15"/>
            <p:cNvSpPr>
              <a:spLocks/>
            </p:cNvSpPr>
            <p:nvPr/>
          </p:nvSpPr>
          <p:spPr bwMode="auto">
            <a:xfrm>
              <a:off x="2369" y="1808"/>
              <a:ext cx="56" cy="60"/>
            </a:xfrm>
            <a:custGeom>
              <a:avLst/>
              <a:gdLst>
                <a:gd name="T0" fmla="*/ 6 w 56"/>
                <a:gd name="T1" fmla="*/ 16 h 60"/>
                <a:gd name="T2" fmla="*/ 16 w 56"/>
                <a:gd name="T3" fmla="*/ 4 h 60"/>
                <a:gd name="T4" fmla="*/ 27 w 56"/>
                <a:gd name="T5" fmla="*/ 0 h 60"/>
                <a:gd name="T6" fmla="*/ 45 w 56"/>
                <a:gd name="T7" fmla="*/ 6 h 60"/>
                <a:gd name="T8" fmla="*/ 56 w 56"/>
                <a:gd name="T9" fmla="*/ 19 h 60"/>
                <a:gd name="T10" fmla="*/ 54 w 56"/>
                <a:gd name="T11" fmla="*/ 38 h 60"/>
                <a:gd name="T12" fmla="*/ 43 w 56"/>
                <a:gd name="T13" fmla="*/ 53 h 60"/>
                <a:gd name="T14" fmla="*/ 27 w 56"/>
                <a:gd name="T15" fmla="*/ 60 h 60"/>
                <a:gd name="T16" fmla="*/ 4 w 56"/>
                <a:gd name="T17" fmla="*/ 47 h 60"/>
                <a:gd name="T18" fmla="*/ 0 w 56"/>
                <a:gd name="T19" fmla="*/ 28 h 60"/>
                <a:gd name="T20" fmla="*/ 6 w 56"/>
                <a:gd name="T21" fmla="*/ 1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0">
                  <a:moveTo>
                    <a:pt x="6" y="16"/>
                  </a:moveTo>
                  <a:lnTo>
                    <a:pt x="16" y="4"/>
                  </a:lnTo>
                  <a:lnTo>
                    <a:pt x="27" y="0"/>
                  </a:lnTo>
                  <a:lnTo>
                    <a:pt x="45" y="6"/>
                  </a:lnTo>
                  <a:lnTo>
                    <a:pt x="56" y="19"/>
                  </a:lnTo>
                  <a:lnTo>
                    <a:pt x="54" y="38"/>
                  </a:lnTo>
                  <a:lnTo>
                    <a:pt x="43" y="53"/>
                  </a:lnTo>
                  <a:lnTo>
                    <a:pt x="27" y="60"/>
                  </a:lnTo>
                  <a:lnTo>
                    <a:pt x="4" y="47"/>
                  </a:lnTo>
                  <a:lnTo>
                    <a:pt x="0" y="28"/>
                  </a:lnTo>
                  <a:lnTo>
                    <a:pt x="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19" name="Freeform 16"/>
            <p:cNvSpPr>
              <a:spLocks/>
            </p:cNvSpPr>
            <p:nvPr/>
          </p:nvSpPr>
          <p:spPr bwMode="auto">
            <a:xfrm>
              <a:off x="1932" y="1549"/>
              <a:ext cx="300" cy="514"/>
            </a:xfrm>
            <a:custGeom>
              <a:avLst/>
              <a:gdLst>
                <a:gd name="T0" fmla="*/ 31 w 300"/>
                <a:gd name="T1" fmla="*/ 325 h 514"/>
                <a:gd name="T2" fmla="*/ 0 w 300"/>
                <a:gd name="T3" fmla="*/ 211 h 514"/>
                <a:gd name="T4" fmla="*/ 31 w 300"/>
                <a:gd name="T5" fmla="*/ 154 h 514"/>
                <a:gd name="T6" fmla="*/ 94 w 300"/>
                <a:gd name="T7" fmla="*/ 88 h 514"/>
                <a:gd name="T8" fmla="*/ 172 w 300"/>
                <a:gd name="T9" fmla="*/ 21 h 514"/>
                <a:gd name="T10" fmla="*/ 212 w 300"/>
                <a:gd name="T11" fmla="*/ 3 h 514"/>
                <a:gd name="T12" fmla="*/ 257 w 300"/>
                <a:gd name="T13" fmla="*/ 0 h 514"/>
                <a:gd name="T14" fmla="*/ 284 w 300"/>
                <a:gd name="T15" fmla="*/ 24 h 514"/>
                <a:gd name="T16" fmla="*/ 296 w 300"/>
                <a:gd name="T17" fmla="*/ 58 h 514"/>
                <a:gd name="T18" fmla="*/ 300 w 300"/>
                <a:gd name="T19" fmla="*/ 112 h 514"/>
                <a:gd name="T20" fmla="*/ 287 w 300"/>
                <a:gd name="T21" fmla="*/ 172 h 514"/>
                <a:gd name="T22" fmla="*/ 222 w 300"/>
                <a:gd name="T23" fmla="*/ 341 h 514"/>
                <a:gd name="T24" fmla="*/ 246 w 300"/>
                <a:gd name="T25" fmla="*/ 384 h 514"/>
                <a:gd name="T26" fmla="*/ 260 w 300"/>
                <a:gd name="T27" fmla="*/ 455 h 514"/>
                <a:gd name="T28" fmla="*/ 254 w 300"/>
                <a:gd name="T29" fmla="*/ 501 h 514"/>
                <a:gd name="T30" fmla="*/ 224 w 300"/>
                <a:gd name="T31" fmla="*/ 514 h 514"/>
                <a:gd name="T32" fmla="*/ 168 w 300"/>
                <a:gd name="T33" fmla="*/ 455 h 514"/>
                <a:gd name="T34" fmla="*/ 145 w 300"/>
                <a:gd name="T35" fmla="*/ 408 h 514"/>
                <a:gd name="T36" fmla="*/ 117 w 300"/>
                <a:gd name="T37" fmla="*/ 372 h 514"/>
                <a:gd name="T38" fmla="*/ 162 w 300"/>
                <a:gd name="T39" fmla="*/ 234 h 514"/>
                <a:gd name="T40" fmla="*/ 164 w 300"/>
                <a:gd name="T41" fmla="*/ 228 h 514"/>
                <a:gd name="T42" fmla="*/ 166 w 300"/>
                <a:gd name="T43" fmla="*/ 221 h 514"/>
                <a:gd name="T44" fmla="*/ 167 w 300"/>
                <a:gd name="T45" fmla="*/ 215 h 514"/>
                <a:gd name="T46" fmla="*/ 168 w 300"/>
                <a:gd name="T47" fmla="*/ 211 h 514"/>
                <a:gd name="T48" fmla="*/ 173 w 300"/>
                <a:gd name="T49" fmla="*/ 199 h 514"/>
                <a:gd name="T50" fmla="*/ 174 w 300"/>
                <a:gd name="T51" fmla="*/ 193 h 514"/>
                <a:gd name="T52" fmla="*/ 177 w 300"/>
                <a:gd name="T53" fmla="*/ 189 h 514"/>
                <a:gd name="T54" fmla="*/ 178 w 300"/>
                <a:gd name="T55" fmla="*/ 180 h 514"/>
                <a:gd name="T56" fmla="*/ 180 w 300"/>
                <a:gd name="T57" fmla="*/ 174 h 514"/>
                <a:gd name="T58" fmla="*/ 181 w 300"/>
                <a:gd name="T59" fmla="*/ 168 h 514"/>
                <a:gd name="T60" fmla="*/ 183 w 300"/>
                <a:gd name="T61" fmla="*/ 161 h 514"/>
                <a:gd name="T62" fmla="*/ 184 w 300"/>
                <a:gd name="T63" fmla="*/ 154 h 514"/>
                <a:gd name="T64" fmla="*/ 188 w 300"/>
                <a:gd name="T65" fmla="*/ 146 h 514"/>
                <a:gd name="T66" fmla="*/ 189 w 300"/>
                <a:gd name="T67" fmla="*/ 138 h 514"/>
                <a:gd name="T68" fmla="*/ 190 w 300"/>
                <a:gd name="T69" fmla="*/ 133 h 514"/>
                <a:gd name="T70" fmla="*/ 192 w 300"/>
                <a:gd name="T71" fmla="*/ 126 h 514"/>
                <a:gd name="T72" fmla="*/ 195 w 300"/>
                <a:gd name="T73" fmla="*/ 120 h 514"/>
                <a:gd name="T74" fmla="*/ 195 w 300"/>
                <a:gd name="T75" fmla="*/ 114 h 514"/>
                <a:gd name="T76" fmla="*/ 197 w 300"/>
                <a:gd name="T77" fmla="*/ 108 h 514"/>
                <a:gd name="T78" fmla="*/ 198 w 300"/>
                <a:gd name="T79" fmla="*/ 100 h 514"/>
                <a:gd name="T80" fmla="*/ 200 w 300"/>
                <a:gd name="T81" fmla="*/ 90 h 514"/>
                <a:gd name="T82" fmla="*/ 198 w 300"/>
                <a:gd name="T83" fmla="*/ 83 h 514"/>
                <a:gd name="T84" fmla="*/ 145 w 300"/>
                <a:gd name="T85" fmla="*/ 180 h 514"/>
                <a:gd name="T86" fmla="*/ 73 w 300"/>
                <a:gd name="T87" fmla="*/ 312 h 514"/>
                <a:gd name="T88" fmla="*/ 54 w 300"/>
                <a:gd name="T89" fmla="*/ 329 h 514"/>
                <a:gd name="T90" fmla="*/ 31 w 300"/>
                <a:gd name="T91" fmla="*/ 325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0" h="514">
                  <a:moveTo>
                    <a:pt x="31" y="325"/>
                  </a:moveTo>
                  <a:lnTo>
                    <a:pt x="0" y="211"/>
                  </a:lnTo>
                  <a:lnTo>
                    <a:pt x="31" y="154"/>
                  </a:lnTo>
                  <a:lnTo>
                    <a:pt x="94" y="88"/>
                  </a:lnTo>
                  <a:lnTo>
                    <a:pt x="172" y="21"/>
                  </a:lnTo>
                  <a:lnTo>
                    <a:pt x="212" y="3"/>
                  </a:lnTo>
                  <a:lnTo>
                    <a:pt x="257" y="0"/>
                  </a:lnTo>
                  <a:lnTo>
                    <a:pt x="284" y="24"/>
                  </a:lnTo>
                  <a:lnTo>
                    <a:pt x="296" y="58"/>
                  </a:lnTo>
                  <a:lnTo>
                    <a:pt x="300" y="112"/>
                  </a:lnTo>
                  <a:lnTo>
                    <a:pt x="287" y="172"/>
                  </a:lnTo>
                  <a:lnTo>
                    <a:pt x="222" y="341"/>
                  </a:lnTo>
                  <a:lnTo>
                    <a:pt x="246" y="384"/>
                  </a:lnTo>
                  <a:lnTo>
                    <a:pt x="260" y="455"/>
                  </a:lnTo>
                  <a:lnTo>
                    <a:pt x="254" y="501"/>
                  </a:lnTo>
                  <a:lnTo>
                    <a:pt x="224" y="514"/>
                  </a:lnTo>
                  <a:lnTo>
                    <a:pt x="168" y="455"/>
                  </a:lnTo>
                  <a:lnTo>
                    <a:pt x="145" y="408"/>
                  </a:lnTo>
                  <a:lnTo>
                    <a:pt x="117" y="372"/>
                  </a:lnTo>
                  <a:lnTo>
                    <a:pt x="162" y="234"/>
                  </a:lnTo>
                  <a:lnTo>
                    <a:pt x="164" y="228"/>
                  </a:lnTo>
                  <a:lnTo>
                    <a:pt x="166" y="221"/>
                  </a:lnTo>
                  <a:lnTo>
                    <a:pt x="167" y="215"/>
                  </a:lnTo>
                  <a:lnTo>
                    <a:pt x="168" y="211"/>
                  </a:lnTo>
                  <a:lnTo>
                    <a:pt x="173" y="199"/>
                  </a:lnTo>
                  <a:lnTo>
                    <a:pt x="174" y="193"/>
                  </a:lnTo>
                  <a:lnTo>
                    <a:pt x="177" y="189"/>
                  </a:lnTo>
                  <a:lnTo>
                    <a:pt x="178" y="180"/>
                  </a:lnTo>
                  <a:lnTo>
                    <a:pt x="180" y="174"/>
                  </a:lnTo>
                  <a:lnTo>
                    <a:pt x="181" y="168"/>
                  </a:lnTo>
                  <a:lnTo>
                    <a:pt x="183" y="161"/>
                  </a:lnTo>
                  <a:lnTo>
                    <a:pt x="184" y="154"/>
                  </a:lnTo>
                  <a:lnTo>
                    <a:pt x="188" y="146"/>
                  </a:lnTo>
                  <a:lnTo>
                    <a:pt x="189" y="138"/>
                  </a:lnTo>
                  <a:lnTo>
                    <a:pt x="190" y="133"/>
                  </a:lnTo>
                  <a:lnTo>
                    <a:pt x="192" y="126"/>
                  </a:lnTo>
                  <a:lnTo>
                    <a:pt x="195" y="120"/>
                  </a:lnTo>
                  <a:lnTo>
                    <a:pt x="195" y="114"/>
                  </a:lnTo>
                  <a:lnTo>
                    <a:pt x="197" y="108"/>
                  </a:lnTo>
                  <a:lnTo>
                    <a:pt x="198" y="100"/>
                  </a:lnTo>
                  <a:lnTo>
                    <a:pt x="200" y="90"/>
                  </a:lnTo>
                  <a:lnTo>
                    <a:pt x="198" y="83"/>
                  </a:lnTo>
                  <a:lnTo>
                    <a:pt x="145" y="180"/>
                  </a:lnTo>
                  <a:lnTo>
                    <a:pt x="73" y="312"/>
                  </a:lnTo>
                  <a:lnTo>
                    <a:pt x="54" y="329"/>
                  </a:lnTo>
                  <a:lnTo>
                    <a:pt x="31"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20" name="Freeform 17"/>
            <p:cNvSpPr>
              <a:spLocks/>
            </p:cNvSpPr>
            <p:nvPr/>
          </p:nvSpPr>
          <p:spPr bwMode="auto">
            <a:xfrm>
              <a:off x="2189" y="2089"/>
              <a:ext cx="66" cy="67"/>
            </a:xfrm>
            <a:custGeom>
              <a:avLst/>
              <a:gdLst>
                <a:gd name="T0" fmla="*/ 3 w 66"/>
                <a:gd name="T1" fmla="*/ 28 h 67"/>
                <a:gd name="T2" fmla="*/ 13 w 66"/>
                <a:gd name="T3" fmla="*/ 10 h 67"/>
                <a:gd name="T4" fmla="*/ 33 w 66"/>
                <a:gd name="T5" fmla="*/ 0 h 67"/>
                <a:gd name="T6" fmla="*/ 53 w 66"/>
                <a:gd name="T7" fmla="*/ 5 h 67"/>
                <a:gd name="T8" fmla="*/ 63 w 66"/>
                <a:gd name="T9" fmla="*/ 21 h 67"/>
                <a:gd name="T10" fmla="*/ 66 w 66"/>
                <a:gd name="T11" fmla="*/ 41 h 67"/>
                <a:gd name="T12" fmla="*/ 61 w 66"/>
                <a:gd name="T13" fmla="*/ 56 h 67"/>
                <a:gd name="T14" fmla="*/ 47 w 66"/>
                <a:gd name="T15" fmla="*/ 63 h 67"/>
                <a:gd name="T16" fmla="*/ 26 w 66"/>
                <a:gd name="T17" fmla="*/ 67 h 67"/>
                <a:gd name="T18" fmla="*/ 3 w 66"/>
                <a:gd name="T19" fmla="*/ 56 h 67"/>
                <a:gd name="T20" fmla="*/ 0 w 66"/>
                <a:gd name="T21" fmla="*/ 42 h 67"/>
                <a:gd name="T22" fmla="*/ 3 w 66"/>
                <a:gd name="T23" fmla="*/ 2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67">
                  <a:moveTo>
                    <a:pt x="3" y="28"/>
                  </a:moveTo>
                  <a:lnTo>
                    <a:pt x="13" y="10"/>
                  </a:lnTo>
                  <a:lnTo>
                    <a:pt x="33" y="0"/>
                  </a:lnTo>
                  <a:lnTo>
                    <a:pt x="53" y="5"/>
                  </a:lnTo>
                  <a:lnTo>
                    <a:pt x="63" y="21"/>
                  </a:lnTo>
                  <a:lnTo>
                    <a:pt x="66" y="41"/>
                  </a:lnTo>
                  <a:lnTo>
                    <a:pt x="61" y="56"/>
                  </a:lnTo>
                  <a:lnTo>
                    <a:pt x="47" y="63"/>
                  </a:lnTo>
                  <a:lnTo>
                    <a:pt x="26" y="67"/>
                  </a:lnTo>
                  <a:lnTo>
                    <a:pt x="3" y="56"/>
                  </a:lnTo>
                  <a:lnTo>
                    <a:pt x="0" y="42"/>
                  </a:lnTo>
                  <a:lnTo>
                    <a:pt x="3"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21" name="Freeform 18"/>
            <p:cNvSpPr>
              <a:spLocks/>
            </p:cNvSpPr>
            <p:nvPr/>
          </p:nvSpPr>
          <p:spPr bwMode="auto">
            <a:xfrm>
              <a:off x="3178" y="1521"/>
              <a:ext cx="225" cy="539"/>
            </a:xfrm>
            <a:custGeom>
              <a:avLst/>
              <a:gdLst>
                <a:gd name="T0" fmla="*/ 48 w 225"/>
                <a:gd name="T1" fmla="*/ 192 h 539"/>
                <a:gd name="T2" fmla="*/ 85 w 225"/>
                <a:gd name="T3" fmla="*/ 213 h 539"/>
                <a:gd name="T4" fmla="*/ 117 w 225"/>
                <a:gd name="T5" fmla="*/ 229 h 539"/>
                <a:gd name="T6" fmla="*/ 140 w 225"/>
                <a:gd name="T7" fmla="*/ 254 h 539"/>
                <a:gd name="T8" fmla="*/ 156 w 225"/>
                <a:gd name="T9" fmla="*/ 276 h 539"/>
                <a:gd name="T10" fmla="*/ 142 w 225"/>
                <a:gd name="T11" fmla="*/ 297 h 539"/>
                <a:gd name="T12" fmla="*/ 113 w 225"/>
                <a:gd name="T13" fmla="*/ 305 h 539"/>
                <a:gd name="T14" fmla="*/ 88 w 225"/>
                <a:gd name="T15" fmla="*/ 295 h 539"/>
                <a:gd name="T16" fmla="*/ 60 w 225"/>
                <a:gd name="T17" fmla="*/ 285 h 539"/>
                <a:gd name="T18" fmla="*/ 40 w 225"/>
                <a:gd name="T19" fmla="*/ 295 h 539"/>
                <a:gd name="T20" fmla="*/ 31 w 225"/>
                <a:gd name="T21" fmla="*/ 322 h 539"/>
                <a:gd name="T22" fmla="*/ 0 w 225"/>
                <a:gd name="T23" fmla="*/ 438 h 539"/>
                <a:gd name="T24" fmla="*/ 3 w 225"/>
                <a:gd name="T25" fmla="*/ 472 h 539"/>
                <a:gd name="T26" fmla="*/ 23 w 225"/>
                <a:gd name="T27" fmla="*/ 526 h 539"/>
                <a:gd name="T28" fmla="*/ 42 w 225"/>
                <a:gd name="T29" fmla="*/ 539 h 539"/>
                <a:gd name="T30" fmla="*/ 60 w 225"/>
                <a:gd name="T31" fmla="*/ 513 h 539"/>
                <a:gd name="T32" fmla="*/ 85 w 225"/>
                <a:gd name="T33" fmla="*/ 436 h 539"/>
                <a:gd name="T34" fmla="*/ 91 w 225"/>
                <a:gd name="T35" fmla="*/ 421 h 539"/>
                <a:gd name="T36" fmla="*/ 122 w 225"/>
                <a:gd name="T37" fmla="*/ 438 h 539"/>
                <a:gd name="T38" fmla="*/ 152 w 225"/>
                <a:gd name="T39" fmla="*/ 448 h 539"/>
                <a:gd name="T40" fmla="*/ 178 w 225"/>
                <a:gd name="T41" fmla="*/ 431 h 539"/>
                <a:gd name="T42" fmla="*/ 198 w 225"/>
                <a:gd name="T43" fmla="*/ 389 h 539"/>
                <a:gd name="T44" fmla="*/ 219 w 225"/>
                <a:gd name="T45" fmla="*/ 343 h 539"/>
                <a:gd name="T46" fmla="*/ 225 w 225"/>
                <a:gd name="T47" fmla="*/ 297 h 539"/>
                <a:gd name="T48" fmla="*/ 212 w 225"/>
                <a:gd name="T49" fmla="*/ 224 h 539"/>
                <a:gd name="T50" fmla="*/ 178 w 225"/>
                <a:gd name="T51" fmla="*/ 112 h 539"/>
                <a:gd name="T52" fmla="*/ 122 w 225"/>
                <a:gd name="T53" fmla="*/ 0 h 539"/>
                <a:gd name="T54" fmla="*/ 104 w 225"/>
                <a:gd name="T55" fmla="*/ 0 h 539"/>
                <a:gd name="T56" fmla="*/ 91 w 225"/>
                <a:gd name="T57" fmla="*/ 36 h 539"/>
                <a:gd name="T58" fmla="*/ 76 w 225"/>
                <a:gd name="T59" fmla="*/ 78 h 539"/>
                <a:gd name="T60" fmla="*/ 52 w 225"/>
                <a:gd name="T61" fmla="*/ 111 h 539"/>
                <a:gd name="T62" fmla="*/ 43 w 225"/>
                <a:gd name="T63" fmla="*/ 130 h 539"/>
                <a:gd name="T64" fmla="*/ 39 w 225"/>
                <a:gd name="T65" fmla="*/ 160 h 539"/>
                <a:gd name="T66" fmla="*/ 48 w 225"/>
                <a:gd name="T67" fmla="*/ 19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539">
                  <a:moveTo>
                    <a:pt x="48" y="192"/>
                  </a:moveTo>
                  <a:lnTo>
                    <a:pt x="85" y="213"/>
                  </a:lnTo>
                  <a:lnTo>
                    <a:pt x="117" y="229"/>
                  </a:lnTo>
                  <a:lnTo>
                    <a:pt x="140" y="254"/>
                  </a:lnTo>
                  <a:lnTo>
                    <a:pt x="156" y="276"/>
                  </a:lnTo>
                  <a:lnTo>
                    <a:pt x="142" y="297"/>
                  </a:lnTo>
                  <a:lnTo>
                    <a:pt x="113" y="305"/>
                  </a:lnTo>
                  <a:lnTo>
                    <a:pt x="88" y="295"/>
                  </a:lnTo>
                  <a:lnTo>
                    <a:pt x="60" y="285"/>
                  </a:lnTo>
                  <a:lnTo>
                    <a:pt x="40" y="295"/>
                  </a:lnTo>
                  <a:lnTo>
                    <a:pt x="31" y="322"/>
                  </a:lnTo>
                  <a:lnTo>
                    <a:pt x="0" y="438"/>
                  </a:lnTo>
                  <a:lnTo>
                    <a:pt x="3" y="472"/>
                  </a:lnTo>
                  <a:lnTo>
                    <a:pt x="23" y="526"/>
                  </a:lnTo>
                  <a:lnTo>
                    <a:pt x="42" y="539"/>
                  </a:lnTo>
                  <a:lnTo>
                    <a:pt x="60" y="513"/>
                  </a:lnTo>
                  <a:lnTo>
                    <a:pt x="85" y="436"/>
                  </a:lnTo>
                  <a:lnTo>
                    <a:pt x="91" y="421"/>
                  </a:lnTo>
                  <a:lnTo>
                    <a:pt x="122" y="438"/>
                  </a:lnTo>
                  <a:lnTo>
                    <a:pt x="152" y="448"/>
                  </a:lnTo>
                  <a:lnTo>
                    <a:pt x="178" y="431"/>
                  </a:lnTo>
                  <a:lnTo>
                    <a:pt x="198" y="389"/>
                  </a:lnTo>
                  <a:lnTo>
                    <a:pt x="219" y="343"/>
                  </a:lnTo>
                  <a:lnTo>
                    <a:pt x="225" y="297"/>
                  </a:lnTo>
                  <a:lnTo>
                    <a:pt x="212" y="224"/>
                  </a:lnTo>
                  <a:lnTo>
                    <a:pt x="178" y="112"/>
                  </a:lnTo>
                  <a:lnTo>
                    <a:pt x="122" y="0"/>
                  </a:lnTo>
                  <a:lnTo>
                    <a:pt x="104" y="0"/>
                  </a:lnTo>
                  <a:lnTo>
                    <a:pt x="91" y="36"/>
                  </a:lnTo>
                  <a:lnTo>
                    <a:pt x="76" y="78"/>
                  </a:lnTo>
                  <a:lnTo>
                    <a:pt x="52" y="111"/>
                  </a:lnTo>
                  <a:lnTo>
                    <a:pt x="43" y="130"/>
                  </a:lnTo>
                  <a:lnTo>
                    <a:pt x="39" y="160"/>
                  </a:lnTo>
                  <a:lnTo>
                    <a:pt x="48"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22" name="Freeform 19"/>
            <p:cNvSpPr>
              <a:spLocks/>
            </p:cNvSpPr>
            <p:nvPr/>
          </p:nvSpPr>
          <p:spPr bwMode="auto">
            <a:xfrm>
              <a:off x="3118" y="2089"/>
              <a:ext cx="66" cy="68"/>
            </a:xfrm>
            <a:custGeom>
              <a:avLst/>
              <a:gdLst>
                <a:gd name="T0" fmla="*/ 0 w 66"/>
                <a:gd name="T1" fmla="*/ 36 h 68"/>
                <a:gd name="T2" fmla="*/ 3 w 66"/>
                <a:gd name="T3" fmla="*/ 13 h 68"/>
                <a:gd name="T4" fmla="*/ 17 w 66"/>
                <a:gd name="T5" fmla="*/ 5 h 68"/>
                <a:gd name="T6" fmla="*/ 38 w 66"/>
                <a:gd name="T7" fmla="*/ 0 h 68"/>
                <a:gd name="T8" fmla="*/ 52 w 66"/>
                <a:gd name="T9" fmla="*/ 4 h 68"/>
                <a:gd name="T10" fmla="*/ 62 w 66"/>
                <a:gd name="T11" fmla="*/ 13 h 68"/>
                <a:gd name="T12" fmla="*/ 66 w 66"/>
                <a:gd name="T13" fmla="*/ 32 h 68"/>
                <a:gd name="T14" fmla="*/ 62 w 66"/>
                <a:gd name="T15" fmla="*/ 50 h 68"/>
                <a:gd name="T16" fmla="*/ 51 w 66"/>
                <a:gd name="T17" fmla="*/ 62 h 68"/>
                <a:gd name="T18" fmla="*/ 36 w 66"/>
                <a:gd name="T19" fmla="*/ 68 h 68"/>
                <a:gd name="T20" fmla="*/ 13 w 66"/>
                <a:gd name="T21" fmla="*/ 62 h 68"/>
                <a:gd name="T22" fmla="*/ 2 w 66"/>
                <a:gd name="T23" fmla="*/ 51 h 68"/>
                <a:gd name="T24" fmla="*/ 0 w 66"/>
                <a:gd name="T25" fmla="*/ 3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68">
                  <a:moveTo>
                    <a:pt x="0" y="36"/>
                  </a:moveTo>
                  <a:lnTo>
                    <a:pt x="3" y="13"/>
                  </a:lnTo>
                  <a:lnTo>
                    <a:pt x="17" y="5"/>
                  </a:lnTo>
                  <a:lnTo>
                    <a:pt x="38" y="0"/>
                  </a:lnTo>
                  <a:lnTo>
                    <a:pt x="52" y="4"/>
                  </a:lnTo>
                  <a:lnTo>
                    <a:pt x="62" y="13"/>
                  </a:lnTo>
                  <a:lnTo>
                    <a:pt x="66" y="32"/>
                  </a:lnTo>
                  <a:lnTo>
                    <a:pt x="62" y="50"/>
                  </a:lnTo>
                  <a:lnTo>
                    <a:pt x="51" y="62"/>
                  </a:lnTo>
                  <a:lnTo>
                    <a:pt x="36" y="68"/>
                  </a:lnTo>
                  <a:lnTo>
                    <a:pt x="13" y="62"/>
                  </a:lnTo>
                  <a:lnTo>
                    <a:pt x="2" y="51"/>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23" name="Freeform 20"/>
            <p:cNvSpPr>
              <a:spLocks/>
            </p:cNvSpPr>
            <p:nvPr/>
          </p:nvSpPr>
          <p:spPr bwMode="auto">
            <a:xfrm>
              <a:off x="2952" y="2055"/>
              <a:ext cx="63" cy="60"/>
            </a:xfrm>
            <a:custGeom>
              <a:avLst/>
              <a:gdLst>
                <a:gd name="T0" fmla="*/ 0 w 63"/>
                <a:gd name="T1" fmla="*/ 39 h 60"/>
                <a:gd name="T2" fmla="*/ 5 w 63"/>
                <a:gd name="T3" fmla="*/ 16 h 60"/>
                <a:gd name="T4" fmla="*/ 15 w 63"/>
                <a:gd name="T5" fmla="*/ 5 h 60"/>
                <a:gd name="T6" fmla="*/ 28 w 63"/>
                <a:gd name="T7" fmla="*/ 0 h 60"/>
                <a:gd name="T8" fmla="*/ 44 w 63"/>
                <a:gd name="T9" fmla="*/ 0 h 60"/>
                <a:gd name="T10" fmla="*/ 60 w 63"/>
                <a:gd name="T11" fmla="*/ 13 h 60"/>
                <a:gd name="T12" fmla="*/ 63 w 63"/>
                <a:gd name="T13" fmla="*/ 31 h 60"/>
                <a:gd name="T14" fmla="*/ 52 w 63"/>
                <a:gd name="T15" fmla="*/ 49 h 60"/>
                <a:gd name="T16" fmla="*/ 43 w 63"/>
                <a:gd name="T17" fmla="*/ 59 h 60"/>
                <a:gd name="T18" fmla="*/ 25 w 63"/>
                <a:gd name="T19" fmla="*/ 60 h 60"/>
                <a:gd name="T20" fmla="*/ 9 w 63"/>
                <a:gd name="T21" fmla="*/ 55 h 60"/>
                <a:gd name="T22" fmla="*/ 0 w 63"/>
                <a:gd name="T23" fmla="*/ 3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60">
                  <a:moveTo>
                    <a:pt x="0" y="39"/>
                  </a:moveTo>
                  <a:lnTo>
                    <a:pt x="5" y="16"/>
                  </a:lnTo>
                  <a:lnTo>
                    <a:pt x="15" y="5"/>
                  </a:lnTo>
                  <a:lnTo>
                    <a:pt x="28" y="0"/>
                  </a:lnTo>
                  <a:lnTo>
                    <a:pt x="44" y="0"/>
                  </a:lnTo>
                  <a:lnTo>
                    <a:pt x="60" y="13"/>
                  </a:lnTo>
                  <a:lnTo>
                    <a:pt x="63" y="31"/>
                  </a:lnTo>
                  <a:lnTo>
                    <a:pt x="52" y="49"/>
                  </a:lnTo>
                  <a:lnTo>
                    <a:pt x="43" y="59"/>
                  </a:lnTo>
                  <a:lnTo>
                    <a:pt x="25" y="60"/>
                  </a:lnTo>
                  <a:lnTo>
                    <a:pt x="9" y="55"/>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24" name="Freeform 21"/>
            <p:cNvSpPr>
              <a:spLocks/>
            </p:cNvSpPr>
            <p:nvPr/>
          </p:nvSpPr>
          <p:spPr bwMode="auto">
            <a:xfrm>
              <a:off x="2928" y="1936"/>
              <a:ext cx="127" cy="79"/>
            </a:xfrm>
            <a:custGeom>
              <a:avLst/>
              <a:gdLst>
                <a:gd name="T0" fmla="*/ 0 w 127"/>
                <a:gd name="T1" fmla="*/ 45 h 79"/>
                <a:gd name="T2" fmla="*/ 93 w 127"/>
                <a:gd name="T3" fmla="*/ 5 h 79"/>
                <a:gd name="T4" fmla="*/ 112 w 127"/>
                <a:gd name="T5" fmla="*/ 0 h 79"/>
                <a:gd name="T6" fmla="*/ 127 w 127"/>
                <a:gd name="T7" fmla="*/ 6 h 79"/>
                <a:gd name="T8" fmla="*/ 88 w 127"/>
                <a:gd name="T9" fmla="*/ 40 h 79"/>
                <a:gd name="T10" fmla="*/ 29 w 127"/>
                <a:gd name="T11" fmla="*/ 79 h 79"/>
                <a:gd name="T12" fmla="*/ 10 w 127"/>
                <a:gd name="T13" fmla="*/ 77 h 79"/>
                <a:gd name="T14" fmla="*/ 0 w 127"/>
                <a:gd name="T15" fmla="*/ 65 h 79"/>
                <a:gd name="T16" fmla="*/ 0 w 127"/>
                <a:gd name="T17" fmla="*/ 4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79">
                  <a:moveTo>
                    <a:pt x="0" y="45"/>
                  </a:moveTo>
                  <a:lnTo>
                    <a:pt x="93" y="5"/>
                  </a:lnTo>
                  <a:lnTo>
                    <a:pt x="112" y="0"/>
                  </a:lnTo>
                  <a:lnTo>
                    <a:pt x="127" y="6"/>
                  </a:lnTo>
                  <a:lnTo>
                    <a:pt x="88" y="40"/>
                  </a:lnTo>
                  <a:lnTo>
                    <a:pt x="29" y="79"/>
                  </a:lnTo>
                  <a:lnTo>
                    <a:pt x="10" y="77"/>
                  </a:lnTo>
                  <a:lnTo>
                    <a:pt x="0" y="65"/>
                  </a:lnTo>
                  <a:lnTo>
                    <a:pt x="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25" name="Freeform 22"/>
            <p:cNvSpPr>
              <a:spLocks/>
            </p:cNvSpPr>
            <p:nvPr/>
          </p:nvSpPr>
          <p:spPr bwMode="auto">
            <a:xfrm>
              <a:off x="2733" y="2024"/>
              <a:ext cx="47" cy="58"/>
            </a:xfrm>
            <a:custGeom>
              <a:avLst/>
              <a:gdLst>
                <a:gd name="T0" fmla="*/ 1 w 47"/>
                <a:gd name="T1" fmla="*/ 45 h 58"/>
                <a:gd name="T2" fmla="*/ 0 w 47"/>
                <a:gd name="T3" fmla="*/ 26 h 58"/>
                <a:gd name="T4" fmla="*/ 4 w 47"/>
                <a:gd name="T5" fmla="*/ 10 h 58"/>
                <a:gd name="T6" fmla="*/ 23 w 47"/>
                <a:gd name="T7" fmla="*/ 0 h 58"/>
                <a:gd name="T8" fmla="*/ 38 w 47"/>
                <a:gd name="T9" fmla="*/ 0 h 58"/>
                <a:gd name="T10" fmla="*/ 47 w 47"/>
                <a:gd name="T11" fmla="*/ 9 h 58"/>
                <a:gd name="T12" fmla="*/ 47 w 47"/>
                <a:gd name="T13" fmla="*/ 26 h 58"/>
                <a:gd name="T14" fmla="*/ 39 w 47"/>
                <a:gd name="T15" fmla="*/ 42 h 58"/>
                <a:gd name="T16" fmla="*/ 28 w 47"/>
                <a:gd name="T17" fmla="*/ 54 h 58"/>
                <a:gd name="T18" fmla="*/ 15 w 47"/>
                <a:gd name="T19" fmla="*/ 58 h 58"/>
                <a:gd name="T20" fmla="*/ 2 w 47"/>
                <a:gd name="T21" fmla="*/ 54 h 58"/>
                <a:gd name="T22" fmla="*/ 1 w 47"/>
                <a:gd name="T23" fmla="*/ 4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58">
                  <a:moveTo>
                    <a:pt x="1" y="45"/>
                  </a:moveTo>
                  <a:lnTo>
                    <a:pt x="0" y="26"/>
                  </a:lnTo>
                  <a:lnTo>
                    <a:pt x="4" y="10"/>
                  </a:lnTo>
                  <a:lnTo>
                    <a:pt x="23" y="0"/>
                  </a:lnTo>
                  <a:lnTo>
                    <a:pt x="38" y="0"/>
                  </a:lnTo>
                  <a:lnTo>
                    <a:pt x="47" y="9"/>
                  </a:lnTo>
                  <a:lnTo>
                    <a:pt x="47" y="26"/>
                  </a:lnTo>
                  <a:lnTo>
                    <a:pt x="39" y="42"/>
                  </a:lnTo>
                  <a:lnTo>
                    <a:pt x="28" y="54"/>
                  </a:lnTo>
                  <a:lnTo>
                    <a:pt x="15" y="58"/>
                  </a:lnTo>
                  <a:lnTo>
                    <a:pt x="2" y="54"/>
                  </a:lnTo>
                  <a:lnTo>
                    <a:pt x="1"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26" name="Freeform 23"/>
            <p:cNvSpPr>
              <a:spLocks/>
            </p:cNvSpPr>
            <p:nvPr/>
          </p:nvSpPr>
          <p:spPr bwMode="auto">
            <a:xfrm>
              <a:off x="2711" y="1910"/>
              <a:ext cx="105" cy="102"/>
            </a:xfrm>
            <a:custGeom>
              <a:avLst/>
              <a:gdLst>
                <a:gd name="T0" fmla="*/ 7 w 105"/>
                <a:gd name="T1" fmla="*/ 49 h 102"/>
                <a:gd name="T2" fmla="*/ 18 w 105"/>
                <a:gd name="T3" fmla="*/ 56 h 102"/>
                <a:gd name="T4" fmla="*/ 39 w 105"/>
                <a:gd name="T5" fmla="*/ 56 h 102"/>
                <a:gd name="T6" fmla="*/ 58 w 105"/>
                <a:gd name="T7" fmla="*/ 74 h 102"/>
                <a:gd name="T8" fmla="*/ 77 w 105"/>
                <a:gd name="T9" fmla="*/ 94 h 102"/>
                <a:gd name="T10" fmla="*/ 94 w 105"/>
                <a:gd name="T11" fmla="*/ 102 h 102"/>
                <a:gd name="T12" fmla="*/ 105 w 105"/>
                <a:gd name="T13" fmla="*/ 99 h 102"/>
                <a:gd name="T14" fmla="*/ 104 w 105"/>
                <a:gd name="T15" fmla="*/ 87 h 102"/>
                <a:gd name="T16" fmla="*/ 81 w 105"/>
                <a:gd name="T17" fmla="*/ 42 h 102"/>
                <a:gd name="T18" fmla="*/ 61 w 105"/>
                <a:gd name="T19" fmla="*/ 14 h 102"/>
                <a:gd name="T20" fmla="*/ 47 w 105"/>
                <a:gd name="T21" fmla="*/ 2 h 102"/>
                <a:gd name="T22" fmla="*/ 32 w 105"/>
                <a:gd name="T23" fmla="*/ 0 h 102"/>
                <a:gd name="T24" fmla="*/ 17 w 105"/>
                <a:gd name="T25" fmla="*/ 9 h 102"/>
                <a:gd name="T26" fmla="*/ 3 w 105"/>
                <a:gd name="T27" fmla="*/ 20 h 102"/>
                <a:gd name="T28" fmla="*/ 0 w 105"/>
                <a:gd name="T29" fmla="*/ 34 h 102"/>
                <a:gd name="T30" fmla="*/ 7 w 105"/>
                <a:gd name="T31" fmla="*/ 4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102">
                  <a:moveTo>
                    <a:pt x="7" y="49"/>
                  </a:moveTo>
                  <a:lnTo>
                    <a:pt x="18" y="56"/>
                  </a:lnTo>
                  <a:lnTo>
                    <a:pt x="39" y="56"/>
                  </a:lnTo>
                  <a:lnTo>
                    <a:pt x="58" y="74"/>
                  </a:lnTo>
                  <a:lnTo>
                    <a:pt x="77" y="94"/>
                  </a:lnTo>
                  <a:lnTo>
                    <a:pt x="94" y="102"/>
                  </a:lnTo>
                  <a:lnTo>
                    <a:pt x="105" y="99"/>
                  </a:lnTo>
                  <a:lnTo>
                    <a:pt x="104" y="87"/>
                  </a:lnTo>
                  <a:lnTo>
                    <a:pt x="81" y="42"/>
                  </a:lnTo>
                  <a:lnTo>
                    <a:pt x="61" y="14"/>
                  </a:lnTo>
                  <a:lnTo>
                    <a:pt x="47" y="2"/>
                  </a:lnTo>
                  <a:lnTo>
                    <a:pt x="32" y="0"/>
                  </a:lnTo>
                  <a:lnTo>
                    <a:pt x="17" y="9"/>
                  </a:lnTo>
                  <a:lnTo>
                    <a:pt x="3" y="20"/>
                  </a:lnTo>
                  <a:lnTo>
                    <a:pt x="0" y="34"/>
                  </a:lnTo>
                  <a:lnTo>
                    <a:pt x="7"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27" name="Freeform 24"/>
            <p:cNvSpPr>
              <a:spLocks/>
            </p:cNvSpPr>
            <p:nvPr/>
          </p:nvSpPr>
          <p:spPr bwMode="auto">
            <a:xfrm>
              <a:off x="2676" y="1807"/>
              <a:ext cx="80" cy="58"/>
            </a:xfrm>
            <a:custGeom>
              <a:avLst/>
              <a:gdLst>
                <a:gd name="T0" fmla="*/ 22 w 80"/>
                <a:gd name="T1" fmla="*/ 58 h 58"/>
                <a:gd name="T2" fmla="*/ 78 w 80"/>
                <a:gd name="T3" fmla="*/ 15 h 58"/>
                <a:gd name="T4" fmla="*/ 80 w 80"/>
                <a:gd name="T5" fmla="*/ 3 h 58"/>
                <a:gd name="T6" fmla="*/ 66 w 80"/>
                <a:gd name="T7" fmla="*/ 0 h 58"/>
                <a:gd name="T8" fmla="*/ 42 w 80"/>
                <a:gd name="T9" fmla="*/ 9 h 58"/>
                <a:gd name="T10" fmla="*/ 0 w 80"/>
                <a:gd name="T11" fmla="*/ 30 h 58"/>
                <a:gd name="T12" fmla="*/ 2 w 80"/>
                <a:gd name="T13" fmla="*/ 49 h 58"/>
                <a:gd name="T14" fmla="*/ 22 w 80"/>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58">
                  <a:moveTo>
                    <a:pt x="22" y="58"/>
                  </a:moveTo>
                  <a:lnTo>
                    <a:pt x="78" y="15"/>
                  </a:lnTo>
                  <a:lnTo>
                    <a:pt x="80" y="3"/>
                  </a:lnTo>
                  <a:lnTo>
                    <a:pt x="66" y="0"/>
                  </a:lnTo>
                  <a:lnTo>
                    <a:pt x="42" y="9"/>
                  </a:lnTo>
                  <a:lnTo>
                    <a:pt x="0" y="30"/>
                  </a:lnTo>
                  <a:lnTo>
                    <a:pt x="2" y="49"/>
                  </a:lnTo>
                  <a:lnTo>
                    <a:pt x="22"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28" name="Freeform 25"/>
            <p:cNvSpPr>
              <a:spLocks/>
            </p:cNvSpPr>
            <p:nvPr/>
          </p:nvSpPr>
          <p:spPr bwMode="auto">
            <a:xfrm>
              <a:off x="2804" y="1767"/>
              <a:ext cx="179" cy="71"/>
            </a:xfrm>
            <a:custGeom>
              <a:avLst/>
              <a:gdLst>
                <a:gd name="T0" fmla="*/ 0 w 179"/>
                <a:gd name="T1" fmla="*/ 53 h 71"/>
                <a:gd name="T2" fmla="*/ 46 w 179"/>
                <a:gd name="T3" fmla="*/ 27 h 71"/>
                <a:gd name="T4" fmla="*/ 106 w 179"/>
                <a:gd name="T5" fmla="*/ 6 h 71"/>
                <a:gd name="T6" fmla="*/ 148 w 179"/>
                <a:gd name="T7" fmla="*/ 0 h 71"/>
                <a:gd name="T8" fmla="*/ 174 w 179"/>
                <a:gd name="T9" fmla="*/ 5 h 71"/>
                <a:gd name="T10" fmla="*/ 179 w 179"/>
                <a:gd name="T11" fmla="*/ 11 h 71"/>
                <a:gd name="T12" fmla="*/ 171 w 179"/>
                <a:gd name="T13" fmla="*/ 21 h 71"/>
                <a:gd name="T14" fmla="*/ 145 w 179"/>
                <a:gd name="T15" fmla="*/ 26 h 71"/>
                <a:gd name="T16" fmla="*/ 103 w 179"/>
                <a:gd name="T17" fmla="*/ 36 h 71"/>
                <a:gd name="T18" fmla="*/ 55 w 179"/>
                <a:gd name="T19" fmla="*/ 54 h 71"/>
                <a:gd name="T20" fmla="*/ 25 w 179"/>
                <a:gd name="T21" fmla="*/ 71 h 71"/>
                <a:gd name="T22" fmla="*/ 7 w 179"/>
                <a:gd name="T23" fmla="*/ 70 h 71"/>
                <a:gd name="T24" fmla="*/ 3 w 179"/>
                <a:gd name="T25" fmla="*/ 60 h 71"/>
                <a:gd name="T26" fmla="*/ 0 w 179"/>
                <a:gd name="T27" fmla="*/ 5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 h="71">
                  <a:moveTo>
                    <a:pt x="0" y="53"/>
                  </a:moveTo>
                  <a:lnTo>
                    <a:pt x="46" y="27"/>
                  </a:lnTo>
                  <a:lnTo>
                    <a:pt x="106" y="6"/>
                  </a:lnTo>
                  <a:lnTo>
                    <a:pt x="148" y="0"/>
                  </a:lnTo>
                  <a:lnTo>
                    <a:pt x="174" y="5"/>
                  </a:lnTo>
                  <a:lnTo>
                    <a:pt x="179" y="11"/>
                  </a:lnTo>
                  <a:lnTo>
                    <a:pt x="171" y="21"/>
                  </a:lnTo>
                  <a:lnTo>
                    <a:pt x="145" y="26"/>
                  </a:lnTo>
                  <a:lnTo>
                    <a:pt x="103" y="36"/>
                  </a:lnTo>
                  <a:lnTo>
                    <a:pt x="55" y="54"/>
                  </a:lnTo>
                  <a:lnTo>
                    <a:pt x="25" y="71"/>
                  </a:lnTo>
                  <a:lnTo>
                    <a:pt x="7" y="70"/>
                  </a:lnTo>
                  <a:lnTo>
                    <a:pt x="3" y="6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29" name="Freeform 26"/>
            <p:cNvSpPr>
              <a:spLocks/>
            </p:cNvSpPr>
            <p:nvPr/>
          </p:nvSpPr>
          <p:spPr bwMode="auto">
            <a:xfrm>
              <a:off x="2831" y="1817"/>
              <a:ext cx="154" cy="55"/>
            </a:xfrm>
            <a:custGeom>
              <a:avLst/>
              <a:gdLst>
                <a:gd name="T0" fmla="*/ 0 w 154"/>
                <a:gd name="T1" fmla="*/ 31 h 55"/>
                <a:gd name="T2" fmla="*/ 48 w 154"/>
                <a:gd name="T3" fmla="*/ 12 h 55"/>
                <a:gd name="T4" fmla="*/ 81 w 154"/>
                <a:gd name="T5" fmla="*/ 5 h 55"/>
                <a:gd name="T6" fmla="*/ 110 w 154"/>
                <a:gd name="T7" fmla="*/ 0 h 55"/>
                <a:gd name="T8" fmla="*/ 140 w 154"/>
                <a:gd name="T9" fmla="*/ 4 h 55"/>
                <a:gd name="T10" fmla="*/ 154 w 154"/>
                <a:gd name="T11" fmla="*/ 12 h 55"/>
                <a:gd name="T12" fmla="*/ 154 w 154"/>
                <a:gd name="T13" fmla="*/ 25 h 55"/>
                <a:gd name="T14" fmla="*/ 148 w 154"/>
                <a:gd name="T15" fmla="*/ 35 h 55"/>
                <a:gd name="T16" fmla="*/ 124 w 154"/>
                <a:gd name="T17" fmla="*/ 30 h 55"/>
                <a:gd name="T18" fmla="*/ 94 w 154"/>
                <a:gd name="T19" fmla="*/ 30 h 55"/>
                <a:gd name="T20" fmla="*/ 50 w 154"/>
                <a:gd name="T21" fmla="*/ 40 h 55"/>
                <a:gd name="T22" fmla="*/ 27 w 154"/>
                <a:gd name="T23" fmla="*/ 53 h 55"/>
                <a:gd name="T24" fmla="*/ 7 w 154"/>
                <a:gd name="T25" fmla="*/ 55 h 55"/>
                <a:gd name="T26" fmla="*/ 0 w 154"/>
                <a:gd name="T27" fmla="*/ 46 h 55"/>
                <a:gd name="T28" fmla="*/ 0 w 154"/>
                <a:gd name="T29" fmla="*/ 3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 h="55">
                  <a:moveTo>
                    <a:pt x="0" y="31"/>
                  </a:moveTo>
                  <a:lnTo>
                    <a:pt x="48" y="12"/>
                  </a:lnTo>
                  <a:lnTo>
                    <a:pt x="81" y="5"/>
                  </a:lnTo>
                  <a:lnTo>
                    <a:pt x="110" y="0"/>
                  </a:lnTo>
                  <a:lnTo>
                    <a:pt x="140" y="4"/>
                  </a:lnTo>
                  <a:lnTo>
                    <a:pt x="154" y="12"/>
                  </a:lnTo>
                  <a:lnTo>
                    <a:pt x="154" y="25"/>
                  </a:lnTo>
                  <a:lnTo>
                    <a:pt x="148" y="35"/>
                  </a:lnTo>
                  <a:lnTo>
                    <a:pt x="124" y="30"/>
                  </a:lnTo>
                  <a:lnTo>
                    <a:pt x="94" y="30"/>
                  </a:lnTo>
                  <a:lnTo>
                    <a:pt x="50" y="40"/>
                  </a:lnTo>
                  <a:lnTo>
                    <a:pt x="27" y="53"/>
                  </a:lnTo>
                  <a:lnTo>
                    <a:pt x="7" y="55"/>
                  </a:lnTo>
                  <a:lnTo>
                    <a:pt x="0" y="4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30" name="Freeform 27"/>
            <p:cNvSpPr>
              <a:spLocks/>
            </p:cNvSpPr>
            <p:nvPr/>
          </p:nvSpPr>
          <p:spPr bwMode="auto">
            <a:xfrm>
              <a:off x="2871" y="1842"/>
              <a:ext cx="93" cy="100"/>
            </a:xfrm>
            <a:custGeom>
              <a:avLst/>
              <a:gdLst>
                <a:gd name="T0" fmla="*/ 0 w 93"/>
                <a:gd name="T1" fmla="*/ 13 h 100"/>
                <a:gd name="T2" fmla="*/ 35 w 93"/>
                <a:gd name="T3" fmla="*/ 53 h 100"/>
                <a:gd name="T4" fmla="*/ 52 w 93"/>
                <a:gd name="T5" fmla="*/ 91 h 100"/>
                <a:gd name="T6" fmla="*/ 69 w 93"/>
                <a:gd name="T7" fmla="*/ 99 h 100"/>
                <a:gd name="T8" fmla="*/ 81 w 93"/>
                <a:gd name="T9" fmla="*/ 100 h 100"/>
                <a:gd name="T10" fmla="*/ 93 w 93"/>
                <a:gd name="T11" fmla="*/ 89 h 100"/>
                <a:gd name="T12" fmla="*/ 86 w 93"/>
                <a:gd name="T13" fmla="*/ 66 h 100"/>
                <a:gd name="T14" fmla="*/ 41 w 93"/>
                <a:gd name="T15" fmla="*/ 0 h 100"/>
                <a:gd name="T16" fmla="*/ 0 w 93"/>
                <a:gd name="T17" fmla="*/ 1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00">
                  <a:moveTo>
                    <a:pt x="0" y="13"/>
                  </a:moveTo>
                  <a:lnTo>
                    <a:pt x="35" y="53"/>
                  </a:lnTo>
                  <a:lnTo>
                    <a:pt x="52" y="91"/>
                  </a:lnTo>
                  <a:lnTo>
                    <a:pt x="69" y="99"/>
                  </a:lnTo>
                  <a:lnTo>
                    <a:pt x="81" y="100"/>
                  </a:lnTo>
                  <a:lnTo>
                    <a:pt x="93" y="89"/>
                  </a:lnTo>
                  <a:lnTo>
                    <a:pt x="86" y="66"/>
                  </a:lnTo>
                  <a:lnTo>
                    <a:pt x="41" y="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31" name="Freeform 28"/>
            <p:cNvSpPr>
              <a:spLocks/>
            </p:cNvSpPr>
            <p:nvPr/>
          </p:nvSpPr>
          <p:spPr bwMode="auto">
            <a:xfrm>
              <a:off x="2637" y="1712"/>
              <a:ext cx="275" cy="145"/>
            </a:xfrm>
            <a:custGeom>
              <a:avLst/>
              <a:gdLst>
                <a:gd name="T0" fmla="*/ 178 w 275"/>
                <a:gd name="T1" fmla="*/ 74 h 145"/>
                <a:gd name="T2" fmla="*/ 191 w 275"/>
                <a:gd name="T3" fmla="*/ 86 h 145"/>
                <a:gd name="T4" fmla="*/ 199 w 275"/>
                <a:gd name="T5" fmla="*/ 79 h 145"/>
                <a:gd name="T6" fmla="*/ 225 w 275"/>
                <a:gd name="T7" fmla="*/ 62 h 145"/>
                <a:gd name="T8" fmla="*/ 263 w 275"/>
                <a:gd name="T9" fmla="*/ 37 h 145"/>
                <a:gd name="T10" fmla="*/ 275 w 275"/>
                <a:gd name="T11" fmla="*/ 28 h 145"/>
                <a:gd name="T12" fmla="*/ 275 w 275"/>
                <a:gd name="T13" fmla="*/ 12 h 145"/>
                <a:gd name="T14" fmla="*/ 257 w 275"/>
                <a:gd name="T15" fmla="*/ 0 h 145"/>
                <a:gd name="T16" fmla="*/ 226 w 275"/>
                <a:gd name="T17" fmla="*/ 4 h 145"/>
                <a:gd name="T18" fmla="*/ 174 w 275"/>
                <a:gd name="T19" fmla="*/ 25 h 145"/>
                <a:gd name="T20" fmla="*/ 158 w 275"/>
                <a:gd name="T21" fmla="*/ 32 h 145"/>
                <a:gd name="T22" fmla="*/ 153 w 275"/>
                <a:gd name="T23" fmla="*/ 23 h 145"/>
                <a:gd name="T24" fmla="*/ 147 w 275"/>
                <a:gd name="T25" fmla="*/ 9 h 145"/>
                <a:gd name="T26" fmla="*/ 127 w 275"/>
                <a:gd name="T27" fmla="*/ 5 h 145"/>
                <a:gd name="T28" fmla="*/ 105 w 275"/>
                <a:gd name="T29" fmla="*/ 22 h 145"/>
                <a:gd name="T30" fmla="*/ 69 w 275"/>
                <a:gd name="T31" fmla="*/ 53 h 145"/>
                <a:gd name="T32" fmla="*/ 26 w 275"/>
                <a:gd name="T33" fmla="*/ 91 h 145"/>
                <a:gd name="T34" fmla="*/ 4 w 275"/>
                <a:gd name="T35" fmla="*/ 122 h 145"/>
                <a:gd name="T36" fmla="*/ 0 w 275"/>
                <a:gd name="T37" fmla="*/ 145 h 145"/>
                <a:gd name="T38" fmla="*/ 19 w 275"/>
                <a:gd name="T39" fmla="*/ 131 h 145"/>
                <a:gd name="T40" fmla="*/ 53 w 275"/>
                <a:gd name="T41" fmla="*/ 104 h 145"/>
                <a:gd name="T42" fmla="*/ 96 w 275"/>
                <a:gd name="T43" fmla="*/ 65 h 145"/>
                <a:gd name="T44" fmla="*/ 106 w 275"/>
                <a:gd name="T45" fmla="*/ 53 h 145"/>
                <a:gd name="T46" fmla="*/ 119 w 275"/>
                <a:gd name="T47" fmla="*/ 53 h 145"/>
                <a:gd name="T48" fmla="*/ 121 w 275"/>
                <a:gd name="T49" fmla="*/ 69 h 145"/>
                <a:gd name="T50" fmla="*/ 125 w 275"/>
                <a:gd name="T51" fmla="*/ 79 h 145"/>
                <a:gd name="T52" fmla="*/ 136 w 275"/>
                <a:gd name="T53" fmla="*/ 81 h 145"/>
                <a:gd name="T54" fmla="*/ 150 w 275"/>
                <a:gd name="T55" fmla="*/ 71 h 145"/>
                <a:gd name="T56" fmla="*/ 174 w 275"/>
                <a:gd name="T57" fmla="*/ 58 h 145"/>
                <a:gd name="T58" fmla="*/ 192 w 275"/>
                <a:gd name="T59" fmla="*/ 47 h 145"/>
                <a:gd name="T60" fmla="*/ 205 w 275"/>
                <a:gd name="T61" fmla="*/ 42 h 145"/>
                <a:gd name="T62" fmla="*/ 215 w 275"/>
                <a:gd name="T63" fmla="*/ 43 h 145"/>
                <a:gd name="T64" fmla="*/ 195 w 275"/>
                <a:gd name="T65" fmla="*/ 63 h 145"/>
                <a:gd name="T66" fmla="*/ 178 w 275"/>
                <a:gd name="T67" fmla="*/ 7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5" h="145">
                  <a:moveTo>
                    <a:pt x="178" y="74"/>
                  </a:moveTo>
                  <a:lnTo>
                    <a:pt x="191" y="86"/>
                  </a:lnTo>
                  <a:lnTo>
                    <a:pt x="199" y="79"/>
                  </a:lnTo>
                  <a:lnTo>
                    <a:pt x="225" y="62"/>
                  </a:lnTo>
                  <a:lnTo>
                    <a:pt x="263" y="37"/>
                  </a:lnTo>
                  <a:lnTo>
                    <a:pt x="275" y="28"/>
                  </a:lnTo>
                  <a:lnTo>
                    <a:pt x="275" y="12"/>
                  </a:lnTo>
                  <a:lnTo>
                    <a:pt x="257" y="0"/>
                  </a:lnTo>
                  <a:lnTo>
                    <a:pt x="226" y="4"/>
                  </a:lnTo>
                  <a:lnTo>
                    <a:pt x="174" y="25"/>
                  </a:lnTo>
                  <a:lnTo>
                    <a:pt x="158" y="32"/>
                  </a:lnTo>
                  <a:lnTo>
                    <a:pt x="153" y="23"/>
                  </a:lnTo>
                  <a:lnTo>
                    <a:pt x="147" y="9"/>
                  </a:lnTo>
                  <a:lnTo>
                    <a:pt x="127" y="5"/>
                  </a:lnTo>
                  <a:lnTo>
                    <a:pt x="105" y="22"/>
                  </a:lnTo>
                  <a:lnTo>
                    <a:pt x="69" y="53"/>
                  </a:lnTo>
                  <a:lnTo>
                    <a:pt x="26" y="91"/>
                  </a:lnTo>
                  <a:lnTo>
                    <a:pt x="4" y="122"/>
                  </a:lnTo>
                  <a:lnTo>
                    <a:pt x="0" y="145"/>
                  </a:lnTo>
                  <a:lnTo>
                    <a:pt x="19" y="131"/>
                  </a:lnTo>
                  <a:lnTo>
                    <a:pt x="53" y="104"/>
                  </a:lnTo>
                  <a:lnTo>
                    <a:pt x="96" y="65"/>
                  </a:lnTo>
                  <a:lnTo>
                    <a:pt x="106" y="53"/>
                  </a:lnTo>
                  <a:lnTo>
                    <a:pt x="119" y="53"/>
                  </a:lnTo>
                  <a:lnTo>
                    <a:pt x="121" y="69"/>
                  </a:lnTo>
                  <a:lnTo>
                    <a:pt x="125" y="79"/>
                  </a:lnTo>
                  <a:lnTo>
                    <a:pt x="136" y="81"/>
                  </a:lnTo>
                  <a:lnTo>
                    <a:pt x="150" y="71"/>
                  </a:lnTo>
                  <a:lnTo>
                    <a:pt x="174" y="58"/>
                  </a:lnTo>
                  <a:lnTo>
                    <a:pt x="192" y="47"/>
                  </a:lnTo>
                  <a:lnTo>
                    <a:pt x="205" y="42"/>
                  </a:lnTo>
                  <a:lnTo>
                    <a:pt x="215" y="43"/>
                  </a:lnTo>
                  <a:lnTo>
                    <a:pt x="195" y="63"/>
                  </a:lnTo>
                  <a:lnTo>
                    <a:pt x="178"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32" name="Freeform 29"/>
            <p:cNvSpPr>
              <a:spLocks/>
            </p:cNvSpPr>
            <p:nvPr/>
          </p:nvSpPr>
          <p:spPr bwMode="auto">
            <a:xfrm>
              <a:off x="2714" y="2296"/>
              <a:ext cx="255" cy="133"/>
            </a:xfrm>
            <a:custGeom>
              <a:avLst/>
              <a:gdLst>
                <a:gd name="T0" fmla="*/ 0 w 255"/>
                <a:gd name="T1" fmla="*/ 17 h 133"/>
                <a:gd name="T2" fmla="*/ 7 w 255"/>
                <a:gd name="T3" fmla="*/ 4 h 133"/>
                <a:gd name="T4" fmla="*/ 26 w 255"/>
                <a:gd name="T5" fmla="*/ 0 h 133"/>
                <a:gd name="T6" fmla="*/ 50 w 255"/>
                <a:gd name="T7" fmla="*/ 0 h 133"/>
                <a:gd name="T8" fmla="*/ 78 w 255"/>
                <a:gd name="T9" fmla="*/ 10 h 133"/>
                <a:gd name="T10" fmla="*/ 109 w 255"/>
                <a:gd name="T11" fmla="*/ 30 h 133"/>
                <a:gd name="T12" fmla="*/ 136 w 255"/>
                <a:gd name="T13" fmla="*/ 37 h 133"/>
                <a:gd name="T14" fmla="*/ 159 w 255"/>
                <a:gd name="T15" fmla="*/ 42 h 133"/>
                <a:gd name="T16" fmla="*/ 190 w 255"/>
                <a:gd name="T17" fmla="*/ 46 h 133"/>
                <a:gd name="T18" fmla="*/ 211 w 255"/>
                <a:gd name="T19" fmla="*/ 42 h 133"/>
                <a:gd name="T20" fmla="*/ 237 w 255"/>
                <a:gd name="T21" fmla="*/ 35 h 133"/>
                <a:gd name="T22" fmla="*/ 245 w 255"/>
                <a:gd name="T23" fmla="*/ 30 h 133"/>
                <a:gd name="T24" fmla="*/ 255 w 255"/>
                <a:gd name="T25" fmla="*/ 32 h 133"/>
                <a:gd name="T26" fmla="*/ 252 w 255"/>
                <a:gd name="T27" fmla="*/ 46 h 133"/>
                <a:gd name="T28" fmla="*/ 238 w 255"/>
                <a:gd name="T29" fmla="*/ 59 h 133"/>
                <a:gd name="T30" fmla="*/ 221 w 255"/>
                <a:gd name="T31" fmla="*/ 73 h 133"/>
                <a:gd name="T32" fmla="*/ 191 w 255"/>
                <a:gd name="T33" fmla="*/ 79 h 133"/>
                <a:gd name="T34" fmla="*/ 170 w 255"/>
                <a:gd name="T35" fmla="*/ 85 h 133"/>
                <a:gd name="T36" fmla="*/ 159 w 255"/>
                <a:gd name="T37" fmla="*/ 96 h 133"/>
                <a:gd name="T38" fmla="*/ 138 w 255"/>
                <a:gd name="T39" fmla="*/ 117 h 133"/>
                <a:gd name="T40" fmla="*/ 120 w 255"/>
                <a:gd name="T41" fmla="*/ 127 h 133"/>
                <a:gd name="T42" fmla="*/ 109 w 255"/>
                <a:gd name="T43" fmla="*/ 133 h 133"/>
                <a:gd name="T44" fmla="*/ 96 w 255"/>
                <a:gd name="T45" fmla="*/ 133 h 133"/>
                <a:gd name="T46" fmla="*/ 78 w 255"/>
                <a:gd name="T47" fmla="*/ 127 h 133"/>
                <a:gd name="T48" fmla="*/ 60 w 255"/>
                <a:gd name="T49" fmla="*/ 109 h 133"/>
                <a:gd name="T50" fmla="*/ 48 w 255"/>
                <a:gd name="T51" fmla="*/ 80 h 133"/>
                <a:gd name="T52" fmla="*/ 36 w 255"/>
                <a:gd name="T53" fmla="*/ 49 h 133"/>
                <a:gd name="T54" fmla="*/ 26 w 255"/>
                <a:gd name="T55" fmla="*/ 31 h 133"/>
                <a:gd name="T56" fmla="*/ 16 w 255"/>
                <a:gd name="T57" fmla="*/ 28 h 133"/>
                <a:gd name="T58" fmla="*/ 4 w 255"/>
                <a:gd name="T59" fmla="*/ 27 h 133"/>
                <a:gd name="T60" fmla="*/ 0 w 255"/>
                <a:gd name="T61" fmla="*/ 1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5" h="133">
                  <a:moveTo>
                    <a:pt x="0" y="17"/>
                  </a:moveTo>
                  <a:lnTo>
                    <a:pt x="7" y="4"/>
                  </a:lnTo>
                  <a:lnTo>
                    <a:pt x="26" y="0"/>
                  </a:lnTo>
                  <a:lnTo>
                    <a:pt x="50" y="0"/>
                  </a:lnTo>
                  <a:lnTo>
                    <a:pt x="78" y="10"/>
                  </a:lnTo>
                  <a:lnTo>
                    <a:pt x="109" y="30"/>
                  </a:lnTo>
                  <a:lnTo>
                    <a:pt x="136" y="37"/>
                  </a:lnTo>
                  <a:lnTo>
                    <a:pt x="159" y="42"/>
                  </a:lnTo>
                  <a:lnTo>
                    <a:pt x="190" y="46"/>
                  </a:lnTo>
                  <a:lnTo>
                    <a:pt x="211" y="42"/>
                  </a:lnTo>
                  <a:lnTo>
                    <a:pt x="237" y="35"/>
                  </a:lnTo>
                  <a:lnTo>
                    <a:pt x="245" y="30"/>
                  </a:lnTo>
                  <a:lnTo>
                    <a:pt x="255" y="32"/>
                  </a:lnTo>
                  <a:lnTo>
                    <a:pt x="252" y="46"/>
                  </a:lnTo>
                  <a:lnTo>
                    <a:pt x="238" y="59"/>
                  </a:lnTo>
                  <a:lnTo>
                    <a:pt x="221" y="73"/>
                  </a:lnTo>
                  <a:lnTo>
                    <a:pt x="191" y="79"/>
                  </a:lnTo>
                  <a:lnTo>
                    <a:pt x="170" y="85"/>
                  </a:lnTo>
                  <a:lnTo>
                    <a:pt x="159" y="96"/>
                  </a:lnTo>
                  <a:lnTo>
                    <a:pt x="138" y="117"/>
                  </a:lnTo>
                  <a:lnTo>
                    <a:pt x="120" y="127"/>
                  </a:lnTo>
                  <a:lnTo>
                    <a:pt x="109" y="133"/>
                  </a:lnTo>
                  <a:lnTo>
                    <a:pt x="96" y="133"/>
                  </a:lnTo>
                  <a:lnTo>
                    <a:pt x="78" y="127"/>
                  </a:lnTo>
                  <a:lnTo>
                    <a:pt x="60" y="109"/>
                  </a:lnTo>
                  <a:lnTo>
                    <a:pt x="48" y="80"/>
                  </a:lnTo>
                  <a:lnTo>
                    <a:pt x="36" y="49"/>
                  </a:lnTo>
                  <a:lnTo>
                    <a:pt x="26" y="31"/>
                  </a:lnTo>
                  <a:lnTo>
                    <a:pt x="16" y="28"/>
                  </a:lnTo>
                  <a:lnTo>
                    <a:pt x="4" y="27"/>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33" name="Freeform 30"/>
            <p:cNvSpPr>
              <a:spLocks/>
            </p:cNvSpPr>
            <p:nvPr/>
          </p:nvSpPr>
          <p:spPr bwMode="auto">
            <a:xfrm>
              <a:off x="2615" y="2577"/>
              <a:ext cx="88" cy="46"/>
            </a:xfrm>
            <a:custGeom>
              <a:avLst/>
              <a:gdLst>
                <a:gd name="T0" fmla="*/ 0 w 88"/>
                <a:gd name="T1" fmla="*/ 28 h 46"/>
                <a:gd name="T2" fmla="*/ 3 w 88"/>
                <a:gd name="T3" fmla="*/ 15 h 46"/>
                <a:gd name="T4" fmla="*/ 13 w 88"/>
                <a:gd name="T5" fmla="*/ 6 h 46"/>
                <a:gd name="T6" fmla="*/ 26 w 88"/>
                <a:gd name="T7" fmla="*/ 2 h 46"/>
                <a:gd name="T8" fmla="*/ 42 w 88"/>
                <a:gd name="T9" fmla="*/ 1 h 46"/>
                <a:gd name="T10" fmla="*/ 54 w 88"/>
                <a:gd name="T11" fmla="*/ 0 h 46"/>
                <a:gd name="T12" fmla="*/ 73 w 88"/>
                <a:gd name="T13" fmla="*/ 2 h 46"/>
                <a:gd name="T14" fmla="*/ 85 w 88"/>
                <a:gd name="T15" fmla="*/ 6 h 46"/>
                <a:gd name="T16" fmla="*/ 88 w 88"/>
                <a:gd name="T17" fmla="*/ 13 h 46"/>
                <a:gd name="T18" fmla="*/ 88 w 88"/>
                <a:gd name="T19" fmla="*/ 23 h 46"/>
                <a:gd name="T20" fmla="*/ 78 w 88"/>
                <a:gd name="T21" fmla="*/ 29 h 46"/>
                <a:gd name="T22" fmla="*/ 58 w 88"/>
                <a:gd name="T23" fmla="*/ 32 h 46"/>
                <a:gd name="T24" fmla="*/ 45 w 88"/>
                <a:gd name="T25" fmla="*/ 41 h 46"/>
                <a:gd name="T26" fmla="*/ 33 w 88"/>
                <a:gd name="T27" fmla="*/ 46 h 46"/>
                <a:gd name="T28" fmla="*/ 21 w 88"/>
                <a:gd name="T29" fmla="*/ 46 h 46"/>
                <a:gd name="T30" fmla="*/ 11 w 88"/>
                <a:gd name="T31" fmla="*/ 42 h 46"/>
                <a:gd name="T32" fmla="*/ 4 w 88"/>
                <a:gd name="T33" fmla="*/ 34 h 46"/>
                <a:gd name="T34" fmla="*/ 0 w 88"/>
                <a:gd name="T35" fmla="*/ 2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46">
                  <a:moveTo>
                    <a:pt x="0" y="28"/>
                  </a:moveTo>
                  <a:lnTo>
                    <a:pt x="3" y="15"/>
                  </a:lnTo>
                  <a:lnTo>
                    <a:pt x="13" y="6"/>
                  </a:lnTo>
                  <a:lnTo>
                    <a:pt x="26" y="2"/>
                  </a:lnTo>
                  <a:lnTo>
                    <a:pt x="42" y="1"/>
                  </a:lnTo>
                  <a:lnTo>
                    <a:pt x="54" y="0"/>
                  </a:lnTo>
                  <a:lnTo>
                    <a:pt x="73" y="2"/>
                  </a:lnTo>
                  <a:lnTo>
                    <a:pt x="85" y="6"/>
                  </a:lnTo>
                  <a:lnTo>
                    <a:pt x="88" y="13"/>
                  </a:lnTo>
                  <a:lnTo>
                    <a:pt x="88" y="23"/>
                  </a:lnTo>
                  <a:lnTo>
                    <a:pt x="78" y="29"/>
                  </a:lnTo>
                  <a:lnTo>
                    <a:pt x="58" y="32"/>
                  </a:lnTo>
                  <a:lnTo>
                    <a:pt x="45" y="41"/>
                  </a:lnTo>
                  <a:lnTo>
                    <a:pt x="33" y="46"/>
                  </a:lnTo>
                  <a:lnTo>
                    <a:pt x="21" y="46"/>
                  </a:lnTo>
                  <a:lnTo>
                    <a:pt x="11" y="42"/>
                  </a:lnTo>
                  <a:lnTo>
                    <a:pt x="4" y="34"/>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34" name="Freeform 31"/>
            <p:cNvSpPr>
              <a:spLocks/>
            </p:cNvSpPr>
            <p:nvPr/>
          </p:nvSpPr>
          <p:spPr bwMode="auto">
            <a:xfrm>
              <a:off x="2711" y="2589"/>
              <a:ext cx="117" cy="52"/>
            </a:xfrm>
            <a:custGeom>
              <a:avLst/>
              <a:gdLst>
                <a:gd name="T0" fmla="*/ 0 w 117"/>
                <a:gd name="T1" fmla="*/ 16 h 52"/>
                <a:gd name="T2" fmla="*/ 7 w 117"/>
                <a:gd name="T3" fmla="*/ 6 h 52"/>
                <a:gd name="T4" fmla="*/ 20 w 117"/>
                <a:gd name="T5" fmla="*/ 3 h 52"/>
                <a:gd name="T6" fmla="*/ 32 w 117"/>
                <a:gd name="T7" fmla="*/ 0 h 52"/>
                <a:gd name="T8" fmla="*/ 51 w 117"/>
                <a:gd name="T9" fmla="*/ 1 h 52"/>
                <a:gd name="T10" fmla="*/ 69 w 117"/>
                <a:gd name="T11" fmla="*/ 6 h 52"/>
                <a:gd name="T12" fmla="*/ 86 w 117"/>
                <a:gd name="T13" fmla="*/ 12 h 52"/>
                <a:gd name="T14" fmla="*/ 102 w 117"/>
                <a:gd name="T15" fmla="*/ 17 h 52"/>
                <a:gd name="T16" fmla="*/ 113 w 117"/>
                <a:gd name="T17" fmla="*/ 27 h 52"/>
                <a:gd name="T18" fmla="*/ 117 w 117"/>
                <a:gd name="T19" fmla="*/ 37 h 52"/>
                <a:gd name="T20" fmla="*/ 117 w 117"/>
                <a:gd name="T21" fmla="*/ 46 h 52"/>
                <a:gd name="T22" fmla="*/ 104 w 117"/>
                <a:gd name="T23" fmla="*/ 52 h 52"/>
                <a:gd name="T24" fmla="*/ 92 w 117"/>
                <a:gd name="T25" fmla="*/ 52 h 52"/>
                <a:gd name="T26" fmla="*/ 79 w 117"/>
                <a:gd name="T27" fmla="*/ 45 h 52"/>
                <a:gd name="T28" fmla="*/ 68 w 117"/>
                <a:gd name="T29" fmla="*/ 37 h 52"/>
                <a:gd name="T30" fmla="*/ 53 w 117"/>
                <a:gd name="T31" fmla="*/ 32 h 52"/>
                <a:gd name="T32" fmla="*/ 39 w 117"/>
                <a:gd name="T33" fmla="*/ 30 h 52"/>
                <a:gd name="T34" fmla="*/ 14 w 117"/>
                <a:gd name="T35" fmla="*/ 29 h 52"/>
                <a:gd name="T36" fmla="*/ 5 w 117"/>
                <a:gd name="T37" fmla="*/ 24 h 52"/>
                <a:gd name="T38" fmla="*/ 0 w 117"/>
                <a:gd name="T39"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 h="52">
                  <a:moveTo>
                    <a:pt x="0" y="16"/>
                  </a:moveTo>
                  <a:lnTo>
                    <a:pt x="7" y="6"/>
                  </a:lnTo>
                  <a:lnTo>
                    <a:pt x="20" y="3"/>
                  </a:lnTo>
                  <a:lnTo>
                    <a:pt x="32" y="0"/>
                  </a:lnTo>
                  <a:lnTo>
                    <a:pt x="51" y="1"/>
                  </a:lnTo>
                  <a:lnTo>
                    <a:pt x="69" y="6"/>
                  </a:lnTo>
                  <a:lnTo>
                    <a:pt x="86" y="12"/>
                  </a:lnTo>
                  <a:lnTo>
                    <a:pt x="102" y="17"/>
                  </a:lnTo>
                  <a:lnTo>
                    <a:pt x="113" y="27"/>
                  </a:lnTo>
                  <a:lnTo>
                    <a:pt x="117" y="37"/>
                  </a:lnTo>
                  <a:lnTo>
                    <a:pt x="117" y="46"/>
                  </a:lnTo>
                  <a:lnTo>
                    <a:pt x="104" y="52"/>
                  </a:lnTo>
                  <a:lnTo>
                    <a:pt x="92" y="52"/>
                  </a:lnTo>
                  <a:lnTo>
                    <a:pt x="79" y="45"/>
                  </a:lnTo>
                  <a:lnTo>
                    <a:pt x="68" y="37"/>
                  </a:lnTo>
                  <a:lnTo>
                    <a:pt x="53" y="32"/>
                  </a:lnTo>
                  <a:lnTo>
                    <a:pt x="39" y="30"/>
                  </a:lnTo>
                  <a:lnTo>
                    <a:pt x="14" y="29"/>
                  </a:lnTo>
                  <a:lnTo>
                    <a:pt x="5"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35" name="Freeform 32"/>
            <p:cNvSpPr>
              <a:spLocks/>
            </p:cNvSpPr>
            <p:nvPr/>
          </p:nvSpPr>
          <p:spPr bwMode="auto">
            <a:xfrm>
              <a:off x="2248" y="2225"/>
              <a:ext cx="106" cy="235"/>
            </a:xfrm>
            <a:custGeom>
              <a:avLst/>
              <a:gdLst>
                <a:gd name="T0" fmla="*/ 104 w 106"/>
                <a:gd name="T1" fmla="*/ 0 h 235"/>
                <a:gd name="T2" fmla="*/ 41 w 106"/>
                <a:gd name="T3" fmla="*/ 23 h 235"/>
                <a:gd name="T4" fmla="*/ 20 w 106"/>
                <a:gd name="T5" fmla="*/ 40 h 235"/>
                <a:gd name="T6" fmla="*/ 5 w 106"/>
                <a:gd name="T7" fmla="*/ 61 h 235"/>
                <a:gd name="T8" fmla="*/ 0 w 106"/>
                <a:gd name="T9" fmla="*/ 85 h 235"/>
                <a:gd name="T10" fmla="*/ 2 w 106"/>
                <a:gd name="T11" fmla="*/ 120 h 235"/>
                <a:gd name="T12" fmla="*/ 9 w 106"/>
                <a:gd name="T13" fmla="*/ 163 h 235"/>
                <a:gd name="T14" fmla="*/ 22 w 106"/>
                <a:gd name="T15" fmla="*/ 189 h 235"/>
                <a:gd name="T16" fmla="*/ 44 w 106"/>
                <a:gd name="T17" fmla="*/ 213 h 235"/>
                <a:gd name="T18" fmla="*/ 72 w 106"/>
                <a:gd name="T19" fmla="*/ 235 h 235"/>
                <a:gd name="T20" fmla="*/ 84 w 106"/>
                <a:gd name="T21" fmla="*/ 183 h 235"/>
                <a:gd name="T22" fmla="*/ 72 w 106"/>
                <a:gd name="T23" fmla="*/ 163 h 235"/>
                <a:gd name="T24" fmla="*/ 52 w 106"/>
                <a:gd name="T25" fmla="*/ 158 h 235"/>
                <a:gd name="T26" fmla="*/ 38 w 106"/>
                <a:gd name="T27" fmla="*/ 120 h 235"/>
                <a:gd name="T28" fmla="*/ 36 w 106"/>
                <a:gd name="T29" fmla="*/ 79 h 235"/>
                <a:gd name="T30" fmla="*/ 48 w 106"/>
                <a:gd name="T31" fmla="*/ 62 h 235"/>
                <a:gd name="T32" fmla="*/ 65 w 106"/>
                <a:gd name="T33" fmla="*/ 49 h 235"/>
                <a:gd name="T34" fmla="*/ 86 w 106"/>
                <a:gd name="T35" fmla="*/ 40 h 235"/>
                <a:gd name="T36" fmla="*/ 106 w 106"/>
                <a:gd name="T37" fmla="*/ 30 h 235"/>
                <a:gd name="T38" fmla="*/ 104 w 106"/>
                <a:gd name="T39"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235">
                  <a:moveTo>
                    <a:pt x="104" y="0"/>
                  </a:moveTo>
                  <a:lnTo>
                    <a:pt x="41" y="23"/>
                  </a:lnTo>
                  <a:lnTo>
                    <a:pt x="20" y="40"/>
                  </a:lnTo>
                  <a:lnTo>
                    <a:pt x="5" y="61"/>
                  </a:lnTo>
                  <a:lnTo>
                    <a:pt x="0" y="85"/>
                  </a:lnTo>
                  <a:lnTo>
                    <a:pt x="2" y="120"/>
                  </a:lnTo>
                  <a:lnTo>
                    <a:pt x="9" y="163"/>
                  </a:lnTo>
                  <a:lnTo>
                    <a:pt x="22" y="189"/>
                  </a:lnTo>
                  <a:lnTo>
                    <a:pt x="44" y="213"/>
                  </a:lnTo>
                  <a:lnTo>
                    <a:pt x="72" y="235"/>
                  </a:lnTo>
                  <a:lnTo>
                    <a:pt x="84" y="183"/>
                  </a:lnTo>
                  <a:lnTo>
                    <a:pt x="72" y="163"/>
                  </a:lnTo>
                  <a:lnTo>
                    <a:pt x="52" y="158"/>
                  </a:lnTo>
                  <a:lnTo>
                    <a:pt x="38" y="120"/>
                  </a:lnTo>
                  <a:lnTo>
                    <a:pt x="36" y="79"/>
                  </a:lnTo>
                  <a:lnTo>
                    <a:pt x="48" y="62"/>
                  </a:lnTo>
                  <a:lnTo>
                    <a:pt x="65" y="49"/>
                  </a:lnTo>
                  <a:lnTo>
                    <a:pt x="86" y="40"/>
                  </a:lnTo>
                  <a:lnTo>
                    <a:pt x="106" y="30"/>
                  </a:lnTo>
                  <a:lnTo>
                    <a:pt x="10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36" name="Freeform 33"/>
            <p:cNvSpPr>
              <a:spLocks/>
            </p:cNvSpPr>
            <p:nvPr/>
          </p:nvSpPr>
          <p:spPr bwMode="auto">
            <a:xfrm>
              <a:off x="2300" y="2300"/>
              <a:ext cx="34" cy="54"/>
            </a:xfrm>
            <a:custGeom>
              <a:avLst/>
              <a:gdLst>
                <a:gd name="T0" fmla="*/ 0 w 34"/>
                <a:gd name="T1" fmla="*/ 10 h 54"/>
                <a:gd name="T2" fmla="*/ 17 w 34"/>
                <a:gd name="T3" fmla="*/ 49 h 54"/>
                <a:gd name="T4" fmla="*/ 27 w 34"/>
                <a:gd name="T5" fmla="*/ 54 h 54"/>
                <a:gd name="T6" fmla="*/ 33 w 34"/>
                <a:gd name="T7" fmla="*/ 42 h 54"/>
                <a:gd name="T8" fmla="*/ 34 w 34"/>
                <a:gd name="T9" fmla="*/ 23 h 54"/>
                <a:gd name="T10" fmla="*/ 31 w 34"/>
                <a:gd name="T11" fmla="*/ 6 h 54"/>
                <a:gd name="T12" fmla="*/ 15 w 34"/>
                <a:gd name="T13" fmla="*/ 0 h 54"/>
                <a:gd name="T14" fmla="*/ 5 w 34"/>
                <a:gd name="T15" fmla="*/ 2 h 54"/>
                <a:gd name="T16" fmla="*/ 0 w 34"/>
                <a:gd name="T17"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4">
                  <a:moveTo>
                    <a:pt x="0" y="10"/>
                  </a:moveTo>
                  <a:lnTo>
                    <a:pt x="17" y="49"/>
                  </a:lnTo>
                  <a:lnTo>
                    <a:pt x="27" y="54"/>
                  </a:lnTo>
                  <a:lnTo>
                    <a:pt x="33" y="42"/>
                  </a:lnTo>
                  <a:lnTo>
                    <a:pt x="34" y="23"/>
                  </a:lnTo>
                  <a:lnTo>
                    <a:pt x="31" y="6"/>
                  </a:lnTo>
                  <a:lnTo>
                    <a:pt x="15" y="0"/>
                  </a:lnTo>
                  <a:lnTo>
                    <a:pt x="5" y="2"/>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37" name="Freeform 34"/>
            <p:cNvSpPr>
              <a:spLocks/>
            </p:cNvSpPr>
            <p:nvPr/>
          </p:nvSpPr>
          <p:spPr bwMode="auto">
            <a:xfrm>
              <a:off x="2315" y="1822"/>
              <a:ext cx="355" cy="440"/>
            </a:xfrm>
            <a:custGeom>
              <a:avLst/>
              <a:gdLst>
                <a:gd name="T0" fmla="*/ 349 w 355"/>
                <a:gd name="T1" fmla="*/ 0 h 440"/>
                <a:gd name="T2" fmla="*/ 295 w 355"/>
                <a:gd name="T3" fmla="*/ 28 h 440"/>
                <a:gd name="T4" fmla="*/ 253 w 355"/>
                <a:gd name="T5" fmla="*/ 55 h 440"/>
                <a:gd name="T6" fmla="*/ 208 w 355"/>
                <a:gd name="T7" fmla="*/ 88 h 440"/>
                <a:gd name="T8" fmla="*/ 155 w 355"/>
                <a:gd name="T9" fmla="*/ 139 h 440"/>
                <a:gd name="T10" fmla="*/ 113 w 355"/>
                <a:gd name="T11" fmla="*/ 198 h 440"/>
                <a:gd name="T12" fmla="*/ 71 w 355"/>
                <a:gd name="T13" fmla="*/ 258 h 440"/>
                <a:gd name="T14" fmla="*/ 42 w 355"/>
                <a:gd name="T15" fmla="*/ 323 h 440"/>
                <a:gd name="T16" fmla="*/ 11 w 355"/>
                <a:gd name="T17" fmla="*/ 395 h 440"/>
                <a:gd name="T18" fmla="*/ 0 w 355"/>
                <a:gd name="T19" fmla="*/ 425 h 440"/>
                <a:gd name="T20" fmla="*/ 33 w 355"/>
                <a:gd name="T21" fmla="*/ 440 h 440"/>
                <a:gd name="T22" fmla="*/ 45 w 355"/>
                <a:gd name="T23" fmla="*/ 420 h 440"/>
                <a:gd name="T24" fmla="*/ 65 w 355"/>
                <a:gd name="T25" fmla="*/ 354 h 440"/>
                <a:gd name="T26" fmla="*/ 94 w 355"/>
                <a:gd name="T27" fmla="*/ 295 h 440"/>
                <a:gd name="T28" fmla="*/ 127 w 355"/>
                <a:gd name="T29" fmla="*/ 238 h 440"/>
                <a:gd name="T30" fmla="*/ 169 w 355"/>
                <a:gd name="T31" fmla="*/ 181 h 440"/>
                <a:gd name="T32" fmla="*/ 217 w 355"/>
                <a:gd name="T33" fmla="*/ 127 h 440"/>
                <a:gd name="T34" fmla="*/ 268 w 355"/>
                <a:gd name="T35" fmla="*/ 87 h 440"/>
                <a:gd name="T36" fmla="*/ 305 w 355"/>
                <a:gd name="T37" fmla="*/ 57 h 440"/>
                <a:gd name="T38" fmla="*/ 342 w 355"/>
                <a:gd name="T39" fmla="*/ 39 h 440"/>
                <a:gd name="T40" fmla="*/ 355 w 355"/>
                <a:gd name="T41" fmla="*/ 33 h 440"/>
                <a:gd name="T42" fmla="*/ 349 w 355"/>
                <a:gd name="T43"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440">
                  <a:moveTo>
                    <a:pt x="349" y="0"/>
                  </a:moveTo>
                  <a:lnTo>
                    <a:pt x="295" y="28"/>
                  </a:lnTo>
                  <a:lnTo>
                    <a:pt x="253" y="55"/>
                  </a:lnTo>
                  <a:lnTo>
                    <a:pt x="208" y="88"/>
                  </a:lnTo>
                  <a:lnTo>
                    <a:pt x="155" y="139"/>
                  </a:lnTo>
                  <a:lnTo>
                    <a:pt x="113" y="198"/>
                  </a:lnTo>
                  <a:lnTo>
                    <a:pt x="71" y="258"/>
                  </a:lnTo>
                  <a:lnTo>
                    <a:pt x="42" y="323"/>
                  </a:lnTo>
                  <a:lnTo>
                    <a:pt x="11" y="395"/>
                  </a:lnTo>
                  <a:lnTo>
                    <a:pt x="0" y="425"/>
                  </a:lnTo>
                  <a:lnTo>
                    <a:pt x="33" y="440"/>
                  </a:lnTo>
                  <a:lnTo>
                    <a:pt x="45" y="420"/>
                  </a:lnTo>
                  <a:lnTo>
                    <a:pt x="65" y="354"/>
                  </a:lnTo>
                  <a:lnTo>
                    <a:pt x="94" y="295"/>
                  </a:lnTo>
                  <a:lnTo>
                    <a:pt x="127" y="238"/>
                  </a:lnTo>
                  <a:lnTo>
                    <a:pt x="169" y="181"/>
                  </a:lnTo>
                  <a:lnTo>
                    <a:pt x="217" y="127"/>
                  </a:lnTo>
                  <a:lnTo>
                    <a:pt x="268" y="87"/>
                  </a:lnTo>
                  <a:lnTo>
                    <a:pt x="305" y="57"/>
                  </a:lnTo>
                  <a:lnTo>
                    <a:pt x="342" y="39"/>
                  </a:lnTo>
                  <a:lnTo>
                    <a:pt x="355" y="33"/>
                  </a:lnTo>
                  <a:lnTo>
                    <a:pt x="3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38" name="Freeform 35"/>
            <p:cNvSpPr>
              <a:spLocks/>
            </p:cNvSpPr>
            <p:nvPr/>
          </p:nvSpPr>
          <p:spPr bwMode="auto">
            <a:xfrm>
              <a:off x="2756" y="2117"/>
              <a:ext cx="330" cy="691"/>
            </a:xfrm>
            <a:custGeom>
              <a:avLst/>
              <a:gdLst>
                <a:gd name="T0" fmla="*/ 261 w 330"/>
                <a:gd name="T1" fmla="*/ 0 h 691"/>
                <a:gd name="T2" fmla="*/ 259 w 330"/>
                <a:gd name="T3" fmla="*/ 24 h 691"/>
                <a:gd name="T4" fmla="*/ 270 w 330"/>
                <a:gd name="T5" fmla="*/ 82 h 691"/>
                <a:gd name="T6" fmla="*/ 281 w 330"/>
                <a:gd name="T7" fmla="*/ 165 h 691"/>
                <a:gd name="T8" fmla="*/ 291 w 330"/>
                <a:gd name="T9" fmla="*/ 268 h 691"/>
                <a:gd name="T10" fmla="*/ 287 w 330"/>
                <a:gd name="T11" fmla="*/ 340 h 691"/>
                <a:gd name="T12" fmla="*/ 265 w 330"/>
                <a:gd name="T13" fmla="*/ 408 h 691"/>
                <a:gd name="T14" fmla="*/ 229 w 330"/>
                <a:gd name="T15" fmla="*/ 475 h 691"/>
                <a:gd name="T16" fmla="*/ 183 w 330"/>
                <a:gd name="T17" fmla="*/ 535 h 691"/>
                <a:gd name="T18" fmla="*/ 122 w 330"/>
                <a:gd name="T19" fmla="*/ 590 h 691"/>
                <a:gd name="T20" fmla="*/ 69 w 330"/>
                <a:gd name="T21" fmla="*/ 636 h 691"/>
                <a:gd name="T22" fmla="*/ 15 w 330"/>
                <a:gd name="T23" fmla="*/ 663 h 691"/>
                <a:gd name="T24" fmla="*/ 0 w 330"/>
                <a:gd name="T25" fmla="*/ 681 h 691"/>
                <a:gd name="T26" fmla="*/ 15 w 330"/>
                <a:gd name="T27" fmla="*/ 691 h 691"/>
                <a:gd name="T28" fmla="*/ 52 w 330"/>
                <a:gd name="T29" fmla="*/ 677 h 691"/>
                <a:gd name="T30" fmla="*/ 120 w 330"/>
                <a:gd name="T31" fmla="*/ 629 h 691"/>
                <a:gd name="T32" fmla="*/ 180 w 330"/>
                <a:gd name="T33" fmla="*/ 578 h 691"/>
                <a:gd name="T34" fmla="*/ 239 w 330"/>
                <a:gd name="T35" fmla="*/ 527 h 691"/>
                <a:gd name="T36" fmla="*/ 284 w 330"/>
                <a:gd name="T37" fmla="*/ 466 h 691"/>
                <a:gd name="T38" fmla="*/ 315 w 330"/>
                <a:gd name="T39" fmla="*/ 390 h 691"/>
                <a:gd name="T40" fmla="*/ 330 w 330"/>
                <a:gd name="T41" fmla="*/ 286 h 691"/>
                <a:gd name="T42" fmla="*/ 321 w 330"/>
                <a:gd name="T43" fmla="*/ 169 h 691"/>
                <a:gd name="T44" fmla="*/ 308 w 330"/>
                <a:gd name="T45" fmla="*/ 71 h 691"/>
                <a:gd name="T46" fmla="*/ 292 w 330"/>
                <a:gd name="T47" fmla="*/ 22 h 691"/>
                <a:gd name="T48" fmla="*/ 281 w 330"/>
                <a:gd name="T49" fmla="*/ 0 h 691"/>
                <a:gd name="T50" fmla="*/ 261 w 330"/>
                <a:gd name="T51" fmla="*/ 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691">
                  <a:moveTo>
                    <a:pt x="261" y="0"/>
                  </a:moveTo>
                  <a:lnTo>
                    <a:pt x="259" y="24"/>
                  </a:lnTo>
                  <a:lnTo>
                    <a:pt x="270" y="82"/>
                  </a:lnTo>
                  <a:lnTo>
                    <a:pt x="281" y="165"/>
                  </a:lnTo>
                  <a:lnTo>
                    <a:pt x="291" y="268"/>
                  </a:lnTo>
                  <a:lnTo>
                    <a:pt x="287" y="340"/>
                  </a:lnTo>
                  <a:lnTo>
                    <a:pt x="265" y="408"/>
                  </a:lnTo>
                  <a:lnTo>
                    <a:pt x="229" y="475"/>
                  </a:lnTo>
                  <a:lnTo>
                    <a:pt x="183" y="535"/>
                  </a:lnTo>
                  <a:lnTo>
                    <a:pt x="122" y="590"/>
                  </a:lnTo>
                  <a:lnTo>
                    <a:pt x="69" y="636"/>
                  </a:lnTo>
                  <a:lnTo>
                    <a:pt x="15" y="663"/>
                  </a:lnTo>
                  <a:lnTo>
                    <a:pt x="0" y="681"/>
                  </a:lnTo>
                  <a:lnTo>
                    <a:pt x="15" y="691"/>
                  </a:lnTo>
                  <a:lnTo>
                    <a:pt x="52" y="677"/>
                  </a:lnTo>
                  <a:lnTo>
                    <a:pt x="120" y="629"/>
                  </a:lnTo>
                  <a:lnTo>
                    <a:pt x="180" y="578"/>
                  </a:lnTo>
                  <a:lnTo>
                    <a:pt x="239" y="527"/>
                  </a:lnTo>
                  <a:lnTo>
                    <a:pt x="284" y="466"/>
                  </a:lnTo>
                  <a:lnTo>
                    <a:pt x="315" y="390"/>
                  </a:lnTo>
                  <a:lnTo>
                    <a:pt x="330" y="286"/>
                  </a:lnTo>
                  <a:lnTo>
                    <a:pt x="321" y="169"/>
                  </a:lnTo>
                  <a:lnTo>
                    <a:pt x="308" y="71"/>
                  </a:lnTo>
                  <a:lnTo>
                    <a:pt x="292" y="22"/>
                  </a:lnTo>
                  <a:lnTo>
                    <a:pt x="281" y="0"/>
                  </a:lnTo>
                  <a:lnTo>
                    <a:pt x="2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39" name="Freeform 36"/>
            <p:cNvSpPr>
              <a:spLocks/>
            </p:cNvSpPr>
            <p:nvPr/>
          </p:nvSpPr>
          <p:spPr bwMode="auto">
            <a:xfrm>
              <a:off x="2307" y="2388"/>
              <a:ext cx="439" cy="508"/>
            </a:xfrm>
            <a:custGeom>
              <a:avLst/>
              <a:gdLst>
                <a:gd name="T0" fmla="*/ 0 w 439"/>
                <a:gd name="T1" fmla="*/ 32 h 508"/>
                <a:gd name="T2" fmla="*/ 2 w 439"/>
                <a:gd name="T3" fmla="*/ 108 h 508"/>
                <a:gd name="T4" fmla="*/ 8 w 439"/>
                <a:gd name="T5" fmla="*/ 173 h 508"/>
                <a:gd name="T6" fmla="*/ 18 w 439"/>
                <a:gd name="T7" fmla="*/ 235 h 508"/>
                <a:gd name="T8" fmla="*/ 32 w 439"/>
                <a:gd name="T9" fmla="*/ 291 h 508"/>
                <a:gd name="T10" fmla="*/ 60 w 439"/>
                <a:gd name="T11" fmla="*/ 350 h 508"/>
                <a:gd name="T12" fmla="*/ 104 w 439"/>
                <a:gd name="T13" fmla="*/ 409 h 508"/>
                <a:gd name="T14" fmla="*/ 135 w 439"/>
                <a:gd name="T15" fmla="*/ 437 h 508"/>
                <a:gd name="T16" fmla="*/ 141 w 439"/>
                <a:gd name="T17" fmla="*/ 472 h 508"/>
                <a:gd name="T18" fmla="*/ 192 w 439"/>
                <a:gd name="T19" fmla="*/ 490 h 508"/>
                <a:gd name="T20" fmla="*/ 249 w 439"/>
                <a:gd name="T21" fmla="*/ 504 h 508"/>
                <a:gd name="T22" fmla="*/ 297 w 439"/>
                <a:gd name="T23" fmla="*/ 506 h 508"/>
                <a:gd name="T24" fmla="*/ 344 w 439"/>
                <a:gd name="T25" fmla="*/ 508 h 508"/>
                <a:gd name="T26" fmla="*/ 401 w 439"/>
                <a:gd name="T27" fmla="*/ 508 h 508"/>
                <a:gd name="T28" fmla="*/ 439 w 439"/>
                <a:gd name="T29" fmla="*/ 503 h 508"/>
                <a:gd name="T30" fmla="*/ 409 w 439"/>
                <a:gd name="T31" fmla="*/ 469 h 508"/>
                <a:gd name="T32" fmla="*/ 388 w 439"/>
                <a:gd name="T33" fmla="*/ 453 h 508"/>
                <a:gd name="T34" fmla="*/ 409 w 439"/>
                <a:gd name="T35" fmla="*/ 441 h 508"/>
                <a:gd name="T36" fmla="*/ 430 w 439"/>
                <a:gd name="T37" fmla="*/ 415 h 508"/>
                <a:gd name="T38" fmla="*/ 435 w 439"/>
                <a:gd name="T39" fmla="*/ 406 h 508"/>
                <a:gd name="T40" fmla="*/ 417 w 439"/>
                <a:gd name="T41" fmla="*/ 412 h 508"/>
                <a:gd name="T42" fmla="*/ 370 w 439"/>
                <a:gd name="T43" fmla="*/ 428 h 508"/>
                <a:gd name="T44" fmla="*/ 323 w 439"/>
                <a:gd name="T45" fmla="*/ 444 h 508"/>
                <a:gd name="T46" fmla="*/ 285 w 439"/>
                <a:gd name="T47" fmla="*/ 452 h 508"/>
                <a:gd name="T48" fmla="*/ 260 w 439"/>
                <a:gd name="T49" fmla="*/ 454 h 508"/>
                <a:gd name="T50" fmla="*/ 225 w 439"/>
                <a:gd name="T51" fmla="*/ 449 h 508"/>
                <a:gd name="T52" fmla="*/ 192 w 439"/>
                <a:gd name="T53" fmla="*/ 435 h 508"/>
                <a:gd name="T54" fmla="*/ 167 w 439"/>
                <a:gd name="T55" fmla="*/ 420 h 508"/>
                <a:gd name="T56" fmla="*/ 130 w 439"/>
                <a:gd name="T57" fmla="*/ 383 h 508"/>
                <a:gd name="T58" fmla="*/ 74 w 439"/>
                <a:gd name="T59" fmla="*/ 301 h 508"/>
                <a:gd name="T60" fmla="*/ 50 w 439"/>
                <a:gd name="T61" fmla="*/ 218 h 508"/>
                <a:gd name="T62" fmla="*/ 32 w 439"/>
                <a:gd name="T63" fmla="*/ 130 h 508"/>
                <a:gd name="T64" fmla="*/ 24 w 439"/>
                <a:gd name="T65" fmla="*/ 52 h 508"/>
                <a:gd name="T66" fmla="*/ 27 w 439"/>
                <a:gd name="T67" fmla="*/ 10 h 508"/>
                <a:gd name="T68" fmla="*/ 13 w 439"/>
                <a:gd name="T69" fmla="*/ 0 h 508"/>
                <a:gd name="T70" fmla="*/ 0 w 439"/>
                <a:gd name="T71" fmla="*/ 3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 h="508">
                  <a:moveTo>
                    <a:pt x="0" y="32"/>
                  </a:moveTo>
                  <a:lnTo>
                    <a:pt x="2" y="108"/>
                  </a:lnTo>
                  <a:lnTo>
                    <a:pt x="8" y="173"/>
                  </a:lnTo>
                  <a:lnTo>
                    <a:pt x="18" y="235"/>
                  </a:lnTo>
                  <a:lnTo>
                    <a:pt x="32" y="291"/>
                  </a:lnTo>
                  <a:lnTo>
                    <a:pt x="60" y="350"/>
                  </a:lnTo>
                  <a:lnTo>
                    <a:pt x="104" y="409"/>
                  </a:lnTo>
                  <a:lnTo>
                    <a:pt x="135" y="437"/>
                  </a:lnTo>
                  <a:lnTo>
                    <a:pt x="141" y="472"/>
                  </a:lnTo>
                  <a:lnTo>
                    <a:pt x="192" y="490"/>
                  </a:lnTo>
                  <a:lnTo>
                    <a:pt x="249" y="504"/>
                  </a:lnTo>
                  <a:lnTo>
                    <a:pt x="297" y="506"/>
                  </a:lnTo>
                  <a:lnTo>
                    <a:pt x="344" y="508"/>
                  </a:lnTo>
                  <a:lnTo>
                    <a:pt x="401" y="508"/>
                  </a:lnTo>
                  <a:lnTo>
                    <a:pt x="439" y="503"/>
                  </a:lnTo>
                  <a:lnTo>
                    <a:pt x="409" y="469"/>
                  </a:lnTo>
                  <a:lnTo>
                    <a:pt x="388" y="453"/>
                  </a:lnTo>
                  <a:lnTo>
                    <a:pt x="409" y="441"/>
                  </a:lnTo>
                  <a:lnTo>
                    <a:pt x="430" y="415"/>
                  </a:lnTo>
                  <a:lnTo>
                    <a:pt x="435" y="406"/>
                  </a:lnTo>
                  <a:lnTo>
                    <a:pt x="417" y="412"/>
                  </a:lnTo>
                  <a:lnTo>
                    <a:pt x="370" y="428"/>
                  </a:lnTo>
                  <a:lnTo>
                    <a:pt x="323" y="444"/>
                  </a:lnTo>
                  <a:lnTo>
                    <a:pt x="285" y="452"/>
                  </a:lnTo>
                  <a:lnTo>
                    <a:pt x="260" y="454"/>
                  </a:lnTo>
                  <a:lnTo>
                    <a:pt x="225" y="449"/>
                  </a:lnTo>
                  <a:lnTo>
                    <a:pt x="192" y="435"/>
                  </a:lnTo>
                  <a:lnTo>
                    <a:pt x="167" y="420"/>
                  </a:lnTo>
                  <a:lnTo>
                    <a:pt x="130" y="383"/>
                  </a:lnTo>
                  <a:lnTo>
                    <a:pt x="74" y="301"/>
                  </a:lnTo>
                  <a:lnTo>
                    <a:pt x="50" y="218"/>
                  </a:lnTo>
                  <a:lnTo>
                    <a:pt x="32" y="130"/>
                  </a:lnTo>
                  <a:lnTo>
                    <a:pt x="24" y="52"/>
                  </a:lnTo>
                  <a:lnTo>
                    <a:pt x="27" y="10"/>
                  </a:lnTo>
                  <a:lnTo>
                    <a:pt x="13" y="0"/>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40" name="Freeform 37"/>
            <p:cNvSpPr>
              <a:spLocks/>
            </p:cNvSpPr>
            <p:nvPr/>
          </p:nvSpPr>
          <p:spPr bwMode="auto">
            <a:xfrm>
              <a:off x="2185" y="2711"/>
              <a:ext cx="215" cy="265"/>
            </a:xfrm>
            <a:custGeom>
              <a:avLst/>
              <a:gdLst>
                <a:gd name="T0" fmla="*/ 192 w 215"/>
                <a:gd name="T1" fmla="*/ 19 h 265"/>
                <a:gd name="T2" fmla="*/ 154 w 215"/>
                <a:gd name="T3" fmla="*/ 4 h 265"/>
                <a:gd name="T4" fmla="*/ 117 w 215"/>
                <a:gd name="T5" fmla="*/ 0 h 265"/>
                <a:gd name="T6" fmla="*/ 69 w 215"/>
                <a:gd name="T7" fmla="*/ 6 h 265"/>
                <a:gd name="T8" fmla="*/ 44 w 215"/>
                <a:gd name="T9" fmla="*/ 20 h 265"/>
                <a:gd name="T10" fmla="*/ 23 w 215"/>
                <a:gd name="T11" fmla="*/ 42 h 265"/>
                <a:gd name="T12" fmla="*/ 20 w 215"/>
                <a:gd name="T13" fmla="*/ 68 h 265"/>
                <a:gd name="T14" fmla="*/ 30 w 215"/>
                <a:gd name="T15" fmla="*/ 102 h 265"/>
                <a:gd name="T16" fmla="*/ 47 w 215"/>
                <a:gd name="T17" fmla="*/ 143 h 265"/>
                <a:gd name="T18" fmla="*/ 61 w 215"/>
                <a:gd name="T19" fmla="*/ 194 h 265"/>
                <a:gd name="T20" fmla="*/ 55 w 215"/>
                <a:gd name="T21" fmla="*/ 207 h 265"/>
                <a:gd name="T22" fmla="*/ 0 w 215"/>
                <a:gd name="T23" fmla="*/ 242 h 265"/>
                <a:gd name="T24" fmla="*/ 2 w 215"/>
                <a:gd name="T25" fmla="*/ 259 h 265"/>
                <a:gd name="T26" fmla="*/ 13 w 215"/>
                <a:gd name="T27" fmla="*/ 265 h 265"/>
                <a:gd name="T28" fmla="*/ 41 w 215"/>
                <a:gd name="T29" fmla="*/ 250 h 265"/>
                <a:gd name="T30" fmla="*/ 79 w 215"/>
                <a:gd name="T31" fmla="*/ 232 h 265"/>
                <a:gd name="T32" fmla="*/ 90 w 215"/>
                <a:gd name="T33" fmla="*/ 214 h 265"/>
                <a:gd name="T34" fmla="*/ 90 w 215"/>
                <a:gd name="T35" fmla="*/ 185 h 265"/>
                <a:gd name="T36" fmla="*/ 69 w 215"/>
                <a:gd name="T37" fmla="*/ 138 h 265"/>
                <a:gd name="T38" fmla="*/ 57 w 215"/>
                <a:gd name="T39" fmla="*/ 92 h 265"/>
                <a:gd name="T40" fmla="*/ 52 w 215"/>
                <a:gd name="T41" fmla="*/ 64 h 265"/>
                <a:gd name="T42" fmla="*/ 63 w 215"/>
                <a:gd name="T43" fmla="*/ 42 h 265"/>
                <a:gd name="T44" fmla="*/ 94 w 215"/>
                <a:gd name="T45" fmla="*/ 30 h 265"/>
                <a:gd name="T46" fmla="*/ 120 w 215"/>
                <a:gd name="T47" fmla="*/ 28 h 265"/>
                <a:gd name="T48" fmla="*/ 163 w 215"/>
                <a:gd name="T49" fmla="*/ 37 h 265"/>
                <a:gd name="T50" fmla="*/ 215 w 215"/>
                <a:gd name="T51" fmla="*/ 51 h 265"/>
                <a:gd name="T52" fmla="*/ 192 w 215"/>
                <a:gd name="T53" fmla="*/ 1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5" h="265">
                  <a:moveTo>
                    <a:pt x="192" y="19"/>
                  </a:moveTo>
                  <a:lnTo>
                    <a:pt x="154" y="4"/>
                  </a:lnTo>
                  <a:lnTo>
                    <a:pt x="117" y="0"/>
                  </a:lnTo>
                  <a:lnTo>
                    <a:pt x="69" y="6"/>
                  </a:lnTo>
                  <a:lnTo>
                    <a:pt x="44" y="20"/>
                  </a:lnTo>
                  <a:lnTo>
                    <a:pt x="23" y="42"/>
                  </a:lnTo>
                  <a:lnTo>
                    <a:pt x="20" y="68"/>
                  </a:lnTo>
                  <a:lnTo>
                    <a:pt x="30" y="102"/>
                  </a:lnTo>
                  <a:lnTo>
                    <a:pt x="47" y="143"/>
                  </a:lnTo>
                  <a:lnTo>
                    <a:pt x="61" y="194"/>
                  </a:lnTo>
                  <a:lnTo>
                    <a:pt x="55" y="207"/>
                  </a:lnTo>
                  <a:lnTo>
                    <a:pt x="0" y="242"/>
                  </a:lnTo>
                  <a:lnTo>
                    <a:pt x="2" y="259"/>
                  </a:lnTo>
                  <a:lnTo>
                    <a:pt x="13" y="265"/>
                  </a:lnTo>
                  <a:lnTo>
                    <a:pt x="41" y="250"/>
                  </a:lnTo>
                  <a:lnTo>
                    <a:pt x="79" y="232"/>
                  </a:lnTo>
                  <a:lnTo>
                    <a:pt x="90" y="214"/>
                  </a:lnTo>
                  <a:lnTo>
                    <a:pt x="90" y="185"/>
                  </a:lnTo>
                  <a:lnTo>
                    <a:pt x="69" y="138"/>
                  </a:lnTo>
                  <a:lnTo>
                    <a:pt x="57" y="92"/>
                  </a:lnTo>
                  <a:lnTo>
                    <a:pt x="52" y="64"/>
                  </a:lnTo>
                  <a:lnTo>
                    <a:pt x="63" y="42"/>
                  </a:lnTo>
                  <a:lnTo>
                    <a:pt x="94" y="30"/>
                  </a:lnTo>
                  <a:lnTo>
                    <a:pt x="120" y="28"/>
                  </a:lnTo>
                  <a:lnTo>
                    <a:pt x="163" y="37"/>
                  </a:lnTo>
                  <a:lnTo>
                    <a:pt x="215" y="51"/>
                  </a:lnTo>
                  <a:lnTo>
                    <a:pt x="192"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41" name="Freeform 38"/>
            <p:cNvSpPr>
              <a:spLocks/>
            </p:cNvSpPr>
            <p:nvPr/>
          </p:nvSpPr>
          <p:spPr bwMode="auto">
            <a:xfrm>
              <a:off x="2610" y="2759"/>
              <a:ext cx="237" cy="433"/>
            </a:xfrm>
            <a:custGeom>
              <a:avLst/>
              <a:gdLst>
                <a:gd name="T0" fmla="*/ 193 w 237"/>
                <a:gd name="T1" fmla="*/ 29 h 433"/>
                <a:gd name="T2" fmla="*/ 172 w 237"/>
                <a:gd name="T3" fmla="*/ 64 h 433"/>
                <a:gd name="T4" fmla="*/ 149 w 237"/>
                <a:gd name="T5" fmla="*/ 100 h 433"/>
                <a:gd name="T6" fmla="*/ 140 w 237"/>
                <a:gd name="T7" fmla="*/ 112 h 433"/>
                <a:gd name="T8" fmla="*/ 120 w 237"/>
                <a:gd name="T9" fmla="*/ 122 h 433"/>
                <a:gd name="T10" fmla="*/ 41 w 237"/>
                <a:gd name="T11" fmla="*/ 129 h 433"/>
                <a:gd name="T12" fmla="*/ 31 w 237"/>
                <a:gd name="T13" fmla="*/ 171 h 433"/>
                <a:gd name="T14" fmla="*/ 0 w 237"/>
                <a:gd name="T15" fmla="*/ 171 h 433"/>
                <a:gd name="T16" fmla="*/ 0 w 237"/>
                <a:gd name="T17" fmla="*/ 200 h 433"/>
                <a:gd name="T18" fmla="*/ 20 w 237"/>
                <a:gd name="T19" fmla="*/ 206 h 433"/>
                <a:gd name="T20" fmla="*/ 54 w 237"/>
                <a:gd name="T21" fmla="*/ 208 h 433"/>
                <a:gd name="T22" fmla="*/ 81 w 237"/>
                <a:gd name="T23" fmla="*/ 220 h 433"/>
                <a:gd name="T24" fmla="*/ 114 w 237"/>
                <a:gd name="T25" fmla="*/ 245 h 433"/>
                <a:gd name="T26" fmla="*/ 132 w 237"/>
                <a:gd name="T27" fmla="*/ 262 h 433"/>
                <a:gd name="T28" fmla="*/ 149 w 237"/>
                <a:gd name="T29" fmla="*/ 298 h 433"/>
                <a:gd name="T30" fmla="*/ 169 w 237"/>
                <a:gd name="T31" fmla="*/ 341 h 433"/>
                <a:gd name="T32" fmla="*/ 180 w 237"/>
                <a:gd name="T33" fmla="*/ 390 h 433"/>
                <a:gd name="T34" fmla="*/ 185 w 237"/>
                <a:gd name="T35" fmla="*/ 433 h 433"/>
                <a:gd name="T36" fmla="*/ 199 w 237"/>
                <a:gd name="T37" fmla="*/ 420 h 433"/>
                <a:gd name="T38" fmla="*/ 206 w 237"/>
                <a:gd name="T39" fmla="*/ 392 h 433"/>
                <a:gd name="T40" fmla="*/ 207 w 237"/>
                <a:gd name="T41" fmla="*/ 359 h 433"/>
                <a:gd name="T42" fmla="*/ 197 w 237"/>
                <a:gd name="T43" fmla="*/ 314 h 433"/>
                <a:gd name="T44" fmla="*/ 174 w 237"/>
                <a:gd name="T45" fmla="*/ 269 h 433"/>
                <a:gd name="T46" fmla="*/ 161 w 237"/>
                <a:gd name="T47" fmla="*/ 241 h 433"/>
                <a:gd name="T48" fmla="*/ 136 w 237"/>
                <a:gd name="T49" fmla="*/ 222 h 433"/>
                <a:gd name="T50" fmla="*/ 151 w 237"/>
                <a:gd name="T51" fmla="*/ 217 h 433"/>
                <a:gd name="T52" fmla="*/ 173 w 237"/>
                <a:gd name="T53" fmla="*/ 206 h 433"/>
                <a:gd name="T54" fmla="*/ 195 w 237"/>
                <a:gd name="T55" fmla="*/ 191 h 433"/>
                <a:gd name="T56" fmla="*/ 207 w 237"/>
                <a:gd name="T57" fmla="*/ 161 h 433"/>
                <a:gd name="T58" fmla="*/ 218 w 237"/>
                <a:gd name="T59" fmla="*/ 101 h 433"/>
                <a:gd name="T60" fmla="*/ 227 w 237"/>
                <a:gd name="T61" fmla="*/ 41 h 433"/>
                <a:gd name="T62" fmla="*/ 237 w 237"/>
                <a:gd name="T63" fmla="*/ 0 h 433"/>
                <a:gd name="T64" fmla="*/ 218 w 237"/>
                <a:gd name="T65" fmla="*/ 10 h 433"/>
                <a:gd name="T66" fmla="*/ 207 w 237"/>
                <a:gd name="T67" fmla="*/ 60 h 433"/>
                <a:gd name="T68" fmla="*/ 197 w 237"/>
                <a:gd name="T69" fmla="*/ 125 h 433"/>
                <a:gd name="T70" fmla="*/ 185 w 237"/>
                <a:gd name="T71" fmla="*/ 151 h 433"/>
                <a:gd name="T72" fmla="*/ 172 w 237"/>
                <a:gd name="T73" fmla="*/ 175 h 433"/>
                <a:gd name="T74" fmla="*/ 148 w 237"/>
                <a:gd name="T75" fmla="*/ 190 h 433"/>
                <a:gd name="T76" fmla="*/ 123 w 237"/>
                <a:gd name="T77" fmla="*/ 200 h 433"/>
                <a:gd name="T78" fmla="*/ 103 w 237"/>
                <a:gd name="T79" fmla="*/ 200 h 433"/>
                <a:gd name="T80" fmla="*/ 89 w 237"/>
                <a:gd name="T81" fmla="*/ 187 h 433"/>
                <a:gd name="T82" fmla="*/ 87 w 237"/>
                <a:gd name="T83" fmla="*/ 174 h 433"/>
                <a:gd name="T84" fmla="*/ 101 w 237"/>
                <a:gd name="T85" fmla="*/ 161 h 433"/>
                <a:gd name="T86" fmla="*/ 114 w 237"/>
                <a:gd name="T87" fmla="*/ 148 h 433"/>
                <a:gd name="T88" fmla="*/ 124 w 237"/>
                <a:gd name="T89" fmla="*/ 143 h 433"/>
                <a:gd name="T90" fmla="*/ 148 w 237"/>
                <a:gd name="T91" fmla="*/ 133 h 433"/>
                <a:gd name="T92" fmla="*/ 161 w 237"/>
                <a:gd name="T93" fmla="*/ 119 h 433"/>
                <a:gd name="T94" fmla="*/ 191 w 237"/>
                <a:gd name="T95" fmla="*/ 64 h 433"/>
                <a:gd name="T96" fmla="*/ 209 w 237"/>
                <a:gd name="T97" fmla="*/ 24 h 433"/>
                <a:gd name="T98" fmla="*/ 193 w 237"/>
                <a:gd name="T99" fmla="*/ 2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7" h="433">
                  <a:moveTo>
                    <a:pt x="193" y="29"/>
                  </a:moveTo>
                  <a:lnTo>
                    <a:pt x="172" y="64"/>
                  </a:lnTo>
                  <a:lnTo>
                    <a:pt x="149" y="100"/>
                  </a:lnTo>
                  <a:lnTo>
                    <a:pt x="140" y="112"/>
                  </a:lnTo>
                  <a:lnTo>
                    <a:pt x="120" y="122"/>
                  </a:lnTo>
                  <a:lnTo>
                    <a:pt x="41" y="129"/>
                  </a:lnTo>
                  <a:lnTo>
                    <a:pt x="31" y="171"/>
                  </a:lnTo>
                  <a:lnTo>
                    <a:pt x="0" y="171"/>
                  </a:lnTo>
                  <a:lnTo>
                    <a:pt x="0" y="200"/>
                  </a:lnTo>
                  <a:lnTo>
                    <a:pt x="20" y="206"/>
                  </a:lnTo>
                  <a:lnTo>
                    <a:pt x="54" y="208"/>
                  </a:lnTo>
                  <a:lnTo>
                    <a:pt x="81" y="220"/>
                  </a:lnTo>
                  <a:lnTo>
                    <a:pt x="114" y="245"/>
                  </a:lnTo>
                  <a:lnTo>
                    <a:pt x="132" y="262"/>
                  </a:lnTo>
                  <a:lnTo>
                    <a:pt x="149" y="298"/>
                  </a:lnTo>
                  <a:lnTo>
                    <a:pt x="169" y="341"/>
                  </a:lnTo>
                  <a:lnTo>
                    <a:pt x="180" y="390"/>
                  </a:lnTo>
                  <a:lnTo>
                    <a:pt x="185" y="433"/>
                  </a:lnTo>
                  <a:lnTo>
                    <a:pt x="199" y="420"/>
                  </a:lnTo>
                  <a:lnTo>
                    <a:pt x="206" y="392"/>
                  </a:lnTo>
                  <a:lnTo>
                    <a:pt x="207" y="359"/>
                  </a:lnTo>
                  <a:lnTo>
                    <a:pt x="197" y="314"/>
                  </a:lnTo>
                  <a:lnTo>
                    <a:pt x="174" y="269"/>
                  </a:lnTo>
                  <a:lnTo>
                    <a:pt x="161" y="241"/>
                  </a:lnTo>
                  <a:lnTo>
                    <a:pt x="136" y="222"/>
                  </a:lnTo>
                  <a:lnTo>
                    <a:pt x="151" y="217"/>
                  </a:lnTo>
                  <a:lnTo>
                    <a:pt x="173" y="206"/>
                  </a:lnTo>
                  <a:lnTo>
                    <a:pt x="195" y="191"/>
                  </a:lnTo>
                  <a:lnTo>
                    <a:pt x="207" y="161"/>
                  </a:lnTo>
                  <a:lnTo>
                    <a:pt x="218" y="101"/>
                  </a:lnTo>
                  <a:lnTo>
                    <a:pt x="227" y="41"/>
                  </a:lnTo>
                  <a:lnTo>
                    <a:pt x="237" y="0"/>
                  </a:lnTo>
                  <a:lnTo>
                    <a:pt x="218" y="10"/>
                  </a:lnTo>
                  <a:lnTo>
                    <a:pt x="207" y="60"/>
                  </a:lnTo>
                  <a:lnTo>
                    <a:pt x="197" y="125"/>
                  </a:lnTo>
                  <a:lnTo>
                    <a:pt x="185" y="151"/>
                  </a:lnTo>
                  <a:lnTo>
                    <a:pt x="172" y="175"/>
                  </a:lnTo>
                  <a:lnTo>
                    <a:pt x="148" y="190"/>
                  </a:lnTo>
                  <a:lnTo>
                    <a:pt x="123" y="200"/>
                  </a:lnTo>
                  <a:lnTo>
                    <a:pt x="103" y="200"/>
                  </a:lnTo>
                  <a:lnTo>
                    <a:pt x="89" y="187"/>
                  </a:lnTo>
                  <a:lnTo>
                    <a:pt x="87" y="174"/>
                  </a:lnTo>
                  <a:lnTo>
                    <a:pt x="101" y="161"/>
                  </a:lnTo>
                  <a:lnTo>
                    <a:pt x="114" y="148"/>
                  </a:lnTo>
                  <a:lnTo>
                    <a:pt x="124" y="143"/>
                  </a:lnTo>
                  <a:lnTo>
                    <a:pt x="148" y="133"/>
                  </a:lnTo>
                  <a:lnTo>
                    <a:pt x="161" y="119"/>
                  </a:lnTo>
                  <a:lnTo>
                    <a:pt x="191" y="64"/>
                  </a:lnTo>
                  <a:lnTo>
                    <a:pt x="209" y="24"/>
                  </a:lnTo>
                  <a:lnTo>
                    <a:pt x="193"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42" name="Freeform 39"/>
            <p:cNvSpPr>
              <a:spLocks/>
            </p:cNvSpPr>
            <p:nvPr/>
          </p:nvSpPr>
          <p:spPr bwMode="auto">
            <a:xfrm>
              <a:off x="2498" y="2864"/>
              <a:ext cx="80" cy="129"/>
            </a:xfrm>
            <a:custGeom>
              <a:avLst/>
              <a:gdLst>
                <a:gd name="T0" fmla="*/ 34 w 80"/>
                <a:gd name="T1" fmla="*/ 0 h 129"/>
                <a:gd name="T2" fmla="*/ 13 w 80"/>
                <a:gd name="T3" fmla="*/ 58 h 129"/>
                <a:gd name="T4" fmla="*/ 0 w 80"/>
                <a:gd name="T5" fmla="*/ 86 h 129"/>
                <a:gd name="T6" fmla="*/ 4 w 80"/>
                <a:gd name="T7" fmla="*/ 103 h 129"/>
                <a:gd name="T8" fmla="*/ 34 w 80"/>
                <a:gd name="T9" fmla="*/ 121 h 129"/>
                <a:gd name="T10" fmla="*/ 45 w 80"/>
                <a:gd name="T11" fmla="*/ 129 h 129"/>
                <a:gd name="T12" fmla="*/ 69 w 80"/>
                <a:gd name="T13" fmla="*/ 128 h 129"/>
                <a:gd name="T14" fmla="*/ 69 w 80"/>
                <a:gd name="T15" fmla="*/ 104 h 129"/>
                <a:gd name="T16" fmla="*/ 80 w 80"/>
                <a:gd name="T17" fmla="*/ 48 h 129"/>
                <a:gd name="T18" fmla="*/ 77 w 80"/>
                <a:gd name="T19" fmla="*/ 5 h 129"/>
                <a:gd name="T20" fmla="*/ 63 w 80"/>
                <a:gd name="T21" fmla="*/ 7 h 129"/>
                <a:gd name="T22" fmla="*/ 55 w 80"/>
                <a:gd name="T23" fmla="*/ 66 h 129"/>
                <a:gd name="T24" fmla="*/ 46 w 80"/>
                <a:gd name="T25" fmla="*/ 104 h 129"/>
                <a:gd name="T26" fmla="*/ 19 w 80"/>
                <a:gd name="T27" fmla="*/ 85 h 129"/>
                <a:gd name="T28" fmla="*/ 34 w 80"/>
                <a:gd name="T29" fmla="*/ 43 h 129"/>
                <a:gd name="T30" fmla="*/ 42 w 80"/>
                <a:gd name="T31" fmla="*/ 3 h 129"/>
                <a:gd name="T32" fmla="*/ 34 w 80"/>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129">
                  <a:moveTo>
                    <a:pt x="34" y="0"/>
                  </a:moveTo>
                  <a:lnTo>
                    <a:pt x="13" y="58"/>
                  </a:lnTo>
                  <a:lnTo>
                    <a:pt x="0" y="86"/>
                  </a:lnTo>
                  <a:lnTo>
                    <a:pt x="4" y="103"/>
                  </a:lnTo>
                  <a:lnTo>
                    <a:pt x="34" y="121"/>
                  </a:lnTo>
                  <a:lnTo>
                    <a:pt x="45" y="129"/>
                  </a:lnTo>
                  <a:lnTo>
                    <a:pt x="69" y="128"/>
                  </a:lnTo>
                  <a:lnTo>
                    <a:pt x="69" y="104"/>
                  </a:lnTo>
                  <a:lnTo>
                    <a:pt x="80" y="48"/>
                  </a:lnTo>
                  <a:lnTo>
                    <a:pt x="77" y="5"/>
                  </a:lnTo>
                  <a:lnTo>
                    <a:pt x="63" y="7"/>
                  </a:lnTo>
                  <a:lnTo>
                    <a:pt x="55" y="66"/>
                  </a:lnTo>
                  <a:lnTo>
                    <a:pt x="46" y="104"/>
                  </a:lnTo>
                  <a:lnTo>
                    <a:pt x="19" y="85"/>
                  </a:lnTo>
                  <a:lnTo>
                    <a:pt x="34" y="43"/>
                  </a:lnTo>
                  <a:lnTo>
                    <a:pt x="42" y="3"/>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43" name="Freeform 40"/>
            <p:cNvSpPr>
              <a:spLocks/>
            </p:cNvSpPr>
            <p:nvPr/>
          </p:nvSpPr>
          <p:spPr bwMode="auto">
            <a:xfrm>
              <a:off x="2393" y="2803"/>
              <a:ext cx="188" cy="421"/>
            </a:xfrm>
            <a:custGeom>
              <a:avLst/>
              <a:gdLst>
                <a:gd name="T0" fmla="*/ 41 w 188"/>
                <a:gd name="T1" fmla="*/ 0 h 421"/>
                <a:gd name="T2" fmla="*/ 46 w 188"/>
                <a:gd name="T3" fmla="*/ 51 h 421"/>
                <a:gd name="T4" fmla="*/ 33 w 188"/>
                <a:gd name="T5" fmla="*/ 104 h 421"/>
                <a:gd name="T6" fmla="*/ 3 w 188"/>
                <a:gd name="T7" fmla="*/ 160 h 421"/>
                <a:gd name="T8" fmla="*/ 0 w 188"/>
                <a:gd name="T9" fmla="*/ 176 h 421"/>
                <a:gd name="T10" fmla="*/ 5 w 188"/>
                <a:gd name="T11" fmla="*/ 187 h 421"/>
                <a:gd name="T12" fmla="*/ 30 w 188"/>
                <a:gd name="T13" fmla="*/ 190 h 421"/>
                <a:gd name="T14" fmla="*/ 54 w 188"/>
                <a:gd name="T15" fmla="*/ 197 h 421"/>
                <a:gd name="T16" fmla="*/ 81 w 188"/>
                <a:gd name="T17" fmla="*/ 210 h 421"/>
                <a:gd name="T18" fmla="*/ 105 w 188"/>
                <a:gd name="T19" fmla="*/ 231 h 421"/>
                <a:gd name="T20" fmla="*/ 121 w 188"/>
                <a:gd name="T21" fmla="*/ 255 h 421"/>
                <a:gd name="T22" fmla="*/ 142 w 188"/>
                <a:gd name="T23" fmla="*/ 313 h 421"/>
                <a:gd name="T24" fmla="*/ 164 w 188"/>
                <a:gd name="T25" fmla="*/ 385 h 421"/>
                <a:gd name="T26" fmla="*/ 170 w 188"/>
                <a:gd name="T27" fmla="*/ 421 h 421"/>
                <a:gd name="T28" fmla="*/ 185 w 188"/>
                <a:gd name="T29" fmla="*/ 416 h 421"/>
                <a:gd name="T30" fmla="*/ 188 w 188"/>
                <a:gd name="T31" fmla="*/ 387 h 421"/>
                <a:gd name="T32" fmla="*/ 181 w 188"/>
                <a:gd name="T33" fmla="*/ 320 h 421"/>
                <a:gd name="T34" fmla="*/ 163 w 188"/>
                <a:gd name="T35" fmla="*/ 276 h 421"/>
                <a:gd name="T36" fmla="*/ 144 w 188"/>
                <a:gd name="T37" fmla="*/ 238 h 421"/>
                <a:gd name="T38" fmla="*/ 124 w 188"/>
                <a:gd name="T39" fmla="*/ 203 h 421"/>
                <a:gd name="T40" fmla="*/ 99 w 188"/>
                <a:gd name="T41" fmla="*/ 178 h 421"/>
                <a:gd name="T42" fmla="*/ 76 w 188"/>
                <a:gd name="T43" fmla="*/ 165 h 421"/>
                <a:gd name="T44" fmla="*/ 47 w 188"/>
                <a:gd name="T45" fmla="*/ 159 h 421"/>
                <a:gd name="T46" fmla="*/ 21 w 188"/>
                <a:gd name="T47" fmla="*/ 158 h 421"/>
                <a:gd name="T48" fmla="*/ 44 w 188"/>
                <a:gd name="T49" fmla="*/ 121 h 421"/>
                <a:gd name="T50" fmla="*/ 71 w 188"/>
                <a:gd name="T51" fmla="*/ 51 h 421"/>
                <a:gd name="T52" fmla="*/ 41 w 188"/>
                <a:gd name="T53"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8" h="421">
                  <a:moveTo>
                    <a:pt x="41" y="0"/>
                  </a:moveTo>
                  <a:lnTo>
                    <a:pt x="46" y="51"/>
                  </a:lnTo>
                  <a:lnTo>
                    <a:pt x="33" y="104"/>
                  </a:lnTo>
                  <a:lnTo>
                    <a:pt x="3" y="160"/>
                  </a:lnTo>
                  <a:lnTo>
                    <a:pt x="0" y="176"/>
                  </a:lnTo>
                  <a:lnTo>
                    <a:pt x="5" y="187"/>
                  </a:lnTo>
                  <a:lnTo>
                    <a:pt x="30" y="190"/>
                  </a:lnTo>
                  <a:lnTo>
                    <a:pt x="54" y="197"/>
                  </a:lnTo>
                  <a:lnTo>
                    <a:pt x="81" y="210"/>
                  </a:lnTo>
                  <a:lnTo>
                    <a:pt x="105" y="231"/>
                  </a:lnTo>
                  <a:lnTo>
                    <a:pt x="121" y="255"/>
                  </a:lnTo>
                  <a:lnTo>
                    <a:pt x="142" y="313"/>
                  </a:lnTo>
                  <a:lnTo>
                    <a:pt x="164" y="385"/>
                  </a:lnTo>
                  <a:lnTo>
                    <a:pt x="170" y="421"/>
                  </a:lnTo>
                  <a:lnTo>
                    <a:pt x="185" y="416"/>
                  </a:lnTo>
                  <a:lnTo>
                    <a:pt x="188" y="387"/>
                  </a:lnTo>
                  <a:lnTo>
                    <a:pt x="181" y="320"/>
                  </a:lnTo>
                  <a:lnTo>
                    <a:pt x="163" y="276"/>
                  </a:lnTo>
                  <a:lnTo>
                    <a:pt x="144" y="238"/>
                  </a:lnTo>
                  <a:lnTo>
                    <a:pt x="124" y="203"/>
                  </a:lnTo>
                  <a:lnTo>
                    <a:pt x="99" y="178"/>
                  </a:lnTo>
                  <a:lnTo>
                    <a:pt x="76" y="165"/>
                  </a:lnTo>
                  <a:lnTo>
                    <a:pt x="47" y="159"/>
                  </a:lnTo>
                  <a:lnTo>
                    <a:pt x="21" y="158"/>
                  </a:lnTo>
                  <a:lnTo>
                    <a:pt x="44" y="121"/>
                  </a:lnTo>
                  <a:lnTo>
                    <a:pt x="71" y="51"/>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44" name="Freeform 41"/>
            <p:cNvSpPr>
              <a:spLocks/>
            </p:cNvSpPr>
            <p:nvPr/>
          </p:nvSpPr>
          <p:spPr bwMode="auto">
            <a:xfrm>
              <a:off x="2512" y="3001"/>
              <a:ext cx="326" cy="254"/>
            </a:xfrm>
            <a:custGeom>
              <a:avLst/>
              <a:gdLst>
                <a:gd name="T0" fmla="*/ 0 w 326"/>
                <a:gd name="T1" fmla="*/ 18 h 254"/>
                <a:gd name="T2" fmla="*/ 29 w 326"/>
                <a:gd name="T3" fmla="*/ 5 h 254"/>
                <a:gd name="T4" fmla="*/ 54 w 326"/>
                <a:gd name="T5" fmla="*/ 0 h 254"/>
                <a:gd name="T6" fmla="*/ 90 w 326"/>
                <a:gd name="T7" fmla="*/ 5 h 254"/>
                <a:gd name="T8" fmla="*/ 124 w 326"/>
                <a:gd name="T9" fmla="*/ 20 h 254"/>
                <a:gd name="T10" fmla="*/ 145 w 326"/>
                <a:gd name="T11" fmla="*/ 38 h 254"/>
                <a:gd name="T12" fmla="*/ 173 w 326"/>
                <a:gd name="T13" fmla="*/ 72 h 254"/>
                <a:gd name="T14" fmla="*/ 196 w 326"/>
                <a:gd name="T15" fmla="*/ 96 h 254"/>
                <a:gd name="T16" fmla="*/ 221 w 326"/>
                <a:gd name="T17" fmla="*/ 142 h 254"/>
                <a:gd name="T18" fmla="*/ 233 w 326"/>
                <a:gd name="T19" fmla="*/ 176 h 254"/>
                <a:gd name="T20" fmla="*/ 236 w 326"/>
                <a:gd name="T21" fmla="*/ 199 h 254"/>
                <a:gd name="T22" fmla="*/ 234 w 326"/>
                <a:gd name="T23" fmla="*/ 223 h 254"/>
                <a:gd name="T24" fmla="*/ 247 w 326"/>
                <a:gd name="T25" fmla="*/ 221 h 254"/>
                <a:gd name="T26" fmla="*/ 275 w 326"/>
                <a:gd name="T27" fmla="*/ 199 h 254"/>
                <a:gd name="T28" fmla="*/ 304 w 326"/>
                <a:gd name="T29" fmla="*/ 184 h 254"/>
                <a:gd name="T30" fmla="*/ 316 w 326"/>
                <a:gd name="T31" fmla="*/ 186 h 254"/>
                <a:gd name="T32" fmla="*/ 326 w 326"/>
                <a:gd name="T33" fmla="*/ 202 h 254"/>
                <a:gd name="T34" fmla="*/ 312 w 326"/>
                <a:gd name="T35" fmla="*/ 221 h 254"/>
                <a:gd name="T36" fmla="*/ 288 w 326"/>
                <a:gd name="T37" fmla="*/ 233 h 254"/>
                <a:gd name="T38" fmla="*/ 268 w 326"/>
                <a:gd name="T39" fmla="*/ 252 h 254"/>
                <a:gd name="T40" fmla="*/ 250 w 326"/>
                <a:gd name="T41" fmla="*/ 254 h 254"/>
                <a:gd name="T42" fmla="*/ 225 w 326"/>
                <a:gd name="T43" fmla="*/ 252 h 254"/>
                <a:gd name="T44" fmla="*/ 202 w 326"/>
                <a:gd name="T45" fmla="*/ 191 h 254"/>
                <a:gd name="T46" fmla="*/ 190 w 326"/>
                <a:gd name="T47" fmla="*/ 203 h 254"/>
                <a:gd name="T48" fmla="*/ 173 w 326"/>
                <a:gd name="T49" fmla="*/ 212 h 254"/>
                <a:gd name="T50" fmla="*/ 155 w 326"/>
                <a:gd name="T51" fmla="*/ 218 h 254"/>
                <a:gd name="T52" fmla="*/ 132 w 326"/>
                <a:gd name="T53" fmla="*/ 218 h 254"/>
                <a:gd name="T54" fmla="*/ 110 w 326"/>
                <a:gd name="T55" fmla="*/ 205 h 254"/>
                <a:gd name="T56" fmla="*/ 108 w 326"/>
                <a:gd name="T57" fmla="*/ 180 h 254"/>
                <a:gd name="T58" fmla="*/ 113 w 326"/>
                <a:gd name="T59" fmla="*/ 127 h 254"/>
                <a:gd name="T60" fmla="*/ 103 w 326"/>
                <a:gd name="T61" fmla="*/ 102 h 254"/>
                <a:gd name="T62" fmla="*/ 85 w 326"/>
                <a:gd name="T63" fmla="*/ 63 h 254"/>
                <a:gd name="T64" fmla="*/ 66 w 326"/>
                <a:gd name="T65" fmla="*/ 46 h 254"/>
                <a:gd name="T66" fmla="*/ 49 w 326"/>
                <a:gd name="T67" fmla="*/ 40 h 254"/>
                <a:gd name="T68" fmla="*/ 20 w 326"/>
                <a:gd name="T69" fmla="*/ 43 h 254"/>
                <a:gd name="T70" fmla="*/ 0 w 326"/>
                <a:gd name="T71" fmla="*/ 1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6" h="254">
                  <a:moveTo>
                    <a:pt x="0" y="18"/>
                  </a:moveTo>
                  <a:lnTo>
                    <a:pt x="29" y="5"/>
                  </a:lnTo>
                  <a:lnTo>
                    <a:pt x="54" y="0"/>
                  </a:lnTo>
                  <a:lnTo>
                    <a:pt x="90" y="5"/>
                  </a:lnTo>
                  <a:lnTo>
                    <a:pt x="124" y="20"/>
                  </a:lnTo>
                  <a:lnTo>
                    <a:pt x="145" y="38"/>
                  </a:lnTo>
                  <a:lnTo>
                    <a:pt x="173" y="72"/>
                  </a:lnTo>
                  <a:lnTo>
                    <a:pt x="196" y="96"/>
                  </a:lnTo>
                  <a:lnTo>
                    <a:pt x="221" y="142"/>
                  </a:lnTo>
                  <a:lnTo>
                    <a:pt x="233" y="176"/>
                  </a:lnTo>
                  <a:lnTo>
                    <a:pt x="236" y="199"/>
                  </a:lnTo>
                  <a:lnTo>
                    <a:pt x="234" y="223"/>
                  </a:lnTo>
                  <a:lnTo>
                    <a:pt x="247" y="221"/>
                  </a:lnTo>
                  <a:lnTo>
                    <a:pt x="275" y="199"/>
                  </a:lnTo>
                  <a:lnTo>
                    <a:pt x="304" y="184"/>
                  </a:lnTo>
                  <a:lnTo>
                    <a:pt x="316" y="186"/>
                  </a:lnTo>
                  <a:lnTo>
                    <a:pt x="326" y="202"/>
                  </a:lnTo>
                  <a:lnTo>
                    <a:pt x="312" y="221"/>
                  </a:lnTo>
                  <a:lnTo>
                    <a:pt x="288" y="233"/>
                  </a:lnTo>
                  <a:lnTo>
                    <a:pt x="268" y="252"/>
                  </a:lnTo>
                  <a:lnTo>
                    <a:pt x="250" y="254"/>
                  </a:lnTo>
                  <a:lnTo>
                    <a:pt x="225" y="252"/>
                  </a:lnTo>
                  <a:lnTo>
                    <a:pt x="202" y="191"/>
                  </a:lnTo>
                  <a:lnTo>
                    <a:pt x="190" y="203"/>
                  </a:lnTo>
                  <a:lnTo>
                    <a:pt x="173" y="212"/>
                  </a:lnTo>
                  <a:lnTo>
                    <a:pt x="155" y="218"/>
                  </a:lnTo>
                  <a:lnTo>
                    <a:pt x="132" y="218"/>
                  </a:lnTo>
                  <a:lnTo>
                    <a:pt x="110" y="205"/>
                  </a:lnTo>
                  <a:lnTo>
                    <a:pt x="108" y="180"/>
                  </a:lnTo>
                  <a:lnTo>
                    <a:pt x="113" y="127"/>
                  </a:lnTo>
                  <a:lnTo>
                    <a:pt x="103" y="102"/>
                  </a:lnTo>
                  <a:lnTo>
                    <a:pt x="85" y="63"/>
                  </a:lnTo>
                  <a:lnTo>
                    <a:pt x="66" y="46"/>
                  </a:lnTo>
                  <a:lnTo>
                    <a:pt x="49" y="40"/>
                  </a:lnTo>
                  <a:lnTo>
                    <a:pt x="20" y="43"/>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45" name="Freeform 42"/>
            <p:cNvSpPr>
              <a:spLocks/>
            </p:cNvSpPr>
            <p:nvPr/>
          </p:nvSpPr>
          <p:spPr bwMode="auto">
            <a:xfrm>
              <a:off x="2253" y="2813"/>
              <a:ext cx="150" cy="130"/>
            </a:xfrm>
            <a:custGeom>
              <a:avLst/>
              <a:gdLst>
                <a:gd name="T0" fmla="*/ 6 w 150"/>
                <a:gd name="T1" fmla="*/ 102 h 130"/>
                <a:gd name="T2" fmla="*/ 27 w 150"/>
                <a:gd name="T3" fmla="*/ 101 h 130"/>
                <a:gd name="T4" fmla="*/ 38 w 150"/>
                <a:gd name="T5" fmla="*/ 83 h 130"/>
                <a:gd name="T6" fmla="*/ 38 w 150"/>
                <a:gd name="T7" fmla="*/ 56 h 130"/>
                <a:gd name="T8" fmla="*/ 33 w 150"/>
                <a:gd name="T9" fmla="*/ 28 h 130"/>
                <a:gd name="T10" fmla="*/ 38 w 150"/>
                <a:gd name="T11" fmla="*/ 12 h 130"/>
                <a:gd name="T12" fmla="*/ 49 w 150"/>
                <a:gd name="T13" fmla="*/ 3 h 130"/>
                <a:gd name="T14" fmla="*/ 75 w 150"/>
                <a:gd name="T15" fmla="*/ 0 h 130"/>
                <a:gd name="T16" fmla="*/ 110 w 150"/>
                <a:gd name="T17" fmla="*/ 3 h 130"/>
                <a:gd name="T18" fmla="*/ 140 w 150"/>
                <a:gd name="T19" fmla="*/ 8 h 130"/>
                <a:gd name="T20" fmla="*/ 150 w 150"/>
                <a:gd name="T21" fmla="*/ 27 h 130"/>
                <a:gd name="T22" fmla="*/ 116 w 150"/>
                <a:gd name="T23" fmla="*/ 33 h 130"/>
                <a:gd name="T24" fmla="*/ 77 w 150"/>
                <a:gd name="T25" fmla="*/ 39 h 130"/>
                <a:gd name="T26" fmla="*/ 70 w 150"/>
                <a:gd name="T27" fmla="*/ 49 h 130"/>
                <a:gd name="T28" fmla="*/ 70 w 150"/>
                <a:gd name="T29" fmla="*/ 73 h 130"/>
                <a:gd name="T30" fmla="*/ 67 w 150"/>
                <a:gd name="T31" fmla="*/ 102 h 130"/>
                <a:gd name="T32" fmla="*/ 36 w 150"/>
                <a:gd name="T33" fmla="*/ 117 h 130"/>
                <a:gd name="T34" fmla="*/ 0 w 150"/>
                <a:gd name="T35" fmla="*/ 130 h 130"/>
                <a:gd name="T36" fmla="*/ 6 w 150"/>
                <a:gd name="T37" fmla="*/ 10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30">
                  <a:moveTo>
                    <a:pt x="6" y="102"/>
                  </a:moveTo>
                  <a:lnTo>
                    <a:pt x="27" y="101"/>
                  </a:lnTo>
                  <a:lnTo>
                    <a:pt x="38" y="83"/>
                  </a:lnTo>
                  <a:lnTo>
                    <a:pt x="38" y="56"/>
                  </a:lnTo>
                  <a:lnTo>
                    <a:pt x="33" y="28"/>
                  </a:lnTo>
                  <a:lnTo>
                    <a:pt x="38" y="12"/>
                  </a:lnTo>
                  <a:lnTo>
                    <a:pt x="49" y="3"/>
                  </a:lnTo>
                  <a:lnTo>
                    <a:pt x="75" y="0"/>
                  </a:lnTo>
                  <a:lnTo>
                    <a:pt x="110" y="3"/>
                  </a:lnTo>
                  <a:lnTo>
                    <a:pt x="140" y="8"/>
                  </a:lnTo>
                  <a:lnTo>
                    <a:pt x="150" y="27"/>
                  </a:lnTo>
                  <a:lnTo>
                    <a:pt x="116" y="33"/>
                  </a:lnTo>
                  <a:lnTo>
                    <a:pt x="77" y="39"/>
                  </a:lnTo>
                  <a:lnTo>
                    <a:pt x="70" y="49"/>
                  </a:lnTo>
                  <a:lnTo>
                    <a:pt x="70" y="73"/>
                  </a:lnTo>
                  <a:lnTo>
                    <a:pt x="67" y="102"/>
                  </a:lnTo>
                  <a:lnTo>
                    <a:pt x="36" y="117"/>
                  </a:lnTo>
                  <a:lnTo>
                    <a:pt x="0" y="130"/>
                  </a:lnTo>
                  <a:lnTo>
                    <a:pt x="6"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46" name="Freeform 43"/>
            <p:cNvSpPr>
              <a:spLocks/>
            </p:cNvSpPr>
            <p:nvPr/>
          </p:nvSpPr>
          <p:spPr bwMode="auto">
            <a:xfrm>
              <a:off x="2523" y="3228"/>
              <a:ext cx="97" cy="60"/>
            </a:xfrm>
            <a:custGeom>
              <a:avLst/>
              <a:gdLst>
                <a:gd name="T0" fmla="*/ 2 w 97"/>
                <a:gd name="T1" fmla="*/ 39 h 60"/>
                <a:gd name="T2" fmla="*/ 30 w 97"/>
                <a:gd name="T3" fmla="*/ 25 h 60"/>
                <a:gd name="T4" fmla="*/ 63 w 97"/>
                <a:gd name="T5" fmla="*/ 6 h 60"/>
                <a:gd name="T6" fmla="*/ 81 w 97"/>
                <a:gd name="T7" fmla="*/ 0 h 60"/>
                <a:gd name="T8" fmla="*/ 95 w 97"/>
                <a:gd name="T9" fmla="*/ 2 h 60"/>
                <a:gd name="T10" fmla="*/ 97 w 97"/>
                <a:gd name="T11" fmla="*/ 18 h 60"/>
                <a:gd name="T12" fmla="*/ 82 w 97"/>
                <a:gd name="T13" fmla="*/ 31 h 60"/>
                <a:gd name="T14" fmla="*/ 40 w 97"/>
                <a:gd name="T15" fmla="*/ 57 h 60"/>
                <a:gd name="T16" fmla="*/ 18 w 97"/>
                <a:gd name="T17" fmla="*/ 60 h 60"/>
                <a:gd name="T18" fmla="*/ 0 w 97"/>
                <a:gd name="T19" fmla="*/ 53 h 60"/>
                <a:gd name="T20" fmla="*/ 2 w 97"/>
                <a:gd name="T21" fmla="*/ 3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60">
                  <a:moveTo>
                    <a:pt x="2" y="39"/>
                  </a:moveTo>
                  <a:lnTo>
                    <a:pt x="30" y="25"/>
                  </a:lnTo>
                  <a:lnTo>
                    <a:pt x="63" y="6"/>
                  </a:lnTo>
                  <a:lnTo>
                    <a:pt x="81" y="0"/>
                  </a:lnTo>
                  <a:lnTo>
                    <a:pt x="95" y="2"/>
                  </a:lnTo>
                  <a:lnTo>
                    <a:pt x="97" y="18"/>
                  </a:lnTo>
                  <a:lnTo>
                    <a:pt x="82" y="31"/>
                  </a:lnTo>
                  <a:lnTo>
                    <a:pt x="40" y="57"/>
                  </a:lnTo>
                  <a:lnTo>
                    <a:pt x="18" y="60"/>
                  </a:lnTo>
                  <a:lnTo>
                    <a:pt x="0" y="53"/>
                  </a:lnTo>
                  <a:lnTo>
                    <a:pt x="2"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47" name="Freeform 44"/>
            <p:cNvSpPr>
              <a:spLocks/>
            </p:cNvSpPr>
            <p:nvPr/>
          </p:nvSpPr>
          <p:spPr bwMode="auto">
            <a:xfrm>
              <a:off x="2272" y="2823"/>
              <a:ext cx="239" cy="458"/>
            </a:xfrm>
            <a:custGeom>
              <a:avLst/>
              <a:gdLst>
                <a:gd name="T0" fmla="*/ 74 w 239"/>
                <a:gd name="T1" fmla="*/ 17 h 458"/>
                <a:gd name="T2" fmla="*/ 48 w 239"/>
                <a:gd name="T3" fmla="*/ 82 h 458"/>
                <a:gd name="T4" fmla="*/ 26 w 239"/>
                <a:gd name="T5" fmla="*/ 124 h 458"/>
                <a:gd name="T6" fmla="*/ 10 w 239"/>
                <a:gd name="T7" fmla="*/ 162 h 458"/>
                <a:gd name="T8" fmla="*/ 0 w 239"/>
                <a:gd name="T9" fmla="*/ 187 h 458"/>
                <a:gd name="T10" fmla="*/ 0 w 239"/>
                <a:gd name="T11" fmla="*/ 205 h 458"/>
                <a:gd name="T12" fmla="*/ 12 w 239"/>
                <a:gd name="T13" fmla="*/ 234 h 458"/>
                <a:gd name="T14" fmla="*/ 30 w 239"/>
                <a:gd name="T15" fmla="*/ 252 h 458"/>
                <a:gd name="T16" fmla="*/ 64 w 239"/>
                <a:gd name="T17" fmla="*/ 261 h 458"/>
                <a:gd name="T18" fmla="*/ 85 w 239"/>
                <a:gd name="T19" fmla="*/ 288 h 458"/>
                <a:gd name="T20" fmla="*/ 108 w 239"/>
                <a:gd name="T21" fmla="*/ 323 h 458"/>
                <a:gd name="T22" fmla="*/ 131 w 239"/>
                <a:gd name="T23" fmla="*/ 364 h 458"/>
                <a:gd name="T24" fmla="*/ 137 w 239"/>
                <a:gd name="T25" fmla="*/ 405 h 458"/>
                <a:gd name="T26" fmla="*/ 137 w 239"/>
                <a:gd name="T27" fmla="*/ 427 h 458"/>
                <a:gd name="T28" fmla="*/ 147 w 239"/>
                <a:gd name="T29" fmla="*/ 444 h 458"/>
                <a:gd name="T30" fmla="*/ 161 w 239"/>
                <a:gd name="T31" fmla="*/ 452 h 458"/>
                <a:gd name="T32" fmla="*/ 181 w 239"/>
                <a:gd name="T33" fmla="*/ 450 h 458"/>
                <a:gd name="T34" fmla="*/ 193 w 239"/>
                <a:gd name="T35" fmla="*/ 437 h 458"/>
                <a:gd name="T36" fmla="*/ 207 w 239"/>
                <a:gd name="T37" fmla="*/ 436 h 458"/>
                <a:gd name="T38" fmla="*/ 216 w 239"/>
                <a:gd name="T39" fmla="*/ 450 h 458"/>
                <a:gd name="T40" fmla="*/ 226 w 239"/>
                <a:gd name="T41" fmla="*/ 458 h 458"/>
                <a:gd name="T42" fmla="*/ 239 w 239"/>
                <a:gd name="T43" fmla="*/ 457 h 458"/>
                <a:gd name="T44" fmla="*/ 230 w 239"/>
                <a:gd name="T45" fmla="*/ 405 h 458"/>
                <a:gd name="T46" fmla="*/ 204 w 239"/>
                <a:gd name="T47" fmla="*/ 356 h 458"/>
                <a:gd name="T48" fmla="*/ 168 w 239"/>
                <a:gd name="T49" fmla="*/ 298 h 458"/>
                <a:gd name="T50" fmla="*/ 119 w 239"/>
                <a:gd name="T51" fmla="*/ 256 h 458"/>
                <a:gd name="T52" fmla="*/ 70 w 239"/>
                <a:gd name="T53" fmla="*/ 235 h 458"/>
                <a:gd name="T54" fmla="*/ 47 w 239"/>
                <a:gd name="T55" fmla="*/ 224 h 458"/>
                <a:gd name="T56" fmla="*/ 30 w 239"/>
                <a:gd name="T57" fmla="*/ 207 h 458"/>
                <a:gd name="T58" fmla="*/ 41 w 239"/>
                <a:gd name="T59" fmla="*/ 170 h 458"/>
                <a:gd name="T60" fmla="*/ 62 w 239"/>
                <a:gd name="T61" fmla="*/ 115 h 458"/>
                <a:gd name="T62" fmla="*/ 88 w 239"/>
                <a:gd name="T63" fmla="*/ 69 h 458"/>
                <a:gd name="T64" fmla="*/ 105 w 239"/>
                <a:gd name="T65" fmla="*/ 47 h 458"/>
                <a:gd name="T66" fmla="*/ 131 w 239"/>
                <a:gd name="T67" fmla="*/ 27 h 458"/>
                <a:gd name="T68" fmla="*/ 131 w 239"/>
                <a:gd name="T69" fmla="*/ 9 h 458"/>
                <a:gd name="T70" fmla="*/ 108 w 239"/>
                <a:gd name="T71" fmla="*/ 0 h 458"/>
                <a:gd name="T72" fmla="*/ 74 w 239"/>
                <a:gd name="T73" fmla="*/ 17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9" h="458">
                  <a:moveTo>
                    <a:pt x="74" y="17"/>
                  </a:moveTo>
                  <a:lnTo>
                    <a:pt x="48" y="82"/>
                  </a:lnTo>
                  <a:lnTo>
                    <a:pt x="26" y="124"/>
                  </a:lnTo>
                  <a:lnTo>
                    <a:pt x="10" y="162"/>
                  </a:lnTo>
                  <a:lnTo>
                    <a:pt x="0" y="187"/>
                  </a:lnTo>
                  <a:lnTo>
                    <a:pt x="0" y="205"/>
                  </a:lnTo>
                  <a:lnTo>
                    <a:pt x="12" y="234"/>
                  </a:lnTo>
                  <a:lnTo>
                    <a:pt x="30" y="252"/>
                  </a:lnTo>
                  <a:lnTo>
                    <a:pt x="64" y="261"/>
                  </a:lnTo>
                  <a:lnTo>
                    <a:pt x="85" y="288"/>
                  </a:lnTo>
                  <a:lnTo>
                    <a:pt x="108" y="323"/>
                  </a:lnTo>
                  <a:lnTo>
                    <a:pt x="131" y="364"/>
                  </a:lnTo>
                  <a:lnTo>
                    <a:pt x="137" y="405"/>
                  </a:lnTo>
                  <a:lnTo>
                    <a:pt x="137" y="427"/>
                  </a:lnTo>
                  <a:lnTo>
                    <a:pt x="147" y="444"/>
                  </a:lnTo>
                  <a:lnTo>
                    <a:pt x="161" y="452"/>
                  </a:lnTo>
                  <a:lnTo>
                    <a:pt x="181" y="450"/>
                  </a:lnTo>
                  <a:lnTo>
                    <a:pt x="193" y="437"/>
                  </a:lnTo>
                  <a:lnTo>
                    <a:pt x="207" y="436"/>
                  </a:lnTo>
                  <a:lnTo>
                    <a:pt x="216" y="450"/>
                  </a:lnTo>
                  <a:lnTo>
                    <a:pt x="226" y="458"/>
                  </a:lnTo>
                  <a:lnTo>
                    <a:pt x="239" y="457"/>
                  </a:lnTo>
                  <a:lnTo>
                    <a:pt x="230" y="405"/>
                  </a:lnTo>
                  <a:lnTo>
                    <a:pt x="204" y="356"/>
                  </a:lnTo>
                  <a:lnTo>
                    <a:pt x="168" y="298"/>
                  </a:lnTo>
                  <a:lnTo>
                    <a:pt x="119" y="256"/>
                  </a:lnTo>
                  <a:lnTo>
                    <a:pt x="70" y="235"/>
                  </a:lnTo>
                  <a:lnTo>
                    <a:pt x="47" y="224"/>
                  </a:lnTo>
                  <a:lnTo>
                    <a:pt x="30" y="207"/>
                  </a:lnTo>
                  <a:lnTo>
                    <a:pt x="41" y="170"/>
                  </a:lnTo>
                  <a:lnTo>
                    <a:pt x="62" y="115"/>
                  </a:lnTo>
                  <a:lnTo>
                    <a:pt x="88" y="69"/>
                  </a:lnTo>
                  <a:lnTo>
                    <a:pt x="105" y="47"/>
                  </a:lnTo>
                  <a:lnTo>
                    <a:pt x="131" y="27"/>
                  </a:lnTo>
                  <a:lnTo>
                    <a:pt x="131" y="9"/>
                  </a:lnTo>
                  <a:lnTo>
                    <a:pt x="108" y="0"/>
                  </a:lnTo>
                  <a:lnTo>
                    <a:pt x="7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48" name="Freeform 45"/>
            <p:cNvSpPr>
              <a:spLocks/>
            </p:cNvSpPr>
            <p:nvPr/>
          </p:nvSpPr>
          <p:spPr bwMode="auto">
            <a:xfrm>
              <a:off x="2116" y="3089"/>
              <a:ext cx="161" cy="50"/>
            </a:xfrm>
            <a:custGeom>
              <a:avLst/>
              <a:gdLst>
                <a:gd name="T0" fmla="*/ 0 w 161"/>
                <a:gd name="T1" fmla="*/ 33 h 50"/>
                <a:gd name="T2" fmla="*/ 27 w 161"/>
                <a:gd name="T3" fmla="*/ 20 h 50"/>
                <a:gd name="T4" fmla="*/ 63 w 161"/>
                <a:gd name="T5" fmla="*/ 14 h 50"/>
                <a:gd name="T6" fmla="*/ 99 w 161"/>
                <a:gd name="T7" fmla="*/ 7 h 50"/>
                <a:gd name="T8" fmla="*/ 129 w 161"/>
                <a:gd name="T9" fmla="*/ 2 h 50"/>
                <a:gd name="T10" fmla="*/ 148 w 161"/>
                <a:gd name="T11" fmla="*/ 0 h 50"/>
                <a:gd name="T12" fmla="*/ 161 w 161"/>
                <a:gd name="T13" fmla="*/ 4 h 50"/>
                <a:gd name="T14" fmla="*/ 148 w 161"/>
                <a:gd name="T15" fmla="*/ 20 h 50"/>
                <a:gd name="T16" fmla="*/ 128 w 161"/>
                <a:gd name="T17" fmla="*/ 26 h 50"/>
                <a:gd name="T18" fmla="*/ 91 w 161"/>
                <a:gd name="T19" fmla="*/ 34 h 50"/>
                <a:gd name="T20" fmla="*/ 60 w 161"/>
                <a:gd name="T21" fmla="*/ 36 h 50"/>
                <a:gd name="T22" fmla="*/ 29 w 161"/>
                <a:gd name="T23" fmla="*/ 38 h 50"/>
                <a:gd name="T24" fmla="*/ 13 w 161"/>
                <a:gd name="T25" fmla="*/ 50 h 50"/>
                <a:gd name="T26" fmla="*/ 0 w 161"/>
                <a:gd name="T27" fmla="*/ 3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50">
                  <a:moveTo>
                    <a:pt x="0" y="33"/>
                  </a:moveTo>
                  <a:lnTo>
                    <a:pt x="27" y="20"/>
                  </a:lnTo>
                  <a:lnTo>
                    <a:pt x="63" y="14"/>
                  </a:lnTo>
                  <a:lnTo>
                    <a:pt x="99" y="7"/>
                  </a:lnTo>
                  <a:lnTo>
                    <a:pt x="129" y="2"/>
                  </a:lnTo>
                  <a:lnTo>
                    <a:pt x="148" y="0"/>
                  </a:lnTo>
                  <a:lnTo>
                    <a:pt x="161" y="4"/>
                  </a:lnTo>
                  <a:lnTo>
                    <a:pt x="148" y="20"/>
                  </a:lnTo>
                  <a:lnTo>
                    <a:pt x="128" y="26"/>
                  </a:lnTo>
                  <a:lnTo>
                    <a:pt x="91" y="34"/>
                  </a:lnTo>
                  <a:lnTo>
                    <a:pt x="60" y="36"/>
                  </a:lnTo>
                  <a:lnTo>
                    <a:pt x="29" y="38"/>
                  </a:lnTo>
                  <a:lnTo>
                    <a:pt x="13" y="5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49" name="Freeform 46"/>
            <p:cNvSpPr>
              <a:spLocks/>
            </p:cNvSpPr>
            <p:nvPr/>
          </p:nvSpPr>
          <p:spPr bwMode="auto">
            <a:xfrm>
              <a:off x="2294" y="3086"/>
              <a:ext cx="27" cy="23"/>
            </a:xfrm>
            <a:custGeom>
              <a:avLst/>
              <a:gdLst>
                <a:gd name="T0" fmla="*/ 0 w 27"/>
                <a:gd name="T1" fmla="*/ 10 h 23"/>
                <a:gd name="T2" fmla="*/ 11 w 27"/>
                <a:gd name="T3" fmla="*/ 20 h 23"/>
                <a:gd name="T4" fmla="*/ 25 w 27"/>
                <a:gd name="T5" fmla="*/ 23 h 23"/>
                <a:gd name="T6" fmla="*/ 27 w 27"/>
                <a:gd name="T7" fmla="*/ 5 h 23"/>
                <a:gd name="T8" fmla="*/ 15 w 27"/>
                <a:gd name="T9" fmla="*/ 0 h 23"/>
                <a:gd name="T10" fmla="*/ 0 w 27"/>
                <a:gd name="T11" fmla="*/ 10 h 23"/>
              </a:gdLst>
              <a:ahLst/>
              <a:cxnLst>
                <a:cxn ang="0">
                  <a:pos x="T0" y="T1"/>
                </a:cxn>
                <a:cxn ang="0">
                  <a:pos x="T2" y="T3"/>
                </a:cxn>
                <a:cxn ang="0">
                  <a:pos x="T4" y="T5"/>
                </a:cxn>
                <a:cxn ang="0">
                  <a:pos x="T6" y="T7"/>
                </a:cxn>
                <a:cxn ang="0">
                  <a:pos x="T8" y="T9"/>
                </a:cxn>
                <a:cxn ang="0">
                  <a:pos x="T10" y="T11"/>
                </a:cxn>
              </a:cxnLst>
              <a:rect l="0" t="0" r="r" b="b"/>
              <a:pathLst>
                <a:path w="27" h="23">
                  <a:moveTo>
                    <a:pt x="0" y="10"/>
                  </a:moveTo>
                  <a:lnTo>
                    <a:pt x="11" y="20"/>
                  </a:lnTo>
                  <a:lnTo>
                    <a:pt x="25" y="23"/>
                  </a:lnTo>
                  <a:lnTo>
                    <a:pt x="27" y="5"/>
                  </a:lnTo>
                  <a:lnTo>
                    <a:pt x="15"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50" name="Freeform 47"/>
            <p:cNvSpPr>
              <a:spLocks/>
            </p:cNvSpPr>
            <p:nvPr/>
          </p:nvSpPr>
          <p:spPr bwMode="auto">
            <a:xfrm>
              <a:off x="1799" y="3006"/>
              <a:ext cx="449" cy="610"/>
            </a:xfrm>
            <a:custGeom>
              <a:avLst/>
              <a:gdLst>
                <a:gd name="T0" fmla="*/ 0 w 449"/>
                <a:gd name="T1" fmla="*/ 598 h 610"/>
                <a:gd name="T2" fmla="*/ 38 w 449"/>
                <a:gd name="T3" fmla="*/ 581 h 610"/>
                <a:gd name="T4" fmla="*/ 79 w 449"/>
                <a:gd name="T5" fmla="*/ 561 h 610"/>
                <a:gd name="T6" fmla="*/ 128 w 449"/>
                <a:gd name="T7" fmla="*/ 516 h 610"/>
                <a:gd name="T8" fmla="*/ 164 w 449"/>
                <a:gd name="T9" fmla="*/ 487 h 610"/>
                <a:gd name="T10" fmla="*/ 204 w 449"/>
                <a:gd name="T11" fmla="*/ 464 h 610"/>
                <a:gd name="T12" fmla="*/ 245 w 449"/>
                <a:gd name="T13" fmla="*/ 434 h 610"/>
                <a:gd name="T14" fmla="*/ 275 w 449"/>
                <a:gd name="T15" fmla="*/ 409 h 610"/>
                <a:gd name="T16" fmla="*/ 300 w 449"/>
                <a:gd name="T17" fmla="*/ 370 h 610"/>
                <a:gd name="T18" fmla="*/ 305 w 449"/>
                <a:gd name="T19" fmla="*/ 340 h 610"/>
                <a:gd name="T20" fmla="*/ 289 w 449"/>
                <a:gd name="T21" fmla="*/ 209 h 610"/>
                <a:gd name="T22" fmla="*/ 266 w 449"/>
                <a:gd name="T23" fmla="*/ 109 h 610"/>
                <a:gd name="T24" fmla="*/ 275 w 449"/>
                <a:gd name="T25" fmla="*/ 85 h 610"/>
                <a:gd name="T26" fmla="*/ 284 w 449"/>
                <a:gd name="T27" fmla="*/ 71 h 610"/>
                <a:gd name="T28" fmla="*/ 291 w 449"/>
                <a:gd name="T29" fmla="*/ 55 h 610"/>
                <a:gd name="T30" fmla="*/ 307 w 449"/>
                <a:gd name="T31" fmla="*/ 52 h 610"/>
                <a:gd name="T32" fmla="*/ 318 w 449"/>
                <a:gd name="T33" fmla="*/ 60 h 610"/>
                <a:gd name="T34" fmla="*/ 343 w 449"/>
                <a:gd name="T35" fmla="*/ 55 h 610"/>
                <a:gd name="T36" fmla="*/ 350 w 449"/>
                <a:gd name="T37" fmla="*/ 38 h 610"/>
                <a:gd name="T38" fmla="*/ 360 w 449"/>
                <a:gd name="T39" fmla="*/ 24 h 610"/>
                <a:gd name="T40" fmla="*/ 372 w 449"/>
                <a:gd name="T41" fmla="*/ 21 h 610"/>
                <a:gd name="T42" fmla="*/ 388 w 449"/>
                <a:gd name="T43" fmla="*/ 35 h 610"/>
                <a:gd name="T44" fmla="*/ 398 w 449"/>
                <a:gd name="T45" fmla="*/ 28 h 610"/>
                <a:gd name="T46" fmla="*/ 404 w 449"/>
                <a:gd name="T47" fmla="*/ 6 h 610"/>
                <a:gd name="T48" fmla="*/ 413 w 449"/>
                <a:gd name="T49" fmla="*/ 0 h 610"/>
                <a:gd name="T50" fmla="*/ 426 w 449"/>
                <a:gd name="T51" fmla="*/ 2 h 610"/>
                <a:gd name="T52" fmla="*/ 437 w 449"/>
                <a:gd name="T53" fmla="*/ 12 h 610"/>
                <a:gd name="T54" fmla="*/ 443 w 449"/>
                <a:gd name="T55" fmla="*/ 28 h 610"/>
                <a:gd name="T56" fmla="*/ 449 w 449"/>
                <a:gd name="T57" fmla="*/ 46 h 610"/>
                <a:gd name="T58" fmla="*/ 435 w 449"/>
                <a:gd name="T59" fmla="*/ 48 h 610"/>
                <a:gd name="T60" fmla="*/ 421 w 449"/>
                <a:gd name="T61" fmla="*/ 35 h 610"/>
                <a:gd name="T62" fmla="*/ 415 w 449"/>
                <a:gd name="T63" fmla="*/ 43 h 610"/>
                <a:gd name="T64" fmla="*/ 413 w 449"/>
                <a:gd name="T65" fmla="*/ 58 h 610"/>
                <a:gd name="T66" fmla="*/ 406 w 449"/>
                <a:gd name="T67" fmla="*/ 67 h 610"/>
                <a:gd name="T68" fmla="*/ 393 w 449"/>
                <a:gd name="T69" fmla="*/ 73 h 610"/>
                <a:gd name="T70" fmla="*/ 377 w 449"/>
                <a:gd name="T71" fmla="*/ 65 h 610"/>
                <a:gd name="T72" fmla="*/ 372 w 449"/>
                <a:gd name="T73" fmla="*/ 63 h 610"/>
                <a:gd name="T74" fmla="*/ 365 w 449"/>
                <a:gd name="T75" fmla="*/ 65 h 610"/>
                <a:gd name="T76" fmla="*/ 361 w 449"/>
                <a:gd name="T77" fmla="*/ 78 h 610"/>
                <a:gd name="T78" fmla="*/ 349 w 449"/>
                <a:gd name="T79" fmla="*/ 87 h 610"/>
                <a:gd name="T80" fmla="*/ 334 w 449"/>
                <a:gd name="T81" fmla="*/ 87 h 610"/>
                <a:gd name="T82" fmla="*/ 320 w 449"/>
                <a:gd name="T83" fmla="*/ 87 h 610"/>
                <a:gd name="T84" fmla="*/ 302 w 449"/>
                <a:gd name="T85" fmla="*/ 90 h 610"/>
                <a:gd name="T86" fmla="*/ 312 w 449"/>
                <a:gd name="T87" fmla="*/ 152 h 610"/>
                <a:gd name="T88" fmla="*/ 325 w 449"/>
                <a:gd name="T89" fmla="*/ 218 h 610"/>
                <a:gd name="T90" fmla="*/ 338 w 449"/>
                <a:gd name="T91" fmla="*/ 304 h 610"/>
                <a:gd name="T92" fmla="*/ 344 w 449"/>
                <a:gd name="T93" fmla="*/ 350 h 610"/>
                <a:gd name="T94" fmla="*/ 339 w 449"/>
                <a:gd name="T95" fmla="*/ 375 h 610"/>
                <a:gd name="T96" fmla="*/ 330 w 449"/>
                <a:gd name="T97" fmla="*/ 392 h 610"/>
                <a:gd name="T98" fmla="*/ 302 w 449"/>
                <a:gd name="T99" fmla="*/ 421 h 610"/>
                <a:gd name="T100" fmla="*/ 253 w 449"/>
                <a:gd name="T101" fmla="*/ 459 h 610"/>
                <a:gd name="T102" fmla="*/ 214 w 449"/>
                <a:gd name="T103" fmla="*/ 491 h 610"/>
                <a:gd name="T104" fmla="*/ 175 w 449"/>
                <a:gd name="T105" fmla="*/ 519 h 610"/>
                <a:gd name="T106" fmla="*/ 145 w 449"/>
                <a:gd name="T107" fmla="*/ 548 h 610"/>
                <a:gd name="T108" fmla="*/ 119 w 449"/>
                <a:gd name="T109" fmla="*/ 571 h 610"/>
                <a:gd name="T110" fmla="*/ 82 w 449"/>
                <a:gd name="T111" fmla="*/ 594 h 610"/>
                <a:gd name="T112" fmla="*/ 53 w 449"/>
                <a:gd name="T113" fmla="*/ 606 h 610"/>
                <a:gd name="T114" fmla="*/ 26 w 449"/>
                <a:gd name="T115" fmla="*/ 610 h 610"/>
                <a:gd name="T116" fmla="*/ 5 w 449"/>
                <a:gd name="T117" fmla="*/ 610 h 610"/>
                <a:gd name="T118" fmla="*/ 0 w 449"/>
                <a:gd name="T119" fmla="*/ 598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9" h="610">
                  <a:moveTo>
                    <a:pt x="0" y="598"/>
                  </a:moveTo>
                  <a:lnTo>
                    <a:pt x="38" y="581"/>
                  </a:lnTo>
                  <a:lnTo>
                    <a:pt x="79" y="561"/>
                  </a:lnTo>
                  <a:lnTo>
                    <a:pt x="128" y="516"/>
                  </a:lnTo>
                  <a:lnTo>
                    <a:pt x="164" y="487"/>
                  </a:lnTo>
                  <a:lnTo>
                    <a:pt x="204" y="464"/>
                  </a:lnTo>
                  <a:lnTo>
                    <a:pt x="245" y="434"/>
                  </a:lnTo>
                  <a:lnTo>
                    <a:pt x="275" y="409"/>
                  </a:lnTo>
                  <a:lnTo>
                    <a:pt x="300" y="370"/>
                  </a:lnTo>
                  <a:lnTo>
                    <a:pt x="305" y="340"/>
                  </a:lnTo>
                  <a:lnTo>
                    <a:pt x="289" y="209"/>
                  </a:lnTo>
                  <a:lnTo>
                    <a:pt x="266" y="109"/>
                  </a:lnTo>
                  <a:lnTo>
                    <a:pt x="275" y="85"/>
                  </a:lnTo>
                  <a:lnTo>
                    <a:pt x="284" y="71"/>
                  </a:lnTo>
                  <a:lnTo>
                    <a:pt x="291" y="55"/>
                  </a:lnTo>
                  <a:lnTo>
                    <a:pt x="307" y="52"/>
                  </a:lnTo>
                  <a:lnTo>
                    <a:pt x="318" y="60"/>
                  </a:lnTo>
                  <a:lnTo>
                    <a:pt x="343" y="55"/>
                  </a:lnTo>
                  <a:lnTo>
                    <a:pt x="350" y="38"/>
                  </a:lnTo>
                  <a:lnTo>
                    <a:pt x="360" y="24"/>
                  </a:lnTo>
                  <a:lnTo>
                    <a:pt x="372" y="21"/>
                  </a:lnTo>
                  <a:lnTo>
                    <a:pt x="388" y="35"/>
                  </a:lnTo>
                  <a:lnTo>
                    <a:pt x="398" y="28"/>
                  </a:lnTo>
                  <a:lnTo>
                    <a:pt x="404" y="6"/>
                  </a:lnTo>
                  <a:lnTo>
                    <a:pt x="413" y="0"/>
                  </a:lnTo>
                  <a:lnTo>
                    <a:pt x="426" y="2"/>
                  </a:lnTo>
                  <a:lnTo>
                    <a:pt x="437" y="12"/>
                  </a:lnTo>
                  <a:lnTo>
                    <a:pt x="443" y="28"/>
                  </a:lnTo>
                  <a:lnTo>
                    <a:pt x="449" y="46"/>
                  </a:lnTo>
                  <a:lnTo>
                    <a:pt x="435" y="48"/>
                  </a:lnTo>
                  <a:lnTo>
                    <a:pt x="421" y="35"/>
                  </a:lnTo>
                  <a:lnTo>
                    <a:pt x="415" y="43"/>
                  </a:lnTo>
                  <a:lnTo>
                    <a:pt x="413" y="58"/>
                  </a:lnTo>
                  <a:lnTo>
                    <a:pt x="406" y="67"/>
                  </a:lnTo>
                  <a:lnTo>
                    <a:pt x="393" y="73"/>
                  </a:lnTo>
                  <a:lnTo>
                    <a:pt x="377" y="65"/>
                  </a:lnTo>
                  <a:lnTo>
                    <a:pt x="372" y="63"/>
                  </a:lnTo>
                  <a:lnTo>
                    <a:pt x="365" y="65"/>
                  </a:lnTo>
                  <a:lnTo>
                    <a:pt x="361" y="78"/>
                  </a:lnTo>
                  <a:lnTo>
                    <a:pt x="349" y="87"/>
                  </a:lnTo>
                  <a:lnTo>
                    <a:pt x="334" y="87"/>
                  </a:lnTo>
                  <a:lnTo>
                    <a:pt x="320" y="87"/>
                  </a:lnTo>
                  <a:lnTo>
                    <a:pt x="302" y="90"/>
                  </a:lnTo>
                  <a:lnTo>
                    <a:pt x="312" y="152"/>
                  </a:lnTo>
                  <a:lnTo>
                    <a:pt x="325" y="218"/>
                  </a:lnTo>
                  <a:lnTo>
                    <a:pt x="338" y="304"/>
                  </a:lnTo>
                  <a:lnTo>
                    <a:pt x="344" y="350"/>
                  </a:lnTo>
                  <a:lnTo>
                    <a:pt x="339" y="375"/>
                  </a:lnTo>
                  <a:lnTo>
                    <a:pt x="330" y="392"/>
                  </a:lnTo>
                  <a:lnTo>
                    <a:pt x="302" y="421"/>
                  </a:lnTo>
                  <a:lnTo>
                    <a:pt x="253" y="459"/>
                  </a:lnTo>
                  <a:lnTo>
                    <a:pt x="214" y="491"/>
                  </a:lnTo>
                  <a:lnTo>
                    <a:pt x="175" y="519"/>
                  </a:lnTo>
                  <a:lnTo>
                    <a:pt x="145" y="548"/>
                  </a:lnTo>
                  <a:lnTo>
                    <a:pt x="119" y="571"/>
                  </a:lnTo>
                  <a:lnTo>
                    <a:pt x="82" y="594"/>
                  </a:lnTo>
                  <a:lnTo>
                    <a:pt x="53" y="606"/>
                  </a:lnTo>
                  <a:lnTo>
                    <a:pt x="26" y="610"/>
                  </a:lnTo>
                  <a:lnTo>
                    <a:pt x="5" y="610"/>
                  </a:lnTo>
                  <a:lnTo>
                    <a:pt x="0" y="5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51" name="Freeform 48"/>
            <p:cNvSpPr>
              <a:spLocks/>
            </p:cNvSpPr>
            <p:nvPr/>
          </p:nvSpPr>
          <p:spPr bwMode="auto">
            <a:xfrm>
              <a:off x="1861" y="3522"/>
              <a:ext cx="29" cy="24"/>
            </a:xfrm>
            <a:custGeom>
              <a:avLst/>
              <a:gdLst>
                <a:gd name="T0" fmla="*/ 0 w 29"/>
                <a:gd name="T1" fmla="*/ 0 h 24"/>
                <a:gd name="T2" fmla="*/ 7 w 29"/>
                <a:gd name="T3" fmla="*/ 16 h 24"/>
                <a:gd name="T4" fmla="*/ 17 w 29"/>
                <a:gd name="T5" fmla="*/ 24 h 24"/>
                <a:gd name="T6" fmla="*/ 26 w 29"/>
                <a:gd name="T7" fmla="*/ 16 h 24"/>
                <a:gd name="T8" fmla="*/ 29 w 29"/>
                <a:gd name="T9" fmla="*/ 4 h 24"/>
                <a:gd name="T10" fmla="*/ 15 w 29"/>
                <a:gd name="T11" fmla="*/ 0 h 24"/>
                <a:gd name="T12" fmla="*/ 0 w 29"/>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9" h="24">
                  <a:moveTo>
                    <a:pt x="0" y="0"/>
                  </a:moveTo>
                  <a:lnTo>
                    <a:pt x="7" y="16"/>
                  </a:lnTo>
                  <a:lnTo>
                    <a:pt x="17" y="24"/>
                  </a:lnTo>
                  <a:lnTo>
                    <a:pt x="26" y="16"/>
                  </a:lnTo>
                  <a:lnTo>
                    <a:pt x="29" y="4"/>
                  </a:ln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52" name="Freeform 49"/>
            <p:cNvSpPr>
              <a:spLocks/>
            </p:cNvSpPr>
            <p:nvPr/>
          </p:nvSpPr>
          <p:spPr bwMode="auto">
            <a:xfrm>
              <a:off x="1858" y="3325"/>
              <a:ext cx="199" cy="187"/>
            </a:xfrm>
            <a:custGeom>
              <a:avLst/>
              <a:gdLst>
                <a:gd name="T0" fmla="*/ 57 w 199"/>
                <a:gd name="T1" fmla="*/ 187 h 187"/>
                <a:gd name="T2" fmla="*/ 26 w 199"/>
                <a:gd name="T3" fmla="*/ 181 h 187"/>
                <a:gd name="T4" fmla="*/ 5 w 199"/>
                <a:gd name="T5" fmla="*/ 166 h 187"/>
                <a:gd name="T6" fmla="*/ 0 w 199"/>
                <a:gd name="T7" fmla="*/ 150 h 187"/>
                <a:gd name="T8" fmla="*/ 11 w 199"/>
                <a:gd name="T9" fmla="*/ 136 h 187"/>
                <a:gd name="T10" fmla="*/ 39 w 199"/>
                <a:gd name="T11" fmla="*/ 134 h 187"/>
                <a:gd name="T12" fmla="*/ 53 w 199"/>
                <a:gd name="T13" fmla="*/ 133 h 187"/>
                <a:gd name="T14" fmla="*/ 53 w 199"/>
                <a:gd name="T15" fmla="*/ 124 h 187"/>
                <a:gd name="T16" fmla="*/ 37 w 199"/>
                <a:gd name="T17" fmla="*/ 111 h 187"/>
                <a:gd name="T18" fmla="*/ 21 w 199"/>
                <a:gd name="T19" fmla="*/ 90 h 187"/>
                <a:gd name="T20" fmla="*/ 16 w 199"/>
                <a:gd name="T21" fmla="*/ 74 h 187"/>
                <a:gd name="T22" fmla="*/ 26 w 199"/>
                <a:gd name="T23" fmla="*/ 61 h 187"/>
                <a:gd name="T24" fmla="*/ 44 w 199"/>
                <a:gd name="T25" fmla="*/ 57 h 187"/>
                <a:gd name="T26" fmla="*/ 67 w 199"/>
                <a:gd name="T27" fmla="*/ 65 h 187"/>
                <a:gd name="T28" fmla="*/ 105 w 199"/>
                <a:gd name="T29" fmla="*/ 86 h 187"/>
                <a:gd name="T30" fmla="*/ 118 w 199"/>
                <a:gd name="T31" fmla="*/ 90 h 187"/>
                <a:gd name="T32" fmla="*/ 105 w 199"/>
                <a:gd name="T33" fmla="*/ 54 h 187"/>
                <a:gd name="T34" fmla="*/ 99 w 199"/>
                <a:gd name="T35" fmla="*/ 29 h 187"/>
                <a:gd name="T36" fmla="*/ 105 w 199"/>
                <a:gd name="T37" fmla="*/ 8 h 187"/>
                <a:gd name="T38" fmla="*/ 118 w 199"/>
                <a:gd name="T39" fmla="*/ 0 h 187"/>
                <a:gd name="T40" fmla="*/ 134 w 199"/>
                <a:gd name="T41" fmla="*/ 0 h 187"/>
                <a:gd name="T42" fmla="*/ 160 w 199"/>
                <a:gd name="T43" fmla="*/ 20 h 187"/>
                <a:gd name="T44" fmla="*/ 187 w 199"/>
                <a:gd name="T45" fmla="*/ 51 h 187"/>
                <a:gd name="T46" fmla="*/ 199 w 199"/>
                <a:gd name="T47" fmla="*/ 77 h 187"/>
                <a:gd name="T48" fmla="*/ 189 w 199"/>
                <a:gd name="T49" fmla="*/ 96 h 187"/>
                <a:gd name="T50" fmla="*/ 175 w 199"/>
                <a:gd name="T51" fmla="*/ 96 h 187"/>
                <a:gd name="T52" fmla="*/ 165 w 199"/>
                <a:gd name="T53" fmla="*/ 83 h 187"/>
                <a:gd name="T54" fmla="*/ 165 w 199"/>
                <a:gd name="T55" fmla="*/ 66 h 187"/>
                <a:gd name="T56" fmla="*/ 150 w 199"/>
                <a:gd name="T57" fmla="*/ 41 h 187"/>
                <a:gd name="T58" fmla="*/ 134 w 199"/>
                <a:gd name="T59" fmla="*/ 28 h 187"/>
                <a:gd name="T60" fmla="*/ 125 w 199"/>
                <a:gd name="T61" fmla="*/ 36 h 187"/>
                <a:gd name="T62" fmla="*/ 132 w 199"/>
                <a:gd name="T63" fmla="*/ 71 h 187"/>
                <a:gd name="T64" fmla="*/ 145 w 199"/>
                <a:gd name="T65" fmla="*/ 99 h 187"/>
                <a:gd name="T66" fmla="*/ 142 w 199"/>
                <a:gd name="T67" fmla="*/ 121 h 187"/>
                <a:gd name="T68" fmla="*/ 132 w 199"/>
                <a:gd name="T69" fmla="*/ 133 h 187"/>
                <a:gd name="T70" fmla="*/ 114 w 199"/>
                <a:gd name="T71" fmla="*/ 115 h 187"/>
                <a:gd name="T72" fmla="*/ 71 w 199"/>
                <a:gd name="T73" fmla="*/ 96 h 187"/>
                <a:gd name="T74" fmla="*/ 46 w 199"/>
                <a:gd name="T75" fmla="*/ 88 h 187"/>
                <a:gd name="T76" fmla="*/ 46 w 199"/>
                <a:gd name="T77" fmla="*/ 99 h 187"/>
                <a:gd name="T78" fmla="*/ 74 w 199"/>
                <a:gd name="T79" fmla="*/ 115 h 187"/>
                <a:gd name="T80" fmla="*/ 99 w 199"/>
                <a:gd name="T81" fmla="*/ 124 h 187"/>
                <a:gd name="T82" fmla="*/ 99 w 199"/>
                <a:gd name="T83" fmla="*/ 143 h 187"/>
                <a:gd name="T84" fmla="*/ 94 w 199"/>
                <a:gd name="T85" fmla="*/ 155 h 187"/>
                <a:gd name="T86" fmla="*/ 79 w 199"/>
                <a:gd name="T87" fmla="*/ 158 h 187"/>
                <a:gd name="T88" fmla="*/ 53 w 199"/>
                <a:gd name="T89" fmla="*/ 154 h 187"/>
                <a:gd name="T90" fmla="*/ 35 w 199"/>
                <a:gd name="T91" fmla="*/ 153 h 187"/>
                <a:gd name="T92" fmla="*/ 30 w 199"/>
                <a:gd name="T93" fmla="*/ 161 h 187"/>
                <a:gd name="T94" fmla="*/ 42 w 199"/>
                <a:gd name="T95" fmla="*/ 168 h 187"/>
                <a:gd name="T96" fmla="*/ 60 w 199"/>
                <a:gd name="T97" fmla="*/ 171 h 187"/>
                <a:gd name="T98" fmla="*/ 57 w 199"/>
                <a:gd name="T9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87">
                  <a:moveTo>
                    <a:pt x="57" y="187"/>
                  </a:moveTo>
                  <a:lnTo>
                    <a:pt x="26" y="181"/>
                  </a:lnTo>
                  <a:lnTo>
                    <a:pt x="5" y="166"/>
                  </a:lnTo>
                  <a:lnTo>
                    <a:pt x="0" y="150"/>
                  </a:lnTo>
                  <a:lnTo>
                    <a:pt x="11" y="136"/>
                  </a:lnTo>
                  <a:lnTo>
                    <a:pt x="39" y="134"/>
                  </a:lnTo>
                  <a:lnTo>
                    <a:pt x="53" y="133"/>
                  </a:lnTo>
                  <a:lnTo>
                    <a:pt x="53" y="124"/>
                  </a:lnTo>
                  <a:lnTo>
                    <a:pt x="37" y="111"/>
                  </a:lnTo>
                  <a:lnTo>
                    <a:pt x="21" y="90"/>
                  </a:lnTo>
                  <a:lnTo>
                    <a:pt x="16" y="74"/>
                  </a:lnTo>
                  <a:lnTo>
                    <a:pt x="26" y="61"/>
                  </a:lnTo>
                  <a:lnTo>
                    <a:pt x="44" y="57"/>
                  </a:lnTo>
                  <a:lnTo>
                    <a:pt x="67" y="65"/>
                  </a:lnTo>
                  <a:lnTo>
                    <a:pt x="105" y="86"/>
                  </a:lnTo>
                  <a:lnTo>
                    <a:pt x="118" y="90"/>
                  </a:lnTo>
                  <a:lnTo>
                    <a:pt x="105" y="54"/>
                  </a:lnTo>
                  <a:lnTo>
                    <a:pt x="99" y="29"/>
                  </a:lnTo>
                  <a:lnTo>
                    <a:pt x="105" y="8"/>
                  </a:lnTo>
                  <a:lnTo>
                    <a:pt x="118" y="0"/>
                  </a:lnTo>
                  <a:lnTo>
                    <a:pt x="134" y="0"/>
                  </a:lnTo>
                  <a:lnTo>
                    <a:pt x="160" y="20"/>
                  </a:lnTo>
                  <a:lnTo>
                    <a:pt x="187" y="51"/>
                  </a:lnTo>
                  <a:lnTo>
                    <a:pt x="199" y="77"/>
                  </a:lnTo>
                  <a:lnTo>
                    <a:pt x="189" y="96"/>
                  </a:lnTo>
                  <a:lnTo>
                    <a:pt x="175" y="96"/>
                  </a:lnTo>
                  <a:lnTo>
                    <a:pt x="165" y="83"/>
                  </a:lnTo>
                  <a:lnTo>
                    <a:pt x="165" y="66"/>
                  </a:lnTo>
                  <a:lnTo>
                    <a:pt x="150" y="41"/>
                  </a:lnTo>
                  <a:lnTo>
                    <a:pt x="134" y="28"/>
                  </a:lnTo>
                  <a:lnTo>
                    <a:pt x="125" y="36"/>
                  </a:lnTo>
                  <a:lnTo>
                    <a:pt x="132" y="71"/>
                  </a:lnTo>
                  <a:lnTo>
                    <a:pt x="145" y="99"/>
                  </a:lnTo>
                  <a:lnTo>
                    <a:pt x="142" y="121"/>
                  </a:lnTo>
                  <a:lnTo>
                    <a:pt x="132" y="133"/>
                  </a:lnTo>
                  <a:lnTo>
                    <a:pt x="114" y="115"/>
                  </a:lnTo>
                  <a:lnTo>
                    <a:pt x="71" y="96"/>
                  </a:lnTo>
                  <a:lnTo>
                    <a:pt x="46" y="88"/>
                  </a:lnTo>
                  <a:lnTo>
                    <a:pt x="46" y="99"/>
                  </a:lnTo>
                  <a:lnTo>
                    <a:pt x="74" y="115"/>
                  </a:lnTo>
                  <a:lnTo>
                    <a:pt x="99" y="124"/>
                  </a:lnTo>
                  <a:lnTo>
                    <a:pt x="99" y="143"/>
                  </a:lnTo>
                  <a:lnTo>
                    <a:pt x="94" y="155"/>
                  </a:lnTo>
                  <a:lnTo>
                    <a:pt x="79" y="158"/>
                  </a:lnTo>
                  <a:lnTo>
                    <a:pt x="53" y="154"/>
                  </a:lnTo>
                  <a:lnTo>
                    <a:pt x="35" y="153"/>
                  </a:lnTo>
                  <a:lnTo>
                    <a:pt x="30" y="161"/>
                  </a:lnTo>
                  <a:lnTo>
                    <a:pt x="42" y="168"/>
                  </a:lnTo>
                  <a:lnTo>
                    <a:pt x="60" y="171"/>
                  </a:lnTo>
                  <a:lnTo>
                    <a:pt x="57" y="1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53" name="Freeform 50"/>
            <p:cNvSpPr>
              <a:spLocks/>
            </p:cNvSpPr>
            <p:nvPr/>
          </p:nvSpPr>
          <p:spPr bwMode="auto">
            <a:xfrm>
              <a:off x="2067" y="3485"/>
              <a:ext cx="93" cy="69"/>
            </a:xfrm>
            <a:custGeom>
              <a:avLst/>
              <a:gdLst>
                <a:gd name="T0" fmla="*/ 37 w 93"/>
                <a:gd name="T1" fmla="*/ 69 h 69"/>
                <a:gd name="T2" fmla="*/ 11 w 93"/>
                <a:gd name="T3" fmla="*/ 58 h 69"/>
                <a:gd name="T4" fmla="*/ 0 w 93"/>
                <a:gd name="T5" fmla="*/ 41 h 69"/>
                <a:gd name="T6" fmla="*/ 9 w 93"/>
                <a:gd name="T7" fmla="*/ 14 h 69"/>
                <a:gd name="T8" fmla="*/ 18 w 93"/>
                <a:gd name="T9" fmla="*/ 2 h 69"/>
                <a:gd name="T10" fmla="*/ 32 w 93"/>
                <a:gd name="T11" fmla="*/ 0 h 69"/>
                <a:gd name="T12" fmla="*/ 55 w 93"/>
                <a:gd name="T13" fmla="*/ 6 h 69"/>
                <a:gd name="T14" fmla="*/ 73 w 93"/>
                <a:gd name="T15" fmla="*/ 22 h 69"/>
                <a:gd name="T16" fmla="*/ 93 w 93"/>
                <a:gd name="T17" fmla="*/ 37 h 69"/>
                <a:gd name="T18" fmla="*/ 89 w 93"/>
                <a:gd name="T19" fmla="*/ 53 h 69"/>
                <a:gd name="T20" fmla="*/ 81 w 93"/>
                <a:gd name="T21" fmla="*/ 61 h 69"/>
                <a:gd name="T22" fmla="*/ 68 w 93"/>
                <a:gd name="T23" fmla="*/ 46 h 69"/>
                <a:gd name="T24" fmla="*/ 45 w 93"/>
                <a:gd name="T25" fmla="*/ 31 h 69"/>
                <a:gd name="T26" fmla="*/ 35 w 93"/>
                <a:gd name="T27" fmla="*/ 35 h 69"/>
                <a:gd name="T28" fmla="*/ 35 w 93"/>
                <a:gd name="T29" fmla="*/ 50 h 69"/>
                <a:gd name="T30" fmla="*/ 45 w 93"/>
                <a:gd name="T31" fmla="*/ 61 h 69"/>
                <a:gd name="T32" fmla="*/ 37 w 93"/>
                <a:gd name="T3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69">
                  <a:moveTo>
                    <a:pt x="37" y="69"/>
                  </a:moveTo>
                  <a:lnTo>
                    <a:pt x="11" y="58"/>
                  </a:lnTo>
                  <a:lnTo>
                    <a:pt x="0" y="41"/>
                  </a:lnTo>
                  <a:lnTo>
                    <a:pt x="9" y="14"/>
                  </a:lnTo>
                  <a:lnTo>
                    <a:pt x="18" y="2"/>
                  </a:lnTo>
                  <a:lnTo>
                    <a:pt x="32" y="0"/>
                  </a:lnTo>
                  <a:lnTo>
                    <a:pt x="55" y="6"/>
                  </a:lnTo>
                  <a:lnTo>
                    <a:pt x="73" y="22"/>
                  </a:lnTo>
                  <a:lnTo>
                    <a:pt x="93" y="37"/>
                  </a:lnTo>
                  <a:lnTo>
                    <a:pt x="89" y="53"/>
                  </a:lnTo>
                  <a:lnTo>
                    <a:pt x="81" y="61"/>
                  </a:lnTo>
                  <a:lnTo>
                    <a:pt x="68" y="46"/>
                  </a:lnTo>
                  <a:lnTo>
                    <a:pt x="45" y="31"/>
                  </a:lnTo>
                  <a:lnTo>
                    <a:pt x="35" y="35"/>
                  </a:lnTo>
                  <a:lnTo>
                    <a:pt x="35" y="50"/>
                  </a:lnTo>
                  <a:lnTo>
                    <a:pt x="45" y="61"/>
                  </a:lnTo>
                  <a:lnTo>
                    <a:pt x="37"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54" name="Freeform 51"/>
            <p:cNvSpPr>
              <a:spLocks/>
            </p:cNvSpPr>
            <p:nvPr/>
          </p:nvSpPr>
          <p:spPr bwMode="auto">
            <a:xfrm>
              <a:off x="2173" y="3402"/>
              <a:ext cx="250" cy="234"/>
            </a:xfrm>
            <a:custGeom>
              <a:avLst/>
              <a:gdLst>
                <a:gd name="T0" fmla="*/ 16 w 250"/>
                <a:gd name="T1" fmla="*/ 141 h 234"/>
                <a:gd name="T2" fmla="*/ 6 w 250"/>
                <a:gd name="T3" fmla="*/ 108 h 234"/>
                <a:gd name="T4" fmla="*/ 0 w 250"/>
                <a:gd name="T5" fmla="*/ 63 h 234"/>
                <a:gd name="T6" fmla="*/ 6 w 250"/>
                <a:gd name="T7" fmla="*/ 34 h 234"/>
                <a:gd name="T8" fmla="*/ 20 w 250"/>
                <a:gd name="T9" fmla="*/ 28 h 234"/>
                <a:gd name="T10" fmla="*/ 37 w 250"/>
                <a:gd name="T11" fmla="*/ 33 h 234"/>
                <a:gd name="T12" fmla="*/ 57 w 250"/>
                <a:gd name="T13" fmla="*/ 53 h 234"/>
                <a:gd name="T14" fmla="*/ 72 w 250"/>
                <a:gd name="T15" fmla="*/ 79 h 234"/>
                <a:gd name="T16" fmla="*/ 85 w 250"/>
                <a:gd name="T17" fmla="*/ 51 h 234"/>
                <a:gd name="T18" fmla="*/ 106 w 250"/>
                <a:gd name="T19" fmla="*/ 15 h 234"/>
                <a:gd name="T20" fmla="*/ 126 w 250"/>
                <a:gd name="T21" fmla="*/ 0 h 234"/>
                <a:gd name="T22" fmla="*/ 146 w 250"/>
                <a:gd name="T23" fmla="*/ 2 h 234"/>
                <a:gd name="T24" fmla="*/ 153 w 250"/>
                <a:gd name="T25" fmla="*/ 18 h 234"/>
                <a:gd name="T26" fmla="*/ 158 w 250"/>
                <a:gd name="T27" fmla="*/ 51 h 234"/>
                <a:gd name="T28" fmla="*/ 150 w 250"/>
                <a:gd name="T29" fmla="*/ 94 h 234"/>
                <a:gd name="T30" fmla="*/ 173 w 250"/>
                <a:gd name="T31" fmla="*/ 87 h 234"/>
                <a:gd name="T32" fmla="*/ 190 w 250"/>
                <a:gd name="T33" fmla="*/ 83 h 234"/>
                <a:gd name="T34" fmla="*/ 206 w 250"/>
                <a:gd name="T35" fmla="*/ 91 h 234"/>
                <a:gd name="T36" fmla="*/ 212 w 250"/>
                <a:gd name="T37" fmla="*/ 105 h 234"/>
                <a:gd name="T38" fmla="*/ 207 w 250"/>
                <a:gd name="T39" fmla="*/ 124 h 234"/>
                <a:gd name="T40" fmla="*/ 197 w 250"/>
                <a:gd name="T41" fmla="*/ 149 h 234"/>
                <a:gd name="T42" fmla="*/ 207 w 250"/>
                <a:gd name="T43" fmla="*/ 159 h 234"/>
                <a:gd name="T44" fmla="*/ 234 w 250"/>
                <a:gd name="T45" fmla="*/ 164 h 234"/>
                <a:gd name="T46" fmla="*/ 250 w 250"/>
                <a:gd name="T47" fmla="*/ 183 h 234"/>
                <a:gd name="T48" fmla="*/ 250 w 250"/>
                <a:gd name="T49" fmla="*/ 206 h 234"/>
                <a:gd name="T50" fmla="*/ 235 w 250"/>
                <a:gd name="T51" fmla="*/ 225 h 234"/>
                <a:gd name="T52" fmla="*/ 220 w 250"/>
                <a:gd name="T53" fmla="*/ 234 h 234"/>
                <a:gd name="T54" fmla="*/ 206 w 250"/>
                <a:gd name="T55" fmla="*/ 216 h 234"/>
                <a:gd name="T56" fmla="*/ 221 w 250"/>
                <a:gd name="T57" fmla="*/ 203 h 234"/>
                <a:gd name="T58" fmla="*/ 225 w 250"/>
                <a:gd name="T59" fmla="*/ 183 h 234"/>
                <a:gd name="T60" fmla="*/ 213 w 250"/>
                <a:gd name="T61" fmla="*/ 175 h 234"/>
                <a:gd name="T62" fmla="*/ 191 w 250"/>
                <a:gd name="T63" fmla="*/ 172 h 234"/>
                <a:gd name="T64" fmla="*/ 175 w 250"/>
                <a:gd name="T65" fmla="*/ 162 h 234"/>
                <a:gd name="T66" fmla="*/ 170 w 250"/>
                <a:gd name="T67" fmla="*/ 149 h 234"/>
                <a:gd name="T68" fmla="*/ 185 w 250"/>
                <a:gd name="T69" fmla="*/ 130 h 234"/>
                <a:gd name="T70" fmla="*/ 187 w 250"/>
                <a:gd name="T71" fmla="*/ 106 h 234"/>
                <a:gd name="T72" fmla="*/ 170 w 250"/>
                <a:gd name="T73" fmla="*/ 110 h 234"/>
                <a:gd name="T74" fmla="*/ 161 w 250"/>
                <a:gd name="T75" fmla="*/ 127 h 234"/>
                <a:gd name="T76" fmla="*/ 142 w 250"/>
                <a:gd name="T77" fmla="*/ 140 h 234"/>
                <a:gd name="T78" fmla="*/ 129 w 250"/>
                <a:gd name="T79" fmla="*/ 135 h 234"/>
                <a:gd name="T80" fmla="*/ 121 w 250"/>
                <a:gd name="T81" fmla="*/ 112 h 234"/>
                <a:gd name="T82" fmla="*/ 132 w 250"/>
                <a:gd name="T83" fmla="*/ 73 h 234"/>
                <a:gd name="T84" fmla="*/ 132 w 250"/>
                <a:gd name="T85" fmla="*/ 42 h 234"/>
                <a:gd name="T86" fmla="*/ 123 w 250"/>
                <a:gd name="T87" fmla="*/ 33 h 234"/>
                <a:gd name="T88" fmla="*/ 113 w 250"/>
                <a:gd name="T89" fmla="*/ 56 h 234"/>
                <a:gd name="T90" fmla="*/ 98 w 250"/>
                <a:gd name="T91" fmla="*/ 89 h 234"/>
                <a:gd name="T92" fmla="*/ 86 w 250"/>
                <a:gd name="T93" fmla="*/ 124 h 234"/>
                <a:gd name="T94" fmla="*/ 69 w 250"/>
                <a:gd name="T95" fmla="*/ 123 h 234"/>
                <a:gd name="T96" fmla="*/ 50 w 250"/>
                <a:gd name="T97" fmla="*/ 89 h 234"/>
                <a:gd name="T98" fmla="*/ 35 w 250"/>
                <a:gd name="T99" fmla="*/ 63 h 234"/>
                <a:gd name="T100" fmla="*/ 22 w 250"/>
                <a:gd name="T101" fmla="*/ 63 h 234"/>
                <a:gd name="T102" fmla="*/ 28 w 250"/>
                <a:gd name="T103" fmla="*/ 93 h 234"/>
                <a:gd name="T104" fmla="*/ 37 w 250"/>
                <a:gd name="T105" fmla="*/ 124 h 234"/>
                <a:gd name="T106" fmla="*/ 34 w 250"/>
                <a:gd name="T107" fmla="*/ 144 h 234"/>
                <a:gd name="T108" fmla="*/ 16 w 250"/>
                <a:gd name="T109" fmla="*/ 14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0" h="234">
                  <a:moveTo>
                    <a:pt x="16" y="141"/>
                  </a:moveTo>
                  <a:lnTo>
                    <a:pt x="6" y="108"/>
                  </a:lnTo>
                  <a:lnTo>
                    <a:pt x="0" y="63"/>
                  </a:lnTo>
                  <a:lnTo>
                    <a:pt x="6" y="34"/>
                  </a:lnTo>
                  <a:lnTo>
                    <a:pt x="20" y="28"/>
                  </a:lnTo>
                  <a:lnTo>
                    <a:pt x="37" y="33"/>
                  </a:lnTo>
                  <a:lnTo>
                    <a:pt x="57" y="53"/>
                  </a:lnTo>
                  <a:lnTo>
                    <a:pt x="72" y="79"/>
                  </a:lnTo>
                  <a:lnTo>
                    <a:pt x="85" y="51"/>
                  </a:lnTo>
                  <a:lnTo>
                    <a:pt x="106" y="15"/>
                  </a:lnTo>
                  <a:lnTo>
                    <a:pt x="126" y="0"/>
                  </a:lnTo>
                  <a:lnTo>
                    <a:pt x="146" y="2"/>
                  </a:lnTo>
                  <a:lnTo>
                    <a:pt x="153" y="18"/>
                  </a:lnTo>
                  <a:lnTo>
                    <a:pt x="158" y="51"/>
                  </a:lnTo>
                  <a:lnTo>
                    <a:pt x="150" y="94"/>
                  </a:lnTo>
                  <a:lnTo>
                    <a:pt x="173" y="87"/>
                  </a:lnTo>
                  <a:lnTo>
                    <a:pt x="190" y="83"/>
                  </a:lnTo>
                  <a:lnTo>
                    <a:pt x="206" y="91"/>
                  </a:lnTo>
                  <a:lnTo>
                    <a:pt x="212" y="105"/>
                  </a:lnTo>
                  <a:lnTo>
                    <a:pt x="207" y="124"/>
                  </a:lnTo>
                  <a:lnTo>
                    <a:pt x="197" y="149"/>
                  </a:lnTo>
                  <a:lnTo>
                    <a:pt x="207" y="159"/>
                  </a:lnTo>
                  <a:lnTo>
                    <a:pt x="234" y="164"/>
                  </a:lnTo>
                  <a:lnTo>
                    <a:pt x="250" y="183"/>
                  </a:lnTo>
                  <a:lnTo>
                    <a:pt x="250" y="206"/>
                  </a:lnTo>
                  <a:lnTo>
                    <a:pt x="235" y="225"/>
                  </a:lnTo>
                  <a:lnTo>
                    <a:pt x="220" y="234"/>
                  </a:lnTo>
                  <a:lnTo>
                    <a:pt x="206" y="216"/>
                  </a:lnTo>
                  <a:lnTo>
                    <a:pt x="221" y="203"/>
                  </a:lnTo>
                  <a:lnTo>
                    <a:pt x="225" y="183"/>
                  </a:lnTo>
                  <a:lnTo>
                    <a:pt x="213" y="175"/>
                  </a:lnTo>
                  <a:lnTo>
                    <a:pt x="191" y="172"/>
                  </a:lnTo>
                  <a:lnTo>
                    <a:pt x="175" y="162"/>
                  </a:lnTo>
                  <a:lnTo>
                    <a:pt x="170" y="149"/>
                  </a:lnTo>
                  <a:lnTo>
                    <a:pt x="185" y="130"/>
                  </a:lnTo>
                  <a:lnTo>
                    <a:pt x="187" y="106"/>
                  </a:lnTo>
                  <a:lnTo>
                    <a:pt x="170" y="110"/>
                  </a:lnTo>
                  <a:lnTo>
                    <a:pt x="161" y="127"/>
                  </a:lnTo>
                  <a:lnTo>
                    <a:pt x="142" y="140"/>
                  </a:lnTo>
                  <a:lnTo>
                    <a:pt x="129" y="135"/>
                  </a:lnTo>
                  <a:lnTo>
                    <a:pt x="121" y="112"/>
                  </a:lnTo>
                  <a:lnTo>
                    <a:pt x="132" y="73"/>
                  </a:lnTo>
                  <a:lnTo>
                    <a:pt x="132" y="42"/>
                  </a:lnTo>
                  <a:lnTo>
                    <a:pt x="123" y="33"/>
                  </a:lnTo>
                  <a:lnTo>
                    <a:pt x="113" y="56"/>
                  </a:lnTo>
                  <a:lnTo>
                    <a:pt x="98" y="89"/>
                  </a:lnTo>
                  <a:lnTo>
                    <a:pt x="86" y="124"/>
                  </a:lnTo>
                  <a:lnTo>
                    <a:pt x="69" y="123"/>
                  </a:lnTo>
                  <a:lnTo>
                    <a:pt x="50" y="89"/>
                  </a:lnTo>
                  <a:lnTo>
                    <a:pt x="35" y="63"/>
                  </a:lnTo>
                  <a:lnTo>
                    <a:pt x="22" y="63"/>
                  </a:lnTo>
                  <a:lnTo>
                    <a:pt x="28" y="93"/>
                  </a:lnTo>
                  <a:lnTo>
                    <a:pt x="37" y="124"/>
                  </a:lnTo>
                  <a:lnTo>
                    <a:pt x="34" y="144"/>
                  </a:lnTo>
                  <a:lnTo>
                    <a:pt x="16"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55" name="Freeform 52"/>
            <p:cNvSpPr>
              <a:spLocks/>
            </p:cNvSpPr>
            <p:nvPr/>
          </p:nvSpPr>
          <p:spPr bwMode="auto">
            <a:xfrm>
              <a:off x="2474" y="3371"/>
              <a:ext cx="79" cy="245"/>
            </a:xfrm>
            <a:custGeom>
              <a:avLst/>
              <a:gdLst>
                <a:gd name="T0" fmla="*/ 70 w 79"/>
                <a:gd name="T1" fmla="*/ 245 h 245"/>
                <a:gd name="T2" fmla="*/ 36 w 79"/>
                <a:gd name="T3" fmla="*/ 180 h 245"/>
                <a:gd name="T4" fmla="*/ 11 w 79"/>
                <a:gd name="T5" fmla="*/ 130 h 245"/>
                <a:gd name="T6" fmla="*/ 0 w 79"/>
                <a:gd name="T7" fmla="*/ 87 h 245"/>
                <a:gd name="T8" fmla="*/ 2 w 79"/>
                <a:gd name="T9" fmla="*/ 28 h 245"/>
                <a:gd name="T10" fmla="*/ 10 w 79"/>
                <a:gd name="T11" fmla="*/ 6 h 245"/>
                <a:gd name="T12" fmla="*/ 23 w 79"/>
                <a:gd name="T13" fmla="*/ 0 h 245"/>
                <a:gd name="T14" fmla="*/ 38 w 79"/>
                <a:gd name="T15" fmla="*/ 6 h 245"/>
                <a:gd name="T16" fmla="*/ 38 w 79"/>
                <a:gd name="T17" fmla="*/ 27 h 245"/>
                <a:gd name="T18" fmla="*/ 32 w 79"/>
                <a:gd name="T19" fmla="*/ 55 h 245"/>
                <a:gd name="T20" fmla="*/ 36 w 79"/>
                <a:gd name="T21" fmla="*/ 88 h 245"/>
                <a:gd name="T22" fmla="*/ 46 w 79"/>
                <a:gd name="T23" fmla="*/ 130 h 245"/>
                <a:gd name="T24" fmla="*/ 65 w 79"/>
                <a:gd name="T25" fmla="*/ 167 h 245"/>
                <a:gd name="T26" fmla="*/ 77 w 79"/>
                <a:gd name="T27" fmla="*/ 203 h 245"/>
                <a:gd name="T28" fmla="*/ 79 w 79"/>
                <a:gd name="T29" fmla="*/ 229 h 245"/>
                <a:gd name="T30" fmla="*/ 70 w 79"/>
                <a:gd name="T31"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245">
                  <a:moveTo>
                    <a:pt x="70" y="245"/>
                  </a:moveTo>
                  <a:lnTo>
                    <a:pt x="36" y="180"/>
                  </a:lnTo>
                  <a:lnTo>
                    <a:pt x="11" y="130"/>
                  </a:lnTo>
                  <a:lnTo>
                    <a:pt x="0" y="87"/>
                  </a:lnTo>
                  <a:lnTo>
                    <a:pt x="2" y="28"/>
                  </a:lnTo>
                  <a:lnTo>
                    <a:pt x="10" y="6"/>
                  </a:lnTo>
                  <a:lnTo>
                    <a:pt x="23" y="0"/>
                  </a:lnTo>
                  <a:lnTo>
                    <a:pt x="38" y="6"/>
                  </a:lnTo>
                  <a:lnTo>
                    <a:pt x="38" y="27"/>
                  </a:lnTo>
                  <a:lnTo>
                    <a:pt x="32" y="55"/>
                  </a:lnTo>
                  <a:lnTo>
                    <a:pt x="36" y="88"/>
                  </a:lnTo>
                  <a:lnTo>
                    <a:pt x="46" y="130"/>
                  </a:lnTo>
                  <a:lnTo>
                    <a:pt x="65" y="167"/>
                  </a:lnTo>
                  <a:lnTo>
                    <a:pt x="77" y="203"/>
                  </a:lnTo>
                  <a:lnTo>
                    <a:pt x="79" y="229"/>
                  </a:lnTo>
                  <a:lnTo>
                    <a:pt x="70" y="2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56" name="Freeform 53"/>
            <p:cNvSpPr>
              <a:spLocks/>
            </p:cNvSpPr>
            <p:nvPr/>
          </p:nvSpPr>
          <p:spPr bwMode="auto">
            <a:xfrm>
              <a:off x="2792" y="2940"/>
              <a:ext cx="428" cy="600"/>
            </a:xfrm>
            <a:custGeom>
              <a:avLst/>
              <a:gdLst>
                <a:gd name="T0" fmla="*/ 3 w 428"/>
                <a:gd name="T1" fmla="*/ 37 h 600"/>
                <a:gd name="T2" fmla="*/ 16 w 428"/>
                <a:gd name="T3" fmla="*/ 28 h 600"/>
                <a:gd name="T4" fmla="*/ 55 w 428"/>
                <a:gd name="T5" fmla="*/ 11 h 600"/>
                <a:gd name="T6" fmla="*/ 76 w 428"/>
                <a:gd name="T7" fmla="*/ 0 h 600"/>
                <a:gd name="T8" fmla="*/ 97 w 428"/>
                <a:gd name="T9" fmla="*/ 0 h 600"/>
                <a:gd name="T10" fmla="*/ 109 w 428"/>
                <a:gd name="T11" fmla="*/ 21 h 600"/>
                <a:gd name="T12" fmla="*/ 114 w 428"/>
                <a:gd name="T13" fmla="*/ 74 h 600"/>
                <a:gd name="T14" fmla="*/ 126 w 428"/>
                <a:gd name="T15" fmla="*/ 183 h 600"/>
                <a:gd name="T16" fmla="*/ 133 w 428"/>
                <a:gd name="T17" fmla="*/ 282 h 600"/>
                <a:gd name="T18" fmla="*/ 146 w 428"/>
                <a:gd name="T19" fmla="*/ 365 h 600"/>
                <a:gd name="T20" fmla="*/ 159 w 428"/>
                <a:gd name="T21" fmla="*/ 403 h 600"/>
                <a:gd name="T22" fmla="*/ 191 w 428"/>
                <a:gd name="T23" fmla="*/ 434 h 600"/>
                <a:gd name="T24" fmla="*/ 248 w 428"/>
                <a:gd name="T25" fmla="*/ 479 h 600"/>
                <a:gd name="T26" fmla="*/ 308 w 428"/>
                <a:gd name="T27" fmla="*/ 519 h 600"/>
                <a:gd name="T28" fmla="*/ 370 w 428"/>
                <a:gd name="T29" fmla="*/ 545 h 600"/>
                <a:gd name="T30" fmla="*/ 415 w 428"/>
                <a:gd name="T31" fmla="*/ 567 h 600"/>
                <a:gd name="T32" fmla="*/ 428 w 428"/>
                <a:gd name="T33" fmla="*/ 586 h 600"/>
                <a:gd name="T34" fmla="*/ 420 w 428"/>
                <a:gd name="T35" fmla="*/ 600 h 600"/>
                <a:gd name="T36" fmla="*/ 389 w 428"/>
                <a:gd name="T37" fmla="*/ 589 h 600"/>
                <a:gd name="T38" fmla="*/ 340 w 428"/>
                <a:gd name="T39" fmla="*/ 574 h 600"/>
                <a:gd name="T40" fmla="*/ 268 w 428"/>
                <a:gd name="T41" fmla="*/ 551 h 600"/>
                <a:gd name="T42" fmla="*/ 203 w 428"/>
                <a:gd name="T43" fmla="*/ 519 h 600"/>
                <a:gd name="T44" fmla="*/ 165 w 428"/>
                <a:gd name="T45" fmla="*/ 494 h 600"/>
                <a:gd name="T46" fmla="*/ 127 w 428"/>
                <a:gd name="T47" fmla="*/ 453 h 600"/>
                <a:gd name="T48" fmla="*/ 109 w 428"/>
                <a:gd name="T49" fmla="*/ 408 h 600"/>
                <a:gd name="T50" fmla="*/ 102 w 428"/>
                <a:gd name="T51" fmla="*/ 341 h 600"/>
                <a:gd name="T52" fmla="*/ 97 w 428"/>
                <a:gd name="T53" fmla="*/ 181 h 600"/>
                <a:gd name="T54" fmla="*/ 71 w 428"/>
                <a:gd name="T55" fmla="*/ 38 h 600"/>
                <a:gd name="T56" fmla="*/ 44 w 428"/>
                <a:gd name="T57" fmla="*/ 53 h 600"/>
                <a:gd name="T58" fmla="*/ 9 w 428"/>
                <a:gd name="T59" fmla="*/ 59 h 600"/>
                <a:gd name="T60" fmla="*/ 0 w 428"/>
                <a:gd name="T61" fmla="*/ 52 h 600"/>
                <a:gd name="T62" fmla="*/ 3 w 428"/>
                <a:gd name="T63" fmla="*/ 3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8" h="600">
                  <a:moveTo>
                    <a:pt x="3" y="37"/>
                  </a:moveTo>
                  <a:lnTo>
                    <a:pt x="16" y="28"/>
                  </a:lnTo>
                  <a:lnTo>
                    <a:pt x="55" y="11"/>
                  </a:lnTo>
                  <a:lnTo>
                    <a:pt x="76" y="0"/>
                  </a:lnTo>
                  <a:lnTo>
                    <a:pt x="97" y="0"/>
                  </a:lnTo>
                  <a:lnTo>
                    <a:pt x="109" y="21"/>
                  </a:lnTo>
                  <a:lnTo>
                    <a:pt x="114" y="74"/>
                  </a:lnTo>
                  <a:lnTo>
                    <a:pt x="126" y="183"/>
                  </a:lnTo>
                  <a:lnTo>
                    <a:pt x="133" y="282"/>
                  </a:lnTo>
                  <a:lnTo>
                    <a:pt x="146" y="365"/>
                  </a:lnTo>
                  <a:lnTo>
                    <a:pt x="159" y="403"/>
                  </a:lnTo>
                  <a:lnTo>
                    <a:pt x="191" y="434"/>
                  </a:lnTo>
                  <a:lnTo>
                    <a:pt x="248" y="479"/>
                  </a:lnTo>
                  <a:lnTo>
                    <a:pt x="308" y="519"/>
                  </a:lnTo>
                  <a:lnTo>
                    <a:pt x="370" y="545"/>
                  </a:lnTo>
                  <a:lnTo>
                    <a:pt x="415" y="567"/>
                  </a:lnTo>
                  <a:lnTo>
                    <a:pt x="428" y="586"/>
                  </a:lnTo>
                  <a:lnTo>
                    <a:pt x="420" y="600"/>
                  </a:lnTo>
                  <a:lnTo>
                    <a:pt x="389" y="589"/>
                  </a:lnTo>
                  <a:lnTo>
                    <a:pt x="340" y="574"/>
                  </a:lnTo>
                  <a:lnTo>
                    <a:pt x="268" y="551"/>
                  </a:lnTo>
                  <a:lnTo>
                    <a:pt x="203" y="519"/>
                  </a:lnTo>
                  <a:lnTo>
                    <a:pt x="165" y="494"/>
                  </a:lnTo>
                  <a:lnTo>
                    <a:pt x="127" y="453"/>
                  </a:lnTo>
                  <a:lnTo>
                    <a:pt x="109" y="408"/>
                  </a:lnTo>
                  <a:lnTo>
                    <a:pt x="102" y="341"/>
                  </a:lnTo>
                  <a:lnTo>
                    <a:pt x="97" y="181"/>
                  </a:lnTo>
                  <a:lnTo>
                    <a:pt x="71" y="38"/>
                  </a:lnTo>
                  <a:lnTo>
                    <a:pt x="44" y="53"/>
                  </a:lnTo>
                  <a:lnTo>
                    <a:pt x="9" y="59"/>
                  </a:lnTo>
                  <a:lnTo>
                    <a:pt x="0" y="52"/>
                  </a:lnTo>
                  <a:lnTo>
                    <a:pt x="3"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57" name="Freeform 54"/>
            <p:cNvSpPr>
              <a:spLocks/>
            </p:cNvSpPr>
            <p:nvPr/>
          </p:nvSpPr>
          <p:spPr bwMode="auto">
            <a:xfrm>
              <a:off x="3160" y="3433"/>
              <a:ext cx="29" cy="29"/>
            </a:xfrm>
            <a:custGeom>
              <a:avLst/>
              <a:gdLst>
                <a:gd name="T0" fmla="*/ 0 w 29"/>
                <a:gd name="T1" fmla="*/ 16 h 29"/>
                <a:gd name="T2" fmla="*/ 4 w 29"/>
                <a:gd name="T3" fmla="*/ 0 h 29"/>
                <a:gd name="T4" fmla="*/ 20 w 29"/>
                <a:gd name="T5" fmla="*/ 1 h 29"/>
                <a:gd name="T6" fmla="*/ 29 w 29"/>
                <a:gd name="T7" fmla="*/ 9 h 29"/>
                <a:gd name="T8" fmla="*/ 21 w 29"/>
                <a:gd name="T9" fmla="*/ 29 h 29"/>
                <a:gd name="T10" fmla="*/ 10 w 29"/>
                <a:gd name="T11" fmla="*/ 28 h 29"/>
                <a:gd name="T12" fmla="*/ 0 w 29"/>
                <a:gd name="T13" fmla="*/ 16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0" y="16"/>
                  </a:moveTo>
                  <a:lnTo>
                    <a:pt x="4" y="0"/>
                  </a:lnTo>
                  <a:lnTo>
                    <a:pt x="20" y="1"/>
                  </a:lnTo>
                  <a:lnTo>
                    <a:pt x="29" y="9"/>
                  </a:lnTo>
                  <a:lnTo>
                    <a:pt x="21" y="29"/>
                  </a:lnTo>
                  <a:lnTo>
                    <a:pt x="10" y="28"/>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58" name="Freeform 55"/>
            <p:cNvSpPr>
              <a:spLocks/>
            </p:cNvSpPr>
            <p:nvPr/>
          </p:nvSpPr>
          <p:spPr bwMode="auto">
            <a:xfrm>
              <a:off x="3218" y="3540"/>
              <a:ext cx="22" cy="27"/>
            </a:xfrm>
            <a:custGeom>
              <a:avLst/>
              <a:gdLst>
                <a:gd name="T0" fmla="*/ 12 w 22"/>
                <a:gd name="T1" fmla="*/ 0 h 27"/>
                <a:gd name="T2" fmla="*/ 0 w 22"/>
                <a:gd name="T3" fmla="*/ 11 h 27"/>
                <a:gd name="T4" fmla="*/ 5 w 22"/>
                <a:gd name="T5" fmla="*/ 23 h 27"/>
                <a:gd name="T6" fmla="*/ 13 w 22"/>
                <a:gd name="T7" fmla="*/ 27 h 27"/>
                <a:gd name="T8" fmla="*/ 22 w 22"/>
                <a:gd name="T9" fmla="*/ 24 h 27"/>
                <a:gd name="T10" fmla="*/ 22 w 22"/>
                <a:gd name="T11" fmla="*/ 6 h 27"/>
                <a:gd name="T12" fmla="*/ 12 w 22"/>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22" h="27">
                  <a:moveTo>
                    <a:pt x="12" y="0"/>
                  </a:moveTo>
                  <a:lnTo>
                    <a:pt x="0" y="11"/>
                  </a:lnTo>
                  <a:lnTo>
                    <a:pt x="5" y="23"/>
                  </a:lnTo>
                  <a:lnTo>
                    <a:pt x="13" y="27"/>
                  </a:lnTo>
                  <a:lnTo>
                    <a:pt x="22" y="24"/>
                  </a:lnTo>
                  <a:lnTo>
                    <a:pt x="22" y="6"/>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59" name="Freeform 56"/>
            <p:cNvSpPr>
              <a:spLocks/>
            </p:cNvSpPr>
            <p:nvPr/>
          </p:nvSpPr>
          <p:spPr bwMode="auto">
            <a:xfrm>
              <a:off x="2809" y="3551"/>
              <a:ext cx="35" cy="36"/>
            </a:xfrm>
            <a:custGeom>
              <a:avLst/>
              <a:gdLst>
                <a:gd name="T0" fmla="*/ 0 w 35"/>
                <a:gd name="T1" fmla="*/ 13 h 36"/>
                <a:gd name="T2" fmla="*/ 13 w 35"/>
                <a:gd name="T3" fmla="*/ 0 h 36"/>
                <a:gd name="T4" fmla="*/ 32 w 35"/>
                <a:gd name="T5" fmla="*/ 7 h 36"/>
                <a:gd name="T6" fmla="*/ 35 w 35"/>
                <a:gd name="T7" fmla="*/ 21 h 36"/>
                <a:gd name="T8" fmla="*/ 25 w 35"/>
                <a:gd name="T9" fmla="*/ 34 h 36"/>
                <a:gd name="T10" fmla="*/ 7 w 35"/>
                <a:gd name="T11" fmla="*/ 36 h 36"/>
                <a:gd name="T12" fmla="*/ 0 w 35"/>
                <a:gd name="T13" fmla="*/ 28 h 36"/>
                <a:gd name="T14" fmla="*/ 0 w 35"/>
                <a:gd name="T15" fmla="*/ 13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6">
                  <a:moveTo>
                    <a:pt x="0" y="13"/>
                  </a:moveTo>
                  <a:lnTo>
                    <a:pt x="13" y="0"/>
                  </a:lnTo>
                  <a:lnTo>
                    <a:pt x="32" y="7"/>
                  </a:lnTo>
                  <a:lnTo>
                    <a:pt x="35" y="21"/>
                  </a:lnTo>
                  <a:lnTo>
                    <a:pt x="25" y="34"/>
                  </a:lnTo>
                  <a:lnTo>
                    <a:pt x="7" y="36"/>
                  </a:lnTo>
                  <a:lnTo>
                    <a:pt x="0" y="28"/>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60" name="Freeform 57"/>
            <p:cNvSpPr>
              <a:spLocks/>
            </p:cNvSpPr>
            <p:nvPr/>
          </p:nvSpPr>
          <p:spPr bwMode="auto">
            <a:xfrm>
              <a:off x="2906" y="3535"/>
              <a:ext cx="19" cy="16"/>
            </a:xfrm>
            <a:custGeom>
              <a:avLst/>
              <a:gdLst>
                <a:gd name="T0" fmla="*/ 0 w 19"/>
                <a:gd name="T1" fmla="*/ 0 h 16"/>
                <a:gd name="T2" fmla="*/ 6 w 19"/>
                <a:gd name="T3" fmla="*/ 13 h 16"/>
                <a:gd name="T4" fmla="*/ 17 w 19"/>
                <a:gd name="T5" fmla="*/ 16 h 16"/>
                <a:gd name="T6" fmla="*/ 19 w 19"/>
                <a:gd name="T7" fmla="*/ 8 h 16"/>
                <a:gd name="T8" fmla="*/ 11 w 19"/>
                <a:gd name="T9" fmla="*/ 2 h 16"/>
                <a:gd name="T10" fmla="*/ 0 w 19"/>
                <a:gd name="T11" fmla="*/ 0 h 16"/>
              </a:gdLst>
              <a:ahLst/>
              <a:cxnLst>
                <a:cxn ang="0">
                  <a:pos x="T0" y="T1"/>
                </a:cxn>
                <a:cxn ang="0">
                  <a:pos x="T2" y="T3"/>
                </a:cxn>
                <a:cxn ang="0">
                  <a:pos x="T4" y="T5"/>
                </a:cxn>
                <a:cxn ang="0">
                  <a:pos x="T6" y="T7"/>
                </a:cxn>
                <a:cxn ang="0">
                  <a:pos x="T8" y="T9"/>
                </a:cxn>
                <a:cxn ang="0">
                  <a:pos x="T10" y="T11"/>
                </a:cxn>
              </a:cxnLst>
              <a:rect l="0" t="0" r="r" b="b"/>
              <a:pathLst>
                <a:path w="19" h="16">
                  <a:moveTo>
                    <a:pt x="0" y="0"/>
                  </a:moveTo>
                  <a:lnTo>
                    <a:pt x="6" y="13"/>
                  </a:lnTo>
                  <a:lnTo>
                    <a:pt x="17" y="16"/>
                  </a:lnTo>
                  <a:lnTo>
                    <a:pt x="19" y="8"/>
                  </a:lnTo>
                  <a:lnTo>
                    <a:pt x="1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61" name="Freeform 58"/>
            <p:cNvSpPr>
              <a:spLocks/>
            </p:cNvSpPr>
            <p:nvPr/>
          </p:nvSpPr>
          <p:spPr bwMode="auto">
            <a:xfrm>
              <a:off x="2551" y="3440"/>
              <a:ext cx="241" cy="116"/>
            </a:xfrm>
            <a:custGeom>
              <a:avLst/>
              <a:gdLst>
                <a:gd name="T0" fmla="*/ 0 w 241"/>
                <a:gd name="T1" fmla="*/ 61 h 116"/>
                <a:gd name="T2" fmla="*/ 30 w 241"/>
                <a:gd name="T3" fmla="*/ 25 h 116"/>
                <a:gd name="T4" fmla="*/ 51 w 241"/>
                <a:gd name="T5" fmla="*/ 1 h 116"/>
                <a:gd name="T6" fmla="*/ 69 w 241"/>
                <a:gd name="T7" fmla="*/ 0 h 116"/>
                <a:gd name="T8" fmla="*/ 82 w 241"/>
                <a:gd name="T9" fmla="*/ 12 h 116"/>
                <a:gd name="T10" fmla="*/ 85 w 241"/>
                <a:gd name="T11" fmla="*/ 28 h 116"/>
                <a:gd name="T12" fmla="*/ 88 w 241"/>
                <a:gd name="T13" fmla="*/ 56 h 116"/>
                <a:gd name="T14" fmla="*/ 115 w 241"/>
                <a:gd name="T15" fmla="*/ 28 h 116"/>
                <a:gd name="T16" fmla="*/ 146 w 241"/>
                <a:gd name="T17" fmla="*/ 6 h 116"/>
                <a:gd name="T18" fmla="*/ 165 w 241"/>
                <a:gd name="T19" fmla="*/ 2 h 116"/>
                <a:gd name="T20" fmla="*/ 178 w 241"/>
                <a:gd name="T21" fmla="*/ 6 h 116"/>
                <a:gd name="T22" fmla="*/ 183 w 241"/>
                <a:gd name="T23" fmla="*/ 23 h 116"/>
                <a:gd name="T24" fmla="*/ 171 w 241"/>
                <a:gd name="T25" fmla="*/ 56 h 116"/>
                <a:gd name="T26" fmla="*/ 184 w 241"/>
                <a:gd name="T27" fmla="*/ 46 h 116"/>
                <a:gd name="T28" fmla="*/ 204 w 241"/>
                <a:gd name="T29" fmla="*/ 40 h 116"/>
                <a:gd name="T30" fmla="*/ 229 w 241"/>
                <a:gd name="T31" fmla="*/ 46 h 116"/>
                <a:gd name="T32" fmla="*/ 241 w 241"/>
                <a:gd name="T33" fmla="*/ 61 h 116"/>
                <a:gd name="T34" fmla="*/ 241 w 241"/>
                <a:gd name="T35" fmla="*/ 76 h 116"/>
                <a:gd name="T36" fmla="*/ 228 w 241"/>
                <a:gd name="T37" fmla="*/ 102 h 116"/>
                <a:gd name="T38" fmla="*/ 204 w 241"/>
                <a:gd name="T39" fmla="*/ 116 h 116"/>
                <a:gd name="T40" fmla="*/ 186 w 241"/>
                <a:gd name="T41" fmla="*/ 103 h 116"/>
                <a:gd name="T42" fmla="*/ 202 w 241"/>
                <a:gd name="T43" fmla="*/ 85 h 116"/>
                <a:gd name="T44" fmla="*/ 220 w 241"/>
                <a:gd name="T45" fmla="*/ 74 h 116"/>
                <a:gd name="T46" fmla="*/ 210 w 241"/>
                <a:gd name="T47" fmla="*/ 61 h 116"/>
                <a:gd name="T48" fmla="*/ 191 w 241"/>
                <a:gd name="T49" fmla="*/ 68 h 116"/>
                <a:gd name="T50" fmla="*/ 176 w 241"/>
                <a:gd name="T51" fmla="*/ 80 h 116"/>
                <a:gd name="T52" fmla="*/ 148 w 241"/>
                <a:gd name="T53" fmla="*/ 95 h 116"/>
                <a:gd name="T54" fmla="*/ 128 w 241"/>
                <a:gd name="T55" fmla="*/ 82 h 116"/>
                <a:gd name="T56" fmla="*/ 136 w 241"/>
                <a:gd name="T57" fmla="*/ 61 h 116"/>
                <a:gd name="T58" fmla="*/ 146 w 241"/>
                <a:gd name="T59" fmla="*/ 51 h 116"/>
                <a:gd name="T60" fmla="*/ 151 w 241"/>
                <a:gd name="T61" fmla="*/ 35 h 116"/>
                <a:gd name="T62" fmla="*/ 143 w 241"/>
                <a:gd name="T63" fmla="*/ 30 h 116"/>
                <a:gd name="T64" fmla="*/ 126 w 241"/>
                <a:gd name="T65" fmla="*/ 47 h 116"/>
                <a:gd name="T66" fmla="*/ 100 w 241"/>
                <a:gd name="T67" fmla="*/ 72 h 116"/>
                <a:gd name="T68" fmla="*/ 79 w 241"/>
                <a:gd name="T69" fmla="*/ 95 h 116"/>
                <a:gd name="T70" fmla="*/ 61 w 241"/>
                <a:gd name="T71" fmla="*/ 80 h 116"/>
                <a:gd name="T72" fmla="*/ 67 w 241"/>
                <a:gd name="T73" fmla="*/ 47 h 116"/>
                <a:gd name="T74" fmla="*/ 61 w 241"/>
                <a:gd name="T75" fmla="*/ 28 h 116"/>
                <a:gd name="T76" fmla="*/ 50 w 241"/>
                <a:gd name="T77" fmla="*/ 40 h 116"/>
                <a:gd name="T78" fmla="*/ 34 w 241"/>
                <a:gd name="T79" fmla="*/ 63 h 116"/>
                <a:gd name="T80" fmla="*/ 25 w 241"/>
                <a:gd name="T81" fmla="*/ 76 h 116"/>
                <a:gd name="T82" fmla="*/ 9 w 241"/>
                <a:gd name="T83" fmla="*/ 76 h 116"/>
                <a:gd name="T84" fmla="*/ 0 w 241"/>
                <a:gd name="T85" fmla="*/ 6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 h="116">
                  <a:moveTo>
                    <a:pt x="0" y="61"/>
                  </a:moveTo>
                  <a:lnTo>
                    <a:pt x="30" y="25"/>
                  </a:lnTo>
                  <a:lnTo>
                    <a:pt x="51" y="1"/>
                  </a:lnTo>
                  <a:lnTo>
                    <a:pt x="69" y="0"/>
                  </a:lnTo>
                  <a:lnTo>
                    <a:pt x="82" y="12"/>
                  </a:lnTo>
                  <a:lnTo>
                    <a:pt x="85" y="28"/>
                  </a:lnTo>
                  <a:lnTo>
                    <a:pt x="88" y="56"/>
                  </a:lnTo>
                  <a:lnTo>
                    <a:pt x="115" y="28"/>
                  </a:lnTo>
                  <a:lnTo>
                    <a:pt x="146" y="6"/>
                  </a:lnTo>
                  <a:lnTo>
                    <a:pt x="165" y="2"/>
                  </a:lnTo>
                  <a:lnTo>
                    <a:pt x="178" y="6"/>
                  </a:lnTo>
                  <a:lnTo>
                    <a:pt x="183" y="23"/>
                  </a:lnTo>
                  <a:lnTo>
                    <a:pt x="171" y="56"/>
                  </a:lnTo>
                  <a:lnTo>
                    <a:pt x="184" y="46"/>
                  </a:lnTo>
                  <a:lnTo>
                    <a:pt x="204" y="40"/>
                  </a:lnTo>
                  <a:lnTo>
                    <a:pt x="229" y="46"/>
                  </a:lnTo>
                  <a:lnTo>
                    <a:pt x="241" y="61"/>
                  </a:lnTo>
                  <a:lnTo>
                    <a:pt x="241" y="76"/>
                  </a:lnTo>
                  <a:lnTo>
                    <a:pt x="228" y="102"/>
                  </a:lnTo>
                  <a:lnTo>
                    <a:pt x="204" y="116"/>
                  </a:lnTo>
                  <a:lnTo>
                    <a:pt x="186" y="103"/>
                  </a:lnTo>
                  <a:lnTo>
                    <a:pt x="202" y="85"/>
                  </a:lnTo>
                  <a:lnTo>
                    <a:pt x="220" y="74"/>
                  </a:lnTo>
                  <a:lnTo>
                    <a:pt x="210" y="61"/>
                  </a:lnTo>
                  <a:lnTo>
                    <a:pt x="191" y="68"/>
                  </a:lnTo>
                  <a:lnTo>
                    <a:pt x="176" y="80"/>
                  </a:lnTo>
                  <a:lnTo>
                    <a:pt x="148" y="95"/>
                  </a:lnTo>
                  <a:lnTo>
                    <a:pt x="128" y="82"/>
                  </a:lnTo>
                  <a:lnTo>
                    <a:pt x="136" y="61"/>
                  </a:lnTo>
                  <a:lnTo>
                    <a:pt x="146" y="51"/>
                  </a:lnTo>
                  <a:lnTo>
                    <a:pt x="151" y="35"/>
                  </a:lnTo>
                  <a:lnTo>
                    <a:pt x="143" y="30"/>
                  </a:lnTo>
                  <a:lnTo>
                    <a:pt x="126" y="47"/>
                  </a:lnTo>
                  <a:lnTo>
                    <a:pt x="100" y="72"/>
                  </a:lnTo>
                  <a:lnTo>
                    <a:pt x="79" y="95"/>
                  </a:lnTo>
                  <a:lnTo>
                    <a:pt x="61" y="80"/>
                  </a:lnTo>
                  <a:lnTo>
                    <a:pt x="67" y="47"/>
                  </a:lnTo>
                  <a:lnTo>
                    <a:pt x="61" y="28"/>
                  </a:lnTo>
                  <a:lnTo>
                    <a:pt x="50" y="40"/>
                  </a:lnTo>
                  <a:lnTo>
                    <a:pt x="34" y="63"/>
                  </a:lnTo>
                  <a:lnTo>
                    <a:pt x="25" y="76"/>
                  </a:lnTo>
                  <a:lnTo>
                    <a:pt x="9" y="76"/>
                  </a:lnTo>
                  <a:lnTo>
                    <a:pt x="0"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62" name="Freeform 59"/>
            <p:cNvSpPr>
              <a:spLocks/>
            </p:cNvSpPr>
            <p:nvPr/>
          </p:nvSpPr>
          <p:spPr bwMode="auto">
            <a:xfrm>
              <a:off x="2961" y="3254"/>
              <a:ext cx="214" cy="182"/>
            </a:xfrm>
            <a:custGeom>
              <a:avLst/>
              <a:gdLst>
                <a:gd name="T0" fmla="*/ 0 w 214"/>
                <a:gd name="T1" fmla="*/ 75 h 182"/>
                <a:gd name="T2" fmla="*/ 3 w 214"/>
                <a:gd name="T3" fmla="*/ 52 h 182"/>
                <a:gd name="T4" fmla="*/ 18 w 214"/>
                <a:gd name="T5" fmla="*/ 24 h 182"/>
                <a:gd name="T6" fmla="*/ 34 w 214"/>
                <a:gd name="T7" fmla="*/ 3 h 182"/>
                <a:gd name="T8" fmla="*/ 51 w 214"/>
                <a:gd name="T9" fmla="*/ 0 h 182"/>
                <a:gd name="T10" fmla="*/ 70 w 214"/>
                <a:gd name="T11" fmla="*/ 9 h 182"/>
                <a:gd name="T12" fmla="*/ 70 w 214"/>
                <a:gd name="T13" fmla="*/ 26 h 182"/>
                <a:gd name="T14" fmla="*/ 67 w 214"/>
                <a:gd name="T15" fmla="*/ 92 h 182"/>
                <a:gd name="T16" fmla="*/ 90 w 214"/>
                <a:gd name="T17" fmla="*/ 73 h 182"/>
                <a:gd name="T18" fmla="*/ 120 w 214"/>
                <a:gd name="T19" fmla="*/ 51 h 182"/>
                <a:gd name="T20" fmla="*/ 147 w 214"/>
                <a:gd name="T21" fmla="*/ 42 h 182"/>
                <a:gd name="T22" fmla="*/ 164 w 214"/>
                <a:gd name="T23" fmla="*/ 45 h 182"/>
                <a:gd name="T24" fmla="*/ 173 w 214"/>
                <a:gd name="T25" fmla="*/ 56 h 182"/>
                <a:gd name="T26" fmla="*/ 164 w 214"/>
                <a:gd name="T27" fmla="*/ 82 h 182"/>
                <a:gd name="T28" fmla="*/ 145 w 214"/>
                <a:gd name="T29" fmla="*/ 107 h 182"/>
                <a:gd name="T30" fmla="*/ 178 w 214"/>
                <a:gd name="T31" fmla="*/ 103 h 182"/>
                <a:gd name="T32" fmla="*/ 202 w 214"/>
                <a:gd name="T33" fmla="*/ 107 h 182"/>
                <a:gd name="T34" fmla="*/ 214 w 214"/>
                <a:gd name="T35" fmla="*/ 120 h 182"/>
                <a:gd name="T36" fmla="*/ 212 w 214"/>
                <a:gd name="T37" fmla="*/ 137 h 182"/>
                <a:gd name="T38" fmla="*/ 194 w 214"/>
                <a:gd name="T39" fmla="*/ 157 h 182"/>
                <a:gd name="T40" fmla="*/ 173 w 214"/>
                <a:gd name="T41" fmla="*/ 182 h 182"/>
                <a:gd name="T42" fmla="*/ 157 w 214"/>
                <a:gd name="T43" fmla="*/ 176 h 182"/>
                <a:gd name="T44" fmla="*/ 174 w 214"/>
                <a:gd name="T45" fmla="*/ 150 h 182"/>
                <a:gd name="T46" fmla="*/ 188 w 214"/>
                <a:gd name="T47" fmla="*/ 136 h 182"/>
                <a:gd name="T48" fmla="*/ 185 w 214"/>
                <a:gd name="T49" fmla="*/ 123 h 182"/>
                <a:gd name="T50" fmla="*/ 167 w 214"/>
                <a:gd name="T51" fmla="*/ 125 h 182"/>
                <a:gd name="T52" fmla="*/ 132 w 214"/>
                <a:gd name="T53" fmla="*/ 140 h 182"/>
                <a:gd name="T54" fmla="*/ 109 w 214"/>
                <a:gd name="T55" fmla="*/ 144 h 182"/>
                <a:gd name="T56" fmla="*/ 92 w 214"/>
                <a:gd name="T57" fmla="*/ 130 h 182"/>
                <a:gd name="T58" fmla="*/ 117 w 214"/>
                <a:gd name="T59" fmla="*/ 97 h 182"/>
                <a:gd name="T60" fmla="*/ 144 w 214"/>
                <a:gd name="T61" fmla="*/ 71 h 182"/>
                <a:gd name="T62" fmla="*/ 129 w 214"/>
                <a:gd name="T63" fmla="*/ 71 h 182"/>
                <a:gd name="T64" fmla="*/ 90 w 214"/>
                <a:gd name="T65" fmla="*/ 104 h 182"/>
                <a:gd name="T66" fmla="*/ 74 w 214"/>
                <a:gd name="T67" fmla="*/ 118 h 182"/>
                <a:gd name="T68" fmla="*/ 58 w 214"/>
                <a:gd name="T69" fmla="*/ 118 h 182"/>
                <a:gd name="T70" fmla="*/ 46 w 214"/>
                <a:gd name="T71" fmla="*/ 107 h 182"/>
                <a:gd name="T72" fmla="*/ 49 w 214"/>
                <a:gd name="T73" fmla="*/ 60 h 182"/>
                <a:gd name="T74" fmla="*/ 51 w 214"/>
                <a:gd name="T75" fmla="*/ 27 h 182"/>
                <a:gd name="T76" fmla="*/ 39 w 214"/>
                <a:gd name="T77" fmla="*/ 30 h 182"/>
                <a:gd name="T78" fmla="*/ 24 w 214"/>
                <a:gd name="T79" fmla="*/ 59 h 182"/>
                <a:gd name="T80" fmla="*/ 15 w 214"/>
                <a:gd name="T81" fmla="*/ 83 h 182"/>
                <a:gd name="T82" fmla="*/ 8 w 214"/>
                <a:gd name="T83" fmla="*/ 86 h 182"/>
                <a:gd name="T84" fmla="*/ 0 w 214"/>
                <a:gd name="T85" fmla="*/ 75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4" h="182">
                  <a:moveTo>
                    <a:pt x="0" y="75"/>
                  </a:moveTo>
                  <a:lnTo>
                    <a:pt x="3" y="52"/>
                  </a:lnTo>
                  <a:lnTo>
                    <a:pt x="18" y="24"/>
                  </a:lnTo>
                  <a:lnTo>
                    <a:pt x="34" y="3"/>
                  </a:lnTo>
                  <a:lnTo>
                    <a:pt x="51" y="0"/>
                  </a:lnTo>
                  <a:lnTo>
                    <a:pt x="70" y="9"/>
                  </a:lnTo>
                  <a:lnTo>
                    <a:pt x="70" y="26"/>
                  </a:lnTo>
                  <a:lnTo>
                    <a:pt x="67" y="92"/>
                  </a:lnTo>
                  <a:lnTo>
                    <a:pt x="90" y="73"/>
                  </a:lnTo>
                  <a:lnTo>
                    <a:pt x="120" y="51"/>
                  </a:lnTo>
                  <a:lnTo>
                    <a:pt x="147" y="42"/>
                  </a:lnTo>
                  <a:lnTo>
                    <a:pt x="164" y="45"/>
                  </a:lnTo>
                  <a:lnTo>
                    <a:pt x="173" y="56"/>
                  </a:lnTo>
                  <a:lnTo>
                    <a:pt x="164" y="82"/>
                  </a:lnTo>
                  <a:lnTo>
                    <a:pt x="145" y="107"/>
                  </a:lnTo>
                  <a:lnTo>
                    <a:pt x="178" y="103"/>
                  </a:lnTo>
                  <a:lnTo>
                    <a:pt x="202" y="107"/>
                  </a:lnTo>
                  <a:lnTo>
                    <a:pt x="214" y="120"/>
                  </a:lnTo>
                  <a:lnTo>
                    <a:pt x="212" y="137"/>
                  </a:lnTo>
                  <a:lnTo>
                    <a:pt x="194" y="157"/>
                  </a:lnTo>
                  <a:lnTo>
                    <a:pt x="173" y="182"/>
                  </a:lnTo>
                  <a:lnTo>
                    <a:pt x="157" y="176"/>
                  </a:lnTo>
                  <a:lnTo>
                    <a:pt x="174" y="150"/>
                  </a:lnTo>
                  <a:lnTo>
                    <a:pt x="188" y="136"/>
                  </a:lnTo>
                  <a:lnTo>
                    <a:pt x="185" y="123"/>
                  </a:lnTo>
                  <a:lnTo>
                    <a:pt x="167" y="125"/>
                  </a:lnTo>
                  <a:lnTo>
                    <a:pt x="132" y="140"/>
                  </a:lnTo>
                  <a:lnTo>
                    <a:pt x="109" y="144"/>
                  </a:lnTo>
                  <a:lnTo>
                    <a:pt x="92" y="130"/>
                  </a:lnTo>
                  <a:lnTo>
                    <a:pt x="117" y="97"/>
                  </a:lnTo>
                  <a:lnTo>
                    <a:pt x="144" y="71"/>
                  </a:lnTo>
                  <a:lnTo>
                    <a:pt x="129" y="71"/>
                  </a:lnTo>
                  <a:lnTo>
                    <a:pt x="90" y="104"/>
                  </a:lnTo>
                  <a:lnTo>
                    <a:pt x="74" y="118"/>
                  </a:lnTo>
                  <a:lnTo>
                    <a:pt x="58" y="118"/>
                  </a:lnTo>
                  <a:lnTo>
                    <a:pt x="46" y="107"/>
                  </a:lnTo>
                  <a:lnTo>
                    <a:pt x="49" y="60"/>
                  </a:lnTo>
                  <a:lnTo>
                    <a:pt x="51" y="27"/>
                  </a:lnTo>
                  <a:lnTo>
                    <a:pt x="39" y="30"/>
                  </a:lnTo>
                  <a:lnTo>
                    <a:pt x="24" y="59"/>
                  </a:lnTo>
                  <a:lnTo>
                    <a:pt x="15" y="83"/>
                  </a:lnTo>
                  <a:lnTo>
                    <a:pt x="8" y="86"/>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63" name="Freeform 60"/>
            <p:cNvSpPr>
              <a:spLocks/>
            </p:cNvSpPr>
            <p:nvPr/>
          </p:nvSpPr>
          <p:spPr bwMode="auto">
            <a:xfrm>
              <a:off x="2666" y="1303"/>
              <a:ext cx="131" cy="170"/>
            </a:xfrm>
            <a:custGeom>
              <a:avLst/>
              <a:gdLst>
                <a:gd name="T0" fmla="*/ 131 w 131"/>
                <a:gd name="T1" fmla="*/ 85 h 170"/>
                <a:gd name="T2" fmla="*/ 130 w 131"/>
                <a:gd name="T3" fmla="*/ 75 h 170"/>
                <a:gd name="T4" fmla="*/ 128 w 131"/>
                <a:gd name="T5" fmla="*/ 65 h 170"/>
                <a:gd name="T6" fmla="*/ 127 w 131"/>
                <a:gd name="T7" fmla="*/ 56 h 170"/>
                <a:gd name="T8" fmla="*/ 124 w 131"/>
                <a:gd name="T9" fmla="*/ 47 h 170"/>
                <a:gd name="T10" fmla="*/ 120 w 131"/>
                <a:gd name="T11" fmla="*/ 39 h 170"/>
                <a:gd name="T12" fmla="*/ 116 w 131"/>
                <a:gd name="T13" fmla="*/ 31 h 170"/>
                <a:gd name="T14" fmla="*/ 111 w 131"/>
                <a:gd name="T15" fmla="*/ 24 h 170"/>
                <a:gd name="T16" fmla="*/ 105 w 131"/>
                <a:gd name="T17" fmla="*/ 18 h 170"/>
                <a:gd name="T18" fmla="*/ 99 w 131"/>
                <a:gd name="T19" fmla="*/ 12 h 170"/>
                <a:gd name="T20" fmla="*/ 92 w 131"/>
                <a:gd name="T21" fmla="*/ 8 h 170"/>
                <a:gd name="T22" fmla="*/ 86 w 131"/>
                <a:gd name="T23" fmla="*/ 4 h 170"/>
                <a:gd name="T24" fmla="*/ 78 w 131"/>
                <a:gd name="T25" fmla="*/ 2 h 170"/>
                <a:gd name="T26" fmla="*/ 71 w 131"/>
                <a:gd name="T27" fmla="*/ 1 h 170"/>
                <a:gd name="T28" fmla="*/ 63 w 131"/>
                <a:gd name="T29" fmla="*/ 0 h 170"/>
                <a:gd name="T30" fmla="*/ 56 w 131"/>
                <a:gd name="T31" fmla="*/ 1 h 170"/>
                <a:gd name="T32" fmla="*/ 49 w 131"/>
                <a:gd name="T33" fmla="*/ 3 h 170"/>
                <a:gd name="T34" fmla="*/ 42 w 131"/>
                <a:gd name="T35" fmla="*/ 5 h 170"/>
                <a:gd name="T36" fmla="*/ 35 w 131"/>
                <a:gd name="T37" fmla="*/ 10 h 170"/>
                <a:gd name="T38" fmla="*/ 28 w 131"/>
                <a:gd name="T39" fmla="*/ 15 h 170"/>
                <a:gd name="T40" fmla="*/ 23 w 131"/>
                <a:gd name="T41" fmla="*/ 21 h 170"/>
                <a:gd name="T42" fmla="*/ 18 w 131"/>
                <a:gd name="T43" fmla="*/ 27 h 170"/>
                <a:gd name="T44" fmla="*/ 13 w 131"/>
                <a:gd name="T45" fmla="*/ 36 h 170"/>
                <a:gd name="T46" fmla="*/ 9 w 131"/>
                <a:gd name="T47" fmla="*/ 44 h 170"/>
                <a:gd name="T48" fmla="*/ 6 w 131"/>
                <a:gd name="T49" fmla="*/ 53 h 170"/>
                <a:gd name="T50" fmla="*/ 3 w 131"/>
                <a:gd name="T51" fmla="*/ 62 h 170"/>
                <a:gd name="T52" fmla="*/ 2 w 131"/>
                <a:gd name="T53" fmla="*/ 71 h 170"/>
                <a:gd name="T54" fmla="*/ 0 w 131"/>
                <a:gd name="T55" fmla="*/ 81 h 170"/>
                <a:gd name="T56" fmla="*/ 1 w 131"/>
                <a:gd name="T57" fmla="*/ 90 h 170"/>
                <a:gd name="T58" fmla="*/ 2 w 131"/>
                <a:gd name="T59" fmla="*/ 101 h 170"/>
                <a:gd name="T60" fmla="*/ 4 w 131"/>
                <a:gd name="T61" fmla="*/ 109 h 170"/>
                <a:gd name="T62" fmla="*/ 6 w 131"/>
                <a:gd name="T63" fmla="*/ 118 h 170"/>
                <a:gd name="T64" fmla="*/ 10 w 131"/>
                <a:gd name="T65" fmla="*/ 128 h 170"/>
                <a:gd name="T66" fmla="*/ 14 w 131"/>
                <a:gd name="T67" fmla="*/ 136 h 170"/>
                <a:gd name="T68" fmla="*/ 19 w 131"/>
                <a:gd name="T69" fmla="*/ 143 h 170"/>
                <a:gd name="T70" fmla="*/ 24 w 131"/>
                <a:gd name="T71" fmla="*/ 150 h 170"/>
                <a:gd name="T72" fmla="*/ 30 w 131"/>
                <a:gd name="T73" fmla="*/ 156 h 170"/>
                <a:gd name="T74" fmla="*/ 36 w 131"/>
                <a:gd name="T75" fmla="*/ 161 h 170"/>
                <a:gd name="T76" fmla="*/ 43 w 131"/>
                <a:gd name="T77" fmla="*/ 166 h 170"/>
                <a:gd name="T78" fmla="*/ 51 w 131"/>
                <a:gd name="T79" fmla="*/ 167 h 170"/>
                <a:gd name="T80" fmla="*/ 58 w 131"/>
                <a:gd name="T81" fmla="*/ 169 h 170"/>
                <a:gd name="T82" fmla="*/ 65 w 131"/>
                <a:gd name="T83" fmla="*/ 170 h 170"/>
                <a:gd name="T84" fmla="*/ 72 w 131"/>
                <a:gd name="T85" fmla="*/ 169 h 170"/>
                <a:gd name="T86" fmla="*/ 80 w 131"/>
                <a:gd name="T87" fmla="*/ 168 h 170"/>
                <a:gd name="T88" fmla="*/ 87 w 131"/>
                <a:gd name="T89" fmla="*/ 166 h 170"/>
                <a:gd name="T90" fmla="*/ 93 w 131"/>
                <a:gd name="T91" fmla="*/ 161 h 170"/>
                <a:gd name="T92" fmla="*/ 100 w 131"/>
                <a:gd name="T93" fmla="*/ 157 h 170"/>
                <a:gd name="T94" fmla="*/ 107 w 131"/>
                <a:gd name="T95" fmla="*/ 151 h 170"/>
                <a:gd name="T96" fmla="*/ 112 w 131"/>
                <a:gd name="T97" fmla="*/ 145 h 170"/>
                <a:gd name="T98" fmla="*/ 117 w 131"/>
                <a:gd name="T99" fmla="*/ 137 h 170"/>
                <a:gd name="T100" fmla="*/ 121 w 131"/>
                <a:gd name="T101" fmla="*/ 128 h 170"/>
                <a:gd name="T102" fmla="*/ 124 w 131"/>
                <a:gd name="T103" fmla="*/ 121 h 170"/>
                <a:gd name="T104" fmla="*/ 127 w 131"/>
                <a:gd name="T105" fmla="*/ 111 h 170"/>
                <a:gd name="T106" fmla="*/ 129 w 131"/>
                <a:gd name="T107" fmla="*/ 102 h 170"/>
                <a:gd name="T108" fmla="*/ 131 w 131"/>
                <a:gd name="T109" fmla="*/ 92 h 170"/>
                <a:gd name="T110" fmla="*/ 131 w 131"/>
                <a:gd name="T111" fmla="*/ 85 h 170"/>
                <a:gd name="T112" fmla="*/ 131 w 131"/>
                <a:gd name="T113"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1" h="170">
                  <a:moveTo>
                    <a:pt x="131" y="85"/>
                  </a:moveTo>
                  <a:lnTo>
                    <a:pt x="130" y="75"/>
                  </a:lnTo>
                  <a:lnTo>
                    <a:pt x="128" y="65"/>
                  </a:lnTo>
                  <a:lnTo>
                    <a:pt x="127" y="56"/>
                  </a:lnTo>
                  <a:lnTo>
                    <a:pt x="124" y="47"/>
                  </a:lnTo>
                  <a:lnTo>
                    <a:pt x="120" y="39"/>
                  </a:lnTo>
                  <a:lnTo>
                    <a:pt x="116" y="31"/>
                  </a:lnTo>
                  <a:lnTo>
                    <a:pt x="111" y="24"/>
                  </a:lnTo>
                  <a:lnTo>
                    <a:pt x="105" y="18"/>
                  </a:lnTo>
                  <a:lnTo>
                    <a:pt x="99" y="12"/>
                  </a:lnTo>
                  <a:lnTo>
                    <a:pt x="92" y="8"/>
                  </a:lnTo>
                  <a:lnTo>
                    <a:pt x="86" y="4"/>
                  </a:lnTo>
                  <a:lnTo>
                    <a:pt x="78" y="2"/>
                  </a:lnTo>
                  <a:lnTo>
                    <a:pt x="71" y="1"/>
                  </a:lnTo>
                  <a:lnTo>
                    <a:pt x="63" y="0"/>
                  </a:lnTo>
                  <a:lnTo>
                    <a:pt x="56" y="1"/>
                  </a:lnTo>
                  <a:lnTo>
                    <a:pt x="49" y="3"/>
                  </a:lnTo>
                  <a:lnTo>
                    <a:pt x="42" y="5"/>
                  </a:lnTo>
                  <a:lnTo>
                    <a:pt x="35" y="10"/>
                  </a:lnTo>
                  <a:lnTo>
                    <a:pt x="28" y="15"/>
                  </a:lnTo>
                  <a:lnTo>
                    <a:pt x="23" y="21"/>
                  </a:lnTo>
                  <a:lnTo>
                    <a:pt x="18" y="27"/>
                  </a:lnTo>
                  <a:lnTo>
                    <a:pt x="13" y="36"/>
                  </a:lnTo>
                  <a:lnTo>
                    <a:pt x="9" y="44"/>
                  </a:lnTo>
                  <a:lnTo>
                    <a:pt x="6" y="53"/>
                  </a:lnTo>
                  <a:lnTo>
                    <a:pt x="3" y="62"/>
                  </a:lnTo>
                  <a:lnTo>
                    <a:pt x="2" y="71"/>
                  </a:lnTo>
                  <a:lnTo>
                    <a:pt x="0" y="81"/>
                  </a:lnTo>
                  <a:lnTo>
                    <a:pt x="1" y="90"/>
                  </a:lnTo>
                  <a:lnTo>
                    <a:pt x="2" y="101"/>
                  </a:lnTo>
                  <a:lnTo>
                    <a:pt x="4" y="109"/>
                  </a:lnTo>
                  <a:lnTo>
                    <a:pt x="6" y="118"/>
                  </a:lnTo>
                  <a:lnTo>
                    <a:pt x="10" y="128"/>
                  </a:lnTo>
                  <a:lnTo>
                    <a:pt x="14" y="136"/>
                  </a:lnTo>
                  <a:lnTo>
                    <a:pt x="19" y="143"/>
                  </a:lnTo>
                  <a:lnTo>
                    <a:pt x="24" y="150"/>
                  </a:lnTo>
                  <a:lnTo>
                    <a:pt x="30" y="156"/>
                  </a:lnTo>
                  <a:lnTo>
                    <a:pt x="36" y="161"/>
                  </a:lnTo>
                  <a:lnTo>
                    <a:pt x="43" y="166"/>
                  </a:lnTo>
                  <a:lnTo>
                    <a:pt x="51" y="167"/>
                  </a:lnTo>
                  <a:lnTo>
                    <a:pt x="58" y="169"/>
                  </a:lnTo>
                  <a:lnTo>
                    <a:pt x="65" y="170"/>
                  </a:lnTo>
                  <a:lnTo>
                    <a:pt x="72" y="169"/>
                  </a:lnTo>
                  <a:lnTo>
                    <a:pt x="80" y="168"/>
                  </a:lnTo>
                  <a:lnTo>
                    <a:pt x="87" y="166"/>
                  </a:lnTo>
                  <a:lnTo>
                    <a:pt x="93" y="161"/>
                  </a:lnTo>
                  <a:lnTo>
                    <a:pt x="100" y="157"/>
                  </a:lnTo>
                  <a:lnTo>
                    <a:pt x="107" y="151"/>
                  </a:lnTo>
                  <a:lnTo>
                    <a:pt x="112" y="145"/>
                  </a:lnTo>
                  <a:lnTo>
                    <a:pt x="117" y="137"/>
                  </a:lnTo>
                  <a:lnTo>
                    <a:pt x="121" y="128"/>
                  </a:lnTo>
                  <a:lnTo>
                    <a:pt x="124" y="121"/>
                  </a:lnTo>
                  <a:lnTo>
                    <a:pt x="127" y="111"/>
                  </a:lnTo>
                  <a:lnTo>
                    <a:pt x="129" y="102"/>
                  </a:lnTo>
                  <a:lnTo>
                    <a:pt x="131" y="92"/>
                  </a:lnTo>
                  <a:lnTo>
                    <a:pt x="131" y="85"/>
                  </a:lnTo>
                  <a:lnTo>
                    <a:pt x="131"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sp>
          <p:nvSpPr>
            <p:cNvPr id="64" name="Freeform 61"/>
            <p:cNvSpPr>
              <a:spLocks/>
            </p:cNvSpPr>
            <p:nvPr/>
          </p:nvSpPr>
          <p:spPr bwMode="auto">
            <a:xfrm>
              <a:off x="2604" y="822"/>
              <a:ext cx="267" cy="440"/>
            </a:xfrm>
            <a:custGeom>
              <a:avLst/>
              <a:gdLst>
                <a:gd name="T0" fmla="*/ 190 w 267"/>
                <a:gd name="T1" fmla="*/ 347 h 440"/>
                <a:gd name="T2" fmla="*/ 182 w 267"/>
                <a:gd name="T3" fmla="*/ 363 h 440"/>
                <a:gd name="T4" fmla="*/ 176 w 267"/>
                <a:gd name="T5" fmla="*/ 383 h 440"/>
                <a:gd name="T6" fmla="*/ 174 w 267"/>
                <a:gd name="T7" fmla="*/ 404 h 440"/>
                <a:gd name="T8" fmla="*/ 174 w 267"/>
                <a:gd name="T9" fmla="*/ 406 h 440"/>
                <a:gd name="T10" fmla="*/ 82 w 267"/>
                <a:gd name="T11" fmla="*/ 440 h 440"/>
                <a:gd name="T12" fmla="*/ 82 w 267"/>
                <a:gd name="T13" fmla="*/ 356 h 440"/>
                <a:gd name="T14" fmla="*/ 82 w 267"/>
                <a:gd name="T15" fmla="*/ 342 h 440"/>
                <a:gd name="T16" fmla="*/ 85 w 267"/>
                <a:gd name="T17" fmla="*/ 318 h 440"/>
                <a:gd name="T18" fmla="*/ 91 w 267"/>
                <a:gd name="T19" fmla="*/ 293 h 440"/>
                <a:gd name="T20" fmla="*/ 100 w 267"/>
                <a:gd name="T21" fmla="*/ 273 h 440"/>
                <a:gd name="T22" fmla="*/ 111 w 267"/>
                <a:gd name="T23" fmla="*/ 258 h 440"/>
                <a:gd name="T24" fmla="*/ 161 w 267"/>
                <a:gd name="T25" fmla="*/ 209 h 440"/>
                <a:gd name="T26" fmla="*/ 166 w 267"/>
                <a:gd name="T27" fmla="*/ 205 h 440"/>
                <a:gd name="T28" fmla="*/ 173 w 267"/>
                <a:gd name="T29" fmla="*/ 194 h 440"/>
                <a:gd name="T30" fmla="*/ 176 w 267"/>
                <a:gd name="T31" fmla="*/ 181 h 440"/>
                <a:gd name="T32" fmla="*/ 177 w 267"/>
                <a:gd name="T33" fmla="*/ 167 h 440"/>
                <a:gd name="T34" fmla="*/ 174 w 267"/>
                <a:gd name="T35" fmla="*/ 153 h 440"/>
                <a:gd name="T36" fmla="*/ 167 w 267"/>
                <a:gd name="T37" fmla="*/ 140 h 440"/>
                <a:gd name="T38" fmla="*/ 159 w 267"/>
                <a:gd name="T39" fmla="*/ 131 h 440"/>
                <a:gd name="T40" fmla="*/ 148 w 267"/>
                <a:gd name="T41" fmla="*/ 126 h 440"/>
                <a:gd name="T42" fmla="*/ 137 w 267"/>
                <a:gd name="T43" fmla="*/ 124 h 440"/>
                <a:gd name="T44" fmla="*/ 126 w 267"/>
                <a:gd name="T45" fmla="*/ 127 h 440"/>
                <a:gd name="T46" fmla="*/ 116 w 267"/>
                <a:gd name="T47" fmla="*/ 135 h 440"/>
                <a:gd name="T48" fmla="*/ 108 w 267"/>
                <a:gd name="T49" fmla="*/ 145 h 440"/>
                <a:gd name="T50" fmla="*/ 103 w 267"/>
                <a:gd name="T51" fmla="*/ 157 h 440"/>
                <a:gd name="T52" fmla="*/ 101 w 267"/>
                <a:gd name="T53" fmla="*/ 171 h 440"/>
                <a:gd name="T54" fmla="*/ 103 w 267"/>
                <a:gd name="T55" fmla="*/ 185 h 440"/>
                <a:gd name="T56" fmla="*/ 106 w 267"/>
                <a:gd name="T57" fmla="*/ 195 h 440"/>
                <a:gd name="T58" fmla="*/ 14 w 267"/>
                <a:gd name="T59" fmla="*/ 262 h 440"/>
                <a:gd name="T60" fmla="*/ 10 w 267"/>
                <a:gd name="T61" fmla="*/ 249 h 440"/>
                <a:gd name="T62" fmla="*/ 4 w 267"/>
                <a:gd name="T63" fmla="*/ 222 h 440"/>
                <a:gd name="T64" fmla="*/ 0 w 267"/>
                <a:gd name="T65" fmla="*/ 194 h 440"/>
                <a:gd name="T66" fmla="*/ 1 w 267"/>
                <a:gd name="T67" fmla="*/ 165 h 440"/>
                <a:gd name="T68" fmla="*/ 4 w 267"/>
                <a:gd name="T69" fmla="*/ 136 h 440"/>
                <a:gd name="T70" fmla="*/ 11 w 267"/>
                <a:gd name="T71" fmla="*/ 109 h 440"/>
                <a:gd name="T72" fmla="*/ 21 w 267"/>
                <a:gd name="T73" fmla="*/ 84 h 440"/>
                <a:gd name="T74" fmla="*/ 34 w 267"/>
                <a:gd name="T75" fmla="*/ 61 h 440"/>
                <a:gd name="T76" fmla="*/ 49 w 267"/>
                <a:gd name="T77" fmla="*/ 41 h 440"/>
                <a:gd name="T78" fmla="*/ 67 w 267"/>
                <a:gd name="T79" fmla="*/ 25 h 440"/>
                <a:gd name="T80" fmla="*/ 86 w 267"/>
                <a:gd name="T81" fmla="*/ 11 h 440"/>
                <a:gd name="T82" fmla="*/ 107 w 267"/>
                <a:gd name="T83" fmla="*/ 4 h 440"/>
                <a:gd name="T84" fmla="*/ 128 w 267"/>
                <a:gd name="T85" fmla="*/ 0 h 440"/>
                <a:gd name="T86" fmla="*/ 149 w 267"/>
                <a:gd name="T87" fmla="*/ 1 h 440"/>
                <a:gd name="T88" fmla="*/ 170 w 267"/>
                <a:gd name="T89" fmla="*/ 7 h 440"/>
                <a:gd name="T90" fmla="*/ 190 w 267"/>
                <a:gd name="T91" fmla="*/ 16 h 440"/>
                <a:gd name="T92" fmla="*/ 209 w 267"/>
                <a:gd name="T93" fmla="*/ 32 h 440"/>
                <a:gd name="T94" fmla="*/ 226 w 267"/>
                <a:gd name="T95" fmla="*/ 49 h 440"/>
                <a:gd name="T96" fmla="*/ 240 w 267"/>
                <a:gd name="T97" fmla="*/ 71 h 440"/>
                <a:gd name="T98" fmla="*/ 252 w 267"/>
                <a:gd name="T99" fmla="*/ 94 h 440"/>
                <a:gd name="T100" fmla="*/ 260 w 267"/>
                <a:gd name="T101" fmla="*/ 120 h 440"/>
                <a:gd name="T102" fmla="*/ 265 w 267"/>
                <a:gd name="T103" fmla="*/ 148 h 440"/>
                <a:gd name="T104" fmla="*/ 267 w 267"/>
                <a:gd name="T105" fmla="*/ 177 h 440"/>
                <a:gd name="T106" fmla="*/ 266 w 267"/>
                <a:gd name="T107" fmla="*/ 207 h 440"/>
                <a:gd name="T108" fmla="*/ 262 w 267"/>
                <a:gd name="T109" fmla="*/ 235 h 440"/>
                <a:gd name="T110" fmla="*/ 254 w 267"/>
                <a:gd name="T111" fmla="*/ 262 h 440"/>
                <a:gd name="T112" fmla="*/ 247 w 267"/>
                <a:gd name="T113" fmla="*/ 276 h 440"/>
                <a:gd name="T114" fmla="*/ 234 w 267"/>
                <a:gd name="T115" fmla="*/ 300 h 440"/>
                <a:gd name="T116" fmla="*/ 219 w 267"/>
                <a:gd name="T117" fmla="*/ 319 h 440"/>
                <a:gd name="T118" fmla="*/ 195 w 267"/>
                <a:gd name="T119" fmla="*/ 342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7" h="440">
                  <a:moveTo>
                    <a:pt x="195" y="342"/>
                  </a:moveTo>
                  <a:lnTo>
                    <a:pt x="190" y="347"/>
                  </a:lnTo>
                  <a:lnTo>
                    <a:pt x="185" y="355"/>
                  </a:lnTo>
                  <a:lnTo>
                    <a:pt x="182" y="363"/>
                  </a:lnTo>
                  <a:lnTo>
                    <a:pt x="178" y="373"/>
                  </a:lnTo>
                  <a:lnTo>
                    <a:pt x="176" y="383"/>
                  </a:lnTo>
                  <a:lnTo>
                    <a:pt x="174" y="393"/>
                  </a:lnTo>
                  <a:lnTo>
                    <a:pt x="174" y="404"/>
                  </a:lnTo>
                  <a:lnTo>
                    <a:pt x="174" y="406"/>
                  </a:lnTo>
                  <a:lnTo>
                    <a:pt x="174" y="406"/>
                  </a:lnTo>
                  <a:lnTo>
                    <a:pt x="174" y="440"/>
                  </a:lnTo>
                  <a:lnTo>
                    <a:pt x="82" y="440"/>
                  </a:lnTo>
                  <a:lnTo>
                    <a:pt x="82" y="356"/>
                  </a:lnTo>
                  <a:lnTo>
                    <a:pt x="82" y="356"/>
                  </a:lnTo>
                  <a:lnTo>
                    <a:pt x="82" y="356"/>
                  </a:lnTo>
                  <a:lnTo>
                    <a:pt x="82" y="342"/>
                  </a:lnTo>
                  <a:lnTo>
                    <a:pt x="82" y="329"/>
                  </a:lnTo>
                  <a:lnTo>
                    <a:pt x="85" y="318"/>
                  </a:lnTo>
                  <a:lnTo>
                    <a:pt x="88" y="304"/>
                  </a:lnTo>
                  <a:lnTo>
                    <a:pt x="91" y="293"/>
                  </a:lnTo>
                  <a:lnTo>
                    <a:pt x="95" y="283"/>
                  </a:lnTo>
                  <a:lnTo>
                    <a:pt x="100" y="273"/>
                  </a:lnTo>
                  <a:lnTo>
                    <a:pt x="105" y="265"/>
                  </a:lnTo>
                  <a:lnTo>
                    <a:pt x="111" y="258"/>
                  </a:lnTo>
                  <a:lnTo>
                    <a:pt x="118" y="252"/>
                  </a:lnTo>
                  <a:lnTo>
                    <a:pt x="161" y="209"/>
                  </a:lnTo>
                  <a:lnTo>
                    <a:pt x="161" y="209"/>
                  </a:lnTo>
                  <a:lnTo>
                    <a:pt x="166" y="205"/>
                  </a:lnTo>
                  <a:lnTo>
                    <a:pt x="169" y="199"/>
                  </a:lnTo>
                  <a:lnTo>
                    <a:pt x="173" y="194"/>
                  </a:lnTo>
                  <a:lnTo>
                    <a:pt x="175" y="187"/>
                  </a:lnTo>
                  <a:lnTo>
                    <a:pt x="176" y="181"/>
                  </a:lnTo>
                  <a:lnTo>
                    <a:pt x="177" y="174"/>
                  </a:lnTo>
                  <a:lnTo>
                    <a:pt x="177" y="167"/>
                  </a:lnTo>
                  <a:lnTo>
                    <a:pt x="176" y="160"/>
                  </a:lnTo>
                  <a:lnTo>
                    <a:pt x="174" y="153"/>
                  </a:lnTo>
                  <a:lnTo>
                    <a:pt x="171" y="147"/>
                  </a:lnTo>
                  <a:lnTo>
                    <a:pt x="167" y="140"/>
                  </a:lnTo>
                  <a:lnTo>
                    <a:pt x="163" y="135"/>
                  </a:lnTo>
                  <a:lnTo>
                    <a:pt x="159" y="131"/>
                  </a:lnTo>
                  <a:lnTo>
                    <a:pt x="154" y="129"/>
                  </a:lnTo>
                  <a:lnTo>
                    <a:pt x="148" y="126"/>
                  </a:lnTo>
                  <a:lnTo>
                    <a:pt x="143" y="124"/>
                  </a:lnTo>
                  <a:lnTo>
                    <a:pt x="137" y="124"/>
                  </a:lnTo>
                  <a:lnTo>
                    <a:pt x="131" y="125"/>
                  </a:lnTo>
                  <a:lnTo>
                    <a:pt x="126" y="127"/>
                  </a:lnTo>
                  <a:lnTo>
                    <a:pt x="121" y="130"/>
                  </a:lnTo>
                  <a:lnTo>
                    <a:pt x="116" y="135"/>
                  </a:lnTo>
                  <a:lnTo>
                    <a:pt x="112" y="139"/>
                  </a:lnTo>
                  <a:lnTo>
                    <a:pt x="108" y="145"/>
                  </a:lnTo>
                  <a:lnTo>
                    <a:pt x="105" y="150"/>
                  </a:lnTo>
                  <a:lnTo>
                    <a:pt x="103" y="157"/>
                  </a:lnTo>
                  <a:lnTo>
                    <a:pt x="102" y="164"/>
                  </a:lnTo>
                  <a:lnTo>
                    <a:pt x="101" y="171"/>
                  </a:lnTo>
                  <a:lnTo>
                    <a:pt x="102" y="178"/>
                  </a:lnTo>
                  <a:lnTo>
                    <a:pt x="103" y="185"/>
                  </a:lnTo>
                  <a:lnTo>
                    <a:pt x="105" y="191"/>
                  </a:lnTo>
                  <a:lnTo>
                    <a:pt x="106" y="195"/>
                  </a:lnTo>
                  <a:lnTo>
                    <a:pt x="106" y="196"/>
                  </a:lnTo>
                  <a:lnTo>
                    <a:pt x="14" y="262"/>
                  </a:lnTo>
                  <a:lnTo>
                    <a:pt x="14" y="262"/>
                  </a:lnTo>
                  <a:lnTo>
                    <a:pt x="10" y="249"/>
                  </a:lnTo>
                  <a:lnTo>
                    <a:pt x="7" y="237"/>
                  </a:lnTo>
                  <a:lnTo>
                    <a:pt x="4" y="222"/>
                  </a:lnTo>
                  <a:lnTo>
                    <a:pt x="2" y="208"/>
                  </a:lnTo>
                  <a:lnTo>
                    <a:pt x="0" y="194"/>
                  </a:lnTo>
                  <a:lnTo>
                    <a:pt x="0" y="179"/>
                  </a:lnTo>
                  <a:lnTo>
                    <a:pt x="1" y="165"/>
                  </a:lnTo>
                  <a:lnTo>
                    <a:pt x="2" y="150"/>
                  </a:lnTo>
                  <a:lnTo>
                    <a:pt x="4" y="136"/>
                  </a:lnTo>
                  <a:lnTo>
                    <a:pt x="7" y="122"/>
                  </a:lnTo>
                  <a:lnTo>
                    <a:pt x="11" y="109"/>
                  </a:lnTo>
                  <a:lnTo>
                    <a:pt x="16" y="97"/>
                  </a:lnTo>
                  <a:lnTo>
                    <a:pt x="21" y="84"/>
                  </a:lnTo>
                  <a:lnTo>
                    <a:pt x="27" y="73"/>
                  </a:lnTo>
                  <a:lnTo>
                    <a:pt x="34" y="61"/>
                  </a:lnTo>
                  <a:lnTo>
                    <a:pt x="41" y="50"/>
                  </a:lnTo>
                  <a:lnTo>
                    <a:pt x="49" y="41"/>
                  </a:lnTo>
                  <a:lnTo>
                    <a:pt x="57" y="32"/>
                  </a:lnTo>
                  <a:lnTo>
                    <a:pt x="67" y="25"/>
                  </a:lnTo>
                  <a:lnTo>
                    <a:pt x="76" y="17"/>
                  </a:lnTo>
                  <a:lnTo>
                    <a:pt x="86" y="11"/>
                  </a:lnTo>
                  <a:lnTo>
                    <a:pt x="96" y="7"/>
                  </a:lnTo>
                  <a:lnTo>
                    <a:pt x="107" y="4"/>
                  </a:lnTo>
                  <a:lnTo>
                    <a:pt x="117" y="1"/>
                  </a:lnTo>
                  <a:lnTo>
                    <a:pt x="128" y="0"/>
                  </a:lnTo>
                  <a:lnTo>
                    <a:pt x="139" y="0"/>
                  </a:lnTo>
                  <a:lnTo>
                    <a:pt x="149" y="1"/>
                  </a:lnTo>
                  <a:lnTo>
                    <a:pt x="160" y="4"/>
                  </a:lnTo>
                  <a:lnTo>
                    <a:pt x="170" y="7"/>
                  </a:lnTo>
                  <a:lnTo>
                    <a:pt x="180" y="11"/>
                  </a:lnTo>
                  <a:lnTo>
                    <a:pt x="190" y="16"/>
                  </a:lnTo>
                  <a:lnTo>
                    <a:pt x="200" y="23"/>
                  </a:lnTo>
                  <a:lnTo>
                    <a:pt x="209" y="32"/>
                  </a:lnTo>
                  <a:lnTo>
                    <a:pt x="217" y="40"/>
                  </a:lnTo>
                  <a:lnTo>
                    <a:pt x="226" y="49"/>
                  </a:lnTo>
                  <a:lnTo>
                    <a:pt x="233" y="60"/>
                  </a:lnTo>
                  <a:lnTo>
                    <a:pt x="240" y="71"/>
                  </a:lnTo>
                  <a:lnTo>
                    <a:pt x="246" y="82"/>
                  </a:lnTo>
                  <a:lnTo>
                    <a:pt x="252" y="94"/>
                  </a:lnTo>
                  <a:lnTo>
                    <a:pt x="256" y="107"/>
                  </a:lnTo>
                  <a:lnTo>
                    <a:pt x="260" y="120"/>
                  </a:lnTo>
                  <a:lnTo>
                    <a:pt x="263" y="135"/>
                  </a:lnTo>
                  <a:lnTo>
                    <a:pt x="265" y="148"/>
                  </a:lnTo>
                  <a:lnTo>
                    <a:pt x="267" y="163"/>
                  </a:lnTo>
                  <a:lnTo>
                    <a:pt x="267" y="177"/>
                  </a:lnTo>
                  <a:lnTo>
                    <a:pt x="267" y="192"/>
                  </a:lnTo>
                  <a:lnTo>
                    <a:pt x="266" y="207"/>
                  </a:lnTo>
                  <a:lnTo>
                    <a:pt x="265" y="221"/>
                  </a:lnTo>
                  <a:lnTo>
                    <a:pt x="262" y="235"/>
                  </a:lnTo>
                  <a:lnTo>
                    <a:pt x="258" y="248"/>
                  </a:lnTo>
                  <a:lnTo>
                    <a:pt x="254" y="262"/>
                  </a:lnTo>
                  <a:lnTo>
                    <a:pt x="251" y="267"/>
                  </a:lnTo>
                  <a:lnTo>
                    <a:pt x="247" y="276"/>
                  </a:lnTo>
                  <a:lnTo>
                    <a:pt x="243" y="287"/>
                  </a:lnTo>
                  <a:lnTo>
                    <a:pt x="234" y="300"/>
                  </a:lnTo>
                  <a:lnTo>
                    <a:pt x="227" y="310"/>
                  </a:lnTo>
                  <a:lnTo>
                    <a:pt x="219" y="319"/>
                  </a:lnTo>
                  <a:lnTo>
                    <a:pt x="211" y="326"/>
                  </a:lnTo>
                  <a:lnTo>
                    <a:pt x="195" y="3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sz="1050" b="1">
                <a:solidFill>
                  <a:srgbClr val="000000"/>
                </a:solidFill>
                <a:cs typeface="Arial" charset="0"/>
              </a:endParaRPr>
            </a:p>
          </p:txBody>
        </p:sp>
      </p:grpSp>
      <p:sp>
        <p:nvSpPr>
          <p:cNvPr id="66" name="Title 1"/>
          <p:cNvSpPr txBox="1">
            <a:spLocks/>
          </p:cNvSpPr>
          <p:nvPr userDrawn="1"/>
        </p:nvSpPr>
        <p:spPr bwMode="auto">
          <a:xfrm>
            <a:off x="336246" y="441951"/>
            <a:ext cx="3201379" cy="247650"/>
          </a:xfrm>
          <a:prstGeom prst="rect">
            <a:avLst/>
          </a:prstGeom>
          <a:noFill/>
          <a:ln w="9525">
            <a:noFill/>
            <a:miter lim="800000"/>
            <a:headEnd/>
            <a:tailEnd/>
          </a:ln>
        </p:spPr>
        <p:txBody>
          <a:bodyPr vert="horz" wrap="square" lIns="0" tIns="34290" rIns="68580" bIns="34290" numCol="1" anchor="t" anchorCtr="0" compatLnSpc="1">
            <a:prstTxWarp prst="textNoShape">
              <a:avLst/>
            </a:prstTxWarp>
          </a:bodyPr>
          <a:lstStyle>
            <a:lvl1pPr algn="l" rtl="0" eaLnBrk="1" fontAlgn="base" hangingPunct="1">
              <a:spcBef>
                <a:spcPct val="0"/>
              </a:spcBef>
              <a:spcAft>
                <a:spcPct val="0"/>
              </a:spcAft>
              <a:defRPr sz="2200" b="1">
                <a:solidFill>
                  <a:srgbClr val="7030A0"/>
                </a:solidFill>
                <a:latin typeface="+mj-lt"/>
                <a:ea typeface="+mj-ea"/>
                <a:cs typeface="+mj-cs"/>
              </a:defRPr>
            </a:lvl1pPr>
            <a:lvl2pPr algn="l" rtl="0" eaLnBrk="1" fontAlgn="base" hangingPunct="1">
              <a:spcBef>
                <a:spcPct val="0"/>
              </a:spcBef>
              <a:spcAft>
                <a:spcPct val="0"/>
              </a:spcAft>
              <a:defRPr sz="2200" b="1">
                <a:solidFill>
                  <a:srgbClr val="7030A0"/>
                </a:solidFill>
                <a:latin typeface="Arial" pitchFamily="34" charset="0"/>
              </a:defRPr>
            </a:lvl2pPr>
            <a:lvl3pPr algn="l" rtl="0" eaLnBrk="1" fontAlgn="base" hangingPunct="1">
              <a:spcBef>
                <a:spcPct val="0"/>
              </a:spcBef>
              <a:spcAft>
                <a:spcPct val="0"/>
              </a:spcAft>
              <a:defRPr sz="2200" b="1">
                <a:solidFill>
                  <a:srgbClr val="7030A0"/>
                </a:solidFill>
                <a:latin typeface="Arial" pitchFamily="34" charset="0"/>
              </a:defRPr>
            </a:lvl3pPr>
            <a:lvl4pPr algn="l" rtl="0" eaLnBrk="1" fontAlgn="base" hangingPunct="1">
              <a:spcBef>
                <a:spcPct val="0"/>
              </a:spcBef>
              <a:spcAft>
                <a:spcPct val="0"/>
              </a:spcAft>
              <a:defRPr sz="2200" b="1">
                <a:solidFill>
                  <a:srgbClr val="7030A0"/>
                </a:solidFill>
                <a:latin typeface="Arial" pitchFamily="34" charset="0"/>
              </a:defRPr>
            </a:lvl4pPr>
            <a:lvl5pPr algn="l" rtl="0" eaLnBrk="1" fontAlgn="base" hangingPunct="1">
              <a:spcBef>
                <a:spcPct val="0"/>
              </a:spcBef>
              <a:spcAft>
                <a:spcPct val="0"/>
              </a:spcAft>
              <a:defRPr sz="2200" b="1">
                <a:solidFill>
                  <a:srgbClr val="7030A0"/>
                </a:solidFill>
                <a:latin typeface="Arial" pitchFamily="34" charset="0"/>
              </a:defRPr>
            </a:lvl5pPr>
            <a:lvl6pPr marL="457200" algn="l" rtl="0" eaLnBrk="1" fontAlgn="base" hangingPunct="1">
              <a:spcBef>
                <a:spcPct val="0"/>
              </a:spcBef>
              <a:spcAft>
                <a:spcPct val="0"/>
              </a:spcAft>
              <a:defRPr sz="2200">
                <a:solidFill>
                  <a:schemeClr val="tx2"/>
                </a:solidFill>
                <a:latin typeface="Arial" pitchFamily="34" charset="0"/>
              </a:defRPr>
            </a:lvl6pPr>
            <a:lvl7pPr marL="914400" algn="l" rtl="0" eaLnBrk="1" fontAlgn="base" hangingPunct="1">
              <a:spcBef>
                <a:spcPct val="0"/>
              </a:spcBef>
              <a:spcAft>
                <a:spcPct val="0"/>
              </a:spcAft>
              <a:defRPr sz="2200">
                <a:solidFill>
                  <a:schemeClr val="tx2"/>
                </a:solidFill>
                <a:latin typeface="Arial" pitchFamily="34" charset="0"/>
              </a:defRPr>
            </a:lvl7pPr>
            <a:lvl8pPr marL="1371600" algn="l" rtl="0" eaLnBrk="1" fontAlgn="base" hangingPunct="1">
              <a:spcBef>
                <a:spcPct val="0"/>
              </a:spcBef>
              <a:spcAft>
                <a:spcPct val="0"/>
              </a:spcAft>
              <a:defRPr sz="2200">
                <a:solidFill>
                  <a:schemeClr val="tx2"/>
                </a:solidFill>
                <a:latin typeface="Arial" pitchFamily="34" charset="0"/>
              </a:defRPr>
            </a:lvl8pPr>
            <a:lvl9pPr marL="1828800" algn="l" rtl="0" eaLnBrk="1" fontAlgn="base" hangingPunct="1">
              <a:spcBef>
                <a:spcPct val="0"/>
              </a:spcBef>
              <a:spcAft>
                <a:spcPct val="0"/>
              </a:spcAft>
              <a:defRPr sz="2200">
                <a:solidFill>
                  <a:schemeClr val="tx2"/>
                </a:solidFill>
                <a:latin typeface="Arial" pitchFamily="34" charset="0"/>
              </a:defRPr>
            </a:lvl9pPr>
          </a:lstStyle>
          <a:p>
            <a:pPr defTabSz="685800"/>
            <a:r>
              <a:rPr lang="en-US" sz="1650" kern="0" dirty="0"/>
              <a:t>Questions?</a:t>
            </a:r>
          </a:p>
        </p:txBody>
      </p:sp>
      <p:sp>
        <p:nvSpPr>
          <p:cNvPr id="2" name="Date Placeholder 1"/>
          <p:cNvSpPr>
            <a:spLocks noGrp="1"/>
          </p:cNvSpPr>
          <p:nvPr>
            <p:ph type="dt" sz="half" idx="10"/>
          </p:nvPr>
        </p:nvSpPr>
        <p:spPr/>
        <p:txBody>
          <a:bodyPr/>
          <a:lstStyle/>
          <a:p>
            <a:r>
              <a:rPr>
                <a:solidFill>
                  <a:prstClr val="black"/>
                </a:solidFill>
              </a:rPr>
              <a:t> </a:t>
            </a:r>
          </a:p>
        </p:txBody>
      </p:sp>
      <p:sp>
        <p:nvSpPr>
          <p:cNvPr id="4" name="Footer Placeholder 3"/>
          <p:cNvSpPr>
            <a:spLocks noGrp="1"/>
          </p:cNvSpPr>
          <p:nvPr>
            <p:ph type="ftr" sz="quarter" idx="11"/>
          </p:nvPr>
        </p:nvSpPr>
        <p:spPr>
          <a:xfrm>
            <a:off x="2743200" y="4869657"/>
            <a:ext cx="3086100" cy="273844"/>
          </a:xfrm>
          <a:prstGeom prst="rect">
            <a:avLst/>
          </a:prstGeom>
        </p:spPr>
        <p:txBody>
          <a:bodyPr/>
          <a:lstStyle/>
          <a:p>
            <a:pPr defTabSz="685800"/>
            <a:r>
              <a:rPr lang="en-US">
                <a:solidFill>
                  <a:prstClr val="black"/>
                </a:solidFill>
              </a:rPr>
              <a:t>IBM Confidential </a:t>
            </a:r>
            <a:endParaRPr lang="en-US" dirty="0">
              <a:solidFill>
                <a:prstClr val="black"/>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eaker Tit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21"/>
          <p:cNvSpPr>
            <a:spLocks noGrp="1"/>
          </p:cNvSpPr>
          <p:nvPr>
            <p:ph type="title" hasCustomPrompt="1"/>
          </p:nvPr>
        </p:nvSpPr>
        <p:spPr>
          <a:xfrm>
            <a:off x="406543" y="1564603"/>
            <a:ext cx="4798183" cy="833266"/>
          </a:xfrm>
          <a:prstGeom prst="rect">
            <a:avLst/>
          </a:prstGeom>
        </p:spPr>
        <p:txBody>
          <a:bodyPr lIns="0"/>
          <a:lstStyle>
            <a:lvl1pPr algn="l">
              <a:lnSpc>
                <a:spcPts val="2640"/>
              </a:lnSpc>
              <a:defRPr sz="2500" b="0" i="0">
                <a:solidFill>
                  <a:schemeClr val="bg1"/>
                </a:solidFill>
                <a:latin typeface="+mn-lt"/>
                <a:ea typeface="IBM Plex Sans" charset="0"/>
                <a:cs typeface="IBM Plex Sans" charset="0"/>
              </a:defRPr>
            </a:lvl1pPr>
          </a:lstStyle>
          <a:p>
            <a:r>
              <a:rPr lang="en-US" dirty="0"/>
              <a:t>Presentation </a:t>
            </a:r>
            <a:br>
              <a:rPr lang="en-US" dirty="0"/>
            </a:br>
            <a:r>
              <a:rPr lang="en-US" dirty="0"/>
              <a:t>Title</a:t>
            </a:r>
          </a:p>
        </p:txBody>
      </p:sp>
      <p:sp>
        <p:nvSpPr>
          <p:cNvPr id="5" name="Text Placeholder 24"/>
          <p:cNvSpPr>
            <a:spLocks noGrp="1"/>
          </p:cNvSpPr>
          <p:nvPr>
            <p:ph type="body" sz="quarter" idx="10" hasCustomPrompt="1"/>
          </p:nvPr>
        </p:nvSpPr>
        <p:spPr>
          <a:xfrm>
            <a:off x="406543" y="2407464"/>
            <a:ext cx="3996055" cy="690579"/>
          </a:xfrm>
          <a:prstGeom prst="rect">
            <a:avLst/>
          </a:prstGeom>
        </p:spPr>
        <p:txBody>
          <a:bodyPr lIns="0"/>
          <a:lstStyle>
            <a:lvl1pPr marL="0" indent="0">
              <a:buNone/>
              <a:defRPr sz="1400" b="0" i="0" baseline="0">
                <a:solidFill>
                  <a:srgbClr val="619AEC"/>
                </a:solidFill>
                <a:latin typeface="+mn-lt"/>
                <a:ea typeface="IBM Plex Sans" charset="0"/>
                <a:cs typeface="IBM Plex San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Speaker Name, Title</a:t>
            </a:r>
          </a:p>
        </p:txBody>
      </p:sp>
      <p:sp>
        <p:nvSpPr>
          <p:cNvPr id="10" name="Rectangle 9"/>
          <p:cNvSpPr>
            <a:spLocks noChangeArrowheads="1"/>
          </p:cNvSpPr>
          <p:nvPr userDrawn="1"/>
        </p:nvSpPr>
        <p:spPr bwMode="black">
          <a:xfrm>
            <a:off x="333588" y="4719208"/>
            <a:ext cx="1771263" cy="20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5957" tIns="42979" rIns="85957" bIns="42979"/>
          <a:lstStyle>
            <a:lvl1pPr eaLnBrk="0" hangingPunct="0">
              <a:defRPr sz="2200">
                <a:solidFill>
                  <a:srgbClr val="000000"/>
                </a:solidFill>
                <a:latin typeface="Gill Sans"/>
                <a:ea typeface="ヒラギノ角ゴ ProN W3"/>
                <a:cs typeface="ヒラギノ角ゴ ProN W3"/>
                <a:sym typeface="Gill Sans"/>
              </a:defRPr>
            </a:lvl1pPr>
            <a:lvl2pPr marL="742950" indent="-285750" eaLnBrk="0" hangingPunct="0">
              <a:defRPr sz="2200">
                <a:solidFill>
                  <a:srgbClr val="000000"/>
                </a:solidFill>
                <a:latin typeface="Gill Sans"/>
                <a:ea typeface="ヒラギノ角ゴ ProN W3"/>
                <a:cs typeface="ヒラギノ角ゴ ProN W3"/>
                <a:sym typeface="Gill Sans"/>
              </a:defRPr>
            </a:lvl2pPr>
            <a:lvl3pPr marL="1143000" indent="-228600" eaLnBrk="0" hangingPunct="0">
              <a:defRPr sz="2200">
                <a:solidFill>
                  <a:srgbClr val="000000"/>
                </a:solidFill>
                <a:latin typeface="Gill Sans"/>
                <a:ea typeface="ヒラギノ角ゴ ProN W3"/>
                <a:cs typeface="ヒラギノ角ゴ ProN W3"/>
                <a:sym typeface="Gill Sans"/>
              </a:defRPr>
            </a:lvl3pPr>
            <a:lvl4pPr marL="1600200" indent="-228600" eaLnBrk="0" hangingPunct="0">
              <a:defRPr sz="2200">
                <a:solidFill>
                  <a:srgbClr val="000000"/>
                </a:solidFill>
                <a:latin typeface="Gill Sans"/>
                <a:ea typeface="ヒラギノ角ゴ ProN W3"/>
                <a:cs typeface="ヒラギノ角ゴ ProN W3"/>
                <a:sym typeface="Gill Sans"/>
              </a:defRPr>
            </a:lvl4pPr>
            <a:lvl5pPr marL="2057400" indent="-228600" eaLnBrk="0" hangingPunct="0">
              <a:defRPr sz="22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9pPr>
          </a:lstStyle>
          <a:p>
            <a:pPr defTabSz="457200" eaLnBrk="1" hangingPunct="1">
              <a:defRPr/>
            </a:pPr>
            <a:r>
              <a:rPr lang="en-US" altLang="en-US" sz="747" dirty="0">
                <a:solidFill>
                  <a:prstClr val="white"/>
                </a:solidFill>
                <a:latin typeface="Arial"/>
                <a:ea typeface="IBM Plex Sans" charset="0"/>
                <a:cs typeface="IBM Plex Sans" charset="0"/>
              </a:rPr>
              <a:t>© 2017 IBM Corporation</a:t>
            </a:r>
            <a:endParaRPr lang="en-US" altLang="en-US" sz="2054" dirty="0">
              <a:solidFill>
                <a:prstClr val="white"/>
              </a:solidFill>
              <a:latin typeface="Arial"/>
              <a:ea typeface="IBM Plex Sans" charset="0"/>
              <a:cs typeface="IBM Plex Sans" charset="0"/>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48610" y="4637315"/>
            <a:ext cx="808286" cy="465992"/>
          </a:xfrm>
          <a:prstGeom prst="rect">
            <a:avLst/>
          </a:prstGeom>
        </p:spPr>
      </p:pic>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143" y="237817"/>
            <a:ext cx="8557812" cy="485679"/>
          </a:xfrm>
          <a:prstGeom prst="rect">
            <a:avLst/>
          </a:prstGeom>
        </p:spPr>
        <p:txBody>
          <a:bodyPr/>
          <a:lstStyle>
            <a:lvl1pPr algn="l">
              <a:defRPr sz="2500">
                <a:solidFill>
                  <a:srgbClr val="619AEC"/>
                </a:solidFill>
                <a:latin typeface="+mn-lt"/>
                <a:ea typeface="IBM Plex Sans" charset="0"/>
                <a:cs typeface="IBM Plex Sans" charset="0"/>
              </a:defRPr>
            </a:lvl1pPr>
          </a:lstStyle>
          <a:p>
            <a:r>
              <a:rPr lang="en-US" dirty="0"/>
              <a:t>Click to edit Master title style</a:t>
            </a:r>
          </a:p>
        </p:txBody>
      </p:sp>
      <p:sp>
        <p:nvSpPr>
          <p:cNvPr id="3" name="Content Placeholder 2"/>
          <p:cNvSpPr>
            <a:spLocks noGrp="1"/>
          </p:cNvSpPr>
          <p:nvPr>
            <p:ph idx="1"/>
          </p:nvPr>
        </p:nvSpPr>
        <p:spPr>
          <a:xfrm>
            <a:off x="355143" y="953311"/>
            <a:ext cx="8557812" cy="3399817"/>
          </a:xfrm>
          <a:prstGeom prst="rect">
            <a:avLst/>
          </a:prstGeom>
        </p:spPr>
        <p:txBody>
          <a:bodyPr/>
          <a:lstStyle>
            <a:lvl1pPr marL="342900" indent="-342900">
              <a:buClr>
                <a:srgbClr val="619AEC"/>
              </a:buClr>
              <a:buFont typeface="Wingdings" charset="2"/>
              <a:buChar char="§"/>
              <a:defRPr sz="2000">
                <a:latin typeface="+mn-lt"/>
                <a:ea typeface="IBM Plex Sans" charset="0"/>
                <a:cs typeface="IBM Plex Sans" charset="0"/>
              </a:defRPr>
            </a:lvl1pPr>
            <a:lvl2pPr>
              <a:buClr>
                <a:srgbClr val="619AEC"/>
              </a:buClr>
              <a:defRPr sz="1800">
                <a:latin typeface="+mn-lt"/>
                <a:ea typeface="IBM Plex Sans" charset="0"/>
                <a:cs typeface="IBM Plex Sans" charset="0"/>
              </a:defRPr>
            </a:lvl2pPr>
            <a:lvl3pPr>
              <a:buClr>
                <a:srgbClr val="619AEC"/>
              </a:buClr>
              <a:defRPr sz="1600">
                <a:latin typeface="+mn-lt"/>
                <a:ea typeface="IBM Plex Sans" charset="0"/>
                <a:cs typeface="IBM Plex Sans" charset="0"/>
              </a:defRPr>
            </a:lvl3pPr>
            <a:lvl4pPr>
              <a:buClr>
                <a:srgbClr val="619AEC"/>
              </a:buClr>
              <a:defRPr sz="1400">
                <a:latin typeface="+mn-lt"/>
                <a:ea typeface="IBM Plex Sans" charset="0"/>
                <a:cs typeface="IBM Plex Sans" charset="0"/>
              </a:defRPr>
            </a:lvl4pPr>
            <a:lvl5pPr>
              <a:buClr>
                <a:srgbClr val="619AEC"/>
              </a:buClr>
              <a:defRPr sz="1400">
                <a:latin typeface="+mn-lt"/>
                <a:ea typeface="IBM Plex Sans" charset="0"/>
                <a:cs typeface="IBM Plex Sa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355143" y="237817"/>
            <a:ext cx="8557812" cy="485679"/>
          </a:xfrm>
          <a:prstGeom prst="rect">
            <a:avLst/>
          </a:prstGeom>
        </p:spPr>
        <p:txBody>
          <a:bodyPr/>
          <a:lstStyle>
            <a:lvl1pPr algn="l">
              <a:defRPr sz="2500">
                <a:solidFill>
                  <a:srgbClr val="619AEC"/>
                </a:solidFill>
                <a:latin typeface="+mn-lt"/>
                <a:ea typeface="IBM Plex Sans" charset="0"/>
                <a:cs typeface="IBM Plex Sans" charset="0"/>
              </a:defRPr>
            </a:lvl1pPr>
          </a:lstStyle>
          <a:p>
            <a:r>
              <a:rPr lang="en-US"/>
              <a:t>Click to edit Master title style</a:t>
            </a: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itle 21"/>
          <p:cNvSpPr>
            <a:spLocks noGrp="1"/>
          </p:cNvSpPr>
          <p:nvPr>
            <p:ph type="title" hasCustomPrompt="1"/>
          </p:nvPr>
        </p:nvSpPr>
        <p:spPr>
          <a:xfrm>
            <a:off x="406543" y="1564603"/>
            <a:ext cx="4798183" cy="833266"/>
          </a:xfrm>
          <a:prstGeom prst="rect">
            <a:avLst/>
          </a:prstGeom>
        </p:spPr>
        <p:txBody>
          <a:bodyPr lIns="0"/>
          <a:lstStyle>
            <a:lvl1pPr algn="l">
              <a:lnSpc>
                <a:spcPts val="2640"/>
              </a:lnSpc>
              <a:defRPr sz="2500" b="0" i="0">
                <a:solidFill>
                  <a:schemeClr val="bg1"/>
                </a:solidFill>
                <a:latin typeface="+mn-lt"/>
                <a:ea typeface="IBM Plex Sans" charset="0"/>
                <a:cs typeface="IBM Plex Sans" charset="0"/>
              </a:defRPr>
            </a:lvl1pPr>
          </a:lstStyle>
          <a:p>
            <a:r>
              <a:rPr lang="en-US" dirty="0"/>
              <a:t>Section</a:t>
            </a:r>
            <a:br>
              <a:rPr lang="en-US" dirty="0"/>
            </a:br>
            <a:r>
              <a:rPr lang="en-US" dirty="0"/>
              <a:t>Break</a:t>
            </a:r>
          </a:p>
        </p:txBody>
      </p:sp>
      <p:sp>
        <p:nvSpPr>
          <p:cNvPr id="9" name="Rectangle 8"/>
          <p:cNvSpPr>
            <a:spLocks noChangeArrowheads="1"/>
          </p:cNvSpPr>
          <p:nvPr userDrawn="1"/>
        </p:nvSpPr>
        <p:spPr bwMode="black">
          <a:xfrm>
            <a:off x="333588" y="4719208"/>
            <a:ext cx="1771263" cy="20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5957" tIns="42979" rIns="85957" bIns="42979"/>
          <a:lstStyle>
            <a:lvl1pPr eaLnBrk="0" hangingPunct="0">
              <a:defRPr sz="2200">
                <a:solidFill>
                  <a:srgbClr val="000000"/>
                </a:solidFill>
                <a:latin typeface="Gill Sans"/>
                <a:ea typeface="ヒラギノ角ゴ ProN W3"/>
                <a:cs typeface="ヒラギノ角ゴ ProN W3"/>
                <a:sym typeface="Gill Sans"/>
              </a:defRPr>
            </a:lvl1pPr>
            <a:lvl2pPr marL="742950" indent="-285750" eaLnBrk="0" hangingPunct="0">
              <a:defRPr sz="2200">
                <a:solidFill>
                  <a:srgbClr val="000000"/>
                </a:solidFill>
                <a:latin typeface="Gill Sans"/>
                <a:ea typeface="ヒラギノ角ゴ ProN W3"/>
                <a:cs typeface="ヒラギノ角ゴ ProN W3"/>
                <a:sym typeface="Gill Sans"/>
              </a:defRPr>
            </a:lvl2pPr>
            <a:lvl3pPr marL="1143000" indent="-228600" eaLnBrk="0" hangingPunct="0">
              <a:defRPr sz="2200">
                <a:solidFill>
                  <a:srgbClr val="000000"/>
                </a:solidFill>
                <a:latin typeface="Gill Sans"/>
                <a:ea typeface="ヒラギノ角ゴ ProN W3"/>
                <a:cs typeface="ヒラギノ角ゴ ProN W3"/>
                <a:sym typeface="Gill Sans"/>
              </a:defRPr>
            </a:lvl3pPr>
            <a:lvl4pPr marL="1600200" indent="-228600" eaLnBrk="0" hangingPunct="0">
              <a:defRPr sz="2200">
                <a:solidFill>
                  <a:srgbClr val="000000"/>
                </a:solidFill>
                <a:latin typeface="Gill Sans"/>
                <a:ea typeface="ヒラギノ角ゴ ProN W3"/>
                <a:cs typeface="ヒラギノ角ゴ ProN W3"/>
                <a:sym typeface="Gill Sans"/>
              </a:defRPr>
            </a:lvl4pPr>
            <a:lvl5pPr marL="2057400" indent="-228600" eaLnBrk="0" hangingPunct="0">
              <a:defRPr sz="22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9pPr>
          </a:lstStyle>
          <a:p>
            <a:pPr defTabSz="457200" eaLnBrk="1" hangingPunct="1">
              <a:defRPr/>
            </a:pPr>
            <a:r>
              <a:rPr lang="en-US" altLang="en-US" sz="747" dirty="0">
                <a:solidFill>
                  <a:prstClr val="white"/>
                </a:solidFill>
                <a:latin typeface="Arial"/>
                <a:ea typeface="IBM Plex Sans" charset="0"/>
                <a:cs typeface="IBM Plex Sans" charset="0"/>
              </a:rPr>
              <a:t>© 2017 IBM Corporation</a:t>
            </a:r>
            <a:endParaRPr lang="en-US" altLang="en-US" sz="2054" dirty="0">
              <a:solidFill>
                <a:prstClr val="white"/>
              </a:solidFill>
              <a:latin typeface="Arial"/>
              <a:ea typeface="IBM Plex Sans" charset="0"/>
              <a:cs typeface="IBM Plex Sans" charset="0"/>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48610" y="4637315"/>
            <a:ext cx="808286" cy="465992"/>
          </a:xfrm>
          <a:prstGeom prst="rect">
            <a:avLst/>
          </a:prstGeom>
        </p:spPr>
      </p:pic>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b="85017"/>
          <a:stretch/>
        </p:blipFill>
        <p:spPr>
          <a:xfrm>
            <a:off x="0" y="4557208"/>
            <a:ext cx="9144000" cy="586292"/>
          </a:xfrm>
          <a:prstGeom prst="rect">
            <a:avLst/>
          </a:prstGeom>
        </p:spPr>
      </p:pic>
      <p:sp>
        <p:nvSpPr>
          <p:cNvPr id="19" name="Title 1"/>
          <p:cNvSpPr>
            <a:spLocks noGrp="1"/>
          </p:cNvSpPr>
          <p:nvPr>
            <p:ph type="title"/>
          </p:nvPr>
        </p:nvSpPr>
        <p:spPr>
          <a:xfrm>
            <a:off x="457201" y="185444"/>
            <a:ext cx="8156958" cy="332791"/>
          </a:xfrm>
          <a:prstGeom prst="rect">
            <a:avLst/>
          </a:prstGeom>
        </p:spPr>
        <p:txBody>
          <a:bodyPr lIns="91438" tIns="45719" rIns="91438" bIns="45719"/>
          <a:lstStyle>
            <a:lvl1pPr>
              <a:defRPr sz="18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0" name="Rectangle 19"/>
          <p:cNvSpPr>
            <a:spLocks noChangeArrowheads="1"/>
          </p:cNvSpPr>
          <p:nvPr userDrawn="1"/>
        </p:nvSpPr>
        <p:spPr bwMode="black">
          <a:xfrm>
            <a:off x="0" y="4847426"/>
            <a:ext cx="1371600" cy="197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3" tIns="46037" rIns="92073" bIns="46037"/>
          <a:lstStyle>
            <a:lvl1pPr eaLnBrk="0" hangingPunct="0">
              <a:defRPr sz="2200">
                <a:solidFill>
                  <a:srgbClr val="000000"/>
                </a:solidFill>
                <a:latin typeface="Gill Sans"/>
                <a:ea typeface="ヒラギノ角ゴ ProN W3"/>
                <a:cs typeface="ヒラギノ角ゴ ProN W3"/>
                <a:sym typeface="Gill Sans"/>
              </a:defRPr>
            </a:lvl1pPr>
            <a:lvl2pPr marL="742950" indent="-285750" eaLnBrk="0" hangingPunct="0">
              <a:defRPr sz="2200">
                <a:solidFill>
                  <a:srgbClr val="000000"/>
                </a:solidFill>
                <a:latin typeface="Gill Sans"/>
                <a:ea typeface="ヒラギノ角ゴ ProN W3"/>
                <a:cs typeface="ヒラギノ角ゴ ProN W3"/>
                <a:sym typeface="Gill Sans"/>
              </a:defRPr>
            </a:lvl2pPr>
            <a:lvl3pPr marL="1143000" indent="-228600" eaLnBrk="0" hangingPunct="0">
              <a:defRPr sz="2200">
                <a:solidFill>
                  <a:srgbClr val="000000"/>
                </a:solidFill>
                <a:latin typeface="Gill Sans"/>
                <a:ea typeface="ヒラギノ角ゴ ProN W3"/>
                <a:cs typeface="ヒラギノ角ゴ ProN W3"/>
                <a:sym typeface="Gill Sans"/>
              </a:defRPr>
            </a:lvl3pPr>
            <a:lvl4pPr marL="1600200" indent="-228600" eaLnBrk="0" hangingPunct="0">
              <a:defRPr sz="2200">
                <a:solidFill>
                  <a:srgbClr val="000000"/>
                </a:solidFill>
                <a:latin typeface="Gill Sans"/>
                <a:ea typeface="ヒラギノ角ゴ ProN W3"/>
                <a:cs typeface="ヒラギノ角ゴ ProN W3"/>
                <a:sym typeface="Gill Sans"/>
              </a:defRPr>
            </a:lvl4pPr>
            <a:lvl5pPr marL="2057400" indent="-228600" eaLnBrk="0" hangingPunct="0">
              <a:defRPr sz="22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9pPr>
          </a:lstStyle>
          <a:p>
            <a:pPr algn="ctr" eaLnBrk="1" hangingPunct="1">
              <a:defRPr/>
            </a:pPr>
            <a:r>
              <a:rPr lang="en-US" altLang="en-US" sz="800" dirty="0">
                <a:solidFill>
                  <a:schemeClr val="bg1"/>
                </a:solidFill>
                <a:latin typeface="Arial" panose="020B0604020202020204" pitchFamily="34" charset="0"/>
                <a:cs typeface="Arial" panose="020B0604020202020204" pitchFamily="34" charset="0"/>
              </a:rPr>
              <a:t>© 2017 IBM Corporation</a:t>
            </a:r>
            <a:endParaRPr lang="en-US" altLang="en-US" sz="2200" dirty="0">
              <a:solidFill>
                <a:schemeClr val="bg1"/>
              </a:solidFill>
              <a:latin typeface="Arial" panose="020B0604020202020204" pitchFamily="34" charset="0"/>
              <a:cs typeface="Arial" panose="020B0604020202020204" pitchFamily="34" charset="0"/>
            </a:endParaRPr>
          </a:p>
        </p:txBody>
      </p:sp>
      <p:sp>
        <p:nvSpPr>
          <p:cNvPr id="21" name="Rectangle 7"/>
          <p:cNvSpPr txBox="1">
            <a:spLocks noChangeArrowheads="1"/>
          </p:cNvSpPr>
          <p:nvPr userDrawn="1"/>
        </p:nvSpPr>
        <p:spPr bwMode="black">
          <a:xfrm>
            <a:off x="7526616" y="4698429"/>
            <a:ext cx="366712" cy="161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3" tIns="46037" rIns="92073" bIns="46037"/>
          <a:lstStyle>
            <a:lvl1pPr defTabSz="457200" eaLnBrk="0" hangingPunct="0">
              <a:defRPr sz="2200">
                <a:solidFill>
                  <a:srgbClr val="000000"/>
                </a:solidFill>
                <a:latin typeface="Gill Sans" pitchFamily="-84" charset="0"/>
                <a:ea typeface="ヒラギノ角ゴ ProN W3" pitchFamily="-84" charset="-128"/>
                <a:sym typeface="Gill Sans" pitchFamily="-84" charset="0"/>
              </a:defRPr>
            </a:lvl1pPr>
            <a:lvl2pPr marL="742950" indent="-285750" defTabSz="457200" eaLnBrk="0" hangingPunct="0">
              <a:defRPr sz="2200">
                <a:solidFill>
                  <a:srgbClr val="000000"/>
                </a:solidFill>
                <a:latin typeface="Gill Sans" pitchFamily="-84" charset="0"/>
                <a:ea typeface="ヒラギノ角ゴ ProN W3" pitchFamily="-84" charset="-128"/>
                <a:sym typeface="Gill Sans" pitchFamily="-84" charset="0"/>
              </a:defRPr>
            </a:lvl2pPr>
            <a:lvl3pPr marL="1143000" indent="-228600" defTabSz="457200" eaLnBrk="0" hangingPunct="0">
              <a:defRPr sz="2200">
                <a:solidFill>
                  <a:srgbClr val="000000"/>
                </a:solidFill>
                <a:latin typeface="Gill Sans" pitchFamily="-84" charset="0"/>
                <a:ea typeface="ヒラギノ角ゴ ProN W3" pitchFamily="-84" charset="-128"/>
                <a:sym typeface="Gill Sans" pitchFamily="-84" charset="0"/>
              </a:defRPr>
            </a:lvl3pPr>
            <a:lvl4pPr marL="1600200" indent="-228600" defTabSz="457200" eaLnBrk="0" hangingPunct="0">
              <a:defRPr sz="2200">
                <a:solidFill>
                  <a:srgbClr val="000000"/>
                </a:solidFill>
                <a:latin typeface="Gill Sans" pitchFamily="-84" charset="0"/>
                <a:ea typeface="ヒラギノ角ゴ ProN W3" pitchFamily="-84" charset="-128"/>
                <a:sym typeface="Gill Sans" pitchFamily="-84" charset="0"/>
              </a:defRPr>
            </a:lvl4pPr>
            <a:lvl5pPr marL="2057400" indent="-228600" defTabSz="457200" eaLnBrk="0" hangingPunct="0">
              <a:defRPr sz="2200">
                <a:solidFill>
                  <a:srgbClr val="000000"/>
                </a:solidFill>
                <a:latin typeface="Gill Sans" pitchFamily="-84" charset="0"/>
                <a:ea typeface="ヒラギノ角ゴ ProN W3" pitchFamily="-84" charset="-128"/>
                <a:sym typeface="Gill Sans" pitchFamily="-84" charset="0"/>
              </a:defRPr>
            </a:lvl5pPr>
            <a:lvl6pPr marL="25146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6pPr>
            <a:lvl7pPr marL="29718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7pPr>
            <a:lvl8pPr marL="34290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8pPr>
            <a:lvl9pPr marL="38862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9pPr>
          </a:lstStyle>
          <a:p>
            <a:pPr algn="r" eaLnBrk="1" hangingPunct="1"/>
            <a:fld id="{524E6D1E-A310-4DC6-B4E1-6B5AE7710D7A}" type="slidenum">
              <a:rPr lang="en-US" altLang="en-US" sz="900" baseline="0">
                <a:solidFill>
                  <a:schemeClr val="bg1"/>
                </a:solidFill>
                <a:latin typeface="Arial" panose="020B0604020202020204" pitchFamily="34" charset="0"/>
                <a:ea typeface="HelvNeue Light for IBM" panose="020B0403020202020204" pitchFamily="34" charset="0"/>
                <a:cs typeface="Arial" panose="020B0604020202020204" pitchFamily="34" charset="0"/>
              </a:rPr>
              <a:pPr algn="r" eaLnBrk="1" hangingPunct="1"/>
              <a:t>‹#›</a:t>
            </a:fld>
            <a:endParaRPr lang="en-US" altLang="en-US" sz="900" baseline="0" dirty="0">
              <a:solidFill>
                <a:schemeClr val="bg1"/>
              </a:solidFill>
              <a:latin typeface="Arial" panose="020B0604020202020204" pitchFamily="34" charset="0"/>
              <a:ea typeface="HelvNeue Light for IBM" panose="020B0403020202020204" pitchFamily="34" charset="0"/>
              <a:cs typeface="Arial" panose="020B0604020202020204" pitchFamily="34" charset="0"/>
            </a:endParaRP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06444" y="4696471"/>
            <a:ext cx="731520" cy="28335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230" y="4685501"/>
            <a:ext cx="1047750" cy="161925"/>
          </a:xfrm>
          <a:prstGeom prst="rect">
            <a:avLst/>
          </a:prstGeom>
        </p:spPr>
      </p:pic>
      <p:sp>
        <p:nvSpPr>
          <p:cNvPr id="11" name="TextBox 10"/>
          <p:cNvSpPr txBox="1"/>
          <p:nvPr userDrawn="1"/>
        </p:nvSpPr>
        <p:spPr>
          <a:xfrm>
            <a:off x="2630817" y="4629751"/>
            <a:ext cx="4058740" cy="400110"/>
          </a:xfrm>
          <a:prstGeom prst="rect">
            <a:avLst/>
          </a:prstGeom>
          <a:noFill/>
        </p:spPr>
        <p:txBody>
          <a:bodyPr wrap="square" rtlCol="0">
            <a:spAutoFit/>
          </a:bodyPr>
          <a:lstStyle/>
          <a:p>
            <a:r>
              <a:rPr lang="en-US" sz="1000" b="1" dirty="0">
                <a:solidFill>
                  <a:prstClr val="white"/>
                </a:solidFill>
                <a:latin typeface="Calibri"/>
              </a:rPr>
              <a:t>IBM and BP Confidential – This material is for educational purpose only and is </a:t>
            </a:r>
            <a:r>
              <a:rPr lang="en-US" sz="1000" b="1">
                <a:solidFill>
                  <a:prstClr val="white"/>
                </a:solidFill>
                <a:latin typeface="Calibri"/>
              </a:rPr>
              <a:t>NOT customer </a:t>
            </a:r>
            <a:r>
              <a:rPr lang="en-US" sz="1000" b="1" dirty="0">
                <a:solidFill>
                  <a:prstClr val="white"/>
                </a:solidFill>
                <a:latin typeface="Calibri"/>
              </a:rPr>
              <a:t>ready.</a:t>
            </a:r>
          </a:p>
        </p:txBody>
      </p:sp>
    </p:spTree>
    <p:extLst/>
  </p:cSld>
  <p:clrMapOvr>
    <a:masterClrMapping/>
  </p:clrMapOvr>
  <p:extLst mod="1">
    <p:ext uri="{DCECCB84-F9BA-43D5-87BE-67443E8EF086}">
      <p15:sldGuideLst xmlns:p15="http://schemas.microsoft.com/office/powerpoint/2012/main">
        <p15:guide id="1" orient="horz" pos="3036">
          <p15:clr>
            <a:srgbClr val="FBAE40"/>
          </p15:clr>
        </p15:guide>
        <p15:guide id="2" pos="54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zNext_16-9_PPT-05.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35879" cy="5143500"/>
          </a:xfrm>
          <a:prstGeom prst="rect">
            <a:avLst/>
          </a:prstGeom>
        </p:spPr>
      </p:pic>
      <p:sp>
        <p:nvSpPr>
          <p:cNvPr id="2" name="Rectangle 1"/>
          <p:cNvSpPr/>
          <p:nvPr userDrawn="1"/>
        </p:nvSpPr>
        <p:spPr>
          <a:xfrm>
            <a:off x="7605346" y="4530236"/>
            <a:ext cx="1266092" cy="501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latin typeface="Arial" panose="020B0604020202020204" pitchFamily="34" charset="0"/>
              <a:cs typeface="Arial" panose="020B0604020202020204" pitchFamily="34" charset="0"/>
            </a:endParaRPr>
          </a:p>
        </p:txBody>
      </p:sp>
      <p:sp>
        <p:nvSpPr>
          <p:cNvPr id="9" name="Text Placeholder 2"/>
          <p:cNvSpPr>
            <a:spLocks noGrp="1"/>
          </p:cNvSpPr>
          <p:nvPr>
            <p:ph type="body" idx="15"/>
          </p:nvPr>
        </p:nvSpPr>
        <p:spPr>
          <a:xfrm>
            <a:off x="1245575" y="1695601"/>
            <a:ext cx="7414846" cy="724205"/>
          </a:xfrm>
          <a:prstGeom prst="rect">
            <a:avLst/>
          </a:prstGeom>
        </p:spPr>
        <p:txBody>
          <a:bodyPr lIns="91438" tIns="45719" rIns="91438" bIns="45719" anchor="ctr"/>
          <a:lstStyle>
            <a:lvl1pPr marL="0" indent="0" algn="r">
              <a:buNone/>
              <a:defRPr lang="en-US" sz="3600" b="0" kern="1200" dirty="0" smtClean="0">
                <a:solidFill>
                  <a:schemeClr val="tx1"/>
                </a:solidFill>
                <a:latin typeface="Arial" panose="020B0604020202020204" pitchFamily="34" charset="0"/>
                <a:ea typeface="MS PGothic" pitchFamily="34" charset="-128"/>
                <a:cs typeface="Arial" panose="020B0604020202020204" pitchFamily="34" charset="0"/>
                <a:sym typeface="Gill Sans"/>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18999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mp; Content">
    <p:spTree>
      <p:nvGrpSpPr>
        <p:cNvPr id="1" name=""/>
        <p:cNvGrpSpPr/>
        <p:nvPr/>
      </p:nvGrpSpPr>
      <p:grpSpPr>
        <a:xfrm>
          <a:off x="0" y="0"/>
          <a:ext cx="0" cy="0"/>
          <a:chOff x="0" y="0"/>
          <a:chExt cx="0" cy="0"/>
        </a:xfrm>
      </p:grpSpPr>
      <p:pic>
        <p:nvPicPr>
          <p:cNvPr id="4" name="Picture 3" descr="zNext_16-9_PPT-0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9" name="Rectangle 8"/>
          <p:cNvSpPr>
            <a:spLocks noChangeArrowheads="1"/>
          </p:cNvSpPr>
          <p:nvPr userDrawn="1"/>
        </p:nvSpPr>
        <p:spPr bwMode="black">
          <a:xfrm>
            <a:off x="6969782" y="4742973"/>
            <a:ext cx="1371600" cy="197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eaLnBrk="0" hangingPunct="0">
              <a:defRPr sz="2200">
                <a:solidFill>
                  <a:srgbClr val="000000"/>
                </a:solidFill>
                <a:latin typeface="Gill Sans"/>
                <a:ea typeface="ヒラギノ角ゴ ProN W3"/>
                <a:cs typeface="ヒラギノ角ゴ ProN W3"/>
                <a:sym typeface="Gill Sans"/>
              </a:defRPr>
            </a:lvl1pPr>
            <a:lvl2pPr marL="742950" indent="-285750" eaLnBrk="0" hangingPunct="0">
              <a:defRPr sz="2200">
                <a:solidFill>
                  <a:srgbClr val="000000"/>
                </a:solidFill>
                <a:latin typeface="Gill Sans"/>
                <a:ea typeface="ヒラギノ角ゴ ProN W3"/>
                <a:cs typeface="ヒラギノ角ゴ ProN W3"/>
                <a:sym typeface="Gill Sans"/>
              </a:defRPr>
            </a:lvl2pPr>
            <a:lvl3pPr marL="1143000" indent="-228600" eaLnBrk="0" hangingPunct="0">
              <a:defRPr sz="2200">
                <a:solidFill>
                  <a:srgbClr val="000000"/>
                </a:solidFill>
                <a:latin typeface="Gill Sans"/>
                <a:ea typeface="ヒラギノ角ゴ ProN W3"/>
                <a:cs typeface="ヒラギノ角ゴ ProN W3"/>
                <a:sym typeface="Gill Sans"/>
              </a:defRPr>
            </a:lvl3pPr>
            <a:lvl4pPr marL="1600200" indent="-228600" eaLnBrk="0" hangingPunct="0">
              <a:defRPr sz="2200">
                <a:solidFill>
                  <a:srgbClr val="000000"/>
                </a:solidFill>
                <a:latin typeface="Gill Sans"/>
                <a:ea typeface="ヒラギノ角ゴ ProN W3"/>
                <a:cs typeface="ヒラギノ角ゴ ProN W3"/>
                <a:sym typeface="Gill Sans"/>
              </a:defRPr>
            </a:lvl4pPr>
            <a:lvl5pPr marL="2057400" indent="-228600" eaLnBrk="0" hangingPunct="0">
              <a:defRPr sz="22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9pPr>
          </a:lstStyle>
          <a:p>
            <a:pPr algn="r" eaLnBrk="1" hangingPunct="1">
              <a:defRPr/>
            </a:pPr>
            <a:r>
              <a:rPr lang="en-US" altLang="en-US" sz="800" dirty="0">
                <a:solidFill>
                  <a:schemeClr val="bg1"/>
                </a:solidFill>
                <a:latin typeface="Arial" panose="020B0604020202020204" pitchFamily="34" charset="0"/>
                <a:cs typeface="Arial" panose="020B0604020202020204" pitchFamily="34" charset="0"/>
              </a:rPr>
              <a:t>© 2017 IBM Corporation</a:t>
            </a:r>
            <a:endParaRPr lang="en-US" altLang="en-US" sz="2200" dirty="0">
              <a:solidFill>
                <a:schemeClr val="bg1"/>
              </a:solidFill>
              <a:latin typeface="Arial" panose="020B0604020202020204" pitchFamily="34" charset="0"/>
              <a:cs typeface="Arial" panose="020B0604020202020204" pitchFamily="34" charset="0"/>
            </a:endParaRPr>
          </a:p>
        </p:txBody>
      </p:sp>
      <p:sp>
        <p:nvSpPr>
          <p:cNvPr id="10" name="Rectangle 7"/>
          <p:cNvSpPr txBox="1">
            <a:spLocks noChangeArrowheads="1"/>
          </p:cNvSpPr>
          <p:nvPr userDrawn="1"/>
        </p:nvSpPr>
        <p:spPr bwMode="black">
          <a:xfrm>
            <a:off x="8543652" y="4740591"/>
            <a:ext cx="366712" cy="20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lvl1pPr defTabSz="457200" eaLnBrk="0" hangingPunct="0">
              <a:defRPr sz="2200">
                <a:solidFill>
                  <a:srgbClr val="000000"/>
                </a:solidFill>
                <a:latin typeface="Gill Sans" pitchFamily="-84" charset="0"/>
                <a:ea typeface="ヒラギノ角ゴ ProN W3" pitchFamily="-84" charset="-128"/>
                <a:sym typeface="Gill Sans" pitchFamily="-84" charset="0"/>
              </a:defRPr>
            </a:lvl1pPr>
            <a:lvl2pPr marL="742950" indent="-285750" defTabSz="457200" eaLnBrk="0" hangingPunct="0">
              <a:defRPr sz="2200">
                <a:solidFill>
                  <a:srgbClr val="000000"/>
                </a:solidFill>
                <a:latin typeface="Gill Sans" pitchFamily="-84" charset="0"/>
                <a:ea typeface="ヒラギノ角ゴ ProN W3" pitchFamily="-84" charset="-128"/>
                <a:sym typeface="Gill Sans" pitchFamily="-84" charset="0"/>
              </a:defRPr>
            </a:lvl2pPr>
            <a:lvl3pPr marL="1143000" indent="-228600" defTabSz="457200" eaLnBrk="0" hangingPunct="0">
              <a:defRPr sz="2200">
                <a:solidFill>
                  <a:srgbClr val="000000"/>
                </a:solidFill>
                <a:latin typeface="Gill Sans" pitchFamily="-84" charset="0"/>
                <a:ea typeface="ヒラギノ角ゴ ProN W3" pitchFamily="-84" charset="-128"/>
                <a:sym typeface="Gill Sans" pitchFamily="-84" charset="0"/>
              </a:defRPr>
            </a:lvl3pPr>
            <a:lvl4pPr marL="1600200" indent="-228600" defTabSz="457200" eaLnBrk="0" hangingPunct="0">
              <a:defRPr sz="2200">
                <a:solidFill>
                  <a:srgbClr val="000000"/>
                </a:solidFill>
                <a:latin typeface="Gill Sans" pitchFamily="-84" charset="0"/>
                <a:ea typeface="ヒラギノ角ゴ ProN W3" pitchFamily="-84" charset="-128"/>
                <a:sym typeface="Gill Sans" pitchFamily="-84" charset="0"/>
              </a:defRPr>
            </a:lvl4pPr>
            <a:lvl5pPr marL="2057400" indent="-228600" defTabSz="457200" eaLnBrk="0" hangingPunct="0">
              <a:defRPr sz="2200">
                <a:solidFill>
                  <a:srgbClr val="000000"/>
                </a:solidFill>
                <a:latin typeface="Gill Sans" pitchFamily="-84" charset="0"/>
                <a:ea typeface="ヒラギノ角ゴ ProN W3" pitchFamily="-84" charset="-128"/>
                <a:sym typeface="Gill Sans" pitchFamily="-84" charset="0"/>
              </a:defRPr>
            </a:lvl5pPr>
            <a:lvl6pPr marL="25146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6pPr>
            <a:lvl7pPr marL="29718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7pPr>
            <a:lvl8pPr marL="34290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8pPr>
            <a:lvl9pPr marL="38862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9pPr>
          </a:lstStyle>
          <a:p>
            <a:pPr algn="l" eaLnBrk="1" hangingPunct="1"/>
            <a:fld id="{524E6D1E-A310-4DC6-B4E1-6B5AE7710D7A}" type="slidenum">
              <a:rPr lang="en-US" altLang="en-US" sz="800">
                <a:solidFill>
                  <a:schemeClr val="bg1"/>
                </a:solidFill>
                <a:latin typeface="Arial" panose="020B0604020202020204" pitchFamily="34" charset="0"/>
                <a:ea typeface="HelvNeue Light for IBM" panose="020B0403020202020204" pitchFamily="34" charset="0"/>
                <a:cs typeface="Arial" panose="020B0604020202020204" pitchFamily="34" charset="0"/>
              </a:rPr>
              <a:pPr algn="l" eaLnBrk="1" hangingPunct="1"/>
              <a:t>‹#›</a:t>
            </a:fld>
            <a:endParaRPr lang="en-US" altLang="en-US" sz="800" dirty="0">
              <a:solidFill>
                <a:schemeClr val="bg1"/>
              </a:solidFill>
              <a:latin typeface="Arial" panose="020B0604020202020204" pitchFamily="34" charset="0"/>
              <a:ea typeface="HelvNeue Light for IBM" panose="020B0403020202020204" pitchFamily="34" charset="0"/>
              <a:cs typeface="Arial" panose="020B0604020202020204" pitchFamily="34" charset="0"/>
            </a:endParaRPr>
          </a:p>
        </p:txBody>
      </p:sp>
      <p:pic>
        <p:nvPicPr>
          <p:cNvPr id="12" name="Picture 11" descr="IBM logo 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2" y="4622803"/>
            <a:ext cx="709604" cy="265681"/>
          </a:xfrm>
          <a:prstGeom prst="rect">
            <a:avLst/>
          </a:prstGeom>
        </p:spPr>
      </p:pic>
      <p:sp>
        <p:nvSpPr>
          <p:cNvPr id="11" name="Title 12"/>
          <p:cNvSpPr>
            <a:spLocks noGrp="1"/>
          </p:cNvSpPr>
          <p:nvPr>
            <p:ph type="title" hasCustomPrompt="1"/>
          </p:nvPr>
        </p:nvSpPr>
        <p:spPr>
          <a:xfrm>
            <a:off x="859536" y="209617"/>
            <a:ext cx="8010144" cy="402709"/>
          </a:xfrm>
          <a:prstGeom prst="rect">
            <a:avLst/>
          </a:prstGeom>
        </p:spPr>
        <p:txBody>
          <a:bodyPr/>
          <a:lstStyle>
            <a:lvl1pPr algn="l">
              <a:defRPr sz="2400" b="0" i="0">
                <a:solidFill>
                  <a:schemeClr val="bg1"/>
                </a:solidFill>
                <a:latin typeface="Helvetica Neue" charset="0"/>
                <a:ea typeface="Helvetica Neue" charset="0"/>
                <a:cs typeface="Helvetica Neue" charset="0"/>
              </a:defRPr>
            </a:lvl1pPr>
          </a:lstStyle>
          <a:p>
            <a:r>
              <a:rPr lang="en-US" dirty="0"/>
              <a:t>Click to edit Master title style</a:t>
            </a:r>
            <a:br>
              <a:rPr lang="en-US" dirty="0"/>
            </a:br>
            <a:endParaRPr lang="en-US" dirty="0"/>
          </a:p>
        </p:txBody>
      </p:sp>
      <p:pic>
        <p:nvPicPr>
          <p:cNvPr id="14" name="Picture 13"/>
          <p:cNvPicPr>
            <a:picLocks noChangeAspect="1"/>
          </p:cNvPicPr>
          <p:nvPr userDrawn="1"/>
        </p:nvPicPr>
        <p:blipFill>
          <a:blip r:embed="rId4">
            <a:lum bright="70000" contrast="-70000"/>
          </a:blip>
          <a:stretch>
            <a:fillRect/>
          </a:stretch>
        </p:blipFill>
        <p:spPr>
          <a:xfrm>
            <a:off x="202593" y="285379"/>
            <a:ext cx="490926" cy="568072"/>
          </a:xfrm>
          <a:prstGeom prst="rect">
            <a:avLst/>
          </a:prstGeom>
        </p:spPr>
      </p:pic>
      <p:sp>
        <p:nvSpPr>
          <p:cNvPr id="15" name="Content Placeholder 2"/>
          <p:cNvSpPr>
            <a:spLocks noGrp="1"/>
          </p:cNvSpPr>
          <p:nvPr>
            <p:ph idx="10"/>
          </p:nvPr>
        </p:nvSpPr>
        <p:spPr>
          <a:xfrm>
            <a:off x="457200" y="1460161"/>
            <a:ext cx="5988844" cy="2504054"/>
          </a:xfrm>
          <a:prstGeom prst="rect">
            <a:avLst/>
          </a:prstGeom>
        </p:spPr>
        <p:txBody>
          <a:bodyPr/>
          <a:lstStyle>
            <a:lvl1pPr marL="0" indent="0">
              <a:lnSpc>
                <a:spcPct val="100000"/>
              </a:lnSpc>
              <a:spcBef>
                <a:spcPts val="0"/>
              </a:spcBef>
              <a:spcAft>
                <a:spcPts val="1000"/>
              </a:spcAft>
              <a:buClr>
                <a:schemeClr val="accent2"/>
              </a:buClr>
              <a:buSzPct val="85000"/>
              <a:buFont typeface="Arial" panose="020B0604020202020204" pitchFamily="34" charset="0"/>
              <a:buNone/>
              <a:defRPr sz="1400">
                <a:solidFill>
                  <a:schemeClr val="bg1"/>
                </a:solidFill>
                <a:latin typeface="Arial" panose="020B0604020202020204" pitchFamily="34" charset="0"/>
                <a:cs typeface="Arial" panose="020B0604020202020204" pitchFamily="34" charset="0"/>
              </a:defRPr>
            </a:lvl1pPr>
            <a:lvl2pPr marL="514350" indent="-285750">
              <a:lnSpc>
                <a:spcPct val="100000"/>
              </a:lnSpc>
              <a:spcBef>
                <a:spcPts val="0"/>
              </a:spcBef>
              <a:spcAft>
                <a:spcPts val="500"/>
              </a:spcAft>
              <a:buClr>
                <a:schemeClr val="accent2"/>
              </a:buClr>
              <a:buSzPct val="85000"/>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2pPr>
            <a:lvl3pPr marL="742950" indent="-285750">
              <a:lnSpc>
                <a:spcPct val="100000"/>
              </a:lnSpc>
              <a:spcBef>
                <a:spcPts val="0"/>
              </a:spcBef>
              <a:spcAft>
                <a:spcPts val="500"/>
              </a:spcAft>
              <a:buClr>
                <a:schemeClr val="accent2"/>
              </a:buClr>
              <a:buSzPct val="85000"/>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3pPr>
            <a:lvl4pPr marL="1600200" indent="-228600">
              <a:buSzPct val="75000"/>
              <a:buFont typeface="Wingdings" panose="05000000000000000000" pitchFamily="2" charset="2"/>
              <a:buChar char="§"/>
              <a:defRPr sz="1200">
                <a:solidFill>
                  <a:schemeClr val="tx1"/>
                </a:solidFill>
                <a:latin typeface="Arial" panose="020B0604020202020204" pitchFamily="34" charset="0"/>
                <a:cs typeface="Arial" panose="020B0604020202020204" pitchFamily="34" charset="0"/>
              </a:defRPr>
            </a:lvl4pPr>
            <a:lvl5pPr marL="2057400" indent="-228600">
              <a:buSzPct val="75000"/>
              <a:buFont typeface="Wingdings" panose="05000000000000000000" pitchFamily="2" charset="2"/>
              <a:buChar char="§"/>
              <a:defRPr sz="12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43157904"/>
      </p:ext>
    </p:extLst>
  </p:cSld>
  <p:clrMapOvr>
    <a:masterClrMapping/>
  </p:clrMapOvr>
  <p:extLst mod="1">
    <p:ext uri="{DCECCB84-F9BA-43D5-87BE-67443E8EF086}">
      <p15:sldGuideLst xmlns:p15="http://schemas.microsoft.com/office/powerpoint/2012/main">
        <p15:guide id="1" orient="horz" pos="3084">
          <p15:clr>
            <a:srgbClr val="FBAE40"/>
          </p15:clr>
        </p15:guide>
        <p15:guide id="2" pos="3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3" y="445294"/>
            <a:ext cx="8686800" cy="47982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82563" y="1406129"/>
            <a:ext cx="8686800" cy="33599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a:xfrm>
            <a:off x="5220072" y="4868019"/>
            <a:ext cx="2895600" cy="273844"/>
          </a:xfrm>
          <a:prstGeom prst="rect">
            <a:avLst/>
          </a:prstGeom>
        </p:spPr>
        <p:txBody>
          <a:bodyPr/>
          <a:lstStyle/>
          <a:p>
            <a:r>
              <a:rPr lang="en-US"/>
              <a:t>IBM Confidential Under NDA</a:t>
            </a:r>
            <a:endParaRPr lang="en-US" dirty="0"/>
          </a:p>
        </p:txBody>
      </p:sp>
      <p:sp>
        <p:nvSpPr>
          <p:cNvPr id="8" name="Slide Number Placeholder 7"/>
          <p:cNvSpPr>
            <a:spLocks noGrp="1"/>
          </p:cNvSpPr>
          <p:nvPr>
            <p:ph type="sldNum" sz="quarter" idx="11"/>
          </p:nvPr>
        </p:nvSpPr>
        <p:spPr>
          <a:xfrm>
            <a:off x="12332" y="4868019"/>
            <a:ext cx="2133600" cy="273844"/>
          </a:xfrm>
          <a:prstGeom prst="rect">
            <a:avLst/>
          </a:prstGeom>
        </p:spPr>
        <p:txBody>
          <a:bodyPr/>
          <a:lstStyle/>
          <a:p>
            <a:fld id="{B4A0E66C-38E3-B14F-9D3D-A5E7F7AEA8D4}" type="slidenum">
              <a:rPr lang="zh-CN" altLang="en-US" smtClean="0"/>
              <a:pPr/>
              <a:t>‹#›</a:t>
            </a:fld>
            <a:endParaRPr lang="zh-CN" altLang="en-US" dirty="0"/>
          </a:p>
        </p:txBody>
      </p:sp>
    </p:spTree>
    <p:extLst>
      <p:ext uri="{BB962C8B-B14F-4D97-AF65-F5344CB8AC3E}">
        <p14:creationId xmlns:p14="http://schemas.microsoft.com/office/powerpoint/2010/main" val="954676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mp; Content">
    <p:spTree>
      <p:nvGrpSpPr>
        <p:cNvPr id="1" name=""/>
        <p:cNvGrpSpPr/>
        <p:nvPr/>
      </p:nvGrpSpPr>
      <p:grpSpPr>
        <a:xfrm>
          <a:off x="0" y="0"/>
          <a:ext cx="0" cy="0"/>
          <a:chOff x="0" y="0"/>
          <a:chExt cx="0" cy="0"/>
        </a:xfrm>
      </p:grpSpPr>
      <p:pic>
        <p:nvPicPr>
          <p:cNvPr id="4" name="Picture 11"/>
          <p:cNvPicPr>
            <a:picLocks noChangeAspect="1"/>
          </p:cNvPicPr>
          <p:nvPr/>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5" name="Rectangle 7"/>
          <p:cNvSpPr txBox="1">
            <a:spLocks noChangeArrowheads="1"/>
          </p:cNvSpPr>
          <p:nvPr/>
        </p:nvSpPr>
        <p:spPr bwMode="black">
          <a:xfrm>
            <a:off x="8543925" y="4806950"/>
            <a:ext cx="366713" cy="200025"/>
          </a:xfrm>
          <a:prstGeom prst="rect">
            <a:avLst/>
          </a:prstGeom>
          <a:noFill/>
          <a:ln>
            <a:noFill/>
          </a:ln>
          <a:effectLst/>
          <a:extLst/>
        </p:spPr>
        <p:txBody>
          <a:bodyPr lIns="92075" tIns="46038" rIns="92075" bIns="46038"/>
          <a:lstStyle>
            <a:lvl1pPr defTabSz="457200" eaLnBrk="0" hangingPunct="0">
              <a:defRPr sz="2200">
                <a:solidFill>
                  <a:srgbClr val="000000"/>
                </a:solidFill>
                <a:latin typeface="Gill Sans" pitchFamily="-84" charset="0"/>
                <a:ea typeface="ヒラギノ角ゴ ProN W3" pitchFamily="-84" charset="-128"/>
                <a:sym typeface="Gill Sans" pitchFamily="-84" charset="0"/>
              </a:defRPr>
            </a:lvl1pPr>
            <a:lvl2pPr marL="742950" indent="-285750" defTabSz="457200" eaLnBrk="0" hangingPunct="0">
              <a:defRPr sz="2200">
                <a:solidFill>
                  <a:srgbClr val="000000"/>
                </a:solidFill>
                <a:latin typeface="Gill Sans" pitchFamily="-84" charset="0"/>
                <a:ea typeface="ヒラギノ角ゴ ProN W3" pitchFamily="-84" charset="-128"/>
                <a:sym typeface="Gill Sans" pitchFamily="-84" charset="0"/>
              </a:defRPr>
            </a:lvl2pPr>
            <a:lvl3pPr marL="1143000" indent="-228600" defTabSz="457200" eaLnBrk="0" hangingPunct="0">
              <a:defRPr sz="2200">
                <a:solidFill>
                  <a:srgbClr val="000000"/>
                </a:solidFill>
                <a:latin typeface="Gill Sans" pitchFamily="-84" charset="0"/>
                <a:ea typeface="ヒラギノ角ゴ ProN W3" pitchFamily="-84" charset="-128"/>
                <a:sym typeface="Gill Sans" pitchFamily="-84" charset="0"/>
              </a:defRPr>
            </a:lvl3pPr>
            <a:lvl4pPr marL="1600200" indent="-228600" defTabSz="457200" eaLnBrk="0" hangingPunct="0">
              <a:defRPr sz="2200">
                <a:solidFill>
                  <a:srgbClr val="000000"/>
                </a:solidFill>
                <a:latin typeface="Gill Sans" pitchFamily="-84" charset="0"/>
                <a:ea typeface="ヒラギノ角ゴ ProN W3" pitchFamily="-84" charset="-128"/>
                <a:sym typeface="Gill Sans" pitchFamily="-84" charset="0"/>
              </a:defRPr>
            </a:lvl4pPr>
            <a:lvl5pPr marL="2057400" indent="-228600" defTabSz="457200" eaLnBrk="0" hangingPunct="0">
              <a:defRPr sz="2200">
                <a:solidFill>
                  <a:srgbClr val="000000"/>
                </a:solidFill>
                <a:latin typeface="Gill Sans" pitchFamily="-84" charset="0"/>
                <a:ea typeface="ヒラギノ角ゴ ProN W3" pitchFamily="-84" charset="-128"/>
                <a:sym typeface="Gill Sans" pitchFamily="-84" charset="0"/>
              </a:defRPr>
            </a:lvl5pPr>
            <a:lvl6pPr marL="25146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6pPr>
            <a:lvl7pPr marL="29718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7pPr>
            <a:lvl8pPr marL="34290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8pPr>
            <a:lvl9pPr marL="3886200" indent="-228600" algn="ctr" defTabSz="457200" eaLnBrk="0" fontAlgn="base" hangingPunct="0">
              <a:spcBef>
                <a:spcPct val="0"/>
              </a:spcBef>
              <a:spcAft>
                <a:spcPct val="0"/>
              </a:spcAft>
              <a:defRPr sz="2200">
                <a:solidFill>
                  <a:srgbClr val="000000"/>
                </a:solidFill>
                <a:latin typeface="Gill Sans" pitchFamily="-84" charset="0"/>
                <a:ea typeface="ヒラギノ角ゴ ProN W3" pitchFamily="-84" charset="-128"/>
                <a:sym typeface="Gill Sans" pitchFamily="-84" charset="0"/>
              </a:defRPr>
            </a:lvl9pPr>
          </a:lstStyle>
          <a:p>
            <a:pPr eaLnBrk="1" fontAlgn="auto" hangingPunct="1">
              <a:spcBef>
                <a:spcPts val="0"/>
              </a:spcBef>
              <a:spcAft>
                <a:spcPts val="0"/>
              </a:spcAft>
              <a:defRPr/>
            </a:pPr>
            <a:fld id="{9CA6E65E-2B28-4688-8B77-044D14E3886C}" type="slidenum">
              <a:rPr lang="en-US" altLang="en-US" sz="800">
                <a:solidFill>
                  <a:prstClr val="black"/>
                </a:solidFill>
                <a:latin typeface="Arial" panose="020B0604020202020204" pitchFamily="34" charset="0"/>
                <a:ea typeface="HelvNeue Light for IBM" panose="020B0403020202020204" pitchFamily="34" charset="0"/>
              </a:rPr>
              <a:pPr eaLnBrk="1" fontAlgn="auto" hangingPunct="1">
                <a:spcBef>
                  <a:spcPts val="0"/>
                </a:spcBef>
                <a:spcAft>
                  <a:spcPts val="0"/>
                </a:spcAft>
                <a:defRPr/>
              </a:pPr>
              <a:t>‹#›</a:t>
            </a:fld>
            <a:endParaRPr lang="en-US" altLang="en-US" sz="800" dirty="0">
              <a:solidFill>
                <a:prstClr val="black"/>
              </a:solidFill>
              <a:latin typeface="Arial" panose="020B0604020202020204" pitchFamily="34" charset="0"/>
              <a:ea typeface="HelvNeue Light for IBM" panose="020B0403020202020204" pitchFamily="34" charset="0"/>
            </a:endParaRPr>
          </a:p>
        </p:txBody>
      </p:sp>
      <p:sp>
        <p:nvSpPr>
          <p:cNvPr id="6" name="Rectangle 7"/>
          <p:cNvSpPr>
            <a:spLocks noChangeArrowheads="1"/>
          </p:cNvSpPr>
          <p:nvPr userDrawn="1"/>
        </p:nvSpPr>
        <p:spPr bwMode="auto">
          <a:xfrm>
            <a:off x="400050" y="4697413"/>
            <a:ext cx="765175" cy="274637"/>
          </a:xfrm>
          <a:prstGeom prst="rect">
            <a:avLst/>
          </a:prstGeom>
          <a:solidFill>
            <a:schemeClr val="bg1"/>
          </a:solidFill>
          <a:ln w="9525">
            <a:noFill/>
            <a:miter lim="800000"/>
            <a:headEnd/>
            <a:tailEnd/>
          </a:ln>
          <a:effectLst/>
        </p:spPr>
        <p:txBody>
          <a:bodyPr wrap="none" anchor="ctr"/>
          <a:lstStyle/>
          <a:p>
            <a:endParaRPr lang="en-US"/>
          </a:p>
        </p:txBody>
      </p:sp>
      <p:pic>
        <p:nvPicPr>
          <p:cNvPr id="7" name="Picture 8" descr="IBM6p6R"/>
          <p:cNvPicPr>
            <a:picLocks noChangeAspect="1" noChangeArrowheads="1"/>
          </p:cNvPicPr>
          <p:nvPr userDrawn="1"/>
        </p:nvPicPr>
        <p:blipFill>
          <a:blip r:embed="rId3" cstate="print"/>
          <a:srcRect/>
          <a:stretch>
            <a:fillRect/>
          </a:stretch>
        </p:blipFill>
        <p:spPr bwMode="auto">
          <a:xfrm>
            <a:off x="369888" y="4714875"/>
            <a:ext cx="627062" cy="233363"/>
          </a:xfrm>
          <a:prstGeom prst="rect">
            <a:avLst/>
          </a:prstGeom>
          <a:noFill/>
        </p:spPr>
      </p:pic>
      <p:sp>
        <p:nvSpPr>
          <p:cNvPr id="19" name="Title 1"/>
          <p:cNvSpPr>
            <a:spLocks noGrp="1"/>
          </p:cNvSpPr>
          <p:nvPr>
            <p:ph type="title"/>
          </p:nvPr>
        </p:nvSpPr>
        <p:spPr>
          <a:xfrm>
            <a:off x="410767" y="291337"/>
            <a:ext cx="5988844" cy="331894"/>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Rectangle 6"/>
          <p:cNvSpPr>
            <a:spLocks noChangeArrowheads="1"/>
          </p:cNvSpPr>
          <p:nvPr userDrawn="1"/>
        </p:nvSpPr>
        <p:spPr bwMode="black">
          <a:xfrm>
            <a:off x="6668603" y="4814886"/>
            <a:ext cx="1371600" cy="184150"/>
          </a:xfrm>
          <a:prstGeom prst="rect">
            <a:avLst/>
          </a:prstGeom>
          <a:noFill/>
          <a:ln>
            <a:noFill/>
          </a:ln>
          <a:extLst/>
        </p:spPr>
        <p:txBody>
          <a:bodyPr lIns="92075" tIns="46038" rIns="0" bIns="46038"/>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fontAlgn="auto">
              <a:spcBef>
                <a:spcPts val="0"/>
              </a:spcBef>
              <a:spcAft>
                <a:spcPts val="0"/>
              </a:spcAft>
              <a:defRPr/>
            </a:pPr>
            <a:r>
              <a:rPr lang="en-US" altLang="en-US" sz="800" dirty="0">
                <a:cs typeface="+mn-cs"/>
              </a:rPr>
              <a:t>© 2017 IBM Corporation</a:t>
            </a:r>
            <a:endParaRPr lang="en-US" altLang="en-US" sz="1800" dirty="0">
              <a:cs typeface="+mn-cs"/>
            </a:endParaRPr>
          </a:p>
        </p:txBody>
      </p:sp>
      <p:sp>
        <p:nvSpPr>
          <p:cNvPr id="8" name="Rectangle 11"/>
          <p:cNvSpPr>
            <a:spLocks noChangeArrowheads="1"/>
          </p:cNvSpPr>
          <p:nvPr userDrawn="1"/>
        </p:nvSpPr>
        <p:spPr bwMode="auto">
          <a:xfrm>
            <a:off x="2112955" y="4798148"/>
            <a:ext cx="3971257" cy="217625"/>
          </a:xfrm>
          <a:prstGeom prst="rect">
            <a:avLst/>
          </a:prstGeom>
          <a:noFill/>
          <a:ln>
            <a:noFill/>
          </a:ln>
          <a:effectLs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5pPr>
            <a:lvl6pPr marL="2514600" indent="-228600" defTabSz="457200" fontAlgn="base">
              <a:lnSpc>
                <a:spcPct val="90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6pPr>
            <a:lvl7pPr marL="2971800" indent="-228600" defTabSz="457200" fontAlgn="base">
              <a:lnSpc>
                <a:spcPct val="90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7pPr>
            <a:lvl8pPr marL="3429000" indent="-228600" defTabSz="457200" fontAlgn="base">
              <a:lnSpc>
                <a:spcPct val="90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8pPr>
            <a:lvl9pPr marL="3886200" indent="-228600" defTabSz="457200" fontAlgn="base">
              <a:lnSpc>
                <a:spcPct val="90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9pPr>
          </a:lstStyle>
          <a:p>
            <a:pPr>
              <a:buSzPct val="100000"/>
              <a:defRPr/>
            </a:pPr>
            <a:r>
              <a:rPr lang="en-US" altLang="en-US" sz="800" dirty="0">
                <a:cs typeface="+mn-cs"/>
              </a:rPr>
              <a:t>IBM Confidential -- Provided under the IBM Crypto &amp; Security Council Agreement</a:t>
            </a:r>
          </a:p>
        </p:txBody>
      </p:sp>
    </p:spTree>
    <p:extLst>
      <p:ext uri="{BB962C8B-B14F-4D97-AF65-F5344CB8AC3E}">
        <p14:creationId xmlns:p14="http://schemas.microsoft.com/office/powerpoint/2010/main" val="981896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itle 21"/>
          <p:cNvSpPr>
            <a:spLocks noGrp="1"/>
          </p:cNvSpPr>
          <p:nvPr>
            <p:ph type="title" hasCustomPrompt="1"/>
          </p:nvPr>
        </p:nvSpPr>
        <p:spPr>
          <a:xfrm>
            <a:off x="406543" y="1564603"/>
            <a:ext cx="4798183" cy="833266"/>
          </a:xfrm>
          <a:prstGeom prst="rect">
            <a:avLst/>
          </a:prstGeom>
        </p:spPr>
        <p:txBody>
          <a:bodyPr lIns="0"/>
          <a:lstStyle>
            <a:lvl1pPr algn="l">
              <a:lnSpc>
                <a:spcPts val="2640"/>
              </a:lnSpc>
              <a:defRPr sz="2500" b="0" i="0">
                <a:solidFill>
                  <a:schemeClr val="bg1"/>
                </a:solidFill>
                <a:latin typeface="+mn-lt"/>
                <a:ea typeface="IBM Plex Sans" charset="0"/>
                <a:cs typeface="IBM Plex Sans" charset="0"/>
              </a:defRPr>
            </a:lvl1pPr>
          </a:lstStyle>
          <a:p>
            <a:r>
              <a:rPr lang="en-US" dirty="0"/>
              <a:t>Section</a:t>
            </a:r>
            <a:br>
              <a:rPr lang="en-US" dirty="0"/>
            </a:br>
            <a:r>
              <a:rPr lang="en-US" dirty="0"/>
              <a:t>Break</a:t>
            </a:r>
          </a:p>
        </p:txBody>
      </p:sp>
      <p:sp>
        <p:nvSpPr>
          <p:cNvPr id="9" name="Rectangle 8"/>
          <p:cNvSpPr>
            <a:spLocks noChangeArrowheads="1"/>
          </p:cNvSpPr>
          <p:nvPr userDrawn="1"/>
        </p:nvSpPr>
        <p:spPr bwMode="black">
          <a:xfrm>
            <a:off x="333588" y="4719208"/>
            <a:ext cx="1771263" cy="20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5957" tIns="42979" rIns="85957" bIns="42979"/>
          <a:lstStyle>
            <a:lvl1pPr eaLnBrk="0" hangingPunct="0">
              <a:defRPr sz="2200">
                <a:solidFill>
                  <a:srgbClr val="000000"/>
                </a:solidFill>
                <a:latin typeface="Gill Sans"/>
                <a:ea typeface="ヒラギノ角ゴ ProN W3"/>
                <a:cs typeface="ヒラギノ角ゴ ProN W3"/>
                <a:sym typeface="Gill Sans"/>
              </a:defRPr>
            </a:lvl1pPr>
            <a:lvl2pPr marL="742950" indent="-285750" eaLnBrk="0" hangingPunct="0">
              <a:defRPr sz="2200">
                <a:solidFill>
                  <a:srgbClr val="000000"/>
                </a:solidFill>
                <a:latin typeface="Gill Sans"/>
                <a:ea typeface="ヒラギノ角ゴ ProN W3"/>
                <a:cs typeface="ヒラギノ角ゴ ProN W3"/>
                <a:sym typeface="Gill Sans"/>
              </a:defRPr>
            </a:lvl2pPr>
            <a:lvl3pPr marL="1143000" indent="-228600" eaLnBrk="0" hangingPunct="0">
              <a:defRPr sz="2200">
                <a:solidFill>
                  <a:srgbClr val="000000"/>
                </a:solidFill>
                <a:latin typeface="Gill Sans"/>
                <a:ea typeface="ヒラギノ角ゴ ProN W3"/>
                <a:cs typeface="ヒラギノ角ゴ ProN W3"/>
                <a:sym typeface="Gill Sans"/>
              </a:defRPr>
            </a:lvl3pPr>
            <a:lvl4pPr marL="1600200" indent="-228600" eaLnBrk="0" hangingPunct="0">
              <a:defRPr sz="2200">
                <a:solidFill>
                  <a:srgbClr val="000000"/>
                </a:solidFill>
                <a:latin typeface="Gill Sans"/>
                <a:ea typeface="ヒラギノ角ゴ ProN W3"/>
                <a:cs typeface="ヒラギノ角ゴ ProN W3"/>
                <a:sym typeface="Gill Sans"/>
              </a:defRPr>
            </a:lvl4pPr>
            <a:lvl5pPr marL="2057400" indent="-228600" eaLnBrk="0" hangingPunct="0">
              <a:defRPr sz="22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9pPr>
          </a:lstStyle>
          <a:p>
            <a:pPr eaLnBrk="1" hangingPunct="1">
              <a:defRPr/>
            </a:pPr>
            <a:r>
              <a:rPr lang="en-US" altLang="en-US" sz="747" b="0" i="0" dirty="0">
                <a:solidFill>
                  <a:prstClr val="white"/>
                </a:solidFill>
                <a:latin typeface="+mn-lt"/>
                <a:ea typeface="IBM Plex Sans" charset="0"/>
                <a:cs typeface="IBM Plex Sans" charset="0"/>
              </a:rPr>
              <a:t>IBM Confidential</a:t>
            </a:r>
          </a:p>
          <a:p>
            <a:pPr eaLnBrk="1" hangingPunct="1">
              <a:defRPr/>
            </a:pPr>
            <a:r>
              <a:rPr lang="en-US" altLang="en-US" sz="747" b="0" i="0" dirty="0">
                <a:solidFill>
                  <a:prstClr val="white"/>
                </a:solidFill>
                <a:latin typeface="+mn-lt"/>
                <a:ea typeface="IBM Plex Sans" charset="0"/>
                <a:cs typeface="IBM Plex Sans" charset="0"/>
              </a:rPr>
              <a:t>© 2017 IBM Corporation</a:t>
            </a:r>
            <a:endParaRPr lang="en-US" altLang="en-US" sz="2054" b="0" i="0" dirty="0">
              <a:solidFill>
                <a:prstClr val="white"/>
              </a:solidFill>
              <a:latin typeface="+mn-lt"/>
              <a:ea typeface="IBM Plex Sans" charset="0"/>
              <a:cs typeface="IBM Plex Sans" charset="0"/>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48610" y="4637315"/>
            <a:ext cx="808286" cy="465992"/>
          </a:xfrm>
          <a:prstGeom prst="rect">
            <a:avLst/>
          </a:prstGeom>
        </p:spPr>
      </p:pic>
    </p:spTree>
    <p:extLst>
      <p:ext uri="{BB962C8B-B14F-4D97-AF65-F5344CB8AC3E}">
        <p14:creationId xmlns:p14="http://schemas.microsoft.com/office/powerpoint/2010/main" val="257878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35.xml"/><Relationship Id="rId7" Type="http://schemas.openxmlformats.org/officeDocument/2006/relationships/image" Target="../media/image2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493817"/>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702" r:id="rId3"/>
    <p:sldLayoutId id="2147483741" r:id="rId4"/>
    <p:sldLayoutId id="2147483652" r:id="rId5"/>
    <p:sldLayoutId id="2147483739" r:id="rId6"/>
    <p:sldLayoutId id="2147483740" r:id="rId7"/>
    <p:sldLayoutId id="2147483754" r:id="rId8"/>
    <p:sldLayoutId id="2147483761" r:id="rId9"/>
    <p:sldLayoutId id="2147483768" r:id="rId10"/>
    <p:sldLayoutId id="2147483770" r:id="rId11"/>
  </p:sldLayoutIdLst>
  <p:hf hdr="0" ftr="0" dt="0"/>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master_slide"/>
          <p:cNvPicPr>
            <a:picLocks noChangeAspect="1" noChangeArrowheads="1"/>
          </p:cNvPicPr>
          <p:nvPr userDrawn="1"/>
        </p:nvPicPr>
        <p:blipFill>
          <a:blip r:embed="rId14">
            <a:extLst>
              <a:ext uri="{28A0092B-C50C-407E-A947-70E740481C1C}">
                <a14:useLocalDpi xmlns:a14="http://schemas.microsoft.com/office/drawing/2010/main" val="0"/>
              </a:ext>
            </a:extLst>
          </a:blip>
          <a:srcRect b="3510"/>
          <a:stretch>
            <a:fillRect/>
          </a:stretch>
        </p:blipFill>
        <p:spPr bwMode="auto">
          <a:xfrm>
            <a:off x="393701" y="386954"/>
            <a:ext cx="8683625" cy="451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344488" y="516732"/>
            <a:ext cx="8799512" cy="2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3076" name="Rectangle 3"/>
          <p:cNvSpPr>
            <a:spLocks noGrp="1" noChangeArrowheads="1"/>
          </p:cNvSpPr>
          <p:nvPr>
            <p:ph type="body" idx="1"/>
          </p:nvPr>
        </p:nvSpPr>
        <p:spPr bwMode="auto">
          <a:xfrm>
            <a:off x="344488" y="975122"/>
            <a:ext cx="8799512" cy="358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18288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31" name="Rectangle 6"/>
          <p:cNvSpPr>
            <a:spLocks noChangeArrowheads="1"/>
          </p:cNvSpPr>
          <p:nvPr userDrawn="1"/>
        </p:nvSpPr>
        <p:spPr bwMode="black">
          <a:xfrm>
            <a:off x="6897688" y="4916091"/>
            <a:ext cx="2093912" cy="16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defTabSz="685800" fontAlgn="base">
              <a:spcBef>
                <a:spcPct val="0"/>
              </a:spcBef>
              <a:spcAft>
                <a:spcPct val="0"/>
              </a:spcAft>
              <a:defRPr/>
            </a:pPr>
            <a:r>
              <a:rPr lang="en-US" altLang="en-US" sz="600" dirty="0">
                <a:solidFill>
                  <a:srgbClr val="000000"/>
                </a:solidFill>
              </a:rPr>
              <a:t>© 2016 IBM Corporation</a:t>
            </a:r>
          </a:p>
        </p:txBody>
      </p:sp>
      <p:sp>
        <p:nvSpPr>
          <p:cNvPr id="3078" name="Line 8"/>
          <p:cNvSpPr>
            <a:spLocks noChangeShapeType="1"/>
          </p:cNvSpPr>
          <p:nvPr userDrawn="1"/>
        </p:nvSpPr>
        <p:spPr bwMode="auto">
          <a:xfrm>
            <a:off x="0" y="384572"/>
            <a:ext cx="9144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en-US" sz="1350">
              <a:solidFill>
                <a:srgbClr val="000000"/>
              </a:solidFill>
            </a:endParaRPr>
          </a:p>
        </p:txBody>
      </p:sp>
      <p:sp>
        <p:nvSpPr>
          <p:cNvPr id="1033" name="Rectangle 7"/>
          <p:cNvSpPr>
            <a:spLocks noChangeArrowheads="1"/>
          </p:cNvSpPr>
          <p:nvPr userDrawn="1"/>
        </p:nvSpPr>
        <p:spPr bwMode="auto">
          <a:xfrm>
            <a:off x="177801" y="4894660"/>
            <a:ext cx="3397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defTabSz="685800" fontAlgn="base">
              <a:spcBef>
                <a:spcPct val="0"/>
              </a:spcBef>
              <a:spcAft>
                <a:spcPct val="0"/>
              </a:spcAft>
            </a:pPr>
            <a:fld id="{F3289C19-3E4F-9648-9352-5DF21D7DA979}" type="slidenum">
              <a:rPr lang="en-US" altLang="en-US" sz="600">
                <a:solidFill>
                  <a:srgbClr val="000000"/>
                </a:solidFill>
              </a:rPr>
              <a:pPr defTabSz="685800" fontAlgn="base">
                <a:spcBef>
                  <a:spcPct val="0"/>
                </a:spcBef>
                <a:spcAft>
                  <a:spcPct val="0"/>
                </a:spcAft>
              </a:pPr>
              <a:t>‹#›</a:t>
            </a:fld>
            <a:endParaRPr lang="en-US" altLang="en-US" sz="600">
              <a:solidFill>
                <a:srgbClr val="000000"/>
              </a:solidFill>
            </a:endParaRPr>
          </a:p>
        </p:txBody>
      </p:sp>
      <p:pic>
        <p:nvPicPr>
          <p:cNvPr id="3080" name="Picture 13" descr="header_logo"/>
          <p:cNvPicPr>
            <a:picLocks noChangeAspect="1" noChangeArrowheads="1"/>
          </p:cNvPicPr>
          <p:nvPr userDrawn="1"/>
        </p:nvPicPr>
        <p:blipFill>
          <a:blip r:embed="rId15">
            <a:extLst>
              <a:ext uri="{28A0092B-C50C-407E-A947-70E740481C1C}">
                <a14:useLocalDpi xmlns:a14="http://schemas.microsoft.com/office/drawing/2010/main" val="0"/>
              </a:ext>
            </a:extLst>
          </a:blip>
          <a:srcRect r="30003"/>
          <a:stretch>
            <a:fillRect/>
          </a:stretch>
        </p:blipFill>
        <p:spPr bwMode="auto">
          <a:xfrm>
            <a:off x="8369301" y="154781"/>
            <a:ext cx="563563"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p:cNvSpPr>
            <a:spLocks noChangeArrowheads="1"/>
          </p:cNvSpPr>
          <p:nvPr userDrawn="1"/>
        </p:nvSpPr>
        <p:spPr bwMode="black">
          <a:xfrm>
            <a:off x="3359151" y="4941094"/>
            <a:ext cx="2093913" cy="162065"/>
          </a:xfrm>
          <a:prstGeom prst="rect">
            <a:avLst/>
          </a:prstGeom>
          <a:noFill/>
          <a:ln>
            <a:noFill/>
          </a:ln>
          <a:extLst/>
        </p:spPr>
        <p:txBody>
          <a:bodyPr lIns="69056" tIns="34529" rIns="69056" bIns="34529">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defTabSz="685800" fontAlgn="base">
              <a:spcBef>
                <a:spcPct val="0"/>
              </a:spcBef>
              <a:spcAft>
                <a:spcPct val="0"/>
              </a:spcAft>
              <a:defRPr/>
            </a:pPr>
            <a:endParaRPr lang="en-US" altLang="en-US" sz="600">
              <a:solidFill>
                <a:srgbClr val="000000"/>
              </a:solidFill>
            </a:endParaRPr>
          </a:p>
        </p:txBody>
      </p:sp>
      <p:pic>
        <p:nvPicPr>
          <p:cNvPr id="3082" name="Picture 5"/>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74638" y="215504"/>
            <a:ext cx="1047750" cy="12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Line 4"/>
          <p:cNvSpPr>
            <a:spLocks noChangeShapeType="1"/>
          </p:cNvSpPr>
          <p:nvPr userDrawn="1"/>
        </p:nvSpPr>
        <p:spPr bwMode="auto">
          <a:xfrm flipV="1">
            <a:off x="274639" y="4842272"/>
            <a:ext cx="8594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en-US" sz="1350">
              <a:solidFill>
                <a:srgbClr val="000000"/>
              </a:solidFill>
            </a:endParaRPr>
          </a:p>
        </p:txBody>
      </p:sp>
      <p:sp>
        <p:nvSpPr>
          <p:cNvPr id="13" name="Rectangle 11"/>
          <p:cNvSpPr>
            <a:spLocks noChangeArrowheads="1"/>
          </p:cNvSpPr>
          <p:nvPr userDrawn="1"/>
        </p:nvSpPr>
        <p:spPr bwMode="auto">
          <a:xfrm>
            <a:off x="2679700" y="4891088"/>
            <a:ext cx="2907911" cy="163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5pPr>
            <a:lvl6pPr marL="2514600" indent="-228600" defTabSz="457200" fontAlgn="base">
              <a:lnSpc>
                <a:spcPct val="90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6pPr>
            <a:lvl7pPr marL="2971800" indent="-228600" defTabSz="457200" fontAlgn="base">
              <a:lnSpc>
                <a:spcPct val="90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7pPr>
            <a:lvl8pPr marL="3429000" indent="-228600" defTabSz="457200" fontAlgn="base">
              <a:lnSpc>
                <a:spcPct val="90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8pPr>
            <a:lvl9pPr marL="3886200" indent="-228600" defTabSz="457200" fontAlgn="base">
              <a:lnSpc>
                <a:spcPct val="90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ea typeface="MS PGothic" panose="020B0600070205080204" pitchFamily="34" charset="-128"/>
              </a:defRPr>
            </a:lvl9pPr>
          </a:lstStyle>
          <a:p>
            <a:pPr defTabSz="685800" fontAlgn="base">
              <a:spcBef>
                <a:spcPct val="0"/>
              </a:spcBef>
              <a:spcAft>
                <a:spcPct val="0"/>
              </a:spcAft>
              <a:buSzPct val="100000"/>
              <a:defRPr/>
            </a:pPr>
            <a:r>
              <a:rPr lang="en-US" altLang="en-US" sz="600" dirty="0"/>
              <a:t>IBM Confidential -- Provided under the IBM Crypto &amp; Security Council Agreement</a:t>
            </a:r>
          </a:p>
        </p:txBody>
      </p:sp>
    </p:spTree>
    <p:extLst>
      <p:ext uri="{BB962C8B-B14F-4D97-AF65-F5344CB8AC3E}">
        <p14:creationId xmlns:p14="http://schemas.microsoft.com/office/powerpoint/2010/main" val="71789069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rtl="0" eaLnBrk="0" fontAlgn="base" hangingPunct="0">
        <a:lnSpc>
          <a:spcPct val="85000"/>
        </a:lnSpc>
        <a:spcBef>
          <a:spcPct val="0"/>
        </a:spcBef>
        <a:spcAft>
          <a:spcPct val="0"/>
        </a:spcAft>
        <a:defRPr sz="2100" b="1" kern="1200">
          <a:solidFill>
            <a:srgbClr val="3B0256"/>
          </a:solidFill>
          <a:latin typeface="+mj-lt"/>
          <a:ea typeface="+mj-ea"/>
          <a:cs typeface="+mj-cs"/>
        </a:defRPr>
      </a:lvl1pPr>
      <a:lvl2pPr algn="l" rtl="0" eaLnBrk="0" fontAlgn="base" hangingPunct="0">
        <a:lnSpc>
          <a:spcPct val="85000"/>
        </a:lnSpc>
        <a:spcBef>
          <a:spcPct val="0"/>
        </a:spcBef>
        <a:spcAft>
          <a:spcPct val="0"/>
        </a:spcAft>
        <a:defRPr sz="2100" b="1">
          <a:solidFill>
            <a:srgbClr val="3B0256"/>
          </a:solidFill>
          <a:latin typeface="Arial" panose="020B0604020202020204" pitchFamily="34" charset="0"/>
          <a:ea typeface="MS PGothic" panose="020B0600070205080204" pitchFamily="34" charset="-128"/>
          <a:cs typeface="Arial" panose="020B0604020202020204" pitchFamily="34" charset="0"/>
        </a:defRPr>
      </a:lvl2pPr>
      <a:lvl3pPr algn="l" rtl="0" eaLnBrk="0" fontAlgn="base" hangingPunct="0">
        <a:lnSpc>
          <a:spcPct val="85000"/>
        </a:lnSpc>
        <a:spcBef>
          <a:spcPct val="0"/>
        </a:spcBef>
        <a:spcAft>
          <a:spcPct val="0"/>
        </a:spcAft>
        <a:defRPr sz="2100" b="1">
          <a:solidFill>
            <a:srgbClr val="3B0256"/>
          </a:solidFill>
          <a:latin typeface="Arial" panose="020B0604020202020204" pitchFamily="34" charset="0"/>
          <a:ea typeface="MS PGothic" panose="020B0600070205080204" pitchFamily="34" charset="-128"/>
          <a:cs typeface="Arial" panose="020B0604020202020204" pitchFamily="34" charset="0"/>
        </a:defRPr>
      </a:lvl3pPr>
      <a:lvl4pPr algn="l" rtl="0" eaLnBrk="0" fontAlgn="base" hangingPunct="0">
        <a:lnSpc>
          <a:spcPct val="85000"/>
        </a:lnSpc>
        <a:spcBef>
          <a:spcPct val="0"/>
        </a:spcBef>
        <a:spcAft>
          <a:spcPct val="0"/>
        </a:spcAft>
        <a:defRPr sz="2100" b="1">
          <a:solidFill>
            <a:srgbClr val="3B0256"/>
          </a:solidFill>
          <a:latin typeface="Arial" panose="020B0604020202020204" pitchFamily="34" charset="0"/>
          <a:ea typeface="MS PGothic" panose="020B0600070205080204" pitchFamily="34" charset="-128"/>
          <a:cs typeface="Arial" panose="020B0604020202020204" pitchFamily="34" charset="0"/>
        </a:defRPr>
      </a:lvl4pPr>
      <a:lvl5pPr algn="l" rtl="0" eaLnBrk="0" fontAlgn="base" hangingPunct="0">
        <a:lnSpc>
          <a:spcPct val="85000"/>
        </a:lnSpc>
        <a:spcBef>
          <a:spcPct val="0"/>
        </a:spcBef>
        <a:spcAft>
          <a:spcPct val="0"/>
        </a:spcAft>
        <a:defRPr sz="2100" b="1">
          <a:solidFill>
            <a:srgbClr val="3B0256"/>
          </a:solidFill>
          <a:latin typeface="Arial" panose="020B0604020202020204" pitchFamily="34" charset="0"/>
          <a:ea typeface="MS PGothic" panose="020B0600070205080204" pitchFamily="34" charset="-128"/>
          <a:cs typeface="Arial" panose="020B0604020202020204" pitchFamily="34" charset="0"/>
        </a:defRPr>
      </a:lvl5pPr>
      <a:lvl6pPr marL="342900" algn="l" rtl="0" fontAlgn="base">
        <a:lnSpc>
          <a:spcPct val="85000"/>
        </a:lnSpc>
        <a:spcBef>
          <a:spcPct val="0"/>
        </a:spcBef>
        <a:spcAft>
          <a:spcPct val="0"/>
        </a:spcAft>
        <a:defRPr sz="2100" b="1">
          <a:solidFill>
            <a:srgbClr val="001934"/>
          </a:solidFill>
          <a:latin typeface="Arial" panose="020B0604020202020204" pitchFamily="34" charset="0"/>
          <a:ea typeface="MS PGothic" panose="020B0600070205080204" pitchFamily="34" charset="-128"/>
          <a:cs typeface="Arial" panose="020B0604020202020204" pitchFamily="34" charset="0"/>
        </a:defRPr>
      </a:lvl6pPr>
      <a:lvl7pPr marL="685800" algn="l" rtl="0" fontAlgn="base">
        <a:lnSpc>
          <a:spcPct val="85000"/>
        </a:lnSpc>
        <a:spcBef>
          <a:spcPct val="0"/>
        </a:spcBef>
        <a:spcAft>
          <a:spcPct val="0"/>
        </a:spcAft>
        <a:defRPr sz="2100" b="1">
          <a:solidFill>
            <a:srgbClr val="001934"/>
          </a:solidFill>
          <a:latin typeface="Arial" panose="020B0604020202020204" pitchFamily="34" charset="0"/>
          <a:ea typeface="MS PGothic" panose="020B0600070205080204" pitchFamily="34" charset="-128"/>
          <a:cs typeface="Arial" panose="020B0604020202020204" pitchFamily="34" charset="0"/>
        </a:defRPr>
      </a:lvl7pPr>
      <a:lvl8pPr marL="1028700" algn="l" rtl="0" fontAlgn="base">
        <a:lnSpc>
          <a:spcPct val="85000"/>
        </a:lnSpc>
        <a:spcBef>
          <a:spcPct val="0"/>
        </a:spcBef>
        <a:spcAft>
          <a:spcPct val="0"/>
        </a:spcAft>
        <a:defRPr sz="2100" b="1">
          <a:solidFill>
            <a:srgbClr val="001934"/>
          </a:solidFill>
          <a:latin typeface="Arial" panose="020B0604020202020204" pitchFamily="34" charset="0"/>
          <a:ea typeface="MS PGothic" panose="020B0600070205080204" pitchFamily="34" charset="-128"/>
          <a:cs typeface="Arial" panose="020B0604020202020204" pitchFamily="34" charset="0"/>
        </a:defRPr>
      </a:lvl8pPr>
      <a:lvl9pPr marL="1371600" algn="l" rtl="0" fontAlgn="base">
        <a:lnSpc>
          <a:spcPct val="85000"/>
        </a:lnSpc>
        <a:spcBef>
          <a:spcPct val="0"/>
        </a:spcBef>
        <a:spcAft>
          <a:spcPct val="0"/>
        </a:spcAft>
        <a:defRPr sz="2100" b="1">
          <a:solidFill>
            <a:srgbClr val="001934"/>
          </a:solidFill>
          <a:latin typeface="Arial" panose="020B0604020202020204" pitchFamily="34" charset="0"/>
          <a:ea typeface="MS PGothic" panose="020B0600070205080204" pitchFamily="34" charset="-128"/>
          <a:cs typeface="Arial" panose="020B0604020202020204" pitchFamily="34" charset="0"/>
        </a:defRPr>
      </a:lvl9pPr>
    </p:titleStyle>
    <p:bodyStyle>
      <a:lvl1pPr marL="132160" indent="-132160" algn="l" rtl="0" eaLnBrk="0" fontAlgn="base" hangingPunct="0">
        <a:spcBef>
          <a:spcPct val="20000"/>
        </a:spcBef>
        <a:spcAft>
          <a:spcPct val="0"/>
        </a:spcAft>
        <a:buClr>
          <a:srgbClr val="DE7126"/>
        </a:buClr>
        <a:buFont typeface="Wingdings" charset="2"/>
        <a:buChar char="§"/>
        <a:defRPr sz="1500" kern="1200">
          <a:solidFill>
            <a:schemeClr val="tx1"/>
          </a:solidFill>
          <a:latin typeface="+mn-lt"/>
          <a:ea typeface="+mn-ea"/>
          <a:cs typeface="+mn-cs"/>
        </a:defRPr>
      </a:lvl1pPr>
      <a:lvl2pPr marL="386954" indent="-169069" algn="l" rtl="0" eaLnBrk="0" fontAlgn="base" hangingPunct="0">
        <a:spcBef>
          <a:spcPct val="20000"/>
        </a:spcBef>
        <a:spcAft>
          <a:spcPct val="0"/>
        </a:spcAft>
        <a:buClr>
          <a:srgbClr val="DE7126"/>
        </a:buClr>
        <a:buFont typeface="Symbol" charset="2"/>
        <a:buChar char="-"/>
        <a:defRPr kern="1200">
          <a:solidFill>
            <a:schemeClr val="tx1"/>
          </a:solidFill>
          <a:latin typeface="+mn-lt"/>
          <a:ea typeface="+mn-ea"/>
          <a:cs typeface="+mn-cs"/>
        </a:defRPr>
      </a:lvl2pPr>
      <a:lvl3pPr marL="559594" indent="-84535" algn="l" rtl="0" eaLnBrk="0" fontAlgn="base" hangingPunct="0">
        <a:spcBef>
          <a:spcPct val="20000"/>
        </a:spcBef>
        <a:spcAft>
          <a:spcPct val="0"/>
        </a:spcAft>
        <a:buClr>
          <a:srgbClr val="DE7126"/>
        </a:buClr>
        <a:buChar char="•"/>
        <a:defRPr sz="1200" kern="1200">
          <a:solidFill>
            <a:schemeClr val="tx1"/>
          </a:solidFill>
          <a:latin typeface="+mn-lt"/>
          <a:ea typeface="+mn-ea"/>
          <a:cs typeface="+mn-cs"/>
        </a:defRPr>
      </a:lvl3pPr>
      <a:lvl4pPr marL="1072754" indent="-132160" algn="l" rtl="0" eaLnBrk="0" fontAlgn="base" hangingPunct="0">
        <a:spcBef>
          <a:spcPct val="20000"/>
        </a:spcBef>
        <a:spcAft>
          <a:spcPct val="0"/>
        </a:spcAft>
        <a:buClr>
          <a:schemeClr val="tx1"/>
        </a:buClr>
        <a:buChar char="•"/>
        <a:defRPr sz="1050" kern="1200">
          <a:solidFill>
            <a:srgbClr val="000000"/>
          </a:solidFill>
          <a:latin typeface="+mn-lt"/>
          <a:ea typeface="+mn-ea"/>
          <a:cs typeface="+mn-cs"/>
        </a:defRPr>
      </a:lvl4pPr>
      <a:lvl5pPr marL="1289447" indent="-5954" algn="l" rtl="0" eaLnBrk="0" fontAlgn="base" hangingPunct="0">
        <a:spcBef>
          <a:spcPct val="20000"/>
        </a:spcBef>
        <a:spcAft>
          <a:spcPct val="0"/>
        </a:spcAft>
        <a:buClr>
          <a:schemeClr val="tx1"/>
        </a:buClr>
        <a:buChar char="»"/>
        <a:defRPr sz="90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562" y="164607"/>
            <a:ext cx="8770938" cy="297656"/>
          </a:xfrm>
          <a:prstGeom prst="rect">
            <a:avLst/>
          </a:prstGeom>
          <a:noFill/>
          <a:ln w="9525">
            <a:noFill/>
            <a:miter lim="800000"/>
            <a:headEnd/>
            <a:tailEnd/>
          </a:ln>
        </p:spPr>
        <p:txBody>
          <a:bodyPr vert="horz" wrap="square" lIns="91312" tIns="45656" rIns="91312" bIns="45656"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182562" y="1045859"/>
            <a:ext cx="8770938" cy="3351848"/>
          </a:xfrm>
          <a:prstGeom prst="rect">
            <a:avLst/>
          </a:prstGeom>
          <a:noFill/>
          <a:ln w="9525">
            <a:noFill/>
            <a:miter lim="800000"/>
            <a:headEnd/>
            <a:tailEnd/>
          </a:ln>
        </p:spPr>
        <p:txBody>
          <a:bodyPr vert="horz" wrap="square" lIns="91312" tIns="45656" rIns="91312" bIns="45656"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p:txBody>
      </p:sp>
      <p:sp>
        <p:nvSpPr>
          <p:cNvPr id="4" name="Footer Placeholder 3"/>
          <p:cNvSpPr>
            <a:spLocks noGrp="1"/>
          </p:cNvSpPr>
          <p:nvPr>
            <p:ph type="ftr" sz="quarter" idx="3"/>
          </p:nvPr>
        </p:nvSpPr>
        <p:spPr>
          <a:xfrm>
            <a:off x="1892603" y="4894531"/>
            <a:ext cx="2623126" cy="203003"/>
          </a:xfrm>
          <a:prstGeom prst="rect">
            <a:avLst/>
          </a:prstGeom>
        </p:spPr>
        <p:txBody>
          <a:bodyPr vert="horz" wrap="square" lIns="91312" tIns="45656" rIns="91312" bIns="45656" rtlCol="0" anchor="ctr" anchorCtr="0">
            <a:spAutoFit/>
          </a:bodyPr>
          <a:lstStyle>
            <a:lvl1pPr algn="l">
              <a:defRPr sz="720">
                <a:solidFill>
                  <a:schemeClr val="bg1"/>
                </a:solidFill>
                <a:latin typeface="Arial" pitchFamily="34" charset="0"/>
                <a:cs typeface="Arial" pitchFamily="34" charset="0"/>
              </a:defRPr>
            </a:lvl1pPr>
          </a:lstStyle>
          <a:p>
            <a:pPr defTabSz="822960" fontAlgn="base">
              <a:spcBef>
                <a:spcPct val="0"/>
              </a:spcBef>
              <a:spcAft>
                <a:spcPct val="0"/>
              </a:spcAft>
            </a:pPr>
            <a:r>
              <a:rPr lang="en-US">
                <a:solidFill>
                  <a:srgbClr val="FFFFFF"/>
                </a:solidFill>
              </a:rPr>
              <a:t>Disclosed under Non-Disclosure Agreement</a:t>
            </a:r>
            <a:endParaRPr lang="en-US" dirty="0">
              <a:solidFill>
                <a:srgbClr val="FFFFFF"/>
              </a:solidFill>
            </a:endParaRPr>
          </a:p>
        </p:txBody>
      </p:sp>
      <p:sp>
        <p:nvSpPr>
          <p:cNvPr id="5" name="TextBox 4"/>
          <p:cNvSpPr txBox="1"/>
          <p:nvPr/>
        </p:nvSpPr>
        <p:spPr>
          <a:xfrm>
            <a:off x="8676167" y="4899142"/>
            <a:ext cx="382108" cy="193782"/>
          </a:xfrm>
          <a:prstGeom prst="rect">
            <a:avLst/>
          </a:prstGeom>
        </p:spPr>
        <p:txBody>
          <a:bodyPr vert="horz" lIns="82181" tIns="41090" rIns="82181" bIns="41090" rtlCol="0" anchor="ctr" anchorCtr="0">
            <a:spAutoFit/>
          </a:bodyPr>
          <a:lstStyle>
            <a:defPPr>
              <a:defRPr lang="en-US"/>
            </a:defPPr>
            <a:lvl1pPr algn="r">
              <a:defRPr sz="900">
                <a:solidFill>
                  <a:schemeClr val="bg1"/>
                </a:solidFill>
              </a:defRPr>
            </a:lvl1pPr>
          </a:lstStyle>
          <a:p>
            <a:pPr defTabSz="822960" fontAlgn="base">
              <a:spcBef>
                <a:spcPct val="0"/>
              </a:spcBef>
              <a:spcAft>
                <a:spcPct val="0"/>
              </a:spcAft>
            </a:pPr>
            <a:fld id="{CE218DA5-D4F9-4887-BC40-1B240FFA5EE0}" type="slidenum">
              <a:rPr lang="en-US" sz="720" smtClean="0">
                <a:solidFill>
                  <a:srgbClr val="FFFFFF">
                    <a:lumMod val="75000"/>
                  </a:srgbClr>
                </a:solidFill>
                <a:cs typeface="Arial" pitchFamily="34" charset="0"/>
              </a:rPr>
              <a:pPr defTabSz="822960" fontAlgn="base">
                <a:spcBef>
                  <a:spcPct val="0"/>
                </a:spcBef>
                <a:spcAft>
                  <a:spcPct val="0"/>
                </a:spcAft>
              </a:pPr>
              <a:t>‹#›</a:t>
            </a:fld>
            <a:endParaRPr lang="en-US" sz="720" dirty="0">
              <a:solidFill>
                <a:srgbClr val="FFFFFF">
                  <a:lumMod val="75000"/>
                </a:srgbClr>
              </a:solidFill>
              <a:cs typeface="Arial" pitchFamily="34" charset="0"/>
            </a:endParaRPr>
          </a:p>
        </p:txBody>
      </p:sp>
      <p:sp>
        <p:nvSpPr>
          <p:cNvPr id="12" name="TextBox 11"/>
          <p:cNvSpPr txBox="1"/>
          <p:nvPr/>
        </p:nvSpPr>
        <p:spPr>
          <a:xfrm>
            <a:off x="7074569" y="4908311"/>
            <a:ext cx="1601599" cy="193782"/>
          </a:xfrm>
          <a:prstGeom prst="rect">
            <a:avLst/>
          </a:prstGeom>
        </p:spPr>
        <p:txBody>
          <a:bodyPr vert="horz" wrap="square" lIns="82181" tIns="41090" rIns="82181" bIns="41090" rtlCol="0" anchor="ctr" anchorCtr="0">
            <a:spAutoFit/>
          </a:bodyPr>
          <a:lstStyle>
            <a:defPPr>
              <a:defRPr lang="en-US"/>
            </a:defPPr>
            <a:lvl1pPr lvl="0" algn="r">
              <a:defRPr sz="800">
                <a:solidFill>
                  <a:schemeClr val="bg1"/>
                </a:solidFill>
                <a:cs typeface="Arial" pitchFamily="34" charset="0"/>
              </a:defRPr>
            </a:lvl1pPr>
          </a:lstStyle>
          <a:p>
            <a:pPr defTabSz="822960" fontAlgn="base">
              <a:spcBef>
                <a:spcPct val="0"/>
              </a:spcBef>
              <a:spcAft>
                <a:spcPct val="0"/>
              </a:spcAft>
            </a:pPr>
            <a:r>
              <a:rPr lang="en-US" sz="720">
                <a:solidFill>
                  <a:srgbClr val="FFFFFF">
                    <a:lumMod val="75000"/>
                  </a:srgbClr>
                </a:solidFill>
              </a:rPr>
              <a:t>© 2016 </a:t>
            </a:r>
            <a:r>
              <a:rPr lang="en-US" sz="720" dirty="0">
                <a:solidFill>
                  <a:srgbClr val="FFFFFF">
                    <a:lumMod val="75000"/>
                  </a:srgbClr>
                </a:solidFill>
              </a:rPr>
              <a:t>IBM Corporation</a:t>
            </a:r>
          </a:p>
        </p:txBody>
      </p:sp>
    </p:spTree>
    <p:extLst>
      <p:ext uri="{BB962C8B-B14F-4D97-AF65-F5344CB8AC3E}">
        <p14:creationId xmlns:p14="http://schemas.microsoft.com/office/powerpoint/2010/main" val="154865106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Lst>
  <p:hf sldNum="0" hdr="0" dt="0"/>
  <p:txStyles>
    <p:titleStyle>
      <a:lvl1pPr algn="l" rtl="0" eaLnBrk="1" fontAlgn="base" hangingPunct="1">
        <a:lnSpc>
          <a:spcPct val="90000"/>
        </a:lnSpc>
        <a:spcBef>
          <a:spcPct val="0"/>
        </a:spcBef>
        <a:spcAft>
          <a:spcPct val="0"/>
        </a:spcAft>
        <a:defRPr sz="1980"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198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198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198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1980">
          <a:solidFill>
            <a:srgbClr val="7889FB"/>
          </a:solidFill>
          <a:latin typeface="Arial" charset="0"/>
          <a:ea typeface="ＭＳ Ｐゴシック" pitchFamily="34" charset="-128"/>
          <a:cs typeface="MS PGothic" charset="0"/>
        </a:defRPr>
      </a:lvl5pPr>
      <a:lvl6pPr marL="410900" algn="l" rtl="0" eaLnBrk="1" fontAlgn="base" hangingPunct="1">
        <a:lnSpc>
          <a:spcPct val="90000"/>
        </a:lnSpc>
        <a:spcBef>
          <a:spcPct val="0"/>
        </a:spcBef>
        <a:spcAft>
          <a:spcPct val="0"/>
        </a:spcAft>
        <a:defRPr sz="1980">
          <a:solidFill>
            <a:schemeClr val="hlink"/>
          </a:solidFill>
          <a:latin typeface="Arial" charset="0"/>
          <a:ea typeface="ＭＳ Ｐゴシック" charset="0"/>
        </a:defRPr>
      </a:lvl6pPr>
      <a:lvl7pPr marL="821798" algn="l" rtl="0" eaLnBrk="1" fontAlgn="base" hangingPunct="1">
        <a:lnSpc>
          <a:spcPct val="90000"/>
        </a:lnSpc>
        <a:spcBef>
          <a:spcPct val="0"/>
        </a:spcBef>
        <a:spcAft>
          <a:spcPct val="0"/>
        </a:spcAft>
        <a:defRPr sz="1980">
          <a:solidFill>
            <a:schemeClr val="hlink"/>
          </a:solidFill>
          <a:latin typeface="Arial" charset="0"/>
          <a:ea typeface="ＭＳ Ｐゴシック" charset="0"/>
        </a:defRPr>
      </a:lvl7pPr>
      <a:lvl8pPr marL="1232690" algn="l" rtl="0" eaLnBrk="1" fontAlgn="base" hangingPunct="1">
        <a:lnSpc>
          <a:spcPct val="90000"/>
        </a:lnSpc>
        <a:spcBef>
          <a:spcPct val="0"/>
        </a:spcBef>
        <a:spcAft>
          <a:spcPct val="0"/>
        </a:spcAft>
        <a:defRPr sz="1980">
          <a:solidFill>
            <a:schemeClr val="hlink"/>
          </a:solidFill>
          <a:latin typeface="Arial" charset="0"/>
          <a:ea typeface="ＭＳ Ｐゴシック" charset="0"/>
        </a:defRPr>
      </a:lvl8pPr>
      <a:lvl9pPr marL="1643598" algn="l" rtl="0" eaLnBrk="1" fontAlgn="base" hangingPunct="1">
        <a:lnSpc>
          <a:spcPct val="90000"/>
        </a:lnSpc>
        <a:spcBef>
          <a:spcPct val="0"/>
        </a:spcBef>
        <a:spcAft>
          <a:spcPct val="0"/>
        </a:spcAft>
        <a:defRPr sz="1980">
          <a:solidFill>
            <a:schemeClr val="hlink"/>
          </a:solidFill>
          <a:latin typeface="Arial" charset="0"/>
          <a:ea typeface="ＭＳ Ｐゴシック" charset="0"/>
        </a:defRPr>
      </a:lvl9pPr>
    </p:titleStyle>
    <p:bodyStyle>
      <a:lvl1pPr marL="214010" indent="-214010" algn="l" rtl="0" eaLnBrk="1" fontAlgn="base" hangingPunct="1">
        <a:spcBef>
          <a:spcPct val="20000"/>
        </a:spcBef>
        <a:spcAft>
          <a:spcPct val="0"/>
        </a:spcAft>
        <a:buClr>
          <a:schemeClr val="tx1"/>
        </a:buClr>
        <a:buFont typeface="Wingdings" pitchFamily="2" charset="2"/>
        <a:buChar char="§"/>
        <a:defRPr sz="1440" kern="1200" spc="0" baseline="0">
          <a:solidFill>
            <a:schemeClr val="tx1"/>
          </a:solidFill>
          <a:latin typeface="Arial" pitchFamily="34" charset="0"/>
          <a:ea typeface="ＭＳ Ｐゴシック" pitchFamily="34" charset="-128"/>
          <a:cs typeface="Arial" pitchFamily="34" charset="0"/>
        </a:defRPr>
      </a:lvl1pPr>
      <a:lvl2pPr marL="445139" indent="-196891" algn="l" rtl="0" eaLnBrk="1" fontAlgn="base" hangingPunct="1">
        <a:spcBef>
          <a:spcPct val="20000"/>
        </a:spcBef>
        <a:spcAft>
          <a:spcPct val="0"/>
        </a:spcAft>
        <a:buClr>
          <a:schemeClr val="tx1"/>
        </a:buClr>
        <a:buFont typeface="Arial" pitchFamily="34" charset="0"/>
        <a:buChar char="–"/>
        <a:defRPr sz="1260" kern="1200" spc="0" baseline="0">
          <a:solidFill>
            <a:schemeClr val="tx1"/>
          </a:solidFill>
          <a:latin typeface="Arial" pitchFamily="34" charset="0"/>
          <a:ea typeface="ＭＳ Ｐゴシック" pitchFamily="34" charset="-128"/>
          <a:cs typeface="Arial" pitchFamily="34" charset="0"/>
        </a:defRPr>
      </a:lvl2pPr>
      <a:lvl3pPr marL="597802" indent="-155516" algn="l" rtl="0" eaLnBrk="1" fontAlgn="base" hangingPunct="1">
        <a:spcBef>
          <a:spcPct val="20000"/>
        </a:spcBef>
        <a:spcAft>
          <a:spcPct val="0"/>
        </a:spcAft>
        <a:buClr>
          <a:schemeClr val="tx1"/>
        </a:buClr>
        <a:buChar char="•"/>
        <a:defRPr sz="1260" kern="1200" spc="0" baseline="0">
          <a:solidFill>
            <a:schemeClr val="tx1"/>
          </a:solidFill>
          <a:latin typeface="Arial" pitchFamily="34" charset="0"/>
          <a:ea typeface="ＭＳ Ｐゴシック" pitchFamily="34" charset="-128"/>
          <a:cs typeface="Arial" pitchFamily="34" charset="0"/>
        </a:defRPr>
      </a:lvl3pPr>
      <a:lvl4pPr marL="1081466" indent="-155516" algn="l" rtl="0" eaLnBrk="1" fontAlgn="base" hangingPunct="1">
        <a:spcBef>
          <a:spcPct val="20000"/>
        </a:spcBef>
        <a:spcAft>
          <a:spcPct val="0"/>
        </a:spcAft>
        <a:buClr>
          <a:schemeClr val="bg1"/>
        </a:buClr>
        <a:buChar char="–"/>
        <a:defRPr sz="1440">
          <a:solidFill>
            <a:schemeClr val="bg1"/>
          </a:solidFill>
          <a:latin typeface="+mn-lt"/>
          <a:ea typeface="ＭＳ Ｐゴシック" pitchFamily="34" charset="-128"/>
          <a:cs typeface="MS PGothic" charset="0"/>
        </a:defRPr>
      </a:lvl4pPr>
      <a:lvl5pPr marL="1383929" indent="-146957" algn="l" rtl="0" eaLnBrk="1" fontAlgn="base" hangingPunct="1">
        <a:spcBef>
          <a:spcPct val="20000"/>
        </a:spcBef>
        <a:spcAft>
          <a:spcPct val="0"/>
        </a:spcAft>
        <a:buClr>
          <a:schemeClr val="bg1"/>
        </a:buClr>
        <a:buChar char="»"/>
        <a:defRPr sz="1440">
          <a:solidFill>
            <a:schemeClr val="bg1"/>
          </a:solidFill>
          <a:latin typeface="+mn-lt"/>
          <a:ea typeface="ＭＳ Ｐゴシック" pitchFamily="34" charset="-128"/>
          <a:cs typeface="MS PGothic" charset="0"/>
        </a:defRPr>
      </a:lvl5pPr>
      <a:lvl6pPr marL="1794826" indent="-146957" algn="l" rtl="0" eaLnBrk="1" fontAlgn="base" hangingPunct="1">
        <a:spcBef>
          <a:spcPct val="20000"/>
        </a:spcBef>
        <a:spcAft>
          <a:spcPct val="0"/>
        </a:spcAft>
        <a:buClr>
          <a:schemeClr val="bg1"/>
        </a:buClr>
        <a:buChar char="»"/>
        <a:defRPr sz="1440">
          <a:solidFill>
            <a:schemeClr val="bg1"/>
          </a:solidFill>
          <a:latin typeface="+mn-lt"/>
          <a:ea typeface="+mn-ea"/>
        </a:defRPr>
      </a:lvl6pPr>
      <a:lvl7pPr marL="2205725" indent="-146957" algn="l" rtl="0" eaLnBrk="1" fontAlgn="base" hangingPunct="1">
        <a:spcBef>
          <a:spcPct val="20000"/>
        </a:spcBef>
        <a:spcAft>
          <a:spcPct val="0"/>
        </a:spcAft>
        <a:buClr>
          <a:schemeClr val="bg1"/>
        </a:buClr>
        <a:buChar char="»"/>
        <a:defRPr sz="1440">
          <a:solidFill>
            <a:schemeClr val="bg1"/>
          </a:solidFill>
          <a:latin typeface="+mn-lt"/>
          <a:ea typeface="+mn-ea"/>
        </a:defRPr>
      </a:lvl7pPr>
      <a:lvl8pPr marL="2616627" indent="-146957" algn="l" rtl="0" eaLnBrk="1" fontAlgn="base" hangingPunct="1">
        <a:spcBef>
          <a:spcPct val="20000"/>
        </a:spcBef>
        <a:spcAft>
          <a:spcPct val="0"/>
        </a:spcAft>
        <a:buClr>
          <a:schemeClr val="bg1"/>
        </a:buClr>
        <a:buChar char="»"/>
        <a:defRPr sz="1440">
          <a:solidFill>
            <a:schemeClr val="bg1"/>
          </a:solidFill>
          <a:latin typeface="+mn-lt"/>
          <a:ea typeface="+mn-ea"/>
        </a:defRPr>
      </a:lvl8pPr>
      <a:lvl9pPr marL="3027524" indent="-146957" algn="l" rtl="0" eaLnBrk="1" fontAlgn="base" hangingPunct="1">
        <a:spcBef>
          <a:spcPct val="20000"/>
        </a:spcBef>
        <a:spcAft>
          <a:spcPct val="0"/>
        </a:spcAft>
        <a:buClr>
          <a:schemeClr val="bg1"/>
        </a:buClr>
        <a:buChar char="»"/>
        <a:defRPr sz="1440">
          <a:solidFill>
            <a:schemeClr val="bg1"/>
          </a:solidFill>
          <a:latin typeface="+mn-lt"/>
          <a:ea typeface="+mn-ea"/>
        </a:defRPr>
      </a:lvl9pPr>
    </p:bodyStyle>
    <p:otherStyle>
      <a:defPPr>
        <a:defRPr lang="en-US"/>
      </a:defPPr>
      <a:lvl1pPr marL="0" algn="l" defTabSz="410900" rtl="0" eaLnBrk="1" latinLnBrk="0" hangingPunct="1">
        <a:defRPr sz="1620" kern="1200">
          <a:solidFill>
            <a:schemeClr val="tx1"/>
          </a:solidFill>
          <a:latin typeface="+mn-lt"/>
          <a:ea typeface="+mn-ea"/>
          <a:cs typeface="+mn-cs"/>
        </a:defRPr>
      </a:lvl1pPr>
      <a:lvl2pPr marL="410900" algn="l" defTabSz="410900" rtl="0" eaLnBrk="1" latinLnBrk="0" hangingPunct="1">
        <a:defRPr sz="1620" kern="1200">
          <a:solidFill>
            <a:schemeClr val="tx1"/>
          </a:solidFill>
          <a:latin typeface="+mn-lt"/>
          <a:ea typeface="+mn-ea"/>
          <a:cs typeface="+mn-cs"/>
        </a:defRPr>
      </a:lvl2pPr>
      <a:lvl3pPr marL="821798" algn="l" defTabSz="410900" rtl="0" eaLnBrk="1" latinLnBrk="0" hangingPunct="1">
        <a:defRPr sz="1620" kern="1200">
          <a:solidFill>
            <a:schemeClr val="tx1"/>
          </a:solidFill>
          <a:latin typeface="+mn-lt"/>
          <a:ea typeface="+mn-ea"/>
          <a:cs typeface="+mn-cs"/>
        </a:defRPr>
      </a:lvl3pPr>
      <a:lvl4pPr marL="1232690" algn="l" defTabSz="410900" rtl="0" eaLnBrk="1" latinLnBrk="0" hangingPunct="1">
        <a:defRPr sz="1620" kern="1200">
          <a:solidFill>
            <a:schemeClr val="tx1"/>
          </a:solidFill>
          <a:latin typeface="+mn-lt"/>
          <a:ea typeface="+mn-ea"/>
          <a:cs typeface="+mn-cs"/>
        </a:defRPr>
      </a:lvl4pPr>
      <a:lvl5pPr marL="1643598" algn="l" defTabSz="410900" rtl="0" eaLnBrk="1" latinLnBrk="0" hangingPunct="1">
        <a:defRPr sz="1620" kern="1200">
          <a:solidFill>
            <a:schemeClr val="tx1"/>
          </a:solidFill>
          <a:latin typeface="+mn-lt"/>
          <a:ea typeface="+mn-ea"/>
          <a:cs typeface="+mn-cs"/>
        </a:defRPr>
      </a:lvl5pPr>
      <a:lvl6pPr marL="2054493" algn="l" defTabSz="410900" rtl="0" eaLnBrk="1" latinLnBrk="0" hangingPunct="1">
        <a:defRPr sz="1620" kern="1200">
          <a:solidFill>
            <a:schemeClr val="tx1"/>
          </a:solidFill>
          <a:latin typeface="+mn-lt"/>
          <a:ea typeface="+mn-ea"/>
          <a:cs typeface="+mn-cs"/>
        </a:defRPr>
      </a:lvl6pPr>
      <a:lvl7pPr marL="2465393" algn="l" defTabSz="410900" rtl="0" eaLnBrk="1" latinLnBrk="0" hangingPunct="1">
        <a:defRPr sz="1620" kern="1200">
          <a:solidFill>
            <a:schemeClr val="tx1"/>
          </a:solidFill>
          <a:latin typeface="+mn-lt"/>
          <a:ea typeface="+mn-ea"/>
          <a:cs typeface="+mn-cs"/>
        </a:defRPr>
      </a:lvl7pPr>
      <a:lvl8pPr marL="2876289" algn="l" defTabSz="410900" rtl="0" eaLnBrk="1" latinLnBrk="0" hangingPunct="1">
        <a:defRPr sz="1620" kern="1200">
          <a:solidFill>
            <a:schemeClr val="tx1"/>
          </a:solidFill>
          <a:latin typeface="+mn-lt"/>
          <a:ea typeface="+mn-ea"/>
          <a:cs typeface="+mn-cs"/>
        </a:defRPr>
      </a:lvl8pPr>
      <a:lvl9pPr marL="3287190" algn="l" defTabSz="410900" rtl="0" eaLnBrk="1" latinLnBrk="0" hangingPunct="1">
        <a:defRPr sz="16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8678100" y="4113245"/>
            <a:ext cx="129367" cy="145086"/>
          </a:xfrm>
          <a:prstGeom prst="rect">
            <a:avLst/>
          </a:prstGeom>
          <a:noFill/>
          <a:ln>
            <a:noFill/>
          </a:ln>
        </p:spPr>
        <p:txBody>
          <a:bodyPr wrap="square" lIns="0" tIns="0" rIns="0" bIns="0"/>
          <a:lstStyle>
            <a:lvl1pPr marL="0" marR="0" lvl="0" indent="0" rtl="0" hangingPunct="0">
              <a:buNone/>
              <a:tabLst/>
              <a:defRPr lang="en-US" sz="847">
                <a:latin typeface="Arial" pitchFamily="18"/>
                <a:ea typeface="Arial" pitchFamily="2"/>
                <a:cs typeface="Tahoma" pitchFamily="2"/>
              </a:defRPr>
            </a:lvl1pPr>
          </a:lstStyle>
          <a:p>
            <a:pPr defTabSz="685800"/>
            <a:r>
              <a:rPr lang="en-US">
                <a:solidFill>
                  <a:prstClr val="black"/>
                </a:solidFill>
              </a:rPr>
              <a:t> </a:t>
            </a:r>
          </a:p>
        </p:txBody>
      </p:sp>
      <p:sp>
        <p:nvSpPr>
          <p:cNvPr id="5" name="Title Placeholder 4"/>
          <p:cNvSpPr txBox="1">
            <a:spLocks noGrp="1"/>
          </p:cNvSpPr>
          <p:nvPr>
            <p:ph type="title"/>
          </p:nvPr>
        </p:nvSpPr>
        <p:spPr>
          <a:xfrm>
            <a:off x="454707" y="283032"/>
            <a:ext cx="7834164" cy="427547"/>
          </a:xfrm>
          <a:prstGeom prst="rect">
            <a:avLst/>
          </a:prstGeom>
          <a:noFill/>
          <a:ln>
            <a:noFill/>
          </a:ln>
        </p:spPr>
        <p:txBody>
          <a:bodyPr wrap="square" lIns="91440" tIns="45720" rIns="91440" bIns="45720" anchor="t" anchorCtr="0">
            <a:noAutofit/>
          </a:bodyPr>
          <a:lstStyle/>
          <a:p>
            <a:pPr lvl="0"/>
            <a:r>
              <a:rPr lang="en-US" dirty="0"/>
              <a:t>Click to edit the title text format</a:t>
            </a:r>
          </a:p>
        </p:txBody>
      </p:sp>
      <p:sp>
        <p:nvSpPr>
          <p:cNvPr id="6" name="Text Placeholder 5"/>
          <p:cNvSpPr txBox="1">
            <a:spLocks noGrp="1"/>
          </p:cNvSpPr>
          <p:nvPr>
            <p:ph type="body" idx="1"/>
          </p:nvPr>
        </p:nvSpPr>
        <p:spPr>
          <a:xfrm>
            <a:off x="491392" y="1108423"/>
            <a:ext cx="8049211" cy="2998539"/>
          </a:xfrm>
          <a:prstGeom prst="rect">
            <a:avLst/>
          </a:prstGeom>
          <a:noFill/>
          <a:ln>
            <a:noFill/>
          </a:ln>
        </p:spPr>
        <p:txBody>
          <a:bodyPr wrap="square" lIns="91440" tIns="45720" rIns="91440" bIns="45720" anchorCtr="0">
            <a:noAutofit/>
          </a:bodyPr>
          <a:lstStyle/>
          <a:p>
            <a:pPr lvl="0"/>
            <a:r>
              <a:rPr lang="en-US" dirty="0"/>
              <a:t>Click to edit the outline text format</a:t>
            </a:r>
          </a:p>
          <a:p>
            <a:pPr lvl="1"/>
            <a:r>
              <a:rPr lang="en-US" dirty="0"/>
              <a:t>Second Outline Level</a:t>
            </a:r>
          </a:p>
          <a:p>
            <a:pPr lvl="2"/>
            <a:r>
              <a:rPr lang="en-US" dirty="0"/>
              <a:t>Third Outline Level</a:t>
            </a:r>
          </a:p>
          <a:p>
            <a:pPr lvl="3"/>
            <a:r>
              <a:rPr lang="en-US" dirty="0"/>
              <a:t>Fourth</a:t>
            </a:r>
          </a:p>
          <a:p>
            <a:pPr lvl="4"/>
            <a:r>
              <a:rPr lang="en-US" dirty="0"/>
              <a:t>Fifth</a:t>
            </a:r>
          </a:p>
        </p:txBody>
      </p:sp>
      <p:sp>
        <p:nvSpPr>
          <p:cNvPr id="7" name="Line1"/>
          <p:cNvSpPr/>
          <p:nvPr/>
        </p:nvSpPr>
        <p:spPr>
          <a:xfrm>
            <a:off x="493992" y="650602"/>
            <a:ext cx="7964209" cy="286"/>
          </a:xfrm>
          <a:prstGeom prst="line">
            <a:avLst/>
          </a:prstGeom>
          <a:noFill/>
          <a:ln w="9000">
            <a:solidFill>
              <a:srgbClr val="000000"/>
            </a:solidFill>
            <a:prstDash val="solid"/>
          </a:ln>
        </p:spPr>
        <p:txBody>
          <a:bodyPr wrap="none" lIns="0" tIns="0" rIns="0" bIns="0" anchor="ctr" anchorCtr="1"/>
          <a:lstStyle/>
          <a:p>
            <a:pPr defTabSz="685800" hangingPunct="0"/>
            <a:endParaRPr lang="en-US" sz="847">
              <a:solidFill>
                <a:prstClr val="black"/>
              </a:solidFill>
              <a:latin typeface="Arial" pitchFamily="18"/>
              <a:ea typeface="Arial" pitchFamily="2"/>
              <a:cs typeface="Tahoma" pitchFamily="2"/>
            </a:endParaRPr>
          </a:p>
        </p:txBody>
      </p:sp>
      <p:pic>
        <p:nvPicPr>
          <p:cNvPr id="8" name="Bitmap with transparency1"/>
          <p:cNvPicPr>
            <a:picLocks noChangeAspect="1"/>
          </p:cNvPicPr>
          <p:nvPr/>
        </p:nvPicPr>
        <p:blipFill>
          <a:blip r:embed="rId5">
            <a:lum bright="-50000"/>
            <a:alphaModFix/>
          </a:blip>
          <a:srcRect/>
          <a:stretch>
            <a:fillRect/>
          </a:stretch>
        </p:blipFill>
        <p:spPr>
          <a:xfrm>
            <a:off x="8011621" y="435544"/>
            <a:ext cx="542868" cy="158795"/>
          </a:xfrm>
          <a:prstGeom prst="rect">
            <a:avLst/>
          </a:prstGeom>
          <a:noFill/>
          <a:ln>
            <a:noFill/>
          </a:ln>
        </p:spPr>
      </p:pic>
      <p:sp>
        <p:nvSpPr>
          <p:cNvPr id="9" name="Text Frame2"/>
          <p:cNvSpPr txBox="1"/>
          <p:nvPr/>
        </p:nvSpPr>
        <p:spPr>
          <a:xfrm>
            <a:off x="6780275" y="4965570"/>
            <a:ext cx="1765083" cy="177930"/>
          </a:xfrm>
          <a:prstGeom prst="rect">
            <a:avLst/>
          </a:prstGeom>
          <a:noFill/>
          <a:ln>
            <a:noFill/>
          </a:ln>
        </p:spPr>
        <p:txBody>
          <a:bodyPr vert="horz" wrap="square" lIns="0" tIns="0" rIns="0" bIns="0" compatLnSpc="0"/>
          <a:lstStyle/>
          <a:p>
            <a:pPr marL="64514" marR="64514" algn="r" defTabSz="685800" hangingPunct="0">
              <a:spcBef>
                <a:spcPts val="8"/>
              </a:spcBef>
              <a:spcAft>
                <a:spcPts val="8"/>
              </a:spcAft>
            </a:pPr>
            <a:r>
              <a:rPr lang="en-US" sz="847" kern="0" dirty="0">
                <a:solidFill>
                  <a:srgbClr val="000000"/>
                </a:solidFill>
                <a:latin typeface="Arial" pitchFamily="18"/>
                <a:ea typeface="SimSun" pitchFamily="2"/>
                <a:cs typeface="Tahoma" pitchFamily="2"/>
              </a:rPr>
              <a:t>© 2017 IBM Corporation</a:t>
            </a:r>
          </a:p>
        </p:txBody>
      </p:sp>
      <p:pic>
        <p:nvPicPr>
          <p:cNvPr id="10" name="Bitmap1"/>
          <p:cNvPicPr>
            <a:picLocks noChangeAspect="1"/>
          </p:cNvPicPr>
          <p:nvPr/>
        </p:nvPicPr>
        <p:blipFill>
          <a:blip r:embed="rId6">
            <a:lum bright="-50000"/>
            <a:alphaModFix/>
          </a:blip>
          <a:srcRect/>
          <a:stretch>
            <a:fillRect/>
          </a:stretch>
        </p:blipFill>
        <p:spPr>
          <a:xfrm>
            <a:off x="526625" y="4675113"/>
            <a:ext cx="7964209" cy="242191"/>
          </a:xfrm>
          <a:prstGeom prst="rect">
            <a:avLst/>
          </a:prstGeom>
          <a:noFill/>
          <a:ln>
            <a:noFill/>
          </a:ln>
        </p:spPr>
      </p:pic>
      <p:sp>
        <p:nvSpPr>
          <p:cNvPr id="13" name="Text Frame2"/>
          <p:cNvSpPr txBox="1"/>
          <p:nvPr userDrawn="1"/>
        </p:nvSpPr>
        <p:spPr>
          <a:xfrm>
            <a:off x="2971801" y="4987351"/>
            <a:ext cx="1765083" cy="177930"/>
          </a:xfrm>
          <a:prstGeom prst="rect">
            <a:avLst/>
          </a:prstGeom>
          <a:noFill/>
          <a:ln>
            <a:noFill/>
          </a:ln>
        </p:spPr>
        <p:txBody>
          <a:bodyPr vert="horz" wrap="square" lIns="0" tIns="0" rIns="0" bIns="0" compatLnSpc="0"/>
          <a:lstStyle/>
          <a:p>
            <a:pPr marL="64514" marR="64514" algn="r" defTabSz="685800" hangingPunct="0">
              <a:spcBef>
                <a:spcPts val="8"/>
              </a:spcBef>
              <a:spcAft>
                <a:spcPts val="8"/>
              </a:spcAft>
            </a:pPr>
            <a:r>
              <a:rPr lang="en-US" sz="847" kern="0" dirty="0">
                <a:solidFill>
                  <a:srgbClr val="000000"/>
                </a:solidFill>
                <a:latin typeface="Arial" pitchFamily="18"/>
                <a:ea typeface="SimSun" pitchFamily="2"/>
                <a:cs typeface="Tahoma" pitchFamily="2"/>
              </a:rPr>
              <a:t>IBM Confidential</a:t>
            </a:r>
          </a:p>
        </p:txBody>
      </p:sp>
    </p:spTree>
    <p:extLst>
      <p:ext uri="{BB962C8B-B14F-4D97-AF65-F5344CB8AC3E}">
        <p14:creationId xmlns:p14="http://schemas.microsoft.com/office/powerpoint/2010/main" val="45776477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Lst>
  <p:txStyles>
    <p:titleStyle>
      <a:lvl1pPr marL="0" marR="0" lvl="0" indent="0" algn="l" rtl="0" hangingPunct="0">
        <a:buNone/>
        <a:tabLst/>
        <a:defRPr lang="en-US" sz="1553" b="0" i="0">
          <a:ln>
            <a:noFill/>
          </a:ln>
          <a:solidFill>
            <a:srgbClr val="000099"/>
          </a:solidFill>
          <a:latin typeface="Arial" pitchFamily="18"/>
          <a:ea typeface="SimSun" pitchFamily="2"/>
          <a:cs typeface="Tahoma" pitchFamily="2"/>
        </a:defRPr>
      </a:lvl1pPr>
    </p:titleStyle>
    <p:bodyStyle>
      <a:lvl1pPr marL="25907" marR="0" lvl="0" indent="0" rtl="0" hangingPunct="0">
        <a:lnSpc>
          <a:spcPct val="100000"/>
        </a:lnSpc>
        <a:spcBef>
          <a:spcPts val="854"/>
        </a:spcBef>
        <a:spcAft>
          <a:spcPts val="0"/>
        </a:spcAft>
        <a:buClr>
          <a:srgbClr val="000000"/>
        </a:buClr>
        <a:buSzPct val="55000"/>
        <a:buFont typeface="StarSymbol"/>
        <a:buChar char="●"/>
        <a:tabLst/>
        <a:defRPr lang="en-US" sz="1411" b="0" i="0">
          <a:ln>
            <a:noFill/>
          </a:ln>
          <a:solidFill>
            <a:srgbClr val="000000"/>
          </a:solidFill>
          <a:latin typeface="Arial" pitchFamily="18"/>
          <a:ea typeface="SimSun" pitchFamily="2"/>
          <a:cs typeface="Tahoma" pitchFamily="2"/>
        </a:defRPr>
      </a:lvl1pPr>
      <a:lvl2pPr marL="25907" marR="0" lvl="1" indent="0" rtl="0" hangingPunct="0">
        <a:lnSpc>
          <a:spcPct val="100000"/>
        </a:lnSpc>
        <a:spcBef>
          <a:spcPts val="854"/>
        </a:spcBef>
        <a:spcAft>
          <a:spcPts val="0"/>
        </a:spcAft>
        <a:buClr>
          <a:srgbClr val="000000"/>
        </a:buClr>
        <a:buSzPct val="65000"/>
        <a:buFont typeface="Arial" pitchFamily="34"/>
        <a:buChar char="–"/>
        <a:tabLst/>
        <a:defRPr lang="en-US" sz="1411" b="0" i="0">
          <a:ln>
            <a:noFill/>
          </a:ln>
          <a:solidFill>
            <a:srgbClr val="000000"/>
          </a:solidFill>
          <a:latin typeface="Arial" pitchFamily="18"/>
          <a:ea typeface="SimSun" pitchFamily="2"/>
          <a:cs typeface="Tahoma" pitchFamily="2"/>
        </a:defRPr>
      </a:lvl2pPr>
      <a:lvl3pPr marL="25907" marR="0" lvl="2" indent="0" rtl="0" hangingPunct="0">
        <a:lnSpc>
          <a:spcPct val="100000"/>
        </a:lnSpc>
        <a:spcBef>
          <a:spcPts val="854"/>
        </a:spcBef>
        <a:spcAft>
          <a:spcPts val="0"/>
        </a:spcAft>
        <a:buClr>
          <a:srgbClr val="000000"/>
        </a:buClr>
        <a:buSzPct val="100000"/>
        <a:buFont typeface="Arial" pitchFamily="34"/>
        <a:buChar char="•"/>
        <a:tabLst/>
        <a:defRPr lang="en-US" sz="1411" b="0" i="0">
          <a:ln>
            <a:noFill/>
          </a:ln>
          <a:solidFill>
            <a:srgbClr val="000000"/>
          </a:solidFill>
          <a:latin typeface="Arial" pitchFamily="18"/>
          <a:ea typeface="SimSun" pitchFamily="2"/>
          <a:cs typeface="Tahoma" pitchFamily="2"/>
        </a:defRPr>
      </a:lvl3pPr>
      <a:lvl4pPr marL="25907" marR="0" lvl="3" indent="0" rtl="0" hangingPunct="0">
        <a:lnSpc>
          <a:spcPct val="100000"/>
        </a:lnSpc>
        <a:spcBef>
          <a:spcPts val="854"/>
        </a:spcBef>
        <a:spcAft>
          <a:spcPts val="0"/>
        </a:spcAft>
        <a:buClr>
          <a:srgbClr val="000000"/>
        </a:buClr>
        <a:buSzPct val="45000"/>
        <a:buFont typeface="StarSymbol"/>
        <a:buChar char=""/>
        <a:tabLst/>
        <a:defRPr lang="en-US" sz="1411" b="0" i="0">
          <a:ln>
            <a:noFill/>
          </a:ln>
          <a:solidFill>
            <a:srgbClr val="000000"/>
          </a:solidFill>
          <a:latin typeface="Arial" pitchFamily="18"/>
          <a:ea typeface="SimSun" pitchFamily="2"/>
          <a:cs typeface="Tahoma" pitchFamily="2"/>
        </a:defRPr>
      </a:lvl4pPr>
      <a:lvl5pPr marL="25907" marR="0" lvl="4" indent="0" rtl="0" hangingPunct="0">
        <a:lnSpc>
          <a:spcPct val="100000"/>
        </a:lnSpc>
        <a:spcBef>
          <a:spcPts val="854"/>
        </a:spcBef>
        <a:spcAft>
          <a:spcPts val="0"/>
        </a:spcAft>
        <a:buClr>
          <a:srgbClr val="000000"/>
        </a:buClr>
        <a:buSzPct val="45000"/>
        <a:buFont typeface="StarSymbol"/>
        <a:buChar char="➔"/>
        <a:tabLst/>
        <a:defRPr lang="en-US" sz="1411" b="0" i="0">
          <a:ln>
            <a:noFill/>
          </a:ln>
          <a:solidFill>
            <a:srgbClr val="000000"/>
          </a:solidFill>
          <a:latin typeface="Arial" pitchFamily="18"/>
          <a:ea typeface="SimSun" pitchFamily="2"/>
          <a:cs typeface="Tahoma" pitchFamily="2"/>
        </a:defRPr>
      </a:lvl5pPr>
      <a:lvl6pPr marL="1774113" indent="-161283" algn="l" defTabSz="645132" rtl="0" eaLnBrk="1" latinLnBrk="0" hangingPunct="1">
        <a:lnSpc>
          <a:spcPct val="90000"/>
        </a:lnSpc>
        <a:spcBef>
          <a:spcPts val="353"/>
        </a:spcBef>
        <a:buFont typeface="Arial" panose="020B0604020202020204" pitchFamily="34" charset="0"/>
        <a:buChar char="•"/>
        <a:defRPr sz="1270" kern="1200">
          <a:solidFill>
            <a:schemeClr val="tx1"/>
          </a:solidFill>
          <a:latin typeface="+mn-lt"/>
          <a:ea typeface="+mn-ea"/>
          <a:cs typeface="+mn-cs"/>
        </a:defRPr>
      </a:lvl6pPr>
      <a:lvl7pPr marL="2096679" indent="-161283" algn="l" defTabSz="645132" rtl="0" eaLnBrk="1" latinLnBrk="0" hangingPunct="1">
        <a:lnSpc>
          <a:spcPct val="90000"/>
        </a:lnSpc>
        <a:spcBef>
          <a:spcPts val="353"/>
        </a:spcBef>
        <a:buFont typeface="Arial" panose="020B0604020202020204" pitchFamily="34" charset="0"/>
        <a:buChar char="•"/>
        <a:defRPr sz="1270" kern="1200">
          <a:solidFill>
            <a:schemeClr val="tx1"/>
          </a:solidFill>
          <a:latin typeface="+mn-lt"/>
          <a:ea typeface="+mn-ea"/>
          <a:cs typeface="+mn-cs"/>
        </a:defRPr>
      </a:lvl7pPr>
      <a:lvl8pPr marL="2419245" indent="-161283" algn="l" defTabSz="645132" rtl="0" eaLnBrk="1" latinLnBrk="0" hangingPunct="1">
        <a:lnSpc>
          <a:spcPct val="90000"/>
        </a:lnSpc>
        <a:spcBef>
          <a:spcPts val="353"/>
        </a:spcBef>
        <a:buFont typeface="Arial" panose="020B0604020202020204" pitchFamily="34" charset="0"/>
        <a:buChar char="•"/>
        <a:defRPr sz="1270" kern="1200">
          <a:solidFill>
            <a:schemeClr val="tx1"/>
          </a:solidFill>
          <a:latin typeface="+mn-lt"/>
          <a:ea typeface="+mn-ea"/>
          <a:cs typeface="+mn-cs"/>
        </a:defRPr>
      </a:lvl8pPr>
      <a:lvl9pPr marL="2741811" indent="-161283" algn="l" defTabSz="645132" rtl="0" eaLnBrk="1" latinLnBrk="0" hangingPunct="1">
        <a:lnSpc>
          <a:spcPct val="90000"/>
        </a:lnSpc>
        <a:spcBef>
          <a:spcPts val="353"/>
        </a:spcBef>
        <a:buFont typeface="Arial" panose="020B0604020202020204" pitchFamily="34" charset="0"/>
        <a:buChar char="•"/>
        <a:defRPr sz="1270" kern="1200">
          <a:solidFill>
            <a:schemeClr val="tx1"/>
          </a:solidFill>
          <a:latin typeface="+mn-lt"/>
          <a:ea typeface="+mn-ea"/>
          <a:cs typeface="+mn-cs"/>
        </a:defRPr>
      </a:lvl9pPr>
    </p:bodyStyle>
    <p:otherStyle>
      <a:defPPr>
        <a:defRPr lang="en-US"/>
      </a:defPPr>
      <a:lvl1pPr marL="0" algn="l" defTabSz="645132" rtl="0" eaLnBrk="1" latinLnBrk="0" hangingPunct="1">
        <a:defRPr sz="1270" kern="1200">
          <a:solidFill>
            <a:schemeClr val="tx1"/>
          </a:solidFill>
          <a:latin typeface="+mn-lt"/>
          <a:ea typeface="+mn-ea"/>
          <a:cs typeface="+mn-cs"/>
        </a:defRPr>
      </a:lvl1pPr>
      <a:lvl2pPr marL="322566" algn="l" defTabSz="645132" rtl="0" eaLnBrk="1" latinLnBrk="0" hangingPunct="1">
        <a:defRPr sz="1270" kern="1200">
          <a:solidFill>
            <a:schemeClr val="tx1"/>
          </a:solidFill>
          <a:latin typeface="+mn-lt"/>
          <a:ea typeface="+mn-ea"/>
          <a:cs typeface="+mn-cs"/>
        </a:defRPr>
      </a:lvl2pPr>
      <a:lvl3pPr marL="645132" algn="l" defTabSz="645132" rtl="0" eaLnBrk="1" latinLnBrk="0" hangingPunct="1">
        <a:defRPr sz="1270" kern="1200">
          <a:solidFill>
            <a:schemeClr val="tx1"/>
          </a:solidFill>
          <a:latin typeface="+mn-lt"/>
          <a:ea typeface="+mn-ea"/>
          <a:cs typeface="+mn-cs"/>
        </a:defRPr>
      </a:lvl3pPr>
      <a:lvl4pPr marL="967698" algn="l" defTabSz="645132" rtl="0" eaLnBrk="1" latinLnBrk="0" hangingPunct="1">
        <a:defRPr sz="1270" kern="1200">
          <a:solidFill>
            <a:schemeClr val="tx1"/>
          </a:solidFill>
          <a:latin typeface="+mn-lt"/>
          <a:ea typeface="+mn-ea"/>
          <a:cs typeface="+mn-cs"/>
        </a:defRPr>
      </a:lvl4pPr>
      <a:lvl5pPr marL="1290264" algn="l" defTabSz="645132" rtl="0" eaLnBrk="1" latinLnBrk="0" hangingPunct="1">
        <a:defRPr sz="1270" kern="1200">
          <a:solidFill>
            <a:schemeClr val="tx1"/>
          </a:solidFill>
          <a:latin typeface="+mn-lt"/>
          <a:ea typeface="+mn-ea"/>
          <a:cs typeface="+mn-cs"/>
        </a:defRPr>
      </a:lvl5pPr>
      <a:lvl6pPr marL="1612830" algn="l" defTabSz="645132" rtl="0" eaLnBrk="1" latinLnBrk="0" hangingPunct="1">
        <a:defRPr sz="1270" kern="1200">
          <a:solidFill>
            <a:schemeClr val="tx1"/>
          </a:solidFill>
          <a:latin typeface="+mn-lt"/>
          <a:ea typeface="+mn-ea"/>
          <a:cs typeface="+mn-cs"/>
        </a:defRPr>
      </a:lvl6pPr>
      <a:lvl7pPr marL="1935396" algn="l" defTabSz="645132" rtl="0" eaLnBrk="1" latinLnBrk="0" hangingPunct="1">
        <a:defRPr sz="1270" kern="1200">
          <a:solidFill>
            <a:schemeClr val="tx1"/>
          </a:solidFill>
          <a:latin typeface="+mn-lt"/>
          <a:ea typeface="+mn-ea"/>
          <a:cs typeface="+mn-cs"/>
        </a:defRPr>
      </a:lvl7pPr>
      <a:lvl8pPr marL="2257962" algn="l" defTabSz="645132" rtl="0" eaLnBrk="1" latinLnBrk="0" hangingPunct="1">
        <a:defRPr sz="1270" kern="1200">
          <a:solidFill>
            <a:schemeClr val="tx1"/>
          </a:solidFill>
          <a:latin typeface="+mn-lt"/>
          <a:ea typeface="+mn-ea"/>
          <a:cs typeface="+mn-cs"/>
        </a:defRPr>
      </a:lvl8pPr>
      <a:lvl9pPr marL="2580528" algn="l" defTabSz="645132" rtl="0" eaLnBrk="1" latinLnBrk="0" hangingPunct="1">
        <a:defRPr sz="127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4864"/>
            <a:ext cx="9144000" cy="5143500"/>
          </a:xfrm>
          <a:prstGeom prst="rect">
            <a:avLst/>
          </a:prstGeom>
        </p:spPr>
      </p:pic>
      <p:pic>
        <p:nvPicPr>
          <p:cNvPr id="15" name="Picture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931908" y="4465583"/>
            <a:ext cx="1269142" cy="826264"/>
          </a:xfrm>
          <a:prstGeom prst="rect">
            <a:avLst/>
          </a:prstGeom>
        </p:spPr>
      </p:pic>
      <p:sp>
        <p:nvSpPr>
          <p:cNvPr id="6" name="Rectangle 5"/>
          <p:cNvSpPr>
            <a:spLocks noChangeArrowheads="1"/>
          </p:cNvSpPr>
          <p:nvPr userDrawn="1"/>
        </p:nvSpPr>
        <p:spPr bwMode="black">
          <a:xfrm>
            <a:off x="333588" y="4719208"/>
            <a:ext cx="1771263" cy="20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5957" tIns="42979" rIns="85957" bIns="42979"/>
          <a:lstStyle>
            <a:lvl1pPr eaLnBrk="0" hangingPunct="0">
              <a:defRPr sz="2200">
                <a:solidFill>
                  <a:srgbClr val="000000"/>
                </a:solidFill>
                <a:latin typeface="Gill Sans"/>
                <a:ea typeface="ヒラギノ角ゴ ProN W3"/>
                <a:cs typeface="ヒラギノ角ゴ ProN W3"/>
                <a:sym typeface="Gill Sans"/>
              </a:defRPr>
            </a:lvl1pPr>
            <a:lvl2pPr marL="742950" indent="-285750" eaLnBrk="0" hangingPunct="0">
              <a:defRPr sz="2200">
                <a:solidFill>
                  <a:srgbClr val="000000"/>
                </a:solidFill>
                <a:latin typeface="Gill Sans"/>
                <a:ea typeface="ヒラギノ角ゴ ProN W3"/>
                <a:cs typeface="ヒラギノ角ゴ ProN W3"/>
                <a:sym typeface="Gill Sans"/>
              </a:defRPr>
            </a:lvl2pPr>
            <a:lvl3pPr marL="1143000" indent="-228600" eaLnBrk="0" hangingPunct="0">
              <a:defRPr sz="2200">
                <a:solidFill>
                  <a:srgbClr val="000000"/>
                </a:solidFill>
                <a:latin typeface="Gill Sans"/>
                <a:ea typeface="ヒラギノ角ゴ ProN W3"/>
                <a:cs typeface="ヒラギノ角ゴ ProN W3"/>
                <a:sym typeface="Gill Sans"/>
              </a:defRPr>
            </a:lvl3pPr>
            <a:lvl4pPr marL="1600200" indent="-228600" eaLnBrk="0" hangingPunct="0">
              <a:defRPr sz="2200">
                <a:solidFill>
                  <a:srgbClr val="000000"/>
                </a:solidFill>
                <a:latin typeface="Gill Sans"/>
                <a:ea typeface="ヒラギノ角ゴ ProN W3"/>
                <a:cs typeface="ヒラギノ角ゴ ProN W3"/>
                <a:sym typeface="Gill Sans"/>
              </a:defRPr>
            </a:lvl4pPr>
            <a:lvl5pPr marL="2057400" indent="-228600" eaLnBrk="0" hangingPunct="0">
              <a:defRPr sz="2200">
                <a:solidFill>
                  <a:srgbClr val="000000"/>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2200">
                <a:solidFill>
                  <a:srgbClr val="000000"/>
                </a:solidFill>
                <a:latin typeface="Gill Sans"/>
                <a:ea typeface="ヒラギノ角ゴ ProN W3"/>
                <a:cs typeface="ヒラギノ角ゴ ProN W3"/>
                <a:sym typeface="Gill Sans"/>
              </a:defRPr>
            </a:lvl9pPr>
          </a:lstStyle>
          <a:p>
            <a:pPr defTabSz="457200" eaLnBrk="1" hangingPunct="1">
              <a:defRPr/>
            </a:pPr>
            <a:r>
              <a:rPr lang="en-US" altLang="en-US" sz="747" dirty="0">
                <a:solidFill>
                  <a:prstClr val="white"/>
                </a:solidFill>
                <a:latin typeface="Arial"/>
                <a:ea typeface="IBM Plex Sans" charset="0"/>
                <a:cs typeface="IBM Plex Sans" charset="0"/>
              </a:rPr>
              <a:t>© 2017 IBM Corporation</a:t>
            </a:r>
            <a:endParaRPr lang="en-US" altLang="en-US" sz="2054" dirty="0">
              <a:solidFill>
                <a:prstClr val="white"/>
              </a:solidFill>
              <a:latin typeface="Arial"/>
              <a:ea typeface="IBM Plex Sans" charset="0"/>
              <a:cs typeface="IBM Plex Sans" charset="0"/>
            </a:endParaRPr>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248610" y="4637315"/>
            <a:ext cx="808286" cy="465992"/>
          </a:xfrm>
          <a:prstGeom prst="rect">
            <a:avLst/>
          </a:prstGeom>
        </p:spPr>
      </p:pic>
    </p:spTree>
    <p:extLst>
      <p:ext uri="{BB962C8B-B14F-4D97-AF65-F5344CB8AC3E}">
        <p14:creationId xmlns:p14="http://schemas.microsoft.com/office/powerpoint/2010/main" val="181472380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hyperlink" Target="http://ibm.co/2l43ctN" TargetMode="External"/><Relationship Id="rId2" Type="http://schemas.openxmlformats.org/officeDocument/2006/relationships/image" Target="../media/image30.png"/><Relationship Id="rId1" Type="http://schemas.openxmlformats.org/officeDocument/2006/relationships/slideLayout" Target="../slideLayouts/slideLayout35.xml"/><Relationship Id="rId6" Type="http://schemas.openxmlformats.org/officeDocument/2006/relationships/hyperlink" Target="http://ibm.co/2ldwKoC" TargetMode="External"/><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9.xml"/><Relationship Id="rId1" Type="http://schemas.openxmlformats.org/officeDocument/2006/relationships/slideLayout" Target="../slideLayouts/slideLayout35.xml"/><Relationship Id="rId5" Type="http://schemas.openxmlformats.org/officeDocument/2006/relationships/image" Target="../media/image39.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hyperlink" Target="http://www.ibm.com/systems/support/machine_warranties/machine_code/aut.html" TargetMode="Externa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35.xml"/><Relationship Id="rId4" Type="http://schemas.openxmlformats.org/officeDocument/2006/relationships/image" Target="../media/image4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03.ibm.com/support/techdocs/atsmastr.nsf/WebIndex/PRS5132" TargetMode="External"/><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56.emf"/><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hyperlink" Target="http://breachlevelindex.com/" TargetMode="External"/><Relationship Id="rId4" Type="http://schemas.openxmlformats.org/officeDocument/2006/relationships/image" Target="../media/image25.png"/><Relationship Id="rId9" Type="http://schemas.openxmlformats.org/officeDocument/2006/relationships/hyperlink" Target="http://www.ibm.com/security/data-breach/"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6543" y="1564603"/>
            <a:ext cx="5239345" cy="833266"/>
          </a:xfrm>
        </p:spPr>
        <p:txBody>
          <a:bodyPr/>
          <a:lstStyle/>
          <a:p>
            <a:r>
              <a:rPr lang="en-US" dirty="0"/>
              <a:t>IBM z14 / </a:t>
            </a:r>
            <a:r>
              <a:rPr lang="en-US" sz="2800" dirty="0"/>
              <a:t>Pervasive Encryption</a:t>
            </a:r>
            <a:endParaRPr lang="en-US" dirty="0"/>
          </a:p>
        </p:txBody>
      </p:sp>
      <p:sp>
        <p:nvSpPr>
          <p:cNvPr id="5" name="Text Placeholder 4"/>
          <p:cNvSpPr>
            <a:spLocks noGrp="1"/>
          </p:cNvSpPr>
          <p:nvPr>
            <p:ph type="body" sz="quarter" idx="10"/>
          </p:nvPr>
        </p:nvSpPr>
        <p:spPr>
          <a:xfrm>
            <a:off x="406543" y="2407464"/>
            <a:ext cx="3996055" cy="1239503"/>
          </a:xfrm>
        </p:spPr>
        <p:txBody>
          <a:bodyPr/>
          <a:lstStyle/>
          <a:p>
            <a:pPr>
              <a:spcBef>
                <a:spcPts val="1200"/>
              </a:spcBef>
            </a:pPr>
            <a:r>
              <a:rPr lang="en-US" dirty="0"/>
              <a:t>Michael Jordan</a:t>
            </a:r>
          </a:p>
          <a:p>
            <a:pPr>
              <a:spcBef>
                <a:spcPts val="0"/>
              </a:spcBef>
            </a:pPr>
            <a:r>
              <a:rPr lang="en-US" dirty="0"/>
              <a:t>IBM Distinguished Engineer, IBM Z Security</a:t>
            </a:r>
          </a:p>
          <a:p>
            <a:pPr>
              <a:spcBef>
                <a:spcPts val="0"/>
              </a:spcBef>
            </a:pPr>
            <a:endParaRPr lang="en-US" dirty="0"/>
          </a:p>
          <a:p>
            <a:pPr>
              <a:spcBef>
                <a:spcPts val="0"/>
              </a:spcBef>
            </a:pPr>
            <a:r>
              <a:rPr lang="en-US" dirty="0"/>
              <a:t>Nick </a:t>
            </a:r>
            <a:r>
              <a:rPr lang="en-US" dirty="0" err="1"/>
              <a:t>Sardino</a:t>
            </a:r>
            <a:endParaRPr lang="en-US" dirty="0"/>
          </a:p>
          <a:p>
            <a:pPr>
              <a:spcBef>
                <a:spcPts val="0"/>
              </a:spcBef>
            </a:pPr>
            <a:r>
              <a:rPr lang="en-US" dirty="0"/>
              <a:t>IBM Z Offering Management</a:t>
            </a:r>
          </a:p>
        </p:txBody>
      </p:sp>
    </p:spTree>
    <p:extLst>
      <p:ext uri="{BB962C8B-B14F-4D97-AF65-F5344CB8AC3E}">
        <p14:creationId xmlns:p14="http://schemas.microsoft.com/office/powerpoint/2010/main" val="1500202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025" y="2707095"/>
            <a:ext cx="3484928" cy="1255305"/>
          </a:xfrm>
          <a:prstGeom prst="rect">
            <a:avLst/>
          </a:prstGeom>
          <a:no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solidFill>
                  <a:srgbClr val="619AEC"/>
                </a:solidFill>
                <a:latin typeface="HelvNeue Medium for IBM" charset="0"/>
                <a:ea typeface="HelvNeue Medium for IBM" charset="0"/>
                <a:cs typeface="HelvNeue Medium for IBM" charset="0"/>
              </a:rPr>
              <a:t>All compliance</a:t>
            </a:r>
          </a:p>
        </p:txBody>
      </p:sp>
      <p:grpSp>
        <p:nvGrpSpPr>
          <p:cNvPr id="6" name="Group 36"/>
          <p:cNvGrpSpPr>
            <a:grpSpLocks/>
          </p:cNvGrpSpPr>
          <p:nvPr/>
        </p:nvGrpSpPr>
        <p:grpSpPr bwMode="auto">
          <a:xfrm>
            <a:off x="1200499" y="1436025"/>
            <a:ext cx="1249980" cy="910733"/>
            <a:chOff x="3525" y="1799"/>
            <a:chExt cx="483" cy="360"/>
          </a:xfrm>
        </p:grpSpPr>
        <p:sp>
          <p:nvSpPr>
            <p:cNvPr id="7" name="Freeform 37"/>
            <p:cNvSpPr>
              <a:spLocks/>
            </p:cNvSpPr>
            <p:nvPr/>
          </p:nvSpPr>
          <p:spPr bwMode="auto">
            <a:xfrm>
              <a:off x="3529" y="1838"/>
              <a:ext cx="401" cy="50"/>
            </a:xfrm>
            <a:custGeom>
              <a:avLst/>
              <a:gdLst/>
              <a:ahLst/>
              <a:cxnLst>
                <a:cxn ang="0">
                  <a:pos x="875" y="109"/>
                </a:cxn>
                <a:cxn ang="0">
                  <a:pos x="0" y="109"/>
                </a:cxn>
                <a:cxn ang="0">
                  <a:pos x="0" y="23"/>
                </a:cxn>
                <a:cxn ang="0">
                  <a:pos x="0" y="23"/>
                </a:cxn>
                <a:cxn ang="0">
                  <a:pos x="1" y="14"/>
                </a:cxn>
                <a:cxn ang="0">
                  <a:pos x="6" y="6"/>
                </a:cxn>
                <a:cxn ang="0">
                  <a:pos x="14" y="2"/>
                </a:cxn>
                <a:cxn ang="0">
                  <a:pos x="23" y="0"/>
                </a:cxn>
                <a:cxn ang="0">
                  <a:pos x="852" y="0"/>
                </a:cxn>
                <a:cxn ang="0">
                  <a:pos x="852" y="0"/>
                </a:cxn>
                <a:cxn ang="0">
                  <a:pos x="861" y="2"/>
                </a:cxn>
                <a:cxn ang="0">
                  <a:pos x="867" y="6"/>
                </a:cxn>
                <a:cxn ang="0">
                  <a:pos x="873" y="14"/>
                </a:cxn>
                <a:cxn ang="0">
                  <a:pos x="875" y="23"/>
                </a:cxn>
                <a:cxn ang="0">
                  <a:pos x="875" y="109"/>
                </a:cxn>
              </a:cxnLst>
              <a:rect l="0" t="0" r="r" b="b"/>
              <a:pathLst>
                <a:path w="875" h="109">
                  <a:moveTo>
                    <a:pt x="875" y="109"/>
                  </a:moveTo>
                  <a:lnTo>
                    <a:pt x="0" y="109"/>
                  </a:lnTo>
                  <a:lnTo>
                    <a:pt x="0" y="23"/>
                  </a:lnTo>
                  <a:lnTo>
                    <a:pt x="0" y="23"/>
                  </a:lnTo>
                  <a:lnTo>
                    <a:pt x="1" y="14"/>
                  </a:lnTo>
                  <a:lnTo>
                    <a:pt x="6" y="6"/>
                  </a:lnTo>
                  <a:lnTo>
                    <a:pt x="14" y="2"/>
                  </a:lnTo>
                  <a:lnTo>
                    <a:pt x="23" y="0"/>
                  </a:lnTo>
                  <a:lnTo>
                    <a:pt x="852" y="0"/>
                  </a:lnTo>
                  <a:lnTo>
                    <a:pt x="852" y="0"/>
                  </a:lnTo>
                  <a:lnTo>
                    <a:pt x="861" y="2"/>
                  </a:lnTo>
                  <a:lnTo>
                    <a:pt x="867" y="6"/>
                  </a:lnTo>
                  <a:lnTo>
                    <a:pt x="873" y="14"/>
                  </a:lnTo>
                  <a:lnTo>
                    <a:pt x="875" y="23"/>
                  </a:lnTo>
                  <a:lnTo>
                    <a:pt x="875" y="109"/>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9" name="Freeform 38"/>
            <p:cNvSpPr>
              <a:spLocks noEditPoints="1"/>
            </p:cNvSpPr>
            <p:nvPr/>
          </p:nvSpPr>
          <p:spPr bwMode="auto">
            <a:xfrm>
              <a:off x="3525" y="1834"/>
              <a:ext cx="408" cy="58"/>
            </a:xfrm>
            <a:custGeom>
              <a:avLst/>
              <a:gdLst/>
              <a:ahLst/>
              <a:cxnLst>
                <a:cxn ang="0">
                  <a:pos x="884" y="127"/>
                </a:cxn>
                <a:cxn ang="0">
                  <a:pos x="9" y="127"/>
                </a:cxn>
                <a:cxn ang="0">
                  <a:pos x="9" y="127"/>
                </a:cxn>
                <a:cxn ang="0">
                  <a:pos x="6" y="127"/>
                </a:cxn>
                <a:cxn ang="0">
                  <a:pos x="3" y="126"/>
                </a:cxn>
                <a:cxn ang="0">
                  <a:pos x="1" y="123"/>
                </a:cxn>
                <a:cxn ang="0">
                  <a:pos x="0" y="118"/>
                </a:cxn>
                <a:cxn ang="0">
                  <a:pos x="0" y="32"/>
                </a:cxn>
                <a:cxn ang="0">
                  <a:pos x="0" y="32"/>
                </a:cxn>
                <a:cxn ang="0">
                  <a:pos x="1" y="25"/>
                </a:cxn>
                <a:cxn ang="0">
                  <a:pos x="3" y="20"/>
                </a:cxn>
                <a:cxn ang="0">
                  <a:pos x="6" y="14"/>
                </a:cxn>
                <a:cxn ang="0">
                  <a:pos x="9" y="9"/>
                </a:cxn>
                <a:cxn ang="0">
                  <a:pos x="13" y="6"/>
                </a:cxn>
                <a:cxn ang="0">
                  <a:pos x="19" y="3"/>
                </a:cxn>
                <a:cxn ang="0">
                  <a:pos x="24" y="0"/>
                </a:cxn>
                <a:cxn ang="0">
                  <a:pos x="32" y="0"/>
                </a:cxn>
                <a:cxn ang="0">
                  <a:pos x="861" y="0"/>
                </a:cxn>
                <a:cxn ang="0">
                  <a:pos x="861" y="0"/>
                </a:cxn>
                <a:cxn ang="0">
                  <a:pos x="867" y="0"/>
                </a:cxn>
                <a:cxn ang="0">
                  <a:pos x="873" y="3"/>
                </a:cxn>
                <a:cxn ang="0">
                  <a:pos x="879" y="6"/>
                </a:cxn>
                <a:cxn ang="0">
                  <a:pos x="884" y="9"/>
                </a:cxn>
                <a:cxn ang="0">
                  <a:pos x="887" y="14"/>
                </a:cxn>
                <a:cxn ang="0">
                  <a:pos x="890" y="20"/>
                </a:cxn>
                <a:cxn ang="0">
                  <a:pos x="891" y="25"/>
                </a:cxn>
                <a:cxn ang="0">
                  <a:pos x="893" y="32"/>
                </a:cxn>
                <a:cxn ang="0">
                  <a:pos x="893" y="118"/>
                </a:cxn>
                <a:cxn ang="0">
                  <a:pos x="893" y="118"/>
                </a:cxn>
                <a:cxn ang="0">
                  <a:pos x="891" y="123"/>
                </a:cxn>
                <a:cxn ang="0">
                  <a:pos x="890" y="126"/>
                </a:cxn>
                <a:cxn ang="0">
                  <a:pos x="887" y="127"/>
                </a:cxn>
                <a:cxn ang="0">
                  <a:pos x="884" y="127"/>
                </a:cxn>
                <a:cxn ang="0">
                  <a:pos x="884" y="127"/>
                </a:cxn>
                <a:cxn ang="0">
                  <a:pos x="18" y="109"/>
                </a:cxn>
                <a:cxn ang="0">
                  <a:pos x="875" y="109"/>
                </a:cxn>
                <a:cxn ang="0">
                  <a:pos x="875" y="32"/>
                </a:cxn>
                <a:cxn ang="0">
                  <a:pos x="875" y="32"/>
                </a:cxn>
                <a:cxn ang="0">
                  <a:pos x="873" y="26"/>
                </a:cxn>
                <a:cxn ang="0">
                  <a:pos x="870" y="23"/>
                </a:cxn>
                <a:cxn ang="0">
                  <a:pos x="867" y="20"/>
                </a:cxn>
                <a:cxn ang="0">
                  <a:pos x="861" y="19"/>
                </a:cxn>
                <a:cxn ang="0">
                  <a:pos x="32" y="19"/>
                </a:cxn>
                <a:cxn ang="0">
                  <a:pos x="32" y="19"/>
                </a:cxn>
                <a:cxn ang="0">
                  <a:pos x="26" y="20"/>
                </a:cxn>
                <a:cxn ang="0">
                  <a:pos x="23" y="23"/>
                </a:cxn>
                <a:cxn ang="0">
                  <a:pos x="19" y="26"/>
                </a:cxn>
                <a:cxn ang="0">
                  <a:pos x="18" y="32"/>
                </a:cxn>
                <a:cxn ang="0">
                  <a:pos x="18" y="109"/>
                </a:cxn>
              </a:cxnLst>
              <a:rect l="0" t="0" r="r" b="b"/>
              <a:pathLst>
                <a:path w="893" h="127">
                  <a:moveTo>
                    <a:pt x="884" y="127"/>
                  </a:moveTo>
                  <a:lnTo>
                    <a:pt x="9" y="127"/>
                  </a:lnTo>
                  <a:lnTo>
                    <a:pt x="9" y="127"/>
                  </a:lnTo>
                  <a:lnTo>
                    <a:pt x="6" y="127"/>
                  </a:lnTo>
                  <a:lnTo>
                    <a:pt x="3" y="126"/>
                  </a:lnTo>
                  <a:lnTo>
                    <a:pt x="1" y="123"/>
                  </a:lnTo>
                  <a:lnTo>
                    <a:pt x="0" y="118"/>
                  </a:lnTo>
                  <a:lnTo>
                    <a:pt x="0" y="32"/>
                  </a:lnTo>
                  <a:lnTo>
                    <a:pt x="0" y="32"/>
                  </a:lnTo>
                  <a:lnTo>
                    <a:pt x="1" y="25"/>
                  </a:lnTo>
                  <a:lnTo>
                    <a:pt x="3" y="20"/>
                  </a:lnTo>
                  <a:lnTo>
                    <a:pt x="6" y="14"/>
                  </a:lnTo>
                  <a:lnTo>
                    <a:pt x="9" y="9"/>
                  </a:lnTo>
                  <a:lnTo>
                    <a:pt x="13" y="6"/>
                  </a:lnTo>
                  <a:lnTo>
                    <a:pt x="19" y="3"/>
                  </a:lnTo>
                  <a:lnTo>
                    <a:pt x="24" y="0"/>
                  </a:lnTo>
                  <a:lnTo>
                    <a:pt x="32" y="0"/>
                  </a:lnTo>
                  <a:lnTo>
                    <a:pt x="861" y="0"/>
                  </a:lnTo>
                  <a:lnTo>
                    <a:pt x="861" y="0"/>
                  </a:lnTo>
                  <a:lnTo>
                    <a:pt x="867" y="0"/>
                  </a:lnTo>
                  <a:lnTo>
                    <a:pt x="873" y="3"/>
                  </a:lnTo>
                  <a:lnTo>
                    <a:pt x="879" y="6"/>
                  </a:lnTo>
                  <a:lnTo>
                    <a:pt x="884" y="9"/>
                  </a:lnTo>
                  <a:lnTo>
                    <a:pt x="887" y="14"/>
                  </a:lnTo>
                  <a:lnTo>
                    <a:pt x="890" y="20"/>
                  </a:lnTo>
                  <a:lnTo>
                    <a:pt x="891" y="25"/>
                  </a:lnTo>
                  <a:lnTo>
                    <a:pt x="893" y="32"/>
                  </a:lnTo>
                  <a:lnTo>
                    <a:pt x="893" y="118"/>
                  </a:lnTo>
                  <a:lnTo>
                    <a:pt x="893" y="118"/>
                  </a:lnTo>
                  <a:lnTo>
                    <a:pt x="891" y="123"/>
                  </a:lnTo>
                  <a:lnTo>
                    <a:pt x="890" y="126"/>
                  </a:lnTo>
                  <a:lnTo>
                    <a:pt x="887" y="127"/>
                  </a:lnTo>
                  <a:lnTo>
                    <a:pt x="884" y="127"/>
                  </a:lnTo>
                  <a:lnTo>
                    <a:pt x="884" y="127"/>
                  </a:lnTo>
                  <a:close/>
                  <a:moveTo>
                    <a:pt x="18" y="109"/>
                  </a:moveTo>
                  <a:lnTo>
                    <a:pt x="875" y="109"/>
                  </a:lnTo>
                  <a:lnTo>
                    <a:pt x="875" y="32"/>
                  </a:lnTo>
                  <a:lnTo>
                    <a:pt x="875" y="32"/>
                  </a:lnTo>
                  <a:lnTo>
                    <a:pt x="873" y="26"/>
                  </a:lnTo>
                  <a:lnTo>
                    <a:pt x="870" y="23"/>
                  </a:lnTo>
                  <a:lnTo>
                    <a:pt x="867" y="20"/>
                  </a:lnTo>
                  <a:lnTo>
                    <a:pt x="861" y="19"/>
                  </a:lnTo>
                  <a:lnTo>
                    <a:pt x="32" y="19"/>
                  </a:lnTo>
                  <a:lnTo>
                    <a:pt x="32" y="19"/>
                  </a:lnTo>
                  <a:lnTo>
                    <a:pt x="26" y="20"/>
                  </a:lnTo>
                  <a:lnTo>
                    <a:pt x="23" y="23"/>
                  </a:lnTo>
                  <a:lnTo>
                    <a:pt x="19" y="26"/>
                  </a:lnTo>
                  <a:lnTo>
                    <a:pt x="18" y="32"/>
                  </a:lnTo>
                  <a:lnTo>
                    <a:pt x="18" y="109"/>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0" name="Rectangle 39"/>
            <p:cNvSpPr>
              <a:spLocks noChangeArrowheads="1"/>
            </p:cNvSpPr>
            <p:nvPr/>
          </p:nvSpPr>
          <p:spPr bwMode="auto">
            <a:xfrm>
              <a:off x="3630" y="1856"/>
              <a:ext cx="279" cy="18"/>
            </a:xfrm>
            <a:prstGeom prst="rect">
              <a:avLst/>
            </a:prstGeom>
            <a:solidFill>
              <a:srgbClr val="292929"/>
            </a:solidFill>
            <a:ln w="9525">
              <a:noFill/>
              <a:miter lim="800000"/>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2" name="Freeform 40"/>
            <p:cNvSpPr>
              <a:spLocks/>
            </p:cNvSpPr>
            <p:nvPr/>
          </p:nvSpPr>
          <p:spPr bwMode="auto">
            <a:xfrm>
              <a:off x="3553" y="1858"/>
              <a:ext cx="14" cy="14"/>
            </a:xfrm>
            <a:custGeom>
              <a:avLst/>
              <a:gdLst/>
              <a:ahLst/>
              <a:cxnLst>
                <a:cxn ang="0">
                  <a:pos x="30" y="15"/>
                </a:cxn>
                <a:cxn ang="0">
                  <a:pos x="30" y="15"/>
                </a:cxn>
                <a:cxn ang="0">
                  <a:pos x="30" y="21"/>
                </a:cxn>
                <a:cxn ang="0">
                  <a:pos x="25" y="26"/>
                </a:cxn>
                <a:cxn ang="0">
                  <a:pos x="21" y="29"/>
                </a:cxn>
                <a:cxn ang="0">
                  <a:pos x="15" y="30"/>
                </a:cxn>
                <a:cxn ang="0">
                  <a:pos x="15" y="30"/>
                </a:cxn>
                <a:cxn ang="0">
                  <a:pos x="9" y="29"/>
                </a:cxn>
                <a:cxn ang="0">
                  <a:pos x="4" y="26"/>
                </a:cxn>
                <a:cxn ang="0">
                  <a:pos x="1" y="21"/>
                </a:cxn>
                <a:cxn ang="0">
                  <a:pos x="0" y="15"/>
                </a:cxn>
                <a:cxn ang="0">
                  <a:pos x="0" y="15"/>
                </a:cxn>
                <a:cxn ang="0">
                  <a:pos x="1" y="9"/>
                </a:cxn>
                <a:cxn ang="0">
                  <a:pos x="4" y="5"/>
                </a:cxn>
                <a:cxn ang="0">
                  <a:pos x="9" y="2"/>
                </a:cxn>
                <a:cxn ang="0">
                  <a:pos x="15" y="0"/>
                </a:cxn>
                <a:cxn ang="0">
                  <a:pos x="15" y="0"/>
                </a:cxn>
                <a:cxn ang="0">
                  <a:pos x="21" y="2"/>
                </a:cxn>
                <a:cxn ang="0">
                  <a:pos x="25" y="5"/>
                </a:cxn>
                <a:cxn ang="0">
                  <a:pos x="30" y="9"/>
                </a:cxn>
                <a:cxn ang="0">
                  <a:pos x="30" y="15"/>
                </a:cxn>
                <a:cxn ang="0">
                  <a:pos x="30" y="15"/>
                </a:cxn>
              </a:cxnLst>
              <a:rect l="0" t="0" r="r" b="b"/>
              <a:pathLst>
                <a:path w="30" h="30">
                  <a:moveTo>
                    <a:pt x="30" y="15"/>
                  </a:moveTo>
                  <a:lnTo>
                    <a:pt x="30" y="15"/>
                  </a:lnTo>
                  <a:lnTo>
                    <a:pt x="30" y="21"/>
                  </a:lnTo>
                  <a:lnTo>
                    <a:pt x="25" y="26"/>
                  </a:lnTo>
                  <a:lnTo>
                    <a:pt x="21" y="29"/>
                  </a:lnTo>
                  <a:lnTo>
                    <a:pt x="15" y="30"/>
                  </a:lnTo>
                  <a:lnTo>
                    <a:pt x="15" y="30"/>
                  </a:lnTo>
                  <a:lnTo>
                    <a:pt x="9" y="29"/>
                  </a:lnTo>
                  <a:lnTo>
                    <a:pt x="4" y="26"/>
                  </a:lnTo>
                  <a:lnTo>
                    <a:pt x="1" y="21"/>
                  </a:lnTo>
                  <a:lnTo>
                    <a:pt x="0" y="15"/>
                  </a:lnTo>
                  <a:lnTo>
                    <a:pt x="0" y="15"/>
                  </a:lnTo>
                  <a:lnTo>
                    <a:pt x="1" y="9"/>
                  </a:lnTo>
                  <a:lnTo>
                    <a:pt x="4" y="5"/>
                  </a:lnTo>
                  <a:lnTo>
                    <a:pt x="9" y="2"/>
                  </a:lnTo>
                  <a:lnTo>
                    <a:pt x="15" y="0"/>
                  </a:lnTo>
                  <a:lnTo>
                    <a:pt x="15" y="0"/>
                  </a:lnTo>
                  <a:lnTo>
                    <a:pt x="21" y="2"/>
                  </a:lnTo>
                  <a:lnTo>
                    <a:pt x="25" y="5"/>
                  </a:lnTo>
                  <a:lnTo>
                    <a:pt x="30" y="9"/>
                  </a:lnTo>
                  <a:lnTo>
                    <a:pt x="30" y="15"/>
                  </a:lnTo>
                  <a:lnTo>
                    <a:pt x="30" y="1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3" name="Freeform 41"/>
            <p:cNvSpPr>
              <a:spLocks/>
            </p:cNvSpPr>
            <p:nvPr/>
          </p:nvSpPr>
          <p:spPr bwMode="auto">
            <a:xfrm>
              <a:off x="3577" y="1858"/>
              <a:ext cx="14" cy="14"/>
            </a:xfrm>
            <a:custGeom>
              <a:avLst/>
              <a:gdLst/>
              <a:ahLst/>
              <a:cxnLst>
                <a:cxn ang="0">
                  <a:pos x="32" y="15"/>
                </a:cxn>
                <a:cxn ang="0">
                  <a:pos x="32" y="15"/>
                </a:cxn>
                <a:cxn ang="0">
                  <a:pos x="30" y="21"/>
                </a:cxn>
                <a:cxn ang="0">
                  <a:pos x="27" y="26"/>
                </a:cxn>
                <a:cxn ang="0">
                  <a:pos x="21" y="29"/>
                </a:cxn>
                <a:cxn ang="0">
                  <a:pos x="15" y="30"/>
                </a:cxn>
                <a:cxn ang="0">
                  <a:pos x="15" y="30"/>
                </a:cxn>
                <a:cxn ang="0">
                  <a:pos x="9" y="29"/>
                </a:cxn>
                <a:cxn ang="0">
                  <a:pos x="5" y="26"/>
                </a:cxn>
                <a:cxn ang="0">
                  <a:pos x="2" y="21"/>
                </a:cxn>
                <a:cxn ang="0">
                  <a:pos x="0" y="15"/>
                </a:cxn>
                <a:cxn ang="0">
                  <a:pos x="0" y="15"/>
                </a:cxn>
                <a:cxn ang="0">
                  <a:pos x="2" y="9"/>
                </a:cxn>
                <a:cxn ang="0">
                  <a:pos x="5" y="5"/>
                </a:cxn>
                <a:cxn ang="0">
                  <a:pos x="9" y="2"/>
                </a:cxn>
                <a:cxn ang="0">
                  <a:pos x="15" y="0"/>
                </a:cxn>
                <a:cxn ang="0">
                  <a:pos x="15" y="0"/>
                </a:cxn>
                <a:cxn ang="0">
                  <a:pos x="21" y="2"/>
                </a:cxn>
                <a:cxn ang="0">
                  <a:pos x="27" y="5"/>
                </a:cxn>
                <a:cxn ang="0">
                  <a:pos x="30" y="9"/>
                </a:cxn>
                <a:cxn ang="0">
                  <a:pos x="32" y="15"/>
                </a:cxn>
                <a:cxn ang="0">
                  <a:pos x="32" y="15"/>
                </a:cxn>
              </a:cxnLst>
              <a:rect l="0" t="0" r="r" b="b"/>
              <a:pathLst>
                <a:path w="32" h="30">
                  <a:moveTo>
                    <a:pt x="32" y="15"/>
                  </a:moveTo>
                  <a:lnTo>
                    <a:pt x="32" y="15"/>
                  </a:lnTo>
                  <a:lnTo>
                    <a:pt x="30" y="21"/>
                  </a:lnTo>
                  <a:lnTo>
                    <a:pt x="27" y="26"/>
                  </a:lnTo>
                  <a:lnTo>
                    <a:pt x="21" y="29"/>
                  </a:lnTo>
                  <a:lnTo>
                    <a:pt x="15" y="30"/>
                  </a:lnTo>
                  <a:lnTo>
                    <a:pt x="15" y="30"/>
                  </a:lnTo>
                  <a:lnTo>
                    <a:pt x="9" y="29"/>
                  </a:lnTo>
                  <a:lnTo>
                    <a:pt x="5" y="26"/>
                  </a:lnTo>
                  <a:lnTo>
                    <a:pt x="2" y="21"/>
                  </a:lnTo>
                  <a:lnTo>
                    <a:pt x="0" y="15"/>
                  </a:lnTo>
                  <a:lnTo>
                    <a:pt x="0" y="15"/>
                  </a:lnTo>
                  <a:lnTo>
                    <a:pt x="2" y="9"/>
                  </a:lnTo>
                  <a:lnTo>
                    <a:pt x="5" y="5"/>
                  </a:lnTo>
                  <a:lnTo>
                    <a:pt x="9" y="2"/>
                  </a:lnTo>
                  <a:lnTo>
                    <a:pt x="15" y="0"/>
                  </a:lnTo>
                  <a:lnTo>
                    <a:pt x="15" y="0"/>
                  </a:lnTo>
                  <a:lnTo>
                    <a:pt x="21" y="2"/>
                  </a:lnTo>
                  <a:lnTo>
                    <a:pt x="27" y="5"/>
                  </a:lnTo>
                  <a:lnTo>
                    <a:pt x="30" y="9"/>
                  </a:lnTo>
                  <a:lnTo>
                    <a:pt x="32" y="15"/>
                  </a:lnTo>
                  <a:lnTo>
                    <a:pt x="32" y="1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4" name="Freeform 42"/>
            <p:cNvSpPr>
              <a:spLocks/>
            </p:cNvSpPr>
            <p:nvPr/>
          </p:nvSpPr>
          <p:spPr bwMode="auto">
            <a:xfrm>
              <a:off x="3600" y="1858"/>
              <a:ext cx="15" cy="14"/>
            </a:xfrm>
            <a:custGeom>
              <a:avLst/>
              <a:gdLst/>
              <a:ahLst/>
              <a:cxnLst>
                <a:cxn ang="0">
                  <a:pos x="32" y="15"/>
                </a:cxn>
                <a:cxn ang="0">
                  <a:pos x="32" y="15"/>
                </a:cxn>
                <a:cxn ang="0">
                  <a:pos x="30" y="21"/>
                </a:cxn>
                <a:cxn ang="0">
                  <a:pos x="27" y="26"/>
                </a:cxn>
                <a:cxn ang="0">
                  <a:pos x="21" y="29"/>
                </a:cxn>
                <a:cxn ang="0">
                  <a:pos x="15" y="30"/>
                </a:cxn>
                <a:cxn ang="0">
                  <a:pos x="15" y="30"/>
                </a:cxn>
                <a:cxn ang="0">
                  <a:pos x="9" y="29"/>
                </a:cxn>
                <a:cxn ang="0">
                  <a:pos x="5" y="26"/>
                </a:cxn>
                <a:cxn ang="0">
                  <a:pos x="2" y="21"/>
                </a:cxn>
                <a:cxn ang="0">
                  <a:pos x="0" y="15"/>
                </a:cxn>
                <a:cxn ang="0">
                  <a:pos x="0" y="15"/>
                </a:cxn>
                <a:cxn ang="0">
                  <a:pos x="2" y="9"/>
                </a:cxn>
                <a:cxn ang="0">
                  <a:pos x="5" y="5"/>
                </a:cxn>
                <a:cxn ang="0">
                  <a:pos x="9" y="2"/>
                </a:cxn>
                <a:cxn ang="0">
                  <a:pos x="15" y="0"/>
                </a:cxn>
                <a:cxn ang="0">
                  <a:pos x="15" y="0"/>
                </a:cxn>
                <a:cxn ang="0">
                  <a:pos x="21" y="2"/>
                </a:cxn>
                <a:cxn ang="0">
                  <a:pos x="27" y="5"/>
                </a:cxn>
                <a:cxn ang="0">
                  <a:pos x="30" y="9"/>
                </a:cxn>
                <a:cxn ang="0">
                  <a:pos x="32" y="15"/>
                </a:cxn>
                <a:cxn ang="0">
                  <a:pos x="32" y="15"/>
                </a:cxn>
              </a:cxnLst>
              <a:rect l="0" t="0" r="r" b="b"/>
              <a:pathLst>
                <a:path w="32" h="30">
                  <a:moveTo>
                    <a:pt x="32" y="15"/>
                  </a:moveTo>
                  <a:lnTo>
                    <a:pt x="32" y="15"/>
                  </a:lnTo>
                  <a:lnTo>
                    <a:pt x="30" y="21"/>
                  </a:lnTo>
                  <a:lnTo>
                    <a:pt x="27" y="26"/>
                  </a:lnTo>
                  <a:lnTo>
                    <a:pt x="21" y="29"/>
                  </a:lnTo>
                  <a:lnTo>
                    <a:pt x="15" y="30"/>
                  </a:lnTo>
                  <a:lnTo>
                    <a:pt x="15" y="30"/>
                  </a:lnTo>
                  <a:lnTo>
                    <a:pt x="9" y="29"/>
                  </a:lnTo>
                  <a:lnTo>
                    <a:pt x="5" y="26"/>
                  </a:lnTo>
                  <a:lnTo>
                    <a:pt x="2" y="21"/>
                  </a:lnTo>
                  <a:lnTo>
                    <a:pt x="0" y="15"/>
                  </a:lnTo>
                  <a:lnTo>
                    <a:pt x="0" y="15"/>
                  </a:lnTo>
                  <a:lnTo>
                    <a:pt x="2" y="9"/>
                  </a:lnTo>
                  <a:lnTo>
                    <a:pt x="5" y="5"/>
                  </a:lnTo>
                  <a:lnTo>
                    <a:pt x="9" y="2"/>
                  </a:lnTo>
                  <a:lnTo>
                    <a:pt x="15" y="0"/>
                  </a:lnTo>
                  <a:lnTo>
                    <a:pt x="15" y="0"/>
                  </a:lnTo>
                  <a:lnTo>
                    <a:pt x="21" y="2"/>
                  </a:lnTo>
                  <a:lnTo>
                    <a:pt x="27" y="5"/>
                  </a:lnTo>
                  <a:lnTo>
                    <a:pt x="30" y="9"/>
                  </a:lnTo>
                  <a:lnTo>
                    <a:pt x="32" y="15"/>
                  </a:lnTo>
                  <a:lnTo>
                    <a:pt x="32" y="1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5" name="Freeform 43"/>
            <p:cNvSpPr>
              <a:spLocks noEditPoints="1"/>
            </p:cNvSpPr>
            <p:nvPr/>
          </p:nvSpPr>
          <p:spPr bwMode="auto">
            <a:xfrm>
              <a:off x="3525" y="1883"/>
              <a:ext cx="408" cy="276"/>
            </a:xfrm>
            <a:custGeom>
              <a:avLst/>
              <a:gdLst/>
              <a:ahLst/>
              <a:cxnLst>
                <a:cxn ang="0">
                  <a:pos x="884" y="602"/>
                </a:cxn>
                <a:cxn ang="0">
                  <a:pos x="9" y="602"/>
                </a:cxn>
                <a:cxn ang="0">
                  <a:pos x="9" y="602"/>
                </a:cxn>
                <a:cxn ang="0">
                  <a:pos x="6" y="600"/>
                </a:cxn>
                <a:cxn ang="0">
                  <a:pos x="3" y="599"/>
                </a:cxn>
                <a:cxn ang="0">
                  <a:pos x="1" y="596"/>
                </a:cxn>
                <a:cxn ang="0">
                  <a:pos x="0" y="593"/>
                </a:cxn>
                <a:cxn ang="0">
                  <a:pos x="0" y="9"/>
                </a:cxn>
                <a:cxn ang="0">
                  <a:pos x="0" y="9"/>
                </a:cxn>
                <a:cxn ang="0">
                  <a:pos x="1" y="6"/>
                </a:cxn>
                <a:cxn ang="0">
                  <a:pos x="3" y="3"/>
                </a:cxn>
                <a:cxn ang="0">
                  <a:pos x="6" y="1"/>
                </a:cxn>
                <a:cxn ang="0">
                  <a:pos x="9" y="0"/>
                </a:cxn>
                <a:cxn ang="0">
                  <a:pos x="884" y="0"/>
                </a:cxn>
                <a:cxn ang="0">
                  <a:pos x="884" y="0"/>
                </a:cxn>
                <a:cxn ang="0">
                  <a:pos x="887" y="1"/>
                </a:cxn>
                <a:cxn ang="0">
                  <a:pos x="890" y="3"/>
                </a:cxn>
                <a:cxn ang="0">
                  <a:pos x="891" y="6"/>
                </a:cxn>
                <a:cxn ang="0">
                  <a:pos x="893" y="9"/>
                </a:cxn>
                <a:cxn ang="0">
                  <a:pos x="893" y="593"/>
                </a:cxn>
                <a:cxn ang="0">
                  <a:pos x="893" y="593"/>
                </a:cxn>
                <a:cxn ang="0">
                  <a:pos x="891" y="596"/>
                </a:cxn>
                <a:cxn ang="0">
                  <a:pos x="890" y="599"/>
                </a:cxn>
                <a:cxn ang="0">
                  <a:pos x="887" y="600"/>
                </a:cxn>
                <a:cxn ang="0">
                  <a:pos x="884" y="602"/>
                </a:cxn>
                <a:cxn ang="0">
                  <a:pos x="884" y="602"/>
                </a:cxn>
                <a:cxn ang="0">
                  <a:pos x="18" y="584"/>
                </a:cxn>
                <a:cxn ang="0">
                  <a:pos x="875" y="584"/>
                </a:cxn>
                <a:cxn ang="0">
                  <a:pos x="875" y="18"/>
                </a:cxn>
                <a:cxn ang="0">
                  <a:pos x="18" y="18"/>
                </a:cxn>
                <a:cxn ang="0">
                  <a:pos x="18" y="584"/>
                </a:cxn>
              </a:cxnLst>
              <a:rect l="0" t="0" r="r" b="b"/>
              <a:pathLst>
                <a:path w="893" h="602">
                  <a:moveTo>
                    <a:pt x="884" y="602"/>
                  </a:moveTo>
                  <a:lnTo>
                    <a:pt x="9" y="602"/>
                  </a:lnTo>
                  <a:lnTo>
                    <a:pt x="9" y="602"/>
                  </a:lnTo>
                  <a:lnTo>
                    <a:pt x="6" y="600"/>
                  </a:lnTo>
                  <a:lnTo>
                    <a:pt x="3" y="599"/>
                  </a:lnTo>
                  <a:lnTo>
                    <a:pt x="1" y="596"/>
                  </a:lnTo>
                  <a:lnTo>
                    <a:pt x="0" y="593"/>
                  </a:lnTo>
                  <a:lnTo>
                    <a:pt x="0" y="9"/>
                  </a:lnTo>
                  <a:lnTo>
                    <a:pt x="0" y="9"/>
                  </a:lnTo>
                  <a:lnTo>
                    <a:pt x="1" y="6"/>
                  </a:lnTo>
                  <a:lnTo>
                    <a:pt x="3" y="3"/>
                  </a:lnTo>
                  <a:lnTo>
                    <a:pt x="6" y="1"/>
                  </a:lnTo>
                  <a:lnTo>
                    <a:pt x="9" y="0"/>
                  </a:lnTo>
                  <a:lnTo>
                    <a:pt x="884" y="0"/>
                  </a:lnTo>
                  <a:lnTo>
                    <a:pt x="884" y="0"/>
                  </a:lnTo>
                  <a:lnTo>
                    <a:pt x="887" y="1"/>
                  </a:lnTo>
                  <a:lnTo>
                    <a:pt x="890" y="3"/>
                  </a:lnTo>
                  <a:lnTo>
                    <a:pt x="891" y="6"/>
                  </a:lnTo>
                  <a:lnTo>
                    <a:pt x="893" y="9"/>
                  </a:lnTo>
                  <a:lnTo>
                    <a:pt x="893" y="593"/>
                  </a:lnTo>
                  <a:lnTo>
                    <a:pt x="893" y="593"/>
                  </a:lnTo>
                  <a:lnTo>
                    <a:pt x="891" y="596"/>
                  </a:lnTo>
                  <a:lnTo>
                    <a:pt x="890" y="599"/>
                  </a:lnTo>
                  <a:lnTo>
                    <a:pt x="887" y="600"/>
                  </a:lnTo>
                  <a:lnTo>
                    <a:pt x="884" y="602"/>
                  </a:lnTo>
                  <a:lnTo>
                    <a:pt x="884" y="602"/>
                  </a:lnTo>
                  <a:close/>
                  <a:moveTo>
                    <a:pt x="18" y="584"/>
                  </a:moveTo>
                  <a:lnTo>
                    <a:pt x="875" y="584"/>
                  </a:lnTo>
                  <a:lnTo>
                    <a:pt x="875" y="18"/>
                  </a:lnTo>
                  <a:lnTo>
                    <a:pt x="18" y="18"/>
                  </a:lnTo>
                  <a:lnTo>
                    <a:pt x="18" y="58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6" name="Freeform 44"/>
            <p:cNvSpPr>
              <a:spLocks/>
            </p:cNvSpPr>
            <p:nvPr/>
          </p:nvSpPr>
          <p:spPr bwMode="auto">
            <a:xfrm>
              <a:off x="3823" y="2041"/>
              <a:ext cx="10" cy="13"/>
            </a:xfrm>
            <a:custGeom>
              <a:avLst/>
              <a:gdLst/>
              <a:ahLst/>
              <a:cxnLst>
                <a:cxn ang="0">
                  <a:pos x="10" y="30"/>
                </a:cxn>
                <a:cxn ang="0">
                  <a:pos x="10" y="30"/>
                </a:cxn>
                <a:cxn ang="0">
                  <a:pos x="7" y="30"/>
                </a:cxn>
                <a:cxn ang="0">
                  <a:pos x="7" y="30"/>
                </a:cxn>
                <a:cxn ang="0">
                  <a:pos x="3" y="29"/>
                </a:cxn>
                <a:cxn ang="0">
                  <a:pos x="0" y="26"/>
                </a:cxn>
                <a:cxn ang="0">
                  <a:pos x="0" y="21"/>
                </a:cxn>
                <a:cxn ang="0">
                  <a:pos x="0" y="18"/>
                </a:cxn>
                <a:cxn ang="0">
                  <a:pos x="0" y="18"/>
                </a:cxn>
                <a:cxn ang="0">
                  <a:pos x="3" y="8"/>
                </a:cxn>
                <a:cxn ang="0">
                  <a:pos x="3" y="8"/>
                </a:cxn>
                <a:cxn ang="0">
                  <a:pos x="5" y="5"/>
                </a:cxn>
                <a:cxn ang="0">
                  <a:pos x="8" y="2"/>
                </a:cxn>
                <a:cxn ang="0">
                  <a:pos x="11" y="0"/>
                </a:cxn>
                <a:cxn ang="0">
                  <a:pos x="16" y="2"/>
                </a:cxn>
                <a:cxn ang="0">
                  <a:pos x="16" y="2"/>
                </a:cxn>
                <a:cxn ang="0">
                  <a:pos x="19" y="3"/>
                </a:cxn>
                <a:cxn ang="0">
                  <a:pos x="20" y="5"/>
                </a:cxn>
                <a:cxn ang="0">
                  <a:pos x="22" y="9"/>
                </a:cxn>
                <a:cxn ang="0">
                  <a:pos x="22" y="12"/>
                </a:cxn>
                <a:cxn ang="0">
                  <a:pos x="22" y="12"/>
                </a:cxn>
                <a:cxn ang="0">
                  <a:pos x="17" y="24"/>
                </a:cxn>
                <a:cxn ang="0">
                  <a:pos x="17" y="24"/>
                </a:cxn>
                <a:cxn ang="0">
                  <a:pos x="16" y="27"/>
                </a:cxn>
                <a:cxn ang="0">
                  <a:pos x="14" y="29"/>
                </a:cxn>
                <a:cxn ang="0">
                  <a:pos x="10" y="30"/>
                </a:cxn>
                <a:cxn ang="0">
                  <a:pos x="10" y="30"/>
                </a:cxn>
              </a:cxnLst>
              <a:rect l="0" t="0" r="r" b="b"/>
              <a:pathLst>
                <a:path w="22" h="30">
                  <a:moveTo>
                    <a:pt x="10" y="30"/>
                  </a:moveTo>
                  <a:lnTo>
                    <a:pt x="10" y="30"/>
                  </a:lnTo>
                  <a:lnTo>
                    <a:pt x="7" y="30"/>
                  </a:lnTo>
                  <a:lnTo>
                    <a:pt x="7" y="30"/>
                  </a:lnTo>
                  <a:lnTo>
                    <a:pt x="3" y="29"/>
                  </a:lnTo>
                  <a:lnTo>
                    <a:pt x="0" y="26"/>
                  </a:lnTo>
                  <a:lnTo>
                    <a:pt x="0" y="21"/>
                  </a:lnTo>
                  <a:lnTo>
                    <a:pt x="0" y="18"/>
                  </a:lnTo>
                  <a:lnTo>
                    <a:pt x="0" y="18"/>
                  </a:lnTo>
                  <a:lnTo>
                    <a:pt x="3" y="8"/>
                  </a:lnTo>
                  <a:lnTo>
                    <a:pt x="3" y="8"/>
                  </a:lnTo>
                  <a:lnTo>
                    <a:pt x="5" y="5"/>
                  </a:lnTo>
                  <a:lnTo>
                    <a:pt x="8" y="2"/>
                  </a:lnTo>
                  <a:lnTo>
                    <a:pt x="11" y="0"/>
                  </a:lnTo>
                  <a:lnTo>
                    <a:pt x="16" y="2"/>
                  </a:lnTo>
                  <a:lnTo>
                    <a:pt x="16" y="2"/>
                  </a:lnTo>
                  <a:lnTo>
                    <a:pt x="19" y="3"/>
                  </a:lnTo>
                  <a:lnTo>
                    <a:pt x="20" y="5"/>
                  </a:lnTo>
                  <a:lnTo>
                    <a:pt x="22" y="9"/>
                  </a:lnTo>
                  <a:lnTo>
                    <a:pt x="22" y="12"/>
                  </a:lnTo>
                  <a:lnTo>
                    <a:pt x="22" y="12"/>
                  </a:lnTo>
                  <a:lnTo>
                    <a:pt x="17" y="24"/>
                  </a:lnTo>
                  <a:lnTo>
                    <a:pt x="17" y="24"/>
                  </a:lnTo>
                  <a:lnTo>
                    <a:pt x="16" y="27"/>
                  </a:lnTo>
                  <a:lnTo>
                    <a:pt x="14" y="29"/>
                  </a:lnTo>
                  <a:lnTo>
                    <a:pt x="10" y="30"/>
                  </a:lnTo>
                  <a:lnTo>
                    <a:pt x="10" y="30"/>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7" name="Freeform 45"/>
            <p:cNvSpPr>
              <a:spLocks noEditPoints="1"/>
            </p:cNvSpPr>
            <p:nvPr/>
          </p:nvSpPr>
          <p:spPr bwMode="auto">
            <a:xfrm>
              <a:off x="3622" y="1910"/>
              <a:ext cx="204" cy="215"/>
            </a:xfrm>
            <a:custGeom>
              <a:avLst/>
              <a:gdLst/>
              <a:ahLst/>
              <a:cxnLst>
                <a:cxn ang="0">
                  <a:pos x="211" y="459"/>
                </a:cxn>
                <a:cxn ang="0">
                  <a:pos x="250" y="453"/>
                </a:cxn>
                <a:cxn ang="0">
                  <a:pos x="235" y="469"/>
                </a:cxn>
                <a:cxn ang="0">
                  <a:pos x="270" y="454"/>
                </a:cxn>
                <a:cxn ang="0">
                  <a:pos x="309" y="444"/>
                </a:cxn>
                <a:cxn ang="0">
                  <a:pos x="282" y="465"/>
                </a:cxn>
                <a:cxn ang="0">
                  <a:pos x="157" y="456"/>
                </a:cxn>
                <a:cxn ang="0">
                  <a:pos x="166" y="439"/>
                </a:cxn>
                <a:cxn ang="0">
                  <a:pos x="192" y="462"/>
                </a:cxn>
                <a:cxn ang="0">
                  <a:pos x="326" y="438"/>
                </a:cxn>
                <a:cxn ang="0">
                  <a:pos x="361" y="418"/>
                </a:cxn>
                <a:cxn ang="0">
                  <a:pos x="339" y="445"/>
                </a:cxn>
                <a:cxn ang="0">
                  <a:pos x="103" y="427"/>
                </a:cxn>
                <a:cxn ang="0">
                  <a:pos x="115" y="415"/>
                </a:cxn>
                <a:cxn ang="0">
                  <a:pos x="130" y="444"/>
                </a:cxn>
                <a:cxn ang="0">
                  <a:pos x="376" y="400"/>
                </a:cxn>
                <a:cxn ang="0">
                  <a:pos x="407" y="380"/>
                </a:cxn>
                <a:cxn ang="0">
                  <a:pos x="385" y="414"/>
                </a:cxn>
                <a:cxn ang="0">
                  <a:pos x="57" y="386"/>
                </a:cxn>
                <a:cxn ang="0">
                  <a:pos x="72" y="377"/>
                </a:cxn>
                <a:cxn ang="0">
                  <a:pos x="83" y="409"/>
                </a:cxn>
                <a:cxn ang="0">
                  <a:pos x="415" y="355"/>
                </a:cxn>
                <a:cxn ang="0">
                  <a:pos x="442" y="334"/>
                </a:cxn>
                <a:cxn ang="0">
                  <a:pos x="422" y="368"/>
                </a:cxn>
                <a:cxn ang="0">
                  <a:pos x="24" y="332"/>
                </a:cxn>
                <a:cxn ang="0">
                  <a:pos x="53" y="350"/>
                </a:cxn>
                <a:cxn ang="0">
                  <a:pos x="20" y="311"/>
                </a:cxn>
                <a:cxn ang="0">
                  <a:pos x="6" y="273"/>
                </a:cxn>
                <a:cxn ang="0">
                  <a:pos x="29" y="299"/>
                </a:cxn>
                <a:cxn ang="0">
                  <a:pos x="11" y="252"/>
                </a:cxn>
                <a:cxn ang="0">
                  <a:pos x="2" y="219"/>
                </a:cxn>
                <a:cxn ang="0">
                  <a:pos x="18" y="217"/>
                </a:cxn>
                <a:cxn ang="0">
                  <a:pos x="14" y="252"/>
                </a:cxn>
                <a:cxn ang="0">
                  <a:pos x="11" y="192"/>
                </a:cxn>
                <a:cxn ang="0">
                  <a:pos x="21" y="153"/>
                </a:cxn>
                <a:cxn ang="0">
                  <a:pos x="24" y="187"/>
                </a:cxn>
                <a:cxn ang="0">
                  <a:pos x="430" y="141"/>
                </a:cxn>
                <a:cxn ang="0">
                  <a:pos x="425" y="106"/>
                </a:cxn>
                <a:cxn ang="0">
                  <a:pos x="445" y="142"/>
                </a:cxn>
                <a:cxn ang="0">
                  <a:pos x="29" y="136"/>
                </a:cxn>
                <a:cxn ang="0">
                  <a:pos x="50" y="100"/>
                </a:cxn>
                <a:cxn ang="0">
                  <a:pos x="44" y="135"/>
                </a:cxn>
                <a:cxn ang="0">
                  <a:pos x="383" y="77"/>
                </a:cxn>
                <a:cxn ang="0">
                  <a:pos x="392" y="61"/>
                </a:cxn>
                <a:cxn ang="0">
                  <a:pos x="412" y="94"/>
                </a:cxn>
                <a:cxn ang="0">
                  <a:pos x="62" y="85"/>
                </a:cxn>
                <a:cxn ang="0">
                  <a:pos x="91" y="58"/>
                </a:cxn>
                <a:cxn ang="0">
                  <a:pos x="77" y="88"/>
                </a:cxn>
                <a:cxn ang="0">
                  <a:pos x="336" y="44"/>
                </a:cxn>
                <a:cxn ang="0">
                  <a:pos x="345" y="27"/>
                </a:cxn>
                <a:cxn ang="0">
                  <a:pos x="365" y="56"/>
                </a:cxn>
                <a:cxn ang="0">
                  <a:pos x="107" y="43"/>
                </a:cxn>
                <a:cxn ang="0">
                  <a:pos x="143" y="29"/>
                </a:cxn>
                <a:cxn ang="0">
                  <a:pos x="115" y="53"/>
                </a:cxn>
                <a:cxn ang="0">
                  <a:pos x="278" y="20"/>
                </a:cxn>
                <a:cxn ang="0">
                  <a:pos x="311" y="12"/>
                </a:cxn>
                <a:cxn ang="0">
                  <a:pos x="308" y="30"/>
                </a:cxn>
                <a:cxn ang="0">
                  <a:pos x="161" y="15"/>
                </a:cxn>
                <a:cxn ang="0">
                  <a:pos x="201" y="12"/>
                </a:cxn>
                <a:cxn ang="0">
                  <a:pos x="169" y="29"/>
                </a:cxn>
                <a:cxn ang="0">
                  <a:pos x="228" y="18"/>
                </a:cxn>
                <a:cxn ang="0">
                  <a:pos x="226" y="0"/>
                </a:cxn>
                <a:cxn ang="0">
                  <a:pos x="259" y="11"/>
                </a:cxn>
              </a:cxnLst>
              <a:rect l="0" t="0" r="r" b="b"/>
              <a:pathLst>
                <a:path w="447" h="469">
                  <a:moveTo>
                    <a:pt x="235" y="469"/>
                  </a:moveTo>
                  <a:lnTo>
                    <a:pt x="235" y="469"/>
                  </a:lnTo>
                  <a:lnTo>
                    <a:pt x="220" y="469"/>
                  </a:lnTo>
                  <a:lnTo>
                    <a:pt x="220" y="469"/>
                  </a:lnTo>
                  <a:lnTo>
                    <a:pt x="217" y="468"/>
                  </a:lnTo>
                  <a:lnTo>
                    <a:pt x="214" y="466"/>
                  </a:lnTo>
                  <a:lnTo>
                    <a:pt x="213" y="463"/>
                  </a:lnTo>
                  <a:lnTo>
                    <a:pt x="211" y="459"/>
                  </a:lnTo>
                  <a:lnTo>
                    <a:pt x="211" y="459"/>
                  </a:lnTo>
                  <a:lnTo>
                    <a:pt x="213" y="456"/>
                  </a:lnTo>
                  <a:lnTo>
                    <a:pt x="214" y="453"/>
                  </a:lnTo>
                  <a:lnTo>
                    <a:pt x="217" y="451"/>
                  </a:lnTo>
                  <a:lnTo>
                    <a:pt x="222" y="451"/>
                  </a:lnTo>
                  <a:lnTo>
                    <a:pt x="222" y="451"/>
                  </a:lnTo>
                  <a:lnTo>
                    <a:pt x="244" y="451"/>
                  </a:lnTo>
                  <a:lnTo>
                    <a:pt x="244" y="451"/>
                  </a:lnTo>
                  <a:lnTo>
                    <a:pt x="247" y="451"/>
                  </a:lnTo>
                  <a:lnTo>
                    <a:pt x="250" y="453"/>
                  </a:lnTo>
                  <a:lnTo>
                    <a:pt x="252" y="456"/>
                  </a:lnTo>
                  <a:lnTo>
                    <a:pt x="253" y="459"/>
                  </a:lnTo>
                  <a:lnTo>
                    <a:pt x="253" y="459"/>
                  </a:lnTo>
                  <a:lnTo>
                    <a:pt x="253" y="463"/>
                  </a:lnTo>
                  <a:lnTo>
                    <a:pt x="250" y="466"/>
                  </a:lnTo>
                  <a:lnTo>
                    <a:pt x="249" y="468"/>
                  </a:lnTo>
                  <a:lnTo>
                    <a:pt x="244" y="469"/>
                  </a:lnTo>
                  <a:lnTo>
                    <a:pt x="244" y="469"/>
                  </a:lnTo>
                  <a:lnTo>
                    <a:pt x="235" y="469"/>
                  </a:lnTo>
                  <a:lnTo>
                    <a:pt x="235" y="469"/>
                  </a:lnTo>
                  <a:close/>
                  <a:moveTo>
                    <a:pt x="279" y="465"/>
                  </a:moveTo>
                  <a:lnTo>
                    <a:pt x="279" y="465"/>
                  </a:lnTo>
                  <a:lnTo>
                    <a:pt x="276" y="465"/>
                  </a:lnTo>
                  <a:lnTo>
                    <a:pt x="275" y="463"/>
                  </a:lnTo>
                  <a:lnTo>
                    <a:pt x="272" y="460"/>
                  </a:lnTo>
                  <a:lnTo>
                    <a:pt x="270" y="457"/>
                  </a:lnTo>
                  <a:lnTo>
                    <a:pt x="270" y="457"/>
                  </a:lnTo>
                  <a:lnTo>
                    <a:pt x="270" y="454"/>
                  </a:lnTo>
                  <a:lnTo>
                    <a:pt x="272" y="451"/>
                  </a:lnTo>
                  <a:lnTo>
                    <a:pt x="275" y="448"/>
                  </a:lnTo>
                  <a:lnTo>
                    <a:pt x="278" y="447"/>
                  </a:lnTo>
                  <a:lnTo>
                    <a:pt x="278" y="447"/>
                  </a:lnTo>
                  <a:lnTo>
                    <a:pt x="300" y="441"/>
                  </a:lnTo>
                  <a:lnTo>
                    <a:pt x="300" y="441"/>
                  </a:lnTo>
                  <a:lnTo>
                    <a:pt x="303" y="441"/>
                  </a:lnTo>
                  <a:lnTo>
                    <a:pt x="306" y="442"/>
                  </a:lnTo>
                  <a:lnTo>
                    <a:pt x="309" y="444"/>
                  </a:lnTo>
                  <a:lnTo>
                    <a:pt x="311" y="447"/>
                  </a:lnTo>
                  <a:lnTo>
                    <a:pt x="311" y="447"/>
                  </a:lnTo>
                  <a:lnTo>
                    <a:pt x="312" y="451"/>
                  </a:lnTo>
                  <a:lnTo>
                    <a:pt x="311" y="454"/>
                  </a:lnTo>
                  <a:lnTo>
                    <a:pt x="308" y="457"/>
                  </a:lnTo>
                  <a:lnTo>
                    <a:pt x="305" y="459"/>
                  </a:lnTo>
                  <a:lnTo>
                    <a:pt x="305" y="459"/>
                  </a:lnTo>
                  <a:lnTo>
                    <a:pt x="282" y="465"/>
                  </a:lnTo>
                  <a:lnTo>
                    <a:pt x="282" y="465"/>
                  </a:lnTo>
                  <a:lnTo>
                    <a:pt x="279" y="465"/>
                  </a:lnTo>
                  <a:lnTo>
                    <a:pt x="279" y="465"/>
                  </a:lnTo>
                  <a:close/>
                  <a:moveTo>
                    <a:pt x="186" y="463"/>
                  </a:moveTo>
                  <a:lnTo>
                    <a:pt x="186" y="463"/>
                  </a:lnTo>
                  <a:lnTo>
                    <a:pt x="184" y="463"/>
                  </a:lnTo>
                  <a:lnTo>
                    <a:pt x="184" y="463"/>
                  </a:lnTo>
                  <a:lnTo>
                    <a:pt x="160" y="457"/>
                  </a:lnTo>
                  <a:lnTo>
                    <a:pt x="160" y="457"/>
                  </a:lnTo>
                  <a:lnTo>
                    <a:pt x="157" y="456"/>
                  </a:lnTo>
                  <a:lnTo>
                    <a:pt x="155" y="453"/>
                  </a:lnTo>
                  <a:lnTo>
                    <a:pt x="154" y="448"/>
                  </a:lnTo>
                  <a:lnTo>
                    <a:pt x="154" y="445"/>
                  </a:lnTo>
                  <a:lnTo>
                    <a:pt x="154" y="445"/>
                  </a:lnTo>
                  <a:lnTo>
                    <a:pt x="157" y="442"/>
                  </a:lnTo>
                  <a:lnTo>
                    <a:pt x="158" y="441"/>
                  </a:lnTo>
                  <a:lnTo>
                    <a:pt x="163" y="439"/>
                  </a:lnTo>
                  <a:lnTo>
                    <a:pt x="166" y="439"/>
                  </a:lnTo>
                  <a:lnTo>
                    <a:pt x="166" y="439"/>
                  </a:lnTo>
                  <a:lnTo>
                    <a:pt x="187" y="445"/>
                  </a:lnTo>
                  <a:lnTo>
                    <a:pt x="187" y="445"/>
                  </a:lnTo>
                  <a:lnTo>
                    <a:pt x="192" y="447"/>
                  </a:lnTo>
                  <a:lnTo>
                    <a:pt x="193" y="450"/>
                  </a:lnTo>
                  <a:lnTo>
                    <a:pt x="195" y="453"/>
                  </a:lnTo>
                  <a:lnTo>
                    <a:pt x="195" y="457"/>
                  </a:lnTo>
                  <a:lnTo>
                    <a:pt x="195" y="457"/>
                  </a:lnTo>
                  <a:lnTo>
                    <a:pt x="193" y="459"/>
                  </a:lnTo>
                  <a:lnTo>
                    <a:pt x="192" y="462"/>
                  </a:lnTo>
                  <a:lnTo>
                    <a:pt x="189" y="463"/>
                  </a:lnTo>
                  <a:lnTo>
                    <a:pt x="186" y="463"/>
                  </a:lnTo>
                  <a:lnTo>
                    <a:pt x="186" y="463"/>
                  </a:lnTo>
                  <a:close/>
                  <a:moveTo>
                    <a:pt x="335" y="445"/>
                  </a:moveTo>
                  <a:lnTo>
                    <a:pt x="335" y="445"/>
                  </a:lnTo>
                  <a:lnTo>
                    <a:pt x="330" y="444"/>
                  </a:lnTo>
                  <a:lnTo>
                    <a:pt x="327" y="441"/>
                  </a:lnTo>
                  <a:lnTo>
                    <a:pt x="327" y="441"/>
                  </a:lnTo>
                  <a:lnTo>
                    <a:pt x="326" y="438"/>
                  </a:lnTo>
                  <a:lnTo>
                    <a:pt x="327" y="433"/>
                  </a:lnTo>
                  <a:lnTo>
                    <a:pt x="329" y="430"/>
                  </a:lnTo>
                  <a:lnTo>
                    <a:pt x="332" y="429"/>
                  </a:lnTo>
                  <a:lnTo>
                    <a:pt x="332" y="429"/>
                  </a:lnTo>
                  <a:lnTo>
                    <a:pt x="351" y="418"/>
                  </a:lnTo>
                  <a:lnTo>
                    <a:pt x="351" y="418"/>
                  </a:lnTo>
                  <a:lnTo>
                    <a:pt x="355" y="417"/>
                  </a:lnTo>
                  <a:lnTo>
                    <a:pt x="358" y="417"/>
                  </a:lnTo>
                  <a:lnTo>
                    <a:pt x="361" y="418"/>
                  </a:lnTo>
                  <a:lnTo>
                    <a:pt x="364" y="420"/>
                  </a:lnTo>
                  <a:lnTo>
                    <a:pt x="364" y="420"/>
                  </a:lnTo>
                  <a:lnTo>
                    <a:pt x="365" y="424"/>
                  </a:lnTo>
                  <a:lnTo>
                    <a:pt x="365" y="427"/>
                  </a:lnTo>
                  <a:lnTo>
                    <a:pt x="364" y="430"/>
                  </a:lnTo>
                  <a:lnTo>
                    <a:pt x="361" y="433"/>
                  </a:lnTo>
                  <a:lnTo>
                    <a:pt x="361" y="433"/>
                  </a:lnTo>
                  <a:lnTo>
                    <a:pt x="339" y="445"/>
                  </a:lnTo>
                  <a:lnTo>
                    <a:pt x="339" y="445"/>
                  </a:lnTo>
                  <a:lnTo>
                    <a:pt x="335" y="445"/>
                  </a:lnTo>
                  <a:lnTo>
                    <a:pt x="335" y="445"/>
                  </a:lnTo>
                  <a:close/>
                  <a:moveTo>
                    <a:pt x="130" y="444"/>
                  </a:moveTo>
                  <a:lnTo>
                    <a:pt x="130" y="444"/>
                  </a:lnTo>
                  <a:lnTo>
                    <a:pt x="127" y="442"/>
                  </a:lnTo>
                  <a:lnTo>
                    <a:pt x="127" y="442"/>
                  </a:lnTo>
                  <a:lnTo>
                    <a:pt x="106" y="430"/>
                  </a:lnTo>
                  <a:lnTo>
                    <a:pt x="106" y="430"/>
                  </a:lnTo>
                  <a:lnTo>
                    <a:pt x="103" y="427"/>
                  </a:lnTo>
                  <a:lnTo>
                    <a:pt x="101" y="424"/>
                  </a:lnTo>
                  <a:lnTo>
                    <a:pt x="101" y="421"/>
                  </a:lnTo>
                  <a:lnTo>
                    <a:pt x="103" y="417"/>
                  </a:lnTo>
                  <a:lnTo>
                    <a:pt x="103" y="417"/>
                  </a:lnTo>
                  <a:lnTo>
                    <a:pt x="106" y="415"/>
                  </a:lnTo>
                  <a:lnTo>
                    <a:pt x="109" y="414"/>
                  </a:lnTo>
                  <a:lnTo>
                    <a:pt x="112" y="414"/>
                  </a:lnTo>
                  <a:lnTo>
                    <a:pt x="115" y="415"/>
                  </a:lnTo>
                  <a:lnTo>
                    <a:pt x="115" y="415"/>
                  </a:lnTo>
                  <a:lnTo>
                    <a:pt x="134" y="426"/>
                  </a:lnTo>
                  <a:lnTo>
                    <a:pt x="134" y="426"/>
                  </a:lnTo>
                  <a:lnTo>
                    <a:pt x="137" y="429"/>
                  </a:lnTo>
                  <a:lnTo>
                    <a:pt x="139" y="432"/>
                  </a:lnTo>
                  <a:lnTo>
                    <a:pt x="139" y="435"/>
                  </a:lnTo>
                  <a:lnTo>
                    <a:pt x="139" y="439"/>
                  </a:lnTo>
                  <a:lnTo>
                    <a:pt x="139" y="439"/>
                  </a:lnTo>
                  <a:lnTo>
                    <a:pt x="136" y="442"/>
                  </a:lnTo>
                  <a:lnTo>
                    <a:pt x="130" y="444"/>
                  </a:lnTo>
                  <a:lnTo>
                    <a:pt x="130" y="444"/>
                  </a:lnTo>
                  <a:close/>
                  <a:moveTo>
                    <a:pt x="385" y="414"/>
                  </a:moveTo>
                  <a:lnTo>
                    <a:pt x="385" y="414"/>
                  </a:lnTo>
                  <a:lnTo>
                    <a:pt x="380" y="412"/>
                  </a:lnTo>
                  <a:lnTo>
                    <a:pt x="377" y="409"/>
                  </a:lnTo>
                  <a:lnTo>
                    <a:pt x="377" y="409"/>
                  </a:lnTo>
                  <a:lnTo>
                    <a:pt x="376" y="406"/>
                  </a:lnTo>
                  <a:lnTo>
                    <a:pt x="376" y="403"/>
                  </a:lnTo>
                  <a:lnTo>
                    <a:pt x="376" y="400"/>
                  </a:lnTo>
                  <a:lnTo>
                    <a:pt x="379" y="397"/>
                  </a:lnTo>
                  <a:lnTo>
                    <a:pt x="379" y="397"/>
                  </a:lnTo>
                  <a:lnTo>
                    <a:pt x="394" y="382"/>
                  </a:lnTo>
                  <a:lnTo>
                    <a:pt x="394" y="382"/>
                  </a:lnTo>
                  <a:lnTo>
                    <a:pt x="397" y="379"/>
                  </a:lnTo>
                  <a:lnTo>
                    <a:pt x="401" y="379"/>
                  </a:lnTo>
                  <a:lnTo>
                    <a:pt x="404" y="379"/>
                  </a:lnTo>
                  <a:lnTo>
                    <a:pt x="407" y="380"/>
                  </a:lnTo>
                  <a:lnTo>
                    <a:pt x="407" y="380"/>
                  </a:lnTo>
                  <a:lnTo>
                    <a:pt x="409" y="383"/>
                  </a:lnTo>
                  <a:lnTo>
                    <a:pt x="410" y="386"/>
                  </a:lnTo>
                  <a:lnTo>
                    <a:pt x="410" y="391"/>
                  </a:lnTo>
                  <a:lnTo>
                    <a:pt x="407" y="394"/>
                  </a:lnTo>
                  <a:lnTo>
                    <a:pt x="407" y="394"/>
                  </a:lnTo>
                  <a:lnTo>
                    <a:pt x="391" y="411"/>
                  </a:lnTo>
                  <a:lnTo>
                    <a:pt x="391" y="411"/>
                  </a:lnTo>
                  <a:lnTo>
                    <a:pt x="388" y="412"/>
                  </a:lnTo>
                  <a:lnTo>
                    <a:pt x="385" y="414"/>
                  </a:lnTo>
                  <a:lnTo>
                    <a:pt x="385" y="414"/>
                  </a:lnTo>
                  <a:close/>
                  <a:moveTo>
                    <a:pt x="83" y="409"/>
                  </a:moveTo>
                  <a:lnTo>
                    <a:pt x="83" y="409"/>
                  </a:lnTo>
                  <a:lnTo>
                    <a:pt x="78" y="409"/>
                  </a:lnTo>
                  <a:lnTo>
                    <a:pt x="75" y="407"/>
                  </a:lnTo>
                  <a:lnTo>
                    <a:pt x="75" y="407"/>
                  </a:lnTo>
                  <a:lnTo>
                    <a:pt x="59" y="389"/>
                  </a:lnTo>
                  <a:lnTo>
                    <a:pt x="59" y="389"/>
                  </a:lnTo>
                  <a:lnTo>
                    <a:pt x="57" y="386"/>
                  </a:lnTo>
                  <a:lnTo>
                    <a:pt x="57" y="383"/>
                  </a:lnTo>
                  <a:lnTo>
                    <a:pt x="57" y="379"/>
                  </a:lnTo>
                  <a:lnTo>
                    <a:pt x="60" y="377"/>
                  </a:lnTo>
                  <a:lnTo>
                    <a:pt x="60" y="377"/>
                  </a:lnTo>
                  <a:lnTo>
                    <a:pt x="63" y="374"/>
                  </a:lnTo>
                  <a:lnTo>
                    <a:pt x="66" y="374"/>
                  </a:lnTo>
                  <a:lnTo>
                    <a:pt x="69" y="376"/>
                  </a:lnTo>
                  <a:lnTo>
                    <a:pt x="72" y="377"/>
                  </a:lnTo>
                  <a:lnTo>
                    <a:pt x="72" y="377"/>
                  </a:lnTo>
                  <a:lnTo>
                    <a:pt x="89" y="394"/>
                  </a:lnTo>
                  <a:lnTo>
                    <a:pt x="89" y="394"/>
                  </a:lnTo>
                  <a:lnTo>
                    <a:pt x="91" y="397"/>
                  </a:lnTo>
                  <a:lnTo>
                    <a:pt x="92" y="400"/>
                  </a:lnTo>
                  <a:lnTo>
                    <a:pt x="91" y="403"/>
                  </a:lnTo>
                  <a:lnTo>
                    <a:pt x="89" y="406"/>
                  </a:lnTo>
                  <a:lnTo>
                    <a:pt x="89" y="406"/>
                  </a:lnTo>
                  <a:lnTo>
                    <a:pt x="86" y="409"/>
                  </a:lnTo>
                  <a:lnTo>
                    <a:pt x="83" y="409"/>
                  </a:lnTo>
                  <a:lnTo>
                    <a:pt x="83" y="409"/>
                  </a:lnTo>
                  <a:close/>
                  <a:moveTo>
                    <a:pt x="422" y="368"/>
                  </a:moveTo>
                  <a:lnTo>
                    <a:pt x="422" y="368"/>
                  </a:lnTo>
                  <a:lnTo>
                    <a:pt x="418" y="367"/>
                  </a:lnTo>
                  <a:lnTo>
                    <a:pt x="418" y="367"/>
                  </a:lnTo>
                  <a:lnTo>
                    <a:pt x="415" y="364"/>
                  </a:lnTo>
                  <a:lnTo>
                    <a:pt x="415" y="361"/>
                  </a:lnTo>
                  <a:lnTo>
                    <a:pt x="415" y="358"/>
                  </a:lnTo>
                  <a:lnTo>
                    <a:pt x="415" y="355"/>
                  </a:lnTo>
                  <a:lnTo>
                    <a:pt x="415" y="355"/>
                  </a:lnTo>
                  <a:lnTo>
                    <a:pt x="427" y="335"/>
                  </a:lnTo>
                  <a:lnTo>
                    <a:pt x="427" y="335"/>
                  </a:lnTo>
                  <a:lnTo>
                    <a:pt x="430" y="332"/>
                  </a:lnTo>
                  <a:lnTo>
                    <a:pt x="433" y="331"/>
                  </a:lnTo>
                  <a:lnTo>
                    <a:pt x="436" y="331"/>
                  </a:lnTo>
                  <a:lnTo>
                    <a:pt x="439" y="331"/>
                  </a:lnTo>
                  <a:lnTo>
                    <a:pt x="439" y="331"/>
                  </a:lnTo>
                  <a:lnTo>
                    <a:pt x="442" y="334"/>
                  </a:lnTo>
                  <a:lnTo>
                    <a:pt x="443" y="337"/>
                  </a:lnTo>
                  <a:lnTo>
                    <a:pt x="443" y="340"/>
                  </a:lnTo>
                  <a:lnTo>
                    <a:pt x="443" y="343"/>
                  </a:lnTo>
                  <a:lnTo>
                    <a:pt x="443" y="343"/>
                  </a:lnTo>
                  <a:lnTo>
                    <a:pt x="430" y="364"/>
                  </a:lnTo>
                  <a:lnTo>
                    <a:pt x="430" y="364"/>
                  </a:lnTo>
                  <a:lnTo>
                    <a:pt x="427" y="367"/>
                  </a:lnTo>
                  <a:lnTo>
                    <a:pt x="422" y="368"/>
                  </a:lnTo>
                  <a:lnTo>
                    <a:pt x="422" y="368"/>
                  </a:lnTo>
                  <a:close/>
                  <a:moveTo>
                    <a:pt x="45" y="364"/>
                  </a:moveTo>
                  <a:lnTo>
                    <a:pt x="45" y="364"/>
                  </a:lnTo>
                  <a:lnTo>
                    <a:pt x="41" y="362"/>
                  </a:lnTo>
                  <a:lnTo>
                    <a:pt x="36" y="359"/>
                  </a:lnTo>
                  <a:lnTo>
                    <a:pt x="36" y="359"/>
                  </a:lnTo>
                  <a:lnTo>
                    <a:pt x="26" y="338"/>
                  </a:lnTo>
                  <a:lnTo>
                    <a:pt x="26" y="338"/>
                  </a:lnTo>
                  <a:lnTo>
                    <a:pt x="24" y="335"/>
                  </a:lnTo>
                  <a:lnTo>
                    <a:pt x="24" y="332"/>
                  </a:lnTo>
                  <a:lnTo>
                    <a:pt x="26" y="329"/>
                  </a:lnTo>
                  <a:lnTo>
                    <a:pt x="29" y="326"/>
                  </a:lnTo>
                  <a:lnTo>
                    <a:pt x="29" y="326"/>
                  </a:lnTo>
                  <a:lnTo>
                    <a:pt x="33" y="326"/>
                  </a:lnTo>
                  <a:lnTo>
                    <a:pt x="36" y="326"/>
                  </a:lnTo>
                  <a:lnTo>
                    <a:pt x="39" y="328"/>
                  </a:lnTo>
                  <a:lnTo>
                    <a:pt x="41" y="331"/>
                  </a:lnTo>
                  <a:lnTo>
                    <a:pt x="41" y="331"/>
                  </a:lnTo>
                  <a:lnTo>
                    <a:pt x="53" y="350"/>
                  </a:lnTo>
                  <a:lnTo>
                    <a:pt x="53" y="350"/>
                  </a:lnTo>
                  <a:lnTo>
                    <a:pt x="53" y="353"/>
                  </a:lnTo>
                  <a:lnTo>
                    <a:pt x="53" y="358"/>
                  </a:lnTo>
                  <a:lnTo>
                    <a:pt x="51" y="361"/>
                  </a:lnTo>
                  <a:lnTo>
                    <a:pt x="50" y="362"/>
                  </a:lnTo>
                  <a:lnTo>
                    <a:pt x="50" y="362"/>
                  </a:lnTo>
                  <a:lnTo>
                    <a:pt x="45" y="364"/>
                  </a:lnTo>
                  <a:lnTo>
                    <a:pt x="45" y="364"/>
                  </a:lnTo>
                  <a:close/>
                  <a:moveTo>
                    <a:pt x="20" y="311"/>
                  </a:moveTo>
                  <a:lnTo>
                    <a:pt x="20" y="311"/>
                  </a:lnTo>
                  <a:lnTo>
                    <a:pt x="15" y="309"/>
                  </a:lnTo>
                  <a:lnTo>
                    <a:pt x="12" y="306"/>
                  </a:lnTo>
                  <a:lnTo>
                    <a:pt x="11" y="305"/>
                  </a:lnTo>
                  <a:lnTo>
                    <a:pt x="11" y="305"/>
                  </a:lnTo>
                  <a:lnTo>
                    <a:pt x="5" y="281"/>
                  </a:lnTo>
                  <a:lnTo>
                    <a:pt x="5" y="281"/>
                  </a:lnTo>
                  <a:lnTo>
                    <a:pt x="5" y="276"/>
                  </a:lnTo>
                  <a:lnTo>
                    <a:pt x="6" y="273"/>
                  </a:lnTo>
                  <a:lnTo>
                    <a:pt x="9" y="272"/>
                  </a:lnTo>
                  <a:lnTo>
                    <a:pt x="12" y="270"/>
                  </a:lnTo>
                  <a:lnTo>
                    <a:pt x="12" y="270"/>
                  </a:lnTo>
                  <a:lnTo>
                    <a:pt x="17" y="270"/>
                  </a:lnTo>
                  <a:lnTo>
                    <a:pt x="20" y="272"/>
                  </a:lnTo>
                  <a:lnTo>
                    <a:pt x="21" y="273"/>
                  </a:lnTo>
                  <a:lnTo>
                    <a:pt x="23" y="276"/>
                  </a:lnTo>
                  <a:lnTo>
                    <a:pt x="23" y="276"/>
                  </a:lnTo>
                  <a:lnTo>
                    <a:pt x="29" y="299"/>
                  </a:lnTo>
                  <a:lnTo>
                    <a:pt x="29" y="299"/>
                  </a:lnTo>
                  <a:lnTo>
                    <a:pt x="29" y="302"/>
                  </a:lnTo>
                  <a:lnTo>
                    <a:pt x="27" y="306"/>
                  </a:lnTo>
                  <a:lnTo>
                    <a:pt x="26" y="308"/>
                  </a:lnTo>
                  <a:lnTo>
                    <a:pt x="23" y="309"/>
                  </a:lnTo>
                  <a:lnTo>
                    <a:pt x="23" y="309"/>
                  </a:lnTo>
                  <a:lnTo>
                    <a:pt x="20" y="311"/>
                  </a:lnTo>
                  <a:lnTo>
                    <a:pt x="20" y="311"/>
                  </a:lnTo>
                  <a:close/>
                  <a:moveTo>
                    <a:pt x="11" y="252"/>
                  </a:moveTo>
                  <a:lnTo>
                    <a:pt x="11" y="252"/>
                  </a:lnTo>
                  <a:lnTo>
                    <a:pt x="6" y="252"/>
                  </a:lnTo>
                  <a:lnTo>
                    <a:pt x="3" y="251"/>
                  </a:lnTo>
                  <a:lnTo>
                    <a:pt x="2" y="248"/>
                  </a:lnTo>
                  <a:lnTo>
                    <a:pt x="2" y="243"/>
                  </a:lnTo>
                  <a:lnTo>
                    <a:pt x="2" y="243"/>
                  </a:lnTo>
                  <a:lnTo>
                    <a:pt x="0" y="234"/>
                  </a:lnTo>
                  <a:lnTo>
                    <a:pt x="0" y="234"/>
                  </a:lnTo>
                  <a:lnTo>
                    <a:pt x="2" y="219"/>
                  </a:lnTo>
                  <a:lnTo>
                    <a:pt x="2" y="219"/>
                  </a:lnTo>
                  <a:lnTo>
                    <a:pt x="2" y="216"/>
                  </a:lnTo>
                  <a:lnTo>
                    <a:pt x="5" y="213"/>
                  </a:lnTo>
                  <a:lnTo>
                    <a:pt x="8" y="211"/>
                  </a:lnTo>
                  <a:lnTo>
                    <a:pt x="11" y="211"/>
                  </a:lnTo>
                  <a:lnTo>
                    <a:pt x="11" y="211"/>
                  </a:lnTo>
                  <a:lnTo>
                    <a:pt x="15" y="211"/>
                  </a:lnTo>
                  <a:lnTo>
                    <a:pt x="17" y="214"/>
                  </a:lnTo>
                  <a:lnTo>
                    <a:pt x="18" y="217"/>
                  </a:lnTo>
                  <a:lnTo>
                    <a:pt x="20" y="220"/>
                  </a:lnTo>
                  <a:lnTo>
                    <a:pt x="20" y="220"/>
                  </a:lnTo>
                  <a:lnTo>
                    <a:pt x="18" y="234"/>
                  </a:lnTo>
                  <a:lnTo>
                    <a:pt x="18" y="234"/>
                  </a:lnTo>
                  <a:lnTo>
                    <a:pt x="20" y="243"/>
                  </a:lnTo>
                  <a:lnTo>
                    <a:pt x="20" y="243"/>
                  </a:lnTo>
                  <a:lnTo>
                    <a:pt x="18" y="246"/>
                  </a:lnTo>
                  <a:lnTo>
                    <a:pt x="17" y="249"/>
                  </a:lnTo>
                  <a:lnTo>
                    <a:pt x="14" y="252"/>
                  </a:lnTo>
                  <a:lnTo>
                    <a:pt x="11" y="252"/>
                  </a:lnTo>
                  <a:lnTo>
                    <a:pt x="11" y="252"/>
                  </a:lnTo>
                  <a:lnTo>
                    <a:pt x="11" y="252"/>
                  </a:lnTo>
                  <a:lnTo>
                    <a:pt x="11" y="252"/>
                  </a:lnTo>
                  <a:close/>
                  <a:moveTo>
                    <a:pt x="15" y="193"/>
                  </a:moveTo>
                  <a:lnTo>
                    <a:pt x="15" y="193"/>
                  </a:lnTo>
                  <a:lnTo>
                    <a:pt x="14" y="193"/>
                  </a:lnTo>
                  <a:lnTo>
                    <a:pt x="14" y="193"/>
                  </a:lnTo>
                  <a:lnTo>
                    <a:pt x="11" y="192"/>
                  </a:lnTo>
                  <a:lnTo>
                    <a:pt x="8" y="190"/>
                  </a:lnTo>
                  <a:lnTo>
                    <a:pt x="6" y="186"/>
                  </a:lnTo>
                  <a:lnTo>
                    <a:pt x="6" y="183"/>
                  </a:lnTo>
                  <a:lnTo>
                    <a:pt x="6" y="183"/>
                  </a:lnTo>
                  <a:lnTo>
                    <a:pt x="14" y="159"/>
                  </a:lnTo>
                  <a:lnTo>
                    <a:pt x="14" y="159"/>
                  </a:lnTo>
                  <a:lnTo>
                    <a:pt x="15" y="156"/>
                  </a:lnTo>
                  <a:lnTo>
                    <a:pt x="18" y="154"/>
                  </a:lnTo>
                  <a:lnTo>
                    <a:pt x="21" y="153"/>
                  </a:lnTo>
                  <a:lnTo>
                    <a:pt x="24" y="154"/>
                  </a:lnTo>
                  <a:lnTo>
                    <a:pt x="24" y="154"/>
                  </a:lnTo>
                  <a:lnTo>
                    <a:pt x="27" y="156"/>
                  </a:lnTo>
                  <a:lnTo>
                    <a:pt x="30" y="159"/>
                  </a:lnTo>
                  <a:lnTo>
                    <a:pt x="30" y="162"/>
                  </a:lnTo>
                  <a:lnTo>
                    <a:pt x="30" y="165"/>
                  </a:lnTo>
                  <a:lnTo>
                    <a:pt x="30" y="165"/>
                  </a:lnTo>
                  <a:lnTo>
                    <a:pt x="24" y="187"/>
                  </a:lnTo>
                  <a:lnTo>
                    <a:pt x="24" y="187"/>
                  </a:lnTo>
                  <a:lnTo>
                    <a:pt x="23" y="190"/>
                  </a:lnTo>
                  <a:lnTo>
                    <a:pt x="21" y="192"/>
                  </a:lnTo>
                  <a:lnTo>
                    <a:pt x="18" y="193"/>
                  </a:lnTo>
                  <a:lnTo>
                    <a:pt x="15" y="193"/>
                  </a:lnTo>
                  <a:lnTo>
                    <a:pt x="15" y="193"/>
                  </a:lnTo>
                  <a:close/>
                  <a:moveTo>
                    <a:pt x="437" y="145"/>
                  </a:moveTo>
                  <a:lnTo>
                    <a:pt x="437" y="145"/>
                  </a:lnTo>
                  <a:lnTo>
                    <a:pt x="433" y="144"/>
                  </a:lnTo>
                  <a:lnTo>
                    <a:pt x="430" y="141"/>
                  </a:lnTo>
                  <a:lnTo>
                    <a:pt x="430" y="141"/>
                  </a:lnTo>
                  <a:lnTo>
                    <a:pt x="419" y="119"/>
                  </a:lnTo>
                  <a:lnTo>
                    <a:pt x="419" y="119"/>
                  </a:lnTo>
                  <a:lnTo>
                    <a:pt x="418" y="116"/>
                  </a:lnTo>
                  <a:lnTo>
                    <a:pt x="418" y="113"/>
                  </a:lnTo>
                  <a:lnTo>
                    <a:pt x="419" y="110"/>
                  </a:lnTo>
                  <a:lnTo>
                    <a:pt x="421" y="107"/>
                  </a:lnTo>
                  <a:lnTo>
                    <a:pt x="421" y="107"/>
                  </a:lnTo>
                  <a:lnTo>
                    <a:pt x="425" y="106"/>
                  </a:lnTo>
                  <a:lnTo>
                    <a:pt x="428" y="106"/>
                  </a:lnTo>
                  <a:lnTo>
                    <a:pt x="431" y="107"/>
                  </a:lnTo>
                  <a:lnTo>
                    <a:pt x="434" y="110"/>
                  </a:lnTo>
                  <a:lnTo>
                    <a:pt x="434" y="110"/>
                  </a:lnTo>
                  <a:lnTo>
                    <a:pt x="447" y="132"/>
                  </a:lnTo>
                  <a:lnTo>
                    <a:pt x="447" y="132"/>
                  </a:lnTo>
                  <a:lnTo>
                    <a:pt x="447" y="136"/>
                  </a:lnTo>
                  <a:lnTo>
                    <a:pt x="447" y="139"/>
                  </a:lnTo>
                  <a:lnTo>
                    <a:pt x="445" y="142"/>
                  </a:lnTo>
                  <a:lnTo>
                    <a:pt x="442" y="144"/>
                  </a:lnTo>
                  <a:lnTo>
                    <a:pt x="442" y="144"/>
                  </a:lnTo>
                  <a:lnTo>
                    <a:pt x="437" y="145"/>
                  </a:lnTo>
                  <a:lnTo>
                    <a:pt x="437" y="145"/>
                  </a:lnTo>
                  <a:close/>
                  <a:moveTo>
                    <a:pt x="36" y="139"/>
                  </a:moveTo>
                  <a:lnTo>
                    <a:pt x="36" y="139"/>
                  </a:lnTo>
                  <a:lnTo>
                    <a:pt x="32" y="138"/>
                  </a:lnTo>
                  <a:lnTo>
                    <a:pt x="32" y="138"/>
                  </a:lnTo>
                  <a:lnTo>
                    <a:pt x="29" y="136"/>
                  </a:lnTo>
                  <a:lnTo>
                    <a:pt x="27" y="132"/>
                  </a:lnTo>
                  <a:lnTo>
                    <a:pt x="27" y="128"/>
                  </a:lnTo>
                  <a:lnTo>
                    <a:pt x="27" y="125"/>
                  </a:lnTo>
                  <a:lnTo>
                    <a:pt x="27" y="125"/>
                  </a:lnTo>
                  <a:lnTo>
                    <a:pt x="41" y="104"/>
                  </a:lnTo>
                  <a:lnTo>
                    <a:pt x="41" y="104"/>
                  </a:lnTo>
                  <a:lnTo>
                    <a:pt x="42" y="101"/>
                  </a:lnTo>
                  <a:lnTo>
                    <a:pt x="47" y="100"/>
                  </a:lnTo>
                  <a:lnTo>
                    <a:pt x="50" y="100"/>
                  </a:lnTo>
                  <a:lnTo>
                    <a:pt x="53" y="101"/>
                  </a:lnTo>
                  <a:lnTo>
                    <a:pt x="53" y="101"/>
                  </a:lnTo>
                  <a:lnTo>
                    <a:pt x="56" y="104"/>
                  </a:lnTo>
                  <a:lnTo>
                    <a:pt x="57" y="107"/>
                  </a:lnTo>
                  <a:lnTo>
                    <a:pt x="57" y="110"/>
                  </a:lnTo>
                  <a:lnTo>
                    <a:pt x="56" y="115"/>
                  </a:lnTo>
                  <a:lnTo>
                    <a:pt x="56" y="115"/>
                  </a:lnTo>
                  <a:lnTo>
                    <a:pt x="44" y="135"/>
                  </a:lnTo>
                  <a:lnTo>
                    <a:pt x="44" y="135"/>
                  </a:lnTo>
                  <a:lnTo>
                    <a:pt x="41" y="138"/>
                  </a:lnTo>
                  <a:lnTo>
                    <a:pt x="36" y="139"/>
                  </a:lnTo>
                  <a:lnTo>
                    <a:pt x="36" y="139"/>
                  </a:lnTo>
                  <a:close/>
                  <a:moveTo>
                    <a:pt x="406" y="95"/>
                  </a:moveTo>
                  <a:lnTo>
                    <a:pt x="406" y="95"/>
                  </a:lnTo>
                  <a:lnTo>
                    <a:pt x="401" y="95"/>
                  </a:lnTo>
                  <a:lnTo>
                    <a:pt x="398" y="92"/>
                  </a:lnTo>
                  <a:lnTo>
                    <a:pt x="398" y="92"/>
                  </a:lnTo>
                  <a:lnTo>
                    <a:pt x="383" y="77"/>
                  </a:lnTo>
                  <a:lnTo>
                    <a:pt x="383" y="77"/>
                  </a:lnTo>
                  <a:lnTo>
                    <a:pt x="380" y="74"/>
                  </a:lnTo>
                  <a:lnTo>
                    <a:pt x="380" y="70"/>
                  </a:lnTo>
                  <a:lnTo>
                    <a:pt x="380" y="67"/>
                  </a:lnTo>
                  <a:lnTo>
                    <a:pt x="382" y="64"/>
                  </a:lnTo>
                  <a:lnTo>
                    <a:pt x="382" y="64"/>
                  </a:lnTo>
                  <a:lnTo>
                    <a:pt x="385" y="62"/>
                  </a:lnTo>
                  <a:lnTo>
                    <a:pt x="389" y="61"/>
                  </a:lnTo>
                  <a:lnTo>
                    <a:pt x="392" y="61"/>
                  </a:lnTo>
                  <a:lnTo>
                    <a:pt x="395" y="64"/>
                  </a:lnTo>
                  <a:lnTo>
                    <a:pt x="395" y="64"/>
                  </a:lnTo>
                  <a:lnTo>
                    <a:pt x="412" y="80"/>
                  </a:lnTo>
                  <a:lnTo>
                    <a:pt x="412" y="80"/>
                  </a:lnTo>
                  <a:lnTo>
                    <a:pt x="413" y="85"/>
                  </a:lnTo>
                  <a:lnTo>
                    <a:pt x="415" y="88"/>
                  </a:lnTo>
                  <a:lnTo>
                    <a:pt x="413" y="91"/>
                  </a:lnTo>
                  <a:lnTo>
                    <a:pt x="412" y="94"/>
                  </a:lnTo>
                  <a:lnTo>
                    <a:pt x="412" y="94"/>
                  </a:lnTo>
                  <a:lnTo>
                    <a:pt x="409" y="95"/>
                  </a:lnTo>
                  <a:lnTo>
                    <a:pt x="406" y="95"/>
                  </a:lnTo>
                  <a:lnTo>
                    <a:pt x="406" y="95"/>
                  </a:lnTo>
                  <a:close/>
                  <a:moveTo>
                    <a:pt x="69" y="91"/>
                  </a:moveTo>
                  <a:lnTo>
                    <a:pt x="69" y="91"/>
                  </a:lnTo>
                  <a:lnTo>
                    <a:pt x="66" y="89"/>
                  </a:lnTo>
                  <a:lnTo>
                    <a:pt x="63" y="88"/>
                  </a:lnTo>
                  <a:lnTo>
                    <a:pt x="63" y="88"/>
                  </a:lnTo>
                  <a:lnTo>
                    <a:pt x="62" y="85"/>
                  </a:lnTo>
                  <a:lnTo>
                    <a:pt x="60" y="82"/>
                  </a:lnTo>
                  <a:lnTo>
                    <a:pt x="62" y="79"/>
                  </a:lnTo>
                  <a:lnTo>
                    <a:pt x="63" y="76"/>
                  </a:lnTo>
                  <a:lnTo>
                    <a:pt x="63" y="76"/>
                  </a:lnTo>
                  <a:lnTo>
                    <a:pt x="81" y="58"/>
                  </a:lnTo>
                  <a:lnTo>
                    <a:pt x="81" y="58"/>
                  </a:lnTo>
                  <a:lnTo>
                    <a:pt x="85" y="56"/>
                  </a:lnTo>
                  <a:lnTo>
                    <a:pt x="88" y="56"/>
                  </a:lnTo>
                  <a:lnTo>
                    <a:pt x="91" y="58"/>
                  </a:lnTo>
                  <a:lnTo>
                    <a:pt x="94" y="59"/>
                  </a:lnTo>
                  <a:lnTo>
                    <a:pt x="94" y="59"/>
                  </a:lnTo>
                  <a:lnTo>
                    <a:pt x="95" y="62"/>
                  </a:lnTo>
                  <a:lnTo>
                    <a:pt x="97" y="65"/>
                  </a:lnTo>
                  <a:lnTo>
                    <a:pt x="95" y="70"/>
                  </a:lnTo>
                  <a:lnTo>
                    <a:pt x="94" y="71"/>
                  </a:lnTo>
                  <a:lnTo>
                    <a:pt x="94" y="71"/>
                  </a:lnTo>
                  <a:lnTo>
                    <a:pt x="77" y="88"/>
                  </a:lnTo>
                  <a:lnTo>
                    <a:pt x="77" y="88"/>
                  </a:lnTo>
                  <a:lnTo>
                    <a:pt x="74" y="89"/>
                  </a:lnTo>
                  <a:lnTo>
                    <a:pt x="69" y="91"/>
                  </a:lnTo>
                  <a:lnTo>
                    <a:pt x="69" y="91"/>
                  </a:lnTo>
                  <a:close/>
                  <a:moveTo>
                    <a:pt x="361" y="58"/>
                  </a:moveTo>
                  <a:lnTo>
                    <a:pt x="361" y="58"/>
                  </a:lnTo>
                  <a:lnTo>
                    <a:pt x="356" y="55"/>
                  </a:lnTo>
                  <a:lnTo>
                    <a:pt x="356" y="55"/>
                  </a:lnTo>
                  <a:lnTo>
                    <a:pt x="336" y="44"/>
                  </a:lnTo>
                  <a:lnTo>
                    <a:pt x="336" y="44"/>
                  </a:lnTo>
                  <a:lnTo>
                    <a:pt x="333" y="41"/>
                  </a:lnTo>
                  <a:lnTo>
                    <a:pt x="332" y="38"/>
                  </a:lnTo>
                  <a:lnTo>
                    <a:pt x="332" y="35"/>
                  </a:lnTo>
                  <a:lnTo>
                    <a:pt x="333" y="32"/>
                  </a:lnTo>
                  <a:lnTo>
                    <a:pt x="333" y="32"/>
                  </a:lnTo>
                  <a:lnTo>
                    <a:pt x="335" y="29"/>
                  </a:lnTo>
                  <a:lnTo>
                    <a:pt x="338" y="27"/>
                  </a:lnTo>
                  <a:lnTo>
                    <a:pt x="341" y="26"/>
                  </a:lnTo>
                  <a:lnTo>
                    <a:pt x="345" y="27"/>
                  </a:lnTo>
                  <a:lnTo>
                    <a:pt x="345" y="27"/>
                  </a:lnTo>
                  <a:lnTo>
                    <a:pt x="367" y="41"/>
                  </a:lnTo>
                  <a:lnTo>
                    <a:pt x="367" y="41"/>
                  </a:lnTo>
                  <a:lnTo>
                    <a:pt x="368" y="43"/>
                  </a:lnTo>
                  <a:lnTo>
                    <a:pt x="370" y="46"/>
                  </a:lnTo>
                  <a:lnTo>
                    <a:pt x="370" y="50"/>
                  </a:lnTo>
                  <a:lnTo>
                    <a:pt x="368" y="53"/>
                  </a:lnTo>
                  <a:lnTo>
                    <a:pt x="368" y="53"/>
                  </a:lnTo>
                  <a:lnTo>
                    <a:pt x="365" y="56"/>
                  </a:lnTo>
                  <a:lnTo>
                    <a:pt x="361" y="58"/>
                  </a:lnTo>
                  <a:lnTo>
                    <a:pt x="361" y="58"/>
                  </a:lnTo>
                  <a:close/>
                  <a:moveTo>
                    <a:pt x="115" y="53"/>
                  </a:moveTo>
                  <a:lnTo>
                    <a:pt x="115" y="53"/>
                  </a:lnTo>
                  <a:lnTo>
                    <a:pt x="112" y="52"/>
                  </a:lnTo>
                  <a:lnTo>
                    <a:pt x="107" y="49"/>
                  </a:lnTo>
                  <a:lnTo>
                    <a:pt x="107" y="49"/>
                  </a:lnTo>
                  <a:lnTo>
                    <a:pt x="106" y="46"/>
                  </a:lnTo>
                  <a:lnTo>
                    <a:pt x="107" y="43"/>
                  </a:lnTo>
                  <a:lnTo>
                    <a:pt x="107" y="38"/>
                  </a:lnTo>
                  <a:lnTo>
                    <a:pt x="110" y="36"/>
                  </a:lnTo>
                  <a:lnTo>
                    <a:pt x="110" y="36"/>
                  </a:lnTo>
                  <a:lnTo>
                    <a:pt x="131" y="24"/>
                  </a:lnTo>
                  <a:lnTo>
                    <a:pt x="131" y="24"/>
                  </a:lnTo>
                  <a:lnTo>
                    <a:pt x="136" y="23"/>
                  </a:lnTo>
                  <a:lnTo>
                    <a:pt x="139" y="24"/>
                  </a:lnTo>
                  <a:lnTo>
                    <a:pt x="142" y="26"/>
                  </a:lnTo>
                  <a:lnTo>
                    <a:pt x="143" y="29"/>
                  </a:lnTo>
                  <a:lnTo>
                    <a:pt x="143" y="29"/>
                  </a:lnTo>
                  <a:lnTo>
                    <a:pt x="145" y="32"/>
                  </a:lnTo>
                  <a:lnTo>
                    <a:pt x="145" y="35"/>
                  </a:lnTo>
                  <a:lnTo>
                    <a:pt x="143" y="38"/>
                  </a:lnTo>
                  <a:lnTo>
                    <a:pt x="140" y="41"/>
                  </a:lnTo>
                  <a:lnTo>
                    <a:pt x="140" y="41"/>
                  </a:lnTo>
                  <a:lnTo>
                    <a:pt x="121" y="52"/>
                  </a:lnTo>
                  <a:lnTo>
                    <a:pt x="121" y="52"/>
                  </a:lnTo>
                  <a:lnTo>
                    <a:pt x="115" y="53"/>
                  </a:lnTo>
                  <a:lnTo>
                    <a:pt x="115" y="53"/>
                  </a:lnTo>
                  <a:close/>
                  <a:moveTo>
                    <a:pt x="308" y="30"/>
                  </a:moveTo>
                  <a:lnTo>
                    <a:pt x="308" y="30"/>
                  </a:lnTo>
                  <a:lnTo>
                    <a:pt x="305" y="30"/>
                  </a:lnTo>
                  <a:lnTo>
                    <a:pt x="305" y="30"/>
                  </a:lnTo>
                  <a:lnTo>
                    <a:pt x="284" y="24"/>
                  </a:lnTo>
                  <a:lnTo>
                    <a:pt x="284" y="24"/>
                  </a:lnTo>
                  <a:lnTo>
                    <a:pt x="281" y="23"/>
                  </a:lnTo>
                  <a:lnTo>
                    <a:pt x="278" y="20"/>
                  </a:lnTo>
                  <a:lnTo>
                    <a:pt x="276" y="17"/>
                  </a:lnTo>
                  <a:lnTo>
                    <a:pt x="276" y="12"/>
                  </a:lnTo>
                  <a:lnTo>
                    <a:pt x="276" y="12"/>
                  </a:lnTo>
                  <a:lnTo>
                    <a:pt x="278" y="9"/>
                  </a:lnTo>
                  <a:lnTo>
                    <a:pt x="281" y="8"/>
                  </a:lnTo>
                  <a:lnTo>
                    <a:pt x="284" y="6"/>
                  </a:lnTo>
                  <a:lnTo>
                    <a:pt x="288" y="6"/>
                  </a:lnTo>
                  <a:lnTo>
                    <a:pt x="288" y="6"/>
                  </a:lnTo>
                  <a:lnTo>
                    <a:pt x="311" y="12"/>
                  </a:lnTo>
                  <a:lnTo>
                    <a:pt x="311" y="12"/>
                  </a:lnTo>
                  <a:lnTo>
                    <a:pt x="314" y="15"/>
                  </a:lnTo>
                  <a:lnTo>
                    <a:pt x="317" y="17"/>
                  </a:lnTo>
                  <a:lnTo>
                    <a:pt x="317" y="21"/>
                  </a:lnTo>
                  <a:lnTo>
                    <a:pt x="317" y="24"/>
                  </a:lnTo>
                  <a:lnTo>
                    <a:pt x="317" y="24"/>
                  </a:lnTo>
                  <a:lnTo>
                    <a:pt x="315" y="27"/>
                  </a:lnTo>
                  <a:lnTo>
                    <a:pt x="314" y="29"/>
                  </a:lnTo>
                  <a:lnTo>
                    <a:pt x="308" y="30"/>
                  </a:lnTo>
                  <a:lnTo>
                    <a:pt x="308" y="30"/>
                  </a:lnTo>
                  <a:close/>
                  <a:moveTo>
                    <a:pt x="169" y="29"/>
                  </a:moveTo>
                  <a:lnTo>
                    <a:pt x="169" y="29"/>
                  </a:lnTo>
                  <a:lnTo>
                    <a:pt x="163" y="26"/>
                  </a:lnTo>
                  <a:lnTo>
                    <a:pt x="161" y="24"/>
                  </a:lnTo>
                  <a:lnTo>
                    <a:pt x="160" y="21"/>
                  </a:lnTo>
                  <a:lnTo>
                    <a:pt x="160" y="21"/>
                  </a:lnTo>
                  <a:lnTo>
                    <a:pt x="160" y="18"/>
                  </a:lnTo>
                  <a:lnTo>
                    <a:pt x="161" y="15"/>
                  </a:lnTo>
                  <a:lnTo>
                    <a:pt x="163" y="12"/>
                  </a:lnTo>
                  <a:lnTo>
                    <a:pt x="166" y="11"/>
                  </a:lnTo>
                  <a:lnTo>
                    <a:pt x="166" y="11"/>
                  </a:lnTo>
                  <a:lnTo>
                    <a:pt x="190" y="5"/>
                  </a:lnTo>
                  <a:lnTo>
                    <a:pt x="190" y="5"/>
                  </a:lnTo>
                  <a:lnTo>
                    <a:pt x="193" y="5"/>
                  </a:lnTo>
                  <a:lnTo>
                    <a:pt x="196" y="6"/>
                  </a:lnTo>
                  <a:lnTo>
                    <a:pt x="199" y="8"/>
                  </a:lnTo>
                  <a:lnTo>
                    <a:pt x="201" y="12"/>
                  </a:lnTo>
                  <a:lnTo>
                    <a:pt x="201" y="12"/>
                  </a:lnTo>
                  <a:lnTo>
                    <a:pt x="201" y="15"/>
                  </a:lnTo>
                  <a:lnTo>
                    <a:pt x="199" y="18"/>
                  </a:lnTo>
                  <a:lnTo>
                    <a:pt x="196" y="21"/>
                  </a:lnTo>
                  <a:lnTo>
                    <a:pt x="193" y="23"/>
                  </a:lnTo>
                  <a:lnTo>
                    <a:pt x="193" y="23"/>
                  </a:lnTo>
                  <a:lnTo>
                    <a:pt x="172" y="27"/>
                  </a:lnTo>
                  <a:lnTo>
                    <a:pt x="172" y="27"/>
                  </a:lnTo>
                  <a:lnTo>
                    <a:pt x="169" y="29"/>
                  </a:lnTo>
                  <a:lnTo>
                    <a:pt x="169" y="29"/>
                  </a:lnTo>
                  <a:close/>
                  <a:moveTo>
                    <a:pt x="250" y="18"/>
                  </a:moveTo>
                  <a:lnTo>
                    <a:pt x="250" y="18"/>
                  </a:lnTo>
                  <a:lnTo>
                    <a:pt x="250" y="18"/>
                  </a:lnTo>
                  <a:lnTo>
                    <a:pt x="250" y="18"/>
                  </a:lnTo>
                  <a:lnTo>
                    <a:pt x="235" y="18"/>
                  </a:lnTo>
                  <a:lnTo>
                    <a:pt x="235" y="18"/>
                  </a:lnTo>
                  <a:lnTo>
                    <a:pt x="228" y="18"/>
                  </a:lnTo>
                  <a:lnTo>
                    <a:pt x="228" y="18"/>
                  </a:lnTo>
                  <a:lnTo>
                    <a:pt x="223" y="18"/>
                  </a:lnTo>
                  <a:lnTo>
                    <a:pt x="220" y="17"/>
                  </a:lnTo>
                  <a:lnTo>
                    <a:pt x="219" y="14"/>
                  </a:lnTo>
                  <a:lnTo>
                    <a:pt x="217" y="9"/>
                  </a:lnTo>
                  <a:lnTo>
                    <a:pt x="217" y="9"/>
                  </a:lnTo>
                  <a:lnTo>
                    <a:pt x="219" y="6"/>
                  </a:lnTo>
                  <a:lnTo>
                    <a:pt x="220" y="3"/>
                  </a:lnTo>
                  <a:lnTo>
                    <a:pt x="223" y="2"/>
                  </a:lnTo>
                  <a:lnTo>
                    <a:pt x="226" y="0"/>
                  </a:lnTo>
                  <a:lnTo>
                    <a:pt x="226" y="0"/>
                  </a:lnTo>
                  <a:lnTo>
                    <a:pt x="235" y="0"/>
                  </a:lnTo>
                  <a:lnTo>
                    <a:pt x="235" y="0"/>
                  </a:lnTo>
                  <a:lnTo>
                    <a:pt x="250" y="0"/>
                  </a:lnTo>
                  <a:lnTo>
                    <a:pt x="250" y="0"/>
                  </a:lnTo>
                  <a:lnTo>
                    <a:pt x="255" y="2"/>
                  </a:lnTo>
                  <a:lnTo>
                    <a:pt x="258" y="3"/>
                  </a:lnTo>
                  <a:lnTo>
                    <a:pt x="259" y="6"/>
                  </a:lnTo>
                  <a:lnTo>
                    <a:pt x="259" y="11"/>
                  </a:lnTo>
                  <a:lnTo>
                    <a:pt x="259" y="11"/>
                  </a:lnTo>
                  <a:lnTo>
                    <a:pt x="258" y="14"/>
                  </a:lnTo>
                  <a:lnTo>
                    <a:pt x="256" y="17"/>
                  </a:lnTo>
                  <a:lnTo>
                    <a:pt x="253" y="18"/>
                  </a:lnTo>
                  <a:lnTo>
                    <a:pt x="250" y="18"/>
                  </a:lnTo>
                  <a:lnTo>
                    <a:pt x="250" y="18"/>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8" name="Freeform 46"/>
            <p:cNvSpPr>
              <a:spLocks/>
            </p:cNvSpPr>
            <p:nvPr/>
          </p:nvSpPr>
          <p:spPr bwMode="auto">
            <a:xfrm>
              <a:off x="3823" y="1983"/>
              <a:ext cx="11" cy="14"/>
            </a:xfrm>
            <a:custGeom>
              <a:avLst/>
              <a:gdLst/>
              <a:ahLst/>
              <a:cxnLst>
                <a:cxn ang="0">
                  <a:pos x="12" y="30"/>
                </a:cxn>
                <a:cxn ang="0">
                  <a:pos x="12" y="30"/>
                </a:cxn>
                <a:cxn ang="0">
                  <a:pos x="9" y="30"/>
                </a:cxn>
                <a:cxn ang="0">
                  <a:pos x="6" y="29"/>
                </a:cxn>
                <a:cxn ang="0">
                  <a:pos x="5" y="26"/>
                </a:cxn>
                <a:cxn ang="0">
                  <a:pos x="3" y="23"/>
                </a:cxn>
                <a:cxn ang="0">
                  <a:pos x="3" y="23"/>
                </a:cxn>
                <a:cxn ang="0">
                  <a:pos x="0" y="12"/>
                </a:cxn>
                <a:cxn ang="0">
                  <a:pos x="0" y="12"/>
                </a:cxn>
                <a:cxn ang="0">
                  <a:pos x="0" y="9"/>
                </a:cxn>
                <a:cxn ang="0">
                  <a:pos x="1" y="5"/>
                </a:cxn>
                <a:cxn ang="0">
                  <a:pos x="3" y="3"/>
                </a:cxn>
                <a:cxn ang="0">
                  <a:pos x="6" y="0"/>
                </a:cxn>
                <a:cxn ang="0">
                  <a:pos x="6" y="0"/>
                </a:cxn>
                <a:cxn ang="0">
                  <a:pos x="11" y="0"/>
                </a:cxn>
                <a:cxn ang="0">
                  <a:pos x="14" y="2"/>
                </a:cxn>
                <a:cxn ang="0">
                  <a:pos x="17" y="3"/>
                </a:cxn>
                <a:cxn ang="0">
                  <a:pos x="18" y="6"/>
                </a:cxn>
                <a:cxn ang="0">
                  <a:pos x="18" y="6"/>
                </a:cxn>
                <a:cxn ang="0">
                  <a:pos x="21" y="20"/>
                </a:cxn>
                <a:cxn ang="0">
                  <a:pos x="21" y="20"/>
                </a:cxn>
                <a:cxn ang="0">
                  <a:pos x="21" y="23"/>
                </a:cxn>
                <a:cxn ang="0">
                  <a:pos x="20" y="26"/>
                </a:cxn>
                <a:cxn ang="0">
                  <a:pos x="18" y="29"/>
                </a:cxn>
                <a:cxn ang="0">
                  <a:pos x="14" y="30"/>
                </a:cxn>
                <a:cxn ang="0">
                  <a:pos x="14" y="30"/>
                </a:cxn>
                <a:cxn ang="0">
                  <a:pos x="12" y="30"/>
                </a:cxn>
                <a:cxn ang="0">
                  <a:pos x="12" y="30"/>
                </a:cxn>
              </a:cxnLst>
              <a:rect l="0" t="0" r="r" b="b"/>
              <a:pathLst>
                <a:path w="21" h="30">
                  <a:moveTo>
                    <a:pt x="12" y="30"/>
                  </a:moveTo>
                  <a:lnTo>
                    <a:pt x="12" y="30"/>
                  </a:lnTo>
                  <a:lnTo>
                    <a:pt x="9" y="30"/>
                  </a:lnTo>
                  <a:lnTo>
                    <a:pt x="6" y="29"/>
                  </a:lnTo>
                  <a:lnTo>
                    <a:pt x="5" y="26"/>
                  </a:lnTo>
                  <a:lnTo>
                    <a:pt x="3" y="23"/>
                  </a:lnTo>
                  <a:lnTo>
                    <a:pt x="3" y="23"/>
                  </a:lnTo>
                  <a:lnTo>
                    <a:pt x="0" y="12"/>
                  </a:lnTo>
                  <a:lnTo>
                    <a:pt x="0" y="12"/>
                  </a:lnTo>
                  <a:lnTo>
                    <a:pt x="0" y="9"/>
                  </a:lnTo>
                  <a:lnTo>
                    <a:pt x="1" y="5"/>
                  </a:lnTo>
                  <a:lnTo>
                    <a:pt x="3" y="3"/>
                  </a:lnTo>
                  <a:lnTo>
                    <a:pt x="6" y="0"/>
                  </a:lnTo>
                  <a:lnTo>
                    <a:pt x="6" y="0"/>
                  </a:lnTo>
                  <a:lnTo>
                    <a:pt x="11" y="0"/>
                  </a:lnTo>
                  <a:lnTo>
                    <a:pt x="14" y="2"/>
                  </a:lnTo>
                  <a:lnTo>
                    <a:pt x="17" y="3"/>
                  </a:lnTo>
                  <a:lnTo>
                    <a:pt x="18" y="6"/>
                  </a:lnTo>
                  <a:lnTo>
                    <a:pt x="18" y="6"/>
                  </a:lnTo>
                  <a:lnTo>
                    <a:pt x="21" y="20"/>
                  </a:lnTo>
                  <a:lnTo>
                    <a:pt x="21" y="20"/>
                  </a:lnTo>
                  <a:lnTo>
                    <a:pt x="21" y="23"/>
                  </a:lnTo>
                  <a:lnTo>
                    <a:pt x="20" y="26"/>
                  </a:lnTo>
                  <a:lnTo>
                    <a:pt x="18" y="29"/>
                  </a:lnTo>
                  <a:lnTo>
                    <a:pt x="14" y="30"/>
                  </a:lnTo>
                  <a:lnTo>
                    <a:pt x="14" y="30"/>
                  </a:lnTo>
                  <a:lnTo>
                    <a:pt x="12" y="30"/>
                  </a:lnTo>
                  <a:lnTo>
                    <a:pt x="12" y="30"/>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9" name="Freeform 47"/>
            <p:cNvSpPr>
              <a:spLocks/>
            </p:cNvSpPr>
            <p:nvPr/>
          </p:nvSpPr>
          <p:spPr bwMode="auto">
            <a:xfrm>
              <a:off x="3548" y="1907"/>
              <a:ext cx="12" cy="22"/>
            </a:xfrm>
            <a:custGeom>
              <a:avLst/>
              <a:gdLst/>
              <a:ahLst/>
              <a:cxnLst>
                <a:cxn ang="0">
                  <a:pos x="25" y="44"/>
                </a:cxn>
                <a:cxn ang="0">
                  <a:pos x="25" y="46"/>
                </a:cxn>
                <a:cxn ang="0">
                  <a:pos x="25" y="47"/>
                </a:cxn>
                <a:cxn ang="0">
                  <a:pos x="25" y="47"/>
                </a:cxn>
                <a:cxn ang="0">
                  <a:pos x="0" y="47"/>
                </a:cxn>
                <a:cxn ang="0">
                  <a:pos x="0" y="47"/>
                </a:cxn>
                <a:cxn ang="0">
                  <a:pos x="0" y="47"/>
                </a:cxn>
                <a:cxn ang="0">
                  <a:pos x="0" y="46"/>
                </a:cxn>
                <a:cxn ang="0">
                  <a:pos x="0" y="44"/>
                </a:cxn>
                <a:cxn ang="0">
                  <a:pos x="0" y="44"/>
                </a:cxn>
                <a:cxn ang="0">
                  <a:pos x="0" y="42"/>
                </a:cxn>
                <a:cxn ang="0">
                  <a:pos x="0" y="42"/>
                </a:cxn>
                <a:cxn ang="0">
                  <a:pos x="0" y="42"/>
                </a:cxn>
                <a:cxn ang="0">
                  <a:pos x="10" y="8"/>
                </a:cxn>
                <a:cxn ang="0">
                  <a:pos x="1" y="12"/>
                </a:cxn>
                <a:cxn ang="0">
                  <a:pos x="0" y="12"/>
                </a:cxn>
                <a:cxn ang="0">
                  <a:pos x="0" y="12"/>
                </a:cxn>
                <a:cxn ang="0">
                  <a:pos x="0" y="12"/>
                </a:cxn>
                <a:cxn ang="0">
                  <a:pos x="0" y="11"/>
                </a:cxn>
                <a:cxn ang="0">
                  <a:pos x="0" y="9"/>
                </a:cxn>
                <a:cxn ang="0">
                  <a:pos x="0" y="9"/>
                </a:cxn>
                <a:cxn ang="0">
                  <a:pos x="0" y="8"/>
                </a:cxn>
                <a:cxn ang="0">
                  <a:pos x="10" y="2"/>
                </a:cxn>
                <a:cxn ang="0">
                  <a:pos x="10" y="0"/>
                </a:cxn>
                <a:cxn ang="0">
                  <a:pos x="12" y="0"/>
                </a:cxn>
                <a:cxn ang="0">
                  <a:pos x="12" y="0"/>
                </a:cxn>
                <a:cxn ang="0">
                  <a:pos x="13" y="0"/>
                </a:cxn>
                <a:cxn ang="0">
                  <a:pos x="15" y="0"/>
                </a:cxn>
                <a:cxn ang="0">
                  <a:pos x="16" y="0"/>
                </a:cxn>
                <a:cxn ang="0">
                  <a:pos x="16" y="2"/>
                </a:cxn>
                <a:cxn ang="0">
                  <a:pos x="16" y="2"/>
                </a:cxn>
                <a:cxn ang="0">
                  <a:pos x="24" y="42"/>
                </a:cxn>
                <a:cxn ang="0">
                  <a:pos x="25" y="42"/>
                </a:cxn>
                <a:cxn ang="0">
                  <a:pos x="25" y="42"/>
                </a:cxn>
                <a:cxn ang="0">
                  <a:pos x="25" y="44"/>
                </a:cxn>
                <a:cxn ang="0">
                  <a:pos x="25" y="44"/>
                </a:cxn>
              </a:cxnLst>
              <a:rect l="0" t="0" r="r" b="b"/>
              <a:pathLst>
                <a:path w="25" h="47">
                  <a:moveTo>
                    <a:pt x="25" y="44"/>
                  </a:moveTo>
                  <a:lnTo>
                    <a:pt x="25" y="44"/>
                  </a:lnTo>
                  <a:lnTo>
                    <a:pt x="25" y="46"/>
                  </a:lnTo>
                  <a:lnTo>
                    <a:pt x="25" y="46"/>
                  </a:lnTo>
                  <a:lnTo>
                    <a:pt x="25" y="47"/>
                  </a:lnTo>
                  <a:lnTo>
                    <a:pt x="25" y="47"/>
                  </a:lnTo>
                  <a:lnTo>
                    <a:pt x="25" y="47"/>
                  </a:lnTo>
                  <a:lnTo>
                    <a:pt x="25" y="47"/>
                  </a:lnTo>
                  <a:lnTo>
                    <a:pt x="24" y="47"/>
                  </a:lnTo>
                  <a:lnTo>
                    <a:pt x="0" y="47"/>
                  </a:lnTo>
                  <a:lnTo>
                    <a:pt x="0" y="47"/>
                  </a:lnTo>
                  <a:lnTo>
                    <a:pt x="0" y="47"/>
                  </a:lnTo>
                  <a:lnTo>
                    <a:pt x="0" y="47"/>
                  </a:lnTo>
                  <a:lnTo>
                    <a:pt x="0" y="47"/>
                  </a:lnTo>
                  <a:lnTo>
                    <a:pt x="0" y="47"/>
                  </a:lnTo>
                  <a:lnTo>
                    <a:pt x="0" y="46"/>
                  </a:lnTo>
                  <a:lnTo>
                    <a:pt x="0" y="46"/>
                  </a:lnTo>
                  <a:lnTo>
                    <a:pt x="0" y="44"/>
                  </a:lnTo>
                  <a:lnTo>
                    <a:pt x="0" y="44"/>
                  </a:lnTo>
                  <a:lnTo>
                    <a:pt x="0" y="44"/>
                  </a:lnTo>
                  <a:lnTo>
                    <a:pt x="0" y="44"/>
                  </a:lnTo>
                  <a:lnTo>
                    <a:pt x="0" y="42"/>
                  </a:lnTo>
                  <a:lnTo>
                    <a:pt x="0" y="42"/>
                  </a:lnTo>
                  <a:lnTo>
                    <a:pt x="0" y="42"/>
                  </a:lnTo>
                  <a:lnTo>
                    <a:pt x="0" y="42"/>
                  </a:lnTo>
                  <a:lnTo>
                    <a:pt x="0" y="42"/>
                  </a:lnTo>
                  <a:lnTo>
                    <a:pt x="10" y="42"/>
                  </a:lnTo>
                  <a:lnTo>
                    <a:pt x="10" y="8"/>
                  </a:lnTo>
                  <a:lnTo>
                    <a:pt x="1" y="12"/>
                  </a:lnTo>
                  <a:lnTo>
                    <a:pt x="1" y="12"/>
                  </a:lnTo>
                  <a:lnTo>
                    <a:pt x="0" y="12"/>
                  </a:lnTo>
                  <a:lnTo>
                    <a:pt x="0"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0" y="8"/>
                  </a:lnTo>
                  <a:lnTo>
                    <a:pt x="10" y="2"/>
                  </a:lnTo>
                  <a:lnTo>
                    <a:pt x="10" y="2"/>
                  </a:lnTo>
                  <a:lnTo>
                    <a:pt x="10" y="0"/>
                  </a:lnTo>
                  <a:lnTo>
                    <a:pt x="10" y="0"/>
                  </a:lnTo>
                  <a:lnTo>
                    <a:pt x="12" y="0"/>
                  </a:lnTo>
                  <a:lnTo>
                    <a:pt x="12" y="0"/>
                  </a:lnTo>
                  <a:lnTo>
                    <a:pt x="12" y="0"/>
                  </a:lnTo>
                  <a:lnTo>
                    <a:pt x="12" y="0"/>
                  </a:lnTo>
                  <a:lnTo>
                    <a:pt x="13" y="0"/>
                  </a:lnTo>
                  <a:lnTo>
                    <a:pt x="13" y="0"/>
                  </a:lnTo>
                  <a:lnTo>
                    <a:pt x="15" y="0"/>
                  </a:lnTo>
                  <a:lnTo>
                    <a:pt x="15" y="0"/>
                  </a:lnTo>
                  <a:lnTo>
                    <a:pt x="16" y="0"/>
                  </a:lnTo>
                  <a:lnTo>
                    <a:pt x="16" y="0"/>
                  </a:lnTo>
                  <a:lnTo>
                    <a:pt x="16" y="2"/>
                  </a:lnTo>
                  <a:lnTo>
                    <a:pt x="16" y="2"/>
                  </a:lnTo>
                  <a:lnTo>
                    <a:pt x="16" y="2"/>
                  </a:lnTo>
                  <a:lnTo>
                    <a:pt x="16" y="42"/>
                  </a:lnTo>
                  <a:lnTo>
                    <a:pt x="24" y="42"/>
                  </a:lnTo>
                  <a:lnTo>
                    <a:pt x="24" y="42"/>
                  </a:lnTo>
                  <a:lnTo>
                    <a:pt x="25" y="42"/>
                  </a:lnTo>
                  <a:lnTo>
                    <a:pt x="25" y="42"/>
                  </a:lnTo>
                  <a:lnTo>
                    <a:pt x="25" y="42"/>
                  </a:lnTo>
                  <a:lnTo>
                    <a:pt x="25" y="42"/>
                  </a:lnTo>
                  <a:lnTo>
                    <a:pt x="25" y="44"/>
                  </a:lnTo>
                  <a:lnTo>
                    <a:pt x="25" y="44"/>
                  </a:lnTo>
                  <a:lnTo>
                    <a:pt x="25" y="44"/>
                  </a:lnTo>
                  <a:lnTo>
                    <a:pt x="25"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0" name="Freeform 48"/>
            <p:cNvSpPr>
              <a:spLocks noEditPoints="1"/>
            </p:cNvSpPr>
            <p:nvPr/>
          </p:nvSpPr>
          <p:spPr bwMode="auto">
            <a:xfrm>
              <a:off x="3576" y="1907"/>
              <a:ext cx="15" cy="22"/>
            </a:xfrm>
            <a:custGeom>
              <a:avLst/>
              <a:gdLst/>
              <a:ahLst/>
              <a:cxnLst>
                <a:cxn ang="0">
                  <a:pos x="32" y="24"/>
                </a:cxn>
                <a:cxn ang="0">
                  <a:pos x="32" y="33"/>
                </a:cxn>
                <a:cxn ang="0">
                  <a:pos x="29" y="41"/>
                </a:cxn>
                <a:cxn ang="0">
                  <a:pos x="25" y="46"/>
                </a:cxn>
                <a:cxn ang="0">
                  <a:pos x="20" y="47"/>
                </a:cxn>
                <a:cxn ang="0">
                  <a:pos x="17" y="47"/>
                </a:cxn>
                <a:cxn ang="0">
                  <a:pos x="10" y="46"/>
                </a:cxn>
                <a:cxn ang="0">
                  <a:pos x="7" y="44"/>
                </a:cxn>
                <a:cxn ang="0">
                  <a:pos x="5" y="41"/>
                </a:cxn>
                <a:cxn ang="0">
                  <a:pos x="2" y="33"/>
                </a:cxn>
                <a:cxn ang="0">
                  <a:pos x="0" y="24"/>
                </a:cxn>
                <a:cxn ang="0">
                  <a:pos x="2" y="14"/>
                </a:cxn>
                <a:cxn ang="0">
                  <a:pos x="5" y="6"/>
                </a:cxn>
                <a:cxn ang="0">
                  <a:pos x="10" y="2"/>
                </a:cxn>
                <a:cxn ang="0">
                  <a:pos x="13" y="0"/>
                </a:cxn>
                <a:cxn ang="0">
                  <a:pos x="17" y="0"/>
                </a:cxn>
                <a:cxn ang="0">
                  <a:pos x="25" y="2"/>
                </a:cxn>
                <a:cxn ang="0">
                  <a:pos x="28" y="3"/>
                </a:cxn>
                <a:cxn ang="0">
                  <a:pos x="29" y="6"/>
                </a:cxn>
                <a:cxn ang="0">
                  <a:pos x="32" y="14"/>
                </a:cxn>
                <a:cxn ang="0">
                  <a:pos x="32" y="24"/>
                </a:cxn>
                <a:cxn ang="0">
                  <a:pos x="26" y="24"/>
                </a:cxn>
                <a:cxn ang="0">
                  <a:pos x="26" y="18"/>
                </a:cxn>
                <a:cxn ang="0">
                  <a:pos x="26" y="14"/>
                </a:cxn>
                <a:cxn ang="0">
                  <a:pos x="25" y="9"/>
                </a:cxn>
                <a:cxn ang="0">
                  <a:pos x="23" y="8"/>
                </a:cxn>
                <a:cxn ang="0">
                  <a:pos x="20" y="6"/>
                </a:cxn>
                <a:cxn ang="0">
                  <a:pos x="17" y="5"/>
                </a:cxn>
                <a:cxn ang="0">
                  <a:pos x="13" y="6"/>
                </a:cxn>
                <a:cxn ang="0">
                  <a:pos x="10" y="11"/>
                </a:cxn>
                <a:cxn ang="0">
                  <a:pos x="8" y="17"/>
                </a:cxn>
                <a:cxn ang="0">
                  <a:pos x="7" y="23"/>
                </a:cxn>
                <a:cxn ang="0">
                  <a:pos x="8" y="32"/>
                </a:cxn>
                <a:cxn ang="0">
                  <a:pos x="10" y="38"/>
                </a:cxn>
                <a:cxn ang="0">
                  <a:pos x="13" y="41"/>
                </a:cxn>
                <a:cxn ang="0">
                  <a:pos x="17" y="42"/>
                </a:cxn>
                <a:cxn ang="0">
                  <a:pos x="20" y="42"/>
                </a:cxn>
                <a:cxn ang="0">
                  <a:pos x="23" y="39"/>
                </a:cxn>
                <a:cxn ang="0">
                  <a:pos x="25" y="38"/>
                </a:cxn>
                <a:cxn ang="0">
                  <a:pos x="26" y="33"/>
                </a:cxn>
                <a:cxn ang="0">
                  <a:pos x="26" y="29"/>
                </a:cxn>
                <a:cxn ang="0">
                  <a:pos x="26" y="24"/>
                </a:cxn>
              </a:cxnLst>
              <a:rect l="0" t="0" r="r" b="b"/>
              <a:pathLst>
                <a:path w="32" h="47">
                  <a:moveTo>
                    <a:pt x="32" y="24"/>
                  </a:moveTo>
                  <a:lnTo>
                    <a:pt x="32" y="24"/>
                  </a:lnTo>
                  <a:lnTo>
                    <a:pt x="32" y="33"/>
                  </a:lnTo>
                  <a:lnTo>
                    <a:pt x="32" y="33"/>
                  </a:lnTo>
                  <a:lnTo>
                    <a:pt x="29" y="41"/>
                  </a:lnTo>
                  <a:lnTo>
                    <a:pt x="29" y="41"/>
                  </a:lnTo>
                  <a:lnTo>
                    <a:pt x="28" y="44"/>
                  </a:lnTo>
                  <a:lnTo>
                    <a:pt x="25" y="46"/>
                  </a:lnTo>
                  <a:lnTo>
                    <a:pt x="25" y="46"/>
                  </a:lnTo>
                  <a:lnTo>
                    <a:pt x="20" y="47"/>
                  </a:lnTo>
                  <a:lnTo>
                    <a:pt x="17" y="47"/>
                  </a:lnTo>
                  <a:lnTo>
                    <a:pt x="17" y="47"/>
                  </a:lnTo>
                  <a:lnTo>
                    <a:pt x="13" y="47"/>
                  </a:lnTo>
                  <a:lnTo>
                    <a:pt x="10" y="46"/>
                  </a:lnTo>
                  <a:lnTo>
                    <a:pt x="10" y="46"/>
                  </a:lnTo>
                  <a:lnTo>
                    <a:pt x="7" y="44"/>
                  </a:lnTo>
                  <a:lnTo>
                    <a:pt x="5" y="41"/>
                  </a:lnTo>
                  <a:lnTo>
                    <a:pt x="5" y="41"/>
                  </a:lnTo>
                  <a:lnTo>
                    <a:pt x="2" y="33"/>
                  </a:lnTo>
                  <a:lnTo>
                    <a:pt x="2" y="33"/>
                  </a:lnTo>
                  <a:lnTo>
                    <a:pt x="0" y="24"/>
                  </a:lnTo>
                  <a:lnTo>
                    <a:pt x="0" y="24"/>
                  </a:lnTo>
                  <a:lnTo>
                    <a:pt x="2" y="14"/>
                  </a:lnTo>
                  <a:lnTo>
                    <a:pt x="2" y="14"/>
                  </a:lnTo>
                  <a:lnTo>
                    <a:pt x="5" y="6"/>
                  </a:lnTo>
                  <a:lnTo>
                    <a:pt x="5" y="6"/>
                  </a:lnTo>
                  <a:lnTo>
                    <a:pt x="7" y="3"/>
                  </a:lnTo>
                  <a:lnTo>
                    <a:pt x="10" y="2"/>
                  </a:lnTo>
                  <a:lnTo>
                    <a:pt x="10" y="2"/>
                  </a:lnTo>
                  <a:lnTo>
                    <a:pt x="13" y="0"/>
                  </a:lnTo>
                  <a:lnTo>
                    <a:pt x="17" y="0"/>
                  </a:lnTo>
                  <a:lnTo>
                    <a:pt x="17" y="0"/>
                  </a:lnTo>
                  <a:lnTo>
                    <a:pt x="22" y="0"/>
                  </a:lnTo>
                  <a:lnTo>
                    <a:pt x="25" y="2"/>
                  </a:lnTo>
                  <a:lnTo>
                    <a:pt x="25" y="2"/>
                  </a:lnTo>
                  <a:lnTo>
                    <a:pt x="28" y="3"/>
                  </a:lnTo>
                  <a:lnTo>
                    <a:pt x="29" y="6"/>
                  </a:lnTo>
                  <a:lnTo>
                    <a:pt x="29" y="6"/>
                  </a:lnTo>
                  <a:lnTo>
                    <a:pt x="32" y="14"/>
                  </a:lnTo>
                  <a:lnTo>
                    <a:pt x="32" y="14"/>
                  </a:lnTo>
                  <a:lnTo>
                    <a:pt x="32" y="24"/>
                  </a:lnTo>
                  <a:lnTo>
                    <a:pt x="32" y="24"/>
                  </a:lnTo>
                  <a:close/>
                  <a:moveTo>
                    <a:pt x="26" y="24"/>
                  </a:moveTo>
                  <a:lnTo>
                    <a:pt x="26" y="24"/>
                  </a:lnTo>
                  <a:lnTo>
                    <a:pt x="26" y="18"/>
                  </a:lnTo>
                  <a:lnTo>
                    <a:pt x="26" y="18"/>
                  </a:lnTo>
                  <a:lnTo>
                    <a:pt x="26" y="14"/>
                  </a:lnTo>
                  <a:lnTo>
                    <a:pt x="26" y="14"/>
                  </a:lnTo>
                  <a:lnTo>
                    <a:pt x="25" y="9"/>
                  </a:lnTo>
                  <a:lnTo>
                    <a:pt x="25" y="9"/>
                  </a:lnTo>
                  <a:lnTo>
                    <a:pt x="23" y="8"/>
                  </a:lnTo>
                  <a:lnTo>
                    <a:pt x="23" y="8"/>
                  </a:lnTo>
                  <a:lnTo>
                    <a:pt x="20" y="6"/>
                  </a:lnTo>
                  <a:lnTo>
                    <a:pt x="20" y="6"/>
                  </a:lnTo>
                  <a:lnTo>
                    <a:pt x="17" y="5"/>
                  </a:lnTo>
                  <a:lnTo>
                    <a:pt x="17" y="5"/>
                  </a:lnTo>
                  <a:lnTo>
                    <a:pt x="13" y="6"/>
                  </a:lnTo>
                  <a:lnTo>
                    <a:pt x="13" y="6"/>
                  </a:lnTo>
                  <a:lnTo>
                    <a:pt x="10" y="11"/>
                  </a:lnTo>
                  <a:lnTo>
                    <a:pt x="10" y="11"/>
                  </a:lnTo>
                  <a:lnTo>
                    <a:pt x="8" y="17"/>
                  </a:lnTo>
                  <a:lnTo>
                    <a:pt x="8" y="17"/>
                  </a:lnTo>
                  <a:lnTo>
                    <a:pt x="7" y="23"/>
                  </a:lnTo>
                  <a:lnTo>
                    <a:pt x="7" y="23"/>
                  </a:lnTo>
                  <a:lnTo>
                    <a:pt x="8" y="32"/>
                  </a:lnTo>
                  <a:lnTo>
                    <a:pt x="8" y="32"/>
                  </a:lnTo>
                  <a:lnTo>
                    <a:pt x="10" y="38"/>
                  </a:lnTo>
                  <a:lnTo>
                    <a:pt x="10" y="38"/>
                  </a:lnTo>
                  <a:lnTo>
                    <a:pt x="13" y="41"/>
                  </a:lnTo>
                  <a:lnTo>
                    <a:pt x="13" y="41"/>
                  </a:lnTo>
                  <a:lnTo>
                    <a:pt x="17" y="42"/>
                  </a:lnTo>
                  <a:lnTo>
                    <a:pt x="17" y="42"/>
                  </a:lnTo>
                  <a:lnTo>
                    <a:pt x="20" y="42"/>
                  </a:lnTo>
                  <a:lnTo>
                    <a:pt x="20" y="42"/>
                  </a:lnTo>
                  <a:lnTo>
                    <a:pt x="23" y="39"/>
                  </a:lnTo>
                  <a:lnTo>
                    <a:pt x="23" y="39"/>
                  </a:lnTo>
                  <a:lnTo>
                    <a:pt x="25" y="38"/>
                  </a:lnTo>
                  <a:lnTo>
                    <a:pt x="25"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1" name="Freeform 49"/>
            <p:cNvSpPr>
              <a:spLocks/>
            </p:cNvSpPr>
            <p:nvPr/>
          </p:nvSpPr>
          <p:spPr bwMode="auto">
            <a:xfrm>
              <a:off x="3608" y="1905"/>
              <a:ext cx="13" cy="21"/>
            </a:xfrm>
            <a:custGeom>
              <a:avLst/>
              <a:gdLst/>
              <a:ahLst/>
              <a:cxnLst>
                <a:cxn ang="0">
                  <a:pos x="28" y="45"/>
                </a:cxn>
                <a:cxn ang="0">
                  <a:pos x="28" y="45"/>
                </a:cxn>
                <a:cxn ang="0">
                  <a:pos x="28" y="46"/>
                </a:cxn>
                <a:cxn ang="0">
                  <a:pos x="26" y="46"/>
                </a:cxn>
                <a:cxn ang="0">
                  <a:pos x="2" y="46"/>
                </a:cxn>
                <a:cxn ang="0">
                  <a:pos x="2" y="46"/>
                </a:cxn>
                <a:cxn ang="0">
                  <a:pos x="2" y="46"/>
                </a:cxn>
                <a:cxn ang="0">
                  <a:pos x="0" y="45"/>
                </a:cxn>
                <a:cxn ang="0">
                  <a:pos x="0" y="45"/>
                </a:cxn>
                <a:cxn ang="0">
                  <a:pos x="0" y="43"/>
                </a:cxn>
                <a:cxn ang="0">
                  <a:pos x="2" y="42"/>
                </a:cxn>
                <a:cxn ang="0">
                  <a:pos x="2" y="42"/>
                </a:cxn>
                <a:cxn ang="0">
                  <a:pos x="2" y="42"/>
                </a:cxn>
                <a:cxn ang="0">
                  <a:pos x="12" y="7"/>
                </a:cxn>
                <a:cxn ang="0">
                  <a:pos x="3" y="12"/>
                </a:cxn>
                <a:cxn ang="0">
                  <a:pos x="2" y="12"/>
                </a:cxn>
                <a:cxn ang="0">
                  <a:pos x="0" y="12"/>
                </a:cxn>
                <a:cxn ang="0">
                  <a:pos x="0" y="12"/>
                </a:cxn>
                <a:cxn ang="0">
                  <a:pos x="0" y="10"/>
                </a:cxn>
                <a:cxn ang="0">
                  <a:pos x="0" y="9"/>
                </a:cxn>
                <a:cxn ang="0">
                  <a:pos x="0" y="9"/>
                </a:cxn>
                <a:cxn ang="0">
                  <a:pos x="0" y="7"/>
                </a:cxn>
                <a:cxn ang="0">
                  <a:pos x="12" y="1"/>
                </a:cxn>
                <a:cxn ang="0">
                  <a:pos x="12" y="0"/>
                </a:cxn>
                <a:cxn ang="0">
                  <a:pos x="12" y="0"/>
                </a:cxn>
                <a:cxn ang="0">
                  <a:pos x="14" y="0"/>
                </a:cxn>
                <a:cxn ang="0">
                  <a:pos x="15" y="0"/>
                </a:cxn>
                <a:cxn ang="0">
                  <a:pos x="17" y="0"/>
                </a:cxn>
                <a:cxn ang="0">
                  <a:pos x="17" y="0"/>
                </a:cxn>
                <a:cxn ang="0">
                  <a:pos x="18" y="1"/>
                </a:cxn>
                <a:cxn ang="0">
                  <a:pos x="18" y="1"/>
                </a:cxn>
                <a:cxn ang="0">
                  <a:pos x="26" y="42"/>
                </a:cxn>
                <a:cxn ang="0">
                  <a:pos x="26" y="42"/>
                </a:cxn>
                <a:cxn ang="0">
                  <a:pos x="28" y="42"/>
                </a:cxn>
                <a:cxn ang="0">
                  <a:pos x="28" y="43"/>
                </a:cxn>
                <a:cxn ang="0">
                  <a:pos x="28" y="45"/>
                </a:cxn>
              </a:cxnLst>
              <a:rect l="0" t="0" r="r" b="b"/>
              <a:pathLst>
                <a:path w="28" h="46">
                  <a:moveTo>
                    <a:pt x="28" y="45"/>
                  </a:moveTo>
                  <a:lnTo>
                    <a:pt x="28" y="45"/>
                  </a:lnTo>
                  <a:lnTo>
                    <a:pt x="28" y="45"/>
                  </a:lnTo>
                  <a:lnTo>
                    <a:pt x="28" y="45"/>
                  </a:lnTo>
                  <a:lnTo>
                    <a:pt x="28" y="46"/>
                  </a:lnTo>
                  <a:lnTo>
                    <a:pt x="28" y="46"/>
                  </a:lnTo>
                  <a:lnTo>
                    <a:pt x="26" y="46"/>
                  </a:lnTo>
                  <a:lnTo>
                    <a:pt x="26" y="46"/>
                  </a:lnTo>
                  <a:lnTo>
                    <a:pt x="26" y="46"/>
                  </a:lnTo>
                  <a:lnTo>
                    <a:pt x="2" y="46"/>
                  </a:lnTo>
                  <a:lnTo>
                    <a:pt x="2" y="46"/>
                  </a:lnTo>
                  <a:lnTo>
                    <a:pt x="2" y="46"/>
                  </a:lnTo>
                  <a:lnTo>
                    <a:pt x="2" y="46"/>
                  </a:lnTo>
                  <a:lnTo>
                    <a:pt x="2" y="46"/>
                  </a:lnTo>
                  <a:lnTo>
                    <a:pt x="2" y="46"/>
                  </a:lnTo>
                  <a:lnTo>
                    <a:pt x="0" y="45"/>
                  </a:lnTo>
                  <a:lnTo>
                    <a:pt x="0" y="45"/>
                  </a:lnTo>
                  <a:lnTo>
                    <a:pt x="0" y="45"/>
                  </a:lnTo>
                  <a:lnTo>
                    <a:pt x="0" y="45"/>
                  </a:lnTo>
                  <a:lnTo>
                    <a:pt x="0" y="43"/>
                  </a:lnTo>
                  <a:lnTo>
                    <a:pt x="0" y="43"/>
                  </a:lnTo>
                  <a:lnTo>
                    <a:pt x="2" y="42"/>
                  </a:lnTo>
                  <a:lnTo>
                    <a:pt x="2" y="42"/>
                  </a:lnTo>
                  <a:lnTo>
                    <a:pt x="2" y="42"/>
                  </a:lnTo>
                  <a:lnTo>
                    <a:pt x="2" y="42"/>
                  </a:lnTo>
                  <a:lnTo>
                    <a:pt x="2" y="42"/>
                  </a:lnTo>
                  <a:lnTo>
                    <a:pt x="12" y="42"/>
                  </a:lnTo>
                  <a:lnTo>
                    <a:pt x="12" y="7"/>
                  </a:lnTo>
                  <a:lnTo>
                    <a:pt x="3" y="12"/>
                  </a:lnTo>
                  <a:lnTo>
                    <a:pt x="3" y="12"/>
                  </a:lnTo>
                  <a:lnTo>
                    <a:pt x="2" y="12"/>
                  </a:lnTo>
                  <a:lnTo>
                    <a:pt x="2"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2" y="7"/>
                  </a:lnTo>
                  <a:lnTo>
                    <a:pt x="12" y="1"/>
                  </a:lnTo>
                  <a:lnTo>
                    <a:pt x="12" y="1"/>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8" y="1"/>
                  </a:lnTo>
                  <a:lnTo>
                    <a:pt x="18" y="1"/>
                  </a:lnTo>
                  <a:lnTo>
                    <a:pt x="18" y="1"/>
                  </a:lnTo>
                  <a:lnTo>
                    <a:pt x="18" y="42"/>
                  </a:lnTo>
                  <a:lnTo>
                    <a:pt x="26" y="42"/>
                  </a:lnTo>
                  <a:lnTo>
                    <a:pt x="26" y="42"/>
                  </a:lnTo>
                  <a:lnTo>
                    <a:pt x="26" y="42"/>
                  </a:lnTo>
                  <a:lnTo>
                    <a:pt x="26" y="42"/>
                  </a:lnTo>
                  <a:lnTo>
                    <a:pt x="28" y="42"/>
                  </a:lnTo>
                  <a:lnTo>
                    <a:pt x="28" y="42"/>
                  </a:lnTo>
                  <a:lnTo>
                    <a:pt x="28" y="43"/>
                  </a:lnTo>
                  <a:lnTo>
                    <a:pt x="28" y="43"/>
                  </a:lnTo>
                  <a:lnTo>
                    <a:pt x="28" y="45"/>
                  </a:lnTo>
                  <a:lnTo>
                    <a:pt x="28"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2" name="Freeform 50"/>
            <p:cNvSpPr>
              <a:spLocks noEditPoints="1"/>
            </p:cNvSpPr>
            <p:nvPr/>
          </p:nvSpPr>
          <p:spPr bwMode="auto">
            <a:xfrm>
              <a:off x="3835" y="1943"/>
              <a:ext cx="14" cy="22"/>
            </a:xfrm>
            <a:custGeom>
              <a:avLst/>
              <a:gdLst/>
              <a:ahLst/>
              <a:cxnLst>
                <a:cxn ang="0">
                  <a:pos x="32" y="24"/>
                </a:cxn>
                <a:cxn ang="0">
                  <a:pos x="30" y="33"/>
                </a:cxn>
                <a:cxn ang="0">
                  <a:pos x="29" y="41"/>
                </a:cxn>
                <a:cxn ang="0">
                  <a:pos x="23" y="47"/>
                </a:cxn>
                <a:cxn ang="0">
                  <a:pos x="20" y="47"/>
                </a:cxn>
                <a:cxn ang="0">
                  <a:pos x="15" y="48"/>
                </a:cxn>
                <a:cxn ang="0">
                  <a:pos x="8" y="47"/>
                </a:cxn>
                <a:cxn ang="0">
                  <a:pos x="3" y="42"/>
                </a:cxn>
                <a:cxn ang="0">
                  <a:pos x="0" y="35"/>
                </a:cxn>
                <a:cxn ang="0">
                  <a:pos x="0" y="24"/>
                </a:cxn>
                <a:cxn ang="0">
                  <a:pos x="0" y="15"/>
                </a:cxn>
                <a:cxn ang="0">
                  <a:pos x="3" y="8"/>
                </a:cxn>
                <a:cxn ang="0">
                  <a:pos x="6" y="5"/>
                </a:cxn>
                <a:cxn ang="0">
                  <a:pos x="9" y="2"/>
                </a:cxn>
                <a:cxn ang="0">
                  <a:pos x="17" y="0"/>
                </a:cxn>
                <a:cxn ang="0">
                  <a:pos x="24" y="2"/>
                </a:cxn>
                <a:cxn ang="0">
                  <a:pos x="26" y="5"/>
                </a:cxn>
                <a:cxn ang="0">
                  <a:pos x="29" y="6"/>
                </a:cxn>
                <a:cxn ang="0">
                  <a:pos x="32" y="14"/>
                </a:cxn>
                <a:cxn ang="0">
                  <a:pos x="32" y="24"/>
                </a:cxn>
                <a:cxn ang="0">
                  <a:pos x="26" y="24"/>
                </a:cxn>
                <a:cxn ang="0">
                  <a:pos x="26" y="18"/>
                </a:cxn>
                <a:cxn ang="0">
                  <a:pos x="24" y="14"/>
                </a:cxn>
                <a:cxn ang="0">
                  <a:pos x="23" y="9"/>
                </a:cxn>
                <a:cxn ang="0">
                  <a:pos x="21" y="8"/>
                </a:cxn>
                <a:cxn ang="0">
                  <a:pos x="20" y="6"/>
                </a:cxn>
                <a:cxn ang="0">
                  <a:pos x="17" y="6"/>
                </a:cxn>
                <a:cxn ang="0">
                  <a:pos x="11" y="8"/>
                </a:cxn>
                <a:cxn ang="0">
                  <a:pos x="8" y="11"/>
                </a:cxn>
                <a:cxn ang="0">
                  <a:pos x="6" y="17"/>
                </a:cxn>
                <a:cxn ang="0">
                  <a:pos x="6" y="24"/>
                </a:cxn>
                <a:cxn ang="0">
                  <a:pos x="6" y="33"/>
                </a:cxn>
                <a:cxn ang="0">
                  <a:pos x="9" y="39"/>
                </a:cxn>
                <a:cxn ang="0">
                  <a:pos x="11" y="42"/>
                </a:cxn>
                <a:cxn ang="0">
                  <a:pos x="15" y="42"/>
                </a:cxn>
                <a:cxn ang="0">
                  <a:pos x="20" y="42"/>
                </a:cxn>
                <a:cxn ang="0">
                  <a:pos x="21" y="41"/>
                </a:cxn>
                <a:cxn ang="0">
                  <a:pos x="24" y="38"/>
                </a:cxn>
                <a:cxn ang="0">
                  <a:pos x="24" y="33"/>
                </a:cxn>
                <a:cxn ang="0">
                  <a:pos x="26" y="29"/>
                </a:cxn>
                <a:cxn ang="0">
                  <a:pos x="26" y="24"/>
                </a:cxn>
              </a:cxnLst>
              <a:rect l="0" t="0" r="r" b="b"/>
              <a:pathLst>
                <a:path w="32" h="48">
                  <a:moveTo>
                    <a:pt x="32" y="24"/>
                  </a:moveTo>
                  <a:lnTo>
                    <a:pt x="32" y="24"/>
                  </a:lnTo>
                  <a:lnTo>
                    <a:pt x="30" y="33"/>
                  </a:lnTo>
                  <a:lnTo>
                    <a:pt x="30" y="33"/>
                  </a:lnTo>
                  <a:lnTo>
                    <a:pt x="29" y="41"/>
                  </a:lnTo>
                  <a:lnTo>
                    <a:pt x="29" y="41"/>
                  </a:lnTo>
                  <a:lnTo>
                    <a:pt x="26" y="44"/>
                  </a:lnTo>
                  <a:lnTo>
                    <a:pt x="23" y="47"/>
                  </a:lnTo>
                  <a:lnTo>
                    <a:pt x="23" y="47"/>
                  </a:lnTo>
                  <a:lnTo>
                    <a:pt x="20" y="47"/>
                  </a:lnTo>
                  <a:lnTo>
                    <a:pt x="15" y="48"/>
                  </a:lnTo>
                  <a:lnTo>
                    <a:pt x="15" y="48"/>
                  </a:lnTo>
                  <a:lnTo>
                    <a:pt x="8" y="47"/>
                  </a:lnTo>
                  <a:lnTo>
                    <a:pt x="8" y="47"/>
                  </a:lnTo>
                  <a:lnTo>
                    <a:pt x="5" y="44"/>
                  </a:lnTo>
                  <a:lnTo>
                    <a:pt x="3" y="42"/>
                  </a:lnTo>
                  <a:lnTo>
                    <a:pt x="3" y="42"/>
                  </a:lnTo>
                  <a:lnTo>
                    <a:pt x="0" y="35"/>
                  </a:lnTo>
                  <a:lnTo>
                    <a:pt x="0" y="35"/>
                  </a:lnTo>
                  <a:lnTo>
                    <a:pt x="0" y="24"/>
                  </a:lnTo>
                  <a:lnTo>
                    <a:pt x="0" y="24"/>
                  </a:lnTo>
                  <a:lnTo>
                    <a:pt x="0" y="15"/>
                  </a:lnTo>
                  <a:lnTo>
                    <a:pt x="0" y="15"/>
                  </a:lnTo>
                  <a:lnTo>
                    <a:pt x="3" y="8"/>
                  </a:lnTo>
                  <a:lnTo>
                    <a:pt x="3" y="8"/>
                  </a:lnTo>
                  <a:lnTo>
                    <a:pt x="6" y="5"/>
                  </a:lnTo>
                  <a:lnTo>
                    <a:pt x="9" y="2"/>
                  </a:lnTo>
                  <a:lnTo>
                    <a:pt x="9" y="2"/>
                  </a:lnTo>
                  <a:lnTo>
                    <a:pt x="12" y="2"/>
                  </a:lnTo>
                  <a:lnTo>
                    <a:pt x="17" y="0"/>
                  </a:lnTo>
                  <a:lnTo>
                    <a:pt x="17" y="0"/>
                  </a:lnTo>
                  <a:lnTo>
                    <a:pt x="24" y="2"/>
                  </a:lnTo>
                  <a:lnTo>
                    <a:pt x="24" y="2"/>
                  </a:lnTo>
                  <a:lnTo>
                    <a:pt x="26" y="5"/>
                  </a:lnTo>
                  <a:lnTo>
                    <a:pt x="29" y="6"/>
                  </a:lnTo>
                  <a:lnTo>
                    <a:pt x="29" y="6"/>
                  </a:lnTo>
                  <a:lnTo>
                    <a:pt x="32" y="14"/>
                  </a:lnTo>
                  <a:lnTo>
                    <a:pt x="32" y="14"/>
                  </a:lnTo>
                  <a:lnTo>
                    <a:pt x="32" y="24"/>
                  </a:lnTo>
                  <a:lnTo>
                    <a:pt x="32" y="24"/>
                  </a:lnTo>
                  <a:close/>
                  <a:moveTo>
                    <a:pt x="26" y="24"/>
                  </a:moveTo>
                  <a:lnTo>
                    <a:pt x="26" y="24"/>
                  </a:lnTo>
                  <a:lnTo>
                    <a:pt x="26" y="18"/>
                  </a:lnTo>
                  <a:lnTo>
                    <a:pt x="26" y="18"/>
                  </a:lnTo>
                  <a:lnTo>
                    <a:pt x="24" y="14"/>
                  </a:lnTo>
                  <a:lnTo>
                    <a:pt x="24" y="14"/>
                  </a:lnTo>
                  <a:lnTo>
                    <a:pt x="23" y="9"/>
                  </a:lnTo>
                  <a:lnTo>
                    <a:pt x="23" y="9"/>
                  </a:lnTo>
                  <a:lnTo>
                    <a:pt x="21" y="8"/>
                  </a:lnTo>
                  <a:lnTo>
                    <a:pt x="21" y="8"/>
                  </a:lnTo>
                  <a:lnTo>
                    <a:pt x="20" y="6"/>
                  </a:lnTo>
                  <a:lnTo>
                    <a:pt x="20" y="6"/>
                  </a:lnTo>
                  <a:lnTo>
                    <a:pt x="17" y="6"/>
                  </a:lnTo>
                  <a:lnTo>
                    <a:pt x="17" y="6"/>
                  </a:lnTo>
                  <a:lnTo>
                    <a:pt x="11" y="8"/>
                  </a:lnTo>
                  <a:lnTo>
                    <a:pt x="11" y="8"/>
                  </a:lnTo>
                  <a:lnTo>
                    <a:pt x="8" y="11"/>
                  </a:lnTo>
                  <a:lnTo>
                    <a:pt x="8" y="11"/>
                  </a:lnTo>
                  <a:lnTo>
                    <a:pt x="6" y="17"/>
                  </a:lnTo>
                  <a:lnTo>
                    <a:pt x="6" y="17"/>
                  </a:lnTo>
                  <a:lnTo>
                    <a:pt x="6" y="24"/>
                  </a:lnTo>
                  <a:lnTo>
                    <a:pt x="6" y="24"/>
                  </a:lnTo>
                  <a:lnTo>
                    <a:pt x="6" y="33"/>
                  </a:lnTo>
                  <a:lnTo>
                    <a:pt x="6" y="33"/>
                  </a:lnTo>
                  <a:lnTo>
                    <a:pt x="9" y="39"/>
                  </a:lnTo>
                  <a:lnTo>
                    <a:pt x="9" y="39"/>
                  </a:lnTo>
                  <a:lnTo>
                    <a:pt x="11" y="42"/>
                  </a:lnTo>
                  <a:lnTo>
                    <a:pt x="11" y="42"/>
                  </a:lnTo>
                  <a:lnTo>
                    <a:pt x="15" y="42"/>
                  </a:lnTo>
                  <a:lnTo>
                    <a:pt x="15" y="42"/>
                  </a:lnTo>
                  <a:lnTo>
                    <a:pt x="20" y="42"/>
                  </a:lnTo>
                  <a:lnTo>
                    <a:pt x="20" y="42"/>
                  </a:lnTo>
                  <a:lnTo>
                    <a:pt x="21" y="41"/>
                  </a:lnTo>
                  <a:lnTo>
                    <a:pt x="21" y="41"/>
                  </a:lnTo>
                  <a:lnTo>
                    <a:pt x="24" y="38"/>
                  </a:lnTo>
                  <a:lnTo>
                    <a:pt x="24" y="38"/>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3" name="Freeform 51"/>
            <p:cNvSpPr>
              <a:spLocks noEditPoints="1"/>
            </p:cNvSpPr>
            <p:nvPr/>
          </p:nvSpPr>
          <p:spPr bwMode="auto">
            <a:xfrm>
              <a:off x="3634" y="1905"/>
              <a:ext cx="15" cy="21"/>
            </a:xfrm>
            <a:custGeom>
              <a:avLst/>
              <a:gdLst/>
              <a:ahLst/>
              <a:cxnLst>
                <a:cxn ang="0">
                  <a:pos x="32" y="24"/>
                </a:cxn>
                <a:cxn ang="0">
                  <a:pos x="32" y="33"/>
                </a:cxn>
                <a:cxn ang="0">
                  <a:pos x="29" y="40"/>
                </a:cxn>
                <a:cxn ang="0">
                  <a:pos x="23" y="45"/>
                </a:cxn>
                <a:cxn ang="0">
                  <a:pos x="20" y="46"/>
                </a:cxn>
                <a:cxn ang="0">
                  <a:pos x="15" y="46"/>
                </a:cxn>
                <a:cxn ang="0">
                  <a:pos x="8" y="45"/>
                </a:cxn>
                <a:cxn ang="0">
                  <a:pos x="3" y="40"/>
                </a:cxn>
                <a:cxn ang="0">
                  <a:pos x="0" y="33"/>
                </a:cxn>
                <a:cxn ang="0">
                  <a:pos x="0" y="24"/>
                </a:cxn>
                <a:cxn ang="0">
                  <a:pos x="0" y="13"/>
                </a:cxn>
                <a:cxn ang="0">
                  <a:pos x="3" y="6"/>
                </a:cxn>
                <a:cxn ang="0">
                  <a:pos x="6" y="3"/>
                </a:cxn>
                <a:cxn ang="0">
                  <a:pos x="9" y="1"/>
                </a:cxn>
                <a:cxn ang="0">
                  <a:pos x="17" y="0"/>
                </a:cxn>
                <a:cxn ang="0">
                  <a:pos x="20" y="0"/>
                </a:cxn>
                <a:cxn ang="0">
                  <a:pos x="24" y="1"/>
                </a:cxn>
                <a:cxn ang="0">
                  <a:pos x="29" y="6"/>
                </a:cxn>
                <a:cxn ang="0">
                  <a:pos x="32" y="13"/>
                </a:cxn>
                <a:cxn ang="0">
                  <a:pos x="32" y="24"/>
                </a:cxn>
                <a:cxn ang="0">
                  <a:pos x="26" y="24"/>
                </a:cxn>
                <a:cxn ang="0">
                  <a:pos x="26" y="18"/>
                </a:cxn>
                <a:cxn ang="0">
                  <a:pos x="24" y="13"/>
                </a:cxn>
                <a:cxn ang="0">
                  <a:pos x="23" y="9"/>
                </a:cxn>
                <a:cxn ang="0">
                  <a:pos x="21" y="7"/>
                </a:cxn>
                <a:cxn ang="0">
                  <a:pos x="20" y="6"/>
                </a:cxn>
                <a:cxn ang="0">
                  <a:pos x="17" y="4"/>
                </a:cxn>
                <a:cxn ang="0">
                  <a:pos x="11" y="6"/>
                </a:cxn>
                <a:cxn ang="0">
                  <a:pos x="8" y="10"/>
                </a:cxn>
                <a:cxn ang="0">
                  <a:pos x="6" y="16"/>
                </a:cxn>
                <a:cxn ang="0">
                  <a:pos x="6" y="22"/>
                </a:cxn>
                <a:cxn ang="0">
                  <a:pos x="6" y="31"/>
                </a:cxn>
                <a:cxn ang="0">
                  <a:pos x="9" y="37"/>
                </a:cxn>
                <a:cxn ang="0">
                  <a:pos x="12" y="40"/>
                </a:cxn>
                <a:cxn ang="0">
                  <a:pos x="15" y="42"/>
                </a:cxn>
                <a:cxn ang="0">
                  <a:pos x="20" y="42"/>
                </a:cxn>
                <a:cxn ang="0">
                  <a:pos x="21" y="39"/>
                </a:cxn>
                <a:cxn ang="0">
                  <a:pos x="24" y="37"/>
                </a:cxn>
                <a:cxn ang="0">
                  <a:pos x="24" y="33"/>
                </a:cxn>
                <a:cxn ang="0">
                  <a:pos x="26" y="28"/>
                </a:cxn>
                <a:cxn ang="0">
                  <a:pos x="26" y="24"/>
                </a:cxn>
              </a:cxnLst>
              <a:rect l="0" t="0" r="r" b="b"/>
              <a:pathLst>
                <a:path w="32" h="46">
                  <a:moveTo>
                    <a:pt x="32" y="24"/>
                  </a:moveTo>
                  <a:lnTo>
                    <a:pt x="32" y="24"/>
                  </a:lnTo>
                  <a:lnTo>
                    <a:pt x="32" y="33"/>
                  </a:lnTo>
                  <a:lnTo>
                    <a:pt x="32" y="33"/>
                  </a:lnTo>
                  <a:lnTo>
                    <a:pt x="29" y="40"/>
                  </a:lnTo>
                  <a:lnTo>
                    <a:pt x="29" y="40"/>
                  </a:lnTo>
                  <a:lnTo>
                    <a:pt x="26" y="43"/>
                  </a:lnTo>
                  <a:lnTo>
                    <a:pt x="23" y="45"/>
                  </a:lnTo>
                  <a:lnTo>
                    <a:pt x="23" y="45"/>
                  </a:lnTo>
                  <a:lnTo>
                    <a:pt x="20" y="46"/>
                  </a:lnTo>
                  <a:lnTo>
                    <a:pt x="15" y="46"/>
                  </a:lnTo>
                  <a:lnTo>
                    <a:pt x="15" y="46"/>
                  </a:lnTo>
                  <a:lnTo>
                    <a:pt x="8" y="45"/>
                  </a:lnTo>
                  <a:lnTo>
                    <a:pt x="8" y="45"/>
                  </a:lnTo>
                  <a:lnTo>
                    <a:pt x="6" y="43"/>
                  </a:lnTo>
                  <a:lnTo>
                    <a:pt x="3" y="40"/>
                  </a:lnTo>
                  <a:lnTo>
                    <a:pt x="3" y="40"/>
                  </a:lnTo>
                  <a:lnTo>
                    <a:pt x="0" y="33"/>
                  </a:lnTo>
                  <a:lnTo>
                    <a:pt x="0" y="33"/>
                  </a:lnTo>
                  <a:lnTo>
                    <a:pt x="0" y="24"/>
                  </a:lnTo>
                  <a:lnTo>
                    <a:pt x="0" y="24"/>
                  </a:lnTo>
                  <a:lnTo>
                    <a:pt x="0" y="13"/>
                  </a:lnTo>
                  <a:lnTo>
                    <a:pt x="0" y="13"/>
                  </a:lnTo>
                  <a:lnTo>
                    <a:pt x="3" y="6"/>
                  </a:lnTo>
                  <a:lnTo>
                    <a:pt x="3" y="6"/>
                  </a:lnTo>
                  <a:lnTo>
                    <a:pt x="6" y="3"/>
                  </a:lnTo>
                  <a:lnTo>
                    <a:pt x="9" y="1"/>
                  </a:lnTo>
                  <a:lnTo>
                    <a:pt x="9" y="1"/>
                  </a:lnTo>
                  <a:lnTo>
                    <a:pt x="12" y="0"/>
                  </a:lnTo>
                  <a:lnTo>
                    <a:pt x="17" y="0"/>
                  </a:lnTo>
                  <a:lnTo>
                    <a:pt x="17" y="0"/>
                  </a:lnTo>
                  <a:lnTo>
                    <a:pt x="20" y="0"/>
                  </a:lnTo>
                  <a:lnTo>
                    <a:pt x="24" y="1"/>
                  </a:lnTo>
                  <a:lnTo>
                    <a:pt x="24" y="1"/>
                  </a:lnTo>
                  <a:lnTo>
                    <a:pt x="26" y="3"/>
                  </a:lnTo>
                  <a:lnTo>
                    <a:pt x="29" y="6"/>
                  </a:lnTo>
                  <a:lnTo>
                    <a:pt x="29" y="6"/>
                  </a:lnTo>
                  <a:lnTo>
                    <a:pt x="32" y="13"/>
                  </a:lnTo>
                  <a:lnTo>
                    <a:pt x="32" y="13"/>
                  </a:lnTo>
                  <a:lnTo>
                    <a:pt x="32" y="24"/>
                  </a:lnTo>
                  <a:lnTo>
                    <a:pt x="32" y="24"/>
                  </a:lnTo>
                  <a:close/>
                  <a:moveTo>
                    <a:pt x="26" y="24"/>
                  </a:moveTo>
                  <a:lnTo>
                    <a:pt x="26" y="24"/>
                  </a:lnTo>
                  <a:lnTo>
                    <a:pt x="26" y="18"/>
                  </a:lnTo>
                  <a:lnTo>
                    <a:pt x="26" y="18"/>
                  </a:lnTo>
                  <a:lnTo>
                    <a:pt x="24" y="13"/>
                  </a:lnTo>
                  <a:lnTo>
                    <a:pt x="24" y="13"/>
                  </a:lnTo>
                  <a:lnTo>
                    <a:pt x="23" y="9"/>
                  </a:lnTo>
                  <a:lnTo>
                    <a:pt x="23" y="9"/>
                  </a:lnTo>
                  <a:lnTo>
                    <a:pt x="21" y="7"/>
                  </a:lnTo>
                  <a:lnTo>
                    <a:pt x="21" y="7"/>
                  </a:lnTo>
                  <a:lnTo>
                    <a:pt x="20" y="6"/>
                  </a:lnTo>
                  <a:lnTo>
                    <a:pt x="20" y="6"/>
                  </a:lnTo>
                  <a:lnTo>
                    <a:pt x="17" y="4"/>
                  </a:lnTo>
                  <a:lnTo>
                    <a:pt x="17" y="4"/>
                  </a:lnTo>
                  <a:lnTo>
                    <a:pt x="11" y="6"/>
                  </a:lnTo>
                  <a:lnTo>
                    <a:pt x="11" y="6"/>
                  </a:lnTo>
                  <a:lnTo>
                    <a:pt x="8" y="10"/>
                  </a:lnTo>
                  <a:lnTo>
                    <a:pt x="8" y="10"/>
                  </a:lnTo>
                  <a:lnTo>
                    <a:pt x="6" y="16"/>
                  </a:lnTo>
                  <a:lnTo>
                    <a:pt x="6" y="16"/>
                  </a:lnTo>
                  <a:lnTo>
                    <a:pt x="6" y="22"/>
                  </a:lnTo>
                  <a:lnTo>
                    <a:pt x="6" y="22"/>
                  </a:lnTo>
                  <a:lnTo>
                    <a:pt x="6" y="31"/>
                  </a:lnTo>
                  <a:lnTo>
                    <a:pt x="6" y="31"/>
                  </a:lnTo>
                  <a:lnTo>
                    <a:pt x="9" y="37"/>
                  </a:lnTo>
                  <a:lnTo>
                    <a:pt x="9" y="37"/>
                  </a:lnTo>
                  <a:lnTo>
                    <a:pt x="12" y="40"/>
                  </a:lnTo>
                  <a:lnTo>
                    <a:pt x="12" y="40"/>
                  </a:lnTo>
                  <a:lnTo>
                    <a:pt x="15" y="42"/>
                  </a:lnTo>
                  <a:lnTo>
                    <a:pt x="15" y="42"/>
                  </a:lnTo>
                  <a:lnTo>
                    <a:pt x="20" y="42"/>
                  </a:lnTo>
                  <a:lnTo>
                    <a:pt x="20" y="42"/>
                  </a:lnTo>
                  <a:lnTo>
                    <a:pt x="21" y="39"/>
                  </a:lnTo>
                  <a:lnTo>
                    <a:pt x="21" y="39"/>
                  </a:lnTo>
                  <a:lnTo>
                    <a:pt x="24" y="37"/>
                  </a:lnTo>
                  <a:lnTo>
                    <a:pt x="24" y="37"/>
                  </a:lnTo>
                  <a:lnTo>
                    <a:pt x="24" y="33"/>
                  </a:lnTo>
                  <a:lnTo>
                    <a:pt x="24"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4" name="Freeform 52"/>
            <p:cNvSpPr>
              <a:spLocks/>
            </p:cNvSpPr>
            <p:nvPr/>
          </p:nvSpPr>
          <p:spPr bwMode="auto">
            <a:xfrm>
              <a:off x="3804" y="1907"/>
              <a:ext cx="13" cy="22"/>
            </a:xfrm>
            <a:custGeom>
              <a:avLst/>
              <a:gdLst/>
              <a:ahLst/>
              <a:cxnLst>
                <a:cxn ang="0">
                  <a:pos x="27" y="44"/>
                </a:cxn>
                <a:cxn ang="0">
                  <a:pos x="27" y="46"/>
                </a:cxn>
                <a:cxn ang="0">
                  <a:pos x="27" y="47"/>
                </a:cxn>
                <a:cxn ang="0">
                  <a:pos x="25" y="47"/>
                </a:cxn>
                <a:cxn ang="0">
                  <a:pos x="1" y="47"/>
                </a:cxn>
                <a:cxn ang="0">
                  <a:pos x="1" y="47"/>
                </a:cxn>
                <a:cxn ang="0">
                  <a:pos x="0" y="47"/>
                </a:cxn>
                <a:cxn ang="0">
                  <a:pos x="0" y="46"/>
                </a:cxn>
                <a:cxn ang="0">
                  <a:pos x="0" y="44"/>
                </a:cxn>
                <a:cxn ang="0">
                  <a:pos x="0" y="44"/>
                </a:cxn>
                <a:cxn ang="0">
                  <a:pos x="0" y="42"/>
                </a:cxn>
                <a:cxn ang="0">
                  <a:pos x="1" y="42"/>
                </a:cxn>
                <a:cxn ang="0">
                  <a:pos x="1" y="42"/>
                </a:cxn>
                <a:cxn ang="0">
                  <a:pos x="10" y="8"/>
                </a:cxn>
                <a:cxn ang="0">
                  <a:pos x="1" y="12"/>
                </a:cxn>
                <a:cxn ang="0">
                  <a:pos x="1" y="12"/>
                </a:cxn>
                <a:cxn ang="0">
                  <a:pos x="0" y="12"/>
                </a:cxn>
                <a:cxn ang="0">
                  <a:pos x="0" y="12"/>
                </a:cxn>
                <a:cxn ang="0">
                  <a:pos x="0" y="11"/>
                </a:cxn>
                <a:cxn ang="0">
                  <a:pos x="0" y="9"/>
                </a:cxn>
                <a:cxn ang="0">
                  <a:pos x="0" y="9"/>
                </a:cxn>
                <a:cxn ang="0">
                  <a:pos x="0" y="8"/>
                </a:cxn>
                <a:cxn ang="0">
                  <a:pos x="12" y="2"/>
                </a:cxn>
                <a:cxn ang="0">
                  <a:pos x="12" y="0"/>
                </a:cxn>
                <a:cxn ang="0">
                  <a:pos x="12" y="0"/>
                </a:cxn>
                <a:cxn ang="0">
                  <a:pos x="13" y="0"/>
                </a:cxn>
                <a:cxn ang="0">
                  <a:pos x="15" y="0"/>
                </a:cxn>
                <a:cxn ang="0">
                  <a:pos x="16" y="0"/>
                </a:cxn>
                <a:cxn ang="0">
                  <a:pos x="16" y="0"/>
                </a:cxn>
                <a:cxn ang="0">
                  <a:pos x="16" y="2"/>
                </a:cxn>
                <a:cxn ang="0">
                  <a:pos x="16" y="2"/>
                </a:cxn>
                <a:cxn ang="0">
                  <a:pos x="25" y="42"/>
                </a:cxn>
                <a:cxn ang="0">
                  <a:pos x="25" y="42"/>
                </a:cxn>
                <a:cxn ang="0">
                  <a:pos x="27" y="42"/>
                </a:cxn>
                <a:cxn ang="0">
                  <a:pos x="27" y="44"/>
                </a:cxn>
                <a:cxn ang="0">
                  <a:pos x="27" y="44"/>
                </a:cxn>
              </a:cxnLst>
              <a:rect l="0" t="0" r="r" b="b"/>
              <a:pathLst>
                <a:path w="27" h="47">
                  <a:moveTo>
                    <a:pt x="27" y="44"/>
                  </a:moveTo>
                  <a:lnTo>
                    <a:pt x="27" y="44"/>
                  </a:lnTo>
                  <a:lnTo>
                    <a:pt x="27" y="46"/>
                  </a:lnTo>
                  <a:lnTo>
                    <a:pt x="27" y="46"/>
                  </a:lnTo>
                  <a:lnTo>
                    <a:pt x="27" y="47"/>
                  </a:lnTo>
                  <a:lnTo>
                    <a:pt x="27" y="47"/>
                  </a:lnTo>
                  <a:lnTo>
                    <a:pt x="25" y="47"/>
                  </a:lnTo>
                  <a:lnTo>
                    <a:pt x="25" y="47"/>
                  </a:lnTo>
                  <a:lnTo>
                    <a:pt x="25" y="47"/>
                  </a:lnTo>
                  <a:lnTo>
                    <a:pt x="1" y="47"/>
                  </a:lnTo>
                  <a:lnTo>
                    <a:pt x="1" y="47"/>
                  </a:lnTo>
                  <a:lnTo>
                    <a:pt x="1" y="47"/>
                  </a:lnTo>
                  <a:lnTo>
                    <a:pt x="1" y="47"/>
                  </a:lnTo>
                  <a:lnTo>
                    <a:pt x="0" y="47"/>
                  </a:lnTo>
                  <a:lnTo>
                    <a:pt x="0" y="47"/>
                  </a:lnTo>
                  <a:lnTo>
                    <a:pt x="0" y="46"/>
                  </a:lnTo>
                  <a:lnTo>
                    <a:pt x="0" y="46"/>
                  </a:lnTo>
                  <a:lnTo>
                    <a:pt x="0" y="44"/>
                  </a:lnTo>
                  <a:lnTo>
                    <a:pt x="0" y="44"/>
                  </a:lnTo>
                  <a:lnTo>
                    <a:pt x="0" y="44"/>
                  </a:lnTo>
                  <a:lnTo>
                    <a:pt x="0" y="44"/>
                  </a:lnTo>
                  <a:lnTo>
                    <a:pt x="0" y="42"/>
                  </a:lnTo>
                  <a:lnTo>
                    <a:pt x="0" y="42"/>
                  </a:lnTo>
                  <a:lnTo>
                    <a:pt x="1" y="42"/>
                  </a:lnTo>
                  <a:lnTo>
                    <a:pt x="1" y="42"/>
                  </a:lnTo>
                  <a:lnTo>
                    <a:pt x="1" y="42"/>
                  </a:lnTo>
                  <a:lnTo>
                    <a:pt x="10" y="42"/>
                  </a:lnTo>
                  <a:lnTo>
                    <a:pt x="10" y="8"/>
                  </a:lnTo>
                  <a:lnTo>
                    <a:pt x="1" y="12"/>
                  </a:lnTo>
                  <a:lnTo>
                    <a:pt x="1" y="12"/>
                  </a:lnTo>
                  <a:lnTo>
                    <a:pt x="1" y="12"/>
                  </a:lnTo>
                  <a:lnTo>
                    <a:pt x="1"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1" y="8"/>
                  </a:lnTo>
                  <a:lnTo>
                    <a:pt x="12" y="2"/>
                  </a:lnTo>
                  <a:lnTo>
                    <a:pt x="12" y="2"/>
                  </a:lnTo>
                  <a:lnTo>
                    <a:pt x="12" y="0"/>
                  </a:lnTo>
                  <a:lnTo>
                    <a:pt x="12" y="0"/>
                  </a:lnTo>
                  <a:lnTo>
                    <a:pt x="12" y="0"/>
                  </a:lnTo>
                  <a:lnTo>
                    <a:pt x="12" y="0"/>
                  </a:lnTo>
                  <a:lnTo>
                    <a:pt x="13" y="0"/>
                  </a:lnTo>
                  <a:lnTo>
                    <a:pt x="13" y="0"/>
                  </a:lnTo>
                  <a:lnTo>
                    <a:pt x="15" y="0"/>
                  </a:lnTo>
                  <a:lnTo>
                    <a:pt x="15" y="0"/>
                  </a:lnTo>
                  <a:lnTo>
                    <a:pt x="16" y="0"/>
                  </a:lnTo>
                  <a:lnTo>
                    <a:pt x="16" y="0"/>
                  </a:lnTo>
                  <a:lnTo>
                    <a:pt x="16" y="0"/>
                  </a:lnTo>
                  <a:lnTo>
                    <a:pt x="16" y="0"/>
                  </a:lnTo>
                  <a:lnTo>
                    <a:pt x="16" y="2"/>
                  </a:lnTo>
                  <a:lnTo>
                    <a:pt x="16" y="2"/>
                  </a:lnTo>
                  <a:lnTo>
                    <a:pt x="16" y="2"/>
                  </a:lnTo>
                  <a:lnTo>
                    <a:pt x="16" y="42"/>
                  </a:lnTo>
                  <a:lnTo>
                    <a:pt x="25" y="42"/>
                  </a:lnTo>
                  <a:lnTo>
                    <a:pt x="25" y="42"/>
                  </a:lnTo>
                  <a:lnTo>
                    <a:pt x="25" y="42"/>
                  </a:lnTo>
                  <a:lnTo>
                    <a:pt x="25" y="42"/>
                  </a:lnTo>
                  <a:lnTo>
                    <a:pt x="27" y="42"/>
                  </a:lnTo>
                  <a:lnTo>
                    <a:pt x="27" y="42"/>
                  </a:lnTo>
                  <a:lnTo>
                    <a:pt x="27" y="44"/>
                  </a:lnTo>
                  <a:lnTo>
                    <a:pt x="27" y="44"/>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5" name="Freeform 53"/>
            <p:cNvSpPr>
              <a:spLocks noEditPoints="1"/>
            </p:cNvSpPr>
            <p:nvPr/>
          </p:nvSpPr>
          <p:spPr bwMode="auto">
            <a:xfrm>
              <a:off x="3834" y="1907"/>
              <a:ext cx="14" cy="22"/>
            </a:xfrm>
            <a:custGeom>
              <a:avLst/>
              <a:gdLst/>
              <a:ahLst/>
              <a:cxnLst>
                <a:cxn ang="0">
                  <a:pos x="32" y="24"/>
                </a:cxn>
                <a:cxn ang="0">
                  <a:pos x="30" y="33"/>
                </a:cxn>
                <a:cxn ang="0">
                  <a:pos x="29" y="41"/>
                </a:cxn>
                <a:cxn ang="0">
                  <a:pos x="23" y="46"/>
                </a:cxn>
                <a:cxn ang="0">
                  <a:pos x="20" y="47"/>
                </a:cxn>
                <a:cxn ang="0">
                  <a:pos x="15" y="47"/>
                </a:cxn>
                <a:cxn ang="0">
                  <a:pos x="8" y="46"/>
                </a:cxn>
                <a:cxn ang="0">
                  <a:pos x="3" y="41"/>
                </a:cxn>
                <a:cxn ang="0">
                  <a:pos x="0" y="33"/>
                </a:cxn>
                <a:cxn ang="0">
                  <a:pos x="0" y="24"/>
                </a:cxn>
                <a:cxn ang="0">
                  <a:pos x="0" y="14"/>
                </a:cxn>
                <a:cxn ang="0">
                  <a:pos x="3" y="6"/>
                </a:cxn>
                <a:cxn ang="0">
                  <a:pos x="6" y="3"/>
                </a:cxn>
                <a:cxn ang="0">
                  <a:pos x="9" y="2"/>
                </a:cxn>
                <a:cxn ang="0">
                  <a:pos x="17" y="0"/>
                </a:cxn>
                <a:cxn ang="0">
                  <a:pos x="24" y="2"/>
                </a:cxn>
                <a:cxn ang="0">
                  <a:pos x="26" y="3"/>
                </a:cxn>
                <a:cxn ang="0">
                  <a:pos x="29" y="6"/>
                </a:cxn>
                <a:cxn ang="0">
                  <a:pos x="30" y="14"/>
                </a:cxn>
                <a:cxn ang="0">
                  <a:pos x="32" y="24"/>
                </a:cxn>
                <a:cxn ang="0">
                  <a:pos x="26" y="24"/>
                </a:cxn>
                <a:cxn ang="0">
                  <a:pos x="26" y="18"/>
                </a:cxn>
                <a:cxn ang="0">
                  <a:pos x="24" y="14"/>
                </a:cxn>
                <a:cxn ang="0">
                  <a:pos x="23" y="9"/>
                </a:cxn>
                <a:cxn ang="0">
                  <a:pos x="21" y="8"/>
                </a:cxn>
                <a:cxn ang="0">
                  <a:pos x="18" y="6"/>
                </a:cxn>
                <a:cxn ang="0">
                  <a:pos x="15" y="5"/>
                </a:cxn>
                <a:cxn ang="0">
                  <a:pos x="11" y="6"/>
                </a:cxn>
                <a:cxn ang="0">
                  <a:pos x="8" y="11"/>
                </a:cxn>
                <a:cxn ang="0">
                  <a:pos x="6" y="17"/>
                </a:cxn>
                <a:cxn ang="0">
                  <a:pos x="6" y="23"/>
                </a:cxn>
                <a:cxn ang="0">
                  <a:pos x="6" y="32"/>
                </a:cxn>
                <a:cxn ang="0">
                  <a:pos x="8" y="38"/>
                </a:cxn>
                <a:cxn ang="0">
                  <a:pos x="11" y="41"/>
                </a:cxn>
                <a:cxn ang="0">
                  <a:pos x="15" y="42"/>
                </a:cxn>
                <a:cxn ang="0">
                  <a:pos x="20" y="42"/>
                </a:cxn>
                <a:cxn ang="0">
                  <a:pos x="21" y="39"/>
                </a:cxn>
                <a:cxn ang="0">
                  <a:pos x="24" y="38"/>
                </a:cxn>
                <a:cxn ang="0">
                  <a:pos x="24" y="33"/>
                </a:cxn>
                <a:cxn ang="0">
                  <a:pos x="26" y="29"/>
                </a:cxn>
                <a:cxn ang="0">
                  <a:pos x="26" y="24"/>
                </a:cxn>
              </a:cxnLst>
              <a:rect l="0" t="0" r="r" b="b"/>
              <a:pathLst>
                <a:path w="32" h="47">
                  <a:moveTo>
                    <a:pt x="32" y="24"/>
                  </a:moveTo>
                  <a:lnTo>
                    <a:pt x="32" y="24"/>
                  </a:lnTo>
                  <a:lnTo>
                    <a:pt x="30" y="33"/>
                  </a:lnTo>
                  <a:lnTo>
                    <a:pt x="30" y="33"/>
                  </a:lnTo>
                  <a:lnTo>
                    <a:pt x="29" y="41"/>
                  </a:lnTo>
                  <a:lnTo>
                    <a:pt x="29" y="41"/>
                  </a:lnTo>
                  <a:lnTo>
                    <a:pt x="26" y="44"/>
                  </a:lnTo>
                  <a:lnTo>
                    <a:pt x="23" y="46"/>
                  </a:lnTo>
                  <a:lnTo>
                    <a:pt x="23" y="46"/>
                  </a:lnTo>
                  <a:lnTo>
                    <a:pt x="20" y="47"/>
                  </a:lnTo>
                  <a:lnTo>
                    <a:pt x="15" y="47"/>
                  </a:lnTo>
                  <a:lnTo>
                    <a:pt x="15" y="47"/>
                  </a:lnTo>
                  <a:lnTo>
                    <a:pt x="8" y="46"/>
                  </a:lnTo>
                  <a:lnTo>
                    <a:pt x="8" y="46"/>
                  </a:lnTo>
                  <a:lnTo>
                    <a:pt x="5" y="44"/>
                  </a:lnTo>
                  <a:lnTo>
                    <a:pt x="3" y="41"/>
                  </a:lnTo>
                  <a:lnTo>
                    <a:pt x="3" y="41"/>
                  </a:lnTo>
                  <a:lnTo>
                    <a:pt x="0" y="33"/>
                  </a:lnTo>
                  <a:lnTo>
                    <a:pt x="0" y="33"/>
                  </a:lnTo>
                  <a:lnTo>
                    <a:pt x="0" y="24"/>
                  </a:lnTo>
                  <a:lnTo>
                    <a:pt x="0" y="24"/>
                  </a:lnTo>
                  <a:lnTo>
                    <a:pt x="0" y="14"/>
                  </a:lnTo>
                  <a:lnTo>
                    <a:pt x="0" y="14"/>
                  </a:lnTo>
                  <a:lnTo>
                    <a:pt x="3" y="6"/>
                  </a:lnTo>
                  <a:lnTo>
                    <a:pt x="3" y="6"/>
                  </a:lnTo>
                  <a:lnTo>
                    <a:pt x="6" y="3"/>
                  </a:lnTo>
                  <a:lnTo>
                    <a:pt x="9" y="2"/>
                  </a:lnTo>
                  <a:lnTo>
                    <a:pt x="9" y="2"/>
                  </a:lnTo>
                  <a:lnTo>
                    <a:pt x="12" y="0"/>
                  </a:lnTo>
                  <a:lnTo>
                    <a:pt x="17" y="0"/>
                  </a:lnTo>
                  <a:lnTo>
                    <a:pt x="17" y="0"/>
                  </a:lnTo>
                  <a:lnTo>
                    <a:pt x="24" y="2"/>
                  </a:lnTo>
                  <a:lnTo>
                    <a:pt x="24" y="2"/>
                  </a:lnTo>
                  <a:lnTo>
                    <a:pt x="26" y="3"/>
                  </a:lnTo>
                  <a:lnTo>
                    <a:pt x="29" y="6"/>
                  </a:lnTo>
                  <a:lnTo>
                    <a:pt x="29" y="6"/>
                  </a:lnTo>
                  <a:lnTo>
                    <a:pt x="30" y="14"/>
                  </a:lnTo>
                  <a:lnTo>
                    <a:pt x="30" y="14"/>
                  </a:lnTo>
                  <a:lnTo>
                    <a:pt x="32" y="24"/>
                  </a:lnTo>
                  <a:lnTo>
                    <a:pt x="32" y="24"/>
                  </a:lnTo>
                  <a:close/>
                  <a:moveTo>
                    <a:pt x="26" y="24"/>
                  </a:moveTo>
                  <a:lnTo>
                    <a:pt x="26" y="24"/>
                  </a:lnTo>
                  <a:lnTo>
                    <a:pt x="26" y="18"/>
                  </a:lnTo>
                  <a:lnTo>
                    <a:pt x="26" y="18"/>
                  </a:lnTo>
                  <a:lnTo>
                    <a:pt x="24" y="14"/>
                  </a:lnTo>
                  <a:lnTo>
                    <a:pt x="24" y="14"/>
                  </a:lnTo>
                  <a:lnTo>
                    <a:pt x="23" y="9"/>
                  </a:lnTo>
                  <a:lnTo>
                    <a:pt x="23" y="9"/>
                  </a:lnTo>
                  <a:lnTo>
                    <a:pt x="21" y="8"/>
                  </a:lnTo>
                  <a:lnTo>
                    <a:pt x="21" y="8"/>
                  </a:lnTo>
                  <a:lnTo>
                    <a:pt x="18" y="6"/>
                  </a:lnTo>
                  <a:lnTo>
                    <a:pt x="18" y="6"/>
                  </a:lnTo>
                  <a:lnTo>
                    <a:pt x="15" y="5"/>
                  </a:lnTo>
                  <a:lnTo>
                    <a:pt x="15" y="5"/>
                  </a:lnTo>
                  <a:lnTo>
                    <a:pt x="11" y="6"/>
                  </a:lnTo>
                  <a:lnTo>
                    <a:pt x="11" y="6"/>
                  </a:lnTo>
                  <a:lnTo>
                    <a:pt x="8" y="11"/>
                  </a:lnTo>
                  <a:lnTo>
                    <a:pt x="8" y="11"/>
                  </a:lnTo>
                  <a:lnTo>
                    <a:pt x="6" y="17"/>
                  </a:lnTo>
                  <a:lnTo>
                    <a:pt x="6" y="17"/>
                  </a:lnTo>
                  <a:lnTo>
                    <a:pt x="6" y="23"/>
                  </a:lnTo>
                  <a:lnTo>
                    <a:pt x="6" y="23"/>
                  </a:lnTo>
                  <a:lnTo>
                    <a:pt x="6" y="32"/>
                  </a:lnTo>
                  <a:lnTo>
                    <a:pt x="6" y="32"/>
                  </a:lnTo>
                  <a:lnTo>
                    <a:pt x="8" y="38"/>
                  </a:lnTo>
                  <a:lnTo>
                    <a:pt x="8" y="38"/>
                  </a:lnTo>
                  <a:lnTo>
                    <a:pt x="11" y="41"/>
                  </a:lnTo>
                  <a:lnTo>
                    <a:pt x="11" y="41"/>
                  </a:lnTo>
                  <a:lnTo>
                    <a:pt x="15" y="42"/>
                  </a:lnTo>
                  <a:lnTo>
                    <a:pt x="15" y="42"/>
                  </a:lnTo>
                  <a:lnTo>
                    <a:pt x="20" y="42"/>
                  </a:lnTo>
                  <a:lnTo>
                    <a:pt x="20" y="42"/>
                  </a:lnTo>
                  <a:lnTo>
                    <a:pt x="21" y="39"/>
                  </a:lnTo>
                  <a:lnTo>
                    <a:pt x="21" y="39"/>
                  </a:lnTo>
                  <a:lnTo>
                    <a:pt x="24" y="38"/>
                  </a:lnTo>
                  <a:lnTo>
                    <a:pt x="24" y="38"/>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6" name="Freeform 54"/>
            <p:cNvSpPr>
              <a:spLocks/>
            </p:cNvSpPr>
            <p:nvPr/>
          </p:nvSpPr>
          <p:spPr bwMode="auto">
            <a:xfrm>
              <a:off x="3866" y="1905"/>
              <a:ext cx="11" cy="21"/>
            </a:xfrm>
            <a:custGeom>
              <a:avLst/>
              <a:gdLst/>
              <a:ahLst/>
              <a:cxnLst>
                <a:cxn ang="0">
                  <a:pos x="26" y="45"/>
                </a:cxn>
                <a:cxn ang="0">
                  <a:pos x="26" y="45"/>
                </a:cxn>
                <a:cxn ang="0">
                  <a:pos x="26" y="46"/>
                </a:cxn>
                <a:cxn ang="0">
                  <a:pos x="26" y="46"/>
                </a:cxn>
                <a:cxn ang="0">
                  <a:pos x="2" y="46"/>
                </a:cxn>
                <a:cxn ang="0">
                  <a:pos x="0" y="46"/>
                </a:cxn>
                <a:cxn ang="0">
                  <a:pos x="0" y="46"/>
                </a:cxn>
                <a:cxn ang="0">
                  <a:pos x="0" y="45"/>
                </a:cxn>
                <a:cxn ang="0">
                  <a:pos x="0" y="45"/>
                </a:cxn>
                <a:cxn ang="0">
                  <a:pos x="0" y="43"/>
                </a:cxn>
                <a:cxn ang="0">
                  <a:pos x="0" y="42"/>
                </a:cxn>
                <a:cxn ang="0">
                  <a:pos x="0" y="42"/>
                </a:cxn>
                <a:cxn ang="0">
                  <a:pos x="2" y="42"/>
                </a:cxn>
                <a:cxn ang="0">
                  <a:pos x="11" y="7"/>
                </a:cxn>
                <a:cxn ang="0">
                  <a:pos x="2" y="12"/>
                </a:cxn>
                <a:cxn ang="0">
                  <a:pos x="0" y="12"/>
                </a:cxn>
                <a:cxn ang="0">
                  <a:pos x="0" y="12"/>
                </a:cxn>
                <a:cxn ang="0">
                  <a:pos x="0" y="12"/>
                </a:cxn>
                <a:cxn ang="0">
                  <a:pos x="0" y="10"/>
                </a:cxn>
                <a:cxn ang="0">
                  <a:pos x="0" y="9"/>
                </a:cxn>
                <a:cxn ang="0">
                  <a:pos x="0" y="9"/>
                </a:cxn>
                <a:cxn ang="0">
                  <a:pos x="0" y="7"/>
                </a:cxn>
                <a:cxn ang="0">
                  <a:pos x="11" y="1"/>
                </a:cxn>
                <a:cxn ang="0">
                  <a:pos x="12" y="0"/>
                </a:cxn>
                <a:cxn ang="0">
                  <a:pos x="12" y="0"/>
                </a:cxn>
                <a:cxn ang="0">
                  <a:pos x="12" y="0"/>
                </a:cxn>
                <a:cxn ang="0">
                  <a:pos x="14" y="0"/>
                </a:cxn>
                <a:cxn ang="0">
                  <a:pos x="15" y="0"/>
                </a:cxn>
                <a:cxn ang="0">
                  <a:pos x="17" y="0"/>
                </a:cxn>
                <a:cxn ang="0">
                  <a:pos x="17" y="1"/>
                </a:cxn>
                <a:cxn ang="0">
                  <a:pos x="17" y="1"/>
                </a:cxn>
                <a:cxn ang="0">
                  <a:pos x="26" y="42"/>
                </a:cxn>
                <a:cxn ang="0">
                  <a:pos x="26" y="42"/>
                </a:cxn>
                <a:cxn ang="0">
                  <a:pos x="26" y="42"/>
                </a:cxn>
                <a:cxn ang="0">
                  <a:pos x="26" y="43"/>
                </a:cxn>
                <a:cxn ang="0">
                  <a:pos x="26" y="45"/>
                </a:cxn>
              </a:cxnLst>
              <a:rect l="0" t="0" r="r" b="b"/>
              <a:pathLst>
                <a:path w="26" h="46">
                  <a:moveTo>
                    <a:pt x="26" y="45"/>
                  </a:moveTo>
                  <a:lnTo>
                    <a:pt x="26" y="45"/>
                  </a:lnTo>
                  <a:lnTo>
                    <a:pt x="26" y="45"/>
                  </a:lnTo>
                  <a:lnTo>
                    <a:pt x="26" y="45"/>
                  </a:lnTo>
                  <a:lnTo>
                    <a:pt x="26" y="46"/>
                  </a:lnTo>
                  <a:lnTo>
                    <a:pt x="26" y="46"/>
                  </a:lnTo>
                  <a:lnTo>
                    <a:pt x="26" y="46"/>
                  </a:lnTo>
                  <a:lnTo>
                    <a:pt x="26" y="46"/>
                  </a:lnTo>
                  <a:lnTo>
                    <a:pt x="26" y="46"/>
                  </a:lnTo>
                  <a:lnTo>
                    <a:pt x="2" y="46"/>
                  </a:lnTo>
                  <a:lnTo>
                    <a:pt x="2"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2" y="42"/>
                  </a:lnTo>
                  <a:lnTo>
                    <a:pt x="11" y="42"/>
                  </a:lnTo>
                  <a:lnTo>
                    <a:pt x="11" y="7"/>
                  </a:lnTo>
                  <a:lnTo>
                    <a:pt x="2" y="12"/>
                  </a:lnTo>
                  <a:lnTo>
                    <a:pt x="2"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1"/>
                  </a:lnTo>
                  <a:lnTo>
                    <a:pt x="17" y="1"/>
                  </a:lnTo>
                  <a:lnTo>
                    <a:pt x="17" y="1"/>
                  </a:lnTo>
                  <a:lnTo>
                    <a:pt x="17" y="42"/>
                  </a:lnTo>
                  <a:lnTo>
                    <a:pt x="26" y="42"/>
                  </a:lnTo>
                  <a:lnTo>
                    <a:pt x="26" y="42"/>
                  </a:lnTo>
                  <a:lnTo>
                    <a:pt x="26" y="42"/>
                  </a:lnTo>
                  <a:lnTo>
                    <a:pt x="26" y="42"/>
                  </a:lnTo>
                  <a:lnTo>
                    <a:pt x="26" y="42"/>
                  </a:lnTo>
                  <a:lnTo>
                    <a:pt x="26" y="42"/>
                  </a:lnTo>
                  <a:lnTo>
                    <a:pt x="26" y="43"/>
                  </a:lnTo>
                  <a:lnTo>
                    <a:pt x="26" y="43"/>
                  </a:lnTo>
                  <a:lnTo>
                    <a:pt x="26" y="45"/>
                  </a:lnTo>
                  <a:lnTo>
                    <a:pt x="26"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7" name="Freeform 55"/>
            <p:cNvSpPr>
              <a:spLocks noEditPoints="1"/>
            </p:cNvSpPr>
            <p:nvPr/>
          </p:nvSpPr>
          <p:spPr bwMode="auto">
            <a:xfrm>
              <a:off x="3891" y="1905"/>
              <a:ext cx="15" cy="21"/>
            </a:xfrm>
            <a:custGeom>
              <a:avLst/>
              <a:gdLst/>
              <a:ahLst/>
              <a:cxnLst>
                <a:cxn ang="0">
                  <a:pos x="33" y="24"/>
                </a:cxn>
                <a:cxn ang="0">
                  <a:pos x="32" y="33"/>
                </a:cxn>
                <a:cxn ang="0">
                  <a:pos x="29" y="40"/>
                </a:cxn>
                <a:cxn ang="0">
                  <a:pos x="24" y="45"/>
                </a:cxn>
                <a:cxn ang="0">
                  <a:pos x="20" y="46"/>
                </a:cxn>
                <a:cxn ang="0">
                  <a:pos x="17" y="46"/>
                </a:cxn>
                <a:cxn ang="0">
                  <a:pos x="9" y="45"/>
                </a:cxn>
                <a:cxn ang="0">
                  <a:pos x="5" y="40"/>
                </a:cxn>
                <a:cxn ang="0">
                  <a:pos x="2" y="33"/>
                </a:cxn>
                <a:cxn ang="0">
                  <a:pos x="0" y="24"/>
                </a:cxn>
                <a:cxn ang="0">
                  <a:pos x="2" y="13"/>
                </a:cxn>
                <a:cxn ang="0">
                  <a:pos x="5" y="6"/>
                </a:cxn>
                <a:cxn ang="0">
                  <a:pos x="6" y="3"/>
                </a:cxn>
                <a:cxn ang="0">
                  <a:pos x="9" y="1"/>
                </a:cxn>
                <a:cxn ang="0">
                  <a:pos x="17" y="0"/>
                </a:cxn>
                <a:cxn ang="0">
                  <a:pos x="21" y="0"/>
                </a:cxn>
                <a:cxn ang="0">
                  <a:pos x="24" y="1"/>
                </a:cxn>
                <a:cxn ang="0">
                  <a:pos x="29" y="6"/>
                </a:cxn>
                <a:cxn ang="0">
                  <a:pos x="32" y="13"/>
                </a:cxn>
                <a:cxn ang="0">
                  <a:pos x="33" y="24"/>
                </a:cxn>
                <a:cxn ang="0">
                  <a:pos x="26" y="24"/>
                </a:cxn>
                <a:cxn ang="0">
                  <a:pos x="26" y="18"/>
                </a:cxn>
                <a:cxn ang="0">
                  <a:pos x="26" y="13"/>
                </a:cxn>
                <a:cxn ang="0">
                  <a:pos x="24" y="9"/>
                </a:cxn>
                <a:cxn ang="0">
                  <a:pos x="23" y="7"/>
                </a:cxn>
                <a:cxn ang="0">
                  <a:pos x="20" y="6"/>
                </a:cxn>
                <a:cxn ang="0">
                  <a:pos x="17" y="4"/>
                </a:cxn>
                <a:cxn ang="0">
                  <a:pos x="12" y="6"/>
                </a:cxn>
                <a:cxn ang="0">
                  <a:pos x="9" y="10"/>
                </a:cxn>
                <a:cxn ang="0">
                  <a:pos x="8" y="16"/>
                </a:cxn>
                <a:cxn ang="0">
                  <a:pos x="8" y="22"/>
                </a:cxn>
                <a:cxn ang="0">
                  <a:pos x="8" y="31"/>
                </a:cxn>
                <a:cxn ang="0">
                  <a:pos x="9" y="37"/>
                </a:cxn>
                <a:cxn ang="0">
                  <a:pos x="12" y="40"/>
                </a:cxn>
                <a:cxn ang="0">
                  <a:pos x="17" y="42"/>
                </a:cxn>
                <a:cxn ang="0">
                  <a:pos x="20" y="42"/>
                </a:cxn>
                <a:cxn ang="0">
                  <a:pos x="23" y="39"/>
                </a:cxn>
                <a:cxn ang="0">
                  <a:pos x="24" y="37"/>
                </a:cxn>
                <a:cxn ang="0">
                  <a:pos x="26" y="33"/>
                </a:cxn>
                <a:cxn ang="0">
                  <a:pos x="26" y="28"/>
                </a:cxn>
                <a:cxn ang="0">
                  <a:pos x="26" y="24"/>
                </a:cxn>
              </a:cxnLst>
              <a:rect l="0" t="0" r="r" b="b"/>
              <a:pathLst>
                <a:path w="33" h="46">
                  <a:moveTo>
                    <a:pt x="33" y="24"/>
                  </a:moveTo>
                  <a:lnTo>
                    <a:pt x="33" y="24"/>
                  </a:lnTo>
                  <a:lnTo>
                    <a:pt x="32" y="33"/>
                  </a:lnTo>
                  <a:lnTo>
                    <a:pt x="32" y="33"/>
                  </a:lnTo>
                  <a:lnTo>
                    <a:pt x="29" y="40"/>
                  </a:lnTo>
                  <a:lnTo>
                    <a:pt x="29" y="40"/>
                  </a:lnTo>
                  <a:lnTo>
                    <a:pt x="27" y="43"/>
                  </a:lnTo>
                  <a:lnTo>
                    <a:pt x="24" y="45"/>
                  </a:lnTo>
                  <a:lnTo>
                    <a:pt x="24" y="45"/>
                  </a:lnTo>
                  <a:lnTo>
                    <a:pt x="20" y="46"/>
                  </a:lnTo>
                  <a:lnTo>
                    <a:pt x="17" y="46"/>
                  </a:lnTo>
                  <a:lnTo>
                    <a:pt x="17" y="46"/>
                  </a:lnTo>
                  <a:lnTo>
                    <a:pt x="9" y="45"/>
                  </a:lnTo>
                  <a:lnTo>
                    <a:pt x="9" y="45"/>
                  </a:lnTo>
                  <a:lnTo>
                    <a:pt x="6" y="43"/>
                  </a:lnTo>
                  <a:lnTo>
                    <a:pt x="5" y="40"/>
                  </a:lnTo>
                  <a:lnTo>
                    <a:pt x="5" y="40"/>
                  </a:lnTo>
                  <a:lnTo>
                    <a:pt x="2" y="33"/>
                  </a:lnTo>
                  <a:lnTo>
                    <a:pt x="2" y="33"/>
                  </a:lnTo>
                  <a:lnTo>
                    <a:pt x="0" y="24"/>
                  </a:lnTo>
                  <a:lnTo>
                    <a:pt x="0" y="24"/>
                  </a:lnTo>
                  <a:lnTo>
                    <a:pt x="2" y="13"/>
                  </a:lnTo>
                  <a:lnTo>
                    <a:pt x="2" y="13"/>
                  </a:lnTo>
                  <a:lnTo>
                    <a:pt x="5" y="6"/>
                  </a:lnTo>
                  <a:lnTo>
                    <a:pt x="5" y="6"/>
                  </a:lnTo>
                  <a:lnTo>
                    <a:pt x="6" y="3"/>
                  </a:lnTo>
                  <a:lnTo>
                    <a:pt x="9" y="1"/>
                  </a:lnTo>
                  <a:lnTo>
                    <a:pt x="9" y="1"/>
                  </a:lnTo>
                  <a:lnTo>
                    <a:pt x="12" y="0"/>
                  </a:lnTo>
                  <a:lnTo>
                    <a:pt x="17" y="0"/>
                  </a:lnTo>
                  <a:lnTo>
                    <a:pt x="17" y="0"/>
                  </a:lnTo>
                  <a:lnTo>
                    <a:pt x="21" y="0"/>
                  </a:lnTo>
                  <a:lnTo>
                    <a:pt x="24" y="1"/>
                  </a:lnTo>
                  <a:lnTo>
                    <a:pt x="24" y="1"/>
                  </a:lnTo>
                  <a:lnTo>
                    <a:pt x="27" y="3"/>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9"/>
                  </a:lnTo>
                  <a:lnTo>
                    <a:pt x="24" y="9"/>
                  </a:lnTo>
                  <a:lnTo>
                    <a:pt x="23" y="7"/>
                  </a:lnTo>
                  <a:lnTo>
                    <a:pt x="23" y="7"/>
                  </a:lnTo>
                  <a:lnTo>
                    <a:pt x="20" y="6"/>
                  </a:lnTo>
                  <a:lnTo>
                    <a:pt x="20" y="6"/>
                  </a:lnTo>
                  <a:lnTo>
                    <a:pt x="17" y="4"/>
                  </a:lnTo>
                  <a:lnTo>
                    <a:pt x="17" y="4"/>
                  </a:lnTo>
                  <a:lnTo>
                    <a:pt x="12" y="6"/>
                  </a:lnTo>
                  <a:lnTo>
                    <a:pt x="12" y="6"/>
                  </a:lnTo>
                  <a:lnTo>
                    <a:pt x="9" y="10"/>
                  </a:lnTo>
                  <a:lnTo>
                    <a:pt x="9" y="10"/>
                  </a:lnTo>
                  <a:lnTo>
                    <a:pt x="8" y="16"/>
                  </a:lnTo>
                  <a:lnTo>
                    <a:pt x="8" y="16"/>
                  </a:lnTo>
                  <a:lnTo>
                    <a:pt x="8" y="22"/>
                  </a:lnTo>
                  <a:lnTo>
                    <a:pt x="8" y="22"/>
                  </a:lnTo>
                  <a:lnTo>
                    <a:pt x="8" y="31"/>
                  </a:lnTo>
                  <a:lnTo>
                    <a:pt x="8" y="31"/>
                  </a:lnTo>
                  <a:lnTo>
                    <a:pt x="9" y="37"/>
                  </a:lnTo>
                  <a:lnTo>
                    <a:pt x="9" y="37"/>
                  </a:lnTo>
                  <a:lnTo>
                    <a:pt x="12" y="40"/>
                  </a:lnTo>
                  <a:lnTo>
                    <a:pt x="12" y="40"/>
                  </a:lnTo>
                  <a:lnTo>
                    <a:pt x="17" y="42"/>
                  </a:lnTo>
                  <a:lnTo>
                    <a:pt x="17" y="42"/>
                  </a:lnTo>
                  <a:lnTo>
                    <a:pt x="20" y="42"/>
                  </a:lnTo>
                  <a:lnTo>
                    <a:pt x="20" y="42"/>
                  </a:lnTo>
                  <a:lnTo>
                    <a:pt x="23" y="39"/>
                  </a:lnTo>
                  <a:lnTo>
                    <a:pt x="23" y="39"/>
                  </a:lnTo>
                  <a:lnTo>
                    <a:pt x="24" y="37"/>
                  </a:lnTo>
                  <a:lnTo>
                    <a:pt x="24" y="37"/>
                  </a:lnTo>
                  <a:lnTo>
                    <a:pt x="26" y="33"/>
                  </a:lnTo>
                  <a:lnTo>
                    <a:pt x="26"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8" name="Freeform 56"/>
            <p:cNvSpPr>
              <a:spLocks/>
            </p:cNvSpPr>
            <p:nvPr/>
          </p:nvSpPr>
          <p:spPr bwMode="auto">
            <a:xfrm>
              <a:off x="3807" y="2111"/>
              <a:ext cx="13" cy="21"/>
            </a:xfrm>
            <a:custGeom>
              <a:avLst/>
              <a:gdLst/>
              <a:ahLst/>
              <a:cxnLst>
                <a:cxn ang="0">
                  <a:pos x="27" y="44"/>
                </a:cxn>
                <a:cxn ang="0">
                  <a:pos x="27" y="45"/>
                </a:cxn>
                <a:cxn ang="0">
                  <a:pos x="27" y="45"/>
                </a:cxn>
                <a:cxn ang="0">
                  <a:pos x="25" y="47"/>
                </a:cxn>
                <a:cxn ang="0">
                  <a:pos x="1" y="47"/>
                </a:cxn>
                <a:cxn ang="0">
                  <a:pos x="1" y="47"/>
                </a:cxn>
                <a:cxn ang="0">
                  <a:pos x="1" y="45"/>
                </a:cxn>
                <a:cxn ang="0">
                  <a:pos x="0" y="45"/>
                </a:cxn>
                <a:cxn ang="0">
                  <a:pos x="0" y="44"/>
                </a:cxn>
                <a:cxn ang="0">
                  <a:pos x="0" y="42"/>
                </a:cxn>
                <a:cxn ang="0">
                  <a:pos x="1" y="42"/>
                </a:cxn>
                <a:cxn ang="0">
                  <a:pos x="1" y="42"/>
                </a:cxn>
                <a:cxn ang="0">
                  <a:pos x="1" y="42"/>
                </a:cxn>
                <a:cxn ang="0">
                  <a:pos x="12" y="6"/>
                </a:cxn>
                <a:cxn ang="0">
                  <a:pos x="3" y="12"/>
                </a:cxn>
                <a:cxn ang="0">
                  <a:pos x="1" y="12"/>
                </a:cxn>
                <a:cxn ang="0">
                  <a:pos x="0" y="12"/>
                </a:cxn>
                <a:cxn ang="0">
                  <a:pos x="0" y="11"/>
                </a:cxn>
                <a:cxn ang="0">
                  <a:pos x="0" y="11"/>
                </a:cxn>
                <a:cxn ang="0">
                  <a:pos x="0" y="9"/>
                </a:cxn>
                <a:cxn ang="0">
                  <a:pos x="0" y="8"/>
                </a:cxn>
                <a:cxn ang="0">
                  <a:pos x="1" y="8"/>
                </a:cxn>
                <a:cxn ang="0">
                  <a:pos x="12" y="0"/>
                </a:cxn>
                <a:cxn ang="0">
                  <a:pos x="12" y="0"/>
                </a:cxn>
                <a:cxn ang="0">
                  <a:pos x="12" y="0"/>
                </a:cxn>
                <a:cxn ang="0">
                  <a:pos x="13" y="0"/>
                </a:cxn>
                <a:cxn ang="0">
                  <a:pos x="15" y="0"/>
                </a:cxn>
                <a:cxn ang="0">
                  <a:pos x="16" y="0"/>
                </a:cxn>
                <a:cxn ang="0">
                  <a:pos x="16" y="0"/>
                </a:cxn>
                <a:cxn ang="0">
                  <a:pos x="18" y="0"/>
                </a:cxn>
                <a:cxn ang="0">
                  <a:pos x="18" y="2"/>
                </a:cxn>
                <a:cxn ang="0">
                  <a:pos x="25" y="42"/>
                </a:cxn>
                <a:cxn ang="0">
                  <a:pos x="25" y="42"/>
                </a:cxn>
                <a:cxn ang="0">
                  <a:pos x="27" y="42"/>
                </a:cxn>
                <a:cxn ang="0">
                  <a:pos x="27" y="42"/>
                </a:cxn>
                <a:cxn ang="0">
                  <a:pos x="27" y="44"/>
                </a:cxn>
              </a:cxnLst>
              <a:rect l="0" t="0" r="r" b="b"/>
              <a:pathLst>
                <a:path w="27" h="47">
                  <a:moveTo>
                    <a:pt x="27" y="44"/>
                  </a:moveTo>
                  <a:lnTo>
                    <a:pt x="27" y="44"/>
                  </a:lnTo>
                  <a:lnTo>
                    <a:pt x="27" y="45"/>
                  </a:lnTo>
                  <a:lnTo>
                    <a:pt x="27" y="45"/>
                  </a:lnTo>
                  <a:lnTo>
                    <a:pt x="27" y="45"/>
                  </a:lnTo>
                  <a:lnTo>
                    <a:pt x="27" y="45"/>
                  </a:lnTo>
                  <a:lnTo>
                    <a:pt x="25" y="47"/>
                  </a:lnTo>
                  <a:lnTo>
                    <a:pt x="25" y="47"/>
                  </a:lnTo>
                  <a:lnTo>
                    <a:pt x="25" y="47"/>
                  </a:lnTo>
                  <a:lnTo>
                    <a:pt x="1" y="47"/>
                  </a:lnTo>
                  <a:lnTo>
                    <a:pt x="1" y="47"/>
                  </a:lnTo>
                  <a:lnTo>
                    <a:pt x="1" y="47"/>
                  </a:lnTo>
                  <a:lnTo>
                    <a:pt x="1" y="47"/>
                  </a:lnTo>
                  <a:lnTo>
                    <a:pt x="1" y="45"/>
                  </a:lnTo>
                  <a:lnTo>
                    <a:pt x="1" y="45"/>
                  </a:lnTo>
                  <a:lnTo>
                    <a:pt x="0" y="45"/>
                  </a:lnTo>
                  <a:lnTo>
                    <a:pt x="0" y="45"/>
                  </a:lnTo>
                  <a:lnTo>
                    <a:pt x="0" y="44"/>
                  </a:lnTo>
                  <a:lnTo>
                    <a:pt x="0" y="44"/>
                  </a:lnTo>
                  <a:lnTo>
                    <a:pt x="0" y="42"/>
                  </a:lnTo>
                  <a:lnTo>
                    <a:pt x="0" y="42"/>
                  </a:lnTo>
                  <a:lnTo>
                    <a:pt x="1" y="42"/>
                  </a:lnTo>
                  <a:lnTo>
                    <a:pt x="1" y="42"/>
                  </a:lnTo>
                  <a:lnTo>
                    <a:pt x="1" y="42"/>
                  </a:lnTo>
                  <a:lnTo>
                    <a:pt x="1" y="42"/>
                  </a:lnTo>
                  <a:lnTo>
                    <a:pt x="1" y="42"/>
                  </a:lnTo>
                  <a:lnTo>
                    <a:pt x="12" y="42"/>
                  </a:lnTo>
                  <a:lnTo>
                    <a:pt x="12" y="6"/>
                  </a:lnTo>
                  <a:lnTo>
                    <a:pt x="3" y="12"/>
                  </a:lnTo>
                  <a:lnTo>
                    <a:pt x="3" y="12"/>
                  </a:lnTo>
                  <a:lnTo>
                    <a:pt x="1" y="12"/>
                  </a:lnTo>
                  <a:lnTo>
                    <a:pt x="1" y="12"/>
                  </a:lnTo>
                  <a:lnTo>
                    <a:pt x="0" y="12"/>
                  </a:lnTo>
                  <a:lnTo>
                    <a:pt x="0" y="12"/>
                  </a:lnTo>
                  <a:lnTo>
                    <a:pt x="0" y="11"/>
                  </a:lnTo>
                  <a:lnTo>
                    <a:pt x="0" y="11"/>
                  </a:lnTo>
                  <a:lnTo>
                    <a:pt x="0" y="11"/>
                  </a:lnTo>
                  <a:lnTo>
                    <a:pt x="0" y="11"/>
                  </a:lnTo>
                  <a:lnTo>
                    <a:pt x="0" y="9"/>
                  </a:lnTo>
                  <a:lnTo>
                    <a:pt x="0" y="9"/>
                  </a:lnTo>
                  <a:lnTo>
                    <a:pt x="0" y="8"/>
                  </a:lnTo>
                  <a:lnTo>
                    <a:pt x="0" y="8"/>
                  </a:lnTo>
                  <a:lnTo>
                    <a:pt x="1" y="8"/>
                  </a:lnTo>
                  <a:lnTo>
                    <a:pt x="1" y="8"/>
                  </a:lnTo>
                  <a:lnTo>
                    <a:pt x="1" y="8"/>
                  </a:lnTo>
                  <a:lnTo>
                    <a:pt x="12" y="0"/>
                  </a:lnTo>
                  <a:lnTo>
                    <a:pt x="12" y="0"/>
                  </a:lnTo>
                  <a:lnTo>
                    <a:pt x="12" y="0"/>
                  </a:lnTo>
                  <a:lnTo>
                    <a:pt x="12" y="0"/>
                  </a:lnTo>
                  <a:lnTo>
                    <a:pt x="12" y="0"/>
                  </a:lnTo>
                  <a:lnTo>
                    <a:pt x="12" y="0"/>
                  </a:lnTo>
                  <a:lnTo>
                    <a:pt x="13" y="0"/>
                  </a:lnTo>
                  <a:lnTo>
                    <a:pt x="13" y="0"/>
                  </a:lnTo>
                  <a:lnTo>
                    <a:pt x="15" y="0"/>
                  </a:lnTo>
                  <a:lnTo>
                    <a:pt x="15" y="0"/>
                  </a:lnTo>
                  <a:lnTo>
                    <a:pt x="16" y="0"/>
                  </a:lnTo>
                  <a:lnTo>
                    <a:pt x="16" y="0"/>
                  </a:lnTo>
                  <a:lnTo>
                    <a:pt x="16" y="0"/>
                  </a:lnTo>
                  <a:lnTo>
                    <a:pt x="16" y="0"/>
                  </a:lnTo>
                  <a:lnTo>
                    <a:pt x="18" y="0"/>
                  </a:lnTo>
                  <a:lnTo>
                    <a:pt x="18" y="0"/>
                  </a:lnTo>
                  <a:lnTo>
                    <a:pt x="18" y="2"/>
                  </a:lnTo>
                  <a:lnTo>
                    <a:pt x="18" y="42"/>
                  </a:lnTo>
                  <a:lnTo>
                    <a:pt x="25" y="42"/>
                  </a:lnTo>
                  <a:lnTo>
                    <a:pt x="25" y="42"/>
                  </a:lnTo>
                  <a:lnTo>
                    <a:pt x="25" y="42"/>
                  </a:lnTo>
                  <a:lnTo>
                    <a:pt x="25" y="42"/>
                  </a:lnTo>
                  <a:lnTo>
                    <a:pt x="27" y="42"/>
                  </a:lnTo>
                  <a:lnTo>
                    <a:pt x="27"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9" name="Freeform 57"/>
            <p:cNvSpPr>
              <a:spLocks noEditPoints="1"/>
            </p:cNvSpPr>
            <p:nvPr/>
          </p:nvSpPr>
          <p:spPr bwMode="auto">
            <a:xfrm>
              <a:off x="3836" y="2111"/>
              <a:ext cx="15" cy="21"/>
            </a:xfrm>
            <a:custGeom>
              <a:avLst/>
              <a:gdLst/>
              <a:ahLst/>
              <a:cxnLst>
                <a:cxn ang="0">
                  <a:pos x="32" y="23"/>
                </a:cxn>
                <a:cxn ang="0">
                  <a:pos x="32" y="33"/>
                </a:cxn>
                <a:cxn ang="0">
                  <a:pos x="29" y="41"/>
                </a:cxn>
                <a:cxn ang="0">
                  <a:pos x="23" y="45"/>
                </a:cxn>
                <a:cxn ang="0">
                  <a:pos x="20" y="47"/>
                </a:cxn>
                <a:cxn ang="0">
                  <a:pos x="15" y="47"/>
                </a:cxn>
                <a:cxn ang="0">
                  <a:pos x="8" y="45"/>
                </a:cxn>
                <a:cxn ang="0">
                  <a:pos x="3" y="41"/>
                </a:cxn>
                <a:cxn ang="0">
                  <a:pos x="0" y="33"/>
                </a:cxn>
                <a:cxn ang="0">
                  <a:pos x="0" y="23"/>
                </a:cxn>
                <a:cxn ang="0">
                  <a:pos x="2" y="14"/>
                </a:cxn>
                <a:cxn ang="0">
                  <a:pos x="3" y="6"/>
                </a:cxn>
                <a:cxn ang="0">
                  <a:pos x="6" y="3"/>
                </a:cxn>
                <a:cxn ang="0">
                  <a:pos x="9" y="2"/>
                </a:cxn>
                <a:cxn ang="0">
                  <a:pos x="17" y="0"/>
                </a:cxn>
                <a:cxn ang="0">
                  <a:pos x="24" y="2"/>
                </a:cxn>
                <a:cxn ang="0">
                  <a:pos x="26" y="3"/>
                </a:cxn>
                <a:cxn ang="0">
                  <a:pos x="29" y="6"/>
                </a:cxn>
                <a:cxn ang="0">
                  <a:pos x="32" y="14"/>
                </a:cxn>
                <a:cxn ang="0">
                  <a:pos x="32" y="23"/>
                </a:cxn>
                <a:cxn ang="0">
                  <a:pos x="26" y="24"/>
                </a:cxn>
                <a:cxn ang="0">
                  <a:pos x="26" y="17"/>
                </a:cxn>
                <a:cxn ang="0">
                  <a:pos x="24" y="12"/>
                </a:cxn>
                <a:cxn ang="0">
                  <a:pos x="23" y="9"/>
                </a:cxn>
                <a:cxn ang="0">
                  <a:pos x="21" y="6"/>
                </a:cxn>
                <a:cxn ang="0">
                  <a:pos x="20" y="5"/>
                </a:cxn>
                <a:cxn ang="0">
                  <a:pos x="17" y="5"/>
                </a:cxn>
                <a:cxn ang="0">
                  <a:pos x="11" y="6"/>
                </a:cxn>
                <a:cxn ang="0">
                  <a:pos x="8" y="9"/>
                </a:cxn>
                <a:cxn ang="0">
                  <a:pos x="6" y="15"/>
                </a:cxn>
                <a:cxn ang="0">
                  <a:pos x="6" y="23"/>
                </a:cxn>
                <a:cxn ang="0">
                  <a:pos x="6" y="32"/>
                </a:cxn>
                <a:cxn ang="0">
                  <a:pos x="9" y="38"/>
                </a:cxn>
                <a:cxn ang="0">
                  <a:pos x="12" y="41"/>
                </a:cxn>
                <a:cxn ang="0">
                  <a:pos x="15" y="42"/>
                </a:cxn>
                <a:cxn ang="0">
                  <a:pos x="20" y="41"/>
                </a:cxn>
                <a:cxn ang="0">
                  <a:pos x="21" y="39"/>
                </a:cxn>
                <a:cxn ang="0">
                  <a:pos x="24" y="36"/>
                </a:cxn>
                <a:cxn ang="0">
                  <a:pos x="24" y="33"/>
                </a:cxn>
                <a:cxn ang="0">
                  <a:pos x="26" y="29"/>
                </a:cxn>
                <a:cxn ang="0">
                  <a:pos x="26" y="24"/>
                </a:cxn>
              </a:cxnLst>
              <a:rect l="0" t="0" r="r" b="b"/>
              <a:pathLst>
                <a:path w="32" h="47">
                  <a:moveTo>
                    <a:pt x="32" y="23"/>
                  </a:moveTo>
                  <a:lnTo>
                    <a:pt x="32" y="23"/>
                  </a:lnTo>
                  <a:lnTo>
                    <a:pt x="32" y="33"/>
                  </a:lnTo>
                  <a:lnTo>
                    <a:pt x="32" y="33"/>
                  </a:lnTo>
                  <a:lnTo>
                    <a:pt x="29" y="41"/>
                  </a:lnTo>
                  <a:lnTo>
                    <a:pt x="29" y="41"/>
                  </a:lnTo>
                  <a:lnTo>
                    <a:pt x="26" y="44"/>
                  </a:lnTo>
                  <a:lnTo>
                    <a:pt x="23" y="45"/>
                  </a:lnTo>
                  <a:lnTo>
                    <a:pt x="23" y="45"/>
                  </a:lnTo>
                  <a:lnTo>
                    <a:pt x="20" y="47"/>
                  </a:lnTo>
                  <a:lnTo>
                    <a:pt x="15" y="47"/>
                  </a:lnTo>
                  <a:lnTo>
                    <a:pt x="15" y="47"/>
                  </a:lnTo>
                  <a:lnTo>
                    <a:pt x="8" y="45"/>
                  </a:lnTo>
                  <a:lnTo>
                    <a:pt x="8" y="45"/>
                  </a:lnTo>
                  <a:lnTo>
                    <a:pt x="6" y="44"/>
                  </a:lnTo>
                  <a:lnTo>
                    <a:pt x="3" y="41"/>
                  </a:lnTo>
                  <a:lnTo>
                    <a:pt x="3" y="41"/>
                  </a:lnTo>
                  <a:lnTo>
                    <a:pt x="0" y="33"/>
                  </a:lnTo>
                  <a:lnTo>
                    <a:pt x="0" y="33"/>
                  </a:lnTo>
                  <a:lnTo>
                    <a:pt x="0" y="23"/>
                  </a:lnTo>
                  <a:lnTo>
                    <a:pt x="0" y="23"/>
                  </a:lnTo>
                  <a:lnTo>
                    <a:pt x="2" y="14"/>
                  </a:lnTo>
                  <a:lnTo>
                    <a:pt x="2" y="14"/>
                  </a:lnTo>
                  <a:lnTo>
                    <a:pt x="3" y="6"/>
                  </a:lnTo>
                  <a:lnTo>
                    <a:pt x="3" y="6"/>
                  </a:lnTo>
                  <a:lnTo>
                    <a:pt x="6" y="3"/>
                  </a:lnTo>
                  <a:lnTo>
                    <a:pt x="9" y="2"/>
                  </a:lnTo>
                  <a:lnTo>
                    <a:pt x="9" y="2"/>
                  </a:lnTo>
                  <a:lnTo>
                    <a:pt x="12" y="0"/>
                  </a:lnTo>
                  <a:lnTo>
                    <a:pt x="17" y="0"/>
                  </a:lnTo>
                  <a:lnTo>
                    <a:pt x="17" y="0"/>
                  </a:lnTo>
                  <a:lnTo>
                    <a:pt x="24" y="2"/>
                  </a:lnTo>
                  <a:lnTo>
                    <a:pt x="24" y="2"/>
                  </a:lnTo>
                  <a:lnTo>
                    <a:pt x="26" y="3"/>
                  </a:lnTo>
                  <a:lnTo>
                    <a:pt x="29" y="6"/>
                  </a:lnTo>
                  <a:lnTo>
                    <a:pt x="29" y="6"/>
                  </a:lnTo>
                  <a:lnTo>
                    <a:pt x="32" y="14"/>
                  </a:lnTo>
                  <a:lnTo>
                    <a:pt x="32" y="14"/>
                  </a:lnTo>
                  <a:lnTo>
                    <a:pt x="32" y="23"/>
                  </a:lnTo>
                  <a:lnTo>
                    <a:pt x="32" y="23"/>
                  </a:lnTo>
                  <a:close/>
                  <a:moveTo>
                    <a:pt x="26" y="24"/>
                  </a:moveTo>
                  <a:lnTo>
                    <a:pt x="26" y="24"/>
                  </a:lnTo>
                  <a:lnTo>
                    <a:pt x="26" y="17"/>
                  </a:lnTo>
                  <a:lnTo>
                    <a:pt x="26" y="17"/>
                  </a:lnTo>
                  <a:lnTo>
                    <a:pt x="24" y="12"/>
                  </a:lnTo>
                  <a:lnTo>
                    <a:pt x="24" y="12"/>
                  </a:lnTo>
                  <a:lnTo>
                    <a:pt x="23" y="9"/>
                  </a:lnTo>
                  <a:lnTo>
                    <a:pt x="23" y="9"/>
                  </a:lnTo>
                  <a:lnTo>
                    <a:pt x="21" y="6"/>
                  </a:lnTo>
                  <a:lnTo>
                    <a:pt x="21" y="6"/>
                  </a:lnTo>
                  <a:lnTo>
                    <a:pt x="20" y="5"/>
                  </a:lnTo>
                  <a:lnTo>
                    <a:pt x="20" y="5"/>
                  </a:lnTo>
                  <a:lnTo>
                    <a:pt x="17" y="5"/>
                  </a:lnTo>
                  <a:lnTo>
                    <a:pt x="17" y="5"/>
                  </a:lnTo>
                  <a:lnTo>
                    <a:pt x="11" y="6"/>
                  </a:lnTo>
                  <a:lnTo>
                    <a:pt x="11" y="6"/>
                  </a:lnTo>
                  <a:lnTo>
                    <a:pt x="8" y="9"/>
                  </a:lnTo>
                  <a:lnTo>
                    <a:pt x="8" y="9"/>
                  </a:lnTo>
                  <a:lnTo>
                    <a:pt x="6" y="15"/>
                  </a:lnTo>
                  <a:lnTo>
                    <a:pt x="6" y="15"/>
                  </a:lnTo>
                  <a:lnTo>
                    <a:pt x="6" y="23"/>
                  </a:lnTo>
                  <a:lnTo>
                    <a:pt x="6" y="23"/>
                  </a:lnTo>
                  <a:lnTo>
                    <a:pt x="6" y="32"/>
                  </a:lnTo>
                  <a:lnTo>
                    <a:pt x="6" y="32"/>
                  </a:lnTo>
                  <a:lnTo>
                    <a:pt x="9" y="38"/>
                  </a:lnTo>
                  <a:lnTo>
                    <a:pt x="9" y="38"/>
                  </a:lnTo>
                  <a:lnTo>
                    <a:pt x="12" y="41"/>
                  </a:lnTo>
                  <a:lnTo>
                    <a:pt x="12" y="41"/>
                  </a:lnTo>
                  <a:lnTo>
                    <a:pt x="15" y="42"/>
                  </a:lnTo>
                  <a:lnTo>
                    <a:pt x="15" y="42"/>
                  </a:lnTo>
                  <a:lnTo>
                    <a:pt x="20" y="41"/>
                  </a:lnTo>
                  <a:lnTo>
                    <a:pt x="20" y="41"/>
                  </a:lnTo>
                  <a:lnTo>
                    <a:pt x="21" y="39"/>
                  </a:lnTo>
                  <a:lnTo>
                    <a:pt x="21" y="39"/>
                  </a:lnTo>
                  <a:lnTo>
                    <a:pt x="24" y="36"/>
                  </a:lnTo>
                  <a:lnTo>
                    <a:pt x="24" y="36"/>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0" name="Freeform 58"/>
            <p:cNvSpPr>
              <a:spLocks/>
            </p:cNvSpPr>
            <p:nvPr/>
          </p:nvSpPr>
          <p:spPr bwMode="auto">
            <a:xfrm>
              <a:off x="3869" y="2108"/>
              <a:ext cx="12" cy="22"/>
            </a:xfrm>
            <a:custGeom>
              <a:avLst/>
              <a:gdLst/>
              <a:ahLst/>
              <a:cxnLst>
                <a:cxn ang="0">
                  <a:pos x="27" y="43"/>
                </a:cxn>
                <a:cxn ang="0">
                  <a:pos x="27" y="45"/>
                </a:cxn>
                <a:cxn ang="0">
                  <a:pos x="26" y="45"/>
                </a:cxn>
                <a:cxn ang="0">
                  <a:pos x="26" y="46"/>
                </a:cxn>
                <a:cxn ang="0">
                  <a:pos x="2" y="46"/>
                </a:cxn>
                <a:cxn ang="0">
                  <a:pos x="0" y="46"/>
                </a:cxn>
                <a:cxn ang="0">
                  <a:pos x="0" y="45"/>
                </a:cxn>
                <a:cxn ang="0">
                  <a:pos x="0" y="45"/>
                </a:cxn>
                <a:cxn ang="0">
                  <a:pos x="0" y="43"/>
                </a:cxn>
                <a:cxn ang="0">
                  <a:pos x="0" y="42"/>
                </a:cxn>
                <a:cxn ang="0">
                  <a:pos x="0" y="42"/>
                </a:cxn>
                <a:cxn ang="0">
                  <a:pos x="0" y="42"/>
                </a:cxn>
                <a:cxn ang="0">
                  <a:pos x="2" y="42"/>
                </a:cxn>
                <a:cxn ang="0">
                  <a:pos x="11" y="6"/>
                </a:cxn>
                <a:cxn ang="0">
                  <a:pos x="2" y="12"/>
                </a:cxn>
                <a:cxn ang="0">
                  <a:pos x="2" y="12"/>
                </a:cxn>
                <a:cxn ang="0">
                  <a:pos x="0" y="12"/>
                </a:cxn>
                <a:cxn ang="0">
                  <a:pos x="0" y="10"/>
                </a:cxn>
                <a:cxn ang="0">
                  <a:pos x="0" y="10"/>
                </a:cxn>
                <a:cxn ang="0">
                  <a:pos x="0" y="9"/>
                </a:cxn>
                <a:cxn ang="0">
                  <a:pos x="0" y="7"/>
                </a:cxn>
                <a:cxn ang="0">
                  <a:pos x="0" y="7"/>
                </a:cxn>
                <a:cxn ang="0">
                  <a:pos x="12" y="0"/>
                </a:cxn>
                <a:cxn ang="0">
                  <a:pos x="12" y="0"/>
                </a:cxn>
                <a:cxn ang="0">
                  <a:pos x="12" y="0"/>
                </a:cxn>
                <a:cxn ang="0">
                  <a:pos x="14" y="0"/>
                </a:cxn>
                <a:cxn ang="0">
                  <a:pos x="14" y="0"/>
                </a:cxn>
                <a:cxn ang="0">
                  <a:pos x="15" y="0"/>
                </a:cxn>
                <a:cxn ang="0">
                  <a:pos x="17" y="0"/>
                </a:cxn>
                <a:cxn ang="0">
                  <a:pos x="17" y="0"/>
                </a:cxn>
                <a:cxn ang="0">
                  <a:pos x="17" y="1"/>
                </a:cxn>
                <a:cxn ang="0">
                  <a:pos x="26" y="42"/>
                </a:cxn>
                <a:cxn ang="0">
                  <a:pos x="26" y="42"/>
                </a:cxn>
                <a:cxn ang="0">
                  <a:pos x="26" y="42"/>
                </a:cxn>
                <a:cxn ang="0">
                  <a:pos x="27" y="42"/>
                </a:cxn>
                <a:cxn ang="0">
                  <a:pos x="27" y="43"/>
                </a:cxn>
              </a:cxnLst>
              <a:rect l="0" t="0" r="r" b="b"/>
              <a:pathLst>
                <a:path w="27" h="46">
                  <a:moveTo>
                    <a:pt x="27" y="43"/>
                  </a:moveTo>
                  <a:lnTo>
                    <a:pt x="27" y="43"/>
                  </a:lnTo>
                  <a:lnTo>
                    <a:pt x="27" y="45"/>
                  </a:lnTo>
                  <a:lnTo>
                    <a:pt x="27" y="45"/>
                  </a:lnTo>
                  <a:lnTo>
                    <a:pt x="26" y="45"/>
                  </a:lnTo>
                  <a:lnTo>
                    <a:pt x="26" y="45"/>
                  </a:lnTo>
                  <a:lnTo>
                    <a:pt x="26" y="46"/>
                  </a:lnTo>
                  <a:lnTo>
                    <a:pt x="26" y="46"/>
                  </a:lnTo>
                  <a:lnTo>
                    <a:pt x="26" y="46"/>
                  </a:lnTo>
                  <a:lnTo>
                    <a:pt x="2" y="46"/>
                  </a:lnTo>
                  <a:lnTo>
                    <a:pt x="2"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0" y="42"/>
                  </a:lnTo>
                  <a:lnTo>
                    <a:pt x="0" y="42"/>
                  </a:lnTo>
                  <a:lnTo>
                    <a:pt x="2" y="42"/>
                  </a:lnTo>
                  <a:lnTo>
                    <a:pt x="11" y="42"/>
                  </a:lnTo>
                  <a:lnTo>
                    <a:pt x="11" y="6"/>
                  </a:lnTo>
                  <a:lnTo>
                    <a:pt x="2" y="12"/>
                  </a:lnTo>
                  <a:lnTo>
                    <a:pt x="2" y="12"/>
                  </a:lnTo>
                  <a:lnTo>
                    <a:pt x="2" y="12"/>
                  </a:lnTo>
                  <a:lnTo>
                    <a:pt x="2" y="12"/>
                  </a:lnTo>
                  <a:lnTo>
                    <a:pt x="0" y="12"/>
                  </a:lnTo>
                  <a:lnTo>
                    <a:pt x="0" y="12"/>
                  </a:lnTo>
                  <a:lnTo>
                    <a:pt x="0" y="10"/>
                  </a:lnTo>
                  <a:lnTo>
                    <a:pt x="0" y="10"/>
                  </a:lnTo>
                  <a:lnTo>
                    <a:pt x="0" y="10"/>
                  </a:lnTo>
                  <a:lnTo>
                    <a:pt x="0" y="10"/>
                  </a:lnTo>
                  <a:lnTo>
                    <a:pt x="0" y="9"/>
                  </a:lnTo>
                  <a:lnTo>
                    <a:pt x="0" y="9"/>
                  </a:lnTo>
                  <a:lnTo>
                    <a:pt x="0" y="7"/>
                  </a:lnTo>
                  <a:lnTo>
                    <a:pt x="0" y="7"/>
                  </a:lnTo>
                  <a:lnTo>
                    <a:pt x="0" y="7"/>
                  </a:lnTo>
                  <a:lnTo>
                    <a:pt x="0" y="7"/>
                  </a:lnTo>
                  <a:lnTo>
                    <a:pt x="0" y="7"/>
                  </a:lnTo>
                  <a:lnTo>
                    <a:pt x="12" y="0"/>
                  </a:lnTo>
                  <a:lnTo>
                    <a:pt x="12" y="0"/>
                  </a:lnTo>
                  <a:lnTo>
                    <a:pt x="12" y="0"/>
                  </a:lnTo>
                  <a:lnTo>
                    <a:pt x="12" y="0"/>
                  </a:lnTo>
                  <a:lnTo>
                    <a:pt x="12" y="0"/>
                  </a:lnTo>
                  <a:lnTo>
                    <a:pt x="12" y="0"/>
                  </a:lnTo>
                  <a:lnTo>
                    <a:pt x="14" y="0"/>
                  </a:lnTo>
                  <a:lnTo>
                    <a:pt x="14" y="0"/>
                  </a:lnTo>
                  <a:lnTo>
                    <a:pt x="14" y="0"/>
                  </a:lnTo>
                  <a:lnTo>
                    <a:pt x="14" y="0"/>
                  </a:lnTo>
                  <a:lnTo>
                    <a:pt x="15" y="0"/>
                  </a:lnTo>
                  <a:lnTo>
                    <a:pt x="15" y="0"/>
                  </a:lnTo>
                  <a:lnTo>
                    <a:pt x="17" y="0"/>
                  </a:lnTo>
                  <a:lnTo>
                    <a:pt x="17" y="0"/>
                  </a:lnTo>
                  <a:lnTo>
                    <a:pt x="17" y="0"/>
                  </a:lnTo>
                  <a:lnTo>
                    <a:pt x="17" y="0"/>
                  </a:lnTo>
                  <a:lnTo>
                    <a:pt x="17" y="1"/>
                  </a:lnTo>
                  <a:lnTo>
                    <a:pt x="17" y="42"/>
                  </a:lnTo>
                  <a:lnTo>
                    <a:pt x="26" y="42"/>
                  </a:lnTo>
                  <a:lnTo>
                    <a:pt x="26" y="42"/>
                  </a:lnTo>
                  <a:lnTo>
                    <a:pt x="26" y="42"/>
                  </a:lnTo>
                  <a:lnTo>
                    <a:pt x="26" y="42"/>
                  </a:lnTo>
                  <a:lnTo>
                    <a:pt x="26" y="42"/>
                  </a:lnTo>
                  <a:lnTo>
                    <a:pt x="26" y="42"/>
                  </a:lnTo>
                  <a:lnTo>
                    <a:pt x="27" y="42"/>
                  </a:lnTo>
                  <a:lnTo>
                    <a:pt x="27" y="42"/>
                  </a:lnTo>
                  <a:lnTo>
                    <a:pt x="27" y="43"/>
                  </a:lnTo>
                  <a:lnTo>
                    <a:pt x="27"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1" name="Freeform 59"/>
            <p:cNvSpPr>
              <a:spLocks noEditPoints="1"/>
            </p:cNvSpPr>
            <p:nvPr/>
          </p:nvSpPr>
          <p:spPr bwMode="auto">
            <a:xfrm>
              <a:off x="3894" y="2108"/>
              <a:ext cx="15" cy="22"/>
            </a:xfrm>
            <a:custGeom>
              <a:avLst/>
              <a:gdLst/>
              <a:ahLst/>
              <a:cxnLst>
                <a:cxn ang="0">
                  <a:pos x="32" y="22"/>
                </a:cxn>
                <a:cxn ang="0">
                  <a:pos x="30" y="33"/>
                </a:cxn>
                <a:cxn ang="0">
                  <a:pos x="27" y="40"/>
                </a:cxn>
                <a:cxn ang="0">
                  <a:pos x="22" y="45"/>
                </a:cxn>
                <a:cxn ang="0">
                  <a:pos x="19" y="46"/>
                </a:cxn>
                <a:cxn ang="0">
                  <a:pos x="15" y="46"/>
                </a:cxn>
                <a:cxn ang="0">
                  <a:pos x="7" y="45"/>
                </a:cxn>
                <a:cxn ang="0">
                  <a:pos x="3" y="40"/>
                </a:cxn>
                <a:cxn ang="0">
                  <a:pos x="0" y="33"/>
                </a:cxn>
                <a:cxn ang="0">
                  <a:pos x="0" y="22"/>
                </a:cxn>
                <a:cxn ang="0">
                  <a:pos x="0" y="13"/>
                </a:cxn>
                <a:cxn ang="0">
                  <a:pos x="3" y="6"/>
                </a:cxn>
                <a:cxn ang="0">
                  <a:pos x="4" y="3"/>
                </a:cxn>
                <a:cxn ang="0">
                  <a:pos x="7" y="1"/>
                </a:cxn>
                <a:cxn ang="0">
                  <a:pos x="15" y="0"/>
                </a:cxn>
                <a:cxn ang="0">
                  <a:pos x="19" y="0"/>
                </a:cxn>
                <a:cxn ang="0">
                  <a:pos x="22" y="1"/>
                </a:cxn>
                <a:cxn ang="0">
                  <a:pos x="28" y="6"/>
                </a:cxn>
                <a:cxn ang="0">
                  <a:pos x="30" y="13"/>
                </a:cxn>
                <a:cxn ang="0">
                  <a:pos x="32" y="22"/>
                </a:cxn>
                <a:cxn ang="0">
                  <a:pos x="25" y="24"/>
                </a:cxn>
                <a:cxn ang="0">
                  <a:pos x="24" y="16"/>
                </a:cxn>
                <a:cxn ang="0">
                  <a:pos x="24" y="12"/>
                </a:cxn>
                <a:cxn ang="0">
                  <a:pos x="22" y="9"/>
                </a:cxn>
                <a:cxn ang="0">
                  <a:pos x="21" y="6"/>
                </a:cxn>
                <a:cxn ang="0">
                  <a:pos x="18" y="4"/>
                </a:cxn>
                <a:cxn ang="0">
                  <a:pos x="15" y="4"/>
                </a:cxn>
                <a:cxn ang="0">
                  <a:pos x="10" y="6"/>
                </a:cxn>
                <a:cxn ang="0">
                  <a:pos x="7" y="9"/>
                </a:cxn>
                <a:cxn ang="0">
                  <a:pos x="6" y="15"/>
                </a:cxn>
                <a:cxn ang="0">
                  <a:pos x="6" y="22"/>
                </a:cxn>
                <a:cxn ang="0">
                  <a:pos x="6" y="31"/>
                </a:cxn>
                <a:cxn ang="0">
                  <a:pos x="7" y="37"/>
                </a:cxn>
                <a:cxn ang="0">
                  <a:pos x="10" y="40"/>
                </a:cxn>
                <a:cxn ang="0">
                  <a:pos x="15" y="42"/>
                </a:cxn>
                <a:cxn ang="0">
                  <a:pos x="18" y="40"/>
                </a:cxn>
                <a:cxn ang="0">
                  <a:pos x="21" y="39"/>
                </a:cxn>
                <a:cxn ang="0">
                  <a:pos x="22" y="36"/>
                </a:cxn>
                <a:cxn ang="0">
                  <a:pos x="24" y="33"/>
                </a:cxn>
                <a:cxn ang="0">
                  <a:pos x="24" y="28"/>
                </a:cxn>
                <a:cxn ang="0">
                  <a:pos x="25" y="24"/>
                </a:cxn>
              </a:cxnLst>
              <a:rect l="0" t="0" r="r" b="b"/>
              <a:pathLst>
                <a:path w="32" h="46">
                  <a:moveTo>
                    <a:pt x="32" y="22"/>
                  </a:moveTo>
                  <a:lnTo>
                    <a:pt x="32" y="22"/>
                  </a:lnTo>
                  <a:lnTo>
                    <a:pt x="30" y="33"/>
                  </a:lnTo>
                  <a:lnTo>
                    <a:pt x="30" y="33"/>
                  </a:lnTo>
                  <a:lnTo>
                    <a:pt x="27" y="40"/>
                  </a:lnTo>
                  <a:lnTo>
                    <a:pt x="27" y="40"/>
                  </a:lnTo>
                  <a:lnTo>
                    <a:pt x="25" y="43"/>
                  </a:lnTo>
                  <a:lnTo>
                    <a:pt x="22" y="45"/>
                  </a:lnTo>
                  <a:lnTo>
                    <a:pt x="22" y="45"/>
                  </a:lnTo>
                  <a:lnTo>
                    <a:pt x="19" y="46"/>
                  </a:lnTo>
                  <a:lnTo>
                    <a:pt x="15" y="46"/>
                  </a:lnTo>
                  <a:lnTo>
                    <a:pt x="15" y="46"/>
                  </a:lnTo>
                  <a:lnTo>
                    <a:pt x="7" y="45"/>
                  </a:lnTo>
                  <a:lnTo>
                    <a:pt x="7" y="45"/>
                  </a:lnTo>
                  <a:lnTo>
                    <a:pt x="4" y="43"/>
                  </a:lnTo>
                  <a:lnTo>
                    <a:pt x="3" y="40"/>
                  </a:lnTo>
                  <a:lnTo>
                    <a:pt x="3" y="40"/>
                  </a:lnTo>
                  <a:lnTo>
                    <a:pt x="0" y="33"/>
                  </a:lnTo>
                  <a:lnTo>
                    <a:pt x="0" y="33"/>
                  </a:lnTo>
                  <a:lnTo>
                    <a:pt x="0" y="22"/>
                  </a:lnTo>
                  <a:lnTo>
                    <a:pt x="0" y="22"/>
                  </a:lnTo>
                  <a:lnTo>
                    <a:pt x="0" y="13"/>
                  </a:lnTo>
                  <a:lnTo>
                    <a:pt x="0" y="13"/>
                  </a:lnTo>
                  <a:lnTo>
                    <a:pt x="3" y="6"/>
                  </a:lnTo>
                  <a:lnTo>
                    <a:pt x="3" y="6"/>
                  </a:lnTo>
                  <a:lnTo>
                    <a:pt x="4" y="3"/>
                  </a:lnTo>
                  <a:lnTo>
                    <a:pt x="7" y="1"/>
                  </a:lnTo>
                  <a:lnTo>
                    <a:pt x="7" y="1"/>
                  </a:lnTo>
                  <a:lnTo>
                    <a:pt x="12" y="0"/>
                  </a:lnTo>
                  <a:lnTo>
                    <a:pt x="15" y="0"/>
                  </a:lnTo>
                  <a:lnTo>
                    <a:pt x="15" y="0"/>
                  </a:lnTo>
                  <a:lnTo>
                    <a:pt x="19" y="0"/>
                  </a:lnTo>
                  <a:lnTo>
                    <a:pt x="22" y="1"/>
                  </a:lnTo>
                  <a:lnTo>
                    <a:pt x="22" y="1"/>
                  </a:lnTo>
                  <a:lnTo>
                    <a:pt x="25" y="3"/>
                  </a:lnTo>
                  <a:lnTo>
                    <a:pt x="28" y="6"/>
                  </a:lnTo>
                  <a:lnTo>
                    <a:pt x="28" y="6"/>
                  </a:lnTo>
                  <a:lnTo>
                    <a:pt x="30" y="13"/>
                  </a:lnTo>
                  <a:lnTo>
                    <a:pt x="30" y="13"/>
                  </a:lnTo>
                  <a:lnTo>
                    <a:pt x="32" y="22"/>
                  </a:lnTo>
                  <a:lnTo>
                    <a:pt x="32" y="22"/>
                  </a:lnTo>
                  <a:close/>
                  <a:moveTo>
                    <a:pt x="25" y="24"/>
                  </a:moveTo>
                  <a:lnTo>
                    <a:pt x="25" y="24"/>
                  </a:lnTo>
                  <a:lnTo>
                    <a:pt x="24" y="16"/>
                  </a:lnTo>
                  <a:lnTo>
                    <a:pt x="24" y="16"/>
                  </a:lnTo>
                  <a:lnTo>
                    <a:pt x="24" y="12"/>
                  </a:lnTo>
                  <a:lnTo>
                    <a:pt x="24" y="12"/>
                  </a:lnTo>
                  <a:lnTo>
                    <a:pt x="22" y="9"/>
                  </a:lnTo>
                  <a:lnTo>
                    <a:pt x="22" y="9"/>
                  </a:lnTo>
                  <a:lnTo>
                    <a:pt x="21" y="6"/>
                  </a:lnTo>
                  <a:lnTo>
                    <a:pt x="21" y="6"/>
                  </a:lnTo>
                  <a:lnTo>
                    <a:pt x="18" y="4"/>
                  </a:lnTo>
                  <a:lnTo>
                    <a:pt x="18" y="4"/>
                  </a:lnTo>
                  <a:lnTo>
                    <a:pt x="15" y="4"/>
                  </a:lnTo>
                  <a:lnTo>
                    <a:pt x="15" y="4"/>
                  </a:lnTo>
                  <a:lnTo>
                    <a:pt x="10" y="6"/>
                  </a:lnTo>
                  <a:lnTo>
                    <a:pt x="10" y="6"/>
                  </a:lnTo>
                  <a:lnTo>
                    <a:pt x="7" y="9"/>
                  </a:lnTo>
                  <a:lnTo>
                    <a:pt x="7" y="9"/>
                  </a:lnTo>
                  <a:lnTo>
                    <a:pt x="6" y="15"/>
                  </a:lnTo>
                  <a:lnTo>
                    <a:pt x="6" y="15"/>
                  </a:lnTo>
                  <a:lnTo>
                    <a:pt x="6" y="22"/>
                  </a:lnTo>
                  <a:lnTo>
                    <a:pt x="6" y="22"/>
                  </a:lnTo>
                  <a:lnTo>
                    <a:pt x="6" y="31"/>
                  </a:lnTo>
                  <a:lnTo>
                    <a:pt x="6" y="31"/>
                  </a:lnTo>
                  <a:lnTo>
                    <a:pt x="7" y="37"/>
                  </a:lnTo>
                  <a:lnTo>
                    <a:pt x="7" y="37"/>
                  </a:lnTo>
                  <a:lnTo>
                    <a:pt x="10" y="40"/>
                  </a:lnTo>
                  <a:lnTo>
                    <a:pt x="10" y="40"/>
                  </a:lnTo>
                  <a:lnTo>
                    <a:pt x="15" y="42"/>
                  </a:lnTo>
                  <a:lnTo>
                    <a:pt x="15" y="42"/>
                  </a:lnTo>
                  <a:lnTo>
                    <a:pt x="18" y="40"/>
                  </a:lnTo>
                  <a:lnTo>
                    <a:pt x="18" y="40"/>
                  </a:lnTo>
                  <a:lnTo>
                    <a:pt x="21" y="39"/>
                  </a:lnTo>
                  <a:lnTo>
                    <a:pt x="21" y="39"/>
                  </a:lnTo>
                  <a:lnTo>
                    <a:pt x="22" y="36"/>
                  </a:lnTo>
                  <a:lnTo>
                    <a:pt x="22" y="36"/>
                  </a:lnTo>
                  <a:lnTo>
                    <a:pt x="24" y="33"/>
                  </a:lnTo>
                  <a:lnTo>
                    <a:pt x="24" y="33"/>
                  </a:lnTo>
                  <a:lnTo>
                    <a:pt x="24" y="28"/>
                  </a:lnTo>
                  <a:lnTo>
                    <a:pt x="24"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2" name="Freeform 60"/>
            <p:cNvSpPr>
              <a:spLocks/>
            </p:cNvSpPr>
            <p:nvPr/>
          </p:nvSpPr>
          <p:spPr bwMode="auto">
            <a:xfrm>
              <a:off x="3550" y="2111"/>
              <a:ext cx="13" cy="21"/>
            </a:xfrm>
            <a:custGeom>
              <a:avLst/>
              <a:gdLst/>
              <a:ahLst/>
              <a:cxnLst>
                <a:cxn ang="0">
                  <a:pos x="27" y="44"/>
                </a:cxn>
                <a:cxn ang="0">
                  <a:pos x="27" y="45"/>
                </a:cxn>
                <a:cxn ang="0">
                  <a:pos x="26" y="45"/>
                </a:cxn>
                <a:cxn ang="0">
                  <a:pos x="26" y="47"/>
                </a:cxn>
                <a:cxn ang="0">
                  <a:pos x="2" y="47"/>
                </a:cxn>
                <a:cxn ang="0">
                  <a:pos x="2" y="47"/>
                </a:cxn>
                <a:cxn ang="0">
                  <a:pos x="0" y="45"/>
                </a:cxn>
                <a:cxn ang="0">
                  <a:pos x="0" y="45"/>
                </a:cxn>
                <a:cxn ang="0">
                  <a:pos x="0" y="44"/>
                </a:cxn>
                <a:cxn ang="0">
                  <a:pos x="0" y="42"/>
                </a:cxn>
                <a:cxn ang="0">
                  <a:pos x="0" y="42"/>
                </a:cxn>
                <a:cxn ang="0">
                  <a:pos x="2" y="42"/>
                </a:cxn>
                <a:cxn ang="0">
                  <a:pos x="2" y="42"/>
                </a:cxn>
                <a:cxn ang="0">
                  <a:pos x="11" y="6"/>
                </a:cxn>
                <a:cxn ang="0">
                  <a:pos x="2" y="12"/>
                </a:cxn>
                <a:cxn ang="0">
                  <a:pos x="2" y="12"/>
                </a:cxn>
                <a:cxn ang="0">
                  <a:pos x="0" y="12"/>
                </a:cxn>
                <a:cxn ang="0">
                  <a:pos x="0" y="11"/>
                </a:cxn>
                <a:cxn ang="0">
                  <a:pos x="0" y="11"/>
                </a:cxn>
                <a:cxn ang="0">
                  <a:pos x="0" y="9"/>
                </a:cxn>
                <a:cxn ang="0">
                  <a:pos x="0" y="8"/>
                </a:cxn>
                <a:cxn ang="0">
                  <a:pos x="0" y="8"/>
                </a:cxn>
                <a:cxn ang="0">
                  <a:pos x="12" y="0"/>
                </a:cxn>
                <a:cxn ang="0">
                  <a:pos x="12" y="0"/>
                </a:cxn>
                <a:cxn ang="0">
                  <a:pos x="12" y="0"/>
                </a:cxn>
                <a:cxn ang="0">
                  <a:pos x="14" y="0"/>
                </a:cxn>
                <a:cxn ang="0">
                  <a:pos x="14" y="0"/>
                </a:cxn>
                <a:cxn ang="0">
                  <a:pos x="15" y="0"/>
                </a:cxn>
                <a:cxn ang="0">
                  <a:pos x="17" y="0"/>
                </a:cxn>
                <a:cxn ang="0">
                  <a:pos x="17" y="0"/>
                </a:cxn>
                <a:cxn ang="0">
                  <a:pos x="17" y="2"/>
                </a:cxn>
                <a:cxn ang="0">
                  <a:pos x="26" y="42"/>
                </a:cxn>
                <a:cxn ang="0">
                  <a:pos x="26" y="42"/>
                </a:cxn>
                <a:cxn ang="0">
                  <a:pos x="26" y="42"/>
                </a:cxn>
                <a:cxn ang="0">
                  <a:pos x="27" y="42"/>
                </a:cxn>
                <a:cxn ang="0">
                  <a:pos x="27" y="44"/>
                </a:cxn>
              </a:cxnLst>
              <a:rect l="0" t="0" r="r" b="b"/>
              <a:pathLst>
                <a:path w="27" h="47">
                  <a:moveTo>
                    <a:pt x="27" y="44"/>
                  </a:moveTo>
                  <a:lnTo>
                    <a:pt x="27" y="44"/>
                  </a:lnTo>
                  <a:lnTo>
                    <a:pt x="27" y="45"/>
                  </a:lnTo>
                  <a:lnTo>
                    <a:pt x="27" y="45"/>
                  </a:lnTo>
                  <a:lnTo>
                    <a:pt x="26" y="45"/>
                  </a:lnTo>
                  <a:lnTo>
                    <a:pt x="26" y="45"/>
                  </a:lnTo>
                  <a:lnTo>
                    <a:pt x="26" y="47"/>
                  </a:lnTo>
                  <a:lnTo>
                    <a:pt x="26" y="47"/>
                  </a:lnTo>
                  <a:lnTo>
                    <a:pt x="26" y="47"/>
                  </a:lnTo>
                  <a:lnTo>
                    <a:pt x="2" y="47"/>
                  </a:lnTo>
                  <a:lnTo>
                    <a:pt x="2" y="47"/>
                  </a:lnTo>
                  <a:lnTo>
                    <a:pt x="2" y="47"/>
                  </a:lnTo>
                  <a:lnTo>
                    <a:pt x="2" y="47"/>
                  </a:lnTo>
                  <a:lnTo>
                    <a:pt x="0" y="45"/>
                  </a:lnTo>
                  <a:lnTo>
                    <a:pt x="0" y="45"/>
                  </a:lnTo>
                  <a:lnTo>
                    <a:pt x="0" y="45"/>
                  </a:lnTo>
                  <a:lnTo>
                    <a:pt x="0" y="45"/>
                  </a:lnTo>
                  <a:lnTo>
                    <a:pt x="0" y="44"/>
                  </a:lnTo>
                  <a:lnTo>
                    <a:pt x="0" y="44"/>
                  </a:lnTo>
                  <a:lnTo>
                    <a:pt x="0" y="42"/>
                  </a:lnTo>
                  <a:lnTo>
                    <a:pt x="0" y="42"/>
                  </a:lnTo>
                  <a:lnTo>
                    <a:pt x="0" y="42"/>
                  </a:lnTo>
                  <a:lnTo>
                    <a:pt x="0" y="42"/>
                  </a:lnTo>
                  <a:lnTo>
                    <a:pt x="2" y="42"/>
                  </a:lnTo>
                  <a:lnTo>
                    <a:pt x="2" y="42"/>
                  </a:lnTo>
                  <a:lnTo>
                    <a:pt x="2" y="42"/>
                  </a:lnTo>
                  <a:lnTo>
                    <a:pt x="11" y="42"/>
                  </a:lnTo>
                  <a:lnTo>
                    <a:pt x="11" y="6"/>
                  </a:lnTo>
                  <a:lnTo>
                    <a:pt x="2" y="12"/>
                  </a:lnTo>
                  <a:lnTo>
                    <a:pt x="2" y="12"/>
                  </a:lnTo>
                  <a:lnTo>
                    <a:pt x="2" y="12"/>
                  </a:lnTo>
                  <a:lnTo>
                    <a:pt x="2" y="12"/>
                  </a:lnTo>
                  <a:lnTo>
                    <a:pt x="0" y="12"/>
                  </a:lnTo>
                  <a:lnTo>
                    <a:pt x="0" y="12"/>
                  </a:lnTo>
                  <a:lnTo>
                    <a:pt x="0" y="11"/>
                  </a:lnTo>
                  <a:lnTo>
                    <a:pt x="0" y="11"/>
                  </a:lnTo>
                  <a:lnTo>
                    <a:pt x="0" y="11"/>
                  </a:lnTo>
                  <a:lnTo>
                    <a:pt x="0" y="11"/>
                  </a:lnTo>
                  <a:lnTo>
                    <a:pt x="0" y="9"/>
                  </a:lnTo>
                  <a:lnTo>
                    <a:pt x="0" y="9"/>
                  </a:lnTo>
                  <a:lnTo>
                    <a:pt x="0" y="8"/>
                  </a:lnTo>
                  <a:lnTo>
                    <a:pt x="0" y="8"/>
                  </a:lnTo>
                  <a:lnTo>
                    <a:pt x="0" y="8"/>
                  </a:lnTo>
                  <a:lnTo>
                    <a:pt x="0" y="8"/>
                  </a:lnTo>
                  <a:lnTo>
                    <a:pt x="2" y="8"/>
                  </a:lnTo>
                  <a:lnTo>
                    <a:pt x="12" y="0"/>
                  </a:lnTo>
                  <a:lnTo>
                    <a:pt x="12" y="0"/>
                  </a:lnTo>
                  <a:lnTo>
                    <a:pt x="12" y="0"/>
                  </a:lnTo>
                  <a:lnTo>
                    <a:pt x="12" y="0"/>
                  </a:lnTo>
                  <a:lnTo>
                    <a:pt x="12" y="0"/>
                  </a:lnTo>
                  <a:lnTo>
                    <a:pt x="12" y="0"/>
                  </a:lnTo>
                  <a:lnTo>
                    <a:pt x="14" y="0"/>
                  </a:lnTo>
                  <a:lnTo>
                    <a:pt x="14" y="0"/>
                  </a:lnTo>
                  <a:lnTo>
                    <a:pt x="14" y="0"/>
                  </a:lnTo>
                  <a:lnTo>
                    <a:pt x="14" y="0"/>
                  </a:lnTo>
                  <a:lnTo>
                    <a:pt x="15" y="0"/>
                  </a:lnTo>
                  <a:lnTo>
                    <a:pt x="15" y="0"/>
                  </a:lnTo>
                  <a:lnTo>
                    <a:pt x="17" y="0"/>
                  </a:lnTo>
                  <a:lnTo>
                    <a:pt x="17" y="0"/>
                  </a:lnTo>
                  <a:lnTo>
                    <a:pt x="17" y="0"/>
                  </a:lnTo>
                  <a:lnTo>
                    <a:pt x="17" y="0"/>
                  </a:lnTo>
                  <a:lnTo>
                    <a:pt x="17" y="2"/>
                  </a:lnTo>
                  <a:lnTo>
                    <a:pt x="17" y="42"/>
                  </a:lnTo>
                  <a:lnTo>
                    <a:pt x="26" y="42"/>
                  </a:lnTo>
                  <a:lnTo>
                    <a:pt x="26" y="42"/>
                  </a:lnTo>
                  <a:lnTo>
                    <a:pt x="26" y="42"/>
                  </a:lnTo>
                  <a:lnTo>
                    <a:pt x="26" y="42"/>
                  </a:lnTo>
                  <a:lnTo>
                    <a:pt x="26" y="42"/>
                  </a:lnTo>
                  <a:lnTo>
                    <a:pt x="26"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3" name="Freeform 61"/>
            <p:cNvSpPr>
              <a:spLocks noEditPoints="1"/>
            </p:cNvSpPr>
            <p:nvPr/>
          </p:nvSpPr>
          <p:spPr bwMode="auto">
            <a:xfrm>
              <a:off x="3579" y="2111"/>
              <a:ext cx="15" cy="21"/>
            </a:xfrm>
            <a:custGeom>
              <a:avLst/>
              <a:gdLst/>
              <a:ahLst/>
              <a:cxnLst>
                <a:cxn ang="0">
                  <a:pos x="31" y="23"/>
                </a:cxn>
                <a:cxn ang="0">
                  <a:pos x="30" y="33"/>
                </a:cxn>
                <a:cxn ang="0">
                  <a:pos x="27" y="41"/>
                </a:cxn>
                <a:cxn ang="0">
                  <a:pos x="22" y="45"/>
                </a:cxn>
                <a:cxn ang="0">
                  <a:pos x="19" y="47"/>
                </a:cxn>
                <a:cxn ang="0">
                  <a:pos x="15" y="47"/>
                </a:cxn>
                <a:cxn ang="0">
                  <a:pos x="7" y="45"/>
                </a:cxn>
                <a:cxn ang="0">
                  <a:pos x="3" y="41"/>
                </a:cxn>
                <a:cxn ang="0">
                  <a:pos x="0" y="33"/>
                </a:cxn>
                <a:cxn ang="0">
                  <a:pos x="0" y="23"/>
                </a:cxn>
                <a:cxn ang="0">
                  <a:pos x="0" y="14"/>
                </a:cxn>
                <a:cxn ang="0">
                  <a:pos x="3" y="6"/>
                </a:cxn>
                <a:cxn ang="0">
                  <a:pos x="6" y="3"/>
                </a:cxn>
                <a:cxn ang="0">
                  <a:pos x="7" y="2"/>
                </a:cxn>
                <a:cxn ang="0">
                  <a:pos x="16" y="0"/>
                </a:cxn>
                <a:cxn ang="0">
                  <a:pos x="22" y="2"/>
                </a:cxn>
                <a:cxn ang="0">
                  <a:pos x="25" y="3"/>
                </a:cxn>
                <a:cxn ang="0">
                  <a:pos x="28" y="6"/>
                </a:cxn>
                <a:cxn ang="0">
                  <a:pos x="30" y="14"/>
                </a:cxn>
                <a:cxn ang="0">
                  <a:pos x="31" y="23"/>
                </a:cxn>
                <a:cxn ang="0">
                  <a:pos x="25" y="24"/>
                </a:cxn>
                <a:cxn ang="0">
                  <a:pos x="24" y="17"/>
                </a:cxn>
                <a:cxn ang="0">
                  <a:pos x="24" y="12"/>
                </a:cxn>
                <a:cxn ang="0">
                  <a:pos x="22" y="9"/>
                </a:cxn>
                <a:cxn ang="0">
                  <a:pos x="21" y="6"/>
                </a:cxn>
                <a:cxn ang="0">
                  <a:pos x="18" y="5"/>
                </a:cxn>
                <a:cxn ang="0">
                  <a:pos x="15" y="5"/>
                </a:cxn>
                <a:cxn ang="0">
                  <a:pos x="10" y="6"/>
                </a:cxn>
                <a:cxn ang="0">
                  <a:pos x="7" y="9"/>
                </a:cxn>
                <a:cxn ang="0">
                  <a:pos x="6" y="15"/>
                </a:cxn>
                <a:cxn ang="0">
                  <a:pos x="6" y="23"/>
                </a:cxn>
                <a:cxn ang="0">
                  <a:pos x="6" y="32"/>
                </a:cxn>
                <a:cxn ang="0">
                  <a:pos x="7" y="38"/>
                </a:cxn>
                <a:cxn ang="0">
                  <a:pos x="10" y="41"/>
                </a:cxn>
                <a:cxn ang="0">
                  <a:pos x="15" y="42"/>
                </a:cxn>
                <a:cxn ang="0">
                  <a:pos x="18" y="41"/>
                </a:cxn>
                <a:cxn ang="0">
                  <a:pos x="21" y="39"/>
                </a:cxn>
                <a:cxn ang="0">
                  <a:pos x="22" y="36"/>
                </a:cxn>
                <a:cxn ang="0">
                  <a:pos x="24" y="33"/>
                </a:cxn>
                <a:cxn ang="0">
                  <a:pos x="25" y="29"/>
                </a:cxn>
                <a:cxn ang="0">
                  <a:pos x="25" y="24"/>
                </a:cxn>
              </a:cxnLst>
              <a:rect l="0" t="0" r="r" b="b"/>
              <a:pathLst>
                <a:path w="31" h="47">
                  <a:moveTo>
                    <a:pt x="31" y="23"/>
                  </a:moveTo>
                  <a:lnTo>
                    <a:pt x="31" y="23"/>
                  </a:lnTo>
                  <a:lnTo>
                    <a:pt x="30" y="33"/>
                  </a:lnTo>
                  <a:lnTo>
                    <a:pt x="30" y="33"/>
                  </a:lnTo>
                  <a:lnTo>
                    <a:pt x="27" y="41"/>
                  </a:lnTo>
                  <a:lnTo>
                    <a:pt x="27" y="41"/>
                  </a:lnTo>
                  <a:lnTo>
                    <a:pt x="25" y="44"/>
                  </a:lnTo>
                  <a:lnTo>
                    <a:pt x="22" y="45"/>
                  </a:lnTo>
                  <a:lnTo>
                    <a:pt x="22" y="45"/>
                  </a:lnTo>
                  <a:lnTo>
                    <a:pt x="19" y="47"/>
                  </a:lnTo>
                  <a:lnTo>
                    <a:pt x="15" y="47"/>
                  </a:lnTo>
                  <a:lnTo>
                    <a:pt x="15" y="47"/>
                  </a:lnTo>
                  <a:lnTo>
                    <a:pt x="7" y="45"/>
                  </a:lnTo>
                  <a:lnTo>
                    <a:pt x="7" y="45"/>
                  </a:lnTo>
                  <a:lnTo>
                    <a:pt x="4" y="44"/>
                  </a:lnTo>
                  <a:lnTo>
                    <a:pt x="3" y="41"/>
                  </a:lnTo>
                  <a:lnTo>
                    <a:pt x="3" y="41"/>
                  </a:lnTo>
                  <a:lnTo>
                    <a:pt x="0" y="33"/>
                  </a:lnTo>
                  <a:lnTo>
                    <a:pt x="0" y="33"/>
                  </a:lnTo>
                  <a:lnTo>
                    <a:pt x="0" y="23"/>
                  </a:lnTo>
                  <a:lnTo>
                    <a:pt x="0" y="23"/>
                  </a:lnTo>
                  <a:lnTo>
                    <a:pt x="0" y="14"/>
                  </a:lnTo>
                  <a:lnTo>
                    <a:pt x="0" y="14"/>
                  </a:lnTo>
                  <a:lnTo>
                    <a:pt x="3" y="6"/>
                  </a:lnTo>
                  <a:lnTo>
                    <a:pt x="3" y="6"/>
                  </a:lnTo>
                  <a:lnTo>
                    <a:pt x="6" y="3"/>
                  </a:lnTo>
                  <a:lnTo>
                    <a:pt x="7" y="2"/>
                  </a:lnTo>
                  <a:lnTo>
                    <a:pt x="7" y="2"/>
                  </a:lnTo>
                  <a:lnTo>
                    <a:pt x="12" y="0"/>
                  </a:lnTo>
                  <a:lnTo>
                    <a:pt x="16" y="0"/>
                  </a:lnTo>
                  <a:lnTo>
                    <a:pt x="16" y="0"/>
                  </a:lnTo>
                  <a:lnTo>
                    <a:pt x="22" y="2"/>
                  </a:lnTo>
                  <a:lnTo>
                    <a:pt x="22" y="2"/>
                  </a:lnTo>
                  <a:lnTo>
                    <a:pt x="25" y="3"/>
                  </a:lnTo>
                  <a:lnTo>
                    <a:pt x="28" y="6"/>
                  </a:lnTo>
                  <a:lnTo>
                    <a:pt x="28" y="6"/>
                  </a:lnTo>
                  <a:lnTo>
                    <a:pt x="30" y="14"/>
                  </a:lnTo>
                  <a:lnTo>
                    <a:pt x="30" y="14"/>
                  </a:lnTo>
                  <a:lnTo>
                    <a:pt x="31" y="23"/>
                  </a:lnTo>
                  <a:lnTo>
                    <a:pt x="31" y="23"/>
                  </a:lnTo>
                  <a:close/>
                  <a:moveTo>
                    <a:pt x="25" y="24"/>
                  </a:moveTo>
                  <a:lnTo>
                    <a:pt x="25" y="24"/>
                  </a:lnTo>
                  <a:lnTo>
                    <a:pt x="24" y="17"/>
                  </a:lnTo>
                  <a:lnTo>
                    <a:pt x="24" y="17"/>
                  </a:lnTo>
                  <a:lnTo>
                    <a:pt x="24" y="12"/>
                  </a:lnTo>
                  <a:lnTo>
                    <a:pt x="24" y="12"/>
                  </a:lnTo>
                  <a:lnTo>
                    <a:pt x="22" y="9"/>
                  </a:lnTo>
                  <a:lnTo>
                    <a:pt x="22" y="9"/>
                  </a:lnTo>
                  <a:lnTo>
                    <a:pt x="21" y="6"/>
                  </a:lnTo>
                  <a:lnTo>
                    <a:pt x="21" y="6"/>
                  </a:lnTo>
                  <a:lnTo>
                    <a:pt x="18" y="5"/>
                  </a:lnTo>
                  <a:lnTo>
                    <a:pt x="18" y="5"/>
                  </a:lnTo>
                  <a:lnTo>
                    <a:pt x="15" y="5"/>
                  </a:lnTo>
                  <a:lnTo>
                    <a:pt x="15" y="5"/>
                  </a:lnTo>
                  <a:lnTo>
                    <a:pt x="10" y="6"/>
                  </a:lnTo>
                  <a:lnTo>
                    <a:pt x="10" y="6"/>
                  </a:lnTo>
                  <a:lnTo>
                    <a:pt x="7" y="9"/>
                  </a:lnTo>
                  <a:lnTo>
                    <a:pt x="7" y="9"/>
                  </a:lnTo>
                  <a:lnTo>
                    <a:pt x="6" y="15"/>
                  </a:lnTo>
                  <a:lnTo>
                    <a:pt x="6" y="15"/>
                  </a:lnTo>
                  <a:lnTo>
                    <a:pt x="6" y="23"/>
                  </a:lnTo>
                  <a:lnTo>
                    <a:pt x="6" y="23"/>
                  </a:lnTo>
                  <a:lnTo>
                    <a:pt x="6" y="32"/>
                  </a:lnTo>
                  <a:lnTo>
                    <a:pt x="6" y="32"/>
                  </a:lnTo>
                  <a:lnTo>
                    <a:pt x="7" y="38"/>
                  </a:lnTo>
                  <a:lnTo>
                    <a:pt x="7" y="38"/>
                  </a:lnTo>
                  <a:lnTo>
                    <a:pt x="10" y="41"/>
                  </a:lnTo>
                  <a:lnTo>
                    <a:pt x="10" y="41"/>
                  </a:lnTo>
                  <a:lnTo>
                    <a:pt x="15" y="42"/>
                  </a:lnTo>
                  <a:lnTo>
                    <a:pt x="15" y="42"/>
                  </a:lnTo>
                  <a:lnTo>
                    <a:pt x="18" y="41"/>
                  </a:lnTo>
                  <a:lnTo>
                    <a:pt x="18" y="41"/>
                  </a:lnTo>
                  <a:lnTo>
                    <a:pt x="21" y="39"/>
                  </a:lnTo>
                  <a:lnTo>
                    <a:pt x="21" y="39"/>
                  </a:lnTo>
                  <a:lnTo>
                    <a:pt x="22" y="36"/>
                  </a:lnTo>
                  <a:lnTo>
                    <a:pt x="22" y="36"/>
                  </a:lnTo>
                  <a:lnTo>
                    <a:pt x="24" y="33"/>
                  </a:lnTo>
                  <a:lnTo>
                    <a:pt x="24" y="33"/>
                  </a:lnTo>
                  <a:lnTo>
                    <a:pt x="25" y="29"/>
                  </a:lnTo>
                  <a:lnTo>
                    <a:pt x="25" y="29"/>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4" name="Freeform 62"/>
            <p:cNvSpPr>
              <a:spLocks/>
            </p:cNvSpPr>
            <p:nvPr/>
          </p:nvSpPr>
          <p:spPr bwMode="auto">
            <a:xfrm>
              <a:off x="3611" y="2108"/>
              <a:ext cx="12" cy="22"/>
            </a:xfrm>
            <a:custGeom>
              <a:avLst/>
              <a:gdLst/>
              <a:ahLst/>
              <a:cxnLst>
                <a:cxn ang="0">
                  <a:pos x="26" y="43"/>
                </a:cxn>
                <a:cxn ang="0">
                  <a:pos x="26" y="45"/>
                </a:cxn>
                <a:cxn ang="0">
                  <a:pos x="26" y="45"/>
                </a:cxn>
                <a:cxn ang="0">
                  <a:pos x="26" y="46"/>
                </a:cxn>
                <a:cxn ang="0">
                  <a:pos x="0" y="46"/>
                </a:cxn>
                <a:cxn ang="0">
                  <a:pos x="0" y="46"/>
                </a:cxn>
                <a:cxn ang="0">
                  <a:pos x="0" y="45"/>
                </a:cxn>
                <a:cxn ang="0">
                  <a:pos x="0" y="45"/>
                </a:cxn>
                <a:cxn ang="0">
                  <a:pos x="0" y="43"/>
                </a:cxn>
                <a:cxn ang="0">
                  <a:pos x="0" y="42"/>
                </a:cxn>
                <a:cxn ang="0">
                  <a:pos x="0" y="42"/>
                </a:cxn>
                <a:cxn ang="0">
                  <a:pos x="0" y="42"/>
                </a:cxn>
                <a:cxn ang="0">
                  <a:pos x="0" y="42"/>
                </a:cxn>
                <a:cxn ang="0">
                  <a:pos x="11" y="6"/>
                </a:cxn>
                <a:cxn ang="0">
                  <a:pos x="2" y="12"/>
                </a:cxn>
                <a:cxn ang="0">
                  <a:pos x="0" y="12"/>
                </a:cxn>
                <a:cxn ang="0">
                  <a:pos x="0" y="12"/>
                </a:cxn>
                <a:cxn ang="0">
                  <a:pos x="0" y="10"/>
                </a:cxn>
                <a:cxn ang="0">
                  <a:pos x="0" y="10"/>
                </a:cxn>
                <a:cxn ang="0">
                  <a:pos x="0" y="9"/>
                </a:cxn>
                <a:cxn ang="0">
                  <a:pos x="0" y="7"/>
                </a:cxn>
                <a:cxn ang="0">
                  <a:pos x="0" y="7"/>
                </a:cxn>
                <a:cxn ang="0">
                  <a:pos x="11" y="0"/>
                </a:cxn>
                <a:cxn ang="0">
                  <a:pos x="11" y="0"/>
                </a:cxn>
                <a:cxn ang="0">
                  <a:pos x="12" y="0"/>
                </a:cxn>
                <a:cxn ang="0">
                  <a:pos x="12" y="0"/>
                </a:cxn>
                <a:cxn ang="0">
                  <a:pos x="14" y="0"/>
                </a:cxn>
                <a:cxn ang="0">
                  <a:pos x="16" y="0"/>
                </a:cxn>
                <a:cxn ang="0">
                  <a:pos x="17" y="0"/>
                </a:cxn>
                <a:cxn ang="0">
                  <a:pos x="17" y="0"/>
                </a:cxn>
                <a:cxn ang="0">
                  <a:pos x="17" y="1"/>
                </a:cxn>
                <a:cxn ang="0">
                  <a:pos x="25" y="42"/>
                </a:cxn>
                <a:cxn ang="0">
                  <a:pos x="26" y="42"/>
                </a:cxn>
                <a:cxn ang="0">
                  <a:pos x="26" y="42"/>
                </a:cxn>
                <a:cxn ang="0">
                  <a:pos x="26" y="42"/>
                </a:cxn>
                <a:cxn ang="0">
                  <a:pos x="26" y="43"/>
                </a:cxn>
              </a:cxnLst>
              <a:rect l="0" t="0" r="r" b="b"/>
              <a:pathLst>
                <a:path w="26" h="46">
                  <a:moveTo>
                    <a:pt x="26" y="43"/>
                  </a:moveTo>
                  <a:lnTo>
                    <a:pt x="26" y="43"/>
                  </a:lnTo>
                  <a:lnTo>
                    <a:pt x="26" y="45"/>
                  </a:lnTo>
                  <a:lnTo>
                    <a:pt x="26" y="45"/>
                  </a:lnTo>
                  <a:lnTo>
                    <a:pt x="26" y="45"/>
                  </a:lnTo>
                  <a:lnTo>
                    <a:pt x="26" y="45"/>
                  </a:lnTo>
                  <a:lnTo>
                    <a:pt x="26" y="46"/>
                  </a:lnTo>
                  <a:lnTo>
                    <a:pt x="26" y="46"/>
                  </a:lnTo>
                  <a:lnTo>
                    <a:pt x="25"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0" y="42"/>
                  </a:lnTo>
                  <a:lnTo>
                    <a:pt x="0" y="42"/>
                  </a:lnTo>
                  <a:lnTo>
                    <a:pt x="0" y="42"/>
                  </a:lnTo>
                  <a:lnTo>
                    <a:pt x="11" y="42"/>
                  </a:lnTo>
                  <a:lnTo>
                    <a:pt x="11" y="6"/>
                  </a:lnTo>
                  <a:lnTo>
                    <a:pt x="2" y="12"/>
                  </a:lnTo>
                  <a:lnTo>
                    <a:pt x="2" y="12"/>
                  </a:lnTo>
                  <a:lnTo>
                    <a:pt x="0" y="12"/>
                  </a:lnTo>
                  <a:lnTo>
                    <a:pt x="0" y="12"/>
                  </a:lnTo>
                  <a:lnTo>
                    <a:pt x="0" y="12"/>
                  </a:lnTo>
                  <a:lnTo>
                    <a:pt x="0" y="12"/>
                  </a:lnTo>
                  <a:lnTo>
                    <a:pt x="0" y="10"/>
                  </a:lnTo>
                  <a:lnTo>
                    <a:pt x="0" y="10"/>
                  </a:lnTo>
                  <a:lnTo>
                    <a:pt x="0" y="10"/>
                  </a:lnTo>
                  <a:lnTo>
                    <a:pt x="0" y="10"/>
                  </a:lnTo>
                  <a:lnTo>
                    <a:pt x="0" y="9"/>
                  </a:lnTo>
                  <a:lnTo>
                    <a:pt x="0" y="9"/>
                  </a:lnTo>
                  <a:lnTo>
                    <a:pt x="0" y="7"/>
                  </a:lnTo>
                  <a:lnTo>
                    <a:pt x="0" y="7"/>
                  </a:lnTo>
                  <a:lnTo>
                    <a:pt x="0" y="7"/>
                  </a:lnTo>
                  <a:lnTo>
                    <a:pt x="0" y="7"/>
                  </a:lnTo>
                  <a:lnTo>
                    <a:pt x="0" y="7"/>
                  </a:lnTo>
                  <a:lnTo>
                    <a:pt x="11" y="0"/>
                  </a:lnTo>
                  <a:lnTo>
                    <a:pt x="11" y="0"/>
                  </a:lnTo>
                  <a:lnTo>
                    <a:pt x="11" y="0"/>
                  </a:lnTo>
                  <a:lnTo>
                    <a:pt x="11" y="0"/>
                  </a:lnTo>
                  <a:lnTo>
                    <a:pt x="12" y="0"/>
                  </a:lnTo>
                  <a:lnTo>
                    <a:pt x="12" y="0"/>
                  </a:lnTo>
                  <a:lnTo>
                    <a:pt x="12" y="0"/>
                  </a:lnTo>
                  <a:lnTo>
                    <a:pt x="12" y="0"/>
                  </a:lnTo>
                  <a:lnTo>
                    <a:pt x="14" y="0"/>
                  </a:lnTo>
                  <a:lnTo>
                    <a:pt x="14" y="0"/>
                  </a:lnTo>
                  <a:lnTo>
                    <a:pt x="16" y="0"/>
                  </a:lnTo>
                  <a:lnTo>
                    <a:pt x="16" y="0"/>
                  </a:lnTo>
                  <a:lnTo>
                    <a:pt x="17" y="0"/>
                  </a:lnTo>
                  <a:lnTo>
                    <a:pt x="17" y="0"/>
                  </a:lnTo>
                  <a:lnTo>
                    <a:pt x="17" y="0"/>
                  </a:lnTo>
                  <a:lnTo>
                    <a:pt x="17" y="0"/>
                  </a:lnTo>
                  <a:lnTo>
                    <a:pt x="17" y="1"/>
                  </a:lnTo>
                  <a:lnTo>
                    <a:pt x="17" y="42"/>
                  </a:lnTo>
                  <a:lnTo>
                    <a:pt x="25" y="42"/>
                  </a:lnTo>
                  <a:lnTo>
                    <a:pt x="25" y="42"/>
                  </a:lnTo>
                  <a:lnTo>
                    <a:pt x="26" y="42"/>
                  </a:lnTo>
                  <a:lnTo>
                    <a:pt x="26" y="42"/>
                  </a:lnTo>
                  <a:lnTo>
                    <a:pt x="26" y="42"/>
                  </a:lnTo>
                  <a:lnTo>
                    <a:pt x="26" y="42"/>
                  </a:lnTo>
                  <a:lnTo>
                    <a:pt x="26" y="42"/>
                  </a:lnTo>
                  <a:lnTo>
                    <a:pt x="26" y="42"/>
                  </a:lnTo>
                  <a:lnTo>
                    <a:pt x="26" y="43"/>
                  </a:lnTo>
                  <a:lnTo>
                    <a:pt x="26"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5" name="Freeform 63"/>
            <p:cNvSpPr>
              <a:spLocks noEditPoints="1"/>
            </p:cNvSpPr>
            <p:nvPr/>
          </p:nvSpPr>
          <p:spPr bwMode="auto">
            <a:xfrm>
              <a:off x="3636" y="2108"/>
              <a:ext cx="14" cy="22"/>
            </a:xfrm>
            <a:custGeom>
              <a:avLst/>
              <a:gdLst/>
              <a:ahLst/>
              <a:cxnLst>
                <a:cxn ang="0">
                  <a:pos x="31" y="22"/>
                </a:cxn>
                <a:cxn ang="0">
                  <a:pos x="31" y="33"/>
                </a:cxn>
                <a:cxn ang="0">
                  <a:pos x="28" y="40"/>
                </a:cxn>
                <a:cxn ang="0">
                  <a:pos x="24" y="45"/>
                </a:cxn>
                <a:cxn ang="0">
                  <a:pos x="19" y="46"/>
                </a:cxn>
                <a:cxn ang="0">
                  <a:pos x="16" y="46"/>
                </a:cxn>
                <a:cxn ang="0">
                  <a:pos x="9" y="45"/>
                </a:cxn>
                <a:cxn ang="0">
                  <a:pos x="3" y="40"/>
                </a:cxn>
                <a:cxn ang="0">
                  <a:pos x="1" y="33"/>
                </a:cxn>
                <a:cxn ang="0">
                  <a:pos x="0" y="22"/>
                </a:cxn>
                <a:cxn ang="0">
                  <a:pos x="1" y="13"/>
                </a:cxn>
                <a:cxn ang="0">
                  <a:pos x="4" y="6"/>
                </a:cxn>
                <a:cxn ang="0">
                  <a:pos x="6" y="3"/>
                </a:cxn>
                <a:cxn ang="0">
                  <a:pos x="9" y="1"/>
                </a:cxn>
                <a:cxn ang="0">
                  <a:pos x="16" y="0"/>
                </a:cxn>
                <a:cxn ang="0">
                  <a:pos x="21" y="0"/>
                </a:cxn>
                <a:cxn ang="0">
                  <a:pos x="24" y="1"/>
                </a:cxn>
                <a:cxn ang="0">
                  <a:pos x="28" y="6"/>
                </a:cxn>
                <a:cxn ang="0">
                  <a:pos x="31" y="13"/>
                </a:cxn>
                <a:cxn ang="0">
                  <a:pos x="31" y="22"/>
                </a:cxn>
                <a:cxn ang="0">
                  <a:pos x="25" y="24"/>
                </a:cxn>
                <a:cxn ang="0">
                  <a:pos x="25" y="16"/>
                </a:cxn>
                <a:cxn ang="0">
                  <a:pos x="25" y="12"/>
                </a:cxn>
                <a:cxn ang="0">
                  <a:pos x="24" y="9"/>
                </a:cxn>
                <a:cxn ang="0">
                  <a:pos x="22" y="6"/>
                </a:cxn>
                <a:cxn ang="0">
                  <a:pos x="19" y="4"/>
                </a:cxn>
                <a:cxn ang="0">
                  <a:pos x="16" y="4"/>
                </a:cxn>
                <a:cxn ang="0">
                  <a:pos x="12" y="6"/>
                </a:cxn>
                <a:cxn ang="0">
                  <a:pos x="9" y="9"/>
                </a:cxn>
                <a:cxn ang="0">
                  <a:pos x="7" y="15"/>
                </a:cxn>
                <a:cxn ang="0">
                  <a:pos x="6" y="22"/>
                </a:cxn>
                <a:cxn ang="0">
                  <a:pos x="7" y="31"/>
                </a:cxn>
                <a:cxn ang="0">
                  <a:pos x="9" y="37"/>
                </a:cxn>
                <a:cxn ang="0">
                  <a:pos x="12" y="40"/>
                </a:cxn>
                <a:cxn ang="0">
                  <a:pos x="16" y="42"/>
                </a:cxn>
                <a:cxn ang="0">
                  <a:pos x="19" y="40"/>
                </a:cxn>
                <a:cxn ang="0">
                  <a:pos x="22" y="39"/>
                </a:cxn>
                <a:cxn ang="0">
                  <a:pos x="24" y="36"/>
                </a:cxn>
                <a:cxn ang="0">
                  <a:pos x="25" y="33"/>
                </a:cxn>
                <a:cxn ang="0">
                  <a:pos x="25" y="28"/>
                </a:cxn>
                <a:cxn ang="0">
                  <a:pos x="25" y="24"/>
                </a:cxn>
              </a:cxnLst>
              <a:rect l="0" t="0" r="r" b="b"/>
              <a:pathLst>
                <a:path w="31" h="46">
                  <a:moveTo>
                    <a:pt x="31" y="22"/>
                  </a:moveTo>
                  <a:lnTo>
                    <a:pt x="31" y="22"/>
                  </a:lnTo>
                  <a:lnTo>
                    <a:pt x="31" y="33"/>
                  </a:lnTo>
                  <a:lnTo>
                    <a:pt x="31" y="33"/>
                  </a:lnTo>
                  <a:lnTo>
                    <a:pt x="28" y="40"/>
                  </a:lnTo>
                  <a:lnTo>
                    <a:pt x="28" y="40"/>
                  </a:lnTo>
                  <a:lnTo>
                    <a:pt x="27" y="43"/>
                  </a:lnTo>
                  <a:lnTo>
                    <a:pt x="24" y="45"/>
                  </a:lnTo>
                  <a:lnTo>
                    <a:pt x="24" y="45"/>
                  </a:lnTo>
                  <a:lnTo>
                    <a:pt x="19" y="46"/>
                  </a:lnTo>
                  <a:lnTo>
                    <a:pt x="16" y="46"/>
                  </a:lnTo>
                  <a:lnTo>
                    <a:pt x="16" y="46"/>
                  </a:lnTo>
                  <a:lnTo>
                    <a:pt x="9" y="45"/>
                  </a:lnTo>
                  <a:lnTo>
                    <a:pt x="9" y="45"/>
                  </a:lnTo>
                  <a:lnTo>
                    <a:pt x="6" y="43"/>
                  </a:lnTo>
                  <a:lnTo>
                    <a:pt x="3" y="40"/>
                  </a:lnTo>
                  <a:lnTo>
                    <a:pt x="3" y="40"/>
                  </a:lnTo>
                  <a:lnTo>
                    <a:pt x="1" y="33"/>
                  </a:lnTo>
                  <a:lnTo>
                    <a:pt x="1" y="33"/>
                  </a:lnTo>
                  <a:lnTo>
                    <a:pt x="0" y="22"/>
                  </a:lnTo>
                  <a:lnTo>
                    <a:pt x="0" y="22"/>
                  </a:lnTo>
                  <a:lnTo>
                    <a:pt x="1" y="13"/>
                  </a:lnTo>
                  <a:lnTo>
                    <a:pt x="1" y="13"/>
                  </a:lnTo>
                  <a:lnTo>
                    <a:pt x="4" y="6"/>
                  </a:lnTo>
                  <a:lnTo>
                    <a:pt x="4" y="6"/>
                  </a:lnTo>
                  <a:lnTo>
                    <a:pt x="6" y="3"/>
                  </a:lnTo>
                  <a:lnTo>
                    <a:pt x="9" y="1"/>
                  </a:lnTo>
                  <a:lnTo>
                    <a:pt x="9" y="1"/>
                  </a:lnTo>
                  <a:lnTo>
                    <a:pt x="12" y="0"/>
                  </a:lnTo>
                  <a:lnTo>
                    <a:pt x="16" y="0"/>
                  </a:lnTo>
                  <a:lnTo>
                    <a:pt x="16" y="0"/>
                  </a:lnTo>
                  <a:lnTo>
                    <a:pt x="21" y="0"/>
                  </a:lnTo>
                  <a:lnTo>
                    <a:pt x="24" y="1"/>
                  </a:lnTo>
                  <a:lnTo>
                    <a:pt x="24" y="1"/>
                  </a:lnTo>
                  <a:lnTo>
                    <a:pt x="27" y="3"/>
                  </a:lnTo>
                  <a:lnTo>
                    <a:pt x="28" y="6"/>
                  </a:lnTo>
                  <a:lnTo>
                    <a:pt x="28" y="6"/>
                  </a:lnTo>
                  <a:lnTo>
                    <a:pt x="31" y="13"/>
                  </a:lnTo>
                  <a:lnTo>
                    <a:pt x="31" y="13"/>
                  </a:lnTo>
                  <a:lnTo>
                    <a:pt x="31" y="22"/>
                  </a:lnTo>
                  <a:lnTo>
                    <a:pt x="31" y="22"/>
                  </a:lnTo>
                  <a:close/>
                  <a:moveTo>
                    <a:pt x="25" y="24"/>
                  </a:moveTo>
                  <a:lnTo>
                    <a:pt x="25" y="24"/>
                  </a:lnTo>
                  <a:lnTo>
                    <a:pt x="25" y="16"/>
                  </a:lnTo>
                  <a:lnTo>
                    <a:pt x="25" y="16"/>
                  </a:lnTo>
                  <a:lnTo>
                    <a:pt x="25" y="12"/>
                  </a:lnTo>
                  <a:lnTo>
                    <a:pt x="25" y="12"/>
                  </a:lnTo>
                  <a:lnTo>
                    <a:pt x="24" y="9"/>
                  </a:lnTo>
                  <a:lnTo>
                    <a:pt x="24" y="9"/>
                  </a:lnTo>
                  <a:lnTo>
                    <a:pt x="22" y="6"/>
                  </a:lnTo>
                  <a:lnTo>
                    <a:pt x="22" y="6"/>
                  </a:lnTo>
                  <a:lnTo>
                    <a:pt x="19" y="4"/>
                  </a:lnTo>
                  <a:lnTo>
                    <a:pt x="19" y="4"/>
                  </a:lnTo>
                  <a:lnTo>
                    <a:pt x="16" y="4"/>
                  </a:lnTo>
                  <a:lnTo>
                    <a:pt x="16" y="4"/>
                  </a:lnTo>
                  <a:lnTo>
                    <a:pt x="12" y="6"/>
                  </a:lnTo>
                  <a:lnTo>
                    <a:pt x="12" y="6"/>
                  </a:lnTo>
                  <a:lnTo>
                    <a:pt x="9" y="9"/>
                  </a:lnTo>
                  <a:lnTo>
                    <a:pt x="9" y="9"/>
                  </a:lnTo>
                  <a:lnTo>
                    <a:pt x="7" y="15"/>
                  </a:lnTo>
                  <a:lnTo>
                    <a:pt x="7" y="15"/>
                  </a:lnTo>
                  <a:lnTo>
                    <a:pt x="6" y="22"/>
                  </a:lnTo>
                  <a:lnTo>
                    <a:pt x="6" y="22"/>
                  </a:lnTo>
                  <a:lnTo>
                    <a:pt x="7" y="31"/>
                  </a:lnTo>
                  <a:lnTo>
                    <a:pt x="7" y="31"/>
                  </a:lnTo>
                  <a:lnTo>
                    <a:pt x="9" y="37"/>
                  </a:lnTo>
                  <a:lnTo>
                    <a:pt x="9" y="37"/>
                  </a:lnTo>
                  <a:lnTo>
                    <a:pt x="12" y="40"/>
                  </a:lnTo>
                  <a:lnTo>
                    <a:pt x="12" y="40"/>
                  </a:lnTo>
                  <a:lnTo>
                    <a:pt x="16" y="42"/>
                  </a:lnTo>
                  <a:lnTo>
                    <a:pt x="16" y="42"/>
                  </a:lnTo>
                  <a:lnTo>
                    <a:pt x="19" y="40"/>
                  </a:lnTo>
                  <a:lnTo>
                    <a:pt x="19" y="40"/>
                  </a:lnTo>
                  <a:lnTo>
                    <a:pt x="22" y="39"/>
                  </a:lnTo>
                  <a:lnTo>
                    <a:pt x="22" y="39"/>
                  </a:lnTo>
                  <a:lnTo>
                    <a:pt x="24" y="36"/>
                  </a:lnTo>
                  <a:lnTo>
                    <a:pt x="24" y="36"/>
                  </a:lnTo>
                  <a:lnTo>
                    <a:pt x="25" y="33"/>
                  </a:lnTo>
                  <a:lnTo>
                    <a:pt x="25"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6" name="Freeform 64"/>
            <p:cNvSpPr>
              <a:spLocks/>
            </p:cNvSpPr>
            <p:nvPr/>
          </p:nvSpPr>
          <p:spPr bwMode="auto">
            <a:xfrm>
              <a:off x="3866" y="1943"/>
              <a:ext cx="11" cy="21"/>
            </a:xfrm>
            <a:custGeom>
              <a:avLst/>
              <a:gdLst/>
              <a:ahLst/>
              <a:cxnLst>
                <a:cxn ang="0">
                  <a:pos x="26" y="43"/>
                </a:cxn>
                <a:cxn ang="0">
                  <a:pos x="26" y="45"/>
                </a:cxn>
                <a:cxn ang="0">
                  <a:pos x="26" y="45"/>
                </a:cxn>
                <a:cxn ang="0">
                  <a:pos x="26" y="45"/>
                </a:cxn>
                <a:cxn ang="0">
                  <a:pos x="2" y="45"/>
                </a:cxn>
                <a:cxn ang="0">
                  <a:pos x="0" y="45"/>
                </a:cxn>
                <a:cxn ang="0">
                  <a:pos x="0" y="45"/>
                </a:cxn>
                <a:cxn ang="0">
                  <a:pos x="0" y="45"/>
                </a:cxn>
                <a:cxn ang="0">
                  <a:pos x="0" y="43"/>
                </a:cxn>
                <a:cxn ang="0">
                  <a:pos x="0" y="42"/>
                </a:cxn>
                <a:cxn ang="0">
                  <a:pos x="0" y="42"/>
                </a:cxn>
                <a:cxn ang="0">
                  <a:pos x="0" y="40"/>
                </a:cxn>
                <a:cxn ang="0">
                  <a:pos x="2" y="40"/>
                </a:cxn>
                <a:cxn ang="0">
                  <a:pos x="11" y="6"/>
                </a:cxn>
                <a:cxn ang="0">
                  <a:pos x="2" y="10"/>
                </a:cxn>
                <a:cxn ang="0">
                  <a:pos x="0" y="12"/>
                </a:cxn>
                <a:cxn ang="0">
                  <a:pos x="0" y="12"/>
                </a:cxn>
                <a:cxn ang="0">
                  <a:pos x="0" y="10"/>
                </a:cxn>
                <a:cxn ang="0">
                  <a:pos x="0" y="9"/>
                </a:cxn>
                <a:cxn ang="0">
                  <a:pos x="0" y="7"/>
                </a:cxn>
                <a:cxn ang="0">
                  <a:pos x="0" y="7"/>
                </a:cxn>
                <a:cxn ang="0">
                  <a:pos x="0" y="7"/>
                </a:cxn>
                <a:cxn ang="0">
                  <a:pos x="11" y="0"/>
                </a:cxn>
                <a:cxn ang="0">
                  <a:pos x="12" y="0"/>
                </a:cxn>
                <a:cxn ang="0">
                  <a:pos x="12" y="0"/>
                </a:cxn>
                <a:cxn ang="0">
                  <a:pos x="12" y="0"/>
                </a:cxn>
                <a:cxn ang="0">
                  <a:pos x="14" y="0"/>
                </a:cxn>
                <a:cxn ang="0">
                  <a:pos x="15" y="0"/>
                </a:cxn>
                <a:cxn ang="0">
                  <a:pos x="17" y="0"/>
                </a:cxn>
                <a:cxn ang="0">
                  <a:pos x="17" y="0"/>
                </a:cxn>
                <a:cxn ang="0">
                  <a:pos x="17" y="0"/>
                </a:cxn>
                <a:cxn ang="0">
                  <a:pos x="26" y="40"/>
                </a:cxn>
                <a:cxn ang="0">
                  <a:pos x="26" y="40"/>
                </a:cxn>
                <a:cxn ang="0">
                  <a:pos x="26" y="42"/>
                </a:cxn>
                <a:cxn ang="0">
                  <a:pos x="26" y="42"/>
                </a:cxn>
                <a:cxn ang="0">
                  <a:pos x="26" y="43"/>
                </a:cxn>
              </a:cxnLst>
              <a:rect l="0" t="0" r="r" b="b"/>
              <a:pathLst>
                <a:path w="26" h="45">
                  <a:moveTo>
                    <a:pt x="26" y="43"/>
                  </a:moveTo>
                  <a:lnTo>
                    <a:pt x="26" y="43"/>
                  </a:lnTo>
                  <a:lnTo>
                    <a:pt x="26" y="45"/>
                  </a:lnTo>
                  <a:lnTo>
                    <a:pt x="26" y="45"/>
                  </a:lnTo>
                  <a:lnTo>
                    <a:pt x="26" y="45"/>
                  </a:lnTo>
                  <a:lnTo>
                    <a:pt x="26" y="45"/>
                  </a:lnTo>
                  <a:lnTo>
                    <a:pt x="26" y="45"/>
                  </a:lnTo>
                  <a:lnTo>
                    <a:pt x="26" y="45"/>
                  </a:lnTo>
                  <a:lnTo>
                    <a:pt x="26" y="45"/>
                  </a:lnTo>
                  <a:lnTo>
                    <a:pt x="2" y="45"/>
                  </a:lnTo>
                  <a:lnTo>
                    <a:pt x="2" y="45"/>
                  </a:lnTo>
                  <a:lnTo>
                    <a:pt x="0" y="45"/>
                  </a:lnTo>
                  <a:lnTo>
                    <a:pt x="0" y="45"/>
                  </a:lnTo>
                  <a:lnTo>
                    <a:pt x="0" y="45"/>
                  </a:lnTo>
                  <a:lnTo>
                    <a:pt x="0" y="45"/>
                  </a:lnTo>
                  <a:lnTo>
                    <a:pt x="0" y="45"/>
                  </a:lnTo>
                  <a:lnTo>
                    <a:pt x="0" y="45"/>
                  </a:lnTo>
                  <a:lnTo>
                    <a:pt x="0" y="43"/>
                  </a:lnTo>
                  <a:lnTo>
                    <a:pt x="0" y="43"/>
                  </a:lnTo>
                  <a:lnTo>
                    <a:pt x="0" y="42"/>
                  </a:lnTo>
                  <a:lnTo>
                    <a:pt x="0" y="42"/>
                  </a:lnTo>
                  <a:lnTo>
                    <a:pt x="0" y="42"/>
                  </a:lnTo>
                  <a:lnTo>
                    <a:pt x="0" y="42"/>
                  </a:lnTo>
                  <a:lnTo>
                    <a:pt x="0" y="40"/>
                  </a:lnTo>
                  <a:lnTo>
                    <a:pt x="0" y="40"/>
                  </a:lnTo>
                  <a:lnTo>
                    <a:pt x="2" y="40"/>
                  </a:lnTo>
                  <a:lnTo>
                    <a:pt x="11" y="40"/>
                  </a:lnTo>
                  <a:lnTo>
                    <a:pt x="11" y="6"/>
                  </a:lnTo>
                  <a:lnTo>
                    <a:pt x="2" y="10"/>
                  </a:lnTo>
                  <a:lnTo>
                    <a:pt x="2" y="10"/>
                  </a:lnTo>
                  <a:lnTo>
                    <a:pt x="0" y="12"/>
                  </a:lnTo>
                  <a:lnTo>
                    <a:pt x="0" y="12"/>
                  </a:lnTo>
                  <a:lnTo>
                    <a:pt x="0" y="12"/>
                  </a:lnTo>
                  <a:lnTo>
                    <a:pt x="0" y="12"/>
                  </a:lnTo>
                  <a:lnTo>
                    <a:pt x="0" y="10"/>
                  </a:lnTo>
                  <a:lnTo>
                    <a:pt x="0" y="10"/>
                  </a:lnTo>
                  <a:lnTo>
                    <a:pt x="0" y="9"/>
                  </a:lnTo>
                  <a:lnTo>
                    <a:pt x="0" y="9"/>
                  </a:lnTo>
                  <a:lnTo>
                    <a:pt x="0" y="7"/>
                  </a:lnTo>
                  <a:lnTo>
                    <a:pt x="0" y="7"/>
                  </a:lnTo>
                  <a:lnTo>
                    <a:pt x="0" y="7"/>
                  </a:lnTo>
                  <a:lnTo>
                    <a:pt x="0" y="7"/>
                  </a:lnTo>
                  <a:lnTo>
                    <a:pt x="0" y="7"/>
                  </a:lnTo>
                  <a:lnTo>
                    <a:pt x="0" y="7"/>
                  </a:lnTo>
                  <a:lnTo>
                    <a:pt x="0" y="6"/>
                  </a:lnTo>
                  <a:lnTo>
                    <a:pt x="11" y="0"/>
                  </a:lnTo>
                  <a:lnTo>
                    <a:pt x="11" y="0"/>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7" y="0"/>
                  </a:lnTo>
                  <a:lnTo>
                    <a:pt x="17" y="40"/>
                  </a:lnTo>
                  <a:lnTo>
                    <a:pt x="26" y="40"/>
                  </a:lnTo>
                  <a:lnTo>
                    <a:pt x="26" y="40"/>
                  </a:lnTo>
                  <a:lnTo>
                    <a:pt x="26" y="40"/>
                  </a:lnTo>
                  <a:lnTo>
                    <a:pt x="26" y="40"/>
                  </a:lnTo>
                  <a:lnTo>
                    <a:pt x="26" y="42"/>
                  </a:lnTo>
                  <a:lnTo>
                    <a:pt x="26" y="42"/>
                  </a:lnTo>
                  <a:lnTo>
                    <a:pt x="26" y="42"/>
                  </a:lnTo>
                  <a:lnTo>
                    <a:pt x="26" y="42"/>
                  </a:lnTo>
                  <a:lnTo>
                    <a:pt x="26" y="43"/>
                  </a:lnTo>
                  <a:lnTo>
                    <a:pt x="26"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7" name="Freeform 65"/>
            <p:cNvSpPr>
              <a:spLocks noEditPoints="1"/>
            </p:cNvSpPr>
            <p:nvPr/>
          </p:nvSpPr>
          <p:spPr bwMode="auto">
            <a:xfrm>
              <a:off x="3844" y="1986"/>
              <a:ext cx="13" cy="22"/>
            </a:xfrm>
            <a:custGeom>
              <a:avLst/>
              <a:gdLst/>
              <a:ahLst/>
              <a:cxnLst>
                <a:cxn ang="0">
                  <a:pos x="32" y="24"/>
                </a:cxn>
                <a:cxn ang="0">
                  <a:pos x="32" y="35"/>
                </a:cxn>
                <a:cxn ang="0">
                  <a:pos x="29" y="42"/>
                </a:cxn>
                <a:cxn ang="0">
                  <a:pos x="24" y="47"/>
                </a:cxn>
                <a:cxn ang="0">
                  <a:pos x="20" y="48"/>
                </a:cxn>
                <a:cxn ang="0">
                  <a:pos x="17" y="48"/>
                </a:cxn>
                <a:cxn ang="0">
                  <a:pos x="9" y="47"/>
                </a:cxn>
                <a:cxn ang="0">
                  <a:pos x="6" y="45"/>
                </a:cxn>
                <a:cxn ang="0">
                  <a:pos x="3" y="42"/>
                </a:cxn>
                <a:cxn ang="0">
                  <a:pos x="2" y="35"/>
                </a:cxn>
                <a:cxn ang="0">
                  <a:pos x="0" y="24"/>
                </a:cxn>
                <a:cxn ang="0">
                  <a:pos x="2" y="15"/>
                </a:cxn>
                <a:cxn ang="0">
                  <a:pos x="5" y="8"/>
                </a:cxn>
                <a:cxn ang="0">
                  <a:pos x="9" y="3"/>
                </a:cxn>
                <a:cxn ang="0">
                  <a:pos x="12" y="2"/>
                </a:cxn>
                <a:cxn ang="0">
                  <a:pos x="17" y="0"/>
                </a:cxn>
                <a:cxn ang="0">
                  <a:pos x="24" y="2"/>
                </a:cxn>
                <a:cxn ang="0">
                  <a:pos x="29" y="8"/>
                </a:cxn>
                <a:cxn ang="0">
                  <a:pos x="32" y="14"/>
                </a:cxn>
                <a:cxn ang="0">
                  <a:pos x="32" y="24"/>
                </a:cxn>
                <a:cxn ang="0">
                  <a:pos x="26" y="24"/>
                </a:cxn>
                <a:cxn ang="0">
                  <a:pos x="26" y="18"/>
                </a:cxn>
                <a:cxn ang="0">
                  <a:pos x="26" y="14"/>
                </a:cxn>
                <a:cxn ang="0">
                  <a:pos x="24" y="11"/>
                </a:cxn>
                <a:cxn ang="0">
                  <a:pos x="23" y="8"/>
                </a:cxn>
                <a:cxn ang="0">
                  <a:pos x="20" y="6"/>
                </a:cxn>
                <a:cxn ang="0">
                  <a:pos x="17" y="6"/>
                </a:cxn>
                <a:cxn ang="0">
                  <a:pos x="12" y="8"/>
                </a:cxn>
                <a:cxn ang="0">
                  <a:pos x="9" y="11"/>
                </a:cxn>
                <a:cxn ang="0">
                  <a:pos x="8" y="17"/>
                </a:cxn>
                <a:cxn ang="0">
                  <a:pos x="6" y="24"/>
                </a:cxn>
                <a:cxn ang="0">
                  <a:pos x="8" y="33"/>
                </a:cxn>
                <a:cxn ang="0">
                  <a:pos x="9" y="39"/>
                </a:cxn>
                <a:cxn ang="0">
                  <a:pos x="12" y="42"/>
                </a:cxn>
                <a:cxn ang="0">
                  <a:pos x="17" y="44"/>
                </a:cxn>
                <a:cxn ang="0">
                  <a:pos x="20" y="42"/>
                </a:cxn>
                <a:cxn ang="0">
                  <a:pos x="23" y="41"/>
                </a:cxn>
                <a:cxn ang="0">
                  <a:pos x="24" y="38"/>
                </a:cxn>
                <a:cxn ang="0">
                  <a:pos x="26" y="35"/>
                </a:cxn>
                <a:cxn ang="0">
                  <a:pos x="26" y="30"/>
                </a:cxn>
                <a:cxn ang="0">
                  <a:pos x="26" y="24"/>
                </a:cxn>
              </a:cxnLst>
              <a:rect l="0" t="0" r="r" b="b"/>
              <a:pathLst>
                <a:path w="32" h="48">
                  <a:moveTo>
                    <a:pt x="32" y="24"/>
                  </a:moveTo>
                  <a:lnTo>
                    <a:pt x="32" y="24"/>
                  </a:lnTo>
                  <a:lnTo>
                    <a:pt x="32" y="35"/>
                  </a:lnTo>
                  <a:lnTo>
                    <a:pt x="32" y="35"/>
                  </a:lnTo>
                  <a:lnTo>
                    <a:pt x="29" y="42"/>
                  </a:lnTo>
                  <a:lnTo>
                    <a:pt x="29" y="42"/>
                  </a:lnTo>
                  <a:lnTo>
                    <a:pt x="27" y="44"/>
                  </a:lnTo>
                  <a:lnTo>
                    <a:pt x="24" y="47"/>
                  </a:lnTo>
                  <a:lnTo>
                    <a:pt x="24" y="47"/>
                  </a:lnTo>
                  <a:lnTo>
                    <a:pt x="20" y="48"/>
                  </a:lnTo>
                  <a:lnTo>
                    <a:pt x="17" y="48"/>
                  </a:lnTo>
                  <a:lnTo>
                    <a:pt x="17" y="48"/>
                  </a:lnTo>
                  <a:lnTo>
                    <a:pt x="12" y="48"/>
                  </a:lnTo>
                  <a:lnTo>
                    <a:pt x="9" y="47"/>
                  </a:lnTo>
                  <a:lnTo>
                    <a:pt x="9" y="47"/>
                  </a:lnTo>
                  <a:lnTo>
                    <a:pt x="6" y="45"/>
                  </a:lnTo>
                  <a:lnTo>
                    <a:pt x="3" y="42"/>
                  </a:lnTo>
                  <a:lnTo>
                    <a:pt x="3" y="42"/>
                  </a:lnTo>
                  <a:lnTo>
                    <a:pt x="2" y="35"/>
                  </a:lnTo>
                  <a:lnTo>
                    <a:pt x="2" y="35"/>
                  </a:lnTo>
                  <a:lnTo>
                    <a:pt x="0" y="24"/>
                  </a:lnTo>
                  <a:lnTo>
                    <a:pt x="0" y="24"/>
                  </a:lnTo>
                  <a:lnTo>
                    <a:pt x="2" y="15"/>
                  </a:lnTo>
                  <a:lnTo>
                    <a:pt x="2" y="15"/>
                  </a:lnTo>
                  <a:lnTo>
                    <a:pt x="5" y="8"/>
                  </a:lnTo>
                  <a:lnTo>
                    <a:pt x="5" y="8"/>
                  </a:lnTo>
                  <a:lnTo>
                    <a:pt x="6" y="5"/>
                  </a:lnTo>
                  <a:lnTo>
                    <a:pt x="9" y="3"/>
                  </a:lnTo>
                  <a:lnTo>
                    <a:pt x="9" y="3"/>
                  </a:lnTo>
                  <a:lnTo>
                    <a:pt x="12" y="2"/>
                  </a:lnTo>
                  <a:lnTo>
                    <a:pt x="17" y="0"/>
                  </a:lnTo>
                  <a:lnTo>
                    <a:pt x="17" y="0"/>
                  </a:lnTo>
                  <a:lnTo>
                    <a:pt x="24" y="2"/>
                  </a:lnTo>
                  <a:lnTo>
                    <a:pt x="24" y="2"/>
                  </a:lnTo>
                  <a:lnTo>
                    <a:pt x="27" y="5"/>
                  </a:lnTo>
                  <a:lnTo>
                    <a:pt x="29" y="8"/>
                  </a:lnTo>
                  <a:lnTo>
                    <a:pt x="29" y="8"/>
                  </a:lnTo>
                  <a:lnTo>
                    <a:pt x="32" y="14"/>
                  </a:lnTo>
                  <a:lnTo>
                    <a:pt x="32" y="14"/>
                  </a:lnTo>
                  <a:lnTo>
                    <a:pt x="32" y="24"/>
                  </a:lnTo>
                  <a:lnTo>
                    <a:pt x="32" y="24"/>
                  </a:lnTo>
                  <a:close/>
                  <a:moveTo>
                    <a:pt x="26" y="24"/>
                  </a:moveTo>
                  <a:lnTo>
                    <a:pt x="26" y="24"/>
                  </a:lnTo>
                  <a:lnTo>
                    <a:pt x="26" y="18"/>
                  </a:lnTo>
                  <a:lnTo>
                    <a:pt x="26" y="18"/>
                  </a:lnTo>
                  <a:lnTo>
                    <a:pt x="26" y="14"/>
                  </a:lnTo>
                  <a:lnTo>
                    <a:pt x="26" y="14"/>
                  </a:lnTo>
                  <a:lnTo>
                    <a:pt x="24" y="11"/>
                  </a:lnTo>
                  <a:lnTo>
                    <a:pt x="24" y="11"/>
                  </a:lnTo>
                  <a:lnTo>
                    <a:pt x="23" y="8"/>
                  </a:lnTo>
                  <a:lnTo>
                    <a:pt x="23" y="8"/>
                  </a:lnTo>
                  <a:lnTo>
                    <a:pt x="20" y="6"/>
                  </a:lnTo>
                  <a:lnTo>
                    <a:pt x="20" y="6"/>
                  </a:lnTo>
                  <a:lnTo>
                    <a:pt x="17" y="6"/>
                  </a:lnTo>
                  <a:lnTo>
                    <a:pt x="17" y="6"/>
                  </a:lnTo>
                  <a:lnTo>
                    <a:pt x="12" y="8"/>
                  </a:lnTo>
                  <a:lnTo>
                    <a:pt x="12" y="8"/>
                  </a:lnTo>
                  <a:lnTo>
                    <a:pt x="9" y="11"/>
                  </a:lnTo>
                  <a:lnTo>
                    <a:pt x="9" y="11"/>
                  </a:lnTo>
                  <a:lnTo>
                    <a:pt x="8" y="17"/>
                  </a:lnTo>
                  <a:lnTo>
                    <a:pt x="8" y="17"/>
                  </a:lnTo>
                  <a:lnTo>
                    <a:pt x="6" y="24"/>
                  </a:lnTo>
                  <a:lnTo>
                    <a:pt x="6" y="24"/>
                  </a:lnTo>
                  <a:lnTo>
                    <a:pt x="8" y="33"/>
                  </a:lnTo>
                  <a:lnTo>
                    <a:pt x="8" y="33"/>
                  </a:lnTo>
                  <a:lnTo>
                    <a:pt x="9" y="39"/>
                  </a:lnTo>
                  <a:lnTo>
                    <a:pt x="9" y="39"/>
                  </a:lnTo>
                  <a:lnTo>
                    <a:pt x="12" y="42"/>
                  </a:lnTo>
                  <a:lnTo>
                    <a:pt x="12" y="42"/>
                  </a:lnTo>
                  <a:lnTo>
                    <a:pt x="17" y="44"/>
                  </a:lnTo>
                  <a:lnTo>
                    <a:pt x="17" y="44"/>
                  </a:lnTo>
                  <a:lnTo>
                    <a:pt x="20" y="42"/>
                  </a:lnTo>
                  <a:lnTo>
                    <a:pt x="20" y="42"/>
                  </a:lnTo>
                  <a:lnTo>
                    <a:pt x="23" y="41"/>
                  </a:lnTo>
                  <a:lnTo>
                    <a:pt x="23" y="41"/>
                  </a:lnTo>
                  <a:lnTo>
                    <a:pt x="24" y="38"/>
                  </a:lnTo>
                  <a:lnTo>
                    <a:pt x="24" y="38"/>
                  </a:lnTo>
                  <a:lnTo>
                    <a:pt x="26" y="35"/>
                  </a:lnTo>
                  <a:lnTo>
                    <a:pt x="26" y="35"/>
                  </a:lnTo>
                  <a:lnTo>
                    <a:pt x="26" y="30"/>
                  </a:lnTo>
                  <a:lnTo>
                    <a:pt x="26"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8" name="Freeform 66"/>
            <p:cNvSpPr>
              <a:spLocks/>
            </p:cNvSpPr>
            <p:nvPr/>
          </p:nvSpPr>
          <p:spPr bwMode="auto">
            <a:xfrm>
              <a:off x="3866" y="1985"/>
              <a:ext cx="11" cy="21"/>
            </a:xfrm>
            <a:custGeom>
              <a:avLst/>
              <a:gdLst/>
              <a:ahLst/>
              <a:cxnLst>
                <a:cxn ang="0">
                  <a:pos x="26" y="44"/>
                </a:cxn>
                <a:cxn ang="0">
                  <a:pos x="26" y="45"/>
                </a:cxn>
                <a:cxn ang="0">
                  <a:pos x="26" y="45"/>
                </a:cxn>
                <a:cxn ang="0">
                  <a:pos x="26" y="47"/>
                </a:cxn>
                <a:cxn ang="0">
                  <a:pos x="2" y="47"/>
                </a:cxn>
                <a:cxn ang="0">
                  <a:pos x="0" y="47"/>
                </a:cxn>
                <a:cxn ang="0">
                  <a:pos x="0" y="45"/>
                </a:cxn>
                <a:cxn ang="0">
                  <a:pos x="0" y="45"/>
                </a:cxn>
                <a:cxn ang="0">
                  <a:pos x="0" y="44"/>
                </a:cxn>
                <a:cxn ang="0">
                  <a:pos x="0" y="42"/>
                </a:cxn>
                <a:cxn ang="0">
                  <a:pos x="0" y="42"/>
                </a:cxn>
                <a:cxn ang="0">
                  <a:pos x="0" y="41"/>
                </a:cxn>
                <a:cxn ang="0">
                  <a:pos x="2" y="41"/>
                </a:cxn>
                <a:cxn ang="0">
                  <a:pos x="11" y="6"/>
                </a:cxn>
                <a:cxn ang="0">
                  <a:pos x="2" y="12"/>
                </a:cxn>
                <a:cxn ang="0">
                  <a:pos x="0" y="12"/>
                </a:cxn>
                <a:cxn ang="0">
                  <a:pos x="0" y="12"/>
                </a:cxn>
                <a:cxn ang="0">
                  <a:pos x="0" y="11"/>
                </a:cxn>
                <a:cxn ang="0">
                  <a:pos x="0" y="9"/>
                </a:cxn>
                <a:cxn ang="0">
                  <a:pos x="0" y="9"/>
                </a:cxn>
                <a:cxn ang="0">
                  <a:pos x="0" y="8"/>
                </a:cxn>
                <a:cxn ang="0">
                  <a:pos x="0" y="8"/>
                </a:cxn>
                <a:cxn ang="0">
                  <a:pos x="11" y="0"/>
                </a:cxn>
                <a:cxn ang="0">
                  <a:pos x="12" y="0"/>
                </a:cxn>
                <a:cxn ang="0">
                  <a:pos x="12" y="0"/>
                </a:cxn>
                <a:cxn ang="0">
                  <a:pos x="12" y="0"/>
                </a:cxn>
                <a:cxn ang="0">
                  <a:pos x="14" y="0"/>
                </a:cxn>
                <a:cxn ang="0">
                  <a:pos x="15" y="0"/>
                </a:cxn>
                <a:cxn ang="0">
                  <a:pos x="17" y="0"/>
                </a:cxn>
                <a:cxn ang="0">
                  <a:pos x="17" y="0"/>
                </a:cxn>
                <a:cxn ang="0">
                  <a:pos x="17" y="0"/>
                </a:cxn>
                <a:cxn ang="0">
                  <a:pos x="26" y="41"/>
                </a:cxn>
                <a:cxn ang="0">
                  <a:pos x="26" y="41"/>
                </a:cxn>
                <a:cxn ang="0">
                  <a:pos x="26" y="42"/>
                </a:cxn>
                <a:cxn ang="0">
                  <a:pos x="26" y="42"/>
                </a:cxn>
                <a:cxn ang="0">
                  <a:pos x="26" y="44"/>
                </a:cxn>
              </a:cxnLst>
              <a:rect l="0" t="0" r="r" b="b"/>
              <a:pathLst>
                <a:path w="26" h="47">
                  <a:moveTo>
                    <a:pt x="26" y="44"/>
                  </a:moveTo>
                  <a:lnTo>
                    <a:pt x="26" y="44"/>
                  </a:lnTo>
                  <a:lnTo>
                    <a:pt x="26" y="45"/>
                  </a:lnTo>
                  <a:lnTo>
                    <a:pt x="26" y="45"/>
                  </a:lnTo>
                  <a:lnTo>
                    <a:pt x="26" y="45"/>
                  </a:lnTo>
                  <a:lnTo>
                    <a:pt x="26" y="45"/>
                  </a:lnTo>
                  <a:lnTo>
                    <a:pt x="26" y="47"/>
                  </a:lnTo>
                  <a:lnTo>
                    <a:pt x="26" y="47"/>
                  </a:lnTo>
                  <a:lnTo>
                    <a:pt x="26" y="47"/>
                  </a:lnTo>
                  <a:lnTo>
                    <a:pt x="2" y="47"/>
                  </a:lnTo>
                  <a:lnTo>
                    <a:pt x="2" y="47"/>
                  </a:lnTo>
                  <a:lnTo>
                    <a:pt x="0" y="47"/>
                  </a:lnTo>
                  <a:lnTo>
                    <a:pt x="0" y="47"/>
                  </a:lnTo>
                  <a:lnTo>
                    <a:pt x="0" y="45"/>
                  </a:lnTo>
                  <a:lnTo>
                    <a:pt x="0" y="45"/>
                  </a:lnTo>
                  <a:lnTo>
                    <a:pt x="0" y="45"/>
                  </a:lnTo>
                  <a:lnTo>
                    <a:pt x="0" y="45"/>
                  </a:lnTo>
                  <a:lnTo>
                    <a:pt x="0" y="44"/>
                  </a:lnTo>
                  <a:lnTo>
                    <a:pt x="0" y="44"/>
                  </a:lnTo>
                  <a:lnTo>
                    <a:pt x="0" y="42"/>
                  </a:lnTo>
                  <a:lnTo>
                    <a:pt x="0" y="42"/>
                  </a:lnTo>
                  <a:lnTo>
                    <a:pt x="0" y="42"/>
                  </a:lnTo>
                  <a:lnTo>
                    <a:pt x="0" y="42"/>
                  </a:lnTo>
                  <a:lnTo>
                    <a:pt x="0" y="41"/>
                  </a:lnTo>
                  <a:lnTo>
                    <a:pt x="0" y="41"/>
                  </a:lnTo>
                  <a:lnTo>
                    <a:pt x="2" y="41"/>
                  </a:lnTo>
                  <a:lnTo>
                    <a:pt x="11" y="41"/>
                  </a:lnTo>
                  <a:lnTo>
                    <a:pt x="11" y="6"/>
                  </a:lnTo>
                  <a:lnTo>
                    <a:pt x="2" y="12"/>
                  </a:lnTo>
                  <a:lnTo>
                    <a:pt x="2"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0" y="8"/>
                  </a:lnTo>
                  <a:lnTo>
                    <a:pt x="0" y="8"/>
                  </a:lnTo>
                  <a:lnTo>
                    <a:pt x="0" y="8"/>
                  </a:lnTo>
                  <a:lnTo>
                    <a:pt x="11" y="0"/>
                  </a:lnTo>
                  <a:lnTo>
                    <a:pt x="11" y="0"/>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7" y="0"/>
                  </a:lnTo>
                  <a:lnTo>
                    <a:pt x="17" y="41"/>
                  </a:lnTo>
                  <a:lnTo>
                    <a:pt x="26" y="41"/>
                  </a:lnTo>
                  <a:lnTo>
                    <a:pt x="26" y="41"/>
                  </a:lnTo>
                  <a:lnTo>
                    <a:pt x="26" y="41"/>
                  </a:lnTo>
                  <a:lnTo>
                    <a:pt x="26" y="41"/>
                  </a:lnTo>
                  <a:lnTo>
                    <a:pt x="26" y="42"/>
                  </a:lnTo>
                  <a:lnTo>
                    <a:pt x="26" y="42"/>
                  </a:lnTo>
                  <a:lnTo>
                    <a:pt x="26" y="42"/>
                  </a:lnTo>
                  <a:lnTo>
                    <a:pt x="26" y="42"/>
                  </a:lnTo>
                  <a:lnTo>
                    <a:pt x="26" y="44"/>
                  </a:lnTo>
                  <a:lnTo>
                    <a:pt x="26"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9" name="Freeform 67"/>
            <p:cNvSpPr>
              <a:spLocks noEditPoints="1"/>
            </p:cNvSpPr>
            <p:nvPr/>
          </p:nvSpPr>
          <p:spPr bwMode="auto">
            <a:xfrm>
              <a:off x="3891" y="1984"/>
              <a:ext cx="15" cy="22"/>
            </a:xfrm>
            <a:custGeom>
              <a:avLst/>
              <a:gdLst/>
              <a:ahLst/>
              <a:cxnLst>
                <a:cxn ang="0">
                  <a:pos x="33" y="24"/>
                </a:cxn>
                <a:cxn ang="0">
                  <a:pos x="32" y="34"/>
                </a:cxn>
                <a:cxn ang="0">
                  <a:pos x="29" y="42"/>
                </a:cxn>
                <a:cxn ang="0">
                  <a:pos x="24" y="46"/>
                </a:cxn>
                <a:cxn ang="0">
                  <a:pos x="20" y="48"/>
                </a:cxn>
                <a:cxn ang="0">
                  <a:pos x="17" y="48"/>
                </a:cxn>
                <a:cxn ang="0">
                  <a:pos x="9" y="46"/>
                </a:cxn>
                <a:cxn ang="0">
                  <a:pos x="5" y="42"/>
                </a:cxn>
                <a:cxn ang="0">
                  <a:pos x="2" y="34"/>
                </a:cxn>
                <a:cxn ang="0">
                  <a:pos x="0" y="24"/>
                </a:cxn>
                <a:cxn ang="0">
                  <a:pos x="2" y="15"/>
                </a:cxn>
                <a:cxn ang="0">
                  <a:pos x="5" y="7"/>
                </a:cxn>
                <a:cxn ang="0">
                  <a:pos x="6" y="4"/>
                </a:cxn>
                <a:cxn ang="0">
                  <a:pos x="9" y="3"/>
                </a:cxn>
                <a:cxn ang="0">
                  <a:pos x="17" y="0"/>
                </a:cxn>
                <a:cxn ang="0">
                  <a:pos x="21" y="1"/>
                </a:cxn>
                <a:cxn ang="0">
                  <a:pos x="24" y="1"/>
                </a:cxn>
                <a:cxn ang="0">
                  <a:pos x="29" y="6"/>
                </a:cxn>
                <a:cxn ang="0">
                  <a:pos x="32" y="13"/>
                </a:cxn>
                <a:cxn ang="0">
                  <a:pos x="33" y="24"/>
                </a:cxn>
                <a:cxn ang="0">
                  <a:pos x="26" y="24"/>
                </a:cxn>
                <a:cxn ang="0">
                  <a:pos x="26" y="18"/>
                </a:cxn>
                <a:cxn ang="0">
                  <a:pos x="26" y="13"/>
                </a:cxn>
                <a:cxn ang="0">
                  <a:pos x="24" y="10"/>
                </a:cxn>
                <a:cxn ang="0">
                  <a:pos x="23" y="7"/>
                </a:cxn>
                <a:cxn ang="0">
                  <a:pos x="20" y="6"/>
                </a:cxn>
                <a:cxn ang="0">
                  <a:pos x="17" y="6"/>
                </a:cxn>
                <a:cxn ang="0">
                  <a:pos x="12" y="7"/>
                </a:cxn>
                <a:cxn ang="0">
                  <a:pos x="9" y="10"/>
                </a:cxn>
                <a:cxn ang="0">
                  <a:pos x="8" y="16"/>
                </a:cxn>
                <a:cxn ang="0">
                  <a:pos x="8" y="24"/>
                </a:cxn>
                <a:cxn ang="0">
                  <a:pos x="8" y="33"/>
                </a:cxn>
                <a:cxn ang="0">
                  <a:pos x="9" y="39"/>
                </a:cxn>
                <a:cxn ang="0">
                  <a:pos x="12" y="42"/>
                </a:cxn>
                <a:cxn ang="0">
                  <a:pos x="17" y="43"/>
                </a:cxn>
                <a:cxn ang="0">
                  <a:pos x="20" y="42"/>
                </a:cxn>
                <a:cxn ang="0">
                  <a:pos x="23" y="40"/>
                </a:cxn>
                <a:cxn ang="0">
                  <a:pos x="24" y="37"/>
                </a:cxn>
                <a:cxn ang="0">
                  <a:pos x="26" y="34"/>
                </a:cxn>
                <a:cxn ang="0">
                  <a:pos x="26" y="30"/>
                </a:cxn>
                <a:cxn ang="0">
                  <a:pos x="26" y="24"/>
                </a:cxn>
              </a:cxnLst>
              <a:rect l="0" t="0" r="r" b="b"/>
              <a:pathLst>
                <a:path w="33" h="48">
                  <a:moveTo>
                    <a:pt x="33" y="24"/>
                  </a:moveTo>
                  <a:lnTo>
                    <a:pt x="33" y="24"/>
                  </a:lnTo>
                  <a:lnTo>
                    <a:pt x="32" y="34"/>
                  </a:lnTo>
                  <a:lnTo>
                    <a:pt x="32" y="34"/>
                  </a:lnTo>
                  <a:lnTo>
                    <a:pt x="29" y="42"/>
                  </a:lnTo>
                  <a:lnTo>
                    <a:pt x="29" y="42"/>
                  </a:lnTo>
                  <a:lnTo>
                    <a:pt x="27" y="43"/>
                  </a:lnTo>
                  <a:lnTo>
                    <a:pt x="24" y="46"/>
                  </a:lnTo>
                  <a:lnTo>
                    <a:pt x="24" y="46"/>
                  </a:lnTo>
                  <a:lnTo>
                    <a:pt x="20" y="48"/>
                  </a:lnTo>
                  <a:lnTo>
                    <a:pt x="17" y="48"/>
                  </a:lnTo>
                  <a:lnTo>
                    <a:pt x="17" y="48"/>
                  </a:lnTo>
                  <a:lnTo>
                    <a:pt x="9" y="46"/>
                  </a:lnTo>
                  <a:lnTo>
                    <a:pt x="9" y="46"/>
                  </a:lnTo>
                  <a:lnTo>
                    <a:pt x="6" y="45"/>
                  </a:lnTo>
                  <a:lnTo>
                    <a:pt x="5" y="42"/>
                  </a:lnTo>
                  <a:lnTo>
                    <a:pt x="5" y="42"/>
                  </a:lnTo>
                  <a:lnTo>
                    <a:pt x="2" y="34"/>
                  </a:lnTo>
                  <a:lnTo>
                    <a:pt x="2" y="34"/>
                  </a:lnTo>
                  <a:lnTo>
                    <a:pt x="0" y="24"/>
                  </a:lnTo>
                  <a:lnTo>
                    <a:pt x="0" y="24"/>
                  </a:lnTo>
                  <a:lnTo>
                    <a:pt x="2" y="15"/>
                  </a:lnTo>
                  <a:lnTo>
                    <a:pt x="2" y="15"/>
                  </a:lnTo>
                  <a:lnTo>
                    <a:pt x="5" y="7"/>
                  </a:lnTo>
                  <a:lnTo>
                    <a:pt x="5" y="7"/>
                  </a:lnTo>
                  <a:lnTo>
                    <a:pt x="6" y="4"/>
                  </a:lnTo>
                  <a:lnTo>
                    <a:pt x="9" y="3"/>
                  </a:lnTo>
                  <a:lnTo>
                    <a:pt x="9" y="3"/>
                  </a:lnTo>
                  <a:lnTo>
                    <a:pt x="12" y="1"/>
                  </a:lnTo>
                  <a:lnTo>
                    <a:pt x="17" y="0"/>
                  </a:lnTo>
                  <a:lnTo>
                    <a:pt x="17" y="0"/>
                  </a:lnTo>
                  <a:lnTo>
                    <a:pt x="21" y="1"/>
                  </a:lnTo>
                  <a:lnTo>
                    <a:pt x="24" y="1"/>
                  </a:lnTo>
                  <a:lnTo>
                    <a:pt x="24" y="1"/>
                  </a:lnTo>
                  <a:lnTo>
                    <a:pt x="27" y="4"/>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10"/>
                  </a:lnTo>
                  <a:lnTo>
                    <a:pt x="24" y="10"/>
                  </a:lnTo>
                  <a:lnTo>
                    <a:pt x="23" y="7"/>
                  </a:lnTo>
                  <a:lnTo>
                    <a:pt x="23" y="7"/>
                  </a:lnTo>
                  <a:lnTo>
                    <a:pt x="20" y="6"/>
                  </a:lnTo>
                  <a:lnTo>
                    <a:pt x="20" y="6"/>
                  </a:lnTo>
                  <a:lnTo>
                    <a:pt x="17" y="6"/>
                  </a:lnTo>
                  <a:lnTo>
                    <a:pt x="17" y="6"/>
                  </a:lnTo>
                  <a:lnTo>
                    <a:pt x="12" y="7"/>
                  </a:lnTo>
                  <a:lnTo>
                    <a:pt x="12" y="7"/>
                  </a:lnTo>
                  <a:lnTo>
                    <a:pt x="9" y="10"/>
                  </a:lnTo>
                  <a:lnTo>
                    <a:pt x="9" y="10"/>
                  </a:lnTo>
                  <a:lnTo>
                    <a:pt x="8" y="16"/>
                  </a:lnTo>
                  <a:lnTo>
                    <a:pt x="8" y="16"/>
                  </a:lnTo>
                  <a:lnTo>
                    <a:pt x="8" y="24"/>
                  </a:lnTo>
                  <a:lnTo>
                    <a:pt x="8" y="24"/>
                  </a:lnTo>
                  <a:lnTo>
                    <a:pt x="8" y="33"/>
                  </a:lnTo>
                  <a:lnTo>
                    <a:pt x="8" y="33"/>
                  </a:lnTo>
                  <a:lnTo>
                    <a:pt x="9" y="39"/>
                  </a:lnTo>
                  <a:lnTo>
                    <a:pt x="9" y="39"/>
                  </a:lnTo>
                  <a:lnTo>
                    <a:pt x="12" y="42"/>
                  </a:lnTo>
                  <a:lnTo>
                    <a:pt x="12" y="42"/>
                  </a:lnTo>
                  <a:lnTo>
                    <a:pt x="17" y="43"/>
                  </a:lnTo>
                  <a:lnTo>
                    <a:pt x="17" y="43"/>
                  </a:lnTo>
                  <a:lnTo>
                    <a:pt x="20" y="42"/>
                  </a:lnTo>
                  <a:lnTo>
                    <a:pt x="20" y="42"/>
                  </a:lnTo>
                  <a:lnTo>
                    <a:pt x="23" y="40"/>
                  </a:lnTo>
                  <a:lnTo>
                    <a:pt x="23" y="40"/>
                  </a:lnTo>
                  <a:lnTo>
                    <a:pt x="24" y="37"/>
                  </a:lnTo>
                  <a:lnTo>
                    <a:pt x="24" y="37"/>
                  </a:lnTo>
                  <a:lnTo>
                    <a:pt x="26" y="34"/>
                  </a:lnTo>
                  <a:lnTo>
                    <a:pt x="26" y="34"/>
                  </a:lnTo>
                  <a:lnTo>
                    <a:pt x="26" y="30"/>
                  </a:lnTo>
                  <a:lnTo>
                    <a:pt x="26"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0" name="Freeform 68"/>
            <p:cNvSpPr>
              <a:spLocks noEditPoints="1"/>
            </p:cNvSpPr>
            <p:nvPr/>
          </p:nvSpPr>
          <p:spPr bwMode="auto">
            <a:xfrm>
              <a:off x="3547" y="1993"/>
              <a:ext cx="16" cy="21"/>
            </a:xfrm>
            <a:custGeom>
              <a:avLst/>
              <a:gdLst/>
              <a:ahLst/>
              <a:cxnLst>
                <a:cxn ang="0">
                  <a:pos x="33" y="24"/>
                </a:cxn>
                <a:cxn ang="0">
                  <a:pos x="32" y="33"/>
                </a:cxn>
                <a:cxn ang="0">
                  <a:pos x="29" y="41"/>
                </a:cxn>
                <a:cxn ang="0">
                  <a:pos x="24" y="46"/>
                </a:cxn>
                <a:cxn ang="0">
                  <a:pos x="21" y="47"/>
                </a:cxn>
                <a:cxn ang="0">
                  <a:pos x="17" y="47"/>
                </a:cxn>
                <a:cxn ang="0">
                  <a:pos x="9" y="46"/>
                </a:cxn>
                <a:cxn ang="0">
                  <a:pos x="5" y="41"/>
                </a:cxn>
                <a:cxn ang="0">
                  <a:pos x="2" y="33"/>
                </a:cxn>
                <a:cxn ang="0">
                  <a:pos x="0" y="24"/>
                </a:cxn>
                <a:cxn ang="0">
                  <a:pos x="2" y="14"/>
                </a:cxn>
                <a:cxn ang="0">
                  <a:pos x="5" y="6"/>
                </a:cxn>
                <a:cxn ang="0">
                  <a:pos x="6" y="3"/>
                </a:cxn>
                <a:cxn ang="0">
                  <a:pos x="9" y="2"/>
                </a:cxn>
                <a:cxn ang="0">
                  <a:pos x="17" y="0"/>
                </a:cxn>
                <a:cxn ang="0">
                  <a:pos x="21" y="0"/>
                </a:cxn>
                <a:cxn ang="0">
                  <a:pos x="24" y="2"/>
                </a:cxn>
                <a:cxn ang="0">
                  <a:pos x="29" y="6"/>
                </a:cxn>
                <a:cxn ang="0">
                  <a:pos x="32" y="14"/>
                </a:cxn>
                <a:cxn ang="0">
                  <a:pos x="33" y="24"/>
                </a:cxn>
                <a:cxn ang="0">
                  <a:pos x="27" y="24"/>
                </a:cxn>
                <a:cxn ang="0">
                  <a:pos x="26" y="18"/>
                </a:cxn>
                <a:cxn ang="0">
                  <a:pos x="26" y="14"/>
                </a:cxn>
                <a:cxn ang="0">
                  <a:pos x="24" y="9"/>
                </a:cxn>
                <a:cxn ang="0">
                  <a:pos x="23" y="8"/>
                </a:cxn>
                <a:cxn ang="0">
                  <a:pos x="20" y="6"/>
                </a:cxn>
                <a:cxn ang="0">
                  <a:pos x="17" y="5"/>
                </a:cxn>
                <a:cxn ang="0">
                  <a:pos x="12" y="6"/>
                </a:cxn>
                <a:cxn ang="0">
                  <a:pos x="9" y="11"/>
                </a:cxn>
                <a:cxn ang="0">
                  <a:pos x="8" y="17"/>
                </a:cxn>
                <a:cxn ang="0">
                  <a:pos x="8" y="23"/>
                </a:cxn>
                <a:cxn ang="0">
                  <a:pos x="8" y="32"/>
                </a:cxn>
                <a:cxn ang="0">
                  <a:pos x="9" y="38"/>
                </a:cxn>
                <a:cxn ang="0">
                  <a:pos x="12" y="41"/>
                </a:cxn>
                <a:cxn ang="0">
                  <a:pos x="17" y="43"/>
                </a:cxn>
                <a:cxn ang="0">
                  <a:pos x="20" y="43"/>
                </a:cxn>
                <a:cxn ang="0">
                  <a:pos x="23" y="39"/>
                </a:cxn>
                <a:cxn ang="0">
                  <a:pos x="24" y="38"/>
                </a:cxn>
                <a:cxn ang="0">
                  <a:pos x="26" y="33"/>
                </a:cxn>
                <a:cxn ang="0">
                  <a:pos x="26" y="29"/>
                </a:cxn>
                <a:cxn ang="0">
                  <a:pos x="27" y="24"/>
                </a:cxn>
              </a:cxnLst>
              <a:rect l="0" t="0" r="r" b="b"/>
              <a:pathLst>
                <a:path w="33" h="47">
                  <a:moveTo>
                    <a:pt x="33" y="24"/>
                  </a:moveTo>
                  <a:lnTo>
                    <a:pt x="33" y="24"/>
                  </a:lnTo>
                  <a:lnTo>
                    <a:pt x="32" y="33"/>
                  </a:lnTo>
                  <a:lnTo>
                    <a:pt x="32" y="33"/>
                  </a:lnTo>
                  <a:lnTo>
                    <a:pt x="29" y="41"/>
                  </a:lnTo>
                  <a:lnTo>
                    <a:pt x="29" y="41"/>
                  </a:lnTo>
                  <a:lnTo>
                    <a:pt x="27" y="44"/>
                  </a:lnTo>
                  <a:lnTo>
                    <a:pt x="24" y="46"/>
                  </a:lnTo>
                  <a:lnTo>
                    <a:pt x="24" y="46"/>
                  </a:lnTo>
                  <a:lnTo>
                    <a:pt x="21" y="47"/>
                  </a:lnTo>
                  <a:lnTo>
                    <a:pt x="17" y="47"/>
                  </a:lnTo>
                  <a:lnTo>
                    <a:pt x="17" y="47"/>
                  </a:lnTo>
                  <a:lnTo>
                    <a:pt x="9" y="46"/>
                  </a:lnTo>
                  <a:lnTo>
                    <a:pt x="9" y="46"/>
                  </a:lnTo>
                  <a:lnTo>
                    <a:pt x="6" y="44"/>
                  </a:lnTo>
                  <a:lnTo>
                    <a:pt x="5" y="41"/>
                  </a:lnTo>
                  <a:lnTo>
                    <a:pt x="5" y="41"/>
                  </a:lnTo>
                  <a:lnTo>
                    <a:pt x="2" y="33"/>
                  </a:lnTo>
                  <a:lnTo>
                    <a:pt x="2" y="33"/>
                  </a:lnTo>
                  <a:lnTo>
                    <a:pt x="0" y="24"/>
                  </a:lnTo>
                  <a:lnTo>
                    <a:pt x="0" y="24"/>
                  </a:lnTo>
                  <a:lnTo>
                    <a:pt x="2" y="14"/>
                  </a:lnTo>
                  <a:lnTo>
                    <a:pt x="2" y="14"/>
                  </a:lnTo>
                  <a:lnTo>
                    <a:pt x="5" y="6"/>
                  </a:lnTo>
                  <a:lnTo>
                    <a:pt x="5" y="6"/>
                  </a:lnTo>
                  <a:lnTo>
                    <a:pt x="6" y="3"/>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3" y="24"/>
                  </a:lnTo>
                  <a:lnTo>
                    <a:pt x="33" y="24"/>
                  </a:lnTo>
                  <a:close/>
                  <a:moveTo>
                    <a:pt x="27" y="24"/>
                  </a:moveTo>
                  <a:lnTo>
                    <a:pt x="27"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8" y="23"/>
                  </a:lnTo>
                  <a:lnTo>
                    <a:pt x="8" y="23"/>
                  </a:lnTo>
                  <a:lnTo>
                    <a:pt x="8" y="32"/>
                  </a:lnTo>
                  <a:lnTo>
                    <a:pt x="8" y="32"/>
                  </a:lnTo>
                  <a:lnTo>
                    <a:pt x="9" y="38"/>
                  </a:lnTo>
                  <a:lnTo>
                    <a:pt x="9" y="38"/>
                  </a:lnTo>
                  <a:lnTo>
                    <a:pt x="12" y="41"/>
                  </a:lnTo>
                  <a:lnTo>
                    <a:pt x="12" y="41"/>
                  </a:lnTo>
                  <a:lnTo>
                    <a:pt x="17" y="43"/>
                  </a:lnTo>
                  <a:lnTo>
                    <a:pt x="17" y="43"/>
                  </a:lnTo>
                  <a:lnTo>
                    <a:pt x="20" y="43"/>
                  </a:lnTo>
                  <a:lnTo>
                    <a:pt x="20" y="43"/>
                  </a:lnTo>
                  <a:lnTo>
                    <a:pt x="23" y="39"/>
                  </a:lnTo>
                  <a:lnTo>
                    <a:pt x="23" y="39"/>
                  </a:lnTo>
                  <a:lnTo>
                    <a:pt x="24" y="38"/>
                  </a:lnTo>
                  <a:lnTo>
                    <a:pt x="24" y="38"/>
                  </a:lnTo>
                  <a:lnTo>
                    <a:pt x="26" y="33"/>
                  </a:lnTo>
                  <a:lnTo>
                    <a:pt x="26" y="33"/>
                  </a:lnTo>
                  <a:lnTo>
                    <a:pt x="26" y="29"/>
                  </a:lnTo>
                  <a:lnTo>
                    <a:pt x="26" y="29"/>
                  </a:lnTo>
                  <a:lnTo>
                    <a:pt x="27" y="24"/>
                  </a:lnTo>
                  <a:lnTo>
                    <a:pt x="27"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1" name="Freeform 69"/>
            <p:cNvSpPr>
              <a:spLocks/>
            </p:cNvSpPr>
            <p:nvPr/>
          </p:nvSpPr>
          <p:spPr bwMode="auto">
            <a:xfrm>
              <a:off x="3570" y="1990"/>
              <a:ext cx="13" cy="22"/>
            </a:xfrm>
            <a:custGeom>
              <a:avLst/>
              <a:gdLst/>
              <a:ahLst/>
              <a:cxnLst>
                <a:cxn ang="0">
                  <a:pos x="27" y="43"/>
                </a:cxn>
                <a:cxn ang="0">
                  <a:pos x="27" y="45"/>
                </a:cxn>
                <a:cxn ang="0">
                  <a:pos x="26" y="47"/>
                </a:cxn>
                <a:cxn ang="0">
                  <a:pos x="26" y="47"/>
                </a:cxn>
                <a:cxn ang="0">
                  <a:pos x="1" y="47"/>
                </a:cxn>
                <a:cxn ang="0">
                  <a:pos x="1" y="47"/>
                </a:cxn>
                <a:cxn ang="0">
                  <a:pos x="0" y="47"/>
                </a:cxn>
                <a:cxn ang="0">
                  <a:pos x="0" y="45"/>
                </a:cxn>
                <a:cxn ang="0">
                  <a:pos x="0" y="43"/>
                </a:cxn>
                <a:cxn ang="0">
                  <a:pos x="0" y="43"/>
                </a:cxn>
                <a:cxn ang="0">
                  <a:pos x="0" y="42"/>
                </a:cxn>
                <a:cxn ang="0">
                  <a:pos x="1" y="42"/>
                </a:cxn>
                <a:cxn ang="0">
                  <a:pos x="1" y="42"/>
                </a:cxn>
                <a:cxn ang="0">
                  <a:pos x="10" y="7"/>
                </a:cxn>
                <a:cxn ang="0">
                  <a:pos x="1" y="12"/>
                </a:cxn>
                <a:cxn ang="0">
                  <a:pos x="1" y="12"/>
                </a:cxn>
                <a:cxn ang="0">
                  <a:pos x="0" y="12"/>
                </a:cxn>
                <a:cxn ang="0">
                  <a:pos x="0" y="12"/>
                </a:cxn>
                <a:cxn ang="0">
                  <a:pos x="0" y="10"/>
                </a:cxn>
                <a:cxn ang="0">
                  <a:pos x="0" y="9"/>
                </a:cxn>
                <a:cxn ang="0">
                  <a:pos x="0" y="9"/>
                </a:cxn>
                <a:cxn ang="0">
                  <a:pos x="0" y="7"/>
                </a:cxn>
                <a:cxn ang="0">
                  <a:pos x="12" y="1"/>
                </a:cxn>
                <a:cxn ang="0">
                  <a:pos x="12" y="0"/>
                </a:cxn>
                <a:cxn ang="0">
                  <a:pos x="12" y="0"/>
                </a:cxn>
                <a:cxn ang="0">
                  <a:pos x="13" y="0"/>
                </a:cxn>
                <a:cxn ang="0">
                  <a:pos x="13" y="0"/>
                </a:cxn>
                <a:cxn ang="0">
                  <a:pos x="15" y="0"/>
                </a:cxn>
                <a:cxn ang="0">
                  <a:pos x="17" y="0"/>
                </a:cxn>
                <a:cxn ang="0">
                  <a:pos x="17" y="1"/>
                </a:cxn>
                <a:cxn ang="0">
                  <a:pos x="17" y="1"/>
                </a:cxn>
                <a:cxn ang="0">
                  <a:pos x="26" y="42"/>
                </a:cxn>
                <a:cxn ang="0">
                  <a:pos x="26" y="42"/>
                </a:cxn>
                <a:cxn ang="0">
                  <a:pos x="26" y="42"/>
                </a:cxn>
                <a:cxn ang="0">
                  <a:pos x="27" y="43"/>
                </a:cxn>
                <a:cxn ang="0">
                  <a:pos x="27" y="43"/>
                </a:cxn>
              </a:cxnLst>
              <a:rect l="0" t="0" r="r" b="b"/>
              <a:pathLst>
                <a:path w="27" h="47">
                  <a:moveTo>
                    <a:pt x="27" y="43"/>
                  </a:moveTo>
                  <a:lnTo>
                    <a:pt x="27" y="43"/>
                  </a:lnTo>
                  <a:lnTo>
                    <a:pt x="27" y="45"/>
                  </a:lnTo>
                  <a:lnTo>
                    <a:pt x="27" y="45"/>
                  </a:lnTo>
                  <a:lnTo>
                    <a:pt x="26" y="47"/>
                  </a:lnTo>
                  <a:lnTo>
                    <a:pt x="26" y="47"/>
                  </a:lnTo>
                  <a:lnTo>
                    <a:pt x="26" y="47"/>
                  </a:lnTo>
                  <a:lnTo>
                    <a:pt x="26" y="47"/>
                  </a:lnTo>
                  <a:lnTo>
                    <a:pt x="26" y="47"/>
                  </a:lnTo>
                  <a:lnTo>
                    <a:pt x="1" y="47"/>
                  </a:lnTo>
                  <a:lnTo>
                    <a:pt x="1" y="47"/>
                  </a:lnTo>
                  <a:lnTo>
                    <a:pt x="1" y="47"/>
                  </a:lnTo>
                  <a:lnTo>
                    <a:pt x="1" y="47"/>
                  </a:lnTo>
                  <a:lnTo>
                    <a:pt x="0" y="47"/>
                  </a:lnTo>
                  <a:lnTo>
                    <a:pt x="0" y="47"/>
                  </a:lnTo>
                  <a:lnTo>
                    <a:pt x="0" y="45"/>
                  </a:lnTo>
                  <a:lnTo>
                    <a:pt x="0" y="45"/>
                  </a:lnTo>
                  <a:lnTo>
                    <a:pt x="0" y="43"/>
                  </a:lnTo>
                  <a:lnTo>
                    <a:pt x="0" y="43"/>
                  </a:lnTo>
                  <a:lnTo>
                    <a:pt x="0" y="43"/>
                  </a:lnTo>
                  <a:lnTo>
                    <a:pt x="0" y="43"/>
                  </a:lnTo>
                  <a:lnTo>
                    <a:pt x="0" y="42"/>
                  </a:lnTo>
                  <a:lnTo>
                    <a:pt x="0" y="42"/>
                  </a:lnTo>
                  <a:lnTo>
                    <a:pt x="1" y="42"/>
                  </a:lnTo>
                  <a:lnTo>
                    <a:pt x="1" y="42"/>
                  </a:lnTo>
                  <a:lnTo>
                    <a:pt x="1" y="42"/>
                  </a:lnTo>
                  <a:lnTo>
                    <a:pt x="10" y="42"/>
                  </a:lnTo>
                  <a:lnTo>
                    <a:pt x="10" y="7"/>
                  </a:lnTo>
                  <a:lnTo>
                    <a:pt x="1" y="12"/>
                  </a:lnTo>
                  <a:lnTo>
                    <a:pt x="1" y="12"/>
                  </a:lnTo>
                  <a:lnTo>
                    <a:pt x="1" y="12"/>
                  </a:lnTo>
                  <a:lnTo>
                    <a:pt x="1"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1" y="7"/>
                  </a:lnTo>
                  <a:lnTo>
                    <a:pt x="12" y="1"/>
                  </a:lnTo>
                  <a:lnTo>
                    <a:pt x="12" y="1"/>
                  </a:lnTo>
                  <a:lnTo>
                    <a:pt x="12" y="0"/>
                  </a:lnTo>
                  <a:lnTo>
                    <a:pt x="12" y="0"/>
                  </a:lnTo>
                  <a:lnTo>
                    <a:pt x="12" y="0"/>
                  </a:lnTo>
                  <a:lnTo>
                    <a:pt x="12" y="0"/>
                  </a:lnTo>
                  <a:lnTo>
                    <a:pt x="13" y="0"/>
                  </a:lnTo>
                  <a:lnTo>
                    <a:pt x="13" y="0"/>
                  </a:lnTo>
                  <a:lnTo>
                    <a:pt x="13" y="0"/>
                  </a:lnTo>
                  <a:lnTo>
                    <a:pt x="13" y="0"/>
                  </a:lnTo>
                  <a:lnTo>
                    <a:pt x="15" y="0"/>
                  </a:lnTo>
                  <a:lnTo>
                    <a:pt x="15" y="0"/>
                  </a:lnTo>
                  <a:lnTo>
                    <a:pt x="17" y="0"/>
                  </a:lnTo>
                  <a:lnTo>
                    <a:pt x="17" y="0"/>
                  </a:lnTo>
                  <a:lnTo>
                    <a:pt x="17" y="1"/>
                  </a:lnTo>
                  <a:lnTo>
                    <a:pt x="17" y="1"/>
                  </a:lnTo>
                  <a:lnTo>
                    <a:pt x="17" y="1"/>
                  </a:lnTo>
                  <a:lnTo>
                    <a:pt x="17" y="42"/>
                  </a:lnTo>
                  <a:lnTo>
                    <a:pt x="26" y="42"/>
                  </a:lnTo>
                  <a:lnTo>
                    <a:pt x="26" y="42"/>
                  </a:lnTo>
                  <a:lnTo>
                    <a:pt x="26" y="42"/>
                  </a:lnTo>
                  <a:lnTo>
                    <a:pt x="26" y="42"/>
                  </a:lnTo>
                  <a:lnTo>
                    <a:pt x="26" y="42"/>
                  </a:lnTo>
                  <a:lnTo>
                    <a:pt x="26" y="42"/>
                  </a:lnTo>
                  <a:lnTo>
                    <a:pt x="27" y="43"/>
                  </a:lnTo>
                  <a:lnTo>
                    <a:pt x="27" y="43"/>
                  </a:lnTo>
                  <a:lnTo>
                    <a:pt x="27" y="43"/>
                  </a:lnTo>
                  <a:lnTo>
                    <a:pt x="27"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2" name="Freeform 70"/>
            <p:cNvSpPr>
              <a:spLocks noEditPoints="1"/>
            </p:cNvSpPr>
            <p:nvPr/>
          </p:nvSpPr>
          <p:spPr bwMode="auto">
            <a:xfrm>
              <a:off x="3596" y="1990"/>
              <a:ext cx="14" cy="22"/>
            </a:xfrm>
            <a:custGeom>
              <a:avLst/>
              <a:gdLst/>
              <a:ahLst/>
              <a:cxnLst>
                <a:cxn ang="0">
                  <a:pos x="31" y="24"/>
                </a:cxn>
                <a:cxn ang="0">
                  <a:pos x="30" y="33"/>
                </a:cxn>
                <a:cxn ang="0">
                  <a:pos x="27" y="40"/>
                </a:cxn>
                <a:cxn ang="0">
                  <a:pos x="22" y="45"/>
                </a:cxn>
                <a:cxn ang="0">
                  <a:pos x="19" y="47"/>
                </a:cxn>
                <a:cxn ang="0">
                  <a:pos x="15" y="47"/>
                </a:cxn>
                <a:cxn ang="0">
                  <a:pos x="7" y="45"/>
                </a:cxn>
                <a:cxn ang="0">
                  <a:pos x="4" y="43"/>
                </a:cxn>
                <a:cxn ang="0">
                  <a:pos x="3" y="40"/>
                </a:cxn>
                <a:cxn ang="0">
                  <a:pos x="0" y="33"/>
                </a:cxn>
                <a:cxn ang="0">
                  <a:pos x="0" y="24"/>
                </a:cxn>
                <a:cxn ang="0">
                  <a:pos x="0" y="13"/>
                </a:cxn>
                <a:cxn ang="0">
                  <a:pos x="3" y="6"/>
                </a:cxn>
                <a:cxn ang="0">
                  <a:pos x="7" y="1"/>
                </a:cxn>
                <a:cxn ang="0">
                  <a:pos x="12" y="0"/>
                </a:cxn>
                <a:cxn ang="0">
                  <a:pos x="16" y="0"/>
                </a:cxn>
                <a:cxn ang="0">
                  <a:pos x="22" y="1"/>
                </a:cxn>
                <a:cxn ang="0">
                  <a:pos x="28" y="6"/>
                </a:cxn>
                <a:cxn ang="0">
                  <a:pos x="30" y="13"/>
                </a:cxn>
                <a:cxn ang="0">
                  <a:pos x="31" y="24"/>
                </a:cxn>
                <a:cxn ang="0">
                  <a:pos x="25" y="24"/>
                </a:cxn>
                <a:cxn ang="0">
                  <a:pos x="24" y="18"/>
                </a:cxn>
                <a:cxn ang="0">
                  <a:pos x="24" y="13"/>
                </a:cxn>
                <a:cxn ang="0">
                  <a:pos x="22" y="9"/>
                </a:cxn>
                <a:cxn ang="0">
                  <a:pos x="21" y="6"/>
                </a:cxn>
                <a:cxn ang="0">
                  <a:pos x="18" y="6"/>
                </a:cxn>
                <a:cxn ang="0">
                  <a:pos x="15" y="4"/>
                </a:cxn>
                <a:cxn ang="0">
                  <a:pos x="10" y="6"/>
                </a:cxn>
                <a:cxn ang="0">
                  <a:pos x="7" y="10"/>
                </a:cxn>
                <a:cxn ang="0">
                  <a:pos x="6" y="16"/>
                </a:cxn>
                <a:cxn ang="0">
                  <a:pos x="6" y="22"/>
                </a:cxn>
                <a:cxn ang="0">
                  <a:pos x="6" y="31"/>
                </a:cxn>
                <a:cxn ang="0">
                  <a:pos x="7" y="37"/>
                </a:cxn>
                <a:cxn ang="0">
                  <a:pos x="10" y="40"/>
                </a:cxn>
                <a:cxn ang="0">
                  <a:pos x="15" y="42"/>
                </a:cxn>
                <a:cxn ang="0">
                  <a:pos x="18" y="42"/>
                </a:cxn>
                <a:cxn ang="0">
                  <a:pos x="21" y="39"/>
                </a:cxn>
                <a:cxn ang="0">
                  <a:pos x="22" y="37"/>
                </a:cxn>
                <a:cxn ang="0">
                  <a:pos x="24" y="33"/>
                </a:cxn>
                <a:cxn ang="0">
                  <a:pos x="25" y="28"/>
                </a:cxn>
                <a:cxn ang="0">
                  <a:pos x="25" y="24"/>
                </a:cxn>
              </a:cxnLst>
              <a:rect l="0" t="0" r="r" b="b"/>
              <a:pathLst>
                <a:path w="31" h="47">
                  <a:moveTo>
                    <a:pt x="31" y="24"/>
                  </a:moveTo>
                  <a:lnTo>
                    <a:pt x="31" y="24"/>
                  </a:lnTo>
                  <a:lnTo>
                    <a:pt x="30" y="33"/>
                  </a:lnTo>
                  <a:lnTo>
                    <a:pt x="30" y="33"/>
                  </a:lnTo>
                  <a:lnTo>
                    <a:pt x="27" y="40"/>
                  </a:lnTo>
                  <a:lnTo>
                    <a:pt x="27" y="40"/>
                  </a:lnTo>
                  <a:lnTo>
                    <a:pt x="25" y="43"/>
                  </a:lnTo>
                  <a:lnTo>
                    <a:pt x="22" y="45"/>
                  </a:lnTo>
                  <a:lnTo>
                    <a:pt x="22" y="45"/>
                  </a:lnTo>
                  <a:lnTo>
                    <a:pt x="19" y="47"/>
                  </a:lnTo>
                  <a:lnTo>
                    <a:pt x="15" y="47"/>
                  </a:lnTo>
                  <a:lnTo>
                    <a:pt x="15" y="47"/>
                  </a:lnTo>
                  <a:lnTo>
                    <a:pt x="10" y="47"/>
                  </a:lnTo>
                  <a:lnTo>
                    <a:pt x="7" y="45"/>
                  </a:lnTo>
                  <a:lnTo>
                    <a:pt x="7" y="45"/>
                  </a:lnTo>
                  <a:lnTo>
                    <a:pt x="4" y="43"/>
                  </a:lnTo>
                  <a:lnTo>
                    <a:pt x="3" y="40"/>
                  </a:lnTo>
                  <a:lnTo>
                    <a:pt x="3" y="40"/>
                  </a:lnTo>
                  <a:lnTo>
                    <a:pt x="0" y="33"/>
                  </a:lnTo>
                  <a:lnTo>
                    <a:pt x="0" y="33"/>
                  </a:lnTo>
                  <a:lnTo>
                    <a:pt x="0" y="24"/>
                  </a:lnTo>
                  <a:lnTo>
                    <a:pt x="0" y="24"/>
                  </a:lnTo>
                  <a:lnTo>
                    <a:pt x="0" y="13"/>
                  </a:lnTo>
                  <a:lnTo>
                    <a:pt x="0" y="13"/>
                  </a:lnTo>
                  <a:lnTo>
                    <a:pt x="3" y="6"/>
                  </a:lnTo>
                  <a:lnTo>
                    <a:pt x="3" y="6"/>
                  </a:lnTo>
                  <a:lnTo>
                    <a:pt x="6" y="3"/>
                  </a:lnTo>
                  <a:lnTo>
                    <a:pt x="7" y="1"/>
                  </a:lnTo>
                  <a:lnTo>
                    <a:pt x="7" y="1"/>
                  </a:lnTo>
                  <a:lnTo>
                    <a:pt x="12" y="0"/>
                  </a:lnTo>
                  <a:lnTo>
                    <a:pt x="16" y="0"/>
                  </a:lnTo>
                  <a:lnTo>
                    <a:pt x="16" y="0"/>
                  </a:lnTo>
                  <a:lnTo>
                    <a:pt x="22" y="1"/>
                  </a:lnTo>
                  <a:lnTo>
                    <a:pt x="22" y="1"/>
                  </a:lnTo>
                  <a:lnTo>
                    <a:pt x="25" y="3"/>
                  </a:lnTo>
                  <a:lnTo>
                    <a:pt x="28" y="6"/>
                  </a:lnTo>
                  <a:lnTo>
                    <a:pt x="28" y="6"/>
                  </a:lnTo>
                  <a:lnTo>
                    <a:pt x="30" y="13"/>
                  </a:lnTo>
                  <a:lnTo>
                    <a:pt x="30" y="13"/>
                  </a:lnTo>
                  <a:lnTo>
                    <a:pt x="31" y="24"/>
                  </a:lnTo>
                  <a:lnTo>
                    <a:pt x="31" y="24"/>
                  </a:lnTo>
                  <a:close/>
                  <a:moveTo>
                    <a:pt x="25" y="24"/>
                  </a:moveTo>
                  <a:lnTo>
                    <a:pt x="25" y="24"/>
                  </a:lnTo>
                  <a:lnTo>
                    <a:pt x="24" y="18"/>
                  </a:lnTo>
                  <a:lnTo>
                    <a:pt x="24" y="18"/>
                  </a:lnTo>
                  <a:lnTo>
                    <a:pt x="24" y="13"/>
                  </a:lnTo>
                  <a:lnTo>
                    <a:pt x="24" y="13"/>
                  </a:lnTo>
                  <a:lnTo>
                    <a:pt x="22" y="9"/>
                  </a:lnTo>
                  <a:lnTo>
                    <a:pt x="22" y="9"/>
                  </a:lnTo>
                  <a:lnTo>
                    <a:pt x="21" y="6"/>
                  </a:lnTo>
                  <a:lnTo>
                    <a:pt x="21" y="6"/>
                  </a:lnTo>
                  <a:lnTo>
                    <a:pt x="18" y="6"/>
                  </a:lnTo>
                  <a:lnTo>
                    <a:pt x="18" y="6"/>
                  </a:lnTo>
                  <a:lnTo>
                    <a:pt x="15" y="4"/>
                  </a:lnTo>
                  <a:lnTo>
                    <a:pt x="15" y="4"/>
                  </a:lnTo>
                  <a:lnTo>
                    <a:pt x="10" y="6"/>
                  </a:lnTo>
                  <a:lnTo>
                    <a:pt x="10" y="6"/>
                  </a:lnTo>
                  <a:lnTo>
                    <a:pt x="7" y="10"/>
                  </a:lnTo>
                  <a:lnTo>
                    <a:pt x="7" y="10"/>
                  </a:lnTo>
                  <a:lnTo>
                    <a:pt x="6" y="16"/>
                  </a:lnTo>
                  <a:lnTo>
                    <a:pt x="6" y="16"/>
                  </a:lnTo>
                  <a:lnTo>
                    <a:pt x="6" y="22"/>
                  </a:lnTo>
                  <a:lnTo>
                    <a:pt x="6" y="22"/>
                  </a:lnTo>
                  <a:lnTo>
                    <a:pt x="6" y="31"/>
                  </a:lnTo>
                  <a:lnTo>
                    <a:pt x="6" y="31"/>
                  </a:lnTo>
                  <a:lnTo>
                    <a:pt x="7" y="37"/>
                  </a:lnTo>
                  <a:lnTo>
                    <a:pt x="7" y="37"/>
                  </a:lnTo>
                  <a:lnTo>
                    <a:pt x="10" y="40"/>
                  </a:lnTo>
                  <a:lnTo>
                    <a:pt x="10" y="40"/>
                  </a:lnTo>
                  <a:lnTo>
                    <a:pt x="15" y="42"/>
                  </a:lnTo>
                  <a:lnTo>
                    <a:pt x="15" y="42"/>
                  </a:lnTo>
                  <a:lnTo>
                    <a:pt x="18" y="42"/>
                  </a:lnTo>
                  <a:lnTo>
                    <a:pt x="18" y="42"/>
                  </a:lnTo>
                  <a:lnTo>
                    <a:pt x="21" y="39"/>
                  </a:lnTo>
                  <a:lnTo>
                    <a:pt x="21" y="39"/>
                  </a:lnTo>
                  <a:lnTo>
                    <a:pt x="22" y="37"/>
                  </a:lnTo>
                  <a:lnTo>
                    <a:pt x="22" y="37"/>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3" name="Freeform 71"/>
            <p:cNvSpPr>
              <a:spLocks noEditPoints="1"/>
            </p:cNvSpPr>
            <p:nvPr/>
          </p:nvSpPr>
          <p:spPr bwMode="auto">
            <a:xfrm>
              <a:off x="3844" y="2028"/>
              <a:ext cx="15" cy="22"/>
            </a:xfrm>
            <a:custGeom>
              <a:avLst/>
              <a:gdLst/>
              <a:ahLst/>
              <a:cxnLst>
                <a:cxn ang="0">
                  <a:pos x="33" y="24"/>
                </a:cxn>
                <a:cxn ang="0">
                  <a:pos x="31" y="33"/>
                </a:cxn>
                <a:cxn ang="0">
                  <a:pos x="28" y="41"/>
                </a:cxn>
                <a:cxn ang="0">
                  <a:pos x="24" y="47"/>
                </a:cxn>
                <a:cxn ang="0">
                  <a:pos x="21" y="48"/>
                </a:cxn>
                <a:cxn ang="0">
                  <a:pos x="16" y="48"/>
                </a:cxn>
                <a:cxn ang="0">
                  <a:pos x="9" y="47"/>
                </a:cxn>
                <a:cxn ang="0">
                  <a:pos x="4" y="42"/>
                </a:cxn>
                <a:cxn ang="0">
                  <a:pos x="1" y="35"/>
                </a:cxn>
                <a:cxn ang="0">
                  <a:pos x="0" y="24"/>
                </a:cxn>
                <a:cxn ang="0">
                  <a:pos x="1" y="15"/>
                </a:cxn>
                <a:cxn ang="0">
                  <a:pos x="4" y="8"/>
                </a:cxn>
                <a:cxn ang="0">
                  <a:pos x="6" y="5"/>
                </a:cxn>
                <a:cxn ang="0">
                  <a:pos x="9" y="3"/>
                </a:cxn>
                <a:cxn ang="0">
                  <a:pos x="16" y="0"/>
                </a:cxn>
                <a:cxn ang="0">
                  <a:pos x="24" y="2"/>
                </a:cxn>
                <a:cxn ang="0">
                  <a:pos x="27" y="5"/>
                </a:cxn>
                <a:cxn ang="0">
                  <a:pos x="28" y="6"/>
                </a:cxn>
                <a:cxn ang="0">
                  <a:pos x="31" y="14"/>
                </a:cxn>
                <a:cxn ang="0">
                  <a:pos x="33" y="24"/>
                </a:cxn>
                <a:cxn ang="0">
                  <a:pos x="25" y="24"/>
                </a:cxn>
                <a:cxn ang="0">
                  <a:pos x="25" y="18"/>
                </a:cxn>
                <a:cxn ang="0">
                  <a:pos x="25" y="14"/>
                </a:cxn>
                <a:cxn ang="0">
                  <a:pos x="24" y="11"/>
                </a:cxn>
                <a:cxn ang="0">
                  <a:pos x="22" y="8"/>
                </a:cxn>
                <a:cxn ang="0">
                  <a:pos x="19" y="6"/>
                </a:cxn>
                <a:cxn ang="0">
                  <a:pos x="16" y="6"/>
                </a:cxn>
                <a:cxn ang="0">
                  <a:pos x="12" y="8"/>
                </a:cxn>
                <a:cxn ang="0">
                  <a:pos x="9" y="11"/>
                </a:cxn>
                <a:cxn ang="0">
                  <a:pos x="7" y="17"/>
                </a:cxn>
                <a:cxn ang="0">
                  <a:pos x="7" y="24"/>
                </a:cxn>
                <a:cxn ang="0">
                  <a:pos x="7" y="33"/>
                </a:cxn>
                <a:cxn ang="0">
                  <a:pos x="9" y="39"/>
                </a:cxn>
                <a:cxn ang="0">
                  <a:pos x="12" y="42"/>
                </a:cxn>
                <a:cxn ang="0">
                  <a:pos x="16" y="44"/>
                </a:cxn>
                <a:cxn ang="0">
                  <a:pos x="19" y="42"/>
                </a:cxn>
                <a:cxn ang="0">
                  <a:pos x="22" y="41"/>
                </a:cxn>
                <a:cxn ang="0">
                  <a:pos x="24" y="38"/>
                </a:cxn>
                <a:cxn ang="0">
                  <a:pos x="25" y="35"/>
                </a:cxn>
                <a:cxn ang="0">
                  <a:pos x="25" y="30"/>
                </a:cxn>
                <a:cxn ang="0">
                  <a:pos x="25" y="24"/>
                </a:cxn>
              </a:cxnLst>
              <a:rect l="0" t="0" r="r" b="b"/>
              <a:pathLst>
                <a:path w="33" h="48">
                  <a:moveTo>
                    <a:pt x="33" y="24"/>
                  </a:moveTo>
                  <a:lnTo>
                    <a:pt x="33" y="24"/>
                  </a:lnTo>
                  <a:lnTo>
                    <a:pt x="31" y="33"/>
                  </a:lnTo>
                  <a:lnTo>
                    <a:pt x="31" y="33"/>
                  </a:lnTo>
                  <a:lnTo>
                    <a:pt x="28" y="41"/>
                  </a:lnTo>
                  <a:lnTo>
                    <a:pt x="28" y="41"/>
                  </a:lnTo>
                  <a:lnTo>
                    <a:pt x="27" y="44"/>
                  </a:lnTo>
                  <a:lnTo>
                    <a:pt x="24" y="47"/>
                  </a:lnTo>
                  <a:lnTo>
                    <a:pt x="24" y="47"/>
                  </a:lnTo>
                  <a:lnTo>
                    <a:pt x="21" y="48"/>
                  </a:lnTo>
                  <a:lnTo>
                    <a:pt x="16" y="48"/>
                  </a:lnTo>
                  <a:lnTo>
                    <a:pt x="16" y="48"/>
                  </a:lnTo>
                  <a:lnTo>
                    <a:pt x="9" y="47"/>
                  </a:lnTo>
                  <a:lnTo>
                    <a:pt x="9" y="47"/>
                  </a:lnTo>
                  <a:lnTo>
                    <a:pt x="6" y="45"/>
                  </a:lnTo>
                  <a:lnTo>
                    <a:pt x="4" y="42"/>
                  </a:lnTo>
                  <a:lnTo>
                    <a:pt x="4" y="42"/>
                  </a:lnTo>
                  <a:lnTo>
                    <a:pt x="1" y="35"/>
                  </a:lnTo>
                  <a:lnTo>
                    <a:pt x="1" y="35"/>
                  </a:lnTo>
                  <a:lnTo>
                    <a:pt x="0" y="24"/>
                  </a:lnTo>
                  <a:lnTo>
                    <a:pt x="0" y="24"/>
                  </a:lnTo>
                  <a:lnTo>
                    <a:pt x="1" y="15"/>
                  </a:lnTo>
                  <a:lnTo>
                    <a:pt x="1" y="15"/>
                  </a:lnTo>
                  <a:lnTo>
                    <a:pt x="4" y="8"/>
                  </a:lnTo>
                  <a:lnTo>
                    <a:pt x="4" y="8"/>
                  </a:lnTo>
                  <a:lnTo>
                    <a:pt x="6" y="5"/>
                  </a:lnTo>
                  <a:lnTo>
                    <a:pt x="9" y="3"/>
                  </a:lnTo>
                  <a:lnTo>
                    <a:pt x="9" y="3"/>
                  </a:lnTo>
                  <a:lnTo>
                    <a:pt x="13" y="2"/>
                  </a:lnTo>
                  <a:lnTo>
                    <a:pt x="16" y="0"/>
                  </a:lnTo>
                  <a:lnTo>
                    <a:pt x="16" y="0"/>
                  </a:lnTo>
                  <a:lnTo>
                    <a:pt x="24" y="2"/>
                  </a:lnTo>
                  <a:lnTo>
                    <a:pt x="24" y="2"/>
                  </a:lnTo>
                  <a:lnTo>
                    <a:pt x="27" y="5"/>
                  </a:lnTo>
                  <a:lnTo>
                    <a:pt x="28" y="6"/>
                  </a:lnTo>
                  <a:lnTo>
                    <a:pt x="28" y="6"/>
                  </a:lnTo>
                  <a:lnTo>
                    <a:pt x="31" y="14"/>
                  </a:lnTo>
                  <a:lnTo>
                    <a:pt x="31" y="14"/>
                  </a:lnTo>
                  <a:lnTo>
                    <a:pt x="33" y="24"/>
                  </a:lnTo>
                  <a:lnTo>
                    <a:pt x="33" y="24"/>
                  </a:lnTo>
                  <a:close/>
                  <a:moveTo>
                    <a:pt x="25" y="24"/>
                  </a:moveTo>
                  <a:lnTo>
                    <a:pt x="25" y="24"/>
                  </a:lnTo>
                  <a:lnTo>
                    <a:pt x="25" y="18"/>
                  </a:lnTo>
                  <a:lnTo>
                    <a:pt x="25" y="18"/>
                  </a:lnTo>
                  <a:lnTo>
                    <a:pt x="25" y="14"/>
                  </a:lnTo>
                  <a:lnTo>
                    <a:pt x="25" y="14"/>
                  </a:lnTo>
                  <a:lnTo>
                    <a:pt x="24" y="11"/>
                  </a:lnTo>
                  <a:lnTo>
                    <a:pt x="24" y="11"/>
                  </a:lnTo>
                  <a:lnTo>
                    <a:pt x="22" y="8"/>
                  </a:lnTo>
                  <a:lnTo>
                    <a:pt x="22" y="8"/>
                  </a:lnTo>
                  <a:lnTo>
                    <a:pt x="19" y="6"/>
                  </a:lnTo>
                  <a:lnTo>
                    <a:pt x="19" y="6"/>
                  </a:lnTo>
                  <a:lnTo>
                    <a:pt x="16" y="6"/>
                  </a:lnTo>
                  <a:lnTo>
                    <a:pt x="16" y="6"/>
                  </a:lnTo>
                  <a:lnTo>
                    <a:pt x="12" y="8"/>
                  </a:lnTo>
                  <a:lnTo>
                    <a:pt x="12" y="8"/>
                  </a:lnTo>
                  <a:lnTo>
                    <a:pt x="9" y="11"/>
                  </a:lnTo>
                  <a:lnTo>
                    <a:pt x="9" y="11"/>
                  </a:lnTo>
                  <a:lnTo>
                    <a:pt x="7" y="17"/>
                  </a:lnTo>
                  <a:lnTo>
                    <a:pt x="7" y="17"/>
                  </a:lnTo>
                  <a:lnTo>
                    <a:pt x="7" y="24"/>
                  </a:lnTo>
                  <a:lnTo>
                    <a:pt x="7" y="24"/>
                  </a:lnTo>
                  <a:lnTo>
                    <a:pt x="7" y="33"/>
                  </a:lnTo>
                  <a:lnTo>
                    <a:pt x="7" y="33"/>
                  </a:lnTo>
                  <a:lnTo>
                    <a:pt x="9" y="39"/>
                  </a:lnTo>
                  <a:lnTo>
                    <a:pt x="9" y="39"/>
                  </a:lnTo>
                  <a:lnTo>
                    <a:pt x="12" y="42"/>
                  </a:lnTo>
                  <a:lnTo>
                    <a:pt x="12" y="42"/>
                  </a:lnTo>
                  <a:lnTo>
                    <a:pt x="16" y="44"/>
                  </a:lnTo>
                  <a:lnTo>
                    <a:pt x="16" y="44"/>
                  </a:lnTo>
                  <a:lnTo>
                    <a:pt x="19" y="42"/>
                  </a:lnTo>
                  <a:lnTo>
                    <a:pt x="19" y="42"/>
                  </a:lnTo>
                  <a:lnTo>
                    <a:pt x="22" y="41"/>
                  </a:lnTo>
                  <a:lnTo>
                    <a:pt x="22" y="41"/>
                  </a:lnTo>
                  <a:lnTo>
                    <a:pt x="24" y="38"/>
                  </a:lnTo>
                  <a:lnTo>
                    <a:pt x="24" y="38"/>
                  </a:lnTo>
                  <a:lnTo>
                    <a:pt x="25" y="35"/>
                  </a:lnTo>
                  <a:lnTo>
                    <a:pt x="25" y="35"/>
                  </a:lnTo>
                  <a:lnTo>
                    <a:pt x="25" y="30"/>
                  </a:lnTo>
                  <a:lnTo>
                    <a:pt x="25" y="30"/>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4" name="Freeform 72"/>
            <p:cNvSpPr>
              <a:spLocks/>
            </p:cNvSpPr>
            <p:nvPr/>
          </p:nvSpPr>
          <p:spPr bwMode="auto">
            <a:xfrm>
              <a:off x="3866" y="2027"/>
              <a:ext cx="13" cy="21"/>
            </a:xfrm>
            <a:custGeom>
              <a:avLst/>
              <a:gdLst/>
              <a:ahLst/>
              <a:cxnLst>
                <a:cxn ang="0">
                  <a:pos x="27" y="44"/>
                </a:cxn>
                <a:cxn ang="0">
                  <a:pos x="27" y="45"/>
                </a:cxn>
                <a:cxn ang="0">
                  <a:pos x="25" y="45"/>
                </a:cxn>
                <a:cxn ang="0">
                  <a:pos x="25" y="45"/>
                </a:cxn>
                <a:cxn ang="0">
                  <a:pos x="1" y="47"/>
                </a:cxn>
                <a:cxn ang="0">
                  <a:pos x="1" y="45"/>
                </a:cxn>
                <a:cxn ang="0">
                  <a:pos x="0" y="45"/>
                </a:cxn>
                <a:cxn ang="0">
                  <a:pos x="0" y="45"/>
                </a:cxn>
                <a:cxn ang="0">
                  <a:pos x="0" y="44"/>
                </a:cxn>
                <a:cxn ang="0">
                  <a:pos x="0" y="42"/>
                </a:cxn>
                <a:cxn ang="0">
                  <a:pos x="0" y="42"/>
                </a:cxn>
                <a:cxn ang="0">
                  <a:pos x="0" y="41"/>
                </a:cxn>
                <a:cxn ang="0">
                  <a:pos x="1" y="41"/>
                </a:cxn>
                <a:cxn ang="0">
                  <a:pos x="10" y="6"/>
                </a:cxn>
                <a:cxn ang="0">
                  <a:pos x="1" y="11"/>
                </a:cxn>
                <a:cxn ang="0">
                  <a:pos x="1" y="12"/>
                </a:cxn>
                <a:cxn ang="0">
                  <a:pos x="0" y="12"/>
                </a:cxn>
                <a:cxn ang="0">
                  <a:pos x="0" y="11"/>
                </a:cxn>
                <a:cxn ang="0">
                  <a:pos x="0" y="9"/>
                </a:cxn>
                <a:cxn ang="0">
                  <a:pos x="0" y="9"/>
                </a:cxn>
                <a:cxn ang="0">
                  <a:pos x="0" y="8"/>
                </a:cxn>
                <a:cxn ang="0">
                  <a:pos x="0" y="8"/>
                </a:cxn>
                <a:cxn ang="0">
                  <a:pos x="12" y="0"/>
                </a:cxn>
                <a:cxn ang="0">
                  <a:pos x="12" y="0"/>
                </a:cxn>
                <a:cxn ang="0">
                  <a:pos x="12" y="0"/>
                </a:cxn>
                <a:cxn ang="0">
                  <a:pos x="13" y="0"/>
                </a:cxn>
                <a:cxn ang="0">
                  <a:pos x="13" y="0"/>
                </a:cxn>
                <a:cxn ang="0">
                  <a:pos x="15" y="0"/>
                </a:cxn>
                <a:cxn ang="0">
                  <a:pos x="16" y="0"/>
                </a:cxn>
                <a:cxn ang="0">
                  <a:pos x="16" y="0"/>
                </a:cxn>
                <a:cxn ang="0">
                  <a:pos x="16" y="0"/>
                </a:cxn>
                <a:cxn ang="0">
                  <a:pos x="25" y="41"/>
                </a:cxn>
                <a:cxn ang="0">
                  <a:pos x="25" y="41"/>
                </a:cxn>
                <a:cxn ang="0">
                  <a:pos x="25" y="42"/>
                </a:cxn>
                <a:cxn ang="0">
                  <a:pos x="27" y="42"/>
                </a:cxn>
                <a:cxn ang="0">
                  <a:pos x="27" y="44"/>
                </a:cxn>
              </a:cxnLst>
              <a:rect l="0" t="0" r="r" b="b"/>
              <a:pathLst>
                <a:path w="27" h="47">
                  <a:moveTo>
                    <a:pt x="27" y="44"/>
                  </a:moveTo>
                  <a:lnTo>
                    <a:pt x="27" y="44"/>
                  </a:lnTo>
                  <a:lnTo>
                    <a:pt x="27" y="45"/>
                  </a:lnTo>
                  <a:lnTo>
                    <a:pt x="27" y="45"/>
                  </a:lnTo>
                  <a:lnTo>
                    <a:pt x="25" y="45"/>
                  </a:lnTo>
                  <a:lnTo>
                    <a:pt x="25" y="45"/>
                  </a:lnTo>
                  <a:lnTo>
                    <a:pt x="25" y="45"/>
                  </a:lnTo>
                  <a:lnTo>
                    <a:pt x="25" y="45"/>
                  </a:lnTo>
                  <a:lnTo>
                    <a:pt x="25" y="47"/>
                  </a:lnTo>
                  <a:lnTo>
                    <a:pt x="1" y="47"/>
                  </a:lnTo>
                  <a:lnTo>
                    <a:pt x="1" y="47"/>
                  </a:lnTo>
                  <a:lnTo>
                    <a:pt x="1" y="45"/>
                  </a:lnTo>
                  <a:lnTo>
                    <a:pt x="1" y="45"/>
                  </a:lnTo>
                  <a:lnTo>
                    <a:pt x="0" y="45"/>
                  </a:lnTo>
                  <a:lnTo>
                    <a:pt x="0" y="45"/>
                  </a:lnTo>
                  <a:lnTo>
                    <a:pt x="0" y="45"/>
                  </a:lnTo>
                  <a:lnTo>
                    <a:pt x="0" y="45"/>
                  </a:lnTo>
                  <a:lnTo>
                    <a:pt x="0" y="44"/>
                  </a:lnTo>
                  <a:lnTo>
                    <a:pt x="0" y="44"/>
                  </a:lnTo>
                  <a:lnTo>
                    <a:pt x="0" y="42"/>
                  </a:lnTo>
                  <a:lnTo>
                    <a:pt x="0" y="42"/>
                  </a:lnTo>
                  <a:lnTo>
                    <a:pt x="0" y="42"/>
                  </a:lnTo>
                  <a:lnTo>
                    <a:pt x="0" y="42"/>
                  </a:lnTo>
                  <a:lnTo>
                    <a:pt x="0" y="41"/>
                  </a:lnTo>
                  <a:lnTo>
                    <a:pt x="0" y="41"/>
                  </a:lnTo>
                  <a:lnTo>
                    <a:pt x="1" y="41"/>
                  </a:lnTo>
                  <a:lnTo>
                    <a:pt x="10" y="41"/>
                  </a:lnTo>
                  <a:lnTo>
                    <a:pt x="10" y="6"/>
                  </a:lnTo>
                  <a:lnTo>
                    <a:pt x="1" y="11"/>
                  </a:lnTo>
                  <a:lnTo>
                    <a:pt x="1" y="11"/>
                  </a:lnTo>
                  <a:lnTo>
                    <a:pt x="1" y="12"/>
                  </a:lnTo>
                  <a:lnTo>
                    <a:pt x="1" y="12"/>
                  </a:lnTo>
                  <a:lnTo>
                    <a:pt x="0" y="12"/>
                  </a:lnTo>
                  <a:lnTo>
                    <a:pt x="0" y="12"/>
                  </a:lnTo>
                  <a:lnTo>
                    <a:pt x="0" y="11"/>
                  </a:lnTo>
                  <a:lnTo>
                    <a:pt x="0" y="11"/>
                  </a:lnTo>
                  <a:lnTo>
                    <a:pt x="0" y="9"/>
                  </a:lnTo>
                  <a:lnTo>
                    <a:pt x="0" y="9"/>
                  </a:lnTo>
                  <a:lnTo>
                    <a:pt x="0" y="9"/>
                  </a:lnTo>
                  <a:lnTo>
                    <a:pt x="0" y="9"/>
                  </a:lnTo>
                  <a:lnTo>
                    <a:pt x="0" y="8"/>
                  </a:lnTo>
                  <a:lnTo>
                    <a:pt x="0" y="8"/>
                  </a:lnTo>
                  <a:lnTo>
                    <a:pt x="0" y="8"/>
                  </a:lnTo>
                  <a:lnTo>
                    <a:pt x="0" y="8"/>
                  </a:lnTo>
                  <a:lnTo>
                    <a:pt x="1" y="6"/>
                  </a:lnTo>
                  <a:lnTo>
                    <a:pt x="12" y="0"/>
                  </a:lnTo>
                  <a:lnTo>
                    <a:pt x="12" y="0"/>
                  </a:lnTo>
                  <a:lnTo>
                    <a:pt x="12" y="0"/>
                  </a:lnTo>
                  <a:lnTo>
                    <a:pt x="12" y="0"/>
                  </a:lnTo>
                  <a:lnTo>
                    <a:pt x="12" y="0"/>
                  </a:lnTo>
                  <a:lnTo>
                    <a:pt x="12" y="0"/>
                  </a:lnTo>
                  <a:lnTo>
                    <a:pt x="13" y="0"/>
                  </a:lnTo>
                  <a:lnTo>
                    <a:pt x="13" y="0"/>
                  </a:lnTo>
                  <a:lnTo>
                    <a:pt x="13" y="0"/>
                  </a:lnTo>
                  <a:lnTo>
                    <a:pt x="13" y="0"/>
                  </a:lnTo>
                  <a:lnTo>
                    <a:pt x="15" y="0"/>
                  </a:lnTo>
                  <a:lnTo>
                    <a:pt x="15" y="0"/>
                  </a:lnTo>
                  <a:lnTo>
                    <a:pt x="16" y="0"/>
                  </a:lnTo>
                  <a:lnTo>
                    <a:pt x="16" y="0"/>
                  </a:lnTo>
                  <a:lnTo>
                    <a:pt x="16" y="0"/>
                  </a:lnTo>
                  <a:lnTo>
                    <a:pt x="16" y="0"/>
                  </a:lnTo>
                  <a:lnTo>
                    <a:pt x="16" y="0"/>
                  </a:lnTo>
                  <a:lnTo>
                    <a:pt x="16" y="41"/>
                  </a:lnTo>
                  <a:lnTo>
                    <a:pt x="25" y="41"/>
                  </a:lnTo>
                  <a:lnTo>
                    <a:pt x="25" y="41"/>
                  </a:lnTo>
                  <a:lnTo>
                    <a:pt x="25" y="41"/>
                  </a:lnTo>
                  <a:lnTo>
                    <a:pt x="25" y="41"/>
                  </a:lnTo>
                  <a:lnTo>
                    <a:pt x="25" y="42"/>
                  </a:lnTo>
                  <a:lnTo>
                    <a:pt x="25"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5" name="Freeform 73"/>
            <p:cNvSpPr>
              <a:spLocks noEditPoints="1"/>
            </p:cNvSpPr>
            <p:nvPr/>
          </p:nvSpPr>
          <p:spPr bwMode="auto">
            <a:xfrm>
              <a:off x="3892" y="2026"/>
              <a:ext cx="15" cy="22"/>
            </a:xfrm>
            <a:custGeom>
              <a:avLst/>
              <a:gdLst/>
              <a:ahLst/>
              <a:cxnLst>
                <a:cxn ang="0">
                  <a:pos x="32" y="24"/>
                </a:cxn>
                <a:cxn ang="0">
                  <a:pos x="30" y="33"/>
                </a:cxn>
                <a:cxn ang="0">
                  <a:pos x="27" y="40"/>
                </a:cxn>
                <a:cxn ang="0">
                  <a:pos x="23" y="46"/>
                </a:cxn>
                <a:cxn ang="0">
                  <a:pos x="20" y="48"/>
                </a:cxn>
                <a:cxn ang="0">
                  <a:pos x="15" y="48"/>
                </a:cxn>
                <a:cxn ang="0">
                  <a:pos x="8" y="46"/>
                </a:cxn>
                <a:cxn ang="0">
                  <a:pos x="3" y="42"/>
                </a:cxn>
                <a:cxn ang="0">
                  <a:pos x="0" y="34"/>
                </a:cxn>
                <a:cxn ang="0">
                  <a:pos x="0" y="24"/>
                </a:cxn>
                <a:cxn ang="0">
                  <a:pos x="0" y="15"/>
                </a:cxn>
                <a:cxn ang="0">
                  <a:pos x="3" y="7"/>
                </a:cxn>
                <a:cxn ang="0">
                  <a:pos x="5" y="4"/>
                </a:cxn>
                <a:cxn ang="0">
                  <a:pos x="8" y="1"/>
                </a:cxn>
                <a:cxn ang="0">
                  <a:pos x="15" y="0"/>
                </a:cxn>
                <a:cxn ang="0">
                  <a:pos x="20" y="1"/>
                </a:cxn>
                <a:cxn ang="0">
                  <a:pos x="23" y="1"/>
                </a:cxn>
                <a:cxn ang="0">
                  <a:pos x="29" y="6"/>
                </a:cxn>
                <a:cxn ang="0">
                  <a:pos x="30" y="13"/>
                </a:cxn>
                <a:cxn ang="0">
                  <a:pos x="32" y="24"/>
                </a:cxn>
                <a:cxn ang="0">
                  <a:pos x="26" y="24"/>
                </a:cxn>
                <a:cxn ang="0">
                  <a:pos x="24" y="18"/>
                </a:cxn>
                <a:cxn ang="0">
                  <a:pos x="24" y="13"/>
                </a:cxn>
                <a:cxn ang="0">
                  <a:pos x="23" y="10"/>
                </a:cxn>
                <a:cxn ang="0">
                  <a:pos x="21" y="7"/>
                </a:cxn>
                <a:cxn ang="0">
                  <a:pos x="18" y="6"/>
                </a:cxn>
                <a:cxn ang="0">
                  <a:pos x="15" y="6"/>
                </a:cxn>
                <a:cxn ang="0">
                  <a:pos x="11" y="7"/>
                </a:cxn>
                <a:cxn ang="0">
                  <a:pos x="8" y="10"/>
                </a:cxn>
                <a:cxn ang="0">
                  <a:pos x="6" y="16"/>
                </a:cxn>
                <a:cxn ang="0">
                  <a:pos x="6" y="24"/>
                </a:cxn>
                <a:cxn ang="0">
                  <a:pos x="6" y="33"/>
                </a:cxn>
                <a:cxn ang="0">
                  <a:pos x="8" y="39"/>
                </a:cxn>
                <a:cxn ang="0">
                  <a:pos x="11" y="42"/>
                </a:cxn>
                <a:cxn ang="0">
                  <a:pos x="15" y="43"/>
                </a:cxn>
                <a:cxn ang="0">
                  <a:pos x="18" y="42"/>
                </a:cxn>
                <a:cxn ang="0">
                  <a:pos x="21" y="40"/>
                </a:cxn>
                <a:cxn ang="0">
                  <a:pos x="23" y="37"/>
                </a:cxn>
                <a:cxn ang="0">
                  <a:pos x="24" y="34"/>
                </a:cxn>
                <a:cxn ang="0">
                  <a:pos x="24" y="30"/>
                </a:cxn>
                <a:cxn ang="0">
                  <a:pos x="26" y="24"/>
                </a:cxn>
              </a:cxnLst>
              <a:rect l="0" t="0" r="r" b="b"/>
              <a:pathLst>
                <a:path w="32" h="48">
                  <a:moveTo>
                    <a:pt x="32" y="24"/>
                  </a:moveTo>
                  <a:lnTo>
                    <a:pt x="32" y="24"/>
                  </a:lnTo>
                  <a:lnTo>
                    <a:pt x="30" y="33"/>
                  </a:lnTo>
                  <a:lnTo>
                    <a:pt x="30" y="33"/>
                  </a:lnTo>
                  <a:lnTo>
                    <a:pt x="27" y="40"/>
                  </a:lnTo>
                  <a:lnTo>
                    <a:pt x="27" y="40"/>
                  </a:lnTo>
                  <a:lnTo>
                    <a:pt x="26" y="43"/>
                  </a:lnTo>
                  <a:lnTo>
                    <a:pt x="23" y="46"/>
                  </a:lnTo>
                  <a:lnTo>
                    <a:pt x="23" y="46"/>
                  </a:lnTo>
                  <a:lnTo>
                    <a:pt x="20" y="48"/>
                  </a:lnTo>
                  <a:lnTo>
                    <a:pt x="15" y="48"/>
                  </a:lnTo>
                  <a:lnTo>
                    <a:pt x="15" y="48"/>
                  </a:lnTo>
                  <a:lnTo>
                    <a:pt x="8" y="46"/>
                  </a:lnTo>
                  <a:lnTo>
                    <a:pt x="8" y="46"/>
                  </a:lnTo>
                  <a:lnTo>
                    <a:pt x="5" y="45"/>
                  </a:lnTo>
                  <a:lnTo>
                    <a:pt x="3" y="42"/>
                  </a:lnTo>
                  <a:lnTo>
                    <a:pt x="3" y="42"/>
                  </a:lnTo>
                  <a:lnTo>
                    <a:pt x="0" y="34"/>
                  </a:lnTo>
                  <a:lnTo>
                    <a:pt x="0" y="34"/>
                  </a:lnTo>
                  <a:lnTo>
                    <a:pt x="0" y="24"/>
                  </a:lnTo>
                  <a:lnTo>
                    <a:pt x="0" y="24"/>
                  </a:lnTo>
                  <a:lnTo>
                    <a:pt x="0" y="15"/>
                  </a:lnTo>
                  <a:lnTo>
                    <a:pt x="0" y="15"/>
                  </a:lnTo>
                  <a:lnTo>
                    <a:pt x="3" y="7"/>
                  </a:lnTo>
                  <a:lnTo>
                    <a:pt x="3" y="7"/>
                  </a:lnTo>
                  <a:lnTo>
                    <a:pt x="5" y="4"/>
                  </a:lnTo>
                  <a:lnTo>
                    <a:pt x="8" y="1"/>
                  </a:lnTo>
                  <a:lnTo>
                    <a:pt x="8" y="1"/>
                  </a:lnTo>
                  <a:lnTo>
                    <a:pt x="12" y="1"/>
                  </a:lnTo>
                  <a:lnTo>
                    <a:pt x="15" y="0"/>
                  </a:lnTo>
                  <a:lnTo>
                    <a:pt x="15" y="0"/>
                  </a:lnTo>
                  <a:lnTo>
                    <a:pt x="20" y="1"/>
                  </a:lnTo>
                  <a:lnTo>
                    <a:pt x="23" y="1"/>
                  </a:lnTo>
                  <a:lnTo>
                    <a:pt x="23" y="1"/>
                  </a:lnTo>
                  <a:lnTo>
                    <a:pt x="26" y="4"/>
                  </a:lnTo>
                  <a:lnTo>
                    <a:pt x="29" y="6"/>
                  </a:lnTo>
                  <a:lnTo>
                    <a:pt x="29" y="6"/>
                  </a:lnTo>
                  <a:lnTo>
                    <a:pt x="30" y="13"/>
                  </a:lnTo>
                  <a:lnTo>
                    <a:pt x="30" y="13"/>
                  </a:lnTo>
                  <a:lnTo>
                    <a:pt x="32" y="24"/>
                  </a:lnTo>
                  <a:lnTo>
                    <a:pt x="32" y="24"/>
                  </a:lnTo>
                  <a:close/>
                  <a:moveTo>
                    <a:pt x="26" y="24"/>
                  </a:moveTo>
                  <a:lnTo>
                    <a:pt x="26" y="24"/>
                  </a:lnTo>
                  <a:lnTo>
                    <a:pt x="24" y="18"/>
                  </a:lnTo>
                  <a:lnTo>
                    <a:pt x="24" y="18"/>
                  </a:lnTo>
                  <a:lnTo>
                    <a:pt x="24" y="13"/>
                  </a:lnTo>
                  <a:lnTo>
                    <a:pt x="24" y="13"/>
                  </a:lnTo>
                  <a:lnTo>
                    <a:pt x="23" y="10"/>
                  </a:lnTo>
                  <a:lnTo>
                    <a:pt x="23" y="10"/>
                  </a:lnTo>
                  <a:lnTo>
                    <a:pt x="21" y="7"/>
                  </a:lnTo>
                  <a:lnTo>
                    <a:pt x="21" y="7"/>
                  </a:lnTo>
                  <a:lnTo>
                    <a:pt x="18" y="6"/>
                  </a:lnTo>
                  <a:lnTo>
                    <a:pt x="18" y="6"/>
                  </a:lnTo>
                  <a:lnTo>
                    <a:pt x="15" y="6"/>
                  </a:lnTo>
                  <a:lnTo>
                    <a:pt x="15" y="6"/>
                  </a:lnTo>
                  <a:lnTo>
                    <a:pt x="11" y="7"/>
                  </a:lnTo>
                  <a:lnTo>
                    <a:pt x="11" y="7"/>
                  </a:lnTo>
                  <a:lnTo>
                    <a:pt x="8" y="10"/>
                  </a:lnTo>
                  <a:lnTo>
                    <a:pt x="8" y="10"/>
                  </a:lnTo>
                  <a:lnTo>
                    <a:pt x="6" y="16"/>
                  </a:lnTo>
                  <a:lnTo>
                    <a:pt x="6" y="16"/>
                  </a:lnTo>
                  <a:lnTo>
                    <a:pt x="6" y="24"/>
                  </a:lnTo>
                  <a:lnTo>
                    <a:pt x="6" y="24"/>
                  </a:lnTo>
                  <a:lnTo>
                    <a:pt x="6" y="33"/>
                  </a:lnTo>
                  <a:lnTo>
                    <a:pt x="6" y="33"/>
                  </a:lnTo>
                  <a:lnTo>
                    <a:pt x="8" y="39"/>
                  </a:lnTo>
                  <a:lnTo>
                    <a:pt x="8" y="39"/>
                  </a:lnTo>
                  <a:lnTo>
                    <a:pt x="11" y="42"/>
                  </a:lnTo>
                  <a:lnTo>
                    <a:pt x="11" y="42"/>
                  </a:lnTo>
                  <a:lnTo>
                    <a:pt x="15" y="43"/>
                  </a:lnTo>
                  <a:lnTo>
                    <a:pt x="15" y="43"/>
                  </a:lnTo>
                  <a:lnTo>
                    <a:pt x="18" y="42"/>
                  </a:lnTo>
                  <a:lnTo>
                    <a:pt x="18" y="42"/>
                  </a:lnTo>
                  <a:lnTo>
                    <a:pt x="21" y="40"/>
                  </a:lnTo>
                  <a:lnTo>
                    <a:pt x="21" y="40"/>
                  </a:lnTo>
                  <a:lnTo>
                    <a:pt x="23" y="37"/>
                  </a:lnTo>
                  <a:lnTo>
                    <a:pt x="23" y="37"/>
                  </a:lnTo>
                  <a:lnTo>
                    <a:pt x="24" y="34"/>
                  </a:lnTo>
                  <a:lnTo>
                    <a:pt x="24" y="34"/>
                  </a:lnTo>
                  <a:lnTo>
                    <a:pt x="24" y="30"/>
                  </a:lnTo>
                  <a:lnTo>
                    <a:pt x="24"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6" name="Freeform 74"/>
            <p:cNvSpPr>
              <a:spLocks noEditPoints="1"/>
            </p:cNvSpPr>
            <p:nvPr/>
          </p:nvSpPr>
          <p:spPr bwMode="auto">
            <a:xfrm>
              <a:off x="3547" y="2035"/>
              <a:ext cx="16" cy="22"/>
            </a:xfrm>
            <a:custGeom>
              <a:avLst/>
              <a:gdLst/>
              <a:ahLst/>
              <a:cxnLst>
                <a:cxn ang="0">
                  <a:pos x="33" y="24"/>
                </a:cxn>
                <a:cxn ang="0">
                  <a:pos x="32" y="33"/>
                </a:cxn>
                <a:cxn ang="0">
                  <a:pos x="29" y="41"/>
                </a:cxn>
                <a:cxn ang="0">
                  <a:pos x="24" y="46"/>
                </a:cxn>
                <a:cxn ang="0">
                  <a:pos x="21" y="47"/>
                </a:cxn>
                <a:cxn ang="0">
                  <a:pos x="17" y="49"/>
                </a:cxn>
                <a:cxn ang="0">
                  <a:pos x="9" y="47"/>
                </a:cxn>
                <a:cxn ang="0">
                  <a:pos x="5"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3" y="24"/>
                </a:cxn>
                <a:cxn ang="0">
                  <a:pos x="27" y="24"/>
                </a:cxn>
                <a:cxn ang="0">
                  <a:pos x="26" y="18"/>
                </a:cxn>
                <a:cxn ang="0">
                  <a:pos x="26" y="14"/>
                </a:cxn>
                <a:cxn ang="0">
                  <a:pos x="24" y="9"/>
                </a:cxn>
                <a:cxn ang="0">
                  <a:pos x="23" y="8"/>
                </a:cxn>
                <a:cxn ang="0">
                  <a:pos x="20" y="6"/>
                </a:cxn>
                <a:cxn ang="0">
                  <a:pos x="17" y="5"/>
                </a:cxn>
                <a:cxn ang="0">
                  <a:pos x="12" y="6"/>
                </a:cxn>
                <a:cxn ang="0">
                  <a:pos x="9" y="11"/>
                </a:cxn>
                <a:cxn ang="0">
                  <a:pos x="8" y="17"/>
                </a:cxn>
                <a:cxn ang="0">
                  <a:pos x="8" y="24"/>
                </a:cxn>
                <a:cxn ang="0">
                  <a:pos x="8" y="32"/>
                </a:cxn>
                <a:cxn ang="0">
                  <a:pos x="9" y="38"/>
                </a:cxn>
                <a:cxn ang="0">
                  <a:pos x="12" y="42"/>
                </a:cxn>
                <a:cxn ang="0">
                  <a:pos x="17" y="42"/>
                </a:cxn>
                <a:cxn ang="0">
                  <a:pos x="20" y="42"/>
                </a:cxn>
                <a:cxn ang="0">
                  <a:pos x="23" y="41"/>
                </a:cxn>
                <a:cxn ang="0">
                  <a:pos x="24" y="38"/>
                </a:cxn>
                <a:cxn ang="0">
                  <a:pos x="26" y="33"/>
                </a:cxn>
                <a:cxn ang="0">
                  <a:pos x="26" y="29"/>
                </a:cxn>
                <a:cxn ang="0">
                  <a:pos x="27" y="24"/>
                </a:cxn>
              </a:cxnLst>
              <a:rect l="0" t="0" r="r" b="b"/>
              <a:pathLst>
                <a:path w="33" h="49">
                  <a:moveTo>
                    <a:pt x="33" y="24"/>
                  </a:moveTo>
                  <a:lnTo>
                    <a:pt x="33" y="24"/>
                  </a:lnTo>
                  <a:lnTo>
                    <a:pt x="32" y="33"/>
                  </a:lnTo>
                  <a:lnTo>
                    <a:pt x="32" y="33"/>
                  </a:lnTo>
                  <a:lnTo>
                    <a:pt x="29" y="41"/>
                  </a:lnTo>
                  <a:lnTo>
                    <a:pt x="29" y="41"/>
                  </a:lnTo>
                  <a:lnTo>
                    <a:pt x="27" y="44"/>
                  </a:lnTo>
                  <a:lnTo>
                    <a:pt x="24" y="46"/>
                  </a:lnTo>
                  <a:lnTo>
                    <a:pt x="24" y="46"/>
                  </a:lnTo>
                  <a:lnTo>
                    <a:pt x="21" y="47"/>
                  </a:lnTo>
                  <a:lnTo>
                    <a:pt x="17" y="49"/>
                  </a:lnTo>
                  <a:lnTo>
                    <a:pt x="17" y="49"/>
                  </a:lnTo>
                  <a:lnTo>
                    <a:pt x="9" y="47"/>
                  </a:lnTo>
                  <a:lnTo>
                    <a:pt x="9" y="47"/>
                  </a:lnTo>
                  <a:lnTo>
                    <a:pt x="6" y="44"/>
                  </a:lnTo>
                  <a:lnTo>
                    <a:pt x="5" y="42"/>
                  </a:lnTo>
                  <a:lnTo>
                    <a:pt x="5" y="42"/>
                  </a:lnTo>
                  <a:lnTo>
                    <a:pt x="2" y="35"/>
                  </a:lnTo>
                  <a:lnTo>
                    <a:pt x="2" y="35"/>
                  </a:lnTo>
                  <a:lnTo>
                    <a:pt x="0" y="24"/>
                  </a:lnTo>
                  <a:lnTo>
                    <a:pt x="0" y="24"/>
                  </a:lnTo>
                  <a:lnTo>
                    <a:pt x="2" y="14"/>
                  </a:lnTo>
                  <a:lnTo>
                    <a:pt x="2" y="14"/>
                  </a:lnTo>
                  <a:lnTo>
                    <a:pt x="5" y="6"/>
                  </a:lnTo>
                  <a:lnTo>
                    <a:pt x="5" y="6"/>
                  </a:lnTo>
                  <a:lnTo>
                    <a:pt x="6" y="5"/>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3" y="24"/>
                  </a:lnTo>
                  <a:lnTo>
                    <a:pt x="33" y="24"/>
                  </a:lnTo>
                  <a:close/>
                  <a:moveTo>
                    <a:pt x="27" y="24"/>
                  </a:moveTo>
                  <a:lnTo>
                    <a:pt x="27"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8" y="24"/>
                  </a:lnTo>
                  <a:lnTo>
                    <a:pt x="8"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7" y="24"/>
                  </a:lnTo>
                  <a:lnTo>
                    <a:pt x="27"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7" name="Freeform 75"/>
            <p:cNvSpPr>
              <a:spLocks/>
            </p:cNvSpPr>
            <p:nvPr/>
          </p:nvSpPr>
          <p:spPr bwMode="auto">
            <a:xfrm>
              <a:off x="3573" y="2032"/>
              <a:ext cx="12" cy="22"/>
            </a:xfrm>
            <a:custGeom>
              <a:avLst/>
              <a:gdLst/>
              <a:ahLst/>
              <a:cxnLst>
                <a:cxn ang="0">
                  <a:pos x="27" y="45"/>
                </a:cxn>
                <a:cxn ang="0">
                  <a:pos x="26" y="45"/>
                </a:cxn>
                <a:cxn ang="0">
                  <a:pos x="26" y="46"/>
                </a:cxn>
                <a:cxn ang="0">
                  <a:pos x="26" y="46"/>
                </a:cxn>
                <a:cxn ang="0">
                  <a:pos x="1" y="46"/>
                </a:cxn>
                <a:cxn ang="0">
                  <a:pos x="0" y="46"/>
                </a:cxn>
                <a:cxn ang="0">
                  <a:pos x="0" y="46"/>
                </a:cxn>
                <a:cxn ang="0">
                  <a:pos x="0" y="45"/>
                </a:cxn>
                <a:cxn ang="0">
                  <a:pos x="0" y="45"/>
                </a:cxn>
                <a:cxn ang="0">
                  <a:pos x="0" y="43"/>
                </a:cxn>
                <a:cxn ang="0">
                  <a:pos x="0" y="42"/>
                </a:cxn>
                <a:cxn ang="0">
                  <a:pos x="0" y="42"/>
                </a:cxn>
                <a:cxn ang="0">
                  <a:pos x="1" y="42"/>
                </a:cxn>
                <a:cxn ang="0">
                  <a:pos x="11" y="7"/>
                </a:cxn>
                <a:cxn ang="0">
                  <a:pos x="1" y="12"/>
                </a:cxn>
                <a:cxn ang="0">
                  <a:pos x="0" y="12"/>
                </a:cxn>
                <a:cxn ang="0">
                  <a:pos x="0" y="12"/>
                </a:cxn>
                <a:cxn ang="0">
                  <a:pos x="0" y="12"/>
                </a:cxn>
                <a:cxn ang="0">
                  <a:pos x="0" y="10"/>
                </a:cxn>
                <a:cxn ang="0">
                  <a:pos x="0" y="9"/>
                </a:cxn>
                <a:cxn ang="0">
                  <a:pos x="0" y="9"/>
                </a:cxn>
                <a:cxn ang="0">
                  <a:pos x="0" y="7"/>
                </a:cxn>
                <a:cxn ang="0">
                  <a:pos x="11" y="1"/>
                </a:cxn>
                <a:cxn ang="0">
                  <a:pos x="12" y="1"/>
                </a:cxn>
                <a:cxn ang="0">
                  <a:pos x="12" y="0"/>
                </a:cxn>
                <a:cxn ang="0">
                  <a:pos x="14" y="0"/>
                </a:cxn>
                <a:cxn ang="0">
                  <a:pos x="14" y="0"/>
                </a:cxn>
                <a:cxn ang="0">
                  <a:pos x="15" y="0"/>
                </a:cxn>
                <a:cxn ang="0">
                  <a:pos x="17" y="1"/>
                </a:cxn>
                <a:cxn ang="0">
                  <a:pos x="17" y="1"/>
                </a:cxn>
                <a:cxn ang="0">
                  <a:pos x="17" y="1"/>
                </a:cxn>
                <a:cxn ang="0">
                  <a:pos x="26" y="42"/>
                </a:cxn>
                <a:cxn ang="0">
                  <a:pos x="26" y="42"/>
                </a:cxn>
                <a:cxn ang="0">
                  <a:pos x="26" y="42"/>
                </a:cxn>
                <a:cxn ang="0">
                  <a:pos x="26" y="43"/>
                </a:cxn>
                <a:cxn ang="0">
                  <a:pos x="27" y="45"/>
                </a:cxn>
              </a:cxnLst>
              <a:rect l="0" t="0" r="r" b="b"/>
              <a:pathLst>
                <a:path w="27" h="46">
                  <a:moveTo>
                    <a:pt x="27" y="45"/>
                  </a:moveTo>
                  <a:lnTo>
                    <a:pt x="27" y="45"/>
                  </a:lnTo>
                  <a:lnTo>
                    <a:pt x="26" y="45"/>
                  </a:lnTo>
                  <a:lnTo>
                    <a:pt x="26" y="45"/>
                  </a:lnTo>
                  <a:lnTo>
                    <a:pt x="26" y="46"/>
                  </a:lnTo>
                  <a:lnTo>
                    <a:pt x="26" y="46"/>
                  </a:lnTo>
                  <a:lnTo>
                    <a:pt x="26" y="46"/>
                  </a:lnTo>
                  <a:lnTo>
                    <a:pt x="26" y="46"/>
                  </a:lnTo>
                  <a:lnTo>
                    <a:pt x="26" y="46"/>
                  </a:lnTo>
                  <a:lnTo>
                    <a:pt x="1" y="46"/>
                  </a:lnTo>
                  <a:lnTo>
                    <a:pt x="1"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1" y="42"/>
                  </a:lnTo>
                  <a:lnTo>
                    <a:pt x="11" y="42"/>
                  </a:lnTo>
                  <a:lnTo>
                    <a:pt x="11" y="7"/>
                  </a:lnTo>
                  <a:lnTo>
                    <a:pt x="1" y="12"/>
                  </a:lnTo>
                  <a:lnTo>
                    <a:pt x="1"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1"/>
                  </a:lnTo>
                  <a:lnTo>
                    <a:pt x="12" y="1"/>
                  </a:lnTo>
                  <a:lnTo>
                    <a:pt x="12" y="0"/>
                  </a:lnTo>
                  <a:lnTo>
                    <a:pt x="12" y="0"/>
                  </a:lnTo>
                  <a:lnTo>
                    <a:pt x="14" y="0"/>
                  </a:lnTo>
                  <a:lnTo>
                    <a:pt x="14" y="0"/>
                  </a:lnTo>
                  <a:lnTo>
                    <a:pt x="14" y="0"/>
                  </a:lnTo>
                  <a:lnTo>
                    <a:pt x="14" y="0"/>
                  </a:lnTo>
                  <a:lnTo>
                    <a:pt x="15" y="0"/>
                  </a:lnTo>
                  <a:lnTo>
                    <a:pt x="15" y="0"/>
                  </a:lnTo>
                  <a:lnTo>
                    <a:pt x="17" y="1"/>
                  </a:lnTo>
                  <a:lnTo>
                    <a:pt x="17" y="1"/>
                  </a:lnTo>
                  <a:lnTo>
                    <a:pt x="17" y="1"/>
                  </a:lnTo>
                  <a:lnTo>
                    <a:pt x="17" y="1"/>
                  </a:lnTo>
                  <a:lnTo>
                    <a:pt x="17" y="1"/>
                  </a:lnTo>
                  <a:lnTo>
                    <a:pt x="17" y="42"/>
                  </a:lnTo>
                  <a:lnTo>
                    <a:pt x="26" y="42"/>
                  </a:lnTo>
                  <a:lnTo>
                    <a:pt x="26" y="42"/>
                  </a:lnTo>
                  <a:lnTo>
                    <a:pt x="26" y="42"/>
                  </a:lnTo>
                  <a:lnTo>
                    <a:pt x="26" y="42"/>
                  </a:lnTo>
                  <a:lnTo>
                    <a:pt x="26" y="42"/>
                  </a:lnTo>
                  <a:lnTo>
                    <a:pt x="26" y="42"/>
                  </a:lnTo>
                  <a:lnTo>
                    <a:pt x="26" y="43"/>
                  </a:lnTo>
                  <a:lnTo>
                    <a:pt x="26" y="43"/>
                  </a:lnTo>
                  <a:lnTo>
                    <a:pt x="27" y="45"/>
                  </a:lnTo>
                  <a:lnTo>
                    <a:pt x="27"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8" name="Freeform 76"/>
            <p:cNvSpPr>
              <a:spLocks noEditPoints="1"/>
            </p:cNvSpPr>
            <p:nvPr/>
          </p:nvSpPr>
          <p:spPr bwMode="auto">
            <a:xfrm>
              <a:off x="3596" y="2032"/>
              <a:ext cx="14" cy="23"/>
            </a:xfrm>
            <a:custGeom>
              <a:avLst/>
              <a:gdLst/>
              <a:ahLst/>
              <a:cxnLst>
                <a:cxn ang="0">
                  <a:pos x="31" y="24"/>
                </a:cxn>
                <a:cxn ang="0">
                  <a:pos x="30" y="33"/>
                </a:cxn>
                <a:cxn ang="0">
                  <a:pos x="27" y="40"/>
                </a:cxn>
                <a:cxn ang="0">
                  <a:pos x="22" y="45"/>
                </a:cxn>
                <a:cxn ang="0">
                  <a:pos x="19" y="46"/>
                </a:cxn>
                <a:cxn ang="0">
                  <a:pos x="15" y="48"/>
                </a:cxn>
                <a:cxn ang="0">
                  <a:pos x="7" y="46"/>
                </a:cxn>
                <a:cxn ang="0">
                  <a:pos x="3" y="42"/>
                </a:cxn>
                <a:cxn ang="0">
                  <a:pos x="0" y="34"/>
                </a:cxn>
                <a:cxn ang="0">
                  <a:pos x="0" y="24"/>
                </a:cxn>
                <a:cxn ang="0">
                  <a:pos x="0" y="13"/>
                </a:cxn>
                <a:cxn ang="0">
                  <a:pos x="3" y="6"/>
                </a:cxn>
                <a:cxn ang="0">
                  <a:pos x="6" y="4"/>
                </a:cxn>
                <a:cxn ang="0">
                  <a:pos x="7" y="1"/>
                </a:cxn>
                <a:cxn ang="0">
                  <a:pos x="16" y="0"/>
                </a:cxn>
                <a:cxn ang="0">
                  <a:pos x="22" y="1"/>
                </a:cxn>
                <a:cxn ang="0">
                  <a:pos x="25" y="3"/>
                </a:cxn>
                <a:cxn ang="0">
                  <a:pos x="28" y="6"/>
                </a:cxn>
                <a:cxn ang="0">
                  <a:pos x="30" y="13"/>
                </a:cxn>
                <a:cxn ang="0">
                  <a:pos x="31" y="24"/>
                </a:cxn>
                <a:cxn ang="0">
                  <a:pos x="25" y="24"/>
                </a:cxn>
                <a:cxn ang="0">
                  <a:pos x="24" y="18"/>
                </a:cxn>
                <a:cxn ang="0">
                  <a:pos x="24" y="13"/>
                </a:cxn>
                <a:cxn ang="0">
                  <a:pos x="22" y="9"/>
                </a:cxn>
                <a:cxn ang="0">
                  <a:pos x="21" y="7"/>
                </a:cxn>
                <a:cxn ang="0">
                  <a:pos x="18" y="6"/>
                </a:cxn>
                <a:cxn ang="0">
                  <a:pos x="15" y="4"/>
                </a:cxn>
                <a:cxn ang="0">
                  <a:pos x="10" y="6"/>
                </a:cxn>
                <a:cxn ang="0">
                  <a:pos x="7" y="10"/>
                </a:cxn>
                <a:cxn ang="0">
                  <a:pos x="6" y="16"/>
                </a:cxn>
                <a:cxn ang="0">
                  <a:pos x="6" y="24"/>
                </a:cxn>
                <a:cxn ang="0">
                  <a:pos x="6" y="31"/>
                </a:cxn>
                <a:cxn ang="0">
                  <a:pos x="7" y="37"/>
                </a:cxn>
                <a:cxn ang="0">
                  <a:pos x="10" y="42"/>
                </a:cxn>
                <a:cxn ang="0">
                  <a:pos x="15" y="42"/>
                </a:cxn>
                <a:cxn ang="0">
                  <a:pos x="18" y="42"/>
                </a:cxn>
                <a:cxn ang="0">
                  <a:pos x="21" y="40"/>
                </a:cxn>
                <a:cxn ang="0">
                  <a:pos x="22" y="37"/>
                </a:cxn>
                <a:cxn ang="0">
                  <a:pos x="24" y="33"/>
                </a:cxn>
                <a:cxn ang="0">
                  <a:pos x="25" y="28"/>
                </a:cxn>
                <a:cxn ang="0">
                  <a:pos x="25" y="24"/>
                </a:cxn>
              </a:cxnLst>
              <a:rect l="0" t="0" r="r" b="b"/>
              <a:pathLst>
                <a:path w="31" h="48">
                  <a:moveTo>
                    <a:pt x="31" y="24"/>
                  </a:moveTo>
                  <a:lnTo>
                    <a:pt x="31" y="24"/>
                  </a:lnTo>
                  <a:lnTo>
                    <a:pt x="30" y="33"/>
                  </a:lnTo>
                  <a:lnTo>
                    <a:pt x="30" y="33"/>
                  </a:lnTo>
                  <a:lnTo>
                    <a:pt x="27" y="40"/>
                  </a:lnTo>
                  <a:lnTo>
                    <a:pt x="27" y="40"/>
                  </a:lnTo>
                  <a:lnTo>
                    <a:pt x="25" y="43"/>
                  </a:lnTo>
                  <a:lnTo>
                    <a:pt x="22" y="45"/>
                  </a:lnTo>
                  <a:lnTo>
                    <a:pt x="22" y="45"/>
                  </a:lnTo>
                  <a:lnTo>
                    <a:pt x="19" y="46"/>
                  </a:lnTo>
                  <a:lnTo>
                    <a:pt x="15" y="48"/>
                  </a:lnTo>
                  <a:lnTo>
                    <a:pt x="15" y="48"/>
                  </a:lnTo>
                  <a:lnTo>
                    <a:pt x="7" y="46"/>
                  </a:lnTo>
                  <a:lnTo>
                    <a:pt x="7" y="46"/>
                  </a:lnTo>
                  <a:lnTo>
                    <a:pt x="4" y="43"/>
                  </a:lnTo>
                  <a:lnTo>
                    <a:pt x="3" y="42"/>
                  </a:lnTo>
                  <a:lnTo>
                    <a:pt x="3" y="42"/>
                  </a:lnTo>
                  <a:lnTo>
                    <a:pt x="0" y="34"/>
                  </a:lnTo>
                  <a:lnTo>
                    <a:pt x="0" y="34"/>
                  </a:lnTo>
                  <a:lnTo>
                    <a:pt x="0" y="24"/>
                  </a:lnTo>
                  <a:lnTo>
                    <a:pt x="0" y="24"/>
                  </a:lnTo>
                  <a:lnTo>
                    <a:pt x="0" y="13"/>
                  </a:lnTo>
                  <a:lnTo>
                    <a:pt x="0" y="13"/>
                  </a:lnTo>
                  <a:lnTo>
                    <a:pt x="3" y="6"/>
                  </a:lnTo>
                  <a:lnTo>
                    <a:pt x="3" y="6"/>
                  </a:lnTo>
                  <a:lnTo>
                    <a:pt x="6" y="4"/>
                  </a:lnTo>
                  <a:lnTo>
                    <a:pt x="7" y="1"/>
                  </a:lnTo>
                  <a:lnTo>
                    <a:pt x="7" y="1"/>
                  </a:lnTo>
                  <a:lnTo>
                    <a:pt x="12" y="0"/>
                  </a:lnTo>
                  <a:lnTo>
                    <a:pt x="16" y="0"/>
                  </a:lnTo>
                  <a:lnTo>
                    <a:pt x="16" y="0"/>
                  </a:lnTo>
                  <a:lnTo>
                    <a:pt x="22" y="1"/>
                  </a:lnTo>
                  <a:lnTo>
                    <a:pt x="22" y="1"/>
                  </a:lnTo>
                  <a:lnTo>
                    <a:pt x="25" y="3"/>
                  </a:lnTo>
                  <a:lnTo>
                    <a:pt x="28" y="6"/>
                  </a:lnTo>
                  <a:lnTo>
                    <a:pt x="28" y="6"/>
                  </a:lnTo>
                  <a:lnTo>
                    <a:pt x="30" y="13"/>
                  </a:lnTo>
                  <a:lnTo>
                    <a:pt x="30" y="13"/>
                  </a:lnTo>
                  <a:lnTo>
                    <a:pt x="31" y="24"/>
                  </a:lnTo>
                  <a:lnTo>
                    <a:pt x="31" y="24"/>
                  </a:lnTo>
                  <a:close/>
                  <a:moveTo>
                    <a:pt x="25" y="24"/>
                  </a:moveTo>
                  <a:lnTo>
                    <a:pt x="25" y="24"/>
                  </a:lnTo>
                  <a:lnTo>
                    <a:pt x="24" y="18"/>
                  </a:lnTo>
                  <a:lnTo>
                    <a:pt x="24" y="18"/>
                  </a:lnTo>
                  <a:lnTo>
                    <a:pt x="24" y="13"/>
                  </a:lnTo>
                  <a:lnTo>
                    <a:pt x="24" y="13"/>
                  </a:lnTo>
                  <a:lnTo>
                    <a:pt x="22" y="9"/>
                  </a:lnTo>
                  <a:lnTo>
                    <a:pt x="22" y="9"/>
                  </a:lnTo>
                  <a:lnTo>
                    <a:pt x="21" y="7"/>
                  </a:lnTo>
                  <a:lnTo>
                    <a:pt x="21" y="7"/>
                  </a:lnTo>
                  <a:lnTo>
                    <a:pt x="18" y="6"/>
                  </a:lnTo>
                  <a:lnTo>
                    <a:pt x="18" y="6"/>
                  </a:lnTo>
                  <a:lnTo>
                    <a:pt x="15" y="4"/>
                  </a:lnTo>
                  <a:lnTo>
                    <a:pt x="15" y="4"/>
                  </a:lnTo>
                  <a:lnTo>
                    <a:pt x="10" y="6"/>
                  </a:lnTo>
                  <a:lnTo>
                    <a:pt x="10" y="6"/>
                  </a:lnTo>
                  <a:lnTo>
                    <a:pt x="7" y="10"/>
                  </a:lnTo>
                  <a:lnTo>
                    <a:pt x="7" y="10"/>
                  </a:lnTo>
                  <a:lnTo>
                    <a:pt x="6" y="16"/>
                  </a:lnTo>
                  <a:lnTo>
                    <a:pt x="6" y="16"/>
                  </a:lnTo>
                  <a:lnTo>
                    <a:pt x="6" y="24"/>
                  </a:lnTo>
                  <a:lnTo>
                    <a:pt x="6" y="24"/>
                  </a:lnTo>
                  <a:lnTo>
                    <a:pt x="6" y="31"/>
                  </a:lnTo>
                  <a:lnTo>
                    <a:pt x="6" y="31"/>
                  </a:lnTo>
                  <a:lnTo>
                    <a:pt x="7" y="37"/>
                  </a:lnTo>
                  <a:lnTo>
                    <a:pt x="7" y="37"/>
                  </a:lnTo>
                  <a:lnTo>
                    <a:pt x="10" y="42"/>
                  </a:lnTo>
                  <a:lnTo>
                    <a:pt x="10" y="42"/>
                  </a:lnTo>
                  <a:lnTo>
                    <a:pt x="15" y="42"/>
                  </a:lnTo>
                  <a:lnTo>
                    <a:pt x="15" y="42"/>
                  </a:lnTo>
                  <a:lnTo>
                    <a:pt x="18" y="42"/>
                  </a:lnTo>
                  <a:lnTo>
                    <a:pt x="18" y="42"/>
                  </a:lnTo>
                  <a:lnTo>
                    <a:pt x="21" y="40"/>
                  </a:lnTo>
                  <a:lnTo>
                    <a:pt x="21" y="40"/>
                  </a:lnTo>
                  <a:lnTo>
                    <a:pt x="22" y="37"/>
                  </a:lnTo>
                  <a:lnTo>
                    <a:pt x="22" y="37"/>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9" name="Freeform 77"/>
            <p:cNvSpPr>
              <a:spLocks noEditPoints="1"/>
            </p:cNvSpPr>
            <p:nvPr/>
          </p:nvSpPr>
          <p:spPr bwMode="auto">
            <a:xfrm>
              <a:off x="3891" y="1940"/>
              <a:ext cx="15" cy="22"/>
            </a:xfrm>
            <a:custGeom>
              <a:avLst/>
              <a:gdLst/>
              <a:ahLst/>
              <a:cxnLst>
                <a:cxn ang="0">
                  <a:pos x="33" y="24"/>
                </a:cxn>
                <a:cxn ang="0">
                  <a:pos x="32" y="33"/>
                </a:cxn>
                <a:cxn ang="0">
                  <a:pos x="29" y="40"/>
                </a:cxn>
                <a:cxn ang="0">
                  <a:pos x="24" y="45"/>
                </a:cxn>
                <a:cxn ang="0">
                  <a:pos x="20" y="46"/>
                </a:cxn>
                <a:cxn ang="0">
                  <a:pos x="17" y="46"/>
                </a:cxn>
                <a:cxn ang="0">
                  <a:pos x="9" y="45"/>
                </a:cxn>
                <a:cxn ang="0">
                  <a:pos x="5" y="40"/>
                </a:cxn>
                <a:cxn ang="0">
                  <a:pos x="2" y="33"/>
                </a:cxn>
                <a:cxn ang="0">
                  <a:pos x="0" y="24"/>
                </a:cxn>
                <a:cxn ang="0">
                  <a:pos x="2" y="13"/>
                </a:cxn>
                <a:cxn ang="0">
                  <a:pos x="5" y="6"/>
                </a:cxn>
                <a:cxn ang="0">
                  <a:pos x="6" y="3"/>
                </a:cxn>
                <a:cxn ang="0">
                  <a:pos x="9" y="1"/>
                </a:cxn>
                <a:cxn ang="0">
                  <a:pos x="17" y="0"/>
                </a:cxn>
                <a:cxn ang="0">
                  <a:pos x="21" y="0"/>
                </a:cxn>
                <a:cxn ang="0">
                  <a:pos x="24" y="1"/>
                </a:cxn>
                <a:cxn ang="0">
                  <a:pos x="29" y="6"/>
                </a:cxn>
                <a:cxn ang="0">
                  <a:pos x="32" y="13"/>
                </a:cxn>
                <a:cxn ang="0">
                  <a:pos x="33" y="24"/>
                </a:cxn>
                <a:cxn ang="0">
                  <a:pos x="26" y="24"/>
                </a:cxn>
                <a:cxn ang="0">
                  <a:pos x="26" y="18"/>
                </a:cxn>
                <a:cxn ang="0">
                  <a:pos x="26" y="13"/>
                </a:cxn>
                <a:cxn ang="0">
                  <a:pos x="24" y="9"/>
                </a:cxn>
                <a:cxn ang="0">
                  <a:pos x="23" y="6"/>
                </a:cxn>
                <a:cxn ang="0">
                  <a:pos x="20" y="6"/>
                </a:cxn>
                <a:cxn ang="0">
                  <a:pos x="17" y="4"/>
                </a:cxn>
                <a:cxn ang="0">
                  <a:pos x="12" y="6"/>
                </a:cxn>
                <a:cxn ang="0">
                  <a:pos x="9" y="10"/>
                </a:cxn>
                <a:cxn ang="0">
                  <a:pos x="8" y="16"/>
                </a:cxn>
                <a:cxn ang="0">
                  <a:pos x="8" y="22"/>
                </a:cxn>
                <a:cxn ang="0">
                  <a:pos x="8" y="31"/>
                </a:cxn>
                <a:cxn ang="0">
                  <a:pos x="9" y="37"/>
                </a:cxn>
                <a:cxn ang="0">
                  <a:pos x="12" y="40"/>
                </a:cxn>
                <a:cxn ang="0">
                  <a:pos x="17" y="42"/>
                </a:cxn>
                <a:cxn ang="0">
                  <a:pos x="20" y="42"/>
                </a:cxn>
                <a:cxn ang="0">
                  <a:pos x="23" y="39"/>
                </a:cxn>
                <a:cxn ang="0">
                  <a:pos x="24" y="37"/>
                </a:cxn>
                <a:cxn ang="0">
                  <a:pos x="26" y="33"/>
                </a:cxn>
                <a:cxn ang="0">
                  <a:pos x="26" y="28"/>
                </a:cxn>
                <a:cxn ang="0">
                  <a:pos x="26" y="24"/>
                </a:cxn>
              </a:cxnLst>
              <a:rect l="0" t="0" r="r" b="b"/>
              <a:pathLst>
                <a:path w="33" h="46">
                  <a:moveTo>
                    <a:pt x="33" y="24"/>
                  </a:moveTo>
                  <a:lnTo>
                    <a:pt x="33" y="24"/>
                  </a:lnTo>
                  <a:lnTo>
                    <a:pt x="32" y="33"/>
                  </a:lnTo>
                  <a:lnTo>
                    <a:pt x="32" y="33"/>
                  </a:lnTo>
                  <a:lnTo>
                    <a:pt x="29" y="40"/>
                  </a:lnTo>
                  <a:lnTo>
                    <a:pt x="29" y="40"/>
                  </a:lnTo>
                  <a:lnTo>
                    <a:pt x="27" y="43"/>
                  </a:lnTo>
                  <a:lnTo>
                    <a:pt x="24" y="45"/>
                  </a:lnTo>
                  <a:lnTo>
                    <a:pt x="24" y="45"/>
                  </a:lnTo>
                  <a:lnTo>
                    <a:pt x="20" y="46"/>
                  </a:lnTo>
                  <a:lnTo>
                    <a:pt x="17" y="46"/>
                  </a:lnTo>
                  <a:lnTo>
                    <a:pt x="17" y="46"/>
                  </a:lnTo>
                  <a:lnTo>
                    <a:pt x="9" y="45"/>
                  </a:lnTo>
                  <a:lnTo>
                    <a:pt x="9" y="45"/>
                  </a:lnTo>
                  <a:lnTo>
                    <a:pt x="6" y="43"/>
                  </a:lnTo>
                  <a:lnTo>
                    <a:pt x="5" y="40"/>
                  </a:lnTo>
                  <a:lnTo>
                    <a:pt x="5" y="40"/>
                  </a:lnTo>
                  <a:lnTo>
                    <a:pt x="2" y="33"/>
                  </a:lnTo>
                  <a:lnTo>
                    <a:pt x="2" y="33"/>
                  </a:lnTo>
                  <a:lnTo>
                    <a:pt x="0" y="24"/>
                  </a:lnTo>
                  <a:lnTo>
                    <a:pt x="0" y="24"/>
                  </a:lnTo>
                  <a:lnTo>
                    <a:pt x="2" y="13"/>
                  </a:lnTo>
                  <a:lnTo>
                    <a:pt x="2" y="13"/>
                  </a:lnTo>
                  <a:lnTo>
                    <a:pt x="5" y="6"/>
                  </a:lnTo>
                  <a:lnTo>
                    <a:pt x="5" y="6"/>
                  </a:lnTo>
                  <a:lnTo>
                    <a:pt x="6" y="3"/>
                  </a:lnTo>
                  <a:lnTo>
                    <a:pt x="9" y="1"/>
                  </a:lnTo>
                  <a:lnTo>
                    <a:pt x="9" y="1"/>
                  </a:lnTo>
                  <a:lnTo>
                    <a:pt x="12" y="0"/>
                  </a:lnTo>
                  <a:lnTo>
                    <a:pt x="17" y="0"/>
                  </a:lnTo>
                  <a:lnTo>
                    <a:pt x="17" y="0"/>
                  </a:lnTo>
                  <a:lnTo>
                    <a:pt x="21" y="0"/>
                  </a:lnTo>
                  <a:lnTo>
                    <a:pt x="24" y="1"/>
                  </a:lnTo>
                  <a:lnTo>
                    <a:pt x="24" y="1"/>
                  </a:lnTo>
                  <a:lnTo>
                    <a:pt x="27" y="3"/>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9"/>
                  </a:lnTo>
                  <a:lnTo>
                    <a:pt x="24" y="9"/>
                  </a:lnTo>
                  <a:lnTo>
                    <a:pt x="23" y="6"/>
                  </a:lnTo>
                  <a:lnTo>
                    <a:pt x="23" y="6"/>
                  </a:lnTo>
                  <a:lnTo>
                    <a:pt x="20" y="6"/>
                  </a:lnTo>
                  <a:lnTo>
                    <a:pt x="20" y="6"/>
                  </a:lnTo>
                  <a:lnTo>
                    <a:pt x="17" y="4"/>
                  </a:lnTo>
                  <a:lnTo>
                    <a:pt x="17" y="4"/>
                  </a:lnTo>
                  <a:lnTo>
                    <a:pt x="12" y="6"/>
                  </a:lnTo>
                  <a:lnTo>
                    <a:pt x="12" y="6"/>
                  </a:lnTo>
                  <a:lnTo>
                    <a:pt x="9" y="10"/>
                  </a:lnTo>
                  <a:lnTo>
                    <a:pt x="9" y="10"/>
                  </a:lnTo>
                  <a:lnTo>
                    <a:pt x="8" y="16"/>
                  </a:lnTo>
                  <a:lnTo>
                    <a:pt x="8" y="16"/>
                  </a:lnTo>
                  <a:lnTo>
                    <a:pt x="8" y="22"/>
                  </a:lnTo>
                  <a:lnTo>
                    <a:pt x="8" y="22"/>
                  </a:lnTo>
                  <a:lnTo>
                    <a:pt x="8" y="31"/>
                  </a:lnTo>
                  <a:lnTo>
                    <a:pt x="8" y="31"/>
                  </a:lnTo>
                  <a:lnTo>
                    <a:pt x="9" y="37"/>
                  </a:lnTo>
                  <a:lnTo>
                    <a:pt x="9" y="37"/>
                  </a:lnTo>
                  <a:lnTo>
                    <a:pt x="12" y="40"/>
                  </a:lnTo>
                  <a:lnTo>
                    <a:pt x="12" y="40"/>
                  </a:lnTo>
                  <a:lnTo>
                    <a:pt x="17" y="42"/>
                  </a:lnTo>
                  <a:lnTo>
                    <a:pt x="17" y="42"/>
                  </a:lnTo>
                  <a:lnTo>
                    <a:pt x="20" y="42"/>
                  </a:lnTo>
                  <a:lnTo>
                    <a:pt x="20" y="42"/>
                  </a:lnTo>
                  <a:lnTo>
                    <a:pt x="23" y="39"/>
                  </a:lnTo>
                  <a:lnTo>
                    <a:pt x="23" y="39"/>
                  </a:lnTo>
                  <a:lnTo>
                    <a:pt x="24" y="37"/>
                  </a:lnTo>
                  <a:lnTo>
                    <a:pt x="24" y="37"/>
                  </a:lnTo>
                  <a:lnTo>
                    <a:pt x="26" y="33"/>
                  </a:lnTo>
                  <a:lnTo>
                    <a:pt x="26"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0" name="Freeform 78"/>
            <p:cNvSpPr>
              <a:spLocks noEditPoints="1"/>
            </p:cNvSpPr>
            <p:nvPr/>
          </p:nvSpPr>
          <p:spPr bwMode="auto">
            <a:xfrm>
              <a:off x="3549" y="1950"/>
              <a:ext cx="14" cy="22"/>
            </a:xfrm>
            <a:custGeom>
              <a:avLst/>
              <a:gdLst/>
              <a:ahLst/>
              <a:cxnLst>
                <a:cxn ang="0">
                  <a:pos x="32" y="24"/>
                </a:cxn>
                <a:cxn ang="0">
                  <a:pos x="32" y="33"/>
                </a:cxn>
                <a:cxn ang="0">
                  <a:pos x="29" y="40"/>
                </a:cxn>
                <a:cxn ang="0">
                  <a:pos x="23" y="45"/>
                </a:cxn>
                <a:cxn ang="0">
                  <a:pos x="20" y="47"/>
                </a:cxn>
                <a:cxn ang="0">
                  <a:pos x="15" y="48"/>
                </a:cxn>
                <a:cxn ang="0">
                  <a:pos x="8" y="45"/>
                </a:cxn>
                <a:cxn ang="0">
                  <a:pos x="6" y="44"/>
                </a:cxn>
                <a:cxn ang="0">
                  <a:pos x="3" y="40"/>
                </a:cxn>
                <a:cxn ang="0">
                  <a:pos x="0" y="34"/>
                </a:cxn>
                <a:cxn ang="0">
                  <a:pos x="0" y="24"/>
                </a:cxn>
                <a:cxn ang="0">
                  <a:pos x="2" y="13"/>
                </a:cxn>
                <a:cxn ang="0">
                  <a:pos x="3" y="6"/>
                </a:cxn>
                <a:cxn ang="0">
                  <a:pos x="9" y="1"/>
                </a:cxn>
                <a:cxn ang="0">
                  <a:pos x="12" y="0"/>
                </a:cxn>
                <a:cxn ang="0">
                  <a:pos x="17" y="0"/>
                </a:cxn>
                <a:cxn ang="0">
                  <a:pos x="24" y="1"/>
                </a:cxn>
                <a:cxn ang="0">
                  <a:pos x="26" y="3"/>
                </a:cxn>
                <a:cxn ang="0">
                  <a:pos x="29" y="6"/>
                </a:cxn>
                <a:cxn ang="0">
                  <a:pos x="32" y="13"/>
                </a:cxn>
                <a:cxn ang="0">
                  <a:pos x="32" y="24"/>
                </a:cxn>
                <a:cxn ang="0">
                  <a:pos x="26" y="24"/>
                </a:cxn>
                <a:cxn ang="0">
                  <a:pos x="26" y="18"/>
                </a:cxn>
                <a:cxn ang="0">
                  <a:pos x="24" y="13"/>
                </a:cxn>
                <a:cxn ang="0">
                  <a:pos x="23" y="9"/>
                </a:cxn>
                <a:cxn ang="0">
                  <a:pos x="21" y="7"/>
                </a:cxn>
                <a:cxn ang="0">
                  <a:pos x="20" y="6"/>
                </a:cxn>
                <a:cxn ang="0">
                  <a:pos x="17" y="4"/>
                </a:cxn>
                <a:cxn ang="0">
                  <a:pos x="11" y="6"/>
                </a:cxn>
                <a:cxn ang="0">
                  <a:pos x="8" y="10"/>
                </a:cxn>
                <a:cxn ang="0">
                  <a:pos x="6" y="16"/>
                </a:cxn>
                <a:cxn ang="0">
                  <a:pos x="6" y="24"/>
                </a:cxn>
                <a:cxn ang="0">
                  <a:pos x="6" y="31"/>
                </a:cxn>
                <a:cxn ang="0">
                  <a:pos x="9" y="37"/>
                </a:cxn>
                <a:cxn ang="0">
                  <a:pos x="12" y="40"/>
                </a:cxn>
                <a:cxn ang="0">
                  <a:pos x="15" y="42"/>
                </a:cxn>
                <a:cxn ang="0">
                  <a:pos x="20" y="42"/>
                </a:cxn>
                <a:cxn ang="0">
                  <a:pos x="23" y="40"/>
                </a:cxn>
                <a:cxn ang="0">
                  <a:pos x="24" y="37"/>
                </a:cxn>
                <a:cxn ang="0">
                  <a:pos x="24" y="33"/>
                </a:cxn>
                <a:cxn ang="0">
                  <a:pos x="26" y="28"/>
                </a:cxn>
                <a:cxn ang="0">
                  <a:pos x="26" y="24"/>
                </a:cxn>
              </a:cxnLst>
              <a:rect l="0" t="0" r="r" b="b"/>
              <a:pathLst>
                <a:path w="32" h="48">
                  <a:moveTo>
                    <a:pt x="32" y="24"/>
                  </a:moveTo>
                  <a:lnTo>
                    <a:pt x="32" y="24"/>
                  </a:lnTo>
                  <a:lnTo>
                    <a:pt x="32" y="33"/>
                  </a:lnTo>
                  <a:lnTo>
                    <a:pt x="32" y="33"/>
                  </a:lnTo>
                  <a:lnTo>
                    <a:pt x="29" y="40"/>
                  </a:lnTo>
                  <a:lnTo>
                    <a:pt x="29" y="40"/>
                  </a:lnTo>
                  <a:lnTo>
                    <a:pt x="26" y="44"/>
                  </a:lnTo>
                  <a:lnTo>
                    <a:pt x="23" y="45"/>
                  </a:lnTo>
                  <a:lnTo>
                    <a:pt x="23" y="45"/>
                  </a:lnTo>
                  <a:lnTo>
                    <a:pt x="20" y="47"/>
                  </a:lnTo>
                  <a:lnTo>
                    <a:pt x="15" y="48"/>
                  </a:lnTo>
                  <a:lnTo>
                    <a:pt x="15" y="48"/>
                  </a:lnTo>
                  <a:lnTo>
                    <a:pt x="12" y="47"/>
                  </a:lnTo>
                  <a:lnTo>
                    <a:pt x="8" y="45"/>
                  </a:lnTo>
                  <a:lnTo>
                    <a:pt x="8" y="45"/>
                  </a:lnTo>
                  <a:lnTo>
                    <a:pt x="6" y="44"/>
                  </a:lnTo>
                  <a:lnTo>
                    <a:pt x="3" y="40"/>
                  </a:lnTo>
                  <a:lnTo>
                    <a:pt x="3" y="40"/>
                  </a:lnTo>
                  <a:lnTo>
                    <a:pt x="0" y="34"/>
                  </a:lnTo>
                  <a:lnTo>
                    <a:pt x="0" y="34"/>
                  </a:lnTo>
                  <a:lnTo>
                    <a:pt x="0" y="24"/>
                  </a:lnTo>
                  <a:lnTo>
                    <a:pt x="0" y="24"/>
                  </a:lnTo>
                  <a:lnTo>
                    <a:pt x="2" y="13"/>
                  </a:lnTo>
                  <a:lnTo>
                    <a:pt x="2" y="13"/>
                  </a:lnTo>
                  <a:lnTo>
                    <a:pt x="3" y="6"/>
                  </a:lnTo>
                  <a:lnTo>
                    <a:pt x="3" y="6"/>
                  </a:lnTo>
                  <a:lnTo>
                    <a:pt x="6" y="4"/>
                  </a:lnTo>
                  <a:lnTo>
                    <a:pt x="9" y="1"/>
                  </a:lnTo>
                  <a:lnTo>
                    <a:pt x="9" y="1"/>
                  </a:lnTo>
                  <a:lnTo>
                    <a:pt x="12" y="0"/>
                  </a:lnTo>
                  <a:lnTo>
                    <a:pt x="17" y="0"/>
                  </a:lnTo>
                  <a:lnTo>
                    <a:pt x="17" y="0"/>
                  </a:lnTo>
                  <a:lnTo>
                    <a:pt x="21" y="0"/>
                  </a:lnTo>
                  <a:lnTo>
                    <a:pt x="24" y="1"/>
                  </a:lnTo>
                  <a:lnTo>
                    <a:pt x="24" y="1"/>
                  </a:lnTo>
                  <a:lnTo>
                    <a:pt x="26" y="3"/>
                  </a:lnTo>
                  <a:lnTo>
                    <a:pt x="29" y="6"/>
                  </a:lnTo>
                  <a:lnTo>
                    <a:pt x="29" y="6"/>
                  </a:lnTo>
                  <a:lnTo>
                    <a:pt x="32" y="13"/>
                  </a:lnTo>
                  <a:lnTo>
                    <a:pt x="32" y="13"/>
                  </a:lnTo>
                  <a:lnTo>
                    <a:pt x="32" y="24"/>
                  </a:lnTo>
                  <a:lnTo>
                    <a:pt x="32" y="24"/>
                  </a:lnTo>
                  <a:close/>
                  <a:moveTo>
                    <a:pt x="26" y="24"/>
                  </a:moveTo>
                  <a:lnTo>
                    <a:pt x="26" y="24"/>
                  </a:lnTo>
                  <a:lnTo>
                    <a:pt x="26" y="18"/>
                  </a:lnTo>
                  <a:lnTo>
                    <a:pt x="26" y="18"/>
                  </a:lnTo>
                  <a:lnTo>
                    <a:pt x="24" y="13"/>
                  </a:lnTo>
                  <a:lnTo>
                    <a:pt x="24" y="13"/>
                  </a:lnTo>
                  <a:lnTo>
                    <a:pt x="23" y="9"/>
                  </a:lnTo>
                  <a:lnTo>
                    <a:pt x="23" y="9"/>
                  </a:lnTo>
                  <a:lnTo>
                    <a:pt x="21" y="7"/>
                  </a:lnTo>
                  <a:lnTo>
                    <a:pt x="21" y="7"/>
                  </a:lnTo>
                  <a:lnTo>
                    <a:pt x="20" y="6"/>
                  </a:lnTo>
                  <a:lnTo>
                    <a:pt x="20" y="6"/>
                  </a:lnTo>
                  <a:lnTo>
                    <a:pt x="17" y="4"/>
                  </a:lnTo>
                  <a:lnTo>
                    <a:pt x="17" y="4"/>
                  </a:lnTo>
                  <a:lnTo>
                    <a:pt x="11" y="6"/>
                  </a:lnTo>
                  <a:lnTo>
                    <a:pt x="11" y="6"/>
                  </a:lnTo>
                  <a:lnTo>
                    <a:pt x="8" y="10"/>
                  </a:lnTo>
                  <a:lnTo>
                    <a:pt x="8" y="10"/>
                  </a:lnTo>
                  <a:lnTo>
                    <a:pt x="6" y="16"/>
                  </a:lnTo>
                  <a:lnTo>
                    <a:pt x="6" y="16"/>
                  </a:lnTo>
                  <a:lnTo>
                    <a:pt x="6" y="24"/>
                  </a:lnTo>
                  <a:lnTo>
                    <a:pt x="6" y="24"/>
                  </a:lnTo>
                  <a:lnTo>
                    <a:pt x="6" y="31"/>
                  </a:lnTo>
                  <a:lnTo>
                    <a:pt x="6" y="31"/>
                  </a:lnTo>
                  <a:lnTo>
                    <a:pt x="9" y="37"/>
                  </a:lnTo>
                  <a:lnTo>
                    <a:pt x="9" y="37"/>
                  </a:lnTo>
                  <a:lnTo>
                    <a:pt x="12" y="40"/>
                  </a:lnTo>
                  <a:lnTo>
                    <a:pt x="12" y="40"/>
                  </a:lnTo>
                  <a:lnTo>
                    <a:pt x="15" y="42"/>
                  </a:lnTo>
                  <a:lnTo>
                    <a:pt x="15" y="42"/>
                  </a:lnTo>
                  <a:lnTo>
                    <a:pt x="20" y="42"/>
                  </a:lnTo>
                  <a:lnTo>
                    <a:pt x="20" y="42"/>
                  </a:lnTo>
                  <a:lnTo>
                    <a:pt x="23" y="40"/>
                  </a:lnTo>
                  <a:lnTo>
                    <a:pt x="23" y="40"/>
                  </a:lnTo>
                  <a:lnTo>
                    <a:pt x="24" y="37"/>
                  </a:lnTo>
                  <a:lnTo>
                    <a:pt x="24" y="37"/>
                  </a:lnTo>
                  <a:lnTo>
                    <a:pt x="24" y="33"/>
                  </a:lnTo>
                  <a:lnTo>
                    <a:pt x="24"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1" name="Freeform 79"/>
            <p:cNvSpPr>
              <a:spLocks/>
            </p:cNvSpPr>
            <p:nvPr/>
          </p:nvSpPr>
          <p:spPr bwMode="auto">
            <a:xfrm>
              <a:off x="3580" y="1950"/>
              <a:ext cx="12" cy="21"/>
            </a:xfrm>
            <a:custGeom>
              <a:avLst/>
              <a:gdLst/>
              <a:ahLst/>
              <a:cxnLst>
                <a:cxn ang="0">
                  <a:pos x="27" y="45"/>
                </a:cxn>
                <a:cxn ang="0">
                  <a:pos x="26" y="45"/>
                </a:cxn>
                <a:cxn ang="0">
                  <a:pos x="26" y="47"/>
                </a:cxn>
                <a:cxn ang="0">
                  <a:pos x="26" y="47"/>
                </a:cxn>
                <a:cxn ang="0">
                  <a:pos x="2" y="47"/>
                </a:cxn>
                <a:cxn ang="0">
                  <a:pos x="0" y="47"/>
                </a:cxn>
                <a:cxn ang="0">
                  <a:pos x="0" y="47"/>
                </a:cxn>
                <a:cxn ang="0">
                  <a:pos x="0" y="45"/>
                </a:cxn>
                <a:cxn ang="0">
                  <a:pos x="0" y="45"/>
                </a:cxn>
                <a:cxn ang="0">
                  <a:pos x="0" y="44"/>
                </a:cxn>
                <a:cxn ang="0">
                  <a:pos x="0" y="42"/>
                </a:cxn>
                <a:cxn ang="0">
                  <a:pos x="0" y="42"/>
                </a:cxn>
                <a:cxn ang="0">
                  <a:pos x="2" y="42"/>
                </a:cxn>
                <a:cxn ang="0">
                  <a:pos x="11" y="7"/>
                </a:cxn>
                <a:cxn ang="0">
                  <a:pos x="2" y="12"/>
                </a:cxn>
                <a:cxn ang="0">
                  <a:pos x="0" y="12"/>
                </a:cxn>
                <a:cxn ang="0">
                  <a:pos x="0" y="12"/>
                </a:cxn>
                <a:cxn ang="0">
                  <a:pos x="0" y="12"/>
                </a:cxn>
                <a:cxn ang="0">
                  <a:pos x="0" y="10"/>
                </a:cxn>
                <a:cxn ang="0">
                  <a:pos x="0" y="9"/>
                </a:cxn>
                <a:cxn ang="0">
                  <a:pos x="0" y="9"/>
                </a:cxn>
                <a:cxn ang="0">
                  <a:pos x="0" y="7"/>
                </a:cxn>
                <a:cxn ang="0">
                  <a:pos x="11" y="1"/>
                </a:cxn>
                <a:cxn ang="0">
                  <a:pos x="12" y="0"/>
                </a:cxn>
                <a:cxn ang="0">
                  <a:pos x="12" y="0"/>
                </a:cxn>
                <a:cxn ang="0">
                  <a:pos x="14" y="0"/>
                </a:cxn>
                <a:cxn ang="0">
                  <a:pos x="14" y="0"/>
                </a:cxn>
                <a:cxn ang="0">
                  <a:pos x="15" y="0"/>
                </a:cxn>
                <a:cxn ang="0">
                  <a:pos x="17" y="1"/>
                </a:cxn>
                <a:cxn ang="0">
                  <a:pos x="17" y="1"/>
                </a:cxn>
                <a:cxn ang="0">
                  <a:pos x="17" y="1"/>
                </a:cxn>
                <a:cxn ang="0">
                  <a:pos x="26" y="42"/>
                </a:cxn>
                <a:cxn ang="0">
                  <a:pos x="26" y="42"/>
                </a:cxn>
                <a:cxn ang="0">
                  <a:pos x="26" y="42"/>
                </a:cxn>
                <a:cxn ang="0">
                  <a:pos x="26" y="44"/>
                </a:cxn>
                <a:cxn ang="0">
                  <a:pos x="27" y="45"/>
                </a:cxn>
              </a:cxnLst>
              <a:rect l="0" t="0" r="r" b="b"/>
              <a:pathLst>
                <a:path w="27" h="47">
                  <a:moveTo>
                    <a:pt x="27" y="45"/>
                  </a:moveTo>
                  <a:lnTo>
                    <a:pt x="27" y="45"/>
                  </a:lnTo>
                  <a:lnTo>
                    <a:pt x="26" y="45"/>
                  </a:lnTo>
                  <a:lnTo>
                    <a:pt x="26" y="45"/>
                  </a:lnTo>
                  <a:lnTo>
                    <a:pt x="26" y="47"/>
                  </a:lnTo>
                  <a:lnTo>
                    <a:pt x="26" y="47"/>
                  </a:lnTo>
                  <a:lnTo>
                    <a:pt x="26" y="47"/>
                  </a:lnTo>
                  <a:lnTo>
                    <a:pt x="26" y="47"/>
                  </a:lnTo>
                  <a:lnTo>
                    <a:pt x="26" y="47"/>
                  </a:lnTo>
                  <a:lnTo>
                    <a:pt x="2" y="47"/>
                  </a:lnTo>
                  <a:lnTo>
                    <a:pt x="2" y="47"/>
                  </a:lnTo>
                  <a:lnTo>
                    <a:pt x="0" y="47"/>
                  </a:lnTo>
                  <a:lnTo>
                    <a:pt x="0" y="47"/>
                  </a:lnTo>
                  <a:lnTo>
                    <a:pt x="0" y="47"/>
                  </a:lnTo>
                  <a:lnTo>
                    <a:pt x="0" y="47"/>
                  </a:lnTo>
                  <a:lnTo>
                    <a:pt x="0" y="45"/>
                  </a:lnTo>
                  <a:lnTo>
                    <a:pt x="0" y="45"/>
                  </a:lnTo>
                  <a:lnTo>
                    <a:pt x="0" y="45"/>
                  </a:lnTo>
                  <a:lnTo>
                    <a:pt x="0" y="45"/>
                  </a:lnTo>
                  <a:lnTo>
                    <a:pt x="0" y="44"/>
                  </a:lnTo>
                  <a:lnTo>
                    <a:pt x="0" y="44"/>
                  </a:lnTo>
                  <a:lnTo>
                    <a:pt x="0" y="42"/>
                  </a:lnTo>
                  <a:lnTo>
                    <a:pt x="0" y="42"/>
                  </a:lnTo>
                  <a:lnTo>
                    <a:pt x="0" y="42"/>
                  </a:lnTo>
                  <a:lnTo>
                    <a:pt x="0" y="42"/>
                  </a:lnTo>
                  <a:lnTo>
                    <a:pt x="2" y="42"/>
                  </a:lnTo>
                  <a:lnTo>
                    <a:pt x="11" y="42"/>
                  </a:lnTo>
                  <a:lnTo>
                    <a:pt x="11" y="7"/>
                  </a:lnTo>
                  <a:lnTo>
                    <a:pt x="2" y="12"/>
                  </a:lnTo>
                  <a:lnTo>
                    <a:pt x="2"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0"/>
                  </a:lnTo>
                  <a:lnTo>
                    <a:pt x="12" y="0"/>
                  </a:lnTo>
                  <a:lnTo>
                    <a:pt x="12" y="0"/>
                  </a:lnTo>
                  <a:lnTo>
                    <a:pt x="12" y="0"/>
                  </a:lnTo>
                  <a:lnTo>
                    <a:pt x="14" y="0"/>
                  </a:lnTo>
                  <a:lnTo>
                    <a:pt x="14" y="0"/>
                  </a:lnTo>
                  <a:lnTo>
                    <a:pt x="14" y="0"/>
                  </a:lnTo>
                  <a:lnTo>
                    <a:pt x="14" y="0"/>
                  </a:lnTo>
                  <a:lnTo>
                    <a:pt x="15" y="0"/>
                  </a:lnTo>
                  <a:lnTo>
                    <a:pt x="15" y="0"/>
                  </a:lnTo>
                  <a:lnTo>
                    <a:pt x="17" y="1"/>
                  </a:lnTo>
                  <a:lnTo>
                    <a:pt x="17" y="1"/>
                  </a:lnTo>
                  <a:lnTo>
                    <a:pt x="17" y="1"/>
                  </a:lnTo>
                  <a:lnTo>
                    <a:pt x="17" y="1"/>
                  </a:lnTo>
                  <a:lnTo>
                    <a:pt x="17" y="1"/>
                  </a:lnTo>
                  <a:lnTo>
                    <a:pt x="17" y="42"/>
                  </a:lnTo>
                  <a:lnTo>
                    <a:pt x="26" y="42"/>
                  </a:lnTo>
                  <a:lnTo>
                    <a:pt x="26" y="42"/>
                  </a:lnTo>
                  <a:lnTo>
                    <a:pt x="26" y="42"/>
                  </a:lnTo>
                  <a:lnTo>
                    <a:pt x="26" y="42"/>
                  </a:lnTo>
                  <a:lnTo>
                    <a:pt x="26" y="42"/>
                  </a:lnTo>
                  <a:lnTo>
                    <a:pt x="26" y="42"/>
                  </a:lnTo>
                  <a:lnTo>
                    <a:pt x="26" y="44"/>
                  </a:lnTo>
                  <a:lnTo>
                    <a:pt x="26" y="44"/>
                  </a:lnTo>
                  <a:lnTo>
                    <a:pt x="27" y="45"/>
                  </a:lnTo>
                  <a:lnTo>
                    <a:pt x="27"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2" name="Freeform 80"/>
            <p:cNvSpPr>
              <a:spLocks noEditPoints="1"/>
            </p:cNvSpPr>
            <p:nvPr/>
          </p:nvSpPr>
          <p:spPr bwMode="auto">
            <a:xfrm>
              <a:off x="3605" y="1948"/>
              <a:ext cx="14" cy="21"/>
            </a:xfrm>
            <a:custGeom>
              <a:avLst/>
              <a:gdLst/>
              <a:ahLst/>
              <a:cxnLst>
                <a:cxn ang="0">
                  <a:pos x="34" y="23"/>
                </a:cxn>
                <a:cxn ang="0">
                  <a:pos x="32" y="33"/>
                </a:cxn>
                <a:cxn ang="0">
                  <a:pos x="29" y="41"/>
                </a:cxn>
                <a:cxn ang="0">
                  <a:pos x="24" y="45"/>
                </a:cxn>
                <a:cxn ang="0">
                  <a:pos x="21" y="47"/>
                </a:cxn>
                <a:cxn ang="0">
                  <a:pos x="17" y="47"/>
                </a:cxn>
                <a:cxn ang="0">
                  <a:pos x="9" y="45"/>
                </a:cxn>
                <a:cxn ang="0">
                  <a:pos x="5" y="41"/>
                </a:cxn>
                <a:cxn ang="0">
                  <a:pos x="2" y="33"/>
                </a:cxn>
                <a:cxn ang="0">
                  <a:pos x="0" y="23"/>
                </a:cxn>
                <a:cxn ang="0">
                  <a:pos x="2" y="14"/>
                </a:cxn>
                <a:cxn ang="0">
                  <a:pos x="5" y="6"/>
                </a:cxn>
                <a:cxn ang="0">
                  <a:pos x="6" y="3"/>
                </a:cxn>
                <a:cxn ang="0">
                  <a:pos x="9" y="2"/>
                </a:cxn>
                <a:cxn ang="0">
                  <a:pos x="17" y="0"/>
                </a:cxn>
                <a:cxn ang="0">
                  <a:pos x="21" y="0"/>
                </a:cxn>
                <a:cxn ang="0">
                  <a:pos x="24" y="2"/>
                </a:cxn>
                <a:cxn ang="0">
                  <a:pos x="29" y="6"/>
                </a:cxn>
                <a:cxn ang="0">
                  <a:pos x="32" y="14"/>
                </a:cxn>
                <a:cxn ang="0">
                  <a:pos x="34" y="23"/>
                </a:cxn>
                <a:cxn ang="0">
                  <a:pos x="26" y="24"/>
                </a:cxn>
                <a:cxn ang="0">
                  <a:pos x="26" y="18"/>
                </a:cxn>
                <a:cxn ang="0">
                  <a:pos x="26" y="12"/>
                </a:cxn>
                <a:cxn ang="0">
                  <a:pos x="24" y="9"/>
                </a:cxn>
                <a:cxn ang="0">
                  <a:pos x="23" y="6"/>
                </a:cxn>
                <a:cxn ang="0">
                  <a:pos x="20" y="5"/>
                </a:cxn>
                <a:cxn ang="0">
                  <a:pos x="17" y="5"/>
                </a:cxn>
                <a:cxn ang="0">
                  <a:pos x="12" y="6"/>
                </a:cxn>
                <a:cxn ang="0">
                  <a:pos x="9" y="11"/>
                </a:cxn>
                <a:cxn ang="0">
                  <a:pos x="8" y="15"/>
                </a:cxn>
                <a:cxn ang="0">
                  <a:pos x="8" y="23"/>
                </a:cxn>
                <a:cxn ang="0">
                  <a:pos x="8" y="32"/>
                </a:cxn>
                <a:cxn ang="0">
                  <a:pos x="9" y="38"/>
                </a:cxn>
                <a:cxn ang="0">
                  <a:pos x="12" y="41"/>
                </a:cxn>
                <a:cxn ang="0">
                  <a:pos x="17" y="42"/>
                </a:cxn>
                <a:cxn ang="0">
                  <a:pos x="20" y="41"/>
                </a:cxn>
                <a:cxn ang="0">
                  <a:pos x="23" y="39"/>
                </a:cxn>
                <a:cxn ang="0">
                  <a:pos x="24" y="36"/>
                </a:cxn>
                <a:cxn ang="0">
                  <a:pos x="26" y="33"/>
                </a:cxn>
                <a:cxn ang="0">
                  <a:pos x="26" y="29"/>
                </a:cxn>
                <a:cxn ang="0">
                  <a:pos x="26" y="24"/>
                </a:cxn>
              </a:cxnLst>
              <a:rect l="0" t="0" r="r" b="b"/>
              <a:pathLst>
                <a:path w="34" h="47">
                  <a:moveTo>
                    <a:pt x="34" y="23"/>
                  </a:moveTo>
                  <a:lnTo>
                    <a:pt x="34" y="23"/>
                  </a:lnTo>
                  <a:lnTo>
                    <a:pt x="32" y="33"/>
                  </a:lnTo>
                  <a:lnTo>
                    <a:pt x="32" y="33"/>
                  </a:lnTo>
                  <a:lnTo>
                    <a:pt x="29" y="41"/>
                  </a:lnTo>
                  <a:lnTo>
                    <a:pt x="29" y="41"/>
                  </a:lnTo>
                  <a:lnTo>
                    <a:pt x="27" y="44"/>
                  </a:lnTo>
                  <a:lnTo>
                    <a:pt x="24" y="45"/>
                  </a:lnTo>
                  <a:lnTo>
                    <a:pt x="24" y="45"/>
                  </a:lnTo>
                  <a:lnTo>
                    <a:pt x="21" y="47"/>
                  </a:lnTo>
                  <a:lnTo>
                    <a:pt x="17" y="47"/>
                  </a:lnTo>
                  <a:lnTo>
                    <a:pt x="17" y="47"/>
                  </a:lnTo>
                  <a:lnTo>
                    <a:pt x="9" y="45"/>
                  </a:lnTo>
                  <a:lnTo>
                    <a:pt x="9" y="45"/>
                  </a:lnTo>
                  <a:lnTo>
                    <a:pt x="6" y="44"/>
                  </a:lnTo>
                  <a:lnTo>
                    <a:pt x="5" y="41"/>
                  </a:lnTo>
                  <a:lnTo>
                    <a:pt x="5" y="41"/>
                  </a:lnTo>
                  <a:lnTo>
                    <a:pt x="2" y="33"/>
                  </a:lnTo>
                  <a:lnTo>
                    <a:pt x="2" y="33"/>
                  </a:lnTo>
                  <a:lnTo>
                    <a:pt x="0" y="23"/>
                  </a:lnTo>
                  <a:lnTo>
                    <a:pt x="0" y="23"/>
                  </a:lnTo>
                  <a:lnTo>
                    <a:pt x="2" y="14"/>
                  </a:lnTo>
                  <a:lnTo>
                    <a:pt x="2" y="14"/>
                  </a:lnTo>
                  <a:lnTo>
                    <a:pt x="5" y="6"/>
                  </a:lnTo>
                  <a:lnTo>
                    <a:pt x="5" y="6"/>
                  </a:lnTo>
                  <a:lnTo>
                    <a:pt x="6" y="3"/>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4" y="23"/>
                  </a:lnTo>
                  <a:lnTo>
                    <a:pt x="34" y="23"/>
                  </a:lnTo>
                  <a:close/>
                  <a:moveTo>
                    <a:pt x="26" y="24"/>
                  </a:moveTo>
                  <a:lnTo>
                    <a:pt x="26" y="24"/>
                  </a:lnTo>
                  <a:lnTo>
                    <a:pt x="26" y="18"/>
                  </a:lnTo>
                  <a:lnTo>
                    <a:pt x="26" y="18"/>
                  </a:lnTo>
                  <a:lnTo>
                    <a:pt x="26" y="12"/>
                  </a:lnTo>
                  <a:lnTo>
                    <a:pt x="26" y="12"/>
                  </a:lnTo>
                  <a:lnTo>
                    <a:pt x="24" y="9"/>
                  </a:lnTo>
                  <a:lnTo>
                    <a:pt x="24" y="9"/>
                  </a:lnTo>
                  <a:lnTo>
                    <a:pt x="23" y="6"/>
                  </a:lnTo>
                  <a:lnTo>
                    <a:pt x="23" y="6"/>
                  </a:lnTo>
                  <a:lnTo>
                    <a:pt x="20" y="5"/>
                  </a:lnTo>
                  <a:lnTo>
                    <a:pt x="20" y="5"/>
                  </a:lnTo>
                  <a:lnTo>
                    <a:pt x="17" y="5"/>
                  </a:lnTo>
                  <a:lnTo>
                    <a:pt x="17" y="5"/>
                  </a:lnTo>
                  <a:lnTo>
                    <a:pt x="12" y="6"/>
                  </a:lnTo>
                  <a:lnTo>
                    <a:pt x="12" y="6"/>
                  </a:lnTo>
                  <a:lnTo>
                    <a:pt x="9" y="11"/>
                  </a:lnTo>
                  <a:lnTo>
                    <a:pt x="9" y="11"/>
                  </a:lnTo>
                  <a:lnTo>
                    <a:pt x="8" y="15"/>
                  </a:lnTo>
                  <a:lnTo>
                    <a:pt x="8" y="15"/>
                  </a:lnTo>
                  <a:lnTo>
                    <a:pt x="8" y="23"/>
                  </a:lnTo>
                  <a:lnTo>
                    <a:pt x="8" y="23"/>
                  </a:lnTo>
                  <a:lnTo>
                    <a:pt x="8" y="32"/>
                  </a:lnTo>
                  <a:lnTo>
                    <a:pt x="8" y="32"/>
                  </a:lnTo>
                  <a:lnTo>
                    <a:pt x="9" y="38"/>
                  </a:lnTo>
                  <a:lnTo>
                    <a:pt x="9" y="38"/>
                  </a:lnTo>
                  <a:lnTo>
                    <a:pt x="12" y="41"/>
                  </a:lnTo>
                  <a:lnTo>
                    <a:pt x="12" y="41"/>
                  </a:lnTo>
                  <a:lnTo>
                    <a:pt x="17" y="42"/>
                  </a:lnTo>
                  <a:lnTo>
                    <a:pt x="17" y="42"/>
                  </a:lnTo>
                  <a:lnTo>
                    <a:pt x="20" y="41"/>
                  </a:lnTo>
                  <a:lnTo>
                    <a:pt x="20" y="41"/>
                  </a:lnTo>
                  <a:lnTo>
                    <a:pt x="23" y="39"/>
                  </a:lnTo>
                  <a:lnTo>
                    <a:pt x="23" y="39"/>
                  </a:lnTo>
                  <a:lnTo>
                    <a:pt x="24" y="36"/>
                  </a:lnTo>
                  <a:lnTo>
                    <a:pt x="24" y="36"/>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3" name="Freeform 81"/>
            <p:cNvSpPr>
              <a:spLocks noEditPoints="1"/>
            </p:cNvSpPr>
            <p:nvPr/>
          </p:nvSpPr>
          <p:spPr bwMode="auto">
            <a:xfrm>
              <a:off x="3836" y="2073"/>
              <a:ext cx="15" cy="22"/>
            </a:xfrm>
            <a:custGeom>
              <a:avLst/>
              <a:gdLst/>
              <a:ahLst/>
              <a:cxnLst>
                <a:cxn ang="0">
                  <a:pos x="32" y="24"/>
                </a:cxn>
                <a:cxn ang="0">
                  <a:pos x="32" y="33"/>
                </a:cxn>
                <a:cxn ang="0">
                  <a:pos x="29" y="41"/>
                </a:cxn>
                <a:cxn ang="0">
                  <a:pos x="24" y="45"/>
                </a:cxn>
                <a:cxn ang="0">
                  <a:pos x="20" y="47"/>
                </a:cxn>
                <a:cxn ang="0">
                  <a:pos x="15" y="48"/>
                </a:cxn>
                <a:cxn ang="0">
                  <a:pos x="9" y="47"/>
                </a:cxn>
                <a:cxn ang="0">
                  <a:pos x="3"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2" y="24"/>
                </a:cxn>
                <a:cxn ang="0">
                  <a:pos x="26" y="24"/>
                </a:cxn>
                <a:cxn ang="0">
                  <a:pos x="26" y="18"/>
                </a:cxn>
                <a:cxn ang="0">
                  <a:pos x="26" y="14"/>
                </a:cxn>
                <a:cxn ang="0">
                  <a:pos x="24" y="9"/>
                </a:cxn>
                <a:cxn ang="0">
                  <a:pos x="23" y="8"/>
                </a:cxn>
                <a:cxn ang="0">
                  <a:pos x="20" y="6"/>
                </a:cxn>
                <a:cxn ang="0">
                  <a:pos x="17" y="5"/>
                </a:cxn>
                <a:cxn ang="0">
                  <a:pos x="12" y="6"/>
                </a:cxn>
                <a:cxn ang="0">
                  <a:pos x="9" y="11"/>
                </a:cxn>
                <a:cxn ang="0">
                  <a:pos x="8" y="17"/>
                </a:cxn>
                <a:cxn ang="0">
                  <a:pos x="6" y="24"/>
                </a:cxn>
                <a:cxn ang="0">
                  <a:pos x="8" y="32"/>
                </a:cxn>
                <a:cxn ang="0">
                  <a:pos x="9" y="38"/>
                </a:cxn>
                <a:cxn ang="0">
                  <a:pos x="12" y="42"/>
                </a:cxn>
                <a:cxn ang="0">
                  <a:pos x="17" y="42"/>
                </a:cxn>
                <a:cxn ang="0">
                  <a:pos x="20" y="42"/>
                </a:cxn>
                <a:cxn ang="0">
                  <a:pos x="23" y="41"/>
                </a:cxn>
                <a:cxn ang="0">
                  <a:pos x="24" y="38"/>
                </a:cxn>
                <a:cxn ang="0">
                  <a:pos x="26" y="33"/>
                </a:cxn>
                <a:cxn ang="0">
                  <a:pos x="26" y="29"/>
                </a:cxn>
                <a:cxn ang="0">
                  <a:pos x="26" y="24"/>
                </a:cxn>
              </a:cxnLst>
              <a:rect l="0" t="0" r="r" b="b"/>
              <a:pathLst>
                <a:path w="32" h="48">
                  <a:moveTo>
                    <a:pt x="32" y="24"/>
                  </a:moveTo>
                  <a:lnTo>
                    <a:pt x="32" y="24"/>
                  </a:lnTo>
                  <a:lnTo>
                    <a:pt x="32" y="33"/>
                  </a:lnTo>
                  <a:lnTo>
                    <a:pt x="32" y="33"/>
                  </a:lnTo>
                  <a:lnTo>
                    <a:pt x="29" y="41"/>
                  </a:lnTo>
                  <a:lnTo>
                    <a:pt x="29" y="41"/>
                  </a:lnTo>
                  <a:lnTo>
                    <a:pt x="26" y="44"/>
                  </a:lnTo>
                  <a:lnTo>
                    <a:pt x="24" y="45"/>
                  </a:lnTo>
                  <a:lnTo>
                    <a:pt x="24" y="45"/>
                  </a:lnTo>
                  <a:lnTo>
                    <a:pt x="20" y="47"/>
                  </a:lnTo>
                  <a:lnTo>
                    <a:pt x="15" y="48"/>
                  </a:lnTo>
                  <a:lnTo>
                    <a:pt x="15" y="48"/>
                  </a:lnTo>
                  <a:lnTo>
                    <a:pt x="9" y="47"/>
                  </a:lnTo>
                  <a:lnTo>
                    <a:pt x="9" y="47"/>
                  </a:lnTo>
                  <a:lnTo>
                    <a:pt x="6" y="44"/>
                  </a:lnTo>
                  <a:lnTo>
                    <a:pt x="3" y="42"/>
                  </a:lnTo>
                  <a:lnTo>
                    <a:pt x="3" y="42"/>
                  </a:lnTo>
                  <a:lnTo>
                    <a:pt x="2" y="35"/>
                  </a:lnTo>
                  <a:lnTo>
                    <a:pt x="2" y="35"/>
                  </a:lnTo>
                  <a:lnTo>
                    <a:pt x="0" y="24"/>
                  </a:lnTo>
                  <a:lnTo>
                    <a:pt x="0" y="24"/>
                  </a:lnTo>
                  <a:lnTo>
                    <a:pt x="2" y="14"/>
                  </a:lnTo>
                  <a:lnTo>
                    <a:pt x="2" y="14"/>
                  </a:lnTo>
                  <a:lnTo>
                    <a:pt x="5" y="6"/>
                  </a:lnTo>
                  <a:lnTo>
                    <a:pt x="5" y="6"/>
                  </a:lnTo>
                  <a:lnTo>
                    <a:pt x="6" y="5"/>
                  </a:lnTo>
                  <a:lnTo>
                    <a:pt x="9" y="2"/>
                  </a:lnTo>
                  <a:lnTo>
                    <a:pt x="9" y="2"/>
                  </a:lnTo>
                  <a:lnTo>
                    <a:pt x="12" y="0"/>
                  </a:lnTo>
                  <a:lnTo>
                    <a:pt x="17" y="0"/>
                  </a:lnTo>
                  <a:lnTo>
                    <a:pt x="17" y="0"/>
                  </a:lnTo>
                  <a:lnTo>
                    <a:pt x="21" y="0"/>
                  </a:lnTo>
                  <a:lnTo>
                    <a:pt x="24" y="2"/>
                  </a:lnTo>
                  <a:lnTo>
                    <a:pt x="24" y="2"/>
                  </a:lnTo>
                  <a:lnTo>
                    <a:pt x="27" y="3"/>
                  </a:lnTo>
                  <a:lnTo>
                    <a:pt x="29" y="6"/>
                  </a:lnTo>
                  <a:lnTo>
                    <a:pt x="29" y="6"/>
                  </a:lnTo>
                  <a:lnTo>
                    <a:pt x="32" y="14"/>
                  </a:lnTo>
                  <a:lnTo>
                    <a:pt x="32" y="14"/>
                  </a:lnTo>
                  <a:lnTo>
                    <a:pt x="32" y="24"/>
                  </a:lnTo>
                  <a:lnTo>
                    <a:pt x="32" y="24"/>
                  </a:lnTo>
                  <a:close/>
                  <a:moveTo>
                    <a:pt x="26" y="24"/>
                  </a:moveTo>
                  <a:lnTo>
                    <a:pt x="26"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6" y="24"/>
                  </a:lnTo>
                  <a:lnTo>
                    <a:pt x="6"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4" name="Freeform 82"/>
            <p:cNvSpPr>
              <a:spLocks/>
            </p:cNvSpPr>
            <p:nvPr/>
          </p:nvSpPr>
          <p:spPr bwMode="auto">
            <a:xfrm>
              <a:off x="3867" y="2073"/>
              <a:ext cx="13" cy="21"/>
            </a:xfrm>
            <a:custGeom>
              <a:avLst/>
              <a:gdLst/>
              <a:ahLst/>
              <a:cxnLst>
                <a:cxn ang="0">
                  <a:pos x="27" y="45"/>
                </a:cxn>
                <a:cxn ang="0">
                  <a:pos x="27" y="45"/>
                </a:cxn>
                <a:cxn ang="0">
                  <a:pos x="27" y="47"/>
                </a:cxn>
                <a:cxn ang="0">
                  <a:pos x="26" y="47"/>
                </a:cxn>
                <a:cxn ang="0">
                  <a:pos x="2" y="47"/>
                </a:cxn>
                <a:cxn ang="0">
                  <a:pos x="2" y="47"/>
                </a:cxn>
                <a:cxn ang="0">
                  <a:pos x="0" y="47"/>
                </a:cxn>
                <a:cxn ang="0">
                  <a:pos x="0" y="45"/>
                </a:cxn>
                <a:cxn ang="0">
                  <a:pos x="0" y="45"/>
                </a:cxn>
                <a:cxn ang="0">
                  <a:pos x="0" y="44"/>
                </a:cxn>
                <a:cxn ang="0">
                  <a:pos x="0" y="42"/>
                </a:cxn>
                <a:cxn ang="0">
                  <a:pos x="2" y="42"/>
                </a:cxn>
                <a:cxn ang="0">
                  <a:pos x="2" y="42"/>
                </a:cxn>
                <a:cxn ang="0">
                  <a:pos x="11" y="8"/>
                </a:cxn>
                <a:cxn ang="0">
                  <a:pos x="2" y="12"/>
                </a:cxn>
                <a:cxn ang="0">
                  <a:pos x="2" y="12"/>
                </a:cxn>
                <a:cxn ang="0">
                  <a:pos x="0" y="12"/>
                </a:cxn>
                <a:cxn ang="0">
                  <a:pos x="0" y="12"/>
                </a:cxn>
                <a:cxn ang="0">
                  <a:pos x="0" y="11"/>
                </a:cxn>
                <a:cxn ang="0">
                  <a:pos x="0" y="9"/>
                </a:cxn>
                <a:cxn ang="0">
                  <a:pos x="0" y="9"/>
                </a:cxn>
                <a:cxn ang="0">
                  <a:pos x="0" y="8"/>
                </a:cxn>
                <a:cxn ang="0">
                  <a:pos x="12" y="2"/>
                </a:cxn>
                <a:cxn ang="0">
                  <a:pos x="12" y="2"/>
                </a:cxn>
                <a:cxn ang="0">
                  <a:pos x="12" y="0"/>
                </a:cxn>
                <a:cxn ang="0">
                  <a:pos x="14" y="0"/>
                </a:cxn>
                <a:cxn ang="0">
                  <a:pos x="15" y="0"/>
                </a:cxn>
                <a:cxn ang="0">
                  <a:pos x="15" y="0"/>
                </a:cxn>
                <a:cxn ang="0">
                  <a:pos x="17" y="2"/>
                </a:cxn>
                <a:cxn ang="0">
                  <a:pos x="17" y="2"/>
                </a:cxn>
                <a:cxn ang="0">
                  <a:pos x="17" y="2"/>
                </a:cxn>
                <a:cxn ang="0">
                  <a:pos x="26" y="42"/>
                </a:cxn>
                <a:cxn ang="0">
                  <a:pos x="26" y="42"/>
                </a:cxn>
                <a:cxn ang="0">
                  <a:pos x="27" y="42"/>
                </a:cxn>
                <a:cxn ang="0">
                  <a:pos x="27" y="44"/>
                </a:cxn>
                <a:cxn ang="0">
                  <a:pos x="27" y="45"/>
                </a:cxn>
              </a:cxnLst>
              <a:rect l="0" t="0" r="r" b="b"/>
              <a:pathLst>
                <a:path w="27" h="47">
                  <a:moveTo>
                    <a:pt x="27" y="45"/>
                  </a:moveTo>
                  <a:lnTo>
                    <a:pt x="27" y="45"/>
                  </a:lnTo>
                  <a:lnTo>
                    <a:pt x="27" y="45"/>
                  </a:lnTo>
                  <a:lnTo>
                    <a:pt x="27" y="45"/>
                  </a:lnTo>
                  <a:lnTo>
                    <a:pt x="27" y="47"/>
                  </a:lnTo>
                  <a:lnTo>
                    <a:pt x="27" y="47"/>
                  </a:lnTo>
                  <a:lnTo>
                    <a:pt x="26" y="47"/>
                  </a:lnTo>
                  <a:lnTo>
                    <a:pt x="26" y="47"/>
                  </a:lnTo>
                  <a:lnTo>
                    <a:pt x="26" y="47"/>
                  </a:lnTo>
                  <a:lnTo>
                    <a:pt x="2" y="47"/>
                  </a:lnTo>
                  <a:lnTo>
                    <a:pt x="2" y="47"/>
                  </a:lnTo>
                  <a:lnTo>
                    <a:pt x="2" y="47"/>
                  </a:lnTo>
                  <a:lnTo>
                    <a:pt x="2" y="47"/>
                  </a:lnTo>
                  <a:lnTo>
                    <a:pt x="0" y="47"/>
                  </a:lnTo>
                  <a:lnTo>
                    <a:pt x="0" y="47"/>
                  </a:lnTo>
                  <a:lnTo>
                    <a:pt x="0" y="45"/>
                  </a:lnTo>
                  <a:lnTo>
                    <a:pt x="0" y="45"/>
                  </a:lnTo>
                  <a:lnTo>
                    <a:pt x="0" y="45"/>
                  </a:lnTo>
                  <a:lnTo>
                    <a:pt x="0" y="45"/>
                  </a:lnTo>
                  <a:lnTo>
                    <a:pt x="0" y="44"/>
                  </a:lnTo>
                  <a:lnTo>
                    <a:pt x="0" y="44"/>
                  </a:lnTo>
                  <a:lnTo>
                    <a:pt x="0" y="42"/>
                  </a:lnTo>
                  <a:lnTo>
                    <a:pt x="0" y="42"/>
                  </a:lnTo>
                  <a:lnTo>
                    <a:pt x="2" y="42"/>
                  </a:lnTo>
                  <a:lnTo>
                    <a:pt x="2" y="42"/>
                  </a:lnTo>
                  <a:lnTo>
                    <a:pt x="2" y="42"/>
                  </a:lnTo>
                  <a:lnTo>
                    <a:pt x="11" y="42"/>
                  </a:lnTo>
                  <a:lnTo>
                    <a:pt x="11" y="8"/>
                  </a:lnTo>
                  <a:lnTo>
                    <a:pt x="2" y="12"/>
                  </a:lnTo>
                  <a:lnTo>
                    <a:pt x="2" y="12"/>
                  </a:lnTo>
                  <a:lnTo>
                    <a:pt x="2" y="12"/>
                  </a:lnTo>
                  <a:lnTo>
                    <a:pt x="2"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2" y="8"/>
                  </a:lnTo>
                  <a:lnTo>
                    <a:pt x="12" y="2"/>
                  </a:lnTo>
                  <a:lnTo>
                    <a:pt x="12" y="2"/>
                  </a:lnTo>
                  <a:lnTo>
                    <a:pt x="12" y="2"/>
                  </a:lnTo>
                  <a:lnTo>
                    <a:pt x="12" y="2"/>
                  </a:lnTo>
                  <a:lnTo>
                    <a:pt x="12" y="0"/>
                  </a:lnTo>
                  <a:lnTo>
                    <a:pt x="12" y="0"/>
                  </a:lnTo>
                  <a:lnTo>
                    <a:pt x="14" y="0"/>
                  </a:lnTo>
                  <a:lnTo>
                    <a:pt x="14" y="0"/>
                  </a:lnTo>
                  <a:lnTo>
                    <a:pt x="15" y="0"/>
                  </a:lnTo>
                  <a:lnTo>
                    <a:pt x="15" y="0"/>
                  </a:lnTo>
                  <a:lnTo>
                    <a:pt x="15" y="0"/>
                  </a:lnTo>
                  <a:lnTo>
                    <a:pt x="15" y="0"/>
                  </a:lnTo>
                  <a:lnTo>
                    <a:pt x="17" y="2"/>
                  </a:lnTo>
                  <a:lnTo>
                    <a:pt x="17" y="2"/>
                  </a:lnTo>
                  <a:lnTo>
                    <a:pt x="17" y="2"/>
                  </a:lnTo>
                  <a:lnTo>
                    <a:pt x="17" y="2"/>
                  </a:lnTo>
                  <a:lnTo>
                    <a:pt x="17" y="2"/>
                  </a:lnTo>
                  <a:lnTo>
                    <a:pt x="17" y="42"/>
                  </a:lnTo>
                  <a:lnTo>
                    <a:pt x="26" y="42"/>
                  </a:lnTo>
                  <a:lnTo>
                    <a:pt x="26" y="42"/>
                  </a:lnTo>
                  <a:lnTo>
                    <a:pt x="26" y="42"/>
                  </a:lnTo>
                  <a:lnTo>
                    <a:pt x="26" y="42"/>
                  </a:lnTo>
                  <a:lnTo>
                    <a:pt x="27" y="42"/>
                  </a:lnTo>
                  <a:lnTo>
                    <a:pt x="27" y="42"/>
                  </a:lnTo>
                  <a:lnTo>
                    <a:pt x="27" y="44"/>
                  </a:lnTo>
                  <a:lnTo>
                    <a:pt x="27" y="44"/>
                  </a:lnTo>
                  <a:lnTo>
                    <a:pt x="27" y="45"/>
                  </a:lnTo>
                  <a:lnTo>
                    <a:pt x="27"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5" name="Freeform 83"/>
            <p:cNvSpPr>
              <a:spLocks noEditPoints="1"/>
            </p:cNvSpPr>
            <p:nvPr/>
          </p:nvSpPr>
          <p:spPr bwMode="auto">
            <a:xfrm>
              <a:off x="3893" y="2071"/>
              <a:ext cx="15" cy="21"/>
            </a:xfrm>
            <a:custGeom>
              <a:avLst/>
              <a:gdLst/>
              <a:ahLst/>
              <a:cxnLst>
                <a:cxn ang="0">
                  <a:pos x="31" y="22"/>
                </a:cxn>
                <a:cxn ang="0">
                  <a:pos x="30" y="33"/>
                </a:cxn>
                <a:cxn ang="0">
                  <a:pos x="28" y="40"/>
                </a:cxn>
                <a:cxn ang="0">
                  <a:pos x="22" y="45"/>
                </a:cxn>
                <a:cxn ang="0">
                  <a:pos x="19" y="46"/>
                </a:cxn>
                <a:cxn ang="0">
                  <a:pos x="15" y="46"/>
                </a:cxn>
                <a:cxn ang="0">
                  <a:pos x="7" y="45"/>
                </a:cxn>
                <a:cxn ang="0">
                  <a:pos x="3" y="40"/>
                </a:cxn>
                <a:cxn ang="0">
                  <a:pos x="0" y="33"/>
                </a:cxn>
                <a:cxn ang="0">
                  <a:pos x="0" y="24"/>
                </a:cxn>
                <a:cxn ang="0">
                  <a:pos x="0" y="13"/>
                </a:cxn>
                <a:cxn ang="0">
                  <a:pos x="3" y="6"/>
                </a:cxn>
                <a:cxn ang="0">
                  <a:pos x="6" y="3"/>
                </a:cxn>
                <a:cxn ang="0">
                  <a:pos x="9" y="1"/>
                </a:cxn>
                <a:cxn ang="0">
                  <a:pos x="16" y="0"/>
                </a:cxn>
                <a:cxn ang="0">
                  <a:pos x="19" y="0"/>
                </a:cxn>
                <a:cxn ang="0">
                  <a:pos x="24" y="1"/>
                </a:cxn>
                <a:cxn ang="0">
                  <a:pos x="28" y="6"/>
                </a:cxn>
                <a:cxn ang="0">
                  <a:pos x="30" y="13"/>
                </a:cxn>
                <a:cxn ang="0">
                  <a:pos x="31" y="22"/>
                </a:cxn>
                <a:cxn ang="0">
                  <a:pos x="25" y="24"/>
                </a:cxn>
                <a:cxn ang="0">
                  <a:pos x="25" y="18"/>
                </a:cxn>
                <a:cxn ang="0">
                  <a:pos x="24" y="12"/>
                </a:cxn>
                <a:cxn ang="0">
                  <a:pos x="22" y="9"/>
                </a:cxn>
                <a:cxn ang="0">
                  <a:pos x="21" y="6"/>
                </a:cxn>
                <a:cxn ang="0">
                  <a:pos x="18" y="4"/>
                </a:cxn>
                <a:cxn ang="0">
                  <a:pos x="15" y="4"/>
                </a:cxn>
                <a:cxn ang="0">
                  <a:pos x="10" y="6"/>
                </a:cxn>
                <a:cxn ang="0">
                  <a:pos x="7" y="10"/>
                </a:cxn>
                <a:cxn ang="0">
                  <a:pos x="6" y="15"/>
                </a:cxn>
                <a:cxn ang="0">
                  <a:pos x="6" y="22"/>
                </a:cxn>
                <a:cxn ang="0">
                  <a:pos x="6" y="31"/>
                </a:cxn>
                <a:cxn ang="0">
                  <a:pos x="7" y="37"/>
                </a:cxn>
                <a:cxn ang="0">
                  <a:pos x="10" y="40"/>
                </a:cxn>
                <a:cxn ang="0">
                  <a:pos x="15" y="42"/>
                </a:cxn>
                <a:cxn ang="0">
                  <a:pos x="19" y="40"/>
                </a:cxn>
                <a:cxn ang="0">
                  <a:pos x="21" y="39"/>
                </a:cxn>
                <a:cxn ang="0">
                  <a:pos x="24" y="36"/>
                </a:cxn>
                <a:cxn ang="0">
                  <a:pos x="24" y="33"/>
                </a:cxn>
                <a:cxn ang="0">
                  <a:pos x="25" y="28"/>
                </a:cxn>
                <a:cxn ang="0">
                  <a:pos x="25" y="24"/>
                </a:cxn>
              </a:cxnLst>
              <a:rect l="0" t="0" r="r" b="b"/>
              <a:pathLst>
                <a:path w="31" h="46">
                  <a:moveTo>
                    <a:pt x="31" y="22"/>
                  </a:moveTo>
                  <a:lnTo>
                    <a:pt x="31" y="22"/>
                  </a:lnTo>
                  <a:lnTo>
                    <a:pt x="30" y="33"/>
                  </a:lnTo>
                  <a:lnTo>
                    <a:pt x="30" y="33"/>
                  </a:lnTo>
                  <a:lnTo>
                    <a:pt x="28" y="40"/>
                  </a:lnTo>
                  <a:lnTo>
                    <a:pt x="28" y="40"/>
                  </a:lnTo>
                  <a:lnTo>
                    <a:pt x="25" y="43"/>
                  </a:lnTo>
                  <a:lnTo>
                    <a:pt x="22" y="45"/>
                  </a:lnTo>
                  <a:lnTo>
                    <a:pt x="22" y="45"/>
                  </a:lnTo>
                  <a:lnTo>
                    <a:pt x="19" y="46"/>
                  </a:lnTo>
                  <a:lnTo>
                    <a:pt x="15" y="46"/>
                  </a:lnTo>
                  <a:lnTo>
                    <a:pt x="15" y="46"/>
                  </a:lnTo>
                  <a:lnTo>
                    <a:pt x="7" y="45"/>
                  </a:lnTo>
                  <a:lnTo>
                    <a:pt x="7" y="45"/>
                  </a:lnTo>
                  <a:lnTo>
                    <a:pt x="4" y="43"/>
                  </a:lnTo>
                  <a:lnTo>
                    <a:pt x="3" y="40"/>
                  </a:lnTo>
                  <a:lnTo>
                    <a:pt x="3" y="40"/>
                  </a:lnTo>
                  <a:lnTo>
                    <a:pt x="0" y="33"/>
                  </a:lnTo>
                  <a:lnTo>
                    <a:pt x="0" y="33"/>
                  </a:lnTo>
                  <a:lnTo>
                    <a:pt x="0" y="24"/>
                  </a:lnTo>
                  <a:lnTo>
                    <a:pt x="0" y="24"/>
                  </a:lnTo>
                  <a:lnTo>
                    <a:pt x="0" y="13"/>
                  </a:lnTo>
                  <a:lnTo>
                    <a:pt x="0" y="13"/>
                  </a:lnTo>
                  <a:lnTo>
                    <a:pt x="3" y="6"/>
                  </a:lnTo>
                  <a:lnTo>
                    <a:pt x="3" y="6"/>
                  </a:lnTo>
                  <a:lnTo>
                    <a:pt x="6" y="3"/>
                  </a:lnTo>
                  <a:lnTo>
                    <a:pt x="9" y="1"/>
                  </a:lnTo>
                  <a:lnTo>
                    <a:pt x="9" y="1"/>
                  </a:lnTo>
                  <a:lnTo>
                    <a:pt x="12" y="0"/>
                  </a:lnTo>
                  <a:lnTo>
                    <a:pt x="16" y="0"/>
                  </a:lnTo>
                  <a:lnTo>
                    <a:pt x="16" y="0"/>
                  </a:lnTo>
                  <a:lnTo>
                    <a:pt x="19" y="0"/>
                  </a:lnTo>
                  <a:lnTo>
                    <a:pt x="24" y="1"/>
                  </a:lnTo>
                  <a:lnTo>
                    <a:pt x="24" y="1"/>
                  </a:lnTo>
                  <a:lnTo>
                    <a:pt x="25" y="3"/>
                  </a:lnTo>
                  <a:lnTo>
                    <a:pt x="28" y="6"/>
                  </a:lnTo>
                  <a:lnTo>
                    <a:pt x="28" y="6"/>
                  </a:lnTo>
                  <a:lnTo>
                    <a:pt x="30" y="13"/>
                  </a:lnTo>
                  <a:lnTo>
                    <a:pt x="30" y="13"/>
                  </a:lnTo>
                  <a:lnTo>
                    <a:pt x="31" y="22"/>
                  </a:lnTo>
                  <a:lnTo>
                    <a:pt x="31" y="22"/>
                  </a:lnTo>
                  <a:close/>
                  <a:moveTo>
                    <a:pt x="25" y="24"/>
                  </a:moveTo>
                  <a:lnTo>
                    <a:pt x="25" y="24"/>
                  </a:lnTo>
                  <a:lnTo>
                    <a:pt x="25" y="18"/>
                  </a:lnTo>
                  <a:lnTo>
                    <a:pt x="25" y="18"/>
                  </a:lnTo>
                  <a:lnTo>
                    <a:pt x="24" y="12"/>
                  </a:lnTo>
                  <a:lnTo>
                    <a:pt x="24" y="12"/>
                  </a:lnTo>
                  <a:lnTo>
                    <a:pt x="22" y="9"/>
                  </a:lnTo>
                  <a:lnTo>
                    <a:pt x="22" y="9"/>
                  </a:lnTo>
                  <a:lnTo>
                    <a:pt x="21" y="6"/>
                  </a:lnTo>
                  <a:lnTo>
                    <a:pt x="21" y="6"/>
                  </a:lnTo>
                  <a:lnTo>
                    <a:pt x="18" y="4"/>
                  </a:lnTo>
                  <a:lnTo>
                    <a:pt x="18" y="4"/>
                  </a:lnTo>
                  <a:lnTo>
                    <a:pt x="15" y="4"/>
                  </a:lnTo>
                  <a:lnTo>
                    <a:pt x="15" y="4"/>
                  </a:lnTo>
                  <a:lnTo>
                    <a:pt x="10" y="6"/>
                  </a:lnTo>
                  <a:lnTo>
                    <a:pt x="10" y="6"/>
                  </a:lnTo>
                  <a:lnTo>
                    <a:pt x="7" y="10"/>
                  </a:lnTo>
                  <a:lnTo>
                    <a:pt x="7" y="10"/>
                  </a:lnTo>
                  <a:lnTo>
                    <a:pt x="6" y="15"/>
                  </a:lnTo>
                  <a:lnTo>
                    <a:pt x="6" y="15"/>
                  </a:lnTo>
                  <a:lnTo>
                    <a:pt x="6" y="22"/>
                  </a:lnTo>
                  <a:lnTo>
                    <a:pt x="6" y="22"/>
                  </a:lnTo>
                  <a:lnTo>
                    <a:pt x="6" y="31"/>
                  </a:lnTo>
                  <a:lnTo>
                    <a:pt x="6" y="31"/>
                  </a:lnTo>
                  <a:lnTo>
                    <a:pt x="7" y="37"/>
                  </a:lnTo>
                  <a:lnTo>
                    <a:pt x="7" y="37"/>
                  </a:lnTo>
                  <a:lnTo>
                    <a:pt x="10" y="40"/>
                  </a:lnTo>
                  <a:lnTo>
                    <a:pt x="10" y="40"/>
                  </a:lnTo>
                  <a:lnTo>
                    <a:pt x="15" y="42"/>
                  </a:lnTo>
                  <a:lnTo>
                    <a:pt x="15" y="42"/>
                  </a:lnTo>
                  <a:lnTo>
                    <a:pt x="19" y="40"/>
                  </a:lnTo>
                  <a:lnTo>
                    <a:pt x="19" y="40"/>
                  </a:lnTo>
                  <a:lnTo>
                    <a:pt x="21" y="39"/>
                  </a:lnTo>
                  <a:lnTo>
                    <a:pt x="21" y="39"/>
                  </a:lnTo>
                  <a:lnTo>
                    <a:pt x="24" y="36"/>
                  </a:lnTo>
                  <a:lnTo>
                    <a:pt x="24" y="36"/>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6" name="Freeform 84"/>
            <p:cNvSpPr>
              <a:spLocks noEditPoints="1"/>
            </p:cNvSpPr>
            <p:nvPr/>
          </p:nvSpPr>
          <p:spPr bwMode="auto">
            <a:xfrm>
              <a:off x="3550" y="2075"/>
              <a:ext cx="14" cy="22"/>
            </a:xfrm>
            <a:custGeom>
              <a:avLst/>
              <a:gdLst/>
              <a:ahLst/>
              <a:cxnLst>
                <a:cxn ang="0">
                  <a:pos x="32" y="24"/>
                </a:cxn>
                <a:cxn ang="0">
                  <a:pos x="30" y="34"/>
                </a:cxn>
                <a:cxn ang="0">
                  <a:pos x="27" y="42"/>
                </a:cxn>
                <a:cxn ang="0">
                  <a:pos x="23" y="46"/>
                </a:cxn>
                <a:cxn ang="0">
                  <a:pos x="20" y="48"/>
                </a:cxn>
                <a:cxn ang="0">
                  <a:pos x="15" y="48"/>
                </a:cxn>
                <a:cxn ang="0">
                  <a:pos x="8" y="46"/>
                </a:cxn>
                <a:cxn ang="0">
                  <a:pos x="3" y="42"/>
                </a:cxn>
                <a:cxn ang="0">
                  <a:pos x="0" y="34"/>
                </a:cxn>
                <a:cxn ang="0">
                  <a:pos x="0" y="24"/>
                </a:cxn>
                <a:cxn ang="0">
                  <a:pos x="0" y="15"/>
                </a:cxn>
                <a:cxn ang="0">
                  <a:pos x="3" y="7"/>
                </a:cxn>
                <a:cxn ang="0">
                  <a:pos x="5" y="4"/>
                </a:cxn>
                <a:cxn ang="0">
                  <a:pos x="8" y="3"/>
                </a:cxn>
                <a:cxn ang="0">
                  <a:pos x="15" y="0"/>
                </a:cxn>
                <a:cxn ang="0">
                  <a:pos x="20" y="1"/>
                </a:cxn>
                <a:cxn ang="0">
                  <a:pos x="23" y="1"/>
                </a:cxn>
                <a:cxn ang="0">
                  <a:pos x="29" y="6"/>
                </a:cxn>
                <a:cxn ang="0">
                  <a:pos x="30" y="13"/>
                </a:cxn>
                <a:cxn ang="0">
                  <a:pos x="32" y="24"/>
                </a:cxn>
                <a:cxn ang="0">
                  <a:pos x="26" y="24"/>
                </a:cxn>
                <a:cxn ang="0">
                  <a:pos x="24" y="18"/>
                </a:cxn>
                <a:cxn ang="0">
                  <a:pos x="24" y="13"/>
                </a:cxn>
                <a:cxn ang="0">
                  <a:pos x="23" y="10"/>
                </a:cxn>
                <a:cxn ang="0">
                  <a:pos x="21" y="7"/>
                </a:cxn>
                <a:cxn ang="0">
                  <a:pos x="18" y="6"/>
                </a:cxn>
                <a:cxn ang="0">
                  <a:pos x="15" y="6"/>
                </a:cxn>
                <a:cxn ang="0">
                  <a:pos x="11" y="7"/>
                </a:cxn>
                <a:cxn ang="0">
                  <a:pos x="8" y="10"/>
                </a:cxn>
                <a:cxn ang="0">
                  <a:pos x="6" y="16"/>
                </a:cxn>
                <a:cxn ang="0">
                  <a:pos x="6" y="24"/>
                </a:cxn>
                <a:cxn ang="0">
                  <a:pos x="6" y="33"/>
                </a:cxn>
                <a:cxn ang="0">
                  <a:pos x="8" y="39"/>
                </a:cxn>
                <a:cxn ang="0">
                  <a:pos x="11" y="42"/>
                </a:cxn>
                <a:cxn ang="0">
                  <a:pos x="15" y="43"/>
                </a:cxn>
                <a:cxn ang="0">
                  <a:pos x="18" y="42"/>
                </a:cxn>
                <a:cxn ang="0">
                  <a:pos x="21" y="40"/>
                </a:cxn>
                <a:cxn ang="0">
                  <a:pos x="23" y="37"/>
                </a:cxn>
                <a:cxn ang="0">
                  <a:pos x="24" y="34"/>
                </a:cxn>
                <a:cxn ang="0">
                  <a:pos x="24" y="30"/>
                </a:cxn>
                <a:cxn ang="0">
                  <a:pos x="26" y="24"/>
                </a:cxn>
              </a:cxnLst>
              <a:rect l="0" t="0" r="r" b="b"/>
              <a:pathLst>
                <a:path w="32" h="48">
                  <a:moveTo>
                    <a:pt x="32" y="24"/>
                  </a:moveTo>
                  <a:lnTo>
                    <a:pt x="32" y="24"/>
                  </a:lnTo>
                  <a:lnTo>
                    <a:pt x="30" y="34"/>
                  </a:lnTo>
                  <a:lnTo>
                    <a:pt x="30" y="34"/>
                  </a:lnTo>
                  <a:lnTo>
                    <a:pt x="27" y="42"/>
                  </a:lnTo>
                  <a:lnTo>
                    <a:pt x="27" y="42"/>
                  </a:lnTo>
                  <a:lnTo>
                    <a:pt x="26" y="43"/>
                  </a:lnTo>
                  <a:lnTo>
                    <a:pt x="23" y="46"/>
                  </a:lnTo>
                  <a:lnTo>
                    <a:pt x="23" y="46"/>
                  </a:lnTo>
                  <a:lnTo>
                    <a:pt x="20" y="48"/>
                  </a:lnTo>
                  <a:lnTo>
                    <a:pt x="15" y="48"/>
                  </a:lnTo>
                  <a:lnTo>
                    <a:pt x="15" y="48"/>
                  </a:lnTo>
                  <a:lnTo>
                    <a:pt x="8" y="46"/>
                  </a:lnTo>
                  <a:lnTo>
                    <a:pt x="8" y="46"/>
                  </a:lnTo>
                  <a:lnTo>
                    <a:pt x="5" y="45"/>
                  </a:lnTo>
                  <a:lnTo>
                    <a:pt x="3" y="42"/>
                  </a:lnTo>
                  <a:lnTo>
                    <a:pt x="3" y="42"/>
                  </a:lnTo>
                  <a:lnTo>
                    <a:pt x="0" y="34"/>
                  </a:lnTo>
                  <a:lnTo>
                    <a:pt x="0" y="34"/>
                  </a:lnTo>
                  <a:lnTo>
                    <a:pt x="0" y="24"/>
                  </a:lnTo>
                  <a:lnTo>
                    <a:pt x="0" y="24"/>
                  </a:lnTo>
                  <a:lnTo>
                    <a:pt x="0" y="15"/>
                  </a:lnTo>
                  <a:lnTo>
                    <a:pt x="0" y="15"/>
                  </a:lnTo>
                  <a:lnTo>
                    <a:pt x="3" y="7"/>
                  </a:lnTo>
                  <a:lnTo>
                    <a:pt x="3" y="7"/>
                  </a:lnTo>
                  <a:lnTo>
                    <a:pt x="5" y="4"/>
                  </a:lnTo>
                  <a:lnTo>
                    <a:pt x="8" y="3"/>
                  </a:lnTo>
                  <a:lnTo>
                    <a:pt x="8" y="3"/>
                  </a:lnTo>
                  <a:lnTo>
                    <a:pt x="12" y="1"/>
                  </a:lnTo>
                  <a:lnTo>
                    <a:pt x="15" y="0"/>
                  </a:lnTo>
                  <a:lnTo>
                    <a:pt x="15" y="0"/>
                  </a:lnTo>
                  <a:lnTo>
                    <a:pt x="20" y="1"/>
                  </a:lnTo>
                  <a:lnTo>
                    <a:pt x="23" y="1"/>
                  </a:lnTo>
                  <a:lnTo>
                    <a:pt x="23" y="1"/>
                  </a:lnTo>
                  <a:lnTo>
                    <a:pt x="26" y="4"/>
                  </a:lnTo>
                  <a:lnTo>
                    <a:pt x="29" y="6"/>
                  </a:lnTo>
                  <a:lnTo>
                    <a:pt x="29" y="6"/>
                  </a:lnTo>
                  <a:lnTo>
                    <a:pt x="30" y="13"/>
                  </a:lnTo>
                  <a:lnTo>
                    <a:pt x="30" y="13"/>
                  </a:lnTo>
                  <a:lnTo>
                    <a:pt x="32" y="24"/>
                  </a:lnTo>
                  <a:lnTo>
                    <a:pt x="32" y="24"/>
                  </a:lnTo>
                  <a:close/>
                  <a:moveTo>
                    <a:pt x="26" y="24"/>
                  </a:moveTo>
                  <a:lnTo>
                    <a:pt x="26" y="24"/>
                  </a:lnTo>
                  <a:lnTo>
                    <a:pt x="24" y="18"/>
                  </a:lnTo>
                  <a:lnTo>
                    <a:pt x="24" y="18"/>
                  </a:lnTo>
                  <a:lnTo>
                    <a:pt x="24" y="13"/>
                  </a:lnTo>
                  <a:lnTo>
                    <a:pt x="24" y="13"/>
                  </a:lnTo>
                  <a:lnTo>
                    <a:pt x="23" y="10"/>
                  </a:lnTo>
                  <a:lnTo>
                    <a:pt x="23" y="10"/>
                  </a:lnTo>
                  <a:lnTo>
                    <a:pt x="21" y="7"/>
                  </a:lnTo>
                  <a:lnTo>
                    <a:pt x="21" y="7"/>
                  </a:lnTo>
                  <a:lnTo>
                    <a:pt x="18" y="6"/>
                  </a:lnTo>
                  <a:lnTo>
                    <a:pt x="18" y="6"/>
                  </a:lnTo>
                  <a:lnTo>
                    <a:pt x="15" y="6"/>
                  </a:lnTo>
                  <a:lnTo>
                    <a:pt x="15" y="6"/>
                  </a:lnTo>
                  <a:lnTo>
                    <a:pt x="11" y="7"/>
                  </a:lnTo>
                  <a:lnTo>
                    <a:pt x="11" y="7"/>
                  </a:lnTo>
                  <a:lnTo>
                    <a:pt x="8" y="10"/>
                  </a:lnTo>
                  <a:lnTo>
                    <a:pt x="8" y="10"/>
                  </a:lnTo>
                  <a:lnTo>
                    <a:pt x="6" y="16"/>
                  </a:lnTo>
                  <a:lnTo>
                    <a:pt x="6" y="16"/>
                  </a:lnTo>
                  <a:lnTo>
                    <a:pt x="6" y="24"/>
                  </a:lnTo>
                  <a:lnTo>
                    <a:pt x="6" y="24"/>
                  </a:lnTo>
                  <a:lnTo>
                    <a:pt x="6" y="33"/>
                  </a:lnTo>
                  <a:lnTo>
                    <a:pt x="6" y="33"/>
                  </a:lnTo>
                  <a:lnTo>
                    <a:pt x="8" y="39"/>
                  </a:lnTo>
                  <a:lnTo>
                    <a:pt x="8" y="39"/>
                  </a:lnTo>
                  <a:lnTo>
                    <a:pt x="11" y="42"/>
                  </a:lnTo>
                  <a:lnTo>
                    <a:pt x="11" y="42"/>
                  </a:lnTo>
                  <a:lnTo>
                    <a:pt x="15" y="43"/>
                  </a:lnTo>
                  <a:lnTo>
                    <a:pt x="15" y="43"/>
                  </a:lnTo>
                  <a:lnTo>
                    <a:pt x="18" y="42"/>
                  </a:lnTo>
                  <a:lnTo>
                    <a:pt x="18" y="42"/>
                  </a:lnTo>
                  <a:lnTo>
                    <a:pt x="21" y="40"/>
                  </a:lnTo>
                  <a:lnTo>
                    <a:pt x="21" y="40"/>
                  </a:lnTo>
                  <a:lnTo>
                    <a:pt x="23" y="37"/>
                  </a:lnTo>
                  <a:lnTo>
                    <a:pt x="23" y="37"/>
                  </a:lnTo>
                  <a:lnTo>
                    <a:pt x="24" y="34"/>
                  </a:lnTo>
                  <a:lnTo>
                    <a:pt x="24" y="34"/>
                  </a:lnTo>
                  <a:lnTo>
                    <a:pt x="24" y="30"/>
                  </a:lnTo>
                  <a:lnTo>
                    <a:pt x="24"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7" name="Freeform 85"/>
            <p:cNvSpPr>
              <a:spLocks/>
            </p:cNvSpPr>
            <p:nvPr/>
          </p:nvSpPr>
          <p:spPr bwMode="auto">
            <a:xfrm>
              <a:off x="3580" y="2075"/>
              <a:ext cx="13" cy="22"/>
            </a:xfrm>
            <a:custGeom>
              <a:avLst/>
              <a:gdLst/>
              <a:ahLst/>
              <a:cxnLst>
                <a:cxn ang="0">
                  <a:pos x="27" y="44"/>
                </a:cxn>
                <a:cxn ang="0">
                  <a:pos x="27" y="45"/>
                </a:cxn>
                <a:cxn ang="0">
                  <a:pos x="27" y="45"/>
                </a:cxn>
                <a:cxn ang="0">
                  <a:pos x="27" y="45"/>
                </a:cxn>
                <a:cxn ang="0">
                  <a:pos x="1" y="47"/>
                </a:cxn>
                <a:cxn ang="0">
                  <a:pos x="1" y="45"/>
                </a:cxn>
                <a:cxn ang="0">
                  <a:pos x="1" y="45"/>
                </a:cxn>
                <a:cxn ang="0">
                  <a:pos x="1" y="45"/>
                </a:cxn>
                <a:cxn ang="0">
                  <a:pos x="0" y="44"/>
                </a:cxn>
                <a:cxn ang="0">
                  <a:pos x="1" y="42"/>
                </a:cxn>
                <a:cxn ang="0">
                  <a:pos x="1" y="42"/>
                </a:cxn>
                <a:cxn ang="0">
                  <a:pos x="1" y="41"/>
                </a:cxn>
                <a:cxn ang="0">
                  <a:pos x="1" y="41"/>
                </a:cxn>
                <a:cxn ang="0">
                  <a:pos x="12" y="6"/>
                </a:cxn>
                <a:cxn ang="0">
                  <a:pos x="3" y="12"/>
                </a:cxn>
                <a:cxn ang="0">
                  <a:pos x="1" y="12"/>
                </a:cxn>
                <a:cxn ang="0">
                  <a:pos x="1" y="12"/>
                </a:cxn>
                <a:cxn ang="0">
                  <a:pos x="0" y="11"/>
                </a:cxn>
                <a:cxn ang="0">
                  <a:pos x="0" y="9"/>
                </a:cxn>
                <a:cxn ang="0">
                  <a:pos x="0" y="9"/>
                </a:cxn>
                <a:cxn ang="0">
                  <a:pos x="0" y="8"/>
                </a:cxn>
                <a:cxn ang="0">
                  <a:pos x="1" y="8"/>
                </a:cxn>
                <a:cxn ang="0">
                  <a:pos x="12" y="0"/>
                </a:cxn>
                <a:cxn ang="0">
                  <a:pos x="12" y="0"/>
                </a:cxn>
                <a:cxn ang="0">
                  <a:pos x="13" y="0"/>
                </a:cxn>
                <a:cxn ang="0">
                  <a:pos x="13" y="0"/>
                </a:cxn>
                <a:cxn ang="0">
                  <a:pos x="15" y="0"/>
                </a:cxn>
                <a:cxn ang="0">
                  <a:pos x="16" y="0"/>
                </a:cxn>
                <a:cxn ang="0">
                  <a:pos x="16" y="0"/>
                </a:cxn>
                <a:cxn ang="0">
                  <a:pos x="18" y="0"/>
                </a:cxn>
                <a:cxn ang="0">
                  <a:pos x="18" y="0"/>
                </a:cxn>
                <a:cxn ang="0">
                  <a:pos x="25" y="41"/>
                </a:cxn>
                <a:cxn ang="0">
                  <a:pos x="27" y="41"/>
                </a:cxn>
                <a:cxn ang="0">
                  <a:pos x="27" y="42"/>
                </a:cxn>
                <a:cxn ang="0">
                  <a:pos x="27" y="42"/>
                </a:cxn>
                <a:cxn ang="0">
                  <a:pos x="27" y="44"/>
                </a:cxn>
              </a:cxnLst>
              <a:rect l="0" t="0" r="r" b="b"/>
              <a:pathLst>
                <a:path w="27" h="47">
                  <a:moveTo>
                    <a:pt x="27" y="44"/>
                  </a:moveTo>
                  <a:lnTo>
                    <a:pt x="27" y="44"/>
                  </a:lnTo>
                  <a:lnTo>
                    <a:pt x="27" y="45"/>
                  </a:lnTo>
                  <a:lnTo>
                    <a:pt x="27" y="45"/>
                  </a:lnTo>
                  <a:lnTo>
                    <a:pt x="27" y="45"/>
                  </a:lnTo>
                  <a:lnTo>
                    <a:pt x="27" y="45"/>
                  </a:lnTo>
                  <a:lnTo>
                    <a:pt x="27" y="45"/>
                  </a:lnTo>
                  <a:lnTo>
                    <a:pt x="27" y="45"/>
                  </a:lnTo>
                  <a:lnTo>
                    <a:pt x="25" y="47"/>
                  </a:lnTo>
                  <a:lnTo>
                    <a:pt x="1" y="47"/>
                  </a:lnTo>
                  <a:lnTo>
                    <a:pt x="1" y="47"/>
                  </a:lnTo>
                  <a:lnTo>
                    <a:pt x="1" y="45"/>
                  </a:lnTo>
                  <a:lnTo>
                    <a:pt x="1" y="45"/>
                  </a:lnTo>
                  <a:lnTo>
                    <a:pt x="1" y="45"/>
                  </a:lnTo>
                  <a:lnTo>
                    <a:pt x="1" y="45"/>
                  </a:lnTo>
                  <a:lnTo>
                    <a:pt x="1" y="45"/>
                  </a:lnTo>
                  <a:lnTo>
                    <a:pt x="1" y="45"/>
                  </a:lnTo>
                  <a:lnTo>
                    <a:pt x="0" y="44"/>
                  </a:lnTo>
                  <a:lnTo>
                    <a:pt x="0" y="44"/>
                  </a:lnTo>
                  <a:lnTo>
                    <a:pt x="1" y="42"/>
                  </a:lnTo>
                  <a:lnTo>
                    <a:pt x="1" y="42"/>
                  </a:lnTo>
                  <a:lnTo>
                    <a:pt x="1" y="42"/>
                  </a:lnTo>
                  <a:lnTo>
                    <a:pt x="1" y="42"/>
                  </a:lnTo>
                  <a:lnTo>
                    <a:pt x="1" y="41"/>
                  </a:lnTo>
                  <a:lnTo>
                    <a:pt x="1" y="41"/>
                  </a:lnTo>
                  <a:lnTo>
                    <a:pt x="1" y="41"/>
                  </a:lnTo>
                  <a:lnTo>
                    <a:pt x="12" y="41"/>
                  </a:lnTo>
                  <a:lnTo>
                    <a:pt x="12" y="6"/>
                  </a:lnTo>
                  <a:lnTo>
                    <a:pt x="3" y="12"/>
                  </a:lnTo>
                  <a:lnTo>
                    <a:pt x="3" y="12"/>
                  </a:lnTo>
                  <a:lnTo>
                    <a:pt x="1" y="12"/>
                  </a:lnTo>
                  <a:lnTo>
                    <a:pt x="1" y="12"/>
                  </a:lnTo>
                  <a:lnTo>
                    <a:pt x="1" y="12"/>
                  </a:lnTo>
                  <a:lnTo>
                    <a:pt x="1" y="12"/>
                  </a:lnTo>
                  <a:lnTo>
                    <a:pt x="0" y="11"/>
                  </a:lnTo>
                  <a:lnTo>
                    <a:pt x="0" y="11"/>
                  </a:lnTo>
                  <a:lnTo>
                    <a:pt x="0" y="9"/>
                  </a:lnTo>
                  <a:lnTo>
                    <a:pt x="0" y="9"/>
                  </a:lnTo>
                  <a:lnTo>
                    <a:pt x="0" y="9"/>
                  </a:lnTo>
                  <a:lnTo>
                    <a:pt x="0" y="9"/>
                  </a:lnTo>
                  <a:lnTo>
                    <a:pt x="0" y="8"/>
                  </a:lnTo>
                  <a:lnTo>
                    <a:pt x="0" y="8"/>
                  </a:lnTo>
                  <a:lnTo>
                    <a:pt x="1" y="8"/>
                  </a:lnTo>
                  <a:lnTo>
                    <a:pt x="1" y="8"/>
                  </a:lnTo>
                  <a:lnTo>
                    <a:pt x="1" y="8"/>
                  </a:lnTo>
                  <a:lnTo>
                    <a:pt x="12" y="0"/>
                  </a:lnTo>
                  <a:lnTo>
                    <a:pt x="12" y="0"/>
                  </a:lnTo>
                  <a:lnTo>
                    <a:pt x="12" y="0"/>
                  </a:lnTo>
                  <a:lnTo>
                    <a:pt x="12" y="0"/>
                  </a:lnTo>
                  <a:lnTo>
                    <a:pt x="13" y="0"/>
                  </a:lnTo>
                  <a:lnTo>
                    <a:pt x="13" y="0"/>
                  </a:lnTo>
                  <a:lnTo>
                    <a:pt x="13" y="0"/>
                  </a:lnTo>
                  <a:lnTo>
                    <a:pt x="13" y="0"/>
                  </a:lnTo>
                  <a:lnTo>
                    <a:pt x="15" y="0"/>
                  </a:lnTo>
                  <a:lnTo>
                    <a:pt x="15" y="0"/>
                  </a:lnTo>
                  <a:lnTo>
                    <a:pt x="16" y="0"/>
                  </a:lnTo>
                  <a:lnTo>
                    <a:pt x="16" y="0"/>
                  </a:lnTo>
                  <a:lnTo>
                    <a:pt x="16" y="0"/>
                  </a:lnTo>
                  <a:lnTo>
                    <a:pt x="16" y="0"/>
                  </a:lnTo>
                  <a:lnTo>
                    <a:pt x="18" y="0"/>
                  </a:lnTo>
                  <a:lnTo>
                    <a:pt x="18" y="0"/>
                  </a:lnTo>
                  <a:lnTo>
                    <a:pt x="18" y="0"/>
                  </a:lnTo>
                  <a:lnTo>
                    <a:pt x="18" y="41"/>
                  </a:lnTo>
                  <a:lnTo>
                    <a:pt x="25" y="41"/>
                  </a:lnTo>
                  <a:lnTo>
                    <a:pt x="25" y="41"/>
                  </a:lnTo>
                  <a:lnTo>
                    <a:pt x="27" y="41"/>
                  </a:lnTo>
                  <a:lnTo>
                    <a:pt x="27" y="41"/>
                  </a:lnTo>
                  <a:lnTo>
                    <a:pt x="27" y="42"/>
                  </a:lnTo>
                  <a:lnTo>
                    <a:pt x="27"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8" name="Freeform 86"/>
            <p:cNvSpPr>
              <a:spLocks noEditPoints="1"/>
            </p:cNvSpPr>
            <p:nvPr/>
          </p:nvSpPr>
          <p:spPr bwMode="auto">
            <a:xfrm>
              <a:off x="3606" y="2073"/>
              <a:ext cx="14" cy="22"/>
            </a:xfrm>
            <a:custGeom>
              <a:avLst/>
              <a:gdLst/>
              <a:ahLst/>
              <a:cxnLst>
                <a:cxn ang="0">
                  <a:pos x="32" y="24"/>
                </a:cxn>
                <a:cxn ang="0">
                  <a:pos x="32" y="33"/>
                </a:cxn>
                <a:cxn ang="0">
                  <a:pos x="29" y="41"/>
                </a:cxn>
                <a:cxn ang="0">
                  <a:pos x="24" y="45"/>
                </a:cxn>
                <a:cxn ang="0">
                  <a:pos x="20" y="47"/>
                </a:cxn>
                <a:cxn ang="0">
                  <a:pos x="15" y="48"/>
                </a:cxn>
                <a:cxn ang="0">
                  <a:pos x="9" y="47"/>
                </a:cxn>
                <a:cxn ang="0">
                  <a:pos x="3"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2" y="24"/>
                </a:cxn>
                <a:cxn ang="0">
                  <a:pos x="26" y="24"/>
                </a:cxn>
                <a:cxn ang="0">
                  <a:pos x="26" y="18"/>
                </a:cxn>
                <a:cxn ang="0">
                  <a:pos x="24" y="14"/>
                </a:cxn>
                <a:cxn ang="0">
                  <a:pos x="24" y="9"/>
                </a:cxn>
                <a:cxn ang="0">
                  <a:pos x="21" y="8"/>
                </a:cxn>
                <a:cxn ang="0">
                  <a:pos x="20" y="6"/>
                </a:cxn>
                <a:cxn ang="0">
                  <a:pos x="17" y="5"/>
                </a:cxn>
                <a:cxn ang="0">
                  <a:pos x="11" y="6"/>
                </a:cxn>
                <a:cxn ang="0">
                  <a:pos x="9" y="11"/>
                </a:cxn>
                <a:cxn ang="0">
                  <a:pos x="8" y="17"/>
                </a:cxn>
                <a:cxn ang="0">
                  <a:pos x="6" y="24"/>
                </a:cxn>
                <a:cxn ang="0">
                  <a:pos x="8" y="32"/>
                </a:cxn>
                <a:cxn ang="0">
                  <a:pos x="9" y="38"/>
                </a:cxn>
                <a:cxn ang="0">
                  <a:pos x="12" y="42"/>
                </a:cxn>
                <a:cxn ang="0">
                  <a:pos x="17" y="42"/>
                </a:cxn>
                <a:cxn ang="0">
                  <a:pos x="20" y="42"/>
                </a:cxn>
                <a:cxn ang="0">
                  <a:pos x="23" y="41"/>
                </a:cxn>
                <a:cxn ang="0">
                  <a:pos x="24" y="38"/>
                </a:cxn>
                <a:cxn ang="0">
                  <a:pos x="26" y="33"/>
                </a:cxn>
                <a:cxn ang="0">
                  <a:pos x="26" y="29"/>
                </a:cxn>
                <a:cxn ang="0">
                  <a:pos x="26" y="24"/>
                </a:cxn>
              </a:cxnLst>
              <a:rect l="0" t="0" r="r" b="b"/>
              <a:pathLst>
                <a:path w="32" h="48">
                  <a:moveTo>
                    <a:pt x="32" y="24"/>
                  </a:moveTo>
                  <a:lnTo>
                    <a:pt x="32" y="24"/>
                  </a:lnTo>
                  <a:lnTo>
                    <a:pt x="32" y="33"/>
                  </a:lnTo>
                  <a:lnTo>
                    <a:pt x="32" y="33"/>
                  </a:lnTo>
                  <a:lnTo>
                    <a:pt x="29" y="41"/>
                  </a:lnTo>
                  <a:lnTo>
                    <a:pt x="29" y="41"/>
                  </a:lnTo>
                  <a:lnTo>
                    <a:pt x="26" y="44"/>
                  </a:lnTo>
                  <a:lnTo>
                    <a:pt x="24" y="45"/>
                  </a:lnTo>
                  <a:lnTo>
                    <a:pt x="24" y="45"/>
                  </a:lnTo>
                  <a:lnTo>
                    <a:pt x="20" y="47"/>
                  </a:lnTo>
                  <a:lnTo>
                    <a:pt x="15" y="48"/>
                  </a:lnTo>
                  <a:lnTo>
                    <a:pt x="15" y="48"/>
                  </a:lnTo>
                  <a:lnTo>
                    <a:pt x="9" y="47"/>
                  </a:lnTo>
                  <a:lnTo>
                    <a:pt x="9" y="47"/>
                  </a:lnTo>
                  <a:lnTo>
                    <a:pt x="6" y="44"/>
                  </a:lnTo>
                  <a:lnTo>
                    <a:pt x="3" y="42"/>
                  </a:lnTo>
                  <a:lnTo>
                    <a:pt x="3" y="42"/>
                  </a:lnTo>
                  <a:lnTo>
                    <a:pt x="2" y="35"/>
                  </a:lnTo>
                  <a:lnTo>
                    <a:pt x="2" y="35"/>
                  </a:lnTo>
                  <a:lnTo>
                    <a:pt x="0" y="24"/>
                  </a:lnTo>
                  <a:lnTo>
                    <a:pt x="0" y="24"/>
                  </a:lnTo>
                  <a:lnTo>
                    <a:pt x="2" y="14"/>
                  </a:lnTo>
                  <a:lnTo>
                    <a:pt x="2" y="14"/>
                  </a:lnTo>
                  <a:lnTo>
                    <a:pt x="5" y="6"/>
                  </a:lnTo>
                  <a:lnTo>
                    <a:pt x="5" y="6"/>
                  </a:lnTo>
                  <a:lnTo>
                    <a:pt x="6" y="5"/>
                  </a:lnTo>
                  <a:lnTo>
                    <a:pt x="9" y="2"/>
                  </a:lnTo>
                  <a:lnTo>
                    <a:pt x="9" y="2"/>
                  </a:lnTo>
                  <a:lnTo>
                    <a:pt x="12" y="0"/>
                  </a:lnTo>
                  <a:lnTo>
                    <a:pt x="17" y="0"/>
                  </a:lnTo>
                  <a:lnTo>
                    <a:pt x="17" y="0"/>
                  </a:lnTo>
                  <a:lnTo>
                    <a:pt x="21" y="0"/>
                  </a:lnTo>
                  <a:lnTo>
                    <a:pt x="24" y="2"/>
                  </a:lnTo>
                  <a:lnTo>
                    <a:pt x="24" y="2"/>
                  </a:lnTo>
                  <a:lnTo>
                    <a:pt x="28" y="3"/>
                  </a:lnTo>
                  <a:lnTo>
                    <a:pt x="29" y="6"/>
                  </a:lnTo>
                  <a:lnTo>
                    <a:pt x="29" y="6"/>
                  </a:lnTo>
                  <a:lnTo>
                    <a:pt x="32" y="14"/>
                  </a:lnTo>
                  <a:lnTo>
                    <a:pt x="32" y="14"/>
                  </a:lnTo>
                  <a:lnTo>
                    <a:pt x="32" y="24"/>
                  </a:lnTo>
                  <a:lnTo>
                    <a:pt x="32" y="24"/>
                  </a:lnTo>
                  <a:close/>
                  <a:moveTo>
                    <a:pt x="26" y="24"/>
                  </a:moveTo>
                  <a:lnTo>
                    <a:pt x="26" y="24"/>
                  </a:lnTo>
                  <a:lnTo>
                    <a:pt x="26" y="18"/>
                  </a:lnTo>
                  <a:lnTo>
                    <a:pt x="26" y="18"/>
                  </a:lnTo>
                  <a:lnTo>
                    <a:pt x="24" y="14"/>
                  </a:lnTo>
                  <a:lnTo>
                    <a:pt x="24" y="14"/>
                  </a:lnTo>
                  <a:lnTo>
                    <a:pt x="24" y="9"/>
                  </a:lnTo>
                  <a:lnTo>
                    <a:pt x="24" y="9"/>
                  </a:lnTo>
                  <a:lnTo>
                    <a:pt x="21" y="8"/>
                  </a:lnTo>
                  <a:lnTo>
                    <a:pt x="21" y="8"/>
                  </a:lnTo>
                  <a:lnTo>
                    <a:pt x="20" y="6"/>
                  </a:lnTo>
                  <a:lnTo>
                    <a:pt x="20" y="6"/>
                  </a:lnTo>
                  <a:lnTo>
                    <a:pt x="17" y="5"/>
                  </a:lnTo>
                  <a:lnTo>
                    <a:pt x="17" y="5"/>
                  </a:lnTo>
                  <a:lnTo>
                    <a:pt x="11" y="6"/>
                  </a:lnTo>
                  <a:lnTo>
                    <a:pt x="11" y="6"/>
                  </a:lnTo>
                  <a:lnTo>
                    <a:pt x="9" y="11"/>
                  </a:lnTo>
                  <a:lnTo>
                    <a:pt x="9" y="11"/>
                  </a:lnTo>
                  <a:lnTo>
                    <a:pt x="8" y="17"/>
                  </a:lnTo>
                  <a:lnTo>
                    <a:pt x="8" y="17"/>
                  </a:lnTo>
                  <a:lnTo>
                    <a:pt x="6" y="24"/>
                  </a:lnTo>
                  <a:lnTo>
                    <a:pt x="6"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9" name="Freeform 87"/>
            <p:cNvSpPr>
              <a:spLocks noEditPoints="1"/>
            </p:cNvSpPr>
            <p:nvPr/>
          </p:nvSpPr>
          <p:spPr bwMode="auto">
            <a:xfrm>
              <a:off x="3640" y="1929"/>
              <a:ext cx="178" cy="179"/>
            </a:xfrm>
            <a:custGeom>
              <a:avLst/>
              <a:gdLst/>
              <a:ahLst/>
              <a:cxnLst>
                <a:cxn ang="0">
                  <a:pos x="190" y="390"/>
                </a:cxn>
                <a:cxn ang="0">
                  <a:pos x="152" y="386"/>
                </a:cxn>
                <a:cxn ang="0">
                  <a:pos x="99" y="364"/>
                </a:cxn>
                <a:cxn ang="0">
                  <a:pos x="53" y="330"/>
                </a:cxn>
                <a:cxn ang="0">
                  <a:pos x="30" y="298"/>
                </a:cxn>
                <a:cxn ang="0">
                  <a:pos x="6" y="247"/>
                </a:cxn>
                <a:cxn ang="0">
                  <a:pos x="0" y="190"/>
                </a:cxn>
                <a:cxn ang="0">
                  <a:pos x="4" y="152"/>
                </a:cxn>
                <a:cxn ang="0">
                  <a:pos x="24" y="99"/>
                </a:cxn>
                <a:cxn ang="0">
                  <a:pos x="60" y="54"/>
                </a:cxn>
                <a:cxn ang="0">
                  <a:pos x="90" y="30"/>
                </a:cxn>
                <a:cxn ang="0">
                  <a:pos x="142" y="7"/>
                </a:cxn>
                <a:cxn ang="0">
                  <a:pos x="199" y="0"/>
                </a:cxn>
                <a:cxn ang="0">
                  <a:pos x="238" y="4"/>
                </a:cxn>
                <a:cxn ang="0">
                  <a:pos x="291" y="25"/>
                </a:cxn>
                <a:cxn ang="0">
                  <a:pos x="336" y="60"/>
                </a:cxn>
                <a:cxn ang="0">
                  <a:pos x="368" y="105"/>
                </a:cxn>
                <a:cxn ang="0">
                  <a:pos x="386" y="159"/>
                </a:cxn>
                <a:cxn ang="0">
                  <a:pos x="389" y="199"/>
                </a:cxn>
                <a:cxn ang="0">
                  <a:pos x="380" y="256"/>
                </a:cxn>
                <a:cxn ang="0">
                  <a:pos x="354" y="306"/>
                </a:cxn>
                <a:cxn ang="0">
                  <a:pos x="317" y="346"/>
                </a:cxn>
                <a:cxn ang="0">
                  <a:pos x="270" y="375"/>
                </a:cxn>
                <a:cxn ang="0">
                  <a:pos x="214" y="389"/>
                </a:cxn>
                <a:cxn ang="0">
                  <a:pos x="194" y="18"/>
                </a:cxn>
                <a:cxn ang="0">
                  <a:pos x="161" y="21"/>
                </a:cxn>
                <a:cxn ang="0">
                  <a:pos x="113" y="37"/>
                </a:cxn>
                <a:cxn ang="0">
                  <a:pos x="72" y="66"/>
                </a:cxn>
                <a:cxn ang="0">
                  <a:pos x="50" y="93"/>
                </a:cxn>
                <a:cxn ang="0">
                  <a:pos x="27" y="140"/>
                </a:cxn>
                <a:cxn ang="0">
                  <a:pos x="18" y="191"/>
                </a:cxn>
                <a:cxn ang="0">
                  <a:pos x="19" y="226"/>
                </a:cxn>
                <a:cxn ang="0">
                  <a:pos x="36" y="274"/>
                </a:cxn>
                <a:cxn ang="0">
                  <a:pos x="66" y="316"/>
                </a:cxn>
                <a:cxn ang="0">
                  <a:pos x="93" y="339"/>
                </a:cxn>
                <a:cxn ang="0">
                  <a:pos x="139" y="363"/>
                </a:cxn>
                <a:cxn ang="0">
                  <a:pos x="190" y="372"/>
                </a:cxn>
                <a:cxn ang="0">
                  <a:pos x="226" y="369"/>
                </a:cxn>
                <a:cxn ang="0">
                  <a:pos x="276" y="352"/>
                </a:cxn>
                <a:cxn ang="0">
                  <a:pos x="317" y="322"/>
                </a:cxn>
                <a:cxn ang="0">
                  <a:pos x="348" y="283"/>
                </a:cxn>
                <a:cxn ang="0">
                  <a:pos x="366" y="235"/>
                </a:cxn>
                <a:cxn ang="0">
                  <a:pos x="371" y="199"/>
                </a:cxn>
                <a:cxn ang="0">
                  <a:pos x="365" y="146"/>
                </a:cxn>
                <a:cxn ang="0">
                  <a:pos x="344" y="99"/>
                </a:cxn>
                <a:cxn ang="0">
                  <a:pos x="310" y="61"/>
                </a:cxn>
                <a:cxn ang="0">
                  <a:pos x="267" y="33"/>
                </a:cxn>
                <a:cxn ang="0">
                  <a:pos x="217" y="19"/>
                </a:cxn>
                <a:cxn ang="0">
                  <a:pos x="194" y="18"/>
                </a:cxn>
              </a:cxnLst>
              <a:rect l="0" t="0" r="r" b="b"/>
              <a:pathLst>
                <a:path w="389" h="390">
                  <a:moveTo>
                    <a:pt x="194" y="390"/>
                  </a:moveTo>
                  <a:lnTo>
                    <a:pt x="194" y="390"/>
                  </a:lnTo>
                  <a:lnTo>
                    <a:pt x="190" y="390"/>
                  </a:lnTo>
                  <a:lnTo>
                    <a:pt x="190" y="390"/>
                  </a:lnTo>
                  <a:lnTo>
                    <a:pt x="170" y="389"/>
                  </a:lnTo>
                  <a:lnTo>
                    <a:pt x="152" y="386"/>
                  </a:lnTo>
                  <a:lnTo>
                    <a:pt x="133" y="380"/>
                  </a:lnTo>
                  <a:lnTo>
                    <a:pt x="116" y="374"/>
                  </a:lnTo>
                  <a:lnTo>
                    <a:pt x="99" y="364"/>
                  </a:lnTo>
                  <a:lnTo>
                    <a:pt x="83" y="354"/>
                  </a:lnTo>
                  <a:lnTo>
                    <a:pt x="68" y="342"/>
                  </a:lnTo>
                  <a:lnTo>
                    <a:pt x="53" y="330"/>
                  </a:lnTo>
                  <a:lnTo>
                    <a:pt x="53" y="330"/>
                  </a:lnTo>
                  <a:lnTo>
                    <a:pt x="40" y="315"/>
                  </a:lnTo>
                  <a:lnTo>
                    <a:pt x="30" y="298"/>
                  </a:lnTo>
                  <a:lnTo>
                    <a:pt x="21" y="283"/>
                  </a:lnTo>
                  <a:lnTo>
                    <a:pt x="12" y="265"/>
                  </a:lnTo>
                  <a:lnTo>
                    <a:pt x="6" y="247"/>
                  </a:lnTo>
                  <a:lnTo>
                    <a:pt x="3" y="229"/>
                  </a:lnTo>
                  <a:lnTo>
                    <a:pt x="0" y="209"/>
                  </a:lnTo>
                  <a:lnTo>
                    <a:pt x="0" y="190"/>
                  </a:lnTo>
                  <a:lnTo>
                    <a:pt x="0" y="190"/>
                  </a:lnTo>
                  <a:lnTo>
                    <a:pt x="1" y="170"/>
                  </a:lnTo>
                  <a:lnTo>
                    <a:pt x="4" y="152"/>
                  </a:lnTo>
                  <a:lnTo>
                    <a:pt x="9" y="134"/>
                  </a:lnTo>
                  <a:lnTo>
                    <a:pt x="16" y="116"/>
                  </a:lnTo>
                  <a:lnTo>
                    <a:pt x="24" y="99"/>
                  </a:lnTo>
                  <a:lnTo>
                    <a:pt x="34" y="82"/>
                  </a:lnTo>
                  <a:lnTo>
                    <a:pt x="47" y="67"/>
                  </a:lnTo>
                  <a:lnTo>
                    <a:pt x="60" y="54"/>
                  </a:lnTo>
                  <a:lnTo>
                    <a:pt x="60" y="54"/>
                  </a:lnTo>
                  <a:lnTo>
                    <a:pt x="75" y="40"/>
                  </a:lnTo>
                  <a:lnTo>
                    <a:pt x="90" y="30"/>
                  </a:lnTo>
                  <a:lnTo>
                    <a:pt x="107" y="21"/>
                  </a:lnTo>
                  <a:lnTo>
                    <a:pt x="123" y="13"/>
                  </a:lnTo>
                  <a:lnTo>
                    <a:pt x="142" y="7"/>
                  </a:lnTo>
                  <a:lnTo>
                    <a:pt x="161" y="3"/>
                  </a:lnTo>
                  <a:lnTo>
                    <a:pt x="179" y="0"/>
                  </a:lnTo>
                  <a:lnTo>
                    <a:pt x="199" y="0"/>
                  </a:lnTo>
                  <a:lnTo>
                    <a:pt x="199" y="0"/>
                  </a:lnTo>
                  <a:lnTo>
                    <a:pt x="218" y="1"/>
                  </a:lnTo>
                  <a:lnTo>
                    <a:pt x="238" y="4"/>
                  </a:lnTo>
                  <a:lnTo>
                    <a:pt x="256" y="10"/>
                  </a:lnTo>
                  <a:lnTo>
                    <a:pt x="274" y="16"/>
                  </a:lnTo>
                  <a:lnTo>
                    <a:pt x="291" y="25"/>
                  </a:lnTo>
                  <a:lnTo>
                    <a:pt x="307" y="36"/>
                  </a:lnTo>
                  <a:lnTo>
                    <a:pt x="323" y="48"/>
                  </a:lnTo>
                  <a:lnTo>
                    <a:pt x="336" y="60"/>
                  </a:lnTo>
                  <a:lnTo>
                    <a:pt x="348" y="75"/>
                  </a:lnTo>
                  <a:lnTo>
                    <a:pt x="359" y="90"/>
                  </a:lnTo>
                  <a:lnTo>
                    <a:pt x="368" y="105"/>
                  </a:lnTo>
                  <a:lnTo>
                    <a:pt x="375" y="123"/>
                  </a:lnTo>
                  <a:lnTo>
                    <a:pt x="381" y="141"/>
                  </a:lnTo>
                  <a:lnTo>
                    <a:pt x="386" y="159"/>
                  </a:lnTo>
                  <a:lnTo>
                    <a:pt x="389" y="179"/>
                  </a:lnTo>
                  <a:lnTo>
                    <a:pt x="389" y="199"/>
                  </a:lnTo>
                  <a:lnTo>
                    <a:pt x="389" y="199"/>
                  </a:lnTo>
                  <a:lnTo>
                    <a:pt x="387" y="218"/>
                  </a:lnTo>
                  <a:lnTo>
                    <a:pt x="384" y="238"/>
                  </a:lnTo>
                  <a:lnTo>
                    <a:pt x="380" y="256"/>
                  </a:lnTo>
                  <a:lnTo>
                    <a:pt x="372" y="274"/>
                  </a:lnTo>
                  <a:lnTo>
                    <a:pt x="365" y="291"/>
                  </a:lnTo>
                  <a:lnTo>
                    <a:pt x="354" y="306"/>
                  </a:lnTo>
                  <a:lnTo>
                    <a:pt x="344" y="321"/>
                  </a:lnTo>
                  <a:lnTo>
                    <a:pt x="330" y="334"/>
                  </a:lnTo>
                  <a:lnTo>
                    <a:pt x="317" y="346"/>
                  </a:lnTo>
                  <a:lnTo>
                    <a:pt x="301" y="357"/>
                  </a:lnTo>
                  <a:lnTo>
                    <a:pt x="286" y="368"/>
                  </a:lnTo>
                  <a:lnTo>
                    <a:pt x="270" y="375"/>
                  </a:lnTo>
                  <a:lnTo>
                    <a:pt x="252" y="381"/>
                  </a:lnTo>
                  <a:lnTo>
                    <a:pt x="234" y="386"/>
                  </a:lnTo>
                  <a:lnTo>
                    <a:pt x="214" y="389"/>
                  </a:lnTo>
                  <a:lnTo>
                    <a:pt x="194" y="390"/>
                  </a:lnTo>
                  <a:lnTo>
                    <a:pt x="194" y="390"/>
                  </a:lnTo>
                  <a:close/>
                  <a:moveTo>
                    <a:pt x="194" y="18"/>
                  </a:moveTo>
                  <a:lnTo>
                    <a:pt x="194" y="18"/>
                  </a:lnTo>
                  <a:lnTo>
                    <a:pt x="178" y="19"/>
                  </a:lnTo>
                  <a:lnTo>
                    <a:pt x="161" y="21"/>
                  </a:lnTo>
                  <a:lnTo>
                    <a:pt x="145" y="25"/>
                  </a:lnTo>
                  <a:lnTo>
                    <a:pt x="128" y="30"/>
                  </a:lnTo>
                  <a:lnTo>
                    <a:pt x="113" y="37"/>
                  </a:lnTo>
                  <a:lnTo>
                    <a:pt x="99" y="46"/>
                  </a:lnTo>
                  <a:lnTo>
                    <a:pt x="86" y="55"/>
                  </a:lnTo>
                  <a:lnTo>
                    <a:pt x="72" y="66"/>
                  </a:lnTo>
                  <a:lnTo>
                    <a:pt x="72" y="66"/>
                  </a:lnTo>
                  <a:lnTo>
                    <a:pt x="60" y="79"/>
                  </a:lnTo>
                  <a:lnTo>
                    <a:pt x="50" y="93"/>
                  </a:lnTo>
                  <a:lnTo>
                    <a:pt x="40" y="108"/>
                  </a:lnTo>
                  <a:lnTo>
                    <a:pt x="33" y="123"/>
                  </a:lnTo>
                  <a:lnTo>
                    <a:pt x="27" y="140"/>
                  </a:lnTo>
                  <a:lnTo>
                    <a:pt x="22" y="156"/>
                  </a:lnTo>
                  <a:lnTo>
                    <a:pt x="19" y="173"/>
                  </a:lnTo>
                  <a:lnTo>
                    <a:pt x="18" y="191"/>
                  </a:lnTo>
                  <a:lnTo>
                    <a:pt x="18" y="191"/>
                  </a:lnTo>
                  <a:lnTo>
                    <a:pt x="18" y="208"/>
                  </a:lnTo>
                  <a:lnTo>
                    <a:pt x="19" y="226"/>
                  </a:lnTo>
                  <a:lnTo>
                    <a:pt x="24" y="242"/>
                  </a:lnTo>
                  <a:lnTo>
                    <a:pt x="30" y="259"/>
                  </a:lnTo>
                  <a:lnTo>
                    <a:pt x="36" y="274"/>
                  </a:lnTo>
                  <a:lnTo>
                    <a:pt x="45" y="289"/>
                  </a:lnTo>
                  <a:lnTo>
                    <a:pt x="56" y="304"/>
                  </a:lnTo>
                  <a:lnTo>
                    <a:pt x="66" y="316"/>
                  </a:lnTo>
                  <a:lnTo>
                    <a:pt x="66" y="316"/>
                  </a:lnTo>
                  <a:lnTo>
                    <a:pt x="80" y="328"/>
                  </a:lnTo>
                  <a:lnTo>
                    <a:pt x="93" y="339"/>
                  </a:lnTo>
                  <a:lnTo>
                    <a:pt x="107" y="349"/>
                  </a:lnTo>
                  <a:lnTo>
                    <a:pt x="123" y="357"/>
                  </a:lnTo>
                  <a:lnTo>
                    <a:pt x="139" y="363"/>
                  </a:lnTo>
                  <a:lnTo>
                    <a:pt x="155" y="368"/>
                  </a:lnTo>
                  <a:lnTo>
                    <a:pt x="173" y="371"/>
                  </a:lnTo>
                  <a:lnTo>
                    <a:pt x="190" y="372"/>
                  </a:lnTo>
                  <a:lnTo>
                    <a:pt x="190" y="372"/>
                  </a:lnTo>
                  <a:lnTo>
                    <a:pt x="208" y="371"/>
                  </a:lnTo>
                  <a:lnTo>
                    <a:pt x="226" y="369"/>
                  </a:lnTo>
                  <a:lnTo>
                    <a:pt x="243" y="364"/>
                  </a:lnTo>
                  <a:lnTo>
                    <a:pt x="259" y="358"/>
                  </a:lnTo>
                  <a:lnTo>
                    <a:pt x="276" y="352"/>
                  </a:lnTo>
                  <a:lnTo>
                    <a:pt x="289" y="343"/>
                  </a:lnTo>
                  <a:lnTo>
                    <a:pt x="304" y="334"/>
                  </a:lnTo>
                  <a:lnTo>
                    <a:pt x="317" y="322"/>
                  </a:lnTo>
                  <a:lnTo>
                    <a:pt x="329" y="310"/>
                  </a:lnTo>
                  <a:lnTo>
                    <a:pt x="339" y="297"/>
                  </a:lnTo>
                  <a:lnTo>
                    <a:pt x="348" y="283"/>
                  </a:lnTo>
                  <a:lnTo>
                    <a:pt x="356" y="268"/>
                  </a:lnTo>
                  <a:lnTo>
                    <a:pt x="362" y="251"/>
                  </a:lnTo>
                  <a:lnTo>
                    <a:pt x="366" y="235"/>
                  </a:lnTo>
                  <a:lnTo>
                    <a:pt x="369" y="217"/>
                  </a:lnTo>
                  <a:lnTo>
                    <a:pt x="371" y="199"/>
                  </a:lnTo>
                  <a:lnTo>
                    <a:pt x="371" y="199"/>
                  </a:lnTo>
                  <a:lnTo>
                    <a:pt x="371" y="181"/>
                  </a:lnTo>
                  <a:lnTo>
                    <a:pt x="368" y="162"/>
                  </a:lnTo>
                  <a:lnTo>
                    <a:pt x="365" y="146"/>
                  </a:lnTo>
                  <a:lnTo>
                    <a:pt x="359" y="129"/>
                  </a:lnTo>
                  <a:lnTo>
                    <a:pt x="351" y="114"/>
                  </a:lnTo>
                  <a:lnTo>
                    <a:pt x="344" y="99"/>
                  </a:lnTo>
                  <a:lnTo>
                    <a:pt x="333" y="85"/>
                  </a:lnTo>
                  <a:lnTo>
                    <a:pt x="323" y="72"/>
                  </a:lnTo>
                  <a:lnTo>
                    <a:pt x="310" y="61"/>
                  </a:lnTo>
                  <a:lnTo>
                    <a:pt x="297" y="51"/>
                  </a:lnTo>
                  <a:lnTo>
                    <a:pt x="282" y="42"/>
                  </a:lnTo>
                  <a:lnTo>
                    <a:pt x="267" y="33"/>
                  </a:lnTo>
                  <a:lnTo>
                    <a:pt x="252" y="27"/>
                  </a:lnTo>
                  <a:lnTo>
                    <a:pt x="234" y="22"/>
                  </a:lnTo>
                  <a:lnTo>
                    <a:pt x="217" y="19"/>
                  </a:lnTo>
                  <a:lnTo>
                    <a:pt x="199" y="18"/>
                  </a:lnTo>
                  <a:lnTo>
                    <a:pt x="199" y="18"/>
                  </a:lnTo>
                  <a:lnTo>
                    <a:pt x="194" y="18"/>
                  </a:lnTo>
                  <a:lnTo>
                    <a:pt x="194" y="18"/>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0" name="Freeform 88"/>
            <p:cNvSpPr>
              <a:spLocks noEditPoints="1"/>
            </p:cNvSpPr>
            <p:nvPr/>
          </p:nvSpPr>
          <p:spPr bwMode="auto">
            <a:xfrm>
              <a:off x="3654" y="1944"/>
              <a:ext cx="150" cy="150"/>
            </a:xfrm>
            <a:custGeom>
              <a:avLst/>
              <a:gdLst/>
              <a:ahLst/>
              <a:cxnLst>
                <a:cxn ang="0">
                  <a:pos x="160" y="327"/>
                </a:cxn>
                <a:cxn ang="0">
                  <a:pos x="128" y="323"/>
                </a:cxn>
                <a:cxn ang="0">
                  <a:pos x="84" y="306"/>
                </a:cxn>
                <a:cxn ang="0">
                  <a:pos x="45" y="276"/>
                </a:cxn>
                <a:cxn ang="0">
                  <a:pos x="26" y="251"/>
                </a:cxn>
                <a:cxn ang="0">
                  <a:pos x="6" y="208"/>
                </a:cxn>
                <a:cxn ang="0">
                  <a:pos x="0" y="160"/>
                </a:cxn>
                <a:cxn ang="0">
                  <a:pos x="4" y="127"/>
                </a:cxn>
                <a:cxn ang="0">
                  <a:pos x="21" y="83"/>
                </a:cxn>
                <a:cxn ang="0">
                  <a:pos x="51" y="45"/>
                </a:cxn>
                <a:cxn ang="0">
                  <a:pos x="77" y="26"/>
                </a:cxn>
                <a:cxn ang="0">
                  <a:pos x="121" y="6"/>
                </a:cxn>
                <a:cxn ang="0">
                  <a:pos x="169" y="0"/>
                </a:cxn>
                <a:cxn ang="0">
                  <a:pos x="201" y="3"/>
                </a:cxn>
                <a:cxn ang="0">
                  <a:pos x="246" y="21"/>
                </a:cxn>
                <a:cxn ang="0">
                  <a:pos x="284" y="50"/>
                </a:cxn>
                <a:cxn ang="0">
                  <a:pos x="311" y="89"/>
                </a:cxn>
                <a:cxn ang="0">
                  <a:pos x="326" y="134"/>
                </a:cxn>
                <a:cxn ang="0">
                  <a:pos x="329" y="168"/>
                </a:cxn>
                <a:cxn ang="0">
                  <a:pos x="320" y="216"/>
                </a:cxn>
                <a:cxn ang="0">
                  <a:pos x="299" y="257"/>
                </a:cxn>
                <a:cxn ang="0">
                  <a:pos x="267" y="291"/>
                </a:cxn>
                <a:cxn ang="0">
                  <a:pos x="228" y="315"/>
                </a:cxn>
                <a:cxn ang="0">
                  <a:pos x="181" y="326"/>
                </a:cxn>
                <a:cxn ang="0">
                  <a:pos x="164" y="18"/>
                </a:cxn>
                <a:cxn ang="0">
                  <a:pos x="137" y="20"/>
                </a:cxn>
                <a:cxn ang="0">
                  <a:pos x="98" y="33"/>
                </a:cxn>
                <a:cxn ang="0">
                  <a:pos x="63" y="58"/>
                </a:cxn>
                <a:cxn ang="0">
                  <a:pos x="45" y="80"/>
                </a:cxn>
                <a:cxn ang="0">
                  <a:pos x="26" y="118"/>
                </a:cxn>
                <a:cxn ang="0">
                  <a:pos x="18" y="160"/>
                </a:cxn>
                <a:cxn ang="0">
                  <a:pos x="21" y="189"/>
                </a:cxn>
                <a:cxn ang="0">
                  <a:pos x="35" y="229"/>
                </a:cxn>
                <a:cxn ang="0">
                  <a:pos x="59" y="264"/>
                </a:cxn>
                <a:cxn ang="0">
                  <a:pos x="81" y="284"/>
                </a:cxn>
                <a:cxn ang="0">
                  <a:pos x="119" y="302"/>
                </a:cxn>
                <a:cxn ang="0">
                  <a:pos x="161" y="309"/>
                </a:cxn>
                <a:cxn ang="0">
                  <a:pos x="190" y="306"/>
                </a:cxn>
                <a:cxn ang="0">
                  <a:pos x="231" y="293"/>
                </a:cxn>
                <a:cxn ang="0">
                  <a:pos x="265" y="269"/>
                </a:cxn>
                <a:cxn ang="0">
                  <a:pos x="291" y="235"/>
                </a:cxn>
                <a:cxn ang="0">
                  <a:pos x="306" y="196"/>
                </a:cxn>
                <a:cxn ang="0">
                  <a:pos x="311" y="168"/>
                </a:cxn>
                <a:cxn ang="0">
                  <a:pos x="305" y="124"/>
                </a:cxn>
                <a:cxn ang="0">
                  <a:pos x="287" y="85"/>
                </a:cxn>
                <a:cxn ang="0">
                  <a:pos x="259" y="53"/>
                </a:cxn>
                <a:cxn ang="0">
                  <a:pos x="225" y="30"/>
                </a:cxn>
                <a:cxn ang="0">
                  <a:pos x="182" y="20"/>
                </a:cxn>
                <a:cxn ang="0">
                  <a:pos x="164" y="18"/>
                </a:cxn>
              </a:cxnLst>
              <a:rect l="0" t="0" r="r" b="b"/>
              <a:pathLst>
                <a:path w="329" h="327">
                  <a:moveTo>
                    <a:pt x="164" y="327"/>
                  </a:moveTo>
                  <a:lnTo>
                    <a:pt x="164" y="327"/>
                  </a:lnTo>
                  <a:lnTo>
                    <a:pt x="160" y="327"/>
                  </a:lnTo>
                  <a:lnTo>
                    <a:pt x="160" y="327"/>
                  </a:lnTo>
                  <a:lnTo>
                    <a:pt x="145" y="326"/>
                  </a:lnTo>
                  <a:lnTo>
                    <a:pt x="128" y="323"/>
                  </a:lnTo>
                  <a:lnTo>
                    <a:pt x="113" y="320"/>
                  </a:lnTo>
                  <a:lnTo>
                    <a:pt x="98" y="314"/>
                  </a:lnTo>
                  <a:lnTo>
                    <a:pt x="84" y="306"/>
                  </a:lnTo>
                  <a:lnTo>
                    <a:pt x="71" y="297"/>
                  </a:lnTo>
                  <a:lnTo>
                    <a:pt x="57" y="288"/>
                  </a:lnTo>
                  <a:lnTo>
                    <a:pt x="45" y="276"/>
                  </a:lnTo>
                  <a:lnTo>
                    <a:pt x="45" y="276"/>
                  </a:lnTo>
                  <a:lnTo>
                    <a:pt x="35" y="264"/>
                  </a:lnTo>
                  <a:lnTo>
                    <a:pt x="26" y="251"/>
                  </a:lnTo>
                  <a:lnTo>
                    <a:pt x="18" y="237"/>
                  </a:lnTo>
                  <a:lnTo>
                    <a:pt x="12" y="223"/>
                  </a:lnTo>
                  <a:lnTo>
                    <a:pt x="6" y="208"/>
                  </a:lnTo>
                  <a:lnTo>
                    <a:pt x="3" y="192"/>
                  </a:lnTo>
                  <a:lnTo>
                    <a:pt x="1" y="177"/>
                  </a:lnTo>
                  <a:lnTo>
                    <a:pt x="0" y="160"/>
                  </a:lnTo>
                  <a:lnTo>
                    <a:pt x="0" y="160"/>
                  </a:lnTo>
                  <a:lnTo>
                    <a:pt x="1" y="143"/>
                  </a:lnTo>
                  <a:lnTo>
                    <a:pt x="4" y="127"/>
                  </a:lnTo>
                  <a:lnTo>
                    <a:pt x="9" y="112"/>
                  </a:lnTo>
                  <a:lnTo>
                    <a:pt x="15" y="97"/>
                  </a:lnTo>
                  <a:lnTo>
                    <a:pt x="21" y="83"/>
                  </a:lnTo>
                  <a:lnTo>
                    <a:pt x="30" y="70"/>
                  </a:lnTo>
                  <a:lnTo>
                    <a:pt x="41" y="58"/>
                  </a:lnTo>
                  <a:lnTo>
                    <a:pt x="51" y="45"/>
                  </a:lnTo>
                  <a:lnTo>
                    <a:pt x="51" y="45"/>
                  </a:lnTo>
                  <a:lnTo>
                    <a:pt x="63" y="35"/>
                  </a:lnTo>
                  <a:lnTo>
                    <a:pt x="77" y="26"/>
                  </a:lnTo>
                  <a:lnTo>
                    <a:pt x="90" y="17"/>
                  </a:lnTo>
                  <a:lnTo>
                    <a:pt x="106" y="11"/>
                  </a:lnTo>
                  <a:lnTo>
                    <a:pt x="121" y="6"/>
                  </a:lnTo>
                  <a:lnTo>
                    <a:pt x="136" y="2"/>
                  </a:lnTo>
                  <a:lnTo>
                    <a:pt x="152" y="0"/>
                  </a:lnTo>
                  <a:lnTo>
                    <a:pt x="169" y="0"/>
                  </a:lnTo>
                  <a:lnTo>
                    <a:pt x="169" y="0"/>
                  </a:lnTo>
                  <a:lnTo>
                    <a:pt x="185" y="2"/>
                  </a:lnTo>
                  <a:lnTo>
                    <a:pt x="201" y="3"/>
                  </a:lnTo>
                  <a:lnTo>
                    <a:pt x="217" y="8"/>
                  </a:lnTo>
                  <a:lnTo>
                    <a:pt x="232" y="14"/>
                  </a:lnTo>
                  <a:lnTo>
                    <a:pt x="246" y="21"/>
                  </a:lnTo>
                  <a:lnTo>
                    <a:pt x="259" y="30"/>
                  </a:lnTo>
                  <a:lnTo>
                    <a:pt x="271" y="39"/>
                  </a:lnTo>
                  <a:lnTo>
                    <a:pt x="284" y="50"/>
                  </a:lnTo>
                  <a:lnTo>
                    <a:pt x="293" y="62"/>
                  </a:lnTo>
                  <a:lnTo>
                    <a:pt x="303" y="76"/>
                  </a:lnTo>
                  <a:lnTo>
                    <a:pt x="311" y="89"/>
                  </a:lnTo>
                  <a:lnTo>
                    <a:pt x="317" y="103"/>
                  </a:lnTo>
                  <a:lnTo>
                    <a:pt x="323" y="119"/>
                  </a:lnTo>
                  <a:lnTo>
                    <a:pt x="326" y="134"/>
                  </a:lnTo>
                  <a:lnTo>
                    <a:pt x="327" y="151"/>
                  </a:lnTo>
                  <a:lnTo>
                    <a:pt x="329" y="168"/>
                  </a:lnTo>
                  <a:lnTo>
                    <a:pt x="329" y="168"/>
                  </a:lnTo>
                  <a:lnTo>
                    <a:pt x="327" y="184"/>
                  </a:lnTo>
                  <a:lnTo>
                    <a:pt x="324" y="199"/>
                  </a:lnTo>
                  <a:lnTo>
                    <a:pt x="320" y="216"/>
                  </a:lnTo>
                  <a:lnTo>
                    <a:pt x="314" y="229"/>
                  </a:lnTo>
                  <a:lnTo>
                    <a:pt x="308" y="245"/>
                  </a:lnTo>
                  <a:lnTo>
                    <a:pt x="299" y="257"/>
                  </a:lnTo>
                  <a:lnTo>
                    <a:pt x="290" y="270"/>
                  </a:lnTo>
                  <a:lnTo>
                    <a:pt x="279" y="281"/>
                  </a:lnTo>
                  <a:lnTo>
                    <a:pt x="267" y="291"/>
                  </a:lnTo>
                  <a:lnTo>
                    <a:pt x="255" y="300"/>
                  </a:lnTo>
                  <a:lnTo>
                    <a:pt x="241" y="308"/>
                  </a:lnTo>
                  <a:lnTo>
                    <a:pt x="228" y="315"/>
                  </a:lnTo>
                  <a:lnTo>
                    <a:pt x="213" y="320"/>
                  </a:lnTo>
                  <a:lnTo>
                    <a:pt x="198" y="324"/>
                  </a:lnTo>
                  <a:lnTo>
                    <a:pt x="181" y="326"/>
                  </a:lnTo>
                  <a:lnTo>
                    <a:pt x="164" y="327"/>
                  </a:lnTo>
                  <a:lnTo>
                    <a:pt x="164" y="327"/>
                  </a:lnTo>
                  <a:close/>
                  <a:moveTo>
                    <a:pt x="164" y="18"/>
                  </a:moveTo>
                  <a:lnTo>
                    <a:pt x="164" y="18"/>
                  </a:lnTo>
                  <a:lnTo>
                    <a:pt x="151" y="18"/>
                  </a:lnTo>
                  <a:lnTo>
                    <a:pt x="137" y="20"/>
                  </a:lnTo>
                  <a:lnTo>
                    <a:pt x="124" y="24"/>
                  </a:lnTo>
                  <a:lnTo>
                    <a:pt x="110" y="29"/>
                  </a:lnTo>
                  <a:lnTo>
                    <a:pt x="98" y="33"/>
                  </a:lnTo>
                  <a:lnTo>
                    <a:pt x="86" y="41"/>
                  </a:lnTo>
                  <a:lnTo>
                    <a:pt x="74" y="48"/>
                  </a:lnTo>
                  <a:lnTo>
                    <a:pt x="63" y="58"/>
                  </a:lnTo>
                  <a:lnTo>
                    <a:pt x="63" y="58"/>
                  </a:lnTo>
                  <a:lnTo>
                    <a:pt x="54" y="68"/>
                  </a:lnTo>
                  <a:lnTo>
                    <a:pt x="45" y="80"/>
                  </a:lnTo>
                  <a:lnTo>
                    <a:pt x="38" y="92"/>
                  </a:lnTo>
                  <a:lnTo>
                    <a:pt x="32" y="104"/>
                  </a:lnTo>
                  <a:lnTo>
                    <a:pt x="26" y="118"/>
                  </a:lnTo>
                  <a:lnTo>
                    <a:pt x="23" y="131"/>
                  </a:lnTo>
                  <a:lnTo>
                    <a:pt x="20" y="145"/>
                  </a:lnTo>
                  <a:lnTo>
                    <a:pt x="18" y="160"/>
                  </a:lnTo>
                  <a:lnTo>
                    <a:pt x="18" y="160"/>
                  </a:lnTo>
                  <a:lnTo>
                    <a:pt x="20" y="175"/>
                  </a:lnTo>
                  <a:lnTo>
                    <a:pt x="21" y="189"/>
                  </a:lnTo>
                  <a:lnTo>
                    <a:pt x="24" y="202"/>
                  </a:lnTo>
                  <a:lnTo>
                    <a:pt x="29" y="216"/>
                  </a:lnTo>
                  <a:lnTo>
                    <a:pt x="35" y="229"/>
                  </a:lnTo>
                  <a:lnTo>
                    <a:pt x="41" y="241"/>
                  </a:lnTo>
                  <a:lnTo>
                    <a:pt x="50" y="254"/>
                  </a:lnTo>
                  <a:lnTo>
                    <a:pt x="59" y="264"/>
                  </a:lnTo>
                  <a:lnTo>
                    <a:pt x="59" y="264"/>
                  </a:lnTo>
                  <a:lnTo>
                    <a:pt x="69" y="275"/>
                  </a:lnTo>
                  <a:lnTo>
                    <a:pt x="81" y="284"/>
                  </a:lnTo>
                  <a:lnTo>
                    <a:pt x="93" y="291"/>
                  </a:lnTo>
                  <a:lnTo>
                    <a:pt x="106" y="297"/>
                  </a:lnTo>
                  <a:lnTo>
                    <a:pt x="119" y="302"/>
                  </a:lnTo>
                  <a:lnTo>
                    <a:pt x="133" y="306"/>
                  </a:lnTo>
                  <a:lnTo>
                    <a:pt x="146" y="308"/>
                  </a:lnTo>
                  <a:lnTo>
                    <a:pt x="161" y="309"/>
                  </a:lnTo>
                  <a:lnTo>
                    <a:pt x="161" y="309"/>
                  </a:lnTo>
                  <a:lnTo>
                    <a:pt x="176" y="309"/>
                  </a:lnTo>
                  <a:lnTo>
                    <a:pt x="190" y="306"/>
                  </a:lnTo>
                  <a:lnTo>
                    <a:pt x="205" y="303"/>
                  </a:lnTo>
                  <a:lnTo>
                    <a:pt x="217" y="299"/>
                  </a:lnTo>
                  <a:lnTo>
                    <a:pt x="231" y="293"/>
                  </a:lnTo>
                  <a:lnTo>
                    <a:pt x="243" y="287"/>
                  </a:lnTo>
                  <a:lnTo>
                    <a:pt x="255" y="278"/>
                  </a:lnTo>
                  <a:lnTo>
                    <a:pt x="265" y="269"/>
                  </a:lnTo>
                  <a:lnTo>
                    <a:pt x="274" y="258"/>
                  </a:lnTo>
                  <a:lnTo>
                    <a:pt x="284" y="248"/>
                  </a:lnTo>
                  <a:lnTo>
                    <a:pt x="291" y="235"/>
                  </a:lnTo>
                  <a:lnTo>
                    <a:pt x="297" y="223"/>
                  </a:lnTo>
                  <a:lnTo>
                    <a:pt x="303" y="210"/>
                  </a:lnTo>
                  <a:lnTo>
                    <a:pt x="306" y="196"/>
                  </a:lnTo>
                  <a:lnTo>
                    <a:pt x="309" y="181"/>
                  </a:lnTo>
                  <a:lnTo>
                    <a:pt x="311" y="168"/>
                  </a:lnTo>
                  <a:lnTo>
                    <a:pt x="311" y="168"/>
                  </a:lnTo>
                  <a:lnTo>
                    <a:pt x="309" y="153"/>
                  </a:lnTo>
                  <a:lnTo>
                    <a:pt x="308" y="137"/>
                  </a:lnTo>
                  <a:lnTo>
                    <a:pt x="305" y="124"/>
                  </a:lnTo>
                  <a:lnTo>
                    <a:pt x="300" y="110"/>
                  </a:lnTo>
                  <a:lnTo>
                    <a:pt x="294" y="97"/>
                  </a:lnTo>
                  <a:lnTo>
                    <a:pt x="287" y="85"/>
                  </a:lnTo>
                  <a:lnTo>
                    <a:pt x="279" y="74"/>
                  </a:lnTo>
                  <a:lnTo>
                    <a:pt x="270" y="64"/>
                  </a:lnTo>
                  <a:lnTo>
                    <a:pt x="259" y="53"/>
                  </a:lnTo>
                  <a:lnTo>
                    <a:pt x="249" y="45"/>
                  </a:lnTo>
                  <a:lnTo>
                    <a:pt x="237" y="38"/>
                  </a:lnTo>
                  <a:lnTo>
                    <a:pt x="225" y="30"/>
                  </a:lnTo>
                  <a:lnTo>
                    <a:pt x="211" y="26"/>
                  </a:lnTo>
                  <a:lnTo>
                    <a:pt x="198" y="21"/>
                  </a:lnTo>
                  <a:lnTo>
                    <a:pt x="182" y="20"/>
                  </a:lnTo>
                  <a:lnTo>
                    <a:pt x="167" y="18"/>
                  </a:lnTo>
                  <a:lnTo>
                    <a:pt x="167" y="18"/>
                  </a:lnTo>
                  <a:lnTo>
                    <a:pt x="164" y="18"/>
                  </a:lnTo>
                  <a:lnTo>
                    <a:pt x="164" y="18"/>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1" name="Freeform 89"/>
            <p:cNvSpPr>
              <a:spLocks/>
            </p:cNvSpPr>
            <p:nvPr/>
          </p:nvSpPr>
          <p:spPr bwMode="auto">
            <a:xfrm>
              <a:off x="3810" y="2016"/>
              <a:ext cx="70" cy="10"/>
            </a:xfrm>
            <a:custGeom>
              <a:avLst/>
              <a:gdLst/>
              <a:ahLst/>
              <a:cxnLst>
                <a:cxn ang="0">
                  <a:pos x="143" y="21"/>
                </a:cxn>
                <a:cxn ang="0">
                  <a:pos x="143" y="21"/>
                </a:cxn>
                <a:cxn ang="0">
                  <a:pos x="143" y="21"/>
                </a:cxn>
                <a:cxn ang="0">
                  <a:pos x="9" y="18"/>
                </a:cxn>
                <a:cxn ang="0">
                  <a:pos x="9" y="18"/>
                </a:cxn>
                <a:cxn ang="0">
                  <a:pos x="6" y="18"/>
                </a:cxn>
                <a:cxn ang="0">
                  <a:pos x="3" y="15"/>
                </a:cxn>
                <a:cxn ang="0">
                  <a:pos x="1" y="12"/>
                </a:cxn>
                <a:cxn ang="0">
                  <a:pos x="0" y="9"/>
                </a:cxn>
                <a:cxn ang="0">
                  <a:pos x="0" y="9"/>
                </a:cxn>
                <a:cxn ang="0">
                  <a:pos x="1" y="6"/>
                </a:cxn>
                <a:cxn ang="0">
                  <a:pos x="3" y="3"/>
                </a:cxn>
                <a:cxn ang="0">
                  <a:pos x="6" y="1"/>
                </a:cxn>
                <a:cxn ang="0">
                  <a:pos x="9" y="0"/>
                </a:cxn>
                <a:cxn ang="0">
                  <a:pos x="9" y="0"/>
                </a:cxn>
                <a:cxn ang="0">
                  <a:pos x="9" y="0"/>
                </a:cxn>
                <a:cxn ang="0">
                  <a:pos x="143" y="3"/>
                </a:cxn>
                <a:cxn ang="0">
                  <a:pos x="143" y="3"/>
                </a:cxn>
                <a:cxn ang="0">
                  <a:pos x="146" y="4"/>
                </a:cxn>
                <a:cxn ang="0">
                  <a:pos x="149" y="6"/>
                </a:cxn>
                <a:cxn ang="0">
                  <a:pos x="151" y="9"/>
                </a:cxn>
                <a:cxn ang="0">
                  <a:pos x="152" y="12"/>
                </a:cxn>
                <a:cxn ang="0">
                  <a:pos x="152" y="12"/>
                </a:cxn>
                <a:cxn ang="0">
                  <a:pos x="151" y="16"/>
                </a:cxn>
                <a:cxn ang="0">
                  <a:pos x="149" y="19"/>
                </a:cxn>
                <a:cxn ang="0">
                  <a:pos x="146" y="21"/>
                </a:cxn>
                <a:cxn ang="0">
                  <a:pos x="143" y="21"/>
                </a:cxn>
                <a:cxn ang="0">
                  <a:pos x="143" y="21"/>
                </a:cxn>
              </a:cxnLst>
              <a:rect l="0" t="0" r="r" b="b"/>
              <a:pathLst>
                <a:path w="152" h="21">
                  <a:moveTo>
                    <a:pt x="143" y="21"/>
                  </a:moveTo>
                  <a:lnTo>
                    <a:pt x="143" y="21"/>
                  </a:lnTo>
                  <a:lnTo>
                    <a:pt x="143" y="21"/>
                  </a:lnTo>
                  <a:lnTo>
                    <a:pt x="9" y="18"/>
                  </a:lnTo>
                  <a:lnTo>
                    <a:pt x="9" y="18"/>
                  </a:lnTo>
                  <a:lnTo>
                    <a:pt x="6" y="18"/>
                  </a:lnTo>
                  <a:lnTo>
                    <a:pt x="3" y="15"/>
                  </a:lnTo>
                  <a:lnTo>
                    <a:pt x="1" y="12"/>
                  </a:lnTo>
                  <a:lnTo>
                    <a:pt x="0" y="9"/>
                  </a:lnTo>
                  <a:lnTo>
                    <a:pt x="0" y="9"/>
                  </a:lnTo>
                  <a:lnTo>
                    <a:pt x="1" y="6"/>
                  </a:lnTo>
                  <a:lnTo>
                    <a:pt x="3" y="3"/>
                  </a:lnTo>
                  <a:lnTo>
                    <a:pt x="6" y="1"/>
                  </a:lnTo>
                  <a:lnTo>
                    <a:pt x="9" y="0"/>
                  </a:lnTo>
                  <a:lnTo>
                    <a:pt x="9" y="0"/>
                  </a:lnTo>
                  <a:lnTo>
                    <a:pt x="9" y="0"/>
                  </a:lnTo>
                  <a:lnTo>
                    <a:pt x="143" y="3"/>
                  </a:lnTo>
                  <a:lnTo>
                    <a:pt x="143" y="3"/>
                  </a:lnTo>
                  <a:lnTo>
                    <a:pt x="146" y="4"/>
                  </a:lnTo>
                  <a:lnTo>
                    <a:pt x="149" y="6"/>
                  </a:lnTo>
                  <a:lnTo>
                    <a:pt x="151" y="9"/>
                  </a:lnTo>
                  <a:lnTo>
                    <a:pt x="152" y="12"/>
                  </a:lnTo>
                  <a:lnTo>
                    <a:pt x="152" y="12"/>
                  </a:lnTo>
                  <a:lnTo>
                    <a:pt x="151" y="16"/>
                  </a:lnTo>
                  <a:lnTo>
                    <a:pt x="149" y="19"/>
                  </a:lnTo>
                  <a:lnTo>
                    <a:pt x="146" y="21"/>
                  </a:lnTo>
                  <a:lnTo>
                    <a:pt x="143" y="21"/>
                  </a:lnTo>
                  <a:lnTo>
                    <a:pt x="143" y="21"/>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2" name="Freeform 90"/>
            <p:cNvSpPr>
              <a:spLocks/>
            </p:cNvSpPr>
            <p:nvPr/>
          </p:nvSpPr>
          <p:spPr bwMode="auto">
            <a:xfrm>
              <a:off x="3876" y="1999"/>
              <a:ext cx="113" cy="47"/>
            </a:xfrm>
            <a:custGeom>
              <a:avLst/>
              <a:gdLst/>
              <a:ahLst/>
              <a:cxnLst>
                <a:cxn ang="0">
                  <a:pos x="249" y="47"/>
                </a:cxn>
                <a:cxn ang="0">
                  <a:pos x="249" y="64"/>
                </a:cxn>
                <a:cxn ang="0">
                  <a:pos x="249" y="64"/>
                </a:cxn>
                <a:cxn ang="0">
                  <a:pos x="247" y="71"/>
                </a:cxn>
                <a:cxn ang="0">
                  <a:pos x="244" y="79"/>
                </a:cxn>
                <a:cxn ang="0">
                  <a:pos x="241" y="86"/>
                </a:cxn>
                <a:cxn ang="0">
                  <a:pos x="235" y="92"/>
                </a:cxn>
                <a:cxn ang="0">
                  <a:pos x="229" y="97"/>
                </a:cxn>
                <a:cxn ang="0">
                  <a:pos x="222" y="101"/>
                </a:cxn>
                <a:cxn ang="0">
                  <a:pos x="214" y="103"/>
                </a:cxn>
                <a:cxn ang="0">
                  <a:pos x="205" y="103"/>
                </a:cxn>
                <a:cxn ang="0">
                  <a:pos x="39" y="100"/>
                </a:cxn>
                <a:cxn ang="0">
                  <a:pos x="39" y="100"/>
                </a:cxn>
                <a:cxn ang="0">
                  <a:pos x="32" y="98"/>
                </a:cxn>
                <a:cxn ang="0">
                  <a:pos x="24" y="95"/>
                </a:cxn>
                <a:cxn ang="0">
                  <a:pos x="17" y="92"/>
                </a:cxn>
                <a:cxn ang="0">
                  <a:pos x="11" y="86"/>
                </a:cxn>
                <a:cxn ang="0">
                  <a:pos x="6" y="80"/>
                </a:cxn>
                <a:cxn ang="0">
                  <a:pos x="2" y="73"/>
                </a:cxn>
                <a:cxn ang="0">
                  <a:pos x="0" y="65"/>
                </a:cxn>
                <a:cxn ang="0">
                  <a:pos x="0" y="58"/>
                </a:cxn>
                <a:cxn ang="0">
                  <a:pos x="0" y="41"/>
                </a:cxn>
                <a:cxn ang="0">
                  <a:pos x="0" y="41"/>
                </a:cxn>
                <a:cxn ang="0">
                  <a:pos x="2" y="34"/>
                </a:cxn>
                <a:cxn ang="0">
                  <a:pos x="3" y="24"/>
                </a:cxn>
                <a:cxn ang="0">
                  <a:pos x="8" y="18"/>
                </a:cxn>
                <a:cxn ang="0">
                  <a:pos x="12" y="12"/>
                </a:cxn>
                <a:cxn ang="0">
                  <a:pos x="20" y="8"/>
                </a:cxn>
                <a:cxn ang="0">
                  <a:pos x="26" y="3"/>
                </a:cxn>
                <a:cxn ang="0">
                  <a:pos x="33" y="2"/>
                </a:cxn>
                <a:cxn ang="0">
                  <a:pos x="42" y="0"/>
                </a:cxn>
                <a:cxn ang="0">
                  <a:pos x="208" y="5"/>
                </a:cxn>
                <a:cxn ang="0">
                  <a:pos x="208" y="5"/>
                </a:cxn>
                <a:cxn ang="0">
                  <a:pos x="217" y="5"/>
                </a:cxn>
                <a:cxn ang="0">
                  <a:pos x="225" y="8"/>
                </a:cxn>
                <a:cxn ang="0">
                  <a:pos x="231" y="12"/>
                </a:cxn>
                <a:cxn ang="0">
                  <a:pos x="237" y="17"/>
                </a:cxn>
                <a:cxn ang="0">
                  <a:pos x="243" y="23"/>
                </a:cxn>
                <a:cxn ang="0">
                  <a:pos x="246" y="31"/>
                </a:cxn>
                <a:cxn ang="0">
                  <a:pos x="247" y="38"/>
                </a:cxn>
                <a:cxn ang="0">
                  <a:pos x="249" y="47"/>
                </a:cxn>
                <a:cxn ang="0">
                  <a:pos x="249" y="47"/>
                </a:cxn>
              </a:cxnLst>
              <a:rect l="0" t="0" r="r" b="b"/>
              <a:pathLst>
                <a:path w="249" h="103">
                  <a:moveTo>
                    <a:pt x="249" y="47"/>
                  </a:moveTo>
                  <a:lnTo>
                    <a:pt x="249" y="64"/>
                  </a:lnTo>
                  <a:lnTo>
                    <a:pt x="249" y="64"/>
                  </a:lnTo>
                  <a:lnTo>
                    <a:pt x="247" y="71"/>
                  </a:lnTo>
                  <a:lnTo>
                    <a:pt x="244" y="79"/>
                  </a:lnTo>
                  <a:lnTo>
                    <a:pt x="241" y="86"/>
                  </a:lnTo>
                  <a:lnTo>
                    <a:pt x="235" y="92"/>
                  </a:lnTo>
                  <a:lnTo>
                    <a:pt x="229" y="97"/>
                  </a:lnTo>
                  <a:lnTo>
                    <a:pt x="222" y="101"/>
                  </a:lnTo>
                  <a:lnTo>
                    <a:pt x="214" y="103"/>
                  </a:lnTo>
                  <a:lnTo>
                    <a:pt x="205" y="103"/>
                  </a:lnTo>
                  <a:lnTo>
                    <a:pt x="39" y="100"/>
                  </a:lnTo>
                  <a:lnTo>
                    <a:pt x="39" y="100"/>
                  </a:lnTo>
                  <a:lnTo>
                    <a:pt x="32" y="98"/>
                  </a:lnTo>
                  <a:lnTo>
                    <a:pt x="24" y="95"/>
                  </a:lnTo>
                  <a:lnTo>
                    <a:pt x="17" y="92"/>
                  </a:lnTo>
                  <a:lnTo>
                    <a:pt x="11" y="86"/>
                  </a:lnTo>
                  <a:lnTo>
                    <a:pt x="6" y="80"/>
                  </a:lnTo>
                  <a:lnTo>
                    <a:pt x="2" y="73"/>
                  </a:lnTo>
                  <a:lnTo>
                    <a:pt x="0" y="65"/>
                  </a:lnTo>
                  <a:lnTo>
                    <a:pt x="0" y="58"/>
                  </a:lnTo>
                  <a:lnTo>
                    <a:pt x="0" y="41"/>
                  </a:lnTo>
                  <a:lnTo>
                    <a:pt x="0" y="41"/>
                  </a:lnTo>
                  <a:lnTo>
                    <a:pt x="2" y="34"/>
                  </a:lnTo>
                  <a:lnTo>
                    <a:pt x="3" y="24"/>
                  </a:lnTo>
                  <a:lnTo>
                    <a:pt x="8" y="18"/>
                  </a:lnTo>
                  <a:lnTo>
                    <a:pt x="12" y="12"/>
                  </a:lnTo>
                  <a:lnTo>
                    <a:pt x="20" y="8"/>
                  </a:lnTo>
                  <a:lnTo>
                    <a:pt x="26" y="3"/>
                  </a:lnTo>
                  <a:lnTo>
                    <a:pt x="33" y="2"/>
                  </a:lnTo>
                  <a:lnTo>
                    <a:pt x="42" y="0"/>
                  </a:lnTo>
                  <a:lnTo>
                    <a:pt x="208" y="5"/>
                  </a:lnTo>
                  <a:lnTo>
                    <a:pt x="208" y="5"/>
                  </a:lnTo>
                  <a:lnTo>
                    <a:pt x="217" y="5"/>
                  </a:lnTo>
                  <a:lnTo>
                    <a:pt x="225" y="8"/>
                  </a:lnTo>
                  <a:lnTo>
                    <a:pt x="231" y="12"/>
                  </a:lnTo>
                  <a:lnTo>
                    <a:pt x="237" y="17"/>
                  </a:lnTo>
                  <a:lnTo>
                    <a:pt x="243" y="23"/>
                  </a:lnTo>
                  <a:lnTo>
                    <a:pt x="246" y="31"/>
                  </a:lnTo>
                  <a:lnTo>
                    <a:pt x="247" y="38"/>
                  </a:lnTo>
                  <a:lnTo>
                    <a:pt x="249" y="47"/>
                  </a:lnTo>
                  <a:lnTo>
                    <a:pt x="249" y="47"/>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3" name="Freeform 91"/>
            <p:cNvSpPr>
              <a:spLocks noEditPoints="1"/>
            </p:cNvSpPr>
            <p:nvPr/>
          </p:nvSpPr>
          <p:spPr bwMode="auto">
            <a:xfrm>
              <a:off x="3872" y="1996"/>
              <a:ext cx="122" cy="55"/>
            </a:xfrm>
            <a:custGeom>
              <a:avLst/>
              <a:gdLst/>
              <a:ahLst/>
              <a:cxnLst>
                <a:cxn ang="0">
                  <a:pos x="216" y="121"/>
                </a:cxn>
                <a:cxn ang="0">
                  <a:pos x="48" y="118"/>
                </a:cxn>
                <a:cxn ang="0">
                  <a:pos x="39" y="116"/>
                </a:cxn>
                <a:cxn ang="0">
                  <a:pos x="21" y="109"/>
                </a:cxn>
                <a:cxn ang="0">
                  <a:pos x="8" y="94"/>
                </a:cxn>
                <a:cxn ang="0">
                  <a:pos x="0" y="76"/>
                </a:cxn>
                <a:cxn ang="0">
                  <a:pos x="0" y="50"/>
                </a:cxn>
                <a:cxn ang="0">
                  <a:pos x="2" y="40"/>
                </a:cxn>
                <a:cxn ang="0">
                  <a:pos x="9" y="23"/>
                </a:cxn>
                <a:cxn ang="0">
                  <a:pos x="23" y="9"/>
                </a:cxn>
                <a:cxn ang="0">
                  <a:pos x="41" y="2"/>
                </a:cxn>
                <a:cxn ang="0">
                  <a:pos x="50" y="0"/>
                </a:cxn>
                <a:cxn ang="0">
                  <a:pos x="217" y="5"/>
                </a:cxn>
                <a:cxn ang="0">
                  <a:pos x="228" y="6"/>
                </a:cxn>
                <a:cxn ang="0">
                  <a:pos x="246" y="14"/>
                </a:cxn>
                <a:cxn ang="0">
                  <a:pos x="259" y="27"/>
                </a:cxn>
                <a:cxn ang="0">
                  <a:pos x="266" y="46"/>
                </a:cxn>
                <a:cxn ang="0">
                  <a:pos x="267" y="56"/>
                </a:cxn>
                <a:cxn ang="0">
                  <a:pos x="267" y="73"/>
                </a:cxn>
                <a:cxn ang="0">
                  <a:pos x="263" y="91"/>
                </a:cxn>
                <a:cxn ang="0">
                  <a:pos x="250" y="107"/>
                </a:cxn>
                <a:cxn ang="0">
                  <a:pos x="243" y="113"/>
                </a:cxn>
                <a:cxn ang="0">
                  <a:pos x="226" y="121"/>
                </a:cxn>
                <a:cxn ang="0">
                  <a:pos x="216" y="121"/>
                </a:cxn>
                <a:cxn ang="0">
                  <a:pos x="50" y="18"/>
                </a:cxn>
                <a:cxn ang="0">
                  <a:pos x="38" y="21"/>
                </a:cxn>
                <a:cxn ang="0">
                  <a:pos x="27" y="27"/>
                </a:cxn>
                <a:cxn ang="0">
                  <a:pos x="21" y="38"/>
                </a:cxn>
                <a:cxn ang="0">
                  <a:pos x="18" y="50"/>
                </a:cxn>
                <a:cxn ang="0">
                  <a:pos x="18" y="67"/>
                </a:cxn>
                <a:cxn ang="0">
                  <a:pos x="20" y="79"/>
                </a:cxn>
                <a:cxn ang="0">
                  <a:pos x="27" y="89"/>
                </a:cxn>
                <a:cxn ang="0">
                  <a:pos x="36" y="97"/>
                </a:cxn>
                <a:cxn ang="0">
                  <a:pos x="50" y="100"/>
                </a:cxn>
                <a:cxn ang="0">
                  <a:pos x="216" y="103"/>
                </a:cxn>
                <a:cxn ang="0">
                  <a:pos x="228" y="101"/>
                </a:cxn>
                <a:cxn ang="0">
                  <a:pos x="238" y="94"/>
                </a:cxn>
                <a:cxn ang="0">
                  <a:pos x="243" y="89"/>
                </a:cxn>
                <a:cxn ang="0">
                  <a:pos x="247" y="79"/>
                </a:cxn>
                <a:cxn ang="0">
                  <a:pos x="249" y="56"/>
                </a:cxn>
                <a:cxn ang="0">
                  <a:pos x="249" y="49"/>
                </a:cxn>
                <a:cxn ang="0">
                  <a:pos x="244" y="38"/>
                </a:cxn>
                <a:cxn ang="0">
                  <a:pos x="235" y="29"/>
                </a:cxn>
                <a:cxn ang="0">
                  <a:pos x="223" y="23"/>
                </a:cxn>
                <a:cxn ang="0">
                  <a:pos x="51" y="18"/>
                </a:cxn>
                <a:cxn ang="0">
                  <a:pos x="50" y="18"/>
                </a:cxn>
                <a:cxn ang="0">
                  <a:pos x="258" y="56"/>
                </a:cxn>
                <a:cxn ang="0">
                  <a:pos x="258" y="56"/>
                </a:cxn>
              </a:cxnLst>
              <a:rect l="0" t="0" r="r" b="b"/>
              <a:pathLst>
                <a:path w="267" h="121">
                  <a:moveTo>
                    <a:pt x="216" y="121"/>
                  </a:moveTo>
                  <a:lnTo>
                    <a:pt x="216" y="121"/>
                  </a:lnTo>
                  <a:lnTo>
                    <a:pt x="214" y="121"/>
                  </a:lnTo>
                  <a:lnTo>
                    <a:pt x="48" y="118"/>
                  </a:lnTo>
                  <a:lnTo>
                    <a:pt x="48" y="118"/>
                  </a:lnTo>
                  <a:lnTo>
                    <a:pt x="39" y="116"/>
                  </a:lnTo>
                  <a:lnTo>
                    <a:pt x="29" y="113"/>
                  </a:lnTo>
                  <a:lnTo>
                    <a:pt x="21" y="109"/>
                  </a:lnTo>
                  <a:lnTo>
                    <a:pt x="14" y="101"/>
                  </a:lnTo>
                  <a:lnTo>
                    <a:pt x="8" y="94"/>
                  </a:lnTo>
                  <a:lnTo>
                    <a:pt x="3" y="86"/>
                  </a:lnTo>
                  <a:lnTo>
                    <a:pt x="0" y="76"/>
                  </a:lnTo>
                  <a:lnTo>
                    <a:pt x="0" y="67"/>
                  </a:lnTo>
                  <a:lnTo>
                    <a:pt x="0" y="50"/>
                  </a:lnTo>
                  <a:lnTo>
                    <a:pt x="0" y="50"/>
                  </a:lnTo>
                  <a:lnTo>
                    <a:pt x="2" y="40"/>
                  </a:lnTo>
                  <a:lnTo>
                    <a:pt x="5" y="30"/>
                  </a:lnTo>
                  <a:lnTo>
                    <a:pt x="9" y="23"/>
                  </a:lnTo>
                  <a:lnTo>
                    <a:pt x="15" y="15"/>
                  </a:lnTo>
                  <a:lnTo>
                    <a:pt x="23" y="9"/>
                  </a:lnTo>
                  <a:lnTo>
                    <a:pt x="32" y="5"/>
                  </a:lnTo>
                  <a:lnTo>
                    <a:pt x="41" y="2"/>
                  </a:lnTo>
                  <a:lnTo>
                    <a:pt x="50" y="0"/>
                  </a:lnTo>
                  <a:lnTo>
                    <a:pt x="50" y="0"/>
                  </a:lnTo>
                  <a:lnTo>
                    <a:pt x="51" y="0"/>
                  </a:lnTo>
                  <a:lnTo>
                    <a:pt x="217" y="5"/>
                  </a:lnTo>
                  <a:lnTo>
                    <a:pt x="217" y="5"/>
                  </a:lnTo>
                  <a:lnTo>
                    <a:pt x="228" y="6"/>
                  </a:lnTo>
                  <a:lnTo>
                    <a:pt x="237" y="9"/>
                  </a:lnTo>
                  <a:lnTo>
                    <a:pt x="246" y="14"/>
                  </a:lnTo>
                  <a:lnTo>
                    <a:pt x="253" y="20"/>
                  </a:lnTo>
                  <a:lnTo>
                    <a:pt x="259" y="27"/>
                  </a:lnTo>
                  <a:lnTo>
                    <a:pt x="264" y="37"/>
                  </a:lnTo>
                  <a:lnTo>
                    <a:pt x="266" y="46"/>
                  </a:lnTo>
                  <a:lnTo>
                    <a:pt x="267" y="56"/>
                  </a:lnTo>
                  <a:lnTo>
                    <a:pt x="267" y="56"/>
                  </a:lnTo>
                  <a:lnTo>
                    <a:pt x="267" y="73"/>
                  </a:lnTo>
                  <a:lnTo>
                    <a:pt x="267" y="73"/>
                  </a:lnTo>
                  <a:lnTo>
                    <a:pt x="266" y="82"/>
                  </a:lnTo>
                  <a:lnTo>
                    <a:pt x="263" y="91"/>
                  </a:lnTo>
                  <a:lnTo>
                    <a:pt x="258" y="100"/>
                  </a:lnTo>
                  <a:lnTo>
                    <a:pt x="250" y="107"/>
                  </a:lnTo>
                  <a:lnTo>
                    <a:pt x="250" y="107"/>
                  </a:lnTo>
                  <a:lnTo>
                    <a:pt x="243" y="113"/>
                  </a:lnTo>
                  <a:lnTo>
                    <a:pt x="235" y="118"/>
                  </a:lnTo>
                  <a:lnTo>
                    <a:pt x="226" y="121"/>
                  </a:lnTo>
                  <a:lnTo>
                    <a:pt x="216" y="121"/>
                  </a:lnTo>
                  <a:lnTo>
                    <a:pt x="216" y="121"/>
                  </a:lnTo>
                  <a:close/>
                  <a:moveTo>
                    <a:pt x="50" y="18"/>
                  </a:moveTo>
                  <a:lnTo>
                    <a:pt x="50" y="18"/>
                  </a:lnTo>
                  <a:lnTo>
                    <a:pt x="44" y="20"/>
                  </a:lnTo>
                  <a:lnTo>
                    <a:pt x="38" y="21"/>
                  </a:lnTo>
                  <a:lnTo>
                    <a:pt x="32" y="24"/>
                  </a:lnTo>
                  <a:lnTo>
                    <a:pt x="27" y="27"/>
                  </a:lnTo>
                  <a:lnTo>
                    <a:pt x="24" y="32"/>
                  </a:lnTo>
                  <a:lnTo>
                    <a:pt x="21" y="38"/>
                  </a:lnTo>
                  <a:lnTo>
                    <a:pt x="18" y="44"/>
                  </a:lnTo>
                  <a:lnTo>
                    <a:pt x="18" y="50"/>
                  </a:lnTo>
                  <a:lnTo>
                    <a:pt x="18" y="67"/>
                  </a:lnTo>
                  <a:lnTo>
                    <a:pt x="18" y="67"/>
                  </a:lnTo>
                  <a:lnTo>
                    <a:pt x="18" y="73"/>
                  </a:lnTo>
                  <a:lnTo>
                    <a:pt x="20" y="79"/>
                  </a:lnTo>
                  <a:lnTo>
                    <a:pt x="23" y="85"/>
                  </a:lnTo>
                  <a:lnTo>
                    <a:pt x="27" y="89"/>
                  </a:lnTo>
                  <a:lnTo>
                    <a:pt x="32" y="94"/>
                  </a:lnTo>
                  <a:lnTo>
                    <a:pt x="36" y="97"/>
                  </a:lnTo>
                  <a:lnTo>
                    <a:pt x="42" y="98"/>
                  </a:lnTo>
                  <a:lnTo>
                    <a:pt x="50" y="100"/>
                  </a:lnTo>
                  <a:lnTo>
                    <a:pt x="216" y="103"/>
                  </a:lnTo>
                  <a:lnTo>
                    <a:pt x="216" y="103"/>
                  </a:lnTo>
                  <a:lnTo>
                    <a:pt x="222" y="103"/>
                  </a:lnTo>
                  <a:lnTo>
                    <a:pt x="228" y="101"/>
                  </a:lnTo>
                  <a:lnTo>
                    <a:pt x="234" y="98"/>
                  </a:lnTo>
                  <a:lnTo>
                    <a:pt x="238" y="94"/>
                  </a:lnTo>
                  <a:lnTo>
                    <a:pt x="238" y="94"/>
                  </a:lnTo>
                  <a:lnTo>
                    <a:pt x="243" y="89"/>
                  </a:lnTo>
                  <a:lnTo>
                    <a:pt x="246" y="85"/>
                  </a:lnTo>
                  <a:lnTo>
                    <a:pt x="247" y="79"/>
                  </a:lnTo>
                  <a:lnTo>
                    <a:pt x="249" y="71"/>
                  </a:lnTo>
                  <a:lnTo>
                    <a:pt x="249" y="56"/>
                  </a:lnTo>
                  <a:lnTo>
                    <a:pt x="249" y="56"/>
                  </a:lnTo>
                  <a:lnTo>
                    <a:pt x="249" y="49"/>
                  </a:lnTo>
                  <a:lnTo>
                    <a:pt x="246" y="43"/>
                  </a:lnTo>
                  <a:lnTo>
                    <a:pt x="244" y="38"/>
                  </a:lnTo>
                  <a:lnTo>
                    <a:pt x="240" y="32"/>
                  </a:lnTo>
                  <a:lnTo>
                    <a:pt x="235" y="29"/>
                  </a:lnTo>
                  <a:lnTo>
                    <a:pt x="229" y="26"/>
                  </a:lnTo>
                  <a:lnTo>
                    <a:pt x="223" y="23"/>
                  </a:lnTo>
                  <a:lnTo>
                    <a:pt x="217" y="23"/>
                  </a:lnTo>
                  <a:lnTo>
                    <a:pt x="51" y="18"/>
                  </a:lnTo>
                  <a:lnTo>
                    <a:pt x="51" y="18"/>
                  </a:lnTo>
                  <a:lnTo>
                    <a:pt x="50" y="18"/>
                  </a:lnTo>
                  <a:lnTo>
                    <a:pt x="50" y="18"/>
                  </a:lnTo>
                  <a:close/>
                  <a:moveTo>
                    <a:pt x="258" y="56"/>
                  </a:moveTo>
                  <a:lnTo>
                    <a:pt x="258" y="56"/>
                  </a:lnTo>
                  <a:lnTo>
                    <a:pt x="258" y="56"/>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4" name="Rectangle 92"/>
            <p:cNvSpPr>
              <a:spLocks noChangeArrowheads="1"/>
            </p:cNvSpPr>
            <p:nvPr/>
          </p:nvSpPr>
          <p:spPr bwMode="auto">
            <a:xfrm>
              <a:off x="3685" y="1997"/>
              <a:ext cx="72" cy="20"/>
            </a:xfrm>
            <a:prstGeom prst="rect">
              <a:avLst/>
            </a:prstGeom>
            <a:solidFill>
              <a:srgbClr val="292929"/>
            </a:solidFill>
            <a:ln w="9525">
              <a:noFill/>
              <a:miter lim="800000"/>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5" name="Rectangle 93"/>
            <p:cNvSpPr>
              <a:spLocks noChangeArrowheads="1"/>
            </p:cNvSpPr>
            <p:nvPr/>
          </p:nvSpPr>
          <p:spPr bwMode="auto">
            <a:xfrm>
              <a:off x="3685" y="2024"/>
              <a:ext cx="90" cy="21"/>
            </a:xfrm>
            <a:prstGeom prst="rect">
              <a:avLst/>
            </a:prstGeom>
            <a:solidFill>
              <a:srgbClr val="292929"/>
            </a:solidFill>
            <a:ln w="9525">
              <a:noFill/>
              <a:miter lim="800000"/>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6" name="Freeform 94"/>
            <p:cNvSpPr>
              <a:spLocks noEditPoints="1"/>
            </p:cNvSpPr>
            <p:nvPr/>
          </p:nvSpPr>
          <p:spPr bwMode="auto">
            <a:xfrm>
              <a:off x="3781" y="1799"/>
              <a:ext cx="227" cy="220"/>
            </a:xfrm>
            <a:custGeom>
              <a:avLst/>
              <a:gdLst/>
              <a:ahLst/>
              <a:cxnLst>
                <a:cxn ang="0">
                  <a:pos x="472" y="471"/>
                </a:cxn>
                <a:cxn ang="0">
                  <a:pos x="478" y="447"/>
                </a:cxn>
                <a:cxn ang="0">
                  <a:pos x="495" y="447"/>
                </a:cxn>
                <a:cxn ang="0">
                  <a:pos x="486" y="480"/>
                </a:cxn>
                <a:cxn ang="0">
                  <a:pos x="478" y="417"/>
                </a:cxn>
                <a:cxn ang="0">
                  <a:pos x="486" y="381"/>
                </a:cxn>
                <a:cxn ang="0">
                  <a:pos x="495" y="414"/>
                </a:cxn>
                <a:cxn ang="0">
                  <a:pos x="486" y="362"/>
                </a:cxn>
                <a:cxn ang="0">
                  <a:pos x="478" y="326"/>
                </a:cxn>
                <a:cxn ang="0">
                  <a:pos x="495" y="326"/>
                </a:cxn>
                <a:cxn ang="0">
                  <a:pos x="486" y="362"/>
                </a:cxn>
                <a:cxn ang="0">
                  <a:pos x="477" y="293"/>
                </a:cxn>
                <a:cxn ang="0">
                  <a:pos x="486" y="260"/>
                </a:cxn>
                <a:cxn ang="0">
                  <a:pos x="495" y="296"/>
                </a:cxn>
                <a:cxn ang="0">
                  <a:pos x="483" y="240"/>
                </a:cxn>
                <a:cxn ang="0">
                  <a:pos x="480" y="203"/>
                </a:cxn>
                <a:cxn ang="0">
                  <a:pos x="495" y="209"/>
                </a:cxn>
                <a:cxn ang="0">
                  <a:pos x="486" y="242"/>
                </a:cxn>
                <a:cxn ang="0">
                  <a:pos x="477" y="148"/>
                </a:cxn>
                <a:cxn ang="0">
                  <a:pos x="490" y="139"/>
                </a:cxn>
                <a:cxn ang="0">
                  <a:pos x="493" y="178"/>
                </a:cxn>
                <a:cxn ang="0">
                  <a:pos x="480" y="118"/>
                </a:cxn>
                <a:cxn ang="0">
                  <a:pos x="483" y="79"/>
                </a:cxn>
                <a:cxn ang="0">
                  <a:pos x="495" y="112"/>
                </a:cxn>
                <a:cxn ang="0">
                  <a:pos x="9" y="96"/>
                </a:cxn>
                <a:cxn ang="0">
                  <a:pos x="0" y="62"/>
                </a:cxn>
                <a:cxn ang="0">
                  <a:pos x="15" y="56"/>
                </a:cxn>
                <a:cxn ang="0">
                  <a:pos x="12" y="96"/>
                </a:cxn>
                <a:cxn ang="0">
                  <a:pos x="478" y="55"/>
                </a:cxn>
                <a:cxn ang="0">
                  <a:pos x="474" y="29"/>
                </a:cxn>
                <a:cxn ang="0">
                  <a:pos x="489" y="22"/>
                </a:cxn>
                <a:cxn ang="0">
                  <a:pos x="495" y="55"/>
                </a:cxn>
                <a:cxn ang="0">
                  <a:pos x="9" y="35"/>
                </a:cxn>
                <a:cxn ang="0">
                  <a:pos x="9" y="16"/>
                </a:cxn>
                <a:cxn ang="0">
                  <a:pos x="38" y="7"/>
                </a:cxn>
                <a:cxn ang="0">
                  <a:pos x="35" y="20"/>
                </a:cxn>
                <a:cxn ang="0">
                  <a:pos x="454" y="19"/>
                </a:cxn>
                <a:cxn ang="0">
                  <a:pos x="421" y="10"/>
                </a:cxn>
                <a:cxn ang="0">
                  <a:pos x="457" y="2"/>
                </a:cxn>
                <a:cxn ang="0">
                  <a:pos x="457" y="19"/>
                </a:cxn>
                <a:cxn ang="0">
                  <a:pos x="362" y="17"/>
                </a:cxn>
                <a:cxn ang="0">
                  <a:pos x="370" y="0"/>
                </a:cxn>
                <a:cxn ang="0">
                  <a:pos x="403" y="10"/>
                </a:cxn>
                <a:cxn ang="0">
                  <a:pos x="309" y="19"/>
                </a:cxn>
                <a:cxn ang="0">
                  <a:pos x="300" y="7"/>
                </a:cxn>
                <a:cxn ang="0">
                  <a:pos x="339" y="4"/>
                </a:cxn>
                <a:cxn ang="0">
                  <a:pos x="333" y="19"/>
                </a:cxn>
                <a:cxn ang="0">
                  <a:pos x="240" y="14"/>
                </a:cxn>
                <a:cxn ang="0">
                  <a:pos x="273" y="0"/>
                </a:cxn>
                <a:cxn ang="0">
                  <a:pos x="281" y="14"/>
                </a:cxn>
                <a:cxn ang="0">
                  <a:pos x="189" y="19"/>
                </a:cxn>
                <a:cxn ang="0">
                  <a:pos x="181" y="4"/>
                </a:cxn>
                <a:cxn ang="0">
                  <a:pos x="220" y="7"/>
                </a:cxn>
                <a:cxn ang="0">
                  <a:pos x="213" y="19"/>
                </a:cxn>
                <a:cxn ang="0">
                  <a:pos x="119" y="10"/>
                </a:cxn>
                <a:cxn ang="0">
                  <a:pos x="152" y="0"/>
                </a:cxn>
                <a:cxn ang="0">
                  <a:pos x="158" y="17"/>
                </a:cxn>
                <a:cxn ang="0">
                  <a:pos x="63" y="19"/>
                </a:cxn>
                <a:cxn ang="0">
                  <a:pos x="63" y="2"/>
                </a:cxn>
                <a:cxn ang="0">
                  <a:pos x="101" y="10"/>
                </a:cxn>
              </a:cxnLst>
              <a:rect l="0" t="0" r="r" b="b"/>
              <a:pathLst>
                <a:path w="495" h="482">
                  <a:moveTo>
                    <a:pt x="481" y="482"/>
                  </a:moveTo>
                  <a:lnTo>
                    <a:pt x="481" y="482"/>
                  </a:lnTo>
                  <a:lnTo>
                    <a:pt x="477" y="480"/>
                  </a:lnTo>
                  <a:lnTo>
                    <a:pt x="477" y="480"/>
                  </a:lnTo>
                  <a:lnTo>
                    <a:pt x="474" y="479"/>
                  </a:lnTo>
                  <a:lnTo>
                    <a:pt x="472" y="474"/>
                  </a:lnTo>
                  <a:lnTo>
                    <a:pt x="472" y="471"/>
                  </a:lnTo>
                  <a:lnTo>
                    <a:pt x="474" y="468"/>
                  </a:lnTo>
                  <a:lnTo>
                    <a:pt x="474" y="468"/>
                  </a:lnTo>
                  <a:lnTo>
                    <a:pt x="477" y="462"/>
                  </a:lnTo>
                  <a:lnTo>
                    <a:pt x="477" y="454"/>
                  </a:lnTo>
                  <a:lnTo>
                    <a:pt x="477" y="450"/>
                  </a:lnTo>
                  <a:lnTo>
                    <a:pt x="477" y="450"/>
                  </a:lnTo>
                  <a:lnTo>
                    <a:pt x="478" y="447"/>
                  </a:lnTo>
                  <a:lnTo>
                    <a:pt x="480" y="444"/>
                  </a:lnTo>
                  <a:lnTo>
                    <a:pt x="483" y="441"/>
                  </a:lnTo>
                  <a:lnTo>
                    <a:pt x="486" y="441"/>
                  </a:lnTo>
                  <a:lnTo>
                    <a:pt x="486" y="441"/>
                  </a:lnTo>
                  <a:lnTo>
                    <a:pt x="490" y="441"/>
                  </a:lnTo>
                  <a:lnTo>
                    <a:pt x="493" y="444"/>
                  </a:lnTo>
                  <a:lnTo>
                    <a:pt x="495" y="447"/>
                  </a:lnTo>
                  <a:lnTo>
                    <a:pt x="495" y="450"/>
                  </a:lnTo>
                  <a:lnTo>
                    <a:pt x="495" y="454"/>
                  </a:lnTo>
                  <a:lnTo>
                    <a:pt x="495" y="454"/>
                  </a:lnTo>
                  <a:lnTo>
                    <a:pt x="493" y="467"/>
                  </a:lnTo>
                  <a:lnTo>
                    <a:pt x="489" y="477"/>
                  </a:lnTo>
                  <a:lnTo>
                    <a:pt x="489" y="477"/>
                  </a:lnTo>
                  <a:lnTo>
                    <a:pt x="486" y="480"/>
                  </a:lnTo>
                  <a:lnTo>
                    <a:pt x="481" y="482"/>
                  </a:lnTo>
                  <a:lnTo>
                    <a:pt x="481" y="482"/>
                  </a:lnTo>
                  <a:close/>
                  <a:moveTo>
                    <a:pt x="486" y="423"/>
                  </a:moveTo>
                  <a:lnTo>
                    <a:pt x="486" y="423"/>
                  </a:lnTo>
                  <a:lnTo>
                    <a:pt x="483" y="421"/>
                  </a:lnTo>
                  <a:lnTo>
                    <a:pt x="480" y="420"/>
                  </a:lnTo>
                  <a:lnTo>
                    <a:pt x="478" y="417"/>
                  </a:lnTo>
                  <a:lnTo>
                    <a:pt x="477" y="414"/>
                  </a:lnTo>
                  <a:lnTo>
                    <a:pt x="477" y="390"/>
                  </a:lnTo>
                  <a:lnTo>
                    <a:pt x="477" y="390"/>
                  </a:lnTo>
                  <a:lnTo>
                    <a:pt x="478" y="387"/>
                  </a:lnTo>
                  <a:lnTo>
                    <a:pt x="480" y="384"/>
                  </a:lnTo>
                  <a:lnTo>
                    <a:pt x="483" y="381"/>
                  </a:lnTo>
                  <a:lnTo>
                    <a:pt x="486" y="381"/>
                  </a:lnTo>
                  <a:lnTo>
                    <a:pt x="486" y="381"/>
                  </a:lnTo>
                  <a:lnTo>
                    <a:pt x="490" y="381"/>
                  </a:lnTo>
                  <a:lnTo>
                    <a:pt x="493" y="384"/>
                  </a:lnTo>
                  <a:lnTo>
                    <a:pt x="495" y="387"/>
                  </a:lnTo>
                  <a:lnTo>
                    <a:pt x="495" y="390"/>
                  </a:lnTo>
                  <a:lnTo>
                    <a:pt x="495" y="414"/>
                  </a:lnTo>
                  <a:lnTo>
                    <a:pt x="495" y="414"/>
                  </a:lnTo>
                  <a:lnTo>
                    <a:pt x="495" y="417"/>
                  </a:lnTo>
                  <a:lnTo>
                    <a:pt x="493" y="420"/>
                  </a:lnTo>
                  <a:lnTo>
                    <a:pt x="490" y="421"/>
                  </a:lnTo>
                  <a:lnTo>
                    <a:pt x="486" y="423"/>
                  </a:lnTo>
                  <a:lnTo>
                    <a:pt x="486" y="423"/>
                  </a:lnTo>
                  <a:close/>
                  <a:moveTo>
                    <a:pt x="486" y="362"/>
                  </a:moveTo>
                  <a:lnTo>
                    <a:pt x="486" y="362"/>
                  </a:lnTo>
                  <a:lnTo>
                    <a:pt x="483" y="361"/>
                  </a:lnTo>
                  <a:lnTo>
                    <a:pt x="480" y="359"/>
                  </a:lnTo>
                  <a:lnTo>
                    <a:pt x="478" y="356"/>
                  </a:lnTo>
                  <a:lnTo>
                    <a:pt x="477" y="353"/>
                  </a:lnTo>
                  <a:lnTo>
                    <a:pt x="477" y="329"/>
                  </a:lnTo>
                  <a:lnTo>
                    <a:pt x="477" y="329"/>
                  </a:lnTo>
                  <a:lnTo>
                    <a:pt x="478" y="326"/>
                  </a:lnTo>
                  <a:lnTo>
                    <a:pt x="480" y="323"/>
                  </a:lnTo>
                  <a:lnTo>
                    <a:pt x="483" y="320"/>
                  </a:lnTo>
                  <a:lnTo>
                    <a:pt x="486" y="320"/>
                  </a:lnTo>
                  <a:lnTo>
                    <a:pt x="486" y="320"/>
                  </a:lnTo>
                  <a:lnTo>
                    <a:pt x="490" y="320"/>
                  </a:lnTo>
                  <a:lnTo>
                    <a:pt x="493" y="323"/>
                  </a:lnTo>
                  <a:lnTo>
                    <a:pt x="495" y="326"/>
                  </a:lnTo>
                  <a:lnTo>
                    <a:pt x="495" y="329"/>
                  </a:lnTo>
                  <a:lnTo>
                    <a:pt x="495" y="353"/>
                  </a:lnTo>
                  <a:lnTo>
                    <a:pt x="495" y="353"/>
                  </a:lnTo>
                  <a:lnTo>
                    <a:pt x="495" y="356"/>
                  </a:lnTo>
                  <a:lnTo>
                    <a:pt x="493" y="359"/>
                  </a:lnTo>
                  <a:lnTo>
                    <a:pt x="490" y="361"/>
                  </a:lnTo>
                  <a:lnTo>
                    <a:pt x="486" y="362"/>
                  </a:lnTo>
                  <a:lnTo>
                    <a:pt x="486" y="362"/>
                  </a:lnTo>
                  <a:close/>
                  <a:moveTo>
                    <a:pt x="486" y="302"/>
                  </a:moveTo>
                  <a:lnTo>
                    <a:pt x="486" y="302"/>
                  </a:lnTo>
                  <a:lnTo>
                    <a:pt x="483" y="301"/>
                  </a:lnTo>
                  <a:lnTo>
                    <a:pt x="480" y="299"/>
                  </a:lnTo>
                  <a:lnTo>
                    <a:pt x="478" y="296"/>
                  </a:lnTo>
                  <a:lnTo>
                    <a:pt x="477" y="293"/>
                  </a:lnTo>
                  <a:lnTo>
                    <a:pt x="477" y="269"/>
                  </a:lnTo>
                  <a:lnTo>
                    <a:pt x="477" y="269"/>
                  </a:lnTo>
                  <a:lnTo>
                    <a:pt x="478" y="266"/>
                  </a:lnTo>
                  <a:lnTo>
                    <a:pt x="480" y="263"/>
                  </a:lnTo>
                  <a:lnTo>
                    <a:pt x="483" y="260"/>
                  </a:lnTo>
                  <a:lnTo>
                    <a:pt x="486" y="260"/>
                  </a:lnTo>
                  <a:lnTo>
                    <a:pt x="486" y="260"/>
                  </a:lnTo>
                  <a:lnTo>
                    <a:pt x="490" y="260"/>
                  </a:lnTo>
                  <a:lnTo>
                    <a:pt x="493" y="263"/>
                  </a:lnTo>
                  <a:lnTo>
                    <a:pt x="495" y="266"/>
                  </a:lnTo>
                  <a:lnTo>
                    <a:pt x="495" y="269"/>
                  </a:lnTo>
                  <a:lnTo>
                    <a:pt x="495" y="293"/>
                  </a:lnTo>
                  <a:lnTo>
                    <a:pt x="495" y="293"/>
                  </a:lnTo>
                  <a:lnTo>
                    <a:pt x="495" y="296"/>
                  </a:lnTo>
                  <a:lnTo>
                    <a:pt x="493" y="299"/>
                  </a:lnTo>
                  <a:lnTo>
                    <a:pt x="490" y="301"/>
                  </a:lnTo>
                  <a:lnTo>
                    <a:pt x="486" y="302"/>
                  </a:lnTo>
                  <a:lnTo>
                    <a:pt x="486" y="302"/>
                  </a:lnTo>
                  <a:close/>
                  <a:moveTo>
                    <a:pt x="486" y="242"/>
                  </a:moveTo>
                  <a:lnTo>
                    <a:pt x="486" y="242"/>
                  </a:lnTo>
                  <a:lnTo>
                    <a:pt x="483" y="240"/>
                  </a:lnTo>
                  <a:lnTo>
                    <a:pt x="480" y="239"/>
                  </a:lnTo>
                  <a:lnTo>
                    <a:pt x="478" y="236"/>
                  </a:lnTo>
                  <a:lnTo>
                    <a:pt x="477" y="233"/>
                  </a:lnTo>
                  <a:lnTo>
                    <a:pt x="477" y="209"/>
                  </a:lnTo>
                  <a:lnTo>
                    <a:pt x="477" y="209"/>
                  </a:lnTo>
                  <a:lnTo>
                    <a:pt x="478" y="206"/>
                  </a:lnTo>
                  <a:lnTo>
                    <a:pt x="480" y="203"/>
                  </a:lnTo>
                  <a:lnTo>
                    <a:pt x="483" y="200"/>
                  </a:lnTo>
                  <a:lnTo>
                    <a:pt x="486" y="200"/>
                  </a:lnTo>
                  <a:lnTo>
                    <a:pt x="486" y="200"/>
                  </a:lnTo>
                  <a:lnTo>
                    <a:pt x="490" y="200"/>
                  </a:lnTo>
                  <a:lnTo>
                    <a:pt x="493" y="203"/>
                  </a:lnTo>
                  <a:lnTo>
                    <a:pt x="495" y="206"/>
                  </a:lnTo>
                  <a:lnTo>
                    <a:pt x="495" y="209"/>
                  </a:lnTo>
                  <a:lnTo>
                    <a:pt x="495" y="233"/>
                  </a:lnTo>
                  <a:lnTo>
                    <a:pt x="495" y="233"/>
                  </a:lnTo>
                  <a:lnTo>
                    <a:pt x="495" y="236"/>
                  </a:lnTo>
                  <a:lnTo>
                    <a:pt x="493" y="239"/>
                  </a:lnTo>
                  <a:lnTo>
                    <a:pt x="490" y="240"/>
                  </a:lnTo>
                  <a:lnTo>
                    <a:pt x="486" y="242"/>
                  </a:lnTo>
                  <a:lnTo>
                    <a:pt x="486" y="242"/>
                  </a:lnTo>
                  <a:close/>
                  <a:moveTo>
                    <a:pt x="486" y="181"/>
                  </a:moveTo>
                  <a:lnTo>
                    <a:pt x="486" y="181"/>
                  </a:lnTo>
                  <a:lnTo>
                    <a:pt x="483" y="180"/>
                  </a:lnTo>
                  <a:lnTo>
                    <a:pt x="480" y="178"/>
                  </a:lnTo>
                  <a:lnTo>
                    <a:pt x="478" y="175"/>
                  </a:lnTo>
                  <a:lnTo>
                    <a:pt x="477" y="172"/>
                  </a:lnTo>
                  <a:lnTo>
                    <a:pt x="477" y="148"/>
                  </a:lnTo>
                  <a:lnTo>
                    <a:pt x="477" y="148"/>
                  </a:lnTo>
                  <a:lnTo>
                    <a:pt x="478" y="145"/>
                  </a:lnTo>
                  <a:lnTo>
                    <a:pt x="480" y="142"/>
                  </a:lnTo>
                  <a:lnTo>
                    <a:pt x="483" y="139"/>
                  </a:lnTo>
                  <a:lnTo>
                    <a:pt x="486" y="139"/>
                  </a:lnTo>
                  <a:lnTo>
                    <a:pt x="486" y="139"/>
                  </a:lnTo>
                  <a:lnTo>
                    <a:pt x="490" y="139"/>
                  </a:lnTo>
                  <a:lnTo>
                    <a:pt x="493" y="142"/>
                  </a:lnTo>
                  <a:lnTo>
                    <a:pt x="495" y="145"/>
                  </a:lnTo>
                  <a:lnTo>
                    <a:pt x="495" y="148"/>
                  </a:lnTo>
                  <a:lnTo>
                    <a:pt x="495" y="172"/>
                  </a:lnTo>
                  <a:lnTo>
                    <a:pt x="495" y="172"/>
                  </a:lnTo>
                  <a:lnTo>
                    <a:pt x="495" y="175"/>
                  </a:lnTo>
                  <a:lnTo>
                    <a:pt x="493" y="178"/>
                  </a:lnTo>
                  <a:lnTo>
                    <a:pt x="490" y="180"/>
                  </a:lnTo>
                  <a:lnTo>
                    <a:pt x="486" y="181"/>
                  </a:lnTo>
                  <a:lnTo>
                    <a:pt x="486" y="181"/>
                  </a:lnTo>
                  <a:close/>
                  <a:moveTo>
                    <a:pt x="486" y="121"/>
                  </a:moveTo>
                  <a:lnTo>
                    <a:pt x="486" y="121"/>
                  </a:lnTo>
                  <a:lnTo>
                    <a:pt x="483" y="120"/>
                  </a:lnTo>
                  <a:lnTo>
                    <a:pt x="480" y="118"/>
                  </a:lnTo>
                  <a:lnTo>
                    <a:pt x="478" y="115"/>
                  </a:lnTo>
                  <a:lnTo>
                    <a:pt x="477" y="112"/>
                  </a:lnTo>
                  <a:lnTo>
                    <a:pt x="477" y="88"/>
                  </a:lnTo>
                  <a:lnTo>
                    <a:pt x="477" y="88"/>
                  </a:lnTo>
                  <a:lnTo>
                    <a:pt x="478" y="85"/>
                  </a:lnTo>
                  <a:lnTo>
                    <a:pt x="480" y="82"/>
                  </a:lnTo>
                  <a:lnTo>
                    <a:pt x="483" y="79"/>
                  </a:lnTo>
                  <a:lnTo>
                    <a:pt x="486" y="79"/>
                  </a:lnTo>
                  <a:lnTo>
                    <a:pt x="486" y="79"/>
                  </a:lnTo>
                  <a:lnTo>
                    <a:pt x="490" y="79"/>
                  </a:lnTo>
                  <a:lnTo>
                    <a:pt x="493" y="82"/>
                  </a:lnTo>
                  <a:lnTo>
                    <a:pt x="495" y="85"/>
                  </a:lnTo>
                  <a:lnTo>
                    <a:pt x="495" y="88"/>
                  </a:lnTo>
                  <a:lnTo>
                    <a:pt x="495" y="112"/>
                  </a:lnTo>
                  <a:lnTo>
                    <a:pt x="495" y="112"/>
                  </a:lnTo>
                  <a:lnTo>
                    <a:pt x="495" y="115"/>
                  </a:lnTo>
                  <a:lnTo>
                    <a:pt x="493" y="118"/>
                  </a:lnTo>
                  <a:lnTo>
                    <a:pt x="490" y="120"/>
                  </a:lnTo>
                  <a:lnTo>
                    <a:pt x="486" y="121"/>
                  </a:lnTo>
                  <a:lnTo>
                    <a:pt x="486" y="121"/>
                  </a:lnTo>
                  <a:close/>
                  <a:moveTo>
                    <a:pt x="9" y="96"/>
                  </a:moveTo>
                  <a:lnTo>
                    <a:pt x="9" y="96"/>
                  </a:lnTo>
                  <a:lnTo>
                    <a:pt x="6" y="96"/>
                  </a:lnTo>
                  <a:lnTo>
                    <a:pt x="3" y="92"/>
                  </a:lnTo>
                  <a:lnTo>
                    <a:pt x="0" y="89"/>
                  </a:lnTo>
                  <a:lnTo>
                    <a:pt x="0" y="86"/>
                  </a:lnTo>
                  <a:lnTo>
                    <a:pt x="0" y="62"/>
                  </a:lnTo>
                  <a:lnTo>
                    <a:pt x="0" y="62"/>
                  </a:lnTo>
                  <a:lnTo>
                    <a:pt x="0" y="59"/>
                  </a:lnTo>
                  <a:lnTo>
                    <a:pt x="3" y="56"/>
                  </a:lnTo>
                  <a:lnTo>
                    <a:pt x="6" y="53"/>
                  </a:lnTo>
                  <a:lnTo>
                    <a:pt x="9" y="53"/>
                  </a:lnTo>
                  <a:lnTo>
                    <a:pt x="9" y="53"/>
                  </a:lnTo>
                  <a:lnTo>
                    <a:pt x="12" y="53"/>
                  </a:lnTo>
                  <a:lnTo>
                    <a:pt x="15" y="56"/>
                  </a:lnTo>
                  <a:lnTo>
                    <a:pt x="17" y="59"/>
                  </a:lnTo>
                  <a:lnTo>
                    <a:pt x="18" y="62"/>
                  </a:lnTo>
                  <a:lnTo>
                    <a:pt x="18" y="86"/>
                  </a:lnTo>
                  <a:lnTo>
                    <a:pt x="18" y="86"/>
                  </a:lnTo>
                  <a:lnTo>
                    <a:pt x="17" y="89"/>
                  </a:lnTo>
                  <a:lnTo>
                    <a:pt x="15" y="92"/>
                  </a:lnTo>
                  <a:lnTo>
                    <a:pt x="12" y="96"/>
                  </a:lnTo>
                  <a:lnTo>
                    <a:pt x="9" y="96"/>
                  </a:lnTo>
                  <a:lnTo>
                    <a:pt x="9" y="96"/>
                  </a:lnTo>
                  <a:close/>
                  <a:moveTo>
                    <a:pt x="486" y="61"/>
                  </a:moveTo>
                  <a:lnTo>
                    <a:pt x="486" y="61"/>
                  </a:lnTo>
                  <a:lnTo>
                    <a:pt x="483" y="59"/>
                  </a:lnTo>
                  <a:lnTo>
                    <a:pt x="480" y="58"/>
                  </a:lnTo>
                  <a:lnTo>
                    <a:pt x="478" y="55"/>
                  </a:lnTo>
                  <a:lnTo>
                    <a:pt x="477" y="52"/>
                  </a:lnTo>
                  <a:lnTo>
                    <a:pt x="477" y="43"/>
                  </a:lnTo>
                  <a:lnTo>
                    <a:pt x="477" y="43"/>
                  </a:lnTo>
                  <a:lnTo>
                    <a:pt x="477" y="37"/>
                  </a:lnTo>
                  <a:lnTo>
                    <a:pt x="475" y="32"/>
                  </a:lnTo>
                  <a:lnTo>
                    <a:pt x="475" y="32"/>
                  </a:lnTo>
                  <a:lnTo>
                    <a:pt x="474" y="29"/>
                  </a:lnTo>
                  <a:lnTo>
                    <a:pt x="474" y="25"/>
                  </a:lnTo>
                  <a:lnTo>
                    <a:pt x="475" y="22"/>
                  </a:lnTo>
                  <a:lnTo>
                    <a:pt x="478" y="20"/>
                  </a:lnTo>
                  <a:lnTo>
                    <a:pt x="478" y="20"/>
                  </a:lnTo>
                  <a:lnTo>
                    <a:pt x="483" y="19"/>
                  </a:lnTo>
                  <a:lnTo>
                    <a:pt x="486" y="20"/>
                  </a:lnTo>
                  <a:lnTo>
                    <a:pt x="489" y="22"/>
                  </a:lnTo>
                  <a:lnTo>
                    <a:pt x="490" y="25"/>
                  </a:lnTo>
                  <a:lnTo>
                    <a:pt x="490" y="25"/>
                  </a:lnTo>
                  <a:lnTo>
                    <a:pt x="495" y="32"/>
                  </a:lnTo>
                  <a:lnTo>
                    <a:pt x="495" y="43"/>
                  </a:lnTo>
                  <a:lnTo>
                    <a:pt x="495" y="52"/>
                  </a:lnTo>
                  <a:lnTo>
                    <a:pt x="495" y="52"/>
                  </a:lnTo>
                  <a:lnTo>
                    <a:pt x="495" y="55"/>
                  </a:lnTo>
                  <a:lnTo>
                    <a:pt x="493" y="58"/>
                  </a:lnTo>
                  <a:lnTo>
                    <a:pt x="490" y="59"/>
                  </a:lnTo>
                  <a:lnTo>
                    <a:pt x="486" y="61"/>
                  </a:lnTo>
                  <a:lnTo>
                    <a:pt x="486" y="61"/>
                  </a:lnTo>
                  <a:close/>
                  <a:moveTo>
                    <a:pt x="14" y="35"/>
                  </a:moveTo>
                  <a:lnTo>
                    <a:pt x="14" y="35"/>
                  </a:lnTo>
                  <a:lnTo>
                    <a:pt x="9" y="35"/>
                  </a:lnTo>
                  <a:lnTo>
                    <a:pt x="9" y="35"/>
                  </a:lnTo>
                  <a:lnTo>
                    <a:pt x="6" y="32"/>
                  </a:lnTo>
                  <a:lnTo>
                    <a:pt x="5" y="29"/>
                  </a:lnTo>
                  <a:lnTo>
                    <a:pt x="5" y="26"/>
                  </a:lnTo>
                  <a:lnTo>
                    <a:pt x="5" y="23"/>
                  </a:lnTo>
                  <a:lnTo>
                    <a:pt x="5" y="23"/>
                  </a:lnTo>
                  <a:lnTo>
                    <a:pt x="9" y="16"/>
                  </a:lnTo>
                  <a:lnTo>
                    <a:pt x="15" y="11"/>
                  </a:lnTo>
                  <a:lnTo>
                    <a:pt x="21" y="7"/>
                  </a:lnTo>
                  <a:lnTo>
                    <a:pt x="29" y="4"/>
                  </a:lnTo>
                  <a:lnTo>
                    <a:pt x="29" y="4"/>
                  </a:lnTo>
                  <a:lnTo>
                    <a:pt x="32" y="4"/>
                  </a:lnTo>
                  <a:lnTo>
                    <a:pt x="35" y="4"/>
                  </a:lnTo>
                  <a:lnTo>
                    <a:pt x="38" y="7"/>
                  </a:lnTo>
                  <a:lnTo>
                    <a:pt x="39" y="10"/>
                  </a:lnTo>
                  <a:lnTo>
                    <a:pt x="39" y="10"/>
                  </a:lnTo>
                  <a:lnTo>
                    <a:pt x="41" y="13"/>
                  </a:lnTo>
                  <a:lnTo>
                    <a:pt x="39" y="16"/>
                  </a:lnTo>
                  <a:lnTo>
                    <a:pt x="38" y="19"/>
                  </a:lnTo>
                  <a:lnTo>
                    <a:pt x="35" y="20"/>
                  </a:lnTo>
                  <a:lnTo>
                    <a:pt x="35" y="20"/>
                  </a:lnTo>
                  <a:lnTo>
                    <a:pt x="27" y="25"/>
                  </a:lnTo>
                  <a:lnTo>
                    <a:pt x="21" y="31"/>
                  </a:lnTo>
                  <a:lnTo>
                    <a:pt x="21" y="31"/>
                  </a:lnTo>
                  <a:lnTo>
                    <a:pt x="18" y="35"/>
                  </a:lnTo>
                  <a:lnTo>
                    <a:pt x="14" y="35"/>
                  </a:lnTo>
                  <a:lnTo>
                    <a:pt x="14" y="35"/>
                  </a:lnTo>
                  <a:close/>
                  <a:moveTo>
                    <a:pt x="454" y="19"/>
                  </a:moveTo>
                  <a:lnTo>
                    <a:pt x="430" y="19"/>
                  </a:lnTo>
                  <a:lnTo>
                    <a:pt x="430" y="19"/>
                  </a:lnTo>
                  <a:lnTo>
                    <a:pt x="425" y="19"/>
                  </a:lnTo>
                  <a:lnTo>
                    <a:pt x="422" y="17"/>
                  </a:lnTo>
                  <a:lnTo>
                    <a:pt x="421" y="14"/>
                  </a:lnTo>
                  <a:lnTo>
                    <a:pt x="421" y="10"/>
                  </a:lnTo>
                  <a:lnTo>
                    <a:pt x="421" y="10"/>
                  </a:lnTo>
                  <a:lnTo>
                    <a:pt x="421" y="7"/>
                  </a:lnTo>
                  <a:lnTo>
                    <a:pt x="422" y="4"/>
                  </a:lnTo>
                  <a:lnTo>
                    <a:pt x="425" y="2"/>
                  </a:lnTo>
                  <a:lnTo>
                    <a:pt x="430" y="0"/>
                  </a:lnTo>
                  <a:lnTo>
                    <a:pt x="454" y="0"/>
                  </a:lnTo>
                  <a:lnTo>
                    <a:pt x="454" y="0"/>
                  </a:lnTo>
                  <a:lnTo>
                    <a:pt x="457" y="2"/>
                  </a:lnTo>
                  <a:lnTo>
                    <a:pt x="460" y="4"/>
                  </a:lnTo>
                  <a:lnTo>
                    <a:pt x="462" y="7"/>
                  </a:lnTo>
                  <a:lnTo>
                    <a:pt x="463" y="10"/>
                  </a:lnTo>
                  <a:lnTo>
                    <a:pt x="463" y="10"/>
                  </a:lnTo>
                  <a:lnTo>
                    <a:pt x="462" y="14"/>
                  </a:lnTo>
                  <a:lnTo>
                    <a:pt x="460" y="17"/>
                  </a:lnTo>
                  <a:lnTo>
                    <a:pt x="457" y="19"/>
                  </a:lnTo>
                  <a:lnTo>
                    <a:pt x="454" y="19"/>
                  </a:lnTo>
                  <a:lnTo>
                    <a:pt x="454" y="19"/>
                  </a:lnTo>
                  <a:close/>
                  <a:moveTo>
                    <a:pt x="394" y="19"/>
                  </a:moveTo>
                  <a:lnTo>
                    <a:pt x="370" y="19"/>
                  </a:lnTo>
                  <a:lnTo>
                    <a:pt x="370" y="19"/>
                  </a:lnTo>
                  <a:lnTo>
                    <a:pt x="365" y="19"/>
                  </a:lnTo>
                  <a:lnTo>
                    <a:pt x="362" y="17"/>
                  </a:lnTo>
                  <a:lnTo>
                    <a:pt x="360" y="14"/>
                  </a:lnTo>
                  <a:lnTo>
                    <a:pt x="360" y="10"/>
                  </a:lnTo>
                  <a:lnTo>
                    <a:pt x="360" y="10"/>
                  </a:lnTo>
                  <a:lnTo>
                    <a:pt x="360" y="7"/>
                  </a:lnTo>
                  <a:lnTo>
                    <a:pt x="362" y="4"/>
                  </a:lnTo>
                  <a:lnTo>
                    <a:pt x="365" y="2"/>
                  </a:lnTo>
                  <a:lnTo>
                    <a:pt x="370" y="0"/>
                  </a:lnTo>
                  <a:lnTo>
                    <a:pt x="394" y="0"/>
                  </a:lnTo>
                  <a:lnTo>
                    <a:pt x="394" y="0"/>
                  </a:lnTo>
                  <a:lnTo>
                    <a:pt x="397" y="2"/>
                  </a:lnTo>
                  <a:lnTo>
                    <a:pt x="400" y="4"/>
                  </a:lnTo>
                  <a:lnTo>
                    <a:pt x="401" y="7"/>
                  </a:lnTo>
                  <a:lnTo>
                    <a:pt x="403" y="10"/>
                  </a:lnTo>
                  <a:lnTo>
                    <a:pt x="403" y="10"/>
                  </a:lnTo>
                  <a:lnTo>
                    <a:pt x="401" y="14"/>
                  </a:lnTo>
                  <a:lnTo>
                    <a:pt x="400" y="17"/>
                  </a:lnTo>
                  <a:lnTo>
                    <a:pt x="397" y="19"/>
                  </a:lnTo>
                  <a:lnTo>
                    <a:pt x="394" y="19"/>
                  </a:lnTo>
                  <a:lnTo>
                    <a:pt x="394" y="19"/>
                  </a:lnTo>
                  <a:close/>
                  <a:moveTo>
                    <a:pt x="333" y="19"/>
                  </a:moveTo>
                  <a:lnTo>
                    <a:pt x="309" y="19"/>
                  </a:lnTo>
                  <a:lnTo>
                    <a:pt x="309" y="19"/>
                  </a:lnTo>
                  <a:lnTo>
                    <a:pt x="305" y="19"/>
                  </a:lnTo>
                  <a:lnTo>
                    <a:pt x="302" y="17"/>
                  </a:lnTo>
                  <a:lnTo>
                    <a:pt x="300" y="14"/>
                  </a:lnTo>
                  <a:lnTo>
                    <a:pt x="300" y="10"/>
                  </a:lnTo>
                  <a:lnTo>
                    <a:pt x="300" y="10"/>
                  </a:lnTo>
                  <a:lnTo>
                    <a:pt x="300" y="7"/>
                  </a:lnTo>
                  <a:lnTo>
                    <a:pt x="302" y="4"/>
                  </a:lnTo>
                  <a:lnTo>
                    <a:pt x="305" y="2"/>
                  </a:lnTo>
                  <a:lnTo>
                    <a:pt x="309" y="0"/>
                  </a:lnTo>
                  <a:lnTo>
                    <a:pt x="333" y="0"/>
                  </a:lnTo>
                  <a:lnTo>
                    <a:pt x="333" y="0"/>
                  </a:lnTo>
                  <a:lnTo>
                    <a:pt x="336" y="2"/>
                  </a:lnTo>
                  <a:lnTo>
                    <a:pt x="339" y="4"/>
                  </a:lnTo>
                  <a:lnTo>
                    <a:pt x="341" y="7"/>
                  </a:lnTo>
                  <a:lnTo>
                    <a:pt x="342" y="10"/>
                  </a:lnTo>
                  <a:lnTo>
                    <a:pt x="342" y="10"/>
                  </a:lnTo>
                  <a:lnTo>
                    <a:pt x="341" y="14"/>
                  </a:lnTo>
                  <a:lnTo>
                    <a:pt x="339" y="17"/>
                  </a:lnTo>
                  <a:lnTo>
                    <a:pt x="336" y="19"/>
                  </a:lnTo>
                  <a:lnTo>
                    <a:pt x="333" y="19"/>
                  </a:lnTo>
                  <a:lnTo>
                    <a:pt x="333" y="19"/>
                  </a:lnTo>
                  <a:close/>
                  <a:moveTo>
                    <a:pt x="273" y="19"/>
                  </a:moveTo>
                  <a:lnTo>
                    <a:pt x="249" y="19"/>
                  </a:lnTo>
                  <a:lnTo>
                    <a:pt x="249" y="19"/>
                  </a:lnTo>
                  <a:lnTo>
                    <a:pt x="244" y="19"/>
                  </a:lnTo>
                  <a:lnTo>
                    <a:pt x="241" y="17"/>
                  </a:lnTo>
                  <a:lnTo>
                    <a:pt x="240" y="14"/>
                  </a:lnTo>
                  <a:lnTo>
                    <a:pt x="240" y="10"/>
                  </a:lnTo>
                  <a:lnTo>
                    <a:pt x="240" y="10"/>
                  </a:lnTo>
                  <a:lnTo>
                    <a:pt x="240" y="7"/>
                  </a:lnTo>
                  <a:lnTo>
                    <a:pt x="241" y="4"/>
                  </a:lnTo>
                  <a:lnTo>
                    <a:pt x="244" y="2"/>
                  </a:lnTo>
                  <a:lnTo>
                    <a:pt x="249" y="0"/>
                  </a:lnTo>
                  <a:lnTo>
                    <a:pt x="273" y="0"/>
                  </a:lnTo>
                  <a:lnTo>
                    <a:pt x="273" y="0"/>
                  </a:lnTo>
                  <a:lnTo>
                    <a:pt x="276" y="2"/>
                  </a:lnTo>
                  <a:lnTo>
                    <a:pt x="279" y="4"/>
                  </a:lnTo>
                  <a:lnTo>
                    <a:pt x="281" y="7"/>
                  </a:lnTo>
                  <a:lnTo>
                    <a:pt x="282" y="10"/>
                  </a:lnTo>
                  <a:lnTo>
                    <a:pt x="282" y="10"/>
                  </a:lnTo>
                  <a:lnTo>
                    <a:pt x="281" y="14"/>
                  </a:lnTo>
                  <a:lnTo>
                    <a:pt x="279" y="17"/>
                  </a:lnTo>
                  <a:lnTo>
                    <a:pt x="276" y="19"/>
                  </a:lnTo>
                  <a:lnTo>
                    <a:pt x="273" y="19"/>
                  </a:lnTo>
                  <a:lnTo>
                    <a:pt x="273" y="19"/>
                  </a:lnTo>
                  <a:close/>
                  <a:moveTo>
                    <a:pt x="213" y="19"/>
                  </a:moveTo>
                  <a:lnTo>
                    <a:pt x="189" y="19"/>
                  </a:lnTo>
                  <a:lnTo>
                    <a:pt x="189" y="19"/>
                  </a:lnTo>
                  <a:lnTo>
                    <a:pt x="184" y="19"/>
                  </a:lnTo>
                  <a:lnTo>
                    <a:pt x="181" y="17"/>
                  </a:lnTo>
                  <a:lnTo>
                    <a:pt x="179" y="14"/>
                  </a:lnTo>
                  <a:lnTo>
                    <a:pt x="179" y="10"/>
                  </a:lnTo>
                  <a:lnTo>
                    <a:pt x="179" y="10"/>
                  </a:lnTo>
                  <a:lnTo>
                    <a:pt x="179" y="7"/>
                  </a:lnTo>
                  <a:lnTo>
                    <a:pt x="181" y="4"/>
                  </a:lnTo>
                  <a:lnTo>
                    <a:pt x="184" y="2"/>
                  </a:lnTo>
                  <a:lnTo>
                    <a:pt x="189" y="0"/>
                  </a:lnTo>
                  <a:lnTo>
                    <a:pt x="213" y="0"/>
                  </a:lnTo>
                  <a:lnTo>
                    <a:pt x="213" y="0"/>
                  </a:lnTo>
                  <a:lnTo>
                    <a:pt x="216" y="2"/>
                  </a:lnTo>
                  <a:lnTo>
                    <a:pt x="219" y="4"/>
                  </a:lnTo>
                  <a:lnTo>
                    <a:pt x="220" y="7"/>
                  </a:lnTo>
                  <a:lnTo>
                    <a:pt x="222" y="10"/>
                  </a:lnTo>
                  <a:lnTo>
                    <a:pt x="222" y="10"/>
                  </a:lnTo>
                  <a:lnTo>
                    <a:pt x="220" y="14"/>
                  </a:lnTo>
                  <a:lnTo>
                    <a:pt x="219" y="17"/>
                  </a:lnTo>
                  <a:lnTo>
                    <a:pt x="216" y="19"/>
                  </a:lnTo>
                  <a:lnTo>
                    <a:pt x="213" y="19"/>
                  </a:lnTo>
                  <a:lnTo>
                    <a:pt x="213" y="19"/>
                  </a:lnTo>
                  <a:close/>
                  <a:moveTo>
                    <a:pt x="152" y="19"/>
                  </a:moveTo>
                  <a:lnTo>
                    <a:pt x="128" y="19"/>
                  </a:lnTo>
                  <a:lnTo>
                    <a:pt x="128" y="19"/>
                  </a:lnTo>
                  <a:lnTo>
                    <a:pt x="124" y="19"/>
                  </a:lnTo>
                  <a:lnTo>
                    <a:pt x="121" y="17"/>
                  </a:lnTo>
                  <a:lnTo>
                    <a:pt x="119" y="14"/>
                  </a:lnTo>
                  <a:lnTo>
                    <a:pt x="119" y="10"/>
                  </a:lnTo>
                  <a:lnTo>
                    <a:pt x="119" y="10"/>
                  </a:lnTo>
                  <a:lnTo>
                    <a:pt x="119" y="7"/>
                  </a:lnTo>
                  <a:lnTo>
                    <a:pt x="121" y="4"/>
                  </a:lnTo>
                  <a:lnTo>
                    <a:pt x="124" y="2"/>
                  </a:lnTo>
                  <a:lnTo>
                    <a:pt x="128" y="0"/>
                  </a:lnTo>
                  <a:lnTo>
                    <a:pt x="152" y="0"/>
                  </a:lnTo>
                  <a:lnTo>
                    <a:pt x="152" y="0"/>
                  </a:lnTo>
                  <a:lnTo>
                    <a:pt x="155" y="2"/>
                  </a:lnTo>
                  <a:lnTo>
                    <a:pt x="158" y="4"/>
                  </a:lnTo>
                  <a:lnTo>
                    <a:pt x="160" y="7"/>
                  </a:lnTo>
                  <a:lnTo>
                    <a:pt x="161" y="10"/>
                  </a:lnTo>
                  <a:lnTo>
                    <a:pt x="161" y="10"/>
                  </a:lnTo>
                  <a:lnTo>
                    <a:pt x="160" y="14"/>
                  </a:lnTo>
                  <a:lnTo>
                    <a:pt x="158" y="17"/>
                  </a:lnTo>
                  <a:lnTo>
                    <a:pt x="155" y="19"/>
                  </a:lnTo>
                  <a:lnTo>
                    <a:pt x="152" y="19"/>
                  </a:lnTo>
                  <a:lnTo>
                    <a:pt x="152" y="19"/>
                  </a:lnTo>
                  <a:close/>
                  <a:moveTo>
                    <a:pt x="92" y="19"/>
                  </a:moveTo>
                  <a:lnTo>
                    <a:pt x="68" y="19"/>
                  </a:lnTo>
                  <a:lnTo>
                    <a:pt x="68" y="19"/>
                  </a:lnTo>
                  <a:lnTo>
                    <a:pt x="63" y="19"/>
                  </a:lnTo>
                  <a:lnTo>
                    <a:pt x="60" y="17"/>
                  </a:lnTo>
                  <a:lnTo>
                    <a:pt x="59" y="14"/>
                  </a:lnTo>
                  <a:lnTo>
                    <a:pt x="59" y="10"/>
                  </a:lnTo>
                  <a:lnTo>
                    <a:pt x="59" y="10"/>
                  </a:lnTo>
                  <a:lnTo>
                    <a:pt x="59" y="7"/>
                  </a:lnTo>
                  <a:lnTo>
                    <a:pt x="60" y="4"/>
                  </a:lnTo>
                  <a:lnTo>
                    <a:pt x="63" y="2"/>
                  </a:lnTo>
                  <a:lnTo>
                    <a:pt x="68" y="0"/>
                  </a:lnTo>
                  <a:lnTo>
                    <a:pt x="92" y="0"/>
                  </a:lnTo>
                  <a:lnTo>
                    <a:pt x="92" y="0"/>
                  </a:lnTo>
                  <a:lnTo>
                    <a:pt x="95" y="2"/>
                  </a:lnTo>
                  <a:lnTo>
                    <a:pt x="98" y="4"/>
                  </a:lnTo>
                  <a:lnTo>
                    <a:pt x="100" y="7"/>
                  </a:lnTo>
                  <a:lnTo>
                    <a:pt x="101" y="10"/>
                  </a:lnTo>
                  <a:lnTo>
                    <a:pt x="101" y="10"/>
                  </a:lnTo>
                  <a:lnTo>
                    <a:pt x="100" y="14"/>
                  </a:lnTo>
                  <a:lnTo>
                    <a:pt x="98" y="17"/>
                  </a:lnTo>
                  <a:lnTo>
                    <a:pt x="95" y="19"/>
                  </a:lnTo>
                  <a:lnTo>
                    <a:pt x="92" y="19"/>
                  </a:lnTo>
                  <a:lnTo>
                    <a:pt x="92" y="19"/>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grpSp>
      <p:sp>
        <p:nvSpPr>
          <p:cNvPr id="3" name="TextBox 2"/>
          <p:cNvSpPr txBox="1"/>
          <p:nvPr/>
        </p:nvSpPr>
        <p:spPr>
          <a:xfrm>
            <a:off x="844291" y="580375"/>
            <a:ext cx="1962397" cy="707886"/>
          </a:xfrm>
          <a:prstGeom prst="rect">
            <a:avLst/>
          </a:prstGeom>
          <a:noFill/>
        </p:spPr>
        <p:txBody>
          <a:bodyPr wrap="none" rtlCol="0">
            <a:spAutoFit/>
          </a:bodyPr>
          <a:lstStyle/>
          <a:p>
            <a:r>
              <a:rPr lang="en-US" sz="4000" dirty="0">
                <a:solidFill>
                  <a:srgbClr val="619AEC"/>
                </a:solidFill>
                <a:latin typeface="HelvNeue Medium for IBM" charset="0"/>
                <a:ea typeface="HelvNeue Medium for IBM" charset="0"/>
                <a:cs typeface="HelvNeue Medium for IBM" charset="0"/>
              </a:rPr>
              <a:t>IBM z14</a:t>
            </a:r>
          </a:p>
        </p:txBody>
      </p:sp>
      <p:sp>
        <p:nvSpPr>
          <p:cNvPr id="67" name="TextBox 66"/>
          <p:cNvSpPr txBox="1"/>
          <p:nvPr/>
        </p:nvSpPr>
        <p:spPr>
          <a:xfrm>
            <a:off x="3567953" y="2986891"/>
            <a:ext cx="2303929" cy="954107"/>
          </a:xfrm>
          <a:prstGeom prst="rect">
            <a:avLst/>
          </a:prstGeom>
          <a:noFill/>
        </p:spPr>
        <p:txBody>
          <a:bodyPr wrap="square" rtlCol="0">
            <a:spAutoFit/>
          </a:bodyPr>
          <a:lstStyle/>
          <a:p>
            <a:r>
              <a:rPr lang="en-US" sz="1400" dirty="0">
                <a:solidFill>
                  <a:schemeClr val="accent4"/>
                </a:solidFill>
                <a:latin typeface="HelvNeue Medium for IBM" charset="0"/>
                <a:ea typeface="HelvNeue Medium for IBM" charset="0"/>
                <a:cs typeface="HelvNeue Medium for IBM" charset="0"/>
              </a:rPr>
              <a:t>Real-time</a:t>
            </a:r>
            <a:r>
              <a:rPr lang="en-US" sz="1400">
                <a:solidFill>
                  <a:schemeClr val="accent4"/>
                </a:solidFill>
                <a:latin typeface="HelvNeue Medium for IBM" charset="0"/>
                <a:ea typeface="HelvNeue Medium for IBM" charset="0"/>
                <a:cs typeface="HelvNeue Medium for IBM" charset="0"/>
              </a:rPr>
              <a:t>, self-service </a:t>
            </a:r>
            <a:r>
              <a:rPr lang="en-US" sz="1400" dirty="0">
                <a:solidFill>
                  <a:schemeClr val="accent4"/>
                </a:solidFill>
                <a:latin typeface="HelvNeue Medium for IBM" charset="0"/>
                <a:ea typeface="HelvNeue Medium for IBM" charset="0"/>
                <a:cs typeface="HelvNeue Medium for IBM" charset="0"/>
              </a:rPr>
              <a:t>audit verification </a:t>
            </a:r>
            <a:r>
              <a:rPr lang="en-US" sz="1400" dirty="0">
                <a:latin typeface="HelvNeue Light for IBM" charset="0"/>
                <a:ea typeface="HelvNeue Light for IBM" charset="0"/>
                <a:cs typeface="HelvNeue Light for IBM" charset="0"/>
              </a:rPr>
              <a:t>that IBM Z data and infrastructure is protected and encrypted.</a:t>
            </a:r>
          </a:p>
        </p:txBody>
      </p:sp>
      <p:sp>
        <p:nvSpPr>
          <p:cNvPr id="68" name="TextBox 67"/>
          <p:cNvSpPr txBox="1"/>
          <p:nvPr/>
        </p:nvSpPr>
        <p:spPr>
          <a:xfrm>
            <a:off x="5728447" y="2110491"/>
            <a:ext cx="2904565" cy="523220"/>
          </a:xfrm>
          <a:prstGeom prst="rect">
            <a:avLst/>
          </a:prstGeom>
          <a:noFill/>
        </p:spPr>
        <p:txBody>
          <a:bodyPr wrap="square" rtlCol="0">
            <a:spAutoFit/>
          </a:bodyPr>
          <a:lstStyle/>
          <a:p>
            <a:r>
              <a:rPr lang="en-US" sz="1400" dirty="0">
                <a:solidFill>
                  <a:schemeClr val="accent4"/>
                </a:solidFill>
                <a:latin typeface="HelvNeue Medium for IBM" charset="0"/>
                <a:ea typeface="HelvNeue Medium for IBM" charset="0"/>
                <a:cs typeface="HelvNeue Medium for IBM" charset="0"/>
              </a:rPr>
              <a:t>Remove entire classes of data and users </a:t>
            </a:r>
            <a:r>
              <a:rPr lang="en-US" sz="1400" dirty="0">
                <a:latin typeface="HelvNeue Light for IBM" charset="0"/>
                <a:ea typeface="HelvNeue Light for IBM" charset="0"/>
                <a:cs typeface="HelvNeue Light for IBM" charset="0"/>
              </a:rPr>
              <a:t>from compliance scope.</a:t>
            </a:r>
          </a:p>
        </p:txBody>
      </p:sp>
      <p:sp>
        <p:nvSpPr>
          <p:cNvPr id="69" name="TextBox 68"/>
          <p:cNvSpPr txBox="1"/>
          <p:nvPr/>
        </p:nvSpPr>
        <p:spPr>
          <a:xfrm>
            <a:off x="3567953" y="803204"/>
            <a:ext cx="2904565" cy="954107"/>
          </a:xfrm>
          <a:prstGeom prst="rect">
            <a:avLst/>
          </a:prstGeom>
          <a:noFill/>
        </p:spPr>
        <p:txBody>
          <a:bodyPr wrap="square" rtlCol="0">
            <a:spAutoFit/>
          </a:bodyPr>
          <a:lstStyle/>
          <a:p>
            <a:r>
              <a:rPr lang="en-US" sz="1400" dirty="0">
                <a:latin typeface="HelvNeue Light for IBM" charset="0"/>
                <a:ea typeface="HelvNeue Light for IBM" charset="0"/>
                <a:cs typeface="HelvNeue Light for IBM" charset="0"/>
              </a:rPr>
              <a:t>Pervasive encryption on IBM Z </a:t>
            </a:r>
            <a:r>
              <a:rPr lang="en-US" sz="1400" dirty="0">
                <a:solidFill>
                  <a:schemeClr val="accent4"/>
                </a:solidFill>
                <a:latin typeface="HelvNeue Medium for IBM" charset="0"/>
                <a:ea typeface="HelvNeue Medium for IBM" charset="0"/>
                <a:cs typeface="HelvNeue Medium for IBM" charset="0"/>
              </a:rPr>
              <a:t>significantly reduces the time and effort </a:t>
            </a:r>
            <a:r>
              <a:rPr lang="en-US" sz="1400" dirty="0">
                <a:latin typeface="HelvNeue Light for IBM" charset="0"/>
                <a:ea typeface="HelvNeue Light for IBM" charset="0"/>
                <a:cs typeface="HelvNeue Light for IBM" charset="0"/>
              </a:rPr>
              <a:t>required to meet compliance obligations and complete audits.</a:t>
            </a:r>
          </a:p>
        </p:txBody>
      </p:sp>
    </p:spTree>
    <p:extLst>
      <p:ext uri="{BB962C8B-B14F-4D97-AF65-F5344CB8AC3E}">
        <p14:creationId xmlns:p14="http://schemas.microsoft.com/office/powerpoint/2010/main" val="1588336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IBM Z pervasive encryption Technical Foundation</a:t>
            </a:r>
          </a:p>
        </p:txBody>
      </p:sp>
    </p:spTree>
    <p:extLst>
      <p:ext uri="{BB962C8B-B14F-4D97-AF65-F5344CB8AC3E}">
        <p14:creationId xmlns:p14="http://schemas.microsoft.com/office/powerpoint/2010/main" val="538017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659868" y="1414813"/>
            <a:ext cx="4900262" cy="427018"/>
          </a:xfrm>
          <a:prstGeom prst="rect">
            <a:avLst/>
          </a:prstGeom>
        </p:spPr>
        <p:txBody>
          <a:bodyPr/>
          <a:lstStyle>
            <a:lvl1pPr marL="0" indent="0" algn="l" defTabSz="685800" rtl="0" eaLnBrk="1" latinLnBrk="0" hangingPunct="1">
              <a:lnSpc>
                <a:spcPct val="90000"/>
              </a:lnSpc>
              <a:spcBef>
                <a:spcPts val="750"/>
              </a:spcBef>
              <a:buFont typeface="Arial"/>
              <a:buNone/>
              <a:defRPr sz="1800" i="0" kern="1200">
                <a:solidFill>
                  <a:schemeClr val="bg1"/>
                </a:solidFill>
                <a:latin typeface="Arial" charset="0"/>
                <a:ea typeface="Arial" charset="0"/>
                <a:cs typeface="Arial" charset="0"/>
              </a:defRPr>
            </a:lvl1pPr>
            <a:lvl2pPr marL="0" indent="0" algn="l" defTabSz="685800" rtl="0" eaLnBrk="1" latinLnBrk="0" hangingPunct="1">
              <a:lnSpc>
                <a:spcPct val="90000"/>
              </a:lnSpc>
              <a:spcBef>
                <a:spcPts val="375"/>
              </a:spcBef>
              <a:buFont typeface="Arial"/>
              <a:buNone/>
              <a:defRPr sz="1500" i="0" kern="1200" baseline="0">
                <a:solidFill>
                  <a:schemeClr val="accent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a:buNone/>
              <a:defRPr sz="1400" i="0" kern="1200" baseline="0">
                <a:solidFill>
                  <a:schemeClr val="bg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a:buNone/>
              <a:defRPr sz="1400" i="0" kern="1200" baseline="0">
                <a:solidFill>
                  <a:schemeClr val="bg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a:buNone/>
              <a:defRPr sz="1400" i="0" kern="1200">
                <a:solidFill>
                  <a:schemeClr val="accent2">
                    <a:lumMod val="75000"/>
                  </a:schemeClr>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a:lstStyle>
          <a:p>
            <a:r>
              <a:rPr lang="en-US" sz="1200" dirty="0">
                <a:solidFill>
                  <a:prstClr val="black"/>
                </a:solidFill>
                <a:latin typeface="Calibri"/>
              </a:rPr>
              <a:t>Broadly protect Linux® file systems and z/OS data sets</a:t>
            </a:r>
            <a:r>
              <a:rPr lang="en-US" sz="1200" baseline="30000" dirty="0">
                <a:solidFill>
                  <a:prstClr val="black"/>
                </a:solidFill>
              </a:rPr>
              <a:t>1</a:t>
            </a:r>
            <a:r>
              <a:rPr lang="en-US" sz="1200" dirty="0">
                <a:solidFill>
                  <a:prstClr val="black"/>
                </a:solidFill>
                <a:latin typeface="Calibri"/>
              </a:rPr>
              <a:t> using policy controlled encryption that is transparent to applications and databases</a:t>
            </a:r>
            <a:endParaRPr lang="en-US" sz="1200" baseline="30000" dirty="0">
              <a:solidFill>
                <a:prstClr val="black"/>
              </a:solidFill>
              <a:latin typeface="Calibri"/>
            </a:endParaRPr>
          </a:p>
        </p:txBody>
      </p:sp>
      <p:sp>
        <p:nvSpPr>
          <p:cNvPr id="7" name="TextBox 6"/>
          <p:cNvSpPr txBox="1"/>
          <p:nvPr/>
        </p:nvSpPr>
        <p:spPr>
          <a:xfrm>
            <a:off x="126132" y="1454988"/>
            <a:ext cx="1755227" cy="338554"/>
          </a:xfrm>
          <a:prstGeom prst="rect">
            <a:avLst/>
          </a:prstGeom>
          <a:noFill/>
        </p:spPr>
        <p:txBody>
          <a:bodyPr wrap="square" rtlCol="0">
            <a:spAutoFit/>
          </a:bodyPr>
          <a:lstStyle/>
          <a:p>
            <a:pPr algn="r"/>
            <a:r>
              <a:rPr lang="en-US" sz="1600" dirty="0">
                <a:solidFill>
                  <a:srgbClr val="F19027"/>
                </a:solidFill>
              </a:rPr>
              <a:t>Data </a:t>
            </a:r>
            <a:r>
              <a:rPr lang="en-US" sz="1600">
                <a:solidFill>
                  <a:srgbClr val="F19027"/>
                </a:solidFill>
              </a:rPr>
              <a:t>at Rest</a:t>
            </a:r>
            <a:endParaRPr lang="en-US" sz="1600" dirty="0">
              <a:solidFill>
                <a:srgbClr val="F19027"/>
              </a:solidFill>
            </a:endParaRPr>
          </a:p>
        </p:txBody>
      </p:sp>
      <p:sp>
        <p:nvSpPr>
          <p:cNvPr id="8" name="TextBox 7"/>
          <p:cNvSpPr txBox="1"/>
          <p:nvPr/>
        </p:nvSpPr>
        <p:spPr>
          <a:xfrm>
            <a:off x="126131" y="787680"/>
            <a:ext cx="1755228" cy="553998"/>
          </a:xfrm>
          <a:prstGeom prst="rect">
            <a:avLst/>
          </a:prstGeom>
          <a:noFill/>
        </p:spPr>
        <p:txBody>
          <a:bodyPr wrap="square" rtlCol="0">
            <a:spAutoFit/>
          </a:bodyPr>
          <a:lstStyle/>
          <a:p>
            <a:pPr algn="r"/>
            <a:r>
              <a:rPr lang="en-US" sz="1500" dirty="0">
                <a:solidFill>
                  <a:srgbClr val="F19027"/>
                </a:solidFill>
              </a:rPr>
              <a:t>Integrated Crypto Hardware</a:t>
            </a:r>
          </a:p>
        </p:txBody>
      </p:sp>
      <p:sp>
        <p:nvSpPr>
          <p:cNvPr id="10" name="Content Placeholder 2"/>
          <p:cNvSpPr txBox="1">
            <a:spLocks/>
          </p:cNvSpPr>
          <p:nvPr/>
        </p:nvSpPr>
        <p:spPr>
          <a:xfrm>
            <a:off x="2659868" y="804661"/>
            <a:ext cx="6209812" cy="496976"/>
          </a:xfrm>
          <a:prstGeom prst="rect">
            <a:avLst/>
          </a:prstGeom>
        </p:spPr>
        <p:txBody>
          <a:bodyPr/>
          <a:lstStyle>
            <a:lvl1pPr marL="0" indent="0" algn="l" defTabSz="914400" rtl="0" eaLnBrk="1" latinLnBrk="0" hangingPunct="1">
              <a:lnSpc>
                <a:spcPct val="100000"/>
              </a:lnSpc>
              <a:spcBef>
                <a:spcPts val="0"/>
              </a:spcBef>
              <a:spcAft>
                <a:spcPts val="1000"/>
              </a:spcAft>
              <a:buClr>
                <a:schemeClr val="accent2"/>
              </a:buClr>
              <a:buSzPct val="85000"/>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514350" indent="-285750" algn="l" defTabSz="914400"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742950" indent="-285750" algn="l" defTabSz="914400"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rgbClr val="F19027"/>
              </a:buClr>
            </a:pPr>
            <a:r>
              <a:rPr lang="en-US" sz="1200" dirty="0">
                <a:solidFill>
                  <a:prstClr val="black"/>
                </a:solidFill>
                <a:latin typeface="Calibri"/>
              </a:rPr>
              <a:t>Hardware accelerated encryption on every core </a:t>
            </a:r>
            <a:r>
              <a:rPr lang="mr-IN" sz="1200" dirty="0">
                <a:solidFill>
                  <a:prstClr val="black"/>
                </a:solidFill>
                <a:latin typeface="Calibri"/>
              </a:rPr>
              <a:t>–</a:t>
            </a:r>
            <a:r>
              <a:rPr lang="en-US" sz="1200" dirty="0">
                <a:solidFill>
                  <a:prstClr val="black"/>
                </a:solidFill>
                <a:latin typeface="Calibri"/>
              </a:rPr>
              <a:t> CPACF performance improvements of up to 7x </a:t>
            </a:r>
          </a:p>
          <a:p>
            <a:pPr>
              <a:spcAft>
                <a:spcPts val="600"/>
              </a:spcAft>
              <a:buClr>
                <a:srgbClr val="F19027"/>
              </a:buClr>
            </a:pPr>
            <a:r>
              <a:rPr lang="en-US" sz="1200" dirty="0">
                <a:solidFill>
                  <a:prstClr val="black"/>
                </a:solidFill>
                <a:latin typeface="Calibri"/>
              </a:rPr>
              <a:t>Next Gen Crypto Express6S </a:t>
            </a:r>
            <a:r>
              <a:rPr lang="mr-IN" sz="1200" dirty="0">
                <a:solidFill>
                  <a:prstClr val="black"/>
                </a:solidFill>
                <a:latin typeface="Calibri"/>
              </a:rPr>
              <a:t>–</a:t>
            </a:r>
            <a:r>
              <a:rPr lang="en-US" sz="1200" dirty="0">
                <a:solidFill>
                  <a:prstClr val="black"/>
                </a:solidFill>
                <a:latin typeface="Calibri"/>
              </a:rPr>
              <a:t> up to 2x faster than prior generation</a:t>
            </a:r>
            <a:endParaRPr lang="en-US" sz="1200" baseline="30000" dirty="0">
              <a:solidFill>
                <a:prstClr val="black"/>
              </a:solidFill>
              <a:latin typeface="Calibri"/>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8472" y="857634"/>
            <a:ext cx="424283" cy="423975"/>
          </a:xfrm>
          <a:prstGeom prst="rect">
            <a:avLst/>
          </a:prstGeom>
        </p:spPr>
      </p:pic>
      <p:sp>
        <p:nvSpPr>
          <p:cNvPr id="12" name="Content Placeholder 2"/>
          <p:cNvSpPr txBox="1">
            <a:spLocks/>
          </p:cNvSpPr>
          <p:nvPr/>
        </p:nvSpPr>
        <p:spPr>
          <a:xfrm>
            <a:off x="2659868" y="1956418"/>
            <a:ext cx="3889213" cy="420198"/>
          </a:xfrm>
          <a:prstGeom prst="rect">
            <a:avLst/>
          </a:prstGeom>
        </p:spPr>
        <p:txBody>
          <a:bodyPr/>
          <a:lstStyle>
            <a:lvl1pPr marL="0" indent="0" algn="l" defTabSz="914400" rtl="0" eaLnBrk="1" latinLnBrk="0" hangingPunct="1">
              <a:lnSpc>
                <a:spcPct val="100000"/>
              </a:lnSpc>
              <a:spcBef>
                <a:spcPts val="0"/>
              </a:spcBef>
              <a:spcAft>
                <a:spcPts val="1000"/>
              </a:spcAft>
              <a:buClr>
                <a:schemeClr val="accent2"/>
              </a:buClr>
              <a:buSzPct val="85000"/>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514350" indent="-285750" algn="l" defTabSz="914400"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742950" indent="-285750" algn="l" defTabSz="914400"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9027"/>
              </a:buClr>
            </a:pPr>
            <a:r>
              <a:rPr lang="en-US" sz="1200" dirty="0">
                <a:solidFill>
                  <a:prstClr val="black"/>
                </a:solidFill>
                <a:latin typeface="Calibri"/>
              </a:rPr>
              <a:t>Protect z/OS Coupling Facility</a:t>
            </a:r>
            <a:r>
              <a:rPr lang="en-US" sz="1200" baseline="30000" dirty="0">
                <a:solidFill>
                  <a:prstClr val="black"/>
                </a:solidFill>
                <a:latin typeface="Calibri"/>
              </a:rPr>
              <a:t>2</a:t>
            </a:r>
            <a:r>
              <a:rPr lang="en-US" sz="1200" dirty="0">
                <a:solidFill>
                  <a:prstClr val="black"/>
                </a:solidFill>
                <a:latin typeface="Calibri"/>
              </a:rPr>
              <a:t> data end-to-end, using encryption that’s transparent to applications</a:t>
            </a:r>
            <a:endParaRPr lang="en-US" sz="1200" baseline="30000" dirty="0">
              <a:solidFill>
                <a:prstClr val="black"/>
              </a:solidFill>
              <a:latin typeface="Calibri"/>
            </a:endParaRPr>
          </a:p>
        </p:txBody>
      </p:sp>
      <p:sp>
        <p:nvSpPr>
          <p:cNvPr id="13" name="TextBox 12"/>
          <p:cNvSpPr txBox="1"/>
          <p:nvPr/>
        </p:nvSpPr>
        <p:spPr>
          <a:xfrm>
            <a:off x="367596" y="1997700"/>
            <a:ext cx="1513762" cy="338554"/>
          </a:xfrm>
          <a:prstGeom prst="rect">
            <a:avLst/>
          </a:prstGeom>
          <a:noFill/>
        </p:spPr>
        <p:txBody>
          <a:bodyPr wrap="square" rtlCol="0">
            <a:spAutoFit/>
          </a:bodyPr>
          <a:lstStyle/>
          <a:p>
            <a:pPr algn="r"/>
            <a:r>
              <a:rPr lang="en-US" sz="1600">
                <a:solidFill>
                  <a:srgbClr val="F19027"/>
                </a:solidFill>
              </a:rPr>
              <a:t>Clustering</a:t>
            </a:r>
            <a:endParaRPr lang="en-US" sz="1600" dirty="0">
              <a:solidFill>
                <a:srgbClr val="F19027"/>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467" y="1434428"/>
            <a:ext cx="309816" cy="378753"/>
          </a:xfrm>
          <a:prstGeom prst="rect">
            <a:avLst/>
          </a:prstGeom>
        </p:spPr>
      </p:pic>
      <p:sp>
        <p:nvSpPr>
          <p:cNvPr id="17" name="Content Placeholder 2"/>
          <p:cNvSpPr txBox="1">
            <a:spLocks/>
          </p:cNvSpPr>
          <p:nvPr/>
        </p:nvSpPr>
        <p:spPr>
          <a:xfrm>
            <a:off x="2659868" y="2538640"/>
            <a:ext cx="6123405" cy="459018"/>
          </a:xfrm>
          <a:prstGeom prst="rect">
            <a:avLst/>
          </a:prstGeom>
        </p:spPr>
        <p:txBody>
          <a:bodyPr/>
          <a:lstStyle>
            <a:lvl1pPr marL="0" indent="0" algn="l" defTabSz="914400" rtl="0" eaLnBrk="1" latinLnBrk="0" hangingPunct="1">
              <a:lnSpc>
                <a:spcPct val="100000"/>
              </a:lnSpc>
              <a:spcBef>
                <a:spcPts val="0"/>
              </a:spcBef>
              <a:spcAft>
                <a:spcPts val="1000"/>
              </a:spcAft>
              <a:buClr>
                <a:schemeClr val="accent2"/>
              </a:buClr>
              <a:buSzPct val="85000"/>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514350" indent="-285750" algn="l" defTabSz="914400"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742950" indent="-285750" algn="l" defTabSz="914400"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9027"/>
              </a:buClr>
            </a:pPr>
            <a:r>
              <a:rPr lang="en-US" sz="1200" dirty="0">
                <a:solidFill>
                  <a:prstClr val="black"/>
                </a:solidFill>
                <a:latin typeface="Calibri"/>
              </a:rPr>
              <a:t>Protect network traffic using standards based encryption from end to end, including encryption readiness technology</a:t>
            </a:r>
            <a:r>
              <a:rPr lang="en-US" sz="1200" baseline="30000" dirty="0">
                <a:solidFill>
                  <a:prstClr val="black"/>
                </a:solidFill>
                <a:latin typeface="Calibri"/>
              </a:rPr>
              <a:t>2</a:t>
            </a:r>
            <a:r>
              <a:rPr lang="en-US" sz="1200" dirty="0">
                <a:solidFill>
                  <a:prstClr val="black"/>
                </a:solidFill>
                <a:latin typeface="Calibri"/>
              </a:rPr>
              <a:t> to ensure that z/OS systems meet approved encryption criteria</a:t>
            </a:r>
          </a:p>
        </p:txBody>
      </p:sp>
      <p:sp>
        <p:nvSpPr>
          <p:cNvPr id="18" name="TextBox 17"/>
          <p:cNvSpPr txBox="1"/>
          <p:nvPr/>
        </p:nvSpPr>
        <p:spPr>
          <a:xfrm>
            <a:off x="449037" y="2579920"/>
            <a:ext cx="1432321" cy="338554"/>
          </a:xfrm>
          <a:prstGeom prst="rect">
            <a:avLst/>
          </a:prstGeom>
          <a:noFill/>
        </p:spPr>
        <p:txBody>
          <a:bodyPr wrap="square" rtlCol="0">
            <a:spAutoFit/>
          </a:bodyPr>
          <a:lstStyle/>
          <a:p>
            <a:pPr algn="r"/>
            <a:r>
              <a:rPr lang="en-US" sz="1600">
                <a:solidFill>
                  <a:srgbClr val="F19027"/>
                </a:solidFill>
              </a:rPr>
              <a:t>Network</a:t>
            </a:r>
            <a:endParaRPr lang="en-US" sz="1600" dirty="0">
              <a:solidFill>
                <a:srgbClr val="F19027"/>
              </a:solidFill>
            </a:endParaRPr>
          </a:p>
        </p:txBody>
      </p:sp>
      <p:cxnSp>
        <p:nvCxnSpPr>
          <p:cNvPr id="19" name="Straight Connector 18"/>
          <p:cNvCxnSpPr/>
          <p:nvPr/>
        </p:nvCxnSpPr>
        <p:spPr>
          <a:xfrm>
            <a:off x="367596" y="3055341"/>
            <a:ext cx="8311041" cy="0"/>
          </a:xfrm>
          <a:prstGeom prst="line">
            <a:avLst/>
          </a:prstGeom>
          <a:noFill/>
          <a:ln w="6350" cap="flat" cmpd="sng" algn="ctr">
            <a:solidFill>
              <a:srgbClr val="F48F19"/>
            </a:solidFill>
            <a:prstDash val="solid"/>
            <a:miter lim="800000"/>
          </a:ln>
          <a:effectLst/>
        </p:spPr>
      </p:cxnSp>
      <p:cxnSp>
        <p:nvCxnSpPr>
          <p:cNvPr id="20" name="Straight Connector 19"/>
          <p:cNvCxnSpPr/>
          <p:nvPr/>
        </p:nvCxnSpPr>
        <p:spPr>
          <a:xfrm>
            <a:off x="367596" y="2465595"/>
            <a:ext cx="8311041" cy="0"/>
          </a:xfrm>
          <a:prstGeom prst="line">
            <a:avLst/>
          </a:prstGeom>
          <a:noFill/>
          <a:ln w="6350" cap="flat" cmpd="sng" algn="ctr">
            <a:solidFill>
              <a:srgbClr val="F48F19"/>
            </a:solidFill>
            <a:prstDash val="solid"/>
            <a:miter lim="800000"/>
          </a:ln>
          <a:effectLst/>
        </p:spPr>
      </p:cxnSp>
      <p:cxnSp>
        <p:nvCxnSpPr>
          <p:cNvPr id="21" name="Straight Connector 20"/>
          <p:cNvCxnSpPr/>
          <p:nvPr/>
        </p:nvCxnSpPr>
        <p:spPr>
          <a:xfrm>
            <a:off x="367596" y="1882442"/>
            <a:ext cx="8311041" cy="0"/>
          </a:xfrm>
          <a:prstGeom prst="line">
            <a:avLst/>
          </a:prstGeom>
          <a:noFill/>
          <a:ln w="6350" cap="flat" cmpd="sng" algn="ctr">
            <a:solidFill>
              <a:srgbClr val="F48F19"/>
            </a:solidFill>
            <a:prstDash val="solid"/>
            <a:miter lim="800000"/>
          </a:ln>
          <a:effectLst/>
        </p:spPr>
      </p:cxnSp>
      <p:cxnSp>
        <p:nvCxnSpPr>
          <p:cNvPr id="22" name="Straight Connector 21"/>
          <p:cNvCxnSpPr/>
          <p:nvPr/>
        </p:nvCxnSpPr>
        <p:spPr>
          <a:xfrm>
            <a:off x="367596" y="1342679"/>
            <a:ext cx="8311041" cy="0"/>
          </a:xfrm>
          <a:prstGeom prst="line">
            <a:avLst/>
          </a:prstGeom>
          <a:noFill/>
          <a:ln w="6350" cap="flat" cmpd="sng" algn="ctr">
            <a:solidFill>
              <a:srgbClr val="F48F19"/>
            </a:solidFill>
            <a:prstDash val="solid"/>
            <a:miter lim="800000"/>
          </a:ln>
          <a:effectLst/>
        </p:spPr>
      </p:cxn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4534" y="2545006"/>
            <a:ext cx="458667" cy="458667"/>
          </a:xfrm>
          <a:prstGeom prst="rect">
            <a:avLst/>
          </a:prstGeom>
        </p:spPr>
      </p:pic>
      <p:sp>
        <p:nvSpPr>
          <p:cNvPr id="24" name="Content Placeholder 2"/>
          <p:cNvSpPr txBox="1">
            <a:spLocks/>
          </p:cNvSpPr>
          <p:nvPr/>
        </p:nvSpPr>
        <p:spPr>
          <a:xfrm>
            <a:off x="2659868" y="3113330"/>
            <a:ext cx="6018769" cy="459018"/>
          </a:xfrm>
          <a:prstGeom prst="rect">
            <a:avLst/>
          </a:prstGeom>
        </p:spPr>
        <p:txBody>
          <a:bodyPr/>
          <a:lstStyle>
            <a:lvl1pPr marL="0" indent="0" algn="l" defTabSz="914400" rtl="0" eaLnBrk="1" latinLnBrk="0" hangingPunct="1">
              <a:lnSpc>
                <a:spcPct val="100000"/>
              </a:lnSpc>
              <a:spcBef>
                <a:spcPts val="0"/>
              </a:spcBef>
              <a:spcAft>
                <a:spcPts val="1000"/>
              </a:spcAft>
              <a:buClr>
                <a:schemeClr val="accent2"/>
              </a:buClr>
              <a:buSzPct val="85000"/>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514350" indent="-285750" algn="l" defTabSz="914400"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742950" indent="-285750" algn="l" defTabSz="914400"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9027"/>
              </a:buClr>
            </a:pPr>
            <a:r>
              <a:rPr lang="en-US" sz="1200" dirty="0">
                <a:solidFill>
                  <a:prstClr val="black"/>
                </a:solidFill>
                <a:latin typeface="Calibri"/>
              </a:rPr>
              <a:t>Secure deployment of software appliances including tamper protection during installation and runtime, restricted administrator access, and encryption of data and code in-flight and at-rest</a:t>
            </a:r>
            <a:endParaRPr lang="en-US" sz="1200" baseline="30000" dirty="0">
              <a:solidFill>
                <a:prstClr val="black"/>
              </a:solidFill>
              <a:latin typeface="Calibri"/>
            </a:endParaRPr>
          </a:p>
        </p:txBody>
      </p:sp>
      <p:sp>
        <p:nvSpPr>
          <p:cNvPr id="25" name="TextBox 24"/>
          <p:cNvSpPr txBox="1"/>
          <p:nvPr/>
        </p:nvSpPr>
        <p:spPr>
          <a:xfrm>
            <a:off x="126131" y="3047516"/>
            <a:ext cx="1755228" cy="584775"/>
          </a:xfrm>
          <a:prstGeom prst="rect">
            <a:avLst/>
          </a:prstGeom>
          <a:noFill/>
        </p:spPr>
        <p:txBody>
          <a:bodyPr wrap="square" rtlCol="0">
            <a:spAutoFit/>
          </a:bodyPr>
          <a:lstStyle/>
          <a:p>
            <a:pPr algn="r"/>
            <a:r>
              <a:rPr lang="en-US" sz="1600" dirty="0">
                <a:solidFill>
                  <a:srgbClr val="F19027"/>
                </a:solidFill>
              </a:rPr>
              <a:t>Secure Service Container</a:t>
            </a:r>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2677" y="3101332"/>
            <a:ext cx="425902" cy="488912"/>
          </a:xfrm>
          <a:prstGeom prst="rect">
            <a:avLst/>
          </a:prstGeom>
        </p:spPr>
      </p:pic>
      <p:sp>
        <p:nvSpPr>
          <p:cNvPr id="28" name="TextBox 27"/>
          <p:cNvSpPr txBox="1"/>
          <p:nvPr/>
        </p:nvSpPr>
        <p:spPr>
          <a:xfrm>
            <a:off x="288056" y="4255820"/>
            <a:ext cx="3617194" cy="276999"/>
          </a:xfrm>
          <a:prstGeom prst="rect">
            <a:avLst/>
          </a:prstGeom>
          <a:noFill/>
        </p:spPr>
        <p:txBody>
          <a:bodyPr wrap="square" rtlCol="0">
            <a:spAutoFit/>
          </a:bodyPr>
          <a:lstStyle/>
          <a:p>
            <a:pPr marL="228600" indent="-228600">
              <a:buFontTx/>
              <a:buAutoNum type="arabicPlain"/>
              <a:tabLst>
                <a:tab pos="225425" algn="l"/>
                <a:tab pos="625475" algn="l"/>
              </a:tabLst>
            </a:pPr>
            <a:r>
              <a:rPr lang="en-US" sz="600" dirty="0">
                <a:solidFill>
                  <a:prstClr val="black"/>
                </a:solidFill>
              </a:rPr>
              <a:t>Statement of Direction* in the z/OS Announcement Letter (10/4/2016) - </a:t>
            </a:r>
            <a:r>
              <a:rPr lang="en-US" sz="600" dirty="0">
                <a:solidFill>
                  <a:prstClr val="white"/>
                </a:solidFill>
                <a:hlinkClick r:id="rId6"/>
              </a:rPr>
              <a:t>http://ibm.co/2ldwKoC</a:t>
            </a:r>
            <a:endParaRPr lang="en-US" sz="600" dirty="0">
              <a:solidFill>
                <a:prstClr val="white"/>
              </a:solidFill>
            </a:endParaRPr>
          </a:p>
          <a:p>
            <a:pPr marL="228600" indent="-228600">
              <a:buFontTx/>
              <a:buAutoNum type="arabicPlain"/>
              <a:tabLst>
                <a:tab pos="225425" algn="l"/>
                <a:tab pos="625475" algn="l"/>
              </a:tabLst>
            </a:pPr>
            <a:r>
              <a:rPr lang="en-US" sz="600" dirty="0">
                <a:solidFill>
                  <a:prstClr val="black"/>
                </a:solidFill>
              </a:rPr>
              <a:t>IBM z/OS Version 2 Release 3 Preview Announcement Letter (2/21/2017) - </a:t>
            </a:r>
            <a:r>
              <a:rPr lang="en-US" sz="600" dirty="0">
                <a:solidFill>
                  <a:prstClr val="white"/>
                </a:solidFill>
                <a:hlinkClick r:id="rId7"/>
              </a:rPr>
              <a:t>http://ibm.co/2l43ctN</a:t>
            </a:r>
            <a:r>
              <a:rPr lang="en-US" sz="600" dirty="0">
                <a:solidFill>
                  <a:prstClr val="white"/>
                </a:solidFill>
              </a:rPr>
              <a:t> </a:t>
            </a:r>
          </a:p>
        </p:txBody>
      </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7216" y="1987715"/>
            <a:ext cx="408115" cy="363133"/>
          </a:xfrm>
          <a:prstGeom prst="rect">
            <a:avLst/>
          </a:prstGeom>
        </p:spPr>
      </p:pic>
      <p:sp>
        <p:nvSpPr>
          <p:cNvPr id="31" name="TextBox 30"/>
          <p:cNvSpPr txBox="1"/>
          <p:nvPr/>
        </p:nvSpPr>
        <p:spPr>
          <a:xfrm>
            <a:off x="5109999" y="4184956"/>
            <a:ext cx="3813736" cy="430887"/>
          </a:xfrm>
          <a:prstGeom prst="rect">
            <a:avLst/>
          </a:prstGeom>
          <a:noFill/>
        </p:spPr>
        <p:txBody>
          <a:bodyPr wrap="none" rtlCol="0">
            <a:spAutoFit/>
          </a:bodyPr>
          <a:lstStyle/>
          <a:p>
            <a:r>
              <a:rPr lang="en-US" sz="2200" i="1" dirty="0">
                <a:solidFill>
                  <a:srgbClr val="F19027"/>
                </a:solidFill>
              </a:rPr>
              <a:t>And we’re just getting started </a:t>
            </a:r>
            <a:r>
              <a:rPr lang="mr-IN" sz="2200" i="1" dirty="0">
                <a:solidFill>
                  <a:srgbClr val="F19027"/>
                </a:solidFill>
              </a:rPr>
              <a:t>…</a:t>
            </a:r>
            <a:endParaRPr lang="en-US" sz="2200" i="1" dirty="0">
              <a:solidFill>
                <a:srgbClr val="F19027"/>
              </a:solidFill>
            </a:endParaRPr>
          </a:p>
        </p:txBody>
      </p:sp>
      <p:cxnSp>
        <p:nvCxnSpPr>
          <p:cNvPr id="32" name="Straight Connector 31"/>
          <p:cNvCxnSpPr/>
          <p:nvPr/>
        </p:nvCxnSpPr>
        <p:spPr>
          <a:xfrm>
            <a:off x="367596" y="3644611"/>
            <a:ext cx="8311041" cy="0"/>
          </a:xfrm>
          <a:prstGeom prst="line">
            <a:avLst/>
          </a:prstGeom>
          <a:noFill/>
          <a:ln w="6350" cap="flat" cmpd="sng" algn="ctr">
            <a:solidFill>
              <a:srgbClr val="F48F19"/>
            </a:solidFill>
            <a:prstDash val="solid"/>
            <a:miter lim="800000"/>
          </a:ln>
          <a:effectLst/>
        </p:spPr>
      </p:cxnSp>
      <p:sp>
        <p:nvSpPr>
          <p:cNvPr id="34" name="Content Placeholder 2"/>
          <p:cNvSpPr txBox="1">
            <a:spLocks/>
          </p:cNvSpPr>
          <p:nvPr/>
        </p:nvSpPr>
        <p:spPr>
          <a:xfrm>
            <a:off x="2659868" y="3702600"/>
            <a:ext cx="6123405" cy="459018"/>
          </a:xfrm>
          <a:prstGeom prst="rect">
            <a:avLst/>
          </a:prstGeom>
        </p:spPr>
        <p:txBody>
          <a:bodyPr/>
          <a:lstStyle>
            <a:lvl1pPr marL="0" indent="0" algn="l" defTabSz="914400" rtl="0" eaLnBrk="1" latinLnBrk="0" hangingPunct="1">
              <a:lnSpc>
                <a:spcPct val="100000"/>
              </a:lnSpc>
              <a:spcBef>
                <a:spcPts val="0"/>
              </a:spcBef>
              <a:spcAft>
                <a:spcPts val="1000"/>
              </a:spcAft>
              <a:buClr>
                <a:schemeClr val="accent2"/>
              </a:buClr>
              <a:buSzPct val="85000"/>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514350" indent="-285750" algn="l" defTabSz="914400"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742950" indent="-285750" algn="l" defTabSz="914400"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9027"/>
              </a:buClr>
            </a:pPr>
            <a:r>
              <a:rPr lang="en-US" sz="1200" dirty="0">
                <a:solidFill>
                  <a:prstClr val="black"/>
                </a:solidFill>
                <a:latin typeface="Calibri"/>
              </a:rPr>
              <a:t>The IBM Enterprise Key Management Foundation (EKMF) provides real-time, centralized secure management of keys and certificates with a variety of cryptographic devices and key stores.</a:t>
            </a:r>
          </a:p>
        </p:txBody>
      </p:sp>
      <p:sp>
        <p:nvSpPr>
          <p:cNvPr id="35" name="TextBox 34"/>
          <p:cNvSpPr txBox="1"/>
          <p:nvPr/>
        </p:nvSpPr>
        <p:spPr>
          <a:xfrm>
            <a:off x="413425" y="3636786"/>
            <a:ext cx="1467933" cy="584775"/>
          </a:xfrm>
          <a:prstGeom prst="rect">
            <a:avLst/>
          </a:prstGeom>
          <a:noFill/>
        </p:spPr>
        <p:txBody>
          <a:bodyPr wrap="square" rtlCol="0">
            <a:spAutoFit/>
          </a:bodyPr>
          <a:lstStyle/>
          <a:p>
            <a:pPr algn="r"/>
            <a:r>
              <a:rPr lang="en-US" sz="1600" dirty="0">
                <a:solidFill>
                  <a:srgbClr val="F19027"/>
                </a:solidFill>
              </a:rPr>
              <a:t>Key Management</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07150" y="3675104"/>
            <a:ext cx="310133" cy="527469"/>
          </a:xfrm>
          <a:prstGeom prst="rect">
            <a:avLst/>
          </a:prstGeom>
        </p:spPr>
      </p:pic>
      <p:sp>
        <p:nvSpPr>
          <p:cNvPr id="2" name="Title 1"/>
          <p:cNvSpPr>
            <a:spLocks noGrp="1"/>
          </p:cNvSpPr>
          <p:nvPr>
            <p:ph type="title"/>
          </p:nvPr>
        </p:nvSpPr>
        <p:spPr>
          <a:xfrm>
            <a:off x="288056" y="167797"/>
            <a:ext cx="8557812" cy="485679"/>
          </a:xfrm>
        </p:spPr>
        <p:txBody>
          <a:bodyPr/>
          <a:lstStyle/>
          <a:p>
            <a:r>
              <a:rPr lang="en-US" sz="2000" dirty="0">
                <a:latin typeface="HelvNeue Medium for IBM" charset="0"/>
                <a:ea typeface="HelvNeue Medium for IBM" charset="0"/>
                <a:cs typeface="HelvNeue Medium for IBM" charset="0"/>
              </a:rPr>
              <a:t>Pervasive Encryption with IBM z Systems</a:t>
            </a:r>
            <a:br>
              <a:rPr lang="en-US" sz="2000" dirty="0">
                <a:latin typeface="HelvNeue Medium for IBM" charset="0"/>
                <a:ea typeface="HelvNeue Medium for IBM" charset="0"/>
                <a:cs typeface="HelvNeue Medium for IBM" charset="0"/>
              </a:rPr>
            </a:br>
            <a:r>
              <a:rPr lang="en-US" sz="1400" dirty="0">
                <a:solidFill>
                  <a:schemeClr val="tx1"/>
                </a:solidFill>
                <a:latin typeface="HelvNeue Light Italic for IBM" charset="0"/>
                <a:ea typeface="HelvNeue Light Italic for IBM" charset="0"/>
                <a:cs typeface="HelvNeue Light Italic for IBM" charset="0"/>
              </a:rPr>
              <a:t>Enabled through full-stack platform integration</a:t>
            </a:r>
            <a:br>
              <a:rPr lang="en-US" sz="1400" dirty="0">
                <a:solidFill>
                  <a:schemeClr val="tx1"/>
                </a:solidFill>
                <a:latin typeface="HelvNeue Light Italic for IBM" charset="0"/>
                <a:ea typeface="HelvNeue Light Italic for IBM" charset="0"/>
                <a:cs typeface="HelvNeue Light Italic for IBM" charset="0"/>
              </a:rPr>
            </a:br>
            <a:endParaRPr lang="en-US" sz="2400" dirty="0">
              <a:solidFill>
                <a:schemeClr val="tx1"/>
              </a:solidFill>
            </a:endParaRPr>
          </a:p>
        </p:txBody>
      </p:sp>
    </p:spTree>
    <p:extLst>
      <p:ext uri="{BB962C8B-B14F-4D97-AF65-F5344CB8AC3E}">
        <p14:creationId xmlns:p14="http://schemas.microsoft.com/office/powerpoint/2010/main" val="116022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217"/>
          <p:cNvSpPr txBox="1">
            <a:spLocks/>
          </p:cNvSpPr>
          <p:nvPr/>
        </p:nvSpPr>
        <p:spPr>
          <a:xfrm>
            <a:off x="465666" y="725527"/>
            <a:ext cx="8138291" cy="3899346"/>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rmAutofit fontScale="85000" lnSpcReduction="20000"/>
          </a:bodyPr>
          <a:lst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defTabSz="207402">
              <a:lnSpc>
                <a:spcPct val="120000"/>
              </a:lnSpc>
              <a:spcBef>
                <a:spcPts val="0"/>
              </a:spcBef>
              <a:buFontTx/>
              <a:buNone/>
              <a:defRPr sz="3618" b="1">
                <a:latin typeface="Helvetica Neue"/>
                <a:ea typeface="Helvetica Neue"/>
                <a:cs typeface="Helvetica Neue"/>
                <a:sym typeface="Helvetica Neue"/>
              </a:defRPr>
            </a:pPr>
            <a:r>
              <a:rPr lang="en-US" sz="1600" b="1" kern="0" dirty="0">
                <a:solidFill>
                  <a:srgbClr val="EE7D31"/>
                </a:solidFill>
                <a:latin typeface="HelvNeue Bold for IBM" charset="0"/>
                <a:ea typeface="HelvNeue Bold for IBM" charset="0"/>
                <a:cs typeface="HelvNeue Bold for IBM" charset="0"/>
                <a:sym typeface="Helvetica Neue"/>
              </a:rPr>
              <a:t>IBM z14</a:t>
            </a:r>
            <a:r>
              <a:rPr lang="en-US" sz="1600" b="1" kern="0" baseline="30000" dirty="0">
                <a:solidFill>
                  <a:srgbClr val="EE7D31"/>
                </a:solidFill>
                <a:latin typeface="HelvNeue Bold for IBM" charset="0"/>
                <a:ea typeface="HelvNeue Bold for IBM" charset="0"/>
                <a:cs typeface="HelvNeue Bold for IBM" charset="0"/>
                <a:sym typeface="Helvetica Neue"/>
              </a:rPr>
              <a:t>™</a:t>
            </a:r>
            <a:r>
              <a:rPr lang="en-US" sz="1600" b="1" kern="0" dirty="0">
                <a:solidFill>
                  <a:srgbClr val="EE7D31"/>
                </a:solidFill>
                <a:latin typeface="HelvNeue Bold for IBM" charset="0"/>
                <a:ea typeface="HelvNeue Bold for IBM" charset="0"/>
                <a:cs typeface="HelvNeue Bold for IBM" charset="0"/>
                <a:sym typeface="Helvetica Neue"/>
              </a:rPr>
              <a:t> (z14) -- Designed for Pervasive Encryption</a:t>
            </a:r>
            <a:endParaRPr lang="en-US" sz="1600" b="1" kern="0" dirty="0">
              <a:solidFill>
                <a:srgbClr val="EE7D31"/>
              </a:solidFill>
              <a:latin typeface="HelvNeue Bold for IBM" charset="0"/>
              <a:ea typeface="HelvNeue Bold for IBM" charset="0"/>
              <a:cs typeface="HelvNeue Bold for IBM" charset="0"/>
              <a:sym typeface="Arial"/>
            </a:endParaRPr>
          </a:p>
          <a:p>
            <a:pPr marL="309752" lvl="1" indent="-150212" defTabSz="207402">
              <a:lnSpc>
                <a:spcPct val="120000"/>
              </a:lnSpc>
              <a:spcBef>
                <a:spcPts val="0"/>
              </a:spcBef>
              <a:buSzPct val="90000"/>
              <a:buFont typeface="Wingdings"/>
              <a:buChar char="▪"/>
              <a:defRPr sz="3618">
                <a:latin typeface="HelvNeue Light for IBM"/>
                <a:ea typeface="HelvNeue Light for IBM"/>
                <a:cs typeface="HelvNeue Light for IBM"/>
                <a:sym typeface="HelvNeue Light for IBM"/>
              </a:defRPr>
            </a:pPr>
            <a:r>
              <a:rPr lang="en-US" sz="1400" dirty="0">
                <a:solidFill>
                  <a:prstClr val="black"/>
                </a:solidFill>
                <a:latin typeface="HelvNeue Light for IBM" charset="0"/>
                <a:ea typeface="HelvNeue Light for IBM" charset="0"/>
                <a:cs typeface="HelvNeue Light for IBM" charset="0"/>
                <a:sym typeface="HelvNeue Light for IBM"/>
              </a:rPr>
              <a:t>CPACF </a:t>
            </a:r>
            <a:r>
              <a:rPr lang="mr-IN" sz="1400" dirty="0">
                <a:solidFill>
                  <a:prstClr val="black"/>
                </a:solidFill>
                <a:latin typeface="HelvNeue Light for IBM" charset="0"/>
                <a:ea typeface="HelvNeue Light for IBM" charset="0"/>
                <a:cs typeface="HelvNeue Light for IBM" charset="0"/>
                <a:sym typeface="HelvNeue Light for IBM"/>
              </a:rPr>
              <a:t>–</a:t>
            </a:r>
            <a:r>
              <a:rPr lang="en-US" sz="1400" dirty="0">
                <a:solidFill>
                  <a:prstClr val="black"/>
                </a:solidFill>
                <a:latin typeface="HelvNeue Light for IBM" charset="0"/>
                <a:ea typeface="HelvNeue Light for IBM" charset="0"/>
                <a:cs typeface="HelvNeue Light for IBM" charset="0"/>
                <a:sym typeface="HelvNeue Light for IBM"/>
              </a:rPr>
              <a:t> Dramatic advance in bulk symmetric encryption performance </a:t>
            </a:r>
          </a:p>
          <a:p>
            <a:pPr marL="309752" lvl="1" indent="-150212" defTabSz="207402">
              <a:lnSpc>
                <a:spcPct val="120000"/>
              </a:lnSpc>
              <a:spcBef>
                <a:spcPts val="0"/>
              </a:spcBef>
              <a:buSzPct val="90000"/>
              <a:buFont typeface="Wingdings"/>
              <a:buChar char="▪"/>
              <a:defRPr sz="3618">
                <a:latin typeface="HelvNeue Light for IBM"/>
                <a:ea typeface="HelvNeue Light for IBM"/>
                <a:cs typeface="HelvNeue Light for IBM"/>
                <a:sym typeface="HelvNeue Light for IBM"/>
              </a:defRPr>
            </a:pPr>
            <a:r>
              <a:rPr lang="en-US" sz="1400" dirty="0">
                <a:solidFill>
                  <a:prstClr val="black"/>
                </a:solidFill>
                <a:latin typeface="HelvNeue Light for IBM" charset="0"/>
                <a:ea typeface="HelvNeue Light for IBM" charset="0"/>
                <a:cs typeface="HelvNeue Light for IBM" charset="0"/>
                <a:sym typeface="HelvNeue Light for IBM"/>
              </a:rPr>
              <a:t>Crypto Express6s </a:t>
            </a:r>
            <a:r>
              <a:rPr lang="mr-IN" sz="1400" dirty="0">
                <a:solidFill>
                  <a:prstClr val="black"/>
                </a:solidFill>
                <a:latin typeface="HelvNeue Light for IBM" charset="0"/>
                <a:ea typeface="HelvNeue Light for IBM" charset="0"/>
                <a:cs typeface="HelvNeue Light for IBM" charset="0"/>
                <a:sym typeface="HelvNeue Light for IBM"/>
              </a:rPr>
              <a:t>–</a:t>
            </a:r>
            <a:r>
              <a:rPr lang="en-US" sz="1400" dirty="0">
                <a:solidFill>
                  <a:prstClr val="black"/>
                </a:solidFill>
                <a:latin typeface="HelvNeue Light for IBM" charset="0"/>
                <a:ea typeface="HelvNeue Light for IBM" charset="0"/>
                <a:cs typeface="HelvNeue Light for IBM" charset="0"/>
                <a:sym typeface="HelvNeue Light for IBM"/>
              </a:rPr>
              <a:t> Doubling of asymmetric encryption performance for TLS handshakes</a:t>
            </a:r>
          </a:p>
          <a:p>
            <a:pPr marL="309752" lvl="1" indent="-150212" defTabSz="207402">
              <a:lnSpc>
                <a:spcPct val="120000"/>
              </a:lnSpc>
              <a:spcBef>
                <a:spcPts val="0"/>
              </a:spcBef>
              <a:buSzPct val="90000"/>
              <a:buFont typeface="Wingdings"/>
              <a:buChar char="▪"/>
              <a:defRPr sz="3618">
                <a:latin typeface="HelvNeue Light for IBM"/>
                <a:ea typeface="HelvNeue Light for IBM"/>
                <a:cs typeface="HelvNeue Light for IBM"/>
                <a:sym typeface="HelvNeue Light for IBM"/>
              </a:defRPr>
            </a:pPr>
            <a:r>
              <a:rPr lang="en-US" sz="1400" dirty="0">
                <a:solidFill>
                  <a:prstClr val="black"/>
                </a:solidFill>
                <a:latin typeface="HelvNeue Light for IBM" charset="0"/>
                <a:ea typeface="HelvNeue Light for IBM" charset="0"/>
                <a:cs typeface="HelvNeue Light for IBM" charset="0"/>
                <a:sym typeface="HelvNeue Light for IBM"/>
              </a:rPr>
              <a:t>CFCC </a:t>
            </a:r>
            <a:r>
              <a:rPr lang="mr-IN" sz="1400" dirty="0">
                <a:solidFill>
                  <a:prstClr val="black"/>
                </a:solidFill>
                <a:latin typeface="HelvNeue Light for IBM" charset="0"/>
                <a:ea typeface="HelvNeue Light for IBM" charset="0"/>
                <a:cs typeface="HelvNeue Light for IBM" charset="0"/>
                <a:sym typeface="HelvNeue Light for IBM"/>
              </a:rPr>
              <a:t>–</a:t>
            </a:r>
            <a:r>
              <a:rPr lang="en-US" sz="1400" dirty="0">
                <a:solidFill>
                  <a:prstClr val="black"/>
                </a:solidFill>
                <a:latin typeface="HelvNeue Light for IBM" charset="0"/>
                <a:ea typeface="HelvNeue Light for IBM" charset="0"/>
                <a:cs typeface="HelvNeue Light for IBM" charset="0"/>
                <a:sym typeface="HelvNeue Light for IBM"/>
              </a:rPr>
              <a:t> Designed for CF data encryption (wrapped encryption key stored for recovery scenarios)</a:t>
            </a:r>
          </a:p>
          <a:p>
            <a:pPr marL="309752" lvl="1" indent="-150212" defTabSz="207402">
              <a:lnSpc>
                <a:spcPct val="120000"/>
              </a:lnSpc>
              <a:spcBef>
                <a:spcPts val="0"/>
              </a:spcBef>
              <a:buSzPct val="90000"/>
              <a:buFont typeface="Wingdings"/>
              <a:buChar char="▪"/>
              <a:defRPr sz="3618">
                <a:latin typeface="HelvNeue Light for IBM"/>
                <a:ea typeface="HelvNeue Light for IBM"/>
                <a:cs typeface="HelvNeue Light for IBM"/>
                <a:sym typeface="HelvNeue Light for IBM"/>
              </a:defRPr>
            </a:pPr>
            <a:endParaRPr lang="en-US" sz="1400" dirty="0">
              <a:solidFill>
                <a:prstClr val="black"/>
              </a:solidFill>
              <a:latin typeface="HelvNeue Light for IBM" charset="0"/>
              <a:ea typeface="HelvNeue Light for IBM" charset="0"/>
              <a:cs typeface="HelvNeue Light for IBM" charset="0"/>
              <a:sym typeface="HelvNeue Light for IBM"/>
            </a:endParaRPr>
          </a:p>
          <a:p>
            <a:pPr marL="0" indent="0" defTabSz="207402">
              <a:lnSpc>
                <a:spcPct val="120000"/>
              </a:lnSpc>
              <a:spcBef>
                <a:spcPts val="0"/>
              </a:spcBef>
              <a:buSzPct val="90000"/>
              <a:buFontTx/>
              <a:buNone/>
              <a:defRPr sz="3618" b="1">
                <a:latin typeface="Helvetica Neue"/>
                <a:ea typeface="Helvetica Neue"/>
                <a:cs typeface="Helvetica Neue"/>
                <a:sym typeface="Helvetica Neue"/>
              </a:defRPr>
            </a:pPr>
            <a:r>
              <a:rPr lang="en-US" sz="1600" b="1" kern="0" dirty="0">
                <a:solidFill>
                  <a:srgbClr val="EE7D31"/>
                </a:solidFill>
                <a:latin typeface="HelvNeue Bold for IBM" charset="0"/>
                <a:ea typeface="HelvNeue Bold for IBM" charset="0"/>
                <a:cs typeface="HelvNeue Bold for IBM" charset="0"/>
                <a:sym typeface="Helvetica Neue"/>
              </a:rPr>
              <a:t>z/OS -- New approach to encryption in-flight and at-rest data</a:t>
            </a:r>
            <a:endParaRPr lang="en-US" sz="1600" b="1" kern="0" dirty="0">
              <a:solidFill>
                <a:srgbClr val="EE7D31"/>
              </a:solidFill>
              <a:latin typeface="HelvNeue Bold for IBM" charset="0"/>
              <a:ea typeface="HelvNeue Bold for IBM" charset="0"/>
              <a:cs typeface="HelvNeue Bold for IBM" charset="0"/>
              <a:sym typeface="Arial"/>
            </a:endParaRPr>
          </a:p>
          <a:p>
            <a:pPr marL="309752" lvl="1" indent="-150212" defTabSz="207402">
              <a:lnSpc>
                <a:spcPct val="120000"/>
              </a:lnSpc>
              <a:spcBef>
                <a:spcPts val="0"/>
              </a:spcBef>
              <a:buSzPct val="90000"/>
              <a:buFont typeface="Wingdings"/>
              <a:buChar char="▪"/>
              <a:defRPr sz="3618">
                <a:latin typeface="HelvNeue Light for IBM"/>
                <a:ea typeface="HelvNeue Light for IBM"/>
                <a:cs typeface="HelvNeue Light for IBM"/>
                <a:sym typeface="HelvNeue Light for IBM"/>
              </a:defRPr>
            </a:pPr>
            <a:r>
              <a:rPr lang="en-US" sz="1400" dirty="0">
                <a:solidFill>
                  <a:prstClr val="black"/>
                </a:solidFill>
                <a:latin typeface="HelvNeue Light for IBM" charset="0"/>
                <a:ea typeface="HelvNeue Light for IBM" charset="0"/>
                <a:cs typeface="HelvNeue Light for IBM" charset="0"/>
                <a:sym typeface="HelvNeue Light for IBM"/>
              </a:rPr>
              <a:t>z/OS data set encryption </a:t>
            </a:r>
            <a:r>
              <a:rPr lang="mr-IN" sz="1400" dirty="0">
                <a:solidFill>
                  <a:prstClr val="black"/>
                </a:solidFill>
                <a:latin typeface="HelvNeue Light for IBM" charset="0"/>
                <a:ea typeface="HelvNeue Light for IBM" charset="0"/>
                <a:cs typeface="HelvNeue Light for IBM" charset="0"/>
                <a:sym typeface="HelvNeue Light for IBM"/>
              </a:rPr>
              <a:t>–</a:t>
            </a:r>
            <a:r>
              <a:rPr lang="en-US" sz="1400" dirty="0">
                <a:solidFill>
                  <a:prstClr val="black"/>
                </a:solidFill>
                <a:latin typeface="HelvNeue Light for IBM" charset="0"/>
                <a:ea typeface="HelvNeue Light for IBM" charset="0"/>
                <a:cs typeface="HelvNeue Light for IBM" charset="0"/>
                <a:sym typeface="HelvNeue Light for IBM"/>
              </a:rPr>
              <a:t> Transparent encryption of data at-rest</a:t>
            </a:r>
          </a:p>
          <a:p>
            <a:pPr marL="309752" lvl="1" indent="-150212" defTabSz="207402">
              <a:lnSpc>
                <a:spcPct val="120000"/>
              </a:lnSpc>
              <a:spcBef>
                <a:spcPts val="0"/>
              </a:spcBef>
              <a:buSzPct val="90000"/>
              <a:buFont typeface="Wingdings"/>
              <a:buChar char="▪"/>
              <a:defRPr sz="3618">
                <a:latin typeface="HelvNeue Light for IBM"/>
                <a:ea typeface="HelvNeue Light for IBM"/>
                <a:cs typeface="HelvNeue Light for IBM"/>
                <a:sym typeface="HelvNeue Light for IBM"/>
              </a:defRPr>
            </a:pPr>
            <a:r>
              <a:rPr lang="en-US" sz="1400" dirty="0">
                <a:solidFill>
                  <a:prstClr val="black"/>
                </a:solidFill>
                <a:latin typeface="HelvNeue Light for IBM" charset="0"/>
                <a:ea typeface="HelvNeue Light for IBM" charset="0"/>
                <a:cs typeface="HelvNeue Light for IBM" charset="0"/>
                <a:sym typeface="HelvNeue Light for IBM"/>
              </a:rPr>
              <a:t>z/OS CF encryption </a:t>
            </a:r>
            <a:r>
              <a:rPr lang="mr-IN" sz="1400" dirty="0">
                <a:solidFill>
                  <a:prstClr val="black"/>
                </a:solidFill>
                <a:latin typeface="HelvNeue Light for IBM" charset="0"/>
                <a:ea typeface="HelvNeue Light for IBM" charset="0"/>
                <a:cs typeface="HelvNeue Light for IBM" charset="0"/>
                <a:sym typeface="HelvNeue Light for IBM"/>
              </a:rPr>
              <a:t>–</a:t>
            </a:r>
            <a:r>
              <a:rPr lang="en-US" sz="1400" dirty="0">
                <a:solidFill>
                  <a:prstClr val="black"/>
                </a:solidFill>
                <a:latin typeface="HelvNeue Light for IBM" charset="0"/>
                <a:ea typeface="HelvNeue Light for IBM" charset="0"/>
                <a:cs typeface="HelvNeue Light for IBM" charset="0"/>
                <a:sym typeface="HelvNeue Light for IBM"/>
              </a:rPr>
              <a:t>Transparent end-to-end encryption of CF data</a:t>
            </a:r>
          </a:p>
          <a:p>
            <a:pPr marL="309752" lvl="1" indent="-150212" defTabSz="207402">
              <a:lnSpc>
                <a:spcPct val="120000"/>
              </a:lnSpc>
              <a:spcBef>
                <a:spcPts val="0"/>
              </a:spcBef>
              <a:buSzPct val="90000"/>
              <a:buFont typeface="Wingdings"/>
              <a:buChar char="▪"/>
              <a:defRPr sz="3618">
                <a:latin typeface="HelvNeue Light for IBM"/>
                <a:ea typeface="HelvNeue Light for IBM"/>
                <a:cs typeface="HelvNeue Light for IBM"/>
                <a:sym typeface="HelvNeue Light for IBM"/>
              </a:defRPr>
            </a:pPr>
            <a:r>
              <a:rPr lang="en-US" sz="1400" dirty="0">
                <a:solidFill>
                  <a:prstClr val="black"/>
                </a:solidFill>
                <a:latin typeface="HelvNeue Light for IBM" charset="0"/>
                <a:ea typeface="HelvNeue Light for IBM" charset="0"/>
                <a:cs typeface="HelvNeue Light for IBM" charset="0"/>
                <a:sym typeface="HelvNeue Light for IBM"/>
              </a:rPr>
              <a:t>z/OS Communication Server - Intelligent Network Security discovery &amp; reporting</a:t>
            </a:r>
          </a:p>
          <a:p>
            <a:pPr marL="309752" lvl="1" indent="-150212" defTabSz="207402">
              <a:lnSpc>
                <a:spcPct val="120000"/>
              </a:lnSpc>
              <a:spcBef>
                <a:spcPts val="0"/>
              </a:spcBef>
              <a:buSzPct val="90000"/>
              <a:buFont typeface="Wingdings"/>
              <a:buChar char="▪"/>
              <a:defRPr sz="3618">
                <a:latin typeface="HelvNeue Light for IBM"/>
                <a:ea typeface="HelvNeue Light for IBM"/>
                <a:cs typeface="HelvNeue Light for IBM"/>
                <a:sym typeface="HelvNeue Light for IBM"/>
              </a:defRPr>
            </a:pPr>
            <a:endParaRPr lang="en-US" sz="1400" dirty="0">
              <a:solidFill>
                <a:prstClr val="black"/>
              </a:solidFill>
              <a:latin typeface="HelvNeue Light for IBM" charset="0"/>
              <a:ea typeface="HelvNeue Light for IBM" charset="0"/>
              <a:cs typeface="HelvNeue Light for IBM" charset="0"/>
              <a:sym typeface="HelvNeue Light for IBM"/>
            </a:endParaRPr>
          </a:p>
          <a:p>
            <a:pPr marL="0" indent="0" defTabSz="207402">
              <a:lnSpc>
                <a:spcPct val="120000"/>
              </a:lnSpc>
              <a:spcBef>
                <a:spcPts val="0"/>
              </a:spcBef>
              <a:buSzPct val="90000"/>
              <a:buFontTx/>
              <a:buNone/>
              <a:defRPr sz="3618" b="1">
                <a:latin typeface="Helvetica Neue"/>
                <a:ea typeface="Helvetica Neue"/>
                <a:cs typeface="Helvetica Neue"/>
                <a:sym typeface="Helvetica Neue"/>
              </a:defRPr>
            </a:pPr>
            <a:r>
              <a:rPr lang="en-US" sz="1600" b="1" kern="0" dirty="0">
                <a:solidFill>
                  <a:srgbClr val="EE7D31"/>
                </a:solidFill>
                <a:latin typeface="HelvNeue Bold for IBM" charset="0"/>
                <a:ea typeface="HelvNeue Bold for IBM" charset="0"/>
                <a:cs typeface="HelvNeue Bold for IBM" charset="0"/>
                <a:sym typeface="Helvetica Neue"/>
              </a:rPr>
              <a:t>Linux on z/LinuxONE -- Full Power of Linux Ecosystem combined with z14 Capabilities</a:t>
            </a:r>
            <a:endParaRPr lang="en-US" sz="1600" b="1" kern="0" dirty="0">
              <a:solidFill>
                <a:srgbClr val="EE7D31"/>
              </a:solidFill>
              <a:latin typeface="HelvNeue Bold for IBM" charset="0"/>
              <a:ea typeface="HelvNeue Bold for IBM" charset="0"/>
              <a:cs typeface="HelvNeue Bold for IBM" charset="0"/>
              <a:sym typeface="Arial"/>
            </a:endParaRPr>
          </a:p>
          <a:p>
            <a:pPr marL="309752" lvl="1" indent="-150212" defTabSz="207402">
              <a:lnSpc>
                <a:spcPct val="120000"/>
              </a:lnSpc>
              <a:spcBef>
                <a:spcPts val="0"/>
              </a:spcBef>
              <a:buSzPct val="90000"/>
              <a:buFont typeface="Wingdings"/>
              <a:buChar char="▪"/>
              <a:defRPr sz="3618">
                <a:latin typeface="HelvNeue Light for IBM"/>
                <a:ea typeface="HelvNeue Light for IBM"/>
                <a:cs typeface="HelvNeue Light for IBM"/>
                <a:sym typeface="HelvNeue Light for IBM"/>
              </a:defRPr>
            </a:pPr>
            <a:r>
              <a:rPr lang="en-US" sz="1400" kern="0" dirty="0">
                <a:solidFill>
                  <a:prstClr val="black"/>
                </a:solidFill>
                <a:latin typeface="HelvNeue Light for IBM" charset="0"/>
                <a:ea typeface="HelvNeue Light for IBM" charset="0"/>
                <a:cs typeface="HelvNeue Light for IBM" charset="0"/>
                <a:sym typeface="HelvNeue Light for IBM"/>
              </a:rPr>
              <a:t>LUKS </a:t>
            </a:r>
            <a:r>
              <a:rPr lang="en-US" sz="1400" kern="0" dirty="0" err="1">
                <a:solidFill>
                  <a:prstClr val="black"/>
                </a:solidFill>
                <a:latin typeface="HelvNeue Light for IBM" charset="0"/>
                <a:ea typeface="HelvNeue Light for IBM" charset="0"/>
                <a:cs typeface="HelvNeue Light for IBM" charset="0"/>
                <a:sym typeface="HelvNeue Light for IBM"/>
              </a:rPr>
              <a:t>dm</a:t>
            </a:r>
            <a:r>
              <a:rPr lang="en-US" sz="1400" kern="0" dirty="0">
                <a:solidFill>
                  <a:prstClr val="black"/>
                </a:solidFill>
                <a:latin typeface="HelvNeue Light for IBM" charset="0"/>
                <a:ea typeface="HelvNeue Light for IBM" charset="0"/>
                <a:cs typeface="HelvNeue Light for IBM" charset="0"/>
                <a:sym typeface="HelvNeue Light for IBM"/>
              </a:rPr>
              <a:t>-crypt </a:t>
            </a:r>
            <a:r>
              <a:rPr lang="mr-IN" sz="1400" kern="0" dirty="0">
                <a:solidFill>
                  <a:prstClr val="black"/>
                </a:solidFill>
                <a:latin typeface="HelvNeue Light for IBM" charset="0"/>
                <a:ea typeface="HelvNeue Light for IBM" charset="0"/>
                <a:cs typeface="HelvNeue Light for IBM" charset="0"/>
                <a:sym typeface="HelvNeue Light for IBM"/>
              </a:rPr>
              <a:t>–</a:t>
            </a:r>
            <a:r>
              <a:rPr lang="en-US" sz="1400" kern="0" dirty="0">
                <a:solidFill>
                  <a:prstClr val="black"/>
                </a:solidFill>
                <a:latin typeface="HelvNeue Light for IBM" charset="0"/>
                <a:ea typeface="HelvNeue Light for IBM" charset="0"/>
                <a:cs typeface="HelvNeue Light for IBM" charset="0"/>
                <a:sym typeface="HelvNeue Light for IBM"/>
              </a:rPr>
              <a:t> Transparent file and volume encryption using industry unique CPACF protected-keys </a:t>
            </a:r>
          </a:p>
          <a:p>
            <a:pPr marL="309752" lvl="1" indent="-150212" defTabSz="207402">
              <a:lnSpc>
                <a:spcPct val="120000"/>
              </a:lnSpc>
              <a:spcBef>
                <a:spcPts val="0"/>
              </a:spcBef>
              <a:buSzPct val="90000"/>
              <a:buFont typeface="Wingdings"/>
              <a:buChar char="▪"/>
              <a:defRPr sz="3618">
                <a:latin typeface="HelvNeue Light for IBM"/>
                <a:ea typeface="HelvNeue Light for IBM"/>
                <a:cs typeface="HelvNeue Light for IBM"/>
                <a:sym typeface="HelvNeue Light for IBM"/>
              </a:defRPr>
            </a:pPr>
            <a:r>
              <a:rPr lang="en-US" sz="1400" kern="0" dirty="0">
                <a:solidFill>
                  <a:prstClr val="black"/>
                </a:solidFill>
                <a:latin typeface="HelvNeue Light for IBM" charset="0"/>
                <a:ea typeface="HelvNeue Light for IBM" charset="0"/>
                <a:cs typeface="HelvNeue Light for IBM" charset="0"/>
                <a:sym typeface="HelvNeue Light for IBM"/>
              </a:rPr>
              <a:t>Network Security – Enterprise scale encryption and handshakes using z14 CPACF and SIMD</a:t>
            </a:r>
          </a:p>
          <a:p>
            <a:pPr marL="309752" lvl="1" indent="-150212" defTabSz="207402">
              <a:lnSpc>
                <a:spcPct val="120000"/>
              </a:lnSpc>
              <a:spcBef>
                <a:spcPts val="0"/>
              </a:spcBef>
              <a:buSzPct val="90000"/>
              <a:buFont typeface="Wingdings"/>
              <a:buChar char="▪"/>
              <a:defRPr sz="3618">
                <a:latin typeface="HelvNeue Light for IBM"/>
                <a:ea typeface="HelvNeue Light for IBM"/>
                <a:cs typeface="HelvNeue Light for IBM"/>
                <a:sym typeface="HelvNeue Light for IBM"/>
              </a:defRPr>
            </a:pPr>
            <a:r>
              <a:rPr lang="en-US" sz="1400" kern="0" dirty="0">
                <a:solidFill>
                  <a:prstClr val="black"/>
                </a:solidFill>
                <a:latin typeface="HelvNeue Light for IBM" charset="0"/>
                <a:ea typeface="HelvNeue Light for IBM" charset="0"/>
                <a:cs typeface="HelvNeue Light for IBM" charset="0"/>
                <a:sym typeface="HelvNeue Light for IBM"/>
              </a:rPr>
              <a:t>Secure Service Container </a:t>
            </a:r>
            <a:r>
              <a:rPr lang="mr-IN" sz="1400" kern="0" dirty="0">
                <a:solidFill>
                  <a:prstClr val="black"/>
                </a:solidFill>
                <a:latin typeface="HelvNeue Light for IBM" charset="0"/>
                <a:ea typeface="HelvNeue Light for IBM" charset="0"/>
                <a:cs typeface="HelvNeue Light for IBM" charset="0"/>
                <a:sym typeface="HelvNeue Light for IBM"/>
              </a:rPr>
              <a:t>–</a:t>
            </a:r>
            <a:r>
              <a:rPr lang="en-US" sz="1400" kern="0" dirty="0">
                <a:solidFill>
                  <a:prstClr val="black"/>
                </a:solidFill>
                <a:latin typeface="HelvNeue Light for IBM" charset="0"/>
                <a:ea typeface="HelvNeue Light for IBM" charset="0"/>
                <a:cs typeface="HelvNeue Light for IBM" charset="0"/>
                <a:sym typeface="HelvNeue Light for IBM"/>
              </a:rPr>
              <a:t> Automatic protection of data and code for virtual appliance</a:t>
            </a:r>
          </a:p>
          <a:p>
            <a:pPr marL="0" indent="0" defTabSz="207402">
              <a:lnSpc>
                <a:spcPct val="120000"/>
              </a:lnSpc>
              <a:spcBef>
                <a:spcPts val="0"/>
              </a:spcBef>
              <a:buSzPct val="90000"/>
              <a:buFontTx/>
              <a:buNone/>
              <a:defRPr sz="3618" b="1">
                <a:latin typeface="Helvetica Neue"/>
                <a:ea typeface="Helvetica Neue"/>
                <a:cs typeface="Helvetica Neue"/>
                <a:sym typeface="Helvetica Neue"/>
              </a:defRPr>
            </a:pPr>
            <a:endParaRPr lang="en-US" sz="1400" b="1" dirty="0">
              <a:solidFill>
                <a:prstClr val="black"/>
              </a:solidFill>
              <a:latin typeface="HelvNeue Light for IBM" charset="0"/>
              <a:ea typeface="HelvNeue Light for IBM" charset="0"/>
              <a:cs typeface="HelvNeue Light for IBM" charset="0"/>
              <a:sym typeface="Helvetica Neue"/>
            </a:endParaRPr>
          </a:p>
          <a:p>
            <a:pPr marL="0" indent="0" defTabSz="207402">
              <a:lnSpc>
                <a:spcPct val="120000"/>
              </a:lnSpc>
              <a:spcBef>
                <a:spcPts val="0"/>
              </a:spcBef>
              <a:buSzPct val="90000"/>
              <a:buFontTx/>
              <a:buNone/>
              <a:defRPr sz="3618" b="1">
                <a:latin typeface="Helvetica Neue"/>
                <a:ea typeface="Helvetica Neue"/>
                <a:cs typeface="Helvetica Neue"/>
                <a:sym typeface="Helvetica Neue"/>
              </a:defRPr>
            </a:pPr>
            <a:r>
              <a:rPr lang="en-US" sz="1400" b="1" i="1" dirty="0" err="1">
                <a:solidFill>
                  <a:srgbClr val="F48F19"/>
                </a:solidFill>
                <a:latin typeface="HelvNeue Bold for IBM" charset="0"/>
                <a:ea typeface="HelvNeue Bold for IBM" charset="0"/>
                <a:cs typeface="HelvNeue Bold for IBM" charset="0"/>
                <a:sym typeface="Helvetica Neue"/>
              </a:rPr>
              <a:t>zVM</a:t>
            </a:r>
            <a:r>
              <a:rPr lang="en-US" sz="1400" b="1" i="1" dirty="0">
                <a:solidFill>
                  <a:srgbClr val="F48F19"/>
                </a:solidFill>
                <a:latin typeface="HelvNeue Bold for IBM" charset="0"/>
                <a:ea typeface="HelvNeue Bold for IBM" charset="0"/>
                <a:cs typeface="HelvNeue Bold for IBM" charset="0"/>
                <a:sym typeface="Arial"/>
              </a:rPr>
              <a:t> </a:t>
            </a:r>
            <a:r>
              <a:rPr lang="en-US" sz="1400" b="1" i="1" baseline="30000" dirty="0">
                <a:solidFill>
                  <a:srgbClr val="F48F19"/>
                </a:solidFill>
                <a:latin typeface="HelvNeue Bold for IBM" charset="0"/>
                <a:ea typeface="HelvNeue Bold for IBM" charset="0"/>
                <a:cs typeface="HelvNeue Bold for IBM" charset="0"/>
                <a:sym typeface="Arial"/>
              </a:rPr>
              <a:t>®</a:t>
            </a:r>
            <a:r>
              <a:rPr lang="mr-IN" sz="1400" b="1" i="1" dirty="0">
                <a:solidFill>
                  <a:srgbClr val="F48F19"/>
                </a:solidFill>
                <a:latin typeface="HelvNeue Bold for IBM" charset="0"/>
                <a:ea typeface="HelvNeue Bold for IBM" charset="0"/>
                <a:cs typeface="HelvNeue Bold for IBM" charset="0"/>
                <a:sym typeface="Arial"/>
              </a:rPr>
              <a:t>–</a:t>
            </a:r>
            <a:r>
              <a:rPr lang="en-US" sz="1400" b="1" i="1" dirty="0">
                <a:solidFill>
                  <a:prstClr val="black"/>
                </a:solidFill>
                <a:latin typeface="HelvNeue Bold for IBM" charset="0"/>
                <a:ea typeface="HelvNeue Bold for IBM" charset="0"/>
                <a:cs typeface="HelvNeue Bold for IBM" charset="0"/>
                <a:sym typeface="Arial"/>
              </a:rPr>
              <a:t> </a:t>
            </a:r>
            <a:r>
              <a:rPr lang="en-US" sz="1400" b="1" dirty="0">
                <a:solidFill>
                  <a:prstClr val="black"/>
                </a:solidFill>
                <a:latin typeface="HelvNeue Light for IBM" charset="0"/>
                <a:ea typeface="HelvNeue Light for IBM" charset="0"/>
                <a:cs typeface="HelvNeue Light for IBM" charset="0"/>
                <a:sym typeface="Arial"/>
              </a:rPr>
              <a:t> </a:t>
            </a:r>
            <a:r>
              <a:rPr lang="en-US" sz="1400" b="1" dirty="0">
                <a:solidFill>
                  <a:prstClr val="black"/>
                </a:solidFill>
                <a:latin typeface="HelvNeue Light for IBM" charset="0"/>
                <a:ea typeface="HelvNeue Light for IBM" charset="0"/>
                <a:cs typeface="HelvNeue Light for IBM" charset="0"/>
                <a:sym typeface="HelvNeue Light for IBM"/>
              </a:rPr>
              <a:t>Encrypted paging support</a:t>
            </a:r>
          </a:p>
          <a:p>
            <a:pPr marL="0" indent="0" defTabSz="207402">
              <a:spcBef>
                <a:spcPts val="0"/>
              </a:spcBef>
              <a:buSzPct val="90000"/>
              <a:buFontTx/>
              <a:buNone/>
              <a:defRPr sz="3618" b="1">
                <a:latin typeface="Helvetica Neue"/>
                <a:ea typeface="Helvetica Neue"/>
                <a:cs typeface="Helvetica Neue"/>
                <a:sym typeface="Helvetica Neue"/>
              </a:defRPr>
            </a:pPr>
            <a:r>
              <a:rPr lang="en-US" sz="1400" b="1" dirty="0" err="1">
                <a:solidFill>
                  <a:srgbClr val="F48F19"/>
                </a:solidFill>
                <a:latin typeface="HelvNeue Bold for IBM" charset="0"/>
                <a:ea typeface="HelvNeue Bold for IBM" charset="0"/>
                <a:cs typeface="HelvNeue Bold for IBM" charset="0"/>
                <a:sym typeface="Helvetica Neue"/>
              </a:rPr>
              <a:t>zTPF</a:t>
            </a:r>
            <a:r>
              <a:rPr lang="en-US" sz="1400" b="1" dirty="0">
                <a:solidFill>
                  <a:srgbClr val="F48F19"/>
                </a:solidFill>
                <a:latin typeface="HelvNeue Bold for IBM" charset="0"/>
                <a:ea typeface="HelvNeue Bold for IBM" charset="0"/>
                <a:cs typeface="HelvNeue Bold for IBM" charset="0"/>
                <a:sym typeface="Helvetica Neue"/>
              </a:rPr>
              <a:t> - </a:t>
            </a:r>
            <a:r>
              <a:rPr lang="en-US" sz="1400" b="1" kern="0" dirty="0">
                <a:solidFill>
                  <a:prstClr val="black"/>
                </a:solidFill>
                <a:latin typeface="HelvNeue Light for IBM" charset="0"/>
                <a:ea typeface="HelvNeue Light for IBM" charset="0"/>
                <a:cs typeface="HelvNeue Light for IBM" charset="0"/>
                <a:sym typeface="HelvNeue Light for IBM"/>
              </a:rPr>
              <a:t>Transparent database encryption (</a:t>
            </a:r>
            <a:r>
              <a:rPr lang="en-US" sz="1400" b="1" i="1" kern="0" dirty="0">
                <a:solidFill>
                  <a:prstClr val="black"/>
                </a:solidFill>
                <a:latin typeface="HelvNeue Light for IBM" charset="0"/>
                <a:ea typeface="HelvNeue Light for IBM" charset="0"/>
                <a:cs typeface="HelvNeue Light for IBM" charset="0"/>
                <a:sym typeface="HelvNeue Light for IBM"/>
              </a:rPr>
              <a:t>available 8/2016</a:t>
            </a:r>
            <a:r>
              <a:rPr lang="en-US" sz="1400" b="1" kern="0" dirty="0">
                <a:solidFill>
                  <a:prstClr val="black"/>
                </a:solidFill>
                <a:latin typeface="HelvNeue Light for IBM" charset="0"/>
                <a:ea typeface="HelvNeue Light for IBM" charset="0"/>
                <a:cs typeface="HelvNeue Light for IBM" charset="0"/>
                <a:sym typeface="HelvNeue Light for IBM"/>
              </a:rPr>
              <a:t>)</a:t>
            </a:r>
          </a:p>
          <a:p>
            <a:pPr marL="0" lvl="1" indent="-78585" defTabSz="207402">
              <a:spcBef>
                <a:spcPts val="300"/>
              </a:spcBef>
              <a:buSzPct val="90000"/>
              <a:buFontTx/>
              <a:buNone/>
              <a:defRPr sz="3618">
                <a:latin typeface="HelvNeue Light for IBM"/>
                <a:ea typeface="HelvNeue Light for IBM"/>
                <a:cs typeface="HelvNeue Light for IBM"/>
                <a:sym typeface="HelvNeue Light for IBM"/>
              </a:defRPr>
            </a:pPr>
            <a:endParaRPr lang="en-US" sz="1400" dirty="0">
              <a:solidFill>
                <a:srgbClr val="395567"/>
              </a:solidFill>
              <a:latin typeface="HelvNeue Light for IBM" charset="0"/>
              <a:ea typeface="HelvNeue Light for IBM" charset="0"/>
              <a:cs typeface="HelvNeue Light for IBM" charset="0"/>
              <a:sym typeface="HelvNeue Light for IBM"/>
            </a:endParaRPr>
          </a:p>
          <a:p>
            <a:pPr marL="0" lvl="1" indent="-78585" defTabSz="207402">
              <a:spcBef>
                <a:spcPts val="300"/>
              </a:spcBef>
              <a:buSzPct val="90000"/>
              <a:buFontTx/>
              <a:buNone/>
              <a:defRPr sz="3618">
                <a:latin typeface="HelvNeue Light for IBM"/>
                <a:ea typeface="HelvNeue Light for IBM"/>
                <a:cs typeface="HelvNeue Light for IBM"/>
                <a:sym typeface="HelvNeue Light for IBM"/>
              </a:defRPr>
            </a:pPr>
            <a:r>
              <a:rPr lang="en-US" sz="1400" b="1" i="1" dirty="0">
                <a:solidFill>
                  <a:prstClr val="black"/>
                </a:solidFill>
                <a:latin typeface="HelvNeue Light for IBM" charset="0"/>
                <a:ea typeface="HelvNeue Light for IBM" charset="0"/>
                <a:cs typeface="HelvNeue Light for IBM" charset="0"/>
                <a:sym typeface="HelvNeue Light for IBM"/>
              </a:rPr>
              <a:t>Software-only elements expected on previous generation of z Systems with differentiated value for z14</a:t>
            </a:r>
          </a:p>
        </p:txBody>
      </p:sp>
      <p:sp>
        <p:nvSpPr>
          <p:cNvPr id="2" name="Title 1"/>
          <p:cNvSpPr>
            <a:spLocks noGrp="1"/>
          </p:cNvSpPr>
          <p:nvPr>
            <p:ph type="title"/>
          </p:nvPr>
        </p:nvSpPr>
        <p:spPr>
          <a:xfrm>
            <a:off x="355143" y="184477"/>
            <a:ext cx="8557812" cy="485679"/>
          </a:xfrm>
        </p:spPr>
        <p:txBody>
          <a:bodyPr/>
          <a:lstStyle/>
          <a:p>
            <a:r>
              <a:rPr lang="en-US" sz="2000" dirty="0">
                <a:latin typeface="HelvNeue Medium for IBM" charset="0"/>
                <a:ea typeface="HelvNeue Medium for IBM" charset="0"/>
                <a:cs typeface="HelvNeue Medium for IBM" charset="0"/>
              </a:rPr>
              <a:t>Pervasive Encryption with IBM z Systems</a:t>
            </a:r>
          </a:p>
        </p:txBody>
      </p:sp>
      <p:sp>
        <p:nvSpPr>
          <p:cNvPr id="195" name="Shape 195"/>
          <p:cNvSpPr/>
          <p:nvPr/>
        </p:nvSpPr>
        <p:spPr>
          <a:xfrm>
            <a:off x="966952" y="925879"/>
            <a:ext cx="4709735" cy="415441"/>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l">
              <a:defRPr sz="4200">
                <a:solidFill>
                  <a:srgbClr val="395567"/>
                </a:solidFill>
                <a:latin typeface="HelvNeue Bold for IBM"/>
                <a:ea typeface="HelvNeue Bold for IBM"/>
                <a:cs typeface="HelvNeue Bold for IBM"/>
                <a:sym typeface="HelvNeue Bold for IBM"/>
              </a:defRPr>
            </a:lvl1pPr>
          </a:lstStyle>
          <a:p>
            <a:endParaRPr sz="1575" dirty="0"/>
          </a:p>
        </p:txBody>
      </p:sp>
      <p:sp>
        <p:nvSpPr>
          <p:cNvPr id="11" name="Shape 195"/>
          <p:cNvSpPr/>
          <p:nvPr/>
        </p:nvSpPr>
        <p:spPr>
          <a:xfrm>
            <a:off x="385623" y="511312"/>
            <a:ext cx="4709735" cy="284873"/>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l">
              <a:defRPr sz="4200">
                <a:solidFill>
                  <a:srgbClr val="395567"/>
                </a:solidFill>
                <a:latin typeface="HelvNeue Bold for IBM"/>
                <a:ea typeface="HelvNeue Bold for IBM"/>
                <a:cs typeface="HelvNeue Bold for IBM"/>
                <a:sym typeface="HelvNeue Bold for IBM"/>
              </a:defRPr>
            </a:lvl1pPr>
          </a:lstStyle>
          <a:p>
            <a:pPr defTabSz="309563" hangingPunct="0"/>
            <a:r>
              <a:rPr lang="en-US" sz="1575" i="1" kern="0" dirty="0">
                <a:solidFill>
                  <a:prstClr val="black"/>
                </a:solidFill>
                <a:latin typeface="HelvNeue Light for IBM" charset="0"/>
                <a:ea typeface="HelvNeue Light for IBM" charset="0"/>
                <a:cs typeface="HelvNeue Light for IBM" charset="0"/>
              </a:rPr>
              <a:t>Technical Foundation</a:t>
            </a:r>
            <a:endParaRPr sz="1575" i="1" kern="0" dirty="0">
              <a:solidFill>
                <a:prstClr val="black"/>
              </a:solidFill>
              <a:latin typeface="HelvNeue Light for IBM" charset="0"/>
              <a:ea typeface="HelvNeue Light for IBM" charset="0"/>
              <a:cs typeface="HelvNeue Light for IBM" charset="0"/>
            </a:endParaRPr>
          </a:p>
        </p:txBody>
      </p:sp>
    </p:spTree>
    <p:extLst>
      <p:ext uri="{BB962C8B-B14F-4D97-AF65-F5344CB8AC3E}">
        <p14:creationId xmlns:p14="http://schemas.microsoft.com/office/powerpoint/2010/main" val="166859739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200" b="0" dirty="0">
                <a:latin typeface="HelvNeue Medium for IBM" charset="0"/>
                <a:ea typeface="HelvNeue Medium for IBM" charset="0"/>
                <a:cs typeface="HelvNeue Medium for IBM" charset="0"/>
              </a:rPr>
              <a:t>z14 Integrated Cryptographic Hardware</a:t>
            </a:r>
          </a:p>
        </p:txBody>
      </p:sp>
      <p:sp>
        <p:nvSpPr>
          <p:cNvPr id="5" name="Content Placeholder 4"/>
          <p:cNvSpPr>
            <a:spLocks noGrp="1"/>
          </p:cNvSpPr>
          <p:nvPr>
            <p:ph idx="4294967295"/>
          </p:nvPr>
        </p:nvSpPr>
        <p:spPr>
          <a:xfrm>
            <a:off x="237325" y="768350"/>
            <a:ext cx="3761588" cy="1881188"/>
          </a:xfrm>
          <a:prstGeom prst="rect">
            <a:avLst/>
          </a:prstGeom>
        </p:spPr>
        <p:txBody>
          <a:bodyPr>
            <a:normAutofit/>
          </a:bodyPr>
          <a:lstStyle/>
          <a:p>
            <a:pPr marL="0" indent="0">
              <a:buNone/>
            </a:pPr>
            <a:r>
              <a:rPr lang="en-US" sz="1700" dirty="0">
                <a:latin typeface="HelvNeue Bold for IBM" charset="0"/>
                <a:ea typeface="HelvNeue Bold for IBM" charset="0"/>
                <a:cs typeface="HelvNeue Bold for IBM" charset="0"/>
              </a:rPr>
              <a:t>CP Assist for Cryptographic Functions (CPACF)</a:t>
            </a:r>
          </a:p>
          <a:p>
            <a:pPr marL="285750" indent="-171450">
              <a:buFont typeface="Arial" charset="0"/>
              <a:buChar char="•"/>
              <a:tabLst>
                <a:tab pos="569913" algn="l"/>
              </a:tabLst>
            </a:pPr>
            <a:r>
              <a:rPr lang="en-US" sz="1400" dirty="0">
                <a:latin typeface="HelvNeue Light for IBM" charset="0"/>
                <a:ea typeface="HelvNeue Light for IBM" charset="0"/>
                <a:cs typeface="HelvNeue Light for IBM" charset="0"/>
              </a:rPr>
              <a:t>Hardware accelerated encryption on every microprocessor core</a:t>
            </a:r>
          </a:p>
          <a:p>
            <a:pPr marL="285750" indent="-171450">
              <a:buFont typeface="Arial" charset="0"/>
              <a:buChar char="•"/>
              <a:tabLst>
                <a:tab pos="569913" algn="l"/>
              </a:tabLst>
            </a:pPr>
            <a:r>
              <a:rPr lang="en-US" sz="1400" dirty="0">
                <a:latin typeface="HelvNeue Light for IBM" charset="0"/>
                <a:ea typeface="HelvNeue Light for IBM" charset="0"/>
                <a:cs typeface="HelvNeue Light for IBM" charset="0"/>
              </a:rPr>
              <a:t>Performance improvements of up to 6x for selective encryption modes</a:t>
            </a:r>
          </a:p>
        </p:txBody>
      </p:sp>
      <p:sp>
        <p:nvSpPr>
          <p:cNvPr id="6" name="Content Placeholder 4"/>
          <p:cNvSpPr txBox="1">
            <a:spLocks/>
          </p:cNvSpPr>
          <p:nvPr/>
        </p:nvSpPr>
        <p:spPr>
          <a:xfrm>
            <a:off x="4695301" y="768989"/>
            <a:ext cx="3998685" cy="1879866"/>
          </a:xfrm>
          <a:prstGeom prst="rect">
            <a:avLst/>
          </a:prstGeom>
        </p:spPr>
        <p:txBody>
          <a:bodyPr lIns="91438" tIns="45719" rIns="91438" bIns="45719"/>
          <a:lstStyle>
            <a:lvl1pPr marL="0" indent="0" algn="l" defTabSz="914378" rtl="0" eaLnBrk="1" latinLnBrk="0" hangingPunct="1">
              <a:lnSpc>
                <a:spcPct val="100000"/>
              </a:lnSpc>
              <a:spcBef>
                <a:spcPts val="0"/>
              </a:spcBef>
              <a:spcAft>
                <a:spcPts val="600"/>
              </a:spcAft>
              <a:buClr>
                <a:schemeClr val="accent2"/>
              </a:buClr>
              <a:buSzPct val="85000"/>
              <a:buFont typeface="Arial" panose="020B0604020202020204" pitchFamily="34" charset="0"/>
              <a:buNone/>
              <a:tabLst>
                <a:tab pos="571486" algn="l"/>
              </a:tabLst>
              <a:defRPr sz="1600" kern="1200">
                <a:solidFill>
                  <a:schemeClr val="tx1"/>
                </a:solidFill>
                <a:latin typeface="Arial" panose="020B0604020202020204" pitchFamily="34" charset="0"/>
                <a:ea typeface="+mn-ea"/>
                <a:cs typeface="Arial" panose="020B0604020202020204" pitchFamily="34" charset="0"/>
              </a:defRPr>
            </a:lvl1pPr>
            <a:lvl2pPr marL="514337" indent="-285743" algn="l" defTabSz="914378"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971526" indent="-285743" algn="l" defTabSz="914378"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160" indent="-228594" algn="l" defTabSz="914378"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2057348" indent="-228594" algn="l" defTabSz="914378"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9027"/>
              </a:buClr>
            </a:pPr>
            <a:r>
              <a:rPr lang="en-US" dirty="0">
                <a:solidFill>
                  <a:prstClr val="black"/>
                </a:solidFill>
                <a:latin typeface="HelvNeue Bold for IBM" charset="0"/>
                <a:ea typeface="HelvNeue Bold for IBM" charset="0"/>
                <a:cs typeface="HelvNeue Bold for IBM" charset="0"/>
              </a:rPr>
              <a:t>Crypto Express6S</a:t>
            </a:r>
          </a:p>
          <a:p>
            <a:pPr marL="285750" indent="-171450">
              <a:buClr>
                <a:srgbClr val="F19027"/>
              </a:buClr>
              <a:buFont typeface="Arial" charset="0"/>
              <a:buChar char="•"/>
              <a:tabLst>
                <a:tab pos="569913" algn="l"/>
              </a:tabLst>
            </a:pPr>
            <a:r>
              <a:rPr lang="en-US" sz="1400" dirty="0">
                <a:solidFill>
                  <a:prstClr val="black"/>
                </a:solidFill>
                <a:latin typeface="HelvNeue Light for IBM" charset="0"/>
                <a:ea typeface="HelvNeue Light for IBM" charset="0"/>
                <a:cs typeface="HelvNeue Light for IBM" charset="0"/>
              </a:rPr>
              <a:t>Next generation </a:t>
            </a:r>
            <a:r>
              <a:rPr lang="en-US" sz="1400" dirty="0" err="1">
                <a:solidFill>
                  <a:prstClr val="black"/>
                </a:solidFill>
                <a:latin typeface="HelvNeue Light for IBM" charset="0"/>
                <a:ea typeface="HelvNeue Light for IBM" charset="0"/>
                <a:cs typeface="HelvNeue Light for IBM" charset="0"/>
              </a:rPr>
              <a:t>PCIe</a:t>
            </a:r>
            <a:r>
              <a:rPr lang="en-US" sz="1400" dirty="0">
                <a:solidFill>
                  <a:prstClr val="black"/>
                </a:solidFill>
                <a:latin typeface="HelvNeue Light for IBM" charset="0"/>
                <a:ea typeface="HelvNeue Light for IBM" charset="0"/>
                <a:cs typeface="HelvNeue Light for IBM" charset="0"/>
              </a:rPr>
              <a:t> Hardware Security Module (HSM)</a:t>
            </a:r>
          </a:p>
          <a:p>
            <a:pPr marL="285750" indent="-171450">
              <a:buClr>
                <a:srgbClr val="F19027"/>
              </a:buClr>
              <a:buFont typeface="Arial" charset="0"/>
              <a:buChar char="•"/>
              <a:tabLst>
                <a:tab pos="569913" algn="l"/>
              </a:tabLst>
            </a:pPr>
            <a:r>
              <a:rPr lang="en-US" sz="1400" dirty="0">
                <a:solidFill>
                  <a:prstClr val="black"/>
                </a:solidFill>
                <a:latin typeface="HelvNeue Light for IBM" charset="0"/>
                <a:ea typeface="HelvNeue Light for IBM" charset="0"/>
                <a:cs typeface="HelvNeue Light for IBM" charset="0"/>
              </a:rPr>
              <a:t>Performance improvements up to 2x </a:t>
            </a:r>
          </a:p>
          <a:p>
            <a:pPr marL="285750" indent="-171450">
              <a:buClr>
                <a:srgbClr val="F19027"/>
              </a:buClr>
              <a:buFont typeface="Arial" charset="0"/>
              <a:buChar char="•"/>
              <a:tabLst>
                <a:tab pos="569913" algn="l"/>
              </a:tabLst>
            </a:pPr>
            <a:r>
              <a:rPr lang="en-US" sz="1400" dirty="0">
                <a:solidFill>
                  <a:prstClr val="black"/>
                </a:solidFill>
                <a:latin typeface="HelvNeue Light for IBM" charset="0"/>
                <a:ea typeface="HelvNeue Light for IBM" charset="0"/>
                <a:cs typeface="HelvNeue Light for IBM" charset="0"/>
              </a:rPr>
              <a:t>Industry leading FIPS 140-2 Level 4 Certification Design</a:t>
            </a:r>
          </a:p>
        </p:txBody>
      </p:sp>
      <p:sp>
        <p:nvSpPr>
          <p:cNvPr id="18" name="Content Placeholder 4"/>
          <p:cNvSpPr txBox="1">
            <a:spLocks/>
          </p:cNvSpPr>
          <p:nvPr/>
        </p:nvSpPr>
        <p:spPr>
          <a:xfrm>
            <a:off x="2423851" y="2561771"/>
            <a:ext cx="4223657" cy="1754596"/>
          </a:xfrm>
          <a:prstGeom prst="rect">
            <a:avLst/>
          </a:prstGeom>
        </p:spPr>
        <p:txBody>
          <a:bodyPr lIns="91438" tIns="45719" rIns="91438" bIns="45719"/>
          <a:lstStyle>
            <a:lvl1pPr marL="0" indent="0" algn="l" defTabSz="914378" rtl="0" eaLnBrk="1" latinLnBrk="0" hangingPunct="1">
              <a:lnSpc>
                <a:spcPct val="100000"/>
              </a:lnSpc>
              <a:spcBef>
                <a:spcPts val="0"/>
              </a:spcBef>
              <a:spcAft>
                <a:spcPts val="600"/>
              </a:spcAft>
              <a:buClr>
                <a:schemeClr val="accent2"/>
              </a:buClr>
              <a:buSzPct val="85000"/>
              <a:buFont typeface="Arial" panose="020B0604020202020204" pitchFamily="34" charset="0"/>
              <a:buNone/>
              <a:tabLst>
                <a:tab pos="571486" algn="l"/>
              </a:tabLst>
              <a:defRPr sz="1600" kern="1200">
                <a:solidFill>
                  <a:schemeClr val="tx1"/>
                </a:solidFill>
                <a:latin typeface="Arial" panose="020B0604020202020204" pitchFamily="34" charset="0"/>
                <a:ea typeface="+mn-ea"/>
                <a:cs typeface="Arial" panose="020B0604020202020204" pitchFamily="34" charset="0"/>
              </a:defRPr>
            </a:lvl1pPr>
            <a:lvl2pPr marL="514337" indent="-285743" algn="l" defTabSz="914378"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971526" indent="-285743" algn="l" defTabSz="914378"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160" indent="-228594" algn="l" defTabSz="914378"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2057348" indent="-228594" algn="l" defTabSz="914378"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a:buClr>
                <a:srgbClr val="F19027"/>
              </a:buClr>
              <a:tabLst>
                <a:tab pos="569913" algn="l"/>
              </a:tabLst>
            </a:pPr>
            <a:r>
              <a:rPr lang="en-US" dirty="0">
                <a:solidFill>
                  <a:prstClr val="black"/>
                </a:solidFill>
                <a:latin typeface="HelvNeue Bold for IBM" charset="0"/>
                <a:ea typeface="HelvNeue Bold for IBM" charset="0"/>
                <a:cs typeface="HelvNeue Bold for IBM" charset="0"/>
              </a:rPr>
              <a:t>Why is it valuable:</a:t>
            </a:r>
          </a:p>
          <a:p>
            <a:pPr marL="285750" indent="-171450">
              <a:buClr>
                <a:srgbClr val="F19027"/>
              </a:buClr>
              <a:buFont typeface="Arial" charset="0"/>
              <a:buChar char="•"/>
              <a:tabLst>
                <a:tab pos="569913" algn="l"/>
              </a:tabLst>
            </a:pPr>
            <a:r>
              <a:rPr lang="en-US" sz="1400" dirty="0">
                <a:solidFill>
                  <a:prstClr val="black"/>
                </a:solidFill>
                <a:latin typeface="HelvNeue Light for IBM" charset="0"/>
                <a:ea typeface="HelvNeue Light for IBM" charset="0"/>
                <a:cs typeface="HelvNeue Light for IBM" charset="0"/>
              </a:rPr>
              <a:t>More performance = lower latency + less CPU overhead for encryption operations</a:t>
            </a:r>
          </a:p>
          <a:p>
            <a:pPr marL="285750" indent="-171450">
              <a:buClr>
                <a:srgbClr val="F19027"/>
              </a:buClr>
              <a:buFont typeface="Arial" charset="0"/>
              <a:buChar char="•"/>
              <a:tabLst>
                <a:tab pos="569913" algn="l"/>
              </a:tabLst>
            </a:pPr>
            <a:r>
              <a:rPr lang="en-US" sz="1400" dirty="0">
                <a:solidFill>
                  <a:prstClr val="black"/>
                </a:solidFill>
                <a:latin typeface="HelvNeue Light for IBM" charset="0"/>
                <a:ea typeface="HelvNeue Light for IBM" charset="0"/>
                <a:cs typeface="HelvNeue Light for IBM" charset="0"/>
              </a:rPr>
              <a:t>Highest level of protection available for encryption keys</a:t>
            </a:r>
          </a:p>
          <a:p>
            <a:pPr marL="285750" indent="-171450">
              <a:buClr>
                <a:srgbClr val="F19027"/>
              </a:buClr>
              <a:buFont typeface="Arial" charset="0"/>
              <a:buChar char="•"/>
              <a:tabLst>
                <a:tab pos="569913" algn="l"/>
              </a:tabLst>
            </a:pPr>
            <a:r>
              <a:rPr lang="en-US" sz="1400" dirty="0">
                <a:solidFill>
                  <a:prstClr val="black"/>
                </a:solidFill>
                <a:latin typeface="HelvNeue Light for IBM" charset="0"/>
                <a:ea typeface="HelvNeue Light for IBM" charset="0"/>
                <a:cs typeface="HelvNeue Light for IBM" charset="0"/>
              </a:rPr>
              <a:t>Industry exclusive “protected key” encryption</a:t>
            </a:r>
          </a:p>
          <a:p>
            <a:pPr>
              <a:buClr>
                <a:srgbClr val="F19027"/>
              </a:buClr>
            </a:pPr>
            <a:endParaRPr lang="en-US" dirty="0">
              <a:solidFill>
                <a:prstClr val="black"/>
              </a:solidFill>
              <a:latin typeface="HelvNeue Light for IBM" charset="0"/>
              <a:ea typeface="HelvNeue Light for IBM" charset="0"/>
              <a:cs typeface="HelvNeue Light for IBM" charset="0"/>
            </a:endParaRPr>
          </a:p>
        </p:txBody>
      </p:sp>
      <p:pic>
        <p:nvPicPr>
          <p:cNvPr id="4" name="Picture 3"/>
          <p:cNvPicPr>
            <a:picLocks noChangeAspect="1"/>
          </p:cNvPicPr>
          <p:nvPr/>
        </p:nvPicPr>
        <p:blipFill>
          <a:blip r:embed="rId2"/>
          <a:stretch>
            <a:fillRect/>
          </a:stretch>
        </p:blipFill>
        <p:spPr>
          <a:xfrm>
            <a:off x="375191" y="2607073"/>
            <a:ext cx="1672503" cy="1751076"/>
          </a:xfrm>
          <a:prstGeom prst="rect">
            <a:avLst/>
          </a:prstGeom>
        </p:spPr>
      </p:pic>
    </p:spTree>
    <p:extLst>
      <p:ext uri="{BB962C8B-B14F-4D97-AF65-F5344CB8AC3E}">
        <p14:creationId xmlns:p14="http://schemas.microsoft.com/office/powerpoint/2010/main" val="1957379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p:nvPr/>
        </p:nvSpPr>
        <p:spPr>
          <a:xfrm>
            <a:off x="5141383" y="1368853"/>
            <a:ext cx="858637" cy="150041"/>
          </a:xfrm>
          <a:prstGeom prst="rect">
            <a:avLst/>
          </a:prstGeom>
          <a:solidFill>
            <a:srgbClr val="EE7D31"/>
          </a:solidFill>
          <a:ln w="25400">
            <a:solidFill>
              <a:srgbClr val="EE7D31"/>
            </a:solidFill>
          </a:ln>
          <a:effectLst>
            <a:outerShdw blurRad="127000" dist="101600" dir="2700000" rotWithShape="0">
              <a:srgbClr val="000000">
                <a:alpha val="43000"/>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defTabSz="1217021">
              <a:defRPr sz="2600" b="1">
                <a:solidFill>
                  <a:srgbClr val="404040"/>
                </a:solidFill>
                <a:latin typeface="Times New Roman"/>
                <a:ea typeface="Times New Roman"/>
                <a:cs typeface="Times New Roman"/>
                <a:sym typeface="Times New Roman"/>
              </a:defRPr>
            </a:lvl1pPr>
          </a:lstStyle>
          <a:p>
            <a:pPr algn="ctr" hangingPunct="0"/>
            <a:r>
              <a:rPr sz="975" dirty="0"/>
              <a:t>CPACF</a:t>
            </a:r>
          </a:p>
        </p:txBody>
      </p:sp>
      <p:sp>
        <p:nvSpPr>
          <p:cNvPr id="3" name="Title 2"/>
          <p:cNvSpPr>
            <a:spLocks noGrp="1"/>
          </p:cNvSpPr>
          <p:nvPr>
            <p:ph type="title"/>
          </p:nvPr>
        </p:nvSpPr>
        <p:spPr>
          <a:xfrm>
            <a:off x="337998" y="220672"/>
            <a:ext cx="8557812" cy="485679"/>
          </a:xfrm>
        </p:spPr>
        <p:txBody>
          <a:bodyPr/>
          <a:lstStyle/>
          <a:p>
            <a:r>
              <a:rPr lang="en-US" sz="2000" dirty="0">
                <a:latin typeface="HelvNeue Medium for IBM" charset="0"/>
                <a:ea typeface="HelvNeue Medium for IBM" charset="0"/>
                <a:cs typeface="HelvNeue Medium for IBM" charset="0"/>
              </a:rPr>
              <a:t>Data Protection </a:t>
            </a:r>
            <a:r>
              <a:rPr lang="en-US" sz="2000" dirty="0">
                <a:solidFill>
                  <a:srgbClr val="EE7D31"/>
                </a:solidFill>
                <a:latin typeface="HelvNeue Medium for IBM" charset="0"/>
                <a:ea typeface="HelvNeue Medium for IBM" charset="0"/>
                <a:cs typeface="HelvNeue Medium for IBM" charset="0"/>
              </a:rPr>
              <a:t>// z/OS Dataset Encryption </a:t>
            </a:r>
          </a:p>
        </p:txBody>
      </p:sp>
      <p:grpSp>
        <p:nvGrpSpPr>
          <p:cNvPr id="248" name="Group 248"/>
          <p:cNvGrpSpPr/>
          <p:nvPr/>
        </p:nvGrpSpPr>
        <p:grpSpPr>
          <a:xfrm>
            <a:off x="2860356" y="731963"/>
            <a:ext cx="3272576" cy="2498079"/>
            <a:chOff x="-1" y="-1"/>
            <a:chExt cx="9841788" cy="7726831"/>
          </a:xfrm>
        </p:grpSpPr>
        <p:sp>
          <p:nvSpPr>
            <p:cNvPr id="237" name="Shape 237"/>
            <p:cNvSpPr/>
            <p:nvPr/>
          </p:nvSpPr>
          <p:spPr>
            <a:xfrm>
              <a:off x="3040820" y="2537379"/>
              <a:ext cx="1265073" cy="899374"/>
            </a:xfrm>
            <a:prstGeom prst="line">
              <a:avLst/>
            </a:prstGeom>
            <a:noFill/>
            <a:ln w="12700" cap="flat">
              <a:solidFill>
                <a:srgbClr val="CCCCCC"/>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latin typeface="Cambria"/>
                <a:ea typeface="Cambria"/>
                <a:cs typeface="Cambria"/>
                <a:sym typeface="Cambria"/>
              </a:endParaRPr>
            </a:p>
          </p:txBody>
        </p:sp>
        <p:sp>
          <p:nvSpPr>
            <p:cNvPr id="239" name="Shape 239"/>
            <p:cNvSpPr/>
            <p:nvPr/>
          </p:nvSpPr>
          <p:spPr>
            <a:xfrm flipH="1">
              <a:off x="5521028" y="2536809"/>
              <a:ext cx="1262201" cy="1086789"/>
            </a:xfrm>
            <a:prstGeom prst="line">
              <a:avLst/>
            </a:prstGeom>
            <a:noFill/>
            <a:ln w="12700" cap="flat">
              <a:solidFill>
                <a:srgbClr val="CCCCCC"/>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latin typeface="Cambria"/>
                <a:ea typeface="Cambria"/>
                <a:cs typeface="Cambria"/>
                <a:sym typeface="Cambria"/>
              </a:endParaRPr>
            </a:p>
          </p:txBody>
        </p:sp>
        <p:sp>
          <p:nvSpPr>
            <p:cNvPr id="246" name="Shape 246"/>
            <p:cNvSpPr/>
            <p:nvPr/>
          </p:nvSpPr>
          <p:spPr>
            <a:xfrm flipH="1" flipV="1">
              <a:off x="5899290" y="4802348"/>
              <a:ext cx="883963" cy="460020"/>
            </a:xfrm>
            <a:prstGeom prst="line">
              <a:avLst/>
            </a:prstGeom>
            <a:noFill/>
            <a:ln w="12700" cap="flat">
              <a:solidFill>
                <a:srgbClr val="CCCCCC"/>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latin typeface="Cambria"/>
                <a:ea typeface="Cambria"/>
                <a:cs typeface="Cambria"/>
                <a:sym typeface="Cambria"/>
              </a:endParaRPr>
            </a:p>
          </p:txBody>
        </p:sp>
        <p:sp>
          <p:nvSpPr>
            <p:cNvPr id="247" name="Shape 247"/>
            <p:cNvSpPr/>
            <p:nvPr/>
          </p:nvSpPr>
          <p:spPr>
            <a:xfrm flipV="1">
              <a:off x="3039448" y="4802348"/>
              <a:ext cx="852344" cy="452330"/>
            </a:xfrm>
            <a:prstGeom prst="line">
              <a:avLst/>
            </a:prstGeom>
            <a:noFill/>
            <a:ln w="12700" cap="flat">
              <a:solidFill>
                <a:srgbClr val="CCCCCC"/>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latin typeface="Cambria"/>
                <a:ea typeface="Cambria"/>
                <a:cs typeface="Cambria"/>
                <a:sym typeface="Cambria"/>
              </a:endParaRPr>
            </a:p>
          </p:txBody>
        </p:sp>
        <p:sp>
          <p:nvSpPr>
            <p:cNvPr id="226" name="Shape 226"/>
            <p:cNvSpPr/>
            <p:nvPr/>
          </p:nvSpPr>
          <p:spPr>
            <a:xfrm>
              <a:off x="-1" y="-1"/>
              <a:ext cx="9841788" cy="7726831"/>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nvGrpSpPr>
            <p:cNvPr id="229" name="Group 229"/>
            <p:cNvGrpSpPr/>
            <p:nvPr/>
          </p:nvGrpSpPr>
          <p:grpSpPr>
            <a:xfrm>
              <a:off x="317469" y="300548"/>
              <a:ext cx="2716191" cy="2187504"/>
              <a:chOff x="0" y="-1"/>
              <a:chExt cx="2716190" cy="2187503"/>
            </a:xfrm>
          </p:grpSpPr>
          <p:sp>
            <p:nvSpPr>
              <p:cNvPr id="227" name="Shape 227"/>
              <p:cNvSpPr/>
              <p:nvPr/>
            </p:nvSpPr>
            <p:spPr>
              <a:xfrm>
                <a:off x="0" y="-1"/>
                <a:ext cx="2716190" cy="2187503"/>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sp>
            <p:nvSpPr>
              <p:cNvPr id="228" name="Shape 228"/>
              <p:cNvSpPr/>
              <p:nvPr/>
            </p:nvSpPr>
            <p:spPr>
              <a:xfrm>
                <a:off x="0" y="522568"/>
                <a:ext cx="2716190" cy="114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chemeClr val="tx1"/>
                    </a:solidFill>
                  </a:rPr>
                  <a:t>z/OS</a:t>
                </a:r>
              </a:p>
            </p:txBody>
          </p:sp>
        </p:grpSp>
        <p:grpSp>
          <p:nvGrpSpPr>
            <p:cNvPr id="235" name="Group 235"/>
            <p:cNvGrpSpPr/>
            <p:nvPr/>
          </p:nvGrpSpPr>
          <p:grpSpPr>
            <a:xfrm>
              <a:off x="3437375" y="2662174"/>
              <a:ext cx="2822024" cy="2116939"/>
              <a:chOff x="269209" y="157134"/>
              <a:chExt cx="2822020" cy="2116936"/>
            </a:xfrm>
          </p:grpSpPr>
          <p:sp>
            <p:nvSpPr>
              <p:cNvPr id="233" name="Shape 233"/>
              <p:cNvSpPr/>
              <p:nvPr/>
            </p:nvSpPr>
            <p:spPr>
              <a:xfrm>
                <a:off x="269209" y="157134"/>
                <a:ext cx="2822020" cy="2116936"/>
              </a:xfrm>
              <a:prstGeom prst="triangle">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660066"/>
                    </a:solidFill>
                    <a:latin typeface="Cambria"/>
                    <a:ea typeface="Cambria"/>
                    <a:cs typeface="Cambria"/>
                    <a:sym typeface="Cambria"/>
                  </a:defRPr>
                </a:pPr>
                <a:endParaRPr sz="4800">
                  <a:solidFill>
                    <a:srgbClr val="660066"/>
                  </a:solidFill>
                  <a:latin typeface="Cambria"/>
                  <a:ea typeface="Cambria"/>
                  <a:cs typeface="Cambria"/>
                  <a:sym typeface="Cambria"/>
                </a:endParaRPr>
              </a:p>
            </p:txBody>
          </p:sp>
          <p:sp>
            <p:nvSpPr>
              <p:cNvPr id="234" name="Shape 234"/>
              <p:cNvSpPr/>
              <p:nvPr/>
            </p:nvSpPr>
            <p:spPr>
              <a:xfrm>
                <a:off x="974712" y="775356"/>
                <a:ext cx="1411012" cy="11423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660066"/>
                    </a:solidFill>
                    <a:latin typeface="Cambria"/>
                    <a:ea typeface="Cambria"/>
                    <a:cs typeface="Cambria"/>
                    <a:sym typeface="Cambria"/>
                  </a:defRPr>
                </a:lvl1pPr>
              </a:lstStyle>
              <a:p>
                <a:pPr algn="ctr" hangingPunct="0"/>
                <a:r>
                  <a:rPr sz="1800" dirty="0">
                    <a:solidFill>
                      <a:srgbClr val="CCCCCC"/>
                    </a:solidFill>
                  </a:rPr>
                  <a:t>CF</a:t>
                </a:r>
              </a:p>
            </p:txBody>
          </p:sp>
        </p:grpSp>
        <p:grpSp>
          <p:nvGrpSpPr>
            <p:cNvPr id="242" name="Group 242"/>
            <p:cNvGrpSpPr/>
            <p:nvPr/>
          </p:nvGrpSpPr>
          <p:grpSpPr>
            <a:xfrm>
              <a:off x="300573" y="5223129"/>
              <a:ext cx="2716191" cy="2187505"/>
              <a:chOff x="0" y="-1"/>
              <a:chExt cx="2716190" cy="2187503"/>
            </a:xfrm>
          </p:grpSpPr>
          <p:sp>
            <p:nvSpPr>
              <p:cNvPr id="240" name="Shape 240"/>
              <p:cNvSpPr/>
              <p:nvPr/>
            </p:nvSpPr>
            <p:spPr>
              <a:xfrm>
                <a:off x="0" y="-1"/>
                <a:ext cx="2716190" cy="2187503"/>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latin typeface="Cambria"/>
                  <a:ea typeface="Cambria"/>
                  <a:cs typeface="Cambria"/>
                  <a:sym typeface="Cambria"/>
                </a:endParaRPr>
              </a:p>
            </p:txBody>
          </p:sp>
          <p:sp>
            <p:nvSpPr>
              <p:cNvPr id="241" name="Shape 241"/>
              <p:cNvSpPr/>
              <p:nvPr/>
            </p:nvSpPr>
            <p:spPr>
              <a:xfrm>
                <a:off x="0" y="522561"/>
                <a:ext cx="2716190" cy="11423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chemeClr val="tx1"/>
                    </a:solidFill>
                  </a:rPr>
                  <a:t>z/OS</a:t>
                </a:r>
              </a:p>
            </p:txBody>
          </p:sp>
        </p:grpSp>
        <p:grpSp>
          <p:nvGrpSpPr>
            <p:cNvPr id="245" name="Group 245"/>
            <p:cNvGrpSpPr/>
            <p:nvPr/>
          </p:nvGrpSpPr>
          <p:grpSpPr>
            <a:xfrm>
              <a:off x="6774316" y="5223129"/>
              <a:ext cx="2716192" cy="2187505"/>
              <a:chOff x="0" y="-1"/>
              <a:chExt cx="2716190" cy="2187503"/>
            </a:xfrm>
          </p:grpSpPr>
          <p:sp>
            <p:nvSpPr>
              <p:cNvPr id="243" name="Shape 243"/>
              <p:cNvSpPr/>
              <p:nvPr/>
            </p:nvSpPr>
            <p:spPr>
              <a:xfrm>
                <a:off x="0" y="-1"/>
                <a:ext cx="2716190" cy="2187503"/>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latin typeface="Cambria"/>
                  <a:ea typeface="Cambria"/>
                  <a:cs typeface="Cambria"/>
                  <a:sym typeface="Cambria"/>
                </a:endParaRPr>
              </a:p>
            </p:txBody>
          </p:sp>
          <p:sp>
            <p:nvSpPr>
              <p:cNvPr id="244" name="Shape 244"/>
              <p:cNvSpPr/>
              <p:nvPr/>
            </p:nvSpPr>
            <p:spPr>
              <a:xfrm>
                <a:off x="0" y="522561"/>
                <a:ext cx="2716190" cy="11423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a:solidFill>
                      <a:schemeClr val="tx1"/>
                    </a:solidFill>
                  </a:rPr>
                  <a:t>z/OS</a:t>
                </a:r>
              </a:p>
            </p:txBody>
          </p:sp>
        </p:grpSp>
        <p:sp>
          <p:nvSpPr>
            <p:cNvPr id="238" name="Shape 238"/>
            <p:cNvSpPr/>
            <p:nvPr/>
          </p:nvSpPr>
          <p:spPr>
            <a:xfrm>
              <a:off x="6791213" y="300549"/>
              <a:ext cx="2716190" cy="2187502"/>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latin typeface="Cambria"/>
                <a:ea typeface="Cambria"/>
                <a:cs typeface="Cambria"/>
                <a:sym typeface="Cambria"/>
              </a:endParaRPr>
            </a:p>
          </p:txBody>
        </p:sp>
      </p:grpSp>
      <p:grpSp>
        <p:nvGrpSpPr>
          <p:cNvPr id="252" name="Group 252"/>
          <p:cNvGrpSpPr/>
          <p:nvPr/>
        </p:nvGrpSpPr>
        <p:grpSpPr>
          <a:xfrm>
            <a:off x="6456524" y="1684131"/>
            <a:ext cx="1451995" cy="958318"/>
            <a:chOff x="-1" y="0"/>
            <a:chExt cx="3871986" cy="2555512"/>
          </a:xfrm>
        </p:grpSpPr>
        <p:sp>
          <p:nvSpPr>
            <p:cNvPr id="249" name="Shape 249"/>
            <p:cNvSpPr/>
            <p:nvPr/>
          </p:nvSpPr>
          <p:spPr>
            <a:xfrm>
              <a:off x="-1" y="0"/>
              <a:ext cx="3871986" cy="2555512"/>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latin typeface="Cambria"/>
                <a:ea typeface="Cambria"/>
                <a:cs typeface="Cambria"/>
                <a:sym typeface="Cambria"/>
              </a:endParaRPr>
            </a:p>
          </p:txBody>
        </p:sp>
        <p:sp>
          <p:nvSpPr>
            <p:cNvPr id="250" name="Shape 250"/>
            <p:cNvSpPr/>
            <p:nvPr/>
          </p:nvSpPr>
          <p:spPr>
            <a:xfrm>
              <a:off x="196611" y="129945"/>
              <a:ext cx="3548030" cy="216971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chemeClr val="tx1"/>
              </a:solidFill>
              <a:prstDash val="solid"/>
              <a:miter lim="8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latin typeface="Cambria"/>
                <a:ea typeface="Cambria"/>
                <a:cs typeface="Cambria"/>
                <a:sym typeface="Cambria"/>
              </a:endParaRPr>
            </a:p>
          </p:txBody>
        </p:sp>
        <p:sp>
          <p:nvSpPr>
            <p:cNvPr id="251" name="Shape 251"/>
            <p:cNvSpPr/>
            <p:nvPr/>
          </p:nvSpPr>
          <p:spPr>
            <a:xfrm>
              <a:off x="536228" y="715503"/>
              <a:ext cx="2525986" cy="984884"/>
            </a:xfrm>
            <a:prstGeom prst="rect">
              <a:avLst/>
            </a:prstGeom>
            <a:noFill/>
            <a:ln w="12700" cap="flat">
              <a:solidFill>
                <a:schemeClr val="bg1"/>
              </a:solid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a:solidFill>
                    <a:schemeClr val="tx1"/>
                  </a:solidFill>
                </a:rPr>
                <a:t>SAN</a:t>
              </a:r>
            </a:p>
          </p:txBody>
        </p:sp>
      </p:grpSp>
      <p:grpSp>
        <p:nvGrpSpPr>
          <p:cNvPr id="256" name="Group 256"/>
          <p:cNvGrpSpPr/>
          <p:nvPr/>
        </p:nvGrpSpPr>
        <p:grpSpPr>
          <a:xfrm>
            <a:off x="485032" y="1880072"/>
            <a:ext cx="1568510" cy="958318"/>
            <a:chOff x="0" y="0"/>
            <a:chExt cx="4182692" cy="2555512"/>
          </a:xfrm>
          <a:effectLst/>
        </p:grpSpPr>
        <p:sp>
          <p:nvSpPr>
            <p:cNvPr id="253" name="Shape 253"/>
            <p:cNvSpPr/>
            <p:nvPr/>
          </p:nvSpPr>
          <p:spPr>
            <a:xfrm>
              <a:off x="0" y="0"/>
              <a:ext cx="4182692" cy="2555512"/>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chemeClr val="accent6">
                    <a:lumMod val="75000"/>
                  </a:schemeClr>
                </a:solidFill>
                <a:latin typeface="Cambria"/>
                <a:ea typeface="Cambria"/>
                <a:cs typeface="Cambria"/>
                <a:sym typeface="Cambria"/>
              </a:endParaRPr>
            </a:p>
          </p:txBody>
        </p:sp>
        <p:sp>
          <p:nvSpPr>
            <p:cNvPr id="254" name="Shape 254"/>
            <p:cNvSpPr/>
            <p:nvPr/>
          </p:nvSpPr>
          <p:spPr>
            <a:xfrm>
              <a:off x="212388" y="129945"/>
              <a:ext cx="3832742" cy="216971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rgbClr val="CCCCCC"/>
              </a:solidFill>
              <a:prstDash val="solid"/>
              <a:miter lim="8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chemeClr val="accent6">
                    <a:lumMod val="75000"/>
                  </a:schemeClr>
                </a:solidFill>
                <a:latin typeface="Cambria"/>
                <a:ea typeface="Cambria"/>
                <a:cs typeface="Cambria"/>
                <a:sym typeface="Cambria"/>
              </a:endParaRPr>
            </a:p>
          </p:txBody>
        </p:sp>
        <p:sp>
          <p:nvSpPr>
            <p:cNvPr id="255" name="Shape 255"/>
            <p:cNvSpPr/>
            <p:nvPr/>
          </p:nvSpPr>
          <p:spPr>
            <a:xfrm>
              <a:off x="579253" y="715503"/>
              <a:ext cx="2728687" cy="984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a:solidFill>
                    <a:srgbClr val="CCCCCC"/>
                  </a:solidFill>
                </a:rPr>
                <a:t>Network</a:t>
              </a:r>
            </a:p>
          </p:txBody>
        </p:sp>
      </p:grpSp>
      <p:sp>
        <p:nvSpPr>
          <p:cNvPr id="315" name="Shape 315"/>
          <p:cNvSpPr/>
          <p:nvPr/>
        </p:nvSpPr>
        <p:spPr>
          <a:xfrm>
            <a:off x="6096630" y="2162478"/>
            <a:ext cx="360923" cy="2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25400">
            <a:solidFill>
              <a:schemeClr val="bg1"/>
            </a:solidFill>
            <a:miter/>
          </a:ln>
        </p:spPr>
        <p:txBody>
          <a:bodyPr/>
          <a:lstStyle/>
          <a:p>
            <a:pPr defTabSz="309555"/>
            <a:endParaRPr sz="675"/>
          </a:p>
        </p:txBody>
      </p:sp>
      <p:sp>
        <p:nvSpPr>
          <p:cNvPr id="316" name="Shape 316"/>
          <p:cNvSpPr/>
          <p:nvPr/>
        </p:nvSpPr>
        <p:spPr>
          <a:xfrm>
            <a:off x="7910432" y="2160036"/>
            <a:ext cx="186981" cy="6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25400">
            <a:solidFill>
              <a:schemeClr val="bg1"/>
            </a:solidFill>
            <a:miter/>
          </a:ln>
        </p:spPr>
        <p:txBody>
          <a:bodyPr/>
          <a:lstStyle/>
          <a:p>
            <a:pPr defTabSz="309555"/>
            <a:endParaRPr sz="675"/>
          </a:p>
        </p:txBody>
      </p:sp>
      <p:grpSp>
        <p:nvGrpSpPr>
          <p:cNvPr id="266" name="Group 266"/>
          <p:cNvGrpSpPr/>
          <p:nvPr/>
        </p:nvGrpSpPr>
        <p:grpSpPr>
          <a:xfrm>
            <a:off x="8099793" y="1585686"/>
            <a:ext cx="923779" cy="1145396"/>
            <a:chOff x="-1" y="0"/>
            <a:chExt cx="2463407" cy="3054390"/>
          </a:xfrm>
        </p:grpSpPr>
        <p:grpSp>
          <p:nvGrpSpPr>
            <p:cNvPr id="264" name="Group 264"/>
            <p:cNvGrpSpPr/>
            <p:nvPr/>
          </p:nvGrpSpPr>
          <p:grpSpPr>
            <a:xfrm>
              <a:off x="223532" y="458203"/>
              <a:ext cx="2015589" cy="2208464"/>
              <a:chOff x="-3" y="-1"/>
              <a:chExt cx="2015589" cy="2208463"/>
            </a:xfrm>
          </p:grpSpPr>
          <p:sp>
            <p:nvSpPr>
              <p:cNvPr id="82" name="Shape 263"/>
              <p:cNvSpPr/>
              <p:nvPr/>
            </p:nvSpPr>
            <p:spPr>
              <a:xfrm>
                <a:off x="406396" y="406399"/>
                <a:ext cx="1609190" cy="1802063"/>
              </a:xfrm>
              <a:custGeom>
                <a:avLst/>
                <a:gdLst/>
                <a:ahLst/>
                <a:cxnLst>
                  <a:cxn ang="0">
                    <a:pos x="wd2" y="hd2"/>
                  </a:cxn>
                  <a:cxn ang="5400000">
                    <a:pos x="wd2" y="hd2"/>
                  </a:cxn>
                  <a:cxn ang="10800000">
                    <a:pos x="wd2" y="hd2"/>
                  </a:cxn>
                  <a:cxn ang="16200000">
                    <a:pos x="wd2" y="hd2"/>
                  </a:cxn>
                </a:cxnLst>
                <a:rect l="0" t="0" r="r" b="b"/>
                <a:pathLst>
                  <a:path w="21600" h="21600" extrusionOk="0">
                    <a:moveTo>
                      <a:pt x="21600" y="2411"/>
                    </a:moveTo>
                    <a:cubicBezTo>
                      <a:pt x="21600" y="3743"/>
                      <a:pt x="16765" y="4822"/>
                      <a:pt x="10800" y="4822"/>
                    </a:cubicBezTo>
                    <a:cubicBezTo>
                      <a:pt x="4835" y="4822"/>
                      <a:pt x="0" y="3743"/>
                      <a:pt x="0" y="2411"/>
                    </a:cubicBez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lnTo>
                      <a:pt x="0" y="2411"/>
                    </a:lnTo>
                  </a:path>
                </a:pathLst>
              </a:custGeom>
              <a:solidFill>
                <a:schemeClr val="bg2"/>
              </a:solid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sp>
            <p:nvSpPr>
              <p:cNvPr id="261" name="Shape 261"/>
              <p:cNvSpPr/>
              <p:nvPr/>
            </p:nvSpPr>
            <p:spPr>
              <a:xfrm>
                <a:off x="-3" y="-1"/>
                <a:ext cx="1609192" cy="1802063"/>
              </a:xfrm>
              <a:custGeom>
                <a:avLst/>
                <a:gdLst/>
                <a:ahLst/>
                <a:cxnLst>
                  <a:cxn ang="0">
                    <a:pos x="wd2" y="hd2"/>
                  </a:cxn>
                  <a:cxn ang="5400000">
                    <a:pos x="wd2" y="hd2"/>
                  </a:cxn>
                  <a:cxn ang="10800000">
                    <a:pos x="wd2" y="hd2"/>
                  </a:cxn>
                  <a:cxn ang="16200000">
                    <a:pos x="wd2" y="hd2"/>
                  </a:cxn>
                </a:cxnLst>
                <a:rect l="0" t="0" r="r" b="b"/>
                <a:pathLst>
                  <a:path w="21600" h="21600" extrusionOk="0">
                    <a:moveTo>
                      <a:pt x="0" y="2411"/>
                    </a:move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close/>
                  </a:path>
                </a:pathLst>
              </a:custGeom>
              <a:noFill/>
              <a:ln w="12700" cap="flat">
                <a:solidFill>
                  <a:schemeClr val="tx1"/>
                </a:solidFill>
                <a:miter lim="4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sp>
            <p:nvSpPr>
              <p:cNvPr id="262" name="Shape 262"/>
              <p:cNvSpPr/>
              <p:nvPr/>
            </p:nvSpPr>
            <p:spPr>
              <a:xfrm>
                <a:off x="0" y="-1"/>
                <a:ext cx="1609192" cy="402301"/>
              </a:xfrm>
              <a:prstGeom prst="ellipse">
                <a:avLst/>
              </a:prstGeom>
              <a:solidFill>
                <a:schemeClr val="bg2"/>
              </a:solidFill>
              <a:ln w="12700" cap="flat">
                <a:solidFill>
                  <a:schemeClr val="tx1"/>
                </a:solidFill>
                <a:miter lim="4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sp>
            <p:nvSpPr>
              <p:cNvPr id="263" name="Shape 263"/>
              <p:cNvSpPr/>
              <p:nvPr/>
            </p:nvSpPr>
            <p:spPr>
              <a:xfrm>
                <a:off x="-3" y="-1"/>
                <a:ext cx="1609190" cy="1802063"/>
              </a:xfrm>
              <a:custGeom>
                <a:avLst/>
                <a:gdLst/>
                <a:ahLst/>
                <a:cxnLst>
                  <a:cxn ang="0">
                    <a:pos x="wd2" y="hd2"/>
                  </a:cxn>
                  <a:cxn ang="5400000">
                    <a:pos x="wd2" y="hd2"/>
                  </a:cxn>
                  <a:cxn ang="10800000">
                    <a:pos x="wd2" y="hd2"/>
                  </a:cxn>
                  <a:cxn ang="16200000">
                    <a:pos x="wd2" y="hd2"/>
                  </a:cxn>
                </a:cxnLst>
                <a:rect l="0" t="0" r="r" b="b"/>
                <a:pathLst>
                  <a:path w="21600" h="21600" extrusionOk="0">
                    <a:moveTo>
                      <a:pt x="21600" y="2411"/>
                    </a:moveTo>
                    <a:cubicBezTo>
                      <a:pt x="21600" y="3743"/>
                      <a:pt x="16765" y="4822"/>
                      <a:pt x="10800" y="4822"/>
                    </a:cubicBezTo>
                    <a:cubicBezTo>
                      <a:pt x="4835" y="4822"/>
                      <a:pt x="0" y="3743"/>
                      <a:pt x="0" y="2411"/>
                    </a:cubicBez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lnTo>
                      <a:pt x="0" y="2411"/>
                    </a:lnTo>
                  </a:path>
                </a:pathLst>
              </a:custGeom>
              <a:solidFill>
                <a:schemeClr val="bg2"/>
              </a:solid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sp>
          <p:nvSpPr>
            <p:cNvPr id="265" name="Shape 265"/>
            <p:cNvSpPr/>
            <p:nvPr/>
          </p:nvSpPr>
          <p:spPr>
            <a:xfrm>
              <a:off x="-1" y="0"/>
              <a:ext cx="2463407" cy="3054390"/>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sp>
        <p:nvSpPr>
          <p:cNvPr id="268" name="Shape 268"/>
          <p:cNvSpPr/>
          <p:nvPr/>
        </p:nvSpPr>
        <p:spPr>
          <a:xfrm>
            <a:off x="8032648" y="1355036"/>
            <a:ext cx="861774" cy="242374"/>
          </a:xfrm>
          <a:prstGeom prst="rect">
            <a:avLst/>
          </a:prstGeom>
          <a:ln w="12700">
            <a:miter lim="400000"/>
          </a:ln>
          <a:extLst>
            <a:ext uri="{C572A759-6A51-4108-AA02-DFA0A04FC94B}">
              <ma14:wrappingTextBoxFlag xmlns="" xmlns:ma14="http://schemas.microsoft.com/office/mac/drawingml/2011/main" val="1"/>
            </a:ext>
          </a:extLst>
        </p:spPr>
        <p:txBody>
          <a:bodyPr wrap="none" lIns="45720" tIns="45720" rIns="45720" bIns="45720">
            <a:spAutoFit/>
          </a:bodyPr>
          <a:lstStyle>
            <a:lvl1pPr algn="l" defTabSz="1217021">
              <a:defRPr sz="2600" i="1">
                <a:solidFill>
                  <a:srgbClr val="404040"/>
                </a:solidFill>
                <a:latin typeface="Times New Roman"/>
                <a:ea typeface="Times New Roman"/>
                <a:cs typeface="Times New Roman"/>
                <a:sym typeface="Times New Roman"/>
              </a:defRPr>
            </a:lvl1pPr>
          </a:lstStyle>
          <a:p>
            <a:pPr hangingPunct="0"/>
            <a:r>
              <a:rPr sz="975">
                <a:solidFill>
                  <a:schemeClr val="tx1"/>
                </a:solidFill>
              </a:rPr>
              <a:t>Storage System</a:t>
            </a:r>
          </a:p>
        </p:txBody>
      </p:sp>
      <p:sp>
        <p:nvSpPr>
          <p:cNvPr id="318" name="Shape 318"/>
          <p:cNvSpPr/>
          <p:nvPr/>
        </p:nvSpPr>
        <p:spPr>
          <a:xfrm>
            <a:off x="5719149" y="1574319"/>
            <a:ext cx="2616034" cy="5875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28575">
            <a:solidFill>
              <a:srgbClr val="EE7D31"/>
            </a:solidFill>
            <a:miter/>
            <a:headEnd type="triangle"/>
            <a:tailEnd type="triangle"/>
          </a:ln>
          <a:effectLst/>
        </p:spPr>
        <p:txBody>
          <a:bodyPr/>
          <a:lstStyle/>
          <a:p>
            <a:pPr defTabSz="309555"/>
            <a:endParaRPr sz="675"/>
          </a:p>
        </p:txBody>
      </p:sp>
      <p:grpSp>
        <p:nvGrpSpPr>
          <p:cNvPr id="294" name="Group 294"/>
          <p:cNvGrpSpPr/>
          <p:nvPr/>
        </p:nvGrpSpPr>
        <p:grpSpPr>
          <a:xfrm>
            <a:off x="5972027" y="1986836"/>
            <a:ext cx="324463" cy="317359"/>
            <a:chOff x="-1" y="0"/>
            <a:chExt cx="865231" cy="846291"/>
          </a:xfrm>
          <a:solidFill>
            <a:srgbClr val="F49819"/>
          </a:solidFill>
          <a:effectLst/>
        </p:grpSpPr>
        <p:sp>
          <p:nvSpPr>
            <p:cNvPr id="290" name="Shape 290"/>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grp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291" name="Shape 291"/>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grpFill/>
            <a:ln w="12700" cap="flat">
              <a:noFill/>
              <a:miter lim="4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292" name="Shape 292"/>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solidFill>
              <a:srgbClr val="EE7D31"/>
            </a:solidFill>
            <a:ln w="12700" cap="flat">
              <a:solidFill>
                <a:schemeClr val="tx1">
                  <a:lumMod val="65000"/>
                  <a:lumOff val="35000"/>
                </a:schemeClr>
              </a:solidFill>
              <a:prstDash val="solid"/>
              <a:miter lim="8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293" name="Shape 293"/>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a:t>***</a:t>
              </a:r>
            </a:p>
          </p:txBody>
        </p:sp>
      </p:grpSp>
      <p:sp>
        <p:nvSpPr>
          <p:cNvPr id="295" name="Shape 295"/>
          <p:cNvSpPr/>
          <p:nvPr/>
        </p:nvSpPr>
        <p:spPr>
          <a:xfrm>
            <a:off x="5109083" y="970045"/>
            <a:ext cx="498802" cy="2308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defTabSz="1217021">
              <a:defRPr sz="2000">
                <a:solidFill>
                  <a:srgbClr val="404040"/>
                </a:solidFill>
                <a:latin typeface="Times New Roman"/>
                <a:ea typeface="Times New Roman"/>
                <a:cs typeface="Times New Roman"/>
                <a:sym typeface="Times New Roman"/>
              </a:defRPr>
            </a:lvl1pPr>
          </a:lstStyle>
          <a:p>
            <a:pPr algn="ctr" hangingPunct="0"/>
            <a:r>
              <a:rPr sz="750" dirty="0">
                <a:solidFill>
                  <a:schemeClr val="tx1"/>
                </a:solidFill>
              </a:rPr>
              <a:t>DB2,IMS, </a:t>
            </a:r>
            <a:r>
              <a:rPr lang="en-US" sz="750" dirty="0">
                <a:solidFill>
                  <a:schemeClr val="tx1"/>
                </a:solidFill>
              </a:rPr>
              <a:t>zFS</a:t>
            </a:r>
            <a:r>
              <a:rPr sz="750" dirty="0">
                <a:solidFill>
                  <a:schemeClr val="tx1"/>
                </a:solidFill>
              </a:rPr>
              <a:t>, etc...</a:t>
            </a:r>
          </a:p>
        </p:txBody>
      </p:sp>
      <p:sp>
        <p:nvSpPr>
          <p:cNvPr id="319" name="Shape 319"/>
          <p:cNvSpPr/>
          <p:nvPr/>
        </p:nvSpPr>
        <p:spPr>
          <a:xfrm>
            <a:off x="5770700" y="1111984"/>
            <a:ext cx="3348" cy="2337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7200"/>
                  <a:pt x="7200" y="14400"/>
                  <a:pt x="0" y="21600"/>
                </a:cubicBezTo>
              </a:path>
            </a:pathLst>
          </a:custGeom>
          <a:ln w="25400">
            <a:solidFill>
              <a:srgbClr val="808080"/>
            </a:solidFill>
            <a:miter/>
          </a:ln>
        </p:spPr>
        <p:txBody>
          <a:bodyPr/>
          <a:lstStyle/>
          <a:p>
            <a:pPr defTabSz="309555"/>
            <a:endParaRPr sz="675"/>
          </a:p>
        </p:txBody>
      </p:sp>
      <p:sp>
        <p:nvSpPr>
          <p:cNvPr id="301" name="Shape 301"/>
          <p:cNvSpPr/>
          <p:nvPr/>
        </p:nvSpPr>
        <p:spPr>
          <a:xfrm rot="835036">
            <a:off x="4496537" y="729039"/>
            <a:ext cx="4598919" cy="1917876"/>
          </a:xfrm>
          <a:prstGeom prst="ellipse">
            <a:avLst/>
          </a:prstGeom>
          <a:ln w="28575">
            <a:solidFill>
              <a:srgbClr val="EE7D31"/>
            </a:solidFill>
            <a:miter/>
          </a:ln>
          <a:effectLst/>
        </p:spPr>
        <p:txBody>
          <a:bodyPr lIns="45720" tIns="45720" rIns="45720" bIns="45720" anchor="ct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sp>
        <p:nvSpPr>
          <p:cNvPr id="302" name="Shape 302"/>
          <p:cNvSpPr/>
          <p:nvPr/>
        </p:nvSpPr>
        <p:spPr>
          <a:xfrm>
            <a:off x="69272" y="2908892"/>
            <a:ext cx="2303037" cy="1649264"/>
          </a:xfrm>
          <a:prstGeom prst="rect">
            <a:avLst/>
          </a:prstGeom>
          <a:noFill/>
          <a:ln w="12700">
            <a:miter lim="400000"/>
          </a:ln>
          <a:effectLst/>
          <a:extLst>
            <a:ext uri="{C572A759-6A51-4108-AA02-DFA0A04FC94B}">
              <ma14:wrappingTextBoxFlag xmlns="" xmlns:ma14="http://schemas.microsoft.com/office/mac/drawingml/2011/main" val="1"/>
            </a:ext>
          </a:extLst>
        </p:spPr>
        <p:txBody>
          <a:bodyPr lIns="45720" tIns="45720" rIns="45720" bIns="45720">
            <a:normAutofit/>
          </a:bodyPr>
          <a:lstStyle/>
          <a:p>
            <a:pPr defTabSz="456371">
              <a:lnSpc>
                <a:spcPct val="90000"/>
              </a:lnSpc>
              <a:defRPr sz="3200" b="1" i="1">
                <a:solidFill>
                  <a:srgbClr val="F38F1A"/>
                </a:solidFill>
                <a:latin typeface="Times New Roman"/>
                <a:ea typeface="Times New Roman"/>
                <a:cs typeface="Times New Roman"/>
                <a:sym typeface="Times New Roman"/>
              </a:defRPr>
            </a:pPr>
            <a:r>
              <a:rPr lang="en-US" sz="1400" b="1" i="1" dirty="0">
                <a:solidFill>
                  <a:srgbClr val="F38F1A"/>
                </a:solidFill>
                <a:latin typeface="HelvNeue Bold for IBM" charset="0"/>
                <a:ea typeface="HelvNeue Bold for IBM" charset="0"/>
                <a:cs typeface="HelvNeue Bold for IBM" charset="0"/>
                <a:sym typeface="Times New Roman"/>
              </a:rPr>
              <a:t>Client </a:t>
            </a:r>
            <a:r>
              <a:rPr sz="1400" b="1" i="1" dirty="0">
                <a:solidFill>
                  <a:srgbClr val="F38F1A"/>
                </a:solidFill>
                <a:latin typeface="HelvNeue Bold for IBM" charset="0"/>
                <a:ea typeface="HelvNeue Bold for IBM" charset="0"/>
                <a:cs typeface="HelvNeue Bold for IBM" charset="0"/>
                <a:sym typeface="Times New Roman"/>
              </a:rPr>
              <a:t>Value Proposition:</a:t>
            </a:r>
            <a:endParaRPr sz="1600" b="1" i="1" dirty="0">
              <a:solidFill>
                <a:srgbClr val="F38F1A"/>
              </a:solidFill>
              <a:latin typeface="HelvNeue Bold for IBM" charset="0"/>
              <a:ea typeface="HelvNeue Bold for IBM" charset="0"/>
              <a:cs typeface="HelvNeue Bold for IBM" charset="0"/>
              <a:sym typeface="Arial"/>
            </a:endParaRPr>
          </a:p>
          <a:p>
            <a:pPr defTabSz="456371">
              <a:lnSpc>
                <a:spcPct val="90000"/>
              </a:lnSpc>
              <a:defRPr sz="3200" i="1">
                <a:solidFill>
                  <a:srgbClr val="F38F1A"/>
                </a:solidFill>
                <a:latin typeface="Times New Roman"/>
                <a:ea typeface="Times New Roman"/>
                <a:cs typeface="Times New Roman"/>
                <a:sym typeface="Times New Roman"/>
              </a:defRPr>
            </a:pPr>
            <a:r>
              <a:rPr sz="1400" i="1" dirty="0">
                <a:solidFill>
                  <a:srgbClr val="F38F1A"/>
                </a:solidFill>
                <a:latin typeface="HelvNeue Light for IBM" charset="0"/>
                <a:ea typeface="HelvNeue Light for IBM" charset="0"/>
                <a:cs typeface="HelvNeue Light for IBM" charset="0"/>
                <a:sym typeface="Times New Roman"/>
              </a:rPr>
              <a:t>Reduced cost of encryption along with simple policy controls allows clients to enable extensive encryption to protect data in mission critical databases including DB2</a:t>
            </a:r>
            <a:r>
              <a:rPr lang="en-US" sz="1400" i="1" baseline="30000" dirty="0">
                <a:solidFill>
                  <a:srgbClr val="F38F1A"/>
                </a:solidFill>
                <a:latin typeface="HelvNeue Light for IBM" charset="0"/>
                <a:ea typeface="HelvNeue Light for IBM" charset="0"/>
                <a:cs typeface="HelvNeue Light for IBM" charset="0"/>
                <a:sym typeface="Times New Roman"/>
              </a:rPr>
              <a:t>®</a:t>
            </a:r>
            <a:r>
              <a:rPr sz="1400" i="1" dirty="0">
                <a:solidFill>
                  <a:srgbClr val="F38F1A"/>
                </a:solidFill>
                <a:latin typeface="HelvNeue Light for IBM" charset="0"/>
                <a:ea typeface="HelvNeue Light for IBM" charset="0"/>
                <a:cs typeface="HelvNeue Light for IBM" charset="0"/>
                <a:sym typeface="Times New Roman"/>
              </a:rPr>
              <a:t>, IMS</a:t>
            </a:r>
            <a:r>
              <a:rPr lang="en-US" sz="1400" i="1" baseline="30000" dirty="0">
                <a:solidFill>
                  <a:srgbClr val="F38F1A"/>
                </a:solidFill>
                <a:latin typeface="HelvNeue Light for IBM" charset="0"/>
                <a:ea typeface="HelvNeue Light for IBM" charset="0"/>
                <a:cs typeface="HelvNeue Light for IBM" charset="0"/>
                <a:sym typeface="Times New Roman"/>
              </a:rPr>
              <a:t>™</a:t>
            </a:r>
            <a:r>
              <a:rPr sz="1400" i="1" dirty="0">
                <a:solidFill>
                  <a:srgbClr val="F38F1A"/>
                </a:solidFill>
                <a:latin typeface="HelvNeue Light for IBM" charset="0"/>
                <a:ea typeface="HelvNeue Light for IBM" charset="0"/>
                <a:cs typeface="HelvNeue Light for IBM" charset="0"/>
                <a:sym typeface="Times New Roman"/>
              </a:rPr>
              <a:t> and VSAM </a:t>
            </a:r>
          </a:p>
        </p:txBody>
      </p:sp>
      <p:sp>
        <p:nvSpPr>
          <p:cNvPr id="96" name="Shape 489"/>
          <p:cNvSpPr/>
          <p:nvPr/>
        </p:nvSpPr>
        <p:spPr>
          <a:xfrm>
            <a:off x="2856495" y="3301545"/>
            <a:ext cx="3270485" cy="912008"/>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CCCCCC"/>
              </a:solidFill>
              <a:latin typeface="Cambria"/>
              <a:ea typeface="Cambria"/>
              <a:cs typeface="Cambria"/>
              <a:sym typeface="Cambria"/>
            </a:endParaRPr>
          </a:p>
        </p:txBody>
      </p:sp>
      <p:sp>
        <p:nvSpPr>
          <p:cNvPr id="97" name="Shape 490"/>
          <p:cNvSpPr/>
          <p:nvPr/>
        </p:nvSpPr>
        <p:spPr>
          <a:xfrm>
            <a:off x="2864962" y="3550341"/>
            <a:ext cx="3270485" cy="3693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rgbClr val="CCCCCC"/>
                </a:solidFill>
              </a:rPr>
              <a:t>LinuxONE/Linux on z</a:t>
            </a:r>
          </a:p>
        </p:txBody>
      </p:sp>
      <p:grpSp>
        <p:nvGrpSpPr>
          <p:cNvPr id="273" name="Group 273"/>
          <p:cNvGrpSpPr/>
          <p:nvPr/>
        </p:nvGrpSpPr>
        <p:grpSpPr>
          <a:xfrm>
            <a:off x="5604857" y="894244"/>
            <a:ext cx="324461" cy="317360"/>
            <a:chOff x="0" y="0"/>
            <a:chExt cx="865229" cy="846290"/>
          </a:xfrm>
        </p:grpSpPr>
        <p:sp>
          <p:nvSpPr>
            <p:cNvPr id="269" name="Shape 269"/>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solidFill>
              <a:srgbClr val="CCCCCC"/>
            </a:solid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270" name="Shape 270"/>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271" name="Shape 271"/>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noFill/>
            <a:ln w="12700" cap="flat">
              <a:solidFill>
                <a:srgbClr val="404040"/>
              </a:solidFill>
              <a:prstDash val="solid"/>
              <a:miter lim="8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272" name="Shape 272"/>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dirty="0"/>
                <a:t>abc</a:t>
              </a:r>
            </a:p>
          </p:txBody>
        </p:sp>
      </p:grpSp>
      <p:sp>
        <p:nvSpPr>
          <p:cNvPr id="98" name="Shape 539"/>
          <p:cNvSpPr/>
          <p:nvPr/>
        </p:nvSpPr>
        <p:spPr>
          <a:xfrm>
            <a:off x="2036581" y="2314585"/>
            <a:ext cx="825683" cy="13920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81" y="0"/>
                </a:lnTo>
                <a:lnTo>
                  <a:pt x="10781" y="21600"/>
                </a:lnTo>
                <a:lnTo>
                  <a:pt x="21600" y="21600"/>
                </a:lnTo>
              </a:path>
            </a:pathLst>
          </a:custGeom>
          <a:ln w="12700">
            <a:solidFill>
              <a:srgbClr val="CCCCCC"/>
            </a:solidFill>
            <a:miter/>
          </a:ln>
        </p:spPr>
        <p:txBody>
          <a:bodyPr/>
          <a:lstStyle/>
          <a:p>
            <a:pPr defTabSz="309555"/>
            <a:endParaRPr sz="675">
              <a:solidFill>
                <a:schemeClr val="tx1">
                  <a:lumMod val="65000"/>
                  <a:lumOff val="35000"/>
                </a:schemeClr>
              </a:solidFill>
            </a:endParaRPr>
          </a:p>
        </p:txBody>
      </p:sp>
      <p:sp>
        <p:nvSpPr>
          <p:cNvPr id="99" name="Shape 538"/>
          <p:cNvSpPr/>
          <p:nvPr/>
        </p:nvSpPr>
        <p:spPr>
          <a:xfrm>
            <a:off x="2048647" y="1917822"/>
            <a:ext cx="806472" cy="3967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74" y="21600"/>
                </a:lnTo>
                <a:lnTo>
                  <a:pt x="10774" y="0"/>
                </a:lnTo>
                <a:lnTo>
                  <a:pt x="21600" y="0"/>
                </a:lnTo>
              </a:path>
            </a:pathLst>
          </a:custGeom>
          <a:ln w="12700">
            <a:solidFill>
              <a:srgbClr val="CCCCCC"/>
            </a:solidFill>
            <a:miter/>
          </a:ln>
        </p:spPr>
        <p:txBody>
          <a:bodyPr/>
          <a:lstStyle/>
          <a:p>
            <a:pPr defTabSz="309555"/>
            <a:endParaRPr sz="675">
              <a:solidFill>
                <a:schemeClr val="tx1">
                  <a:lumMod val="65000"/>
                  <a:lumOff val="35000"/>
                </a:schemeClr>
              </a:solidFill>
            </a:endParaRPr>
          </a:p>
        </p:txBody>
      </p:sp>
      <p:grpSp>
        <p:nvGrpSpPr>
          <p:cNvPr id="117" name="Group 285"/>
          <p:cNvGrpSpPr/>
          <p:nvPr/>
        </p:nvGrpSpPr>
        <p:grpSpPr>
          <a:xfrm>
            <a:off x="5564990" y="2255424"/>
            <a:ext cx="3501295" cy="2281667"/>
            <a:chOff x="-932469" y="-284037"/>
            <a:chExt cx="9336784" cy="5278313"/>
          </a:xfrm>
        </p:grpSpPr>
        <p:sp>
          <p:nvSpPr>
            <p:cNvPr id="118" name="Shape 282"/>
            <p:cNvSpPr/>
            <p:nvPr/>
          </p:nvSpPr>
          <p:spPr>
            <a:xfrm>
              <a:off x="1062440" y="1271448"/>
              <a:ext cx="7227972" cy="3719526"/>
            </a:xfrm>
            <a:prstGeom prst="rect">
              <a:avLst/>
            </a:prstGeom>
            <a:noFill/>
            <a:ln w="28575" cap="flat">
              <a:noFill/>
              <a:prstDash val="solid"/>
              <a:miter lim="800000"/>
            </a:ln>
            <a:effectLst/>
          </p:spPr>
          <p:txBody>
            <a:bodyPr wrap="square" lIns="45720" tIns="45720" rIns="45720" bIns="45720" numCol="1" anchor="ctr">
              <a:noAutofit/>
            </a:bodyPr>
            <a:lstStyle/>
            <a:p>
              <a:pPr defTabSz="456371">
                <a:lnSpc>
                  <a:spcPct val="90000"/>
                </a:lnSpc>
                <a:defRPr sz="4800">
                  <a:solidFill>
                    <a:srgbClr val="FFFFFF"/>
                  </a:solidFill>
                  <a:latin typeface="Cambria"/>
                  <a:ea typeface="Cambria"/>
                  <a:cs typeface="Cambria"/>
                  <a:sym typeface="Cambria"/>
                </a:defRPr>
              </a:pPr>
              <a:endParaRPr sz="4800">
                <a:solidFill>
                  <a:srgbClr val="FFFFFF"/>
                </a:solidFill>
                <a:latin typeface="HelvNeue Light for IBM" charset="0"/>
                <a:ea typeface="HelvNeue Light for IBM" charset="0"/>
                <a:cs typeface="HelvNeue Light for IBM" charset="0"/>
                <a:sym typeface="Cambria"/>
              </a:endParaRPr>
            </a:p>
          </p:txBody>
        </p:sp>
        <p:sp>
          <p:nvSpPr>
            <p:cNvPr id="119" name="Shape 283"/>
            <p:cNvSpPr/>
            <p:nvPr/>
          </p:nvSpPr>
          <p:spPr>
            <a:xfrm>
              <a:off x="-932469" y="-284037"/>
              <a:ext cx="1860837" cy="5275012"/>
            </a:xfrm>
            <a:custGeom>
              <a:avLst/>
              <a:gdLst/>
              <a:ahLst/>
              <a:cxnLst>
                <a:cxn ang="0">
                  <a:pos x="wd2" y="hd2"/>
                </a:cxn>
                <a:cxn ang="5400000">
                  <a:pos x="wd2" y="hd2"/>
                </a:cxn>
                <a:cxn ang="10800000">
                  <a:pos x="wd2" y="hd2"/>
                </a:cxn>
                <a:cxn ang="16200000">
                  <a:pos x="wd2" y="hd2"/>
                </a:cxn>
              </a:cxnLst>
              <a:rect l="0" t="0" r="r" b="b"/>
              <a:pathLst>
                <a:path w="21600" h="21600" extrusionOk="0">
                  <a:moveTo>
                    <a:pt x="21600" y="5063"/>
                  </a:moveTo>
                  <a:lnTo>
                    <a:pt x="21600" y="21600"/>
                  </a:lnTo>
                  <a:moveTo>
                    <a:pt x="21600" y="8164"/>
                  </a:moveTo>
                  <a:lnTo>
                    <a:pt x="0" y="0"/>
                  </a:lnTo>
                </a:path>
              </a:pathLst>
            </a:custGeom>
            <a:noFill/>
            <a:ln w="28575" cap="flat">
              <a:solidFill>
                <a:srgbClr val="EE7D31"/>
              </a:solidFill>
              <a:prstDash val="solid"/>
              <a:miter lim="800000"/>
            </a:ln>
            <a:effectLst/>
          </p:spPr>
          <p:txBody>
            <a:bodyPr wrap="square" lIns="45720" tIns="45720" rIns="45720" bIns="45720" numCol="1" anchor="ctr">
              <a:noAutofit/>
            </a:bodyPr>
            <a:lstStyle/>
            <a:p>
              <a:pPr defTabSz="456371">
                <a:lnSpc>
                  <a:spcPct val="90000"/>
                </a:lnSpc>
                <a:defRPr sz="4800">
                  <a:solidFill>
                    <a:srgbClr val="FFFFFF"/>
                  </a:solidFill>
                  <a:latin typeface="Cambria"/>
                  <a:ea typeface="Cambria"/>
                  <a:cs typeface="Cambria"/>
                  <a:sym typeface="Cambria"/>
                </a:defRPr>
              </a:pPr>
              <a:endParaRPr sz="4800">
                <a:solidFill>
                  <a:srgbClr val="FFFFFF"/>
                </a:solidFill>
                <a:latin typeface="HelvNeue Light for IBM" charset="0"/>
                <a:ea typeface="HelvNeue Light for IBM" charset="0"/>
                <a:cs typeface="HelvNeue Light for IBM" charset="0"/>
                <a:sym typeface="Cambria"/>
              </a:endParaRPr>
            </a:p>
          </p:txBody>
        </p:sp>
        <p:sp>
          <p:nvSpPr>
            <p:cNvPr id="120" name="Shape 284"/>
            <p:cNvSpPr/>
            <p:nvPr/>
          </p:nvSpPr>
          <p:spPr>
            <a:xfrm>
              <a:off x="1212725" y="1090604"/>
              <a:ext cx="7191590" cy="3903672"/>
            </a:xfrm>
            <a:prstGeom prst="rect">
              <a:avLst/>
            </a:prstGeom>
            <a:noFill/>
            <a:ln w="28575"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p>
              <a:pPr defTabSz="456371">
                <a:lnSpc>
                  <a:spcPct val="90000"/>
                </a:lnSpc>
                <a:defRPr sz="3400" b="1">
                  <a:solidFill>
                    <a:srgbClr val="404040"/>
                  </a:solidFill>
                  <a:latin typeface="Cambria"/>
                  <a:ea typeface="Cambria"/>
                  <a:cs typeface="Cambria"/>
                  <a:sym typeface="Cambria"/>
                </a:defRPr>
              </a:pPr>
              <a:r>
                <a:rPr sz="1200" b="1" dirty="0">
                  <a:solidFill>
                    <a:srgbClr val="F48F19"/>
                  </a:solidFill>
                  <a:latin typeface="HelvNeue Bold for IBM" charset="0"/>
                  <a:ea typeface="HelvNeue Bold for IBM" charset="0"/>
                  <a:cs typeface="HelvNeue Bold for IBM" charset="0"/>
                  <a:sym typeface="Cambria"/>
                </a:rPr>
                <a:t>z/OS Dataset Encryption: </a:t>
              </a:r>
            </a:p>
            <a:p>
              <a:pPr marL="98066" indent="-98066" defTabSz="456371">
                <a:lnSpc>
                  <a:spcPct val="90000"/>
                </a:lnSpc>
                <a:buSzPct val="100000"/>
                <a:buFont typeface="Arial"/>
                <a:buChar char="•"/>
                <a:defRPr sz="2600">
                  <a:solidFill>
                    <a:srgbClr val="404040"/>
                  </a:solidFill>
                  <a:latin typeface="Cambria"/>
                  <a:ea typeface="Cambria"/>
                  <a:cs typeface="Cambria"/>
                  <a:sym typeface="Cambria"/>
                </a:defRPr>
              </a:pPr>
              <a:r>
                <a:rPr lang="en-US" sz="1050" dirty="0">
                  <a:latin typeface="HelvNeue Light for IBM" charset="0"/>
                  <a:ea typeface="HelvNeue Light for IBM" charset="0"/>
                  <a:cs typeface="HelvNeue Light for IBM" charset="0"/>
                  <a:sym typeface="Cambria"/>
                </a:rPr>
                <a:t>Application transparent &amp; enabled by policy</a:t>
              </a:r>
            </a:p>
            <a:p>
              <a:pPr marL="98066" indent="-98066" defTabSz="456371">
                <a:lnSpc>
                  <a:spcPct val="90000"/>
                </a:lnSpc>
                <a:buSzPct val="100000"/>
                <a:buFont typeface="Arial"/>
                <a:buChar char="•"/>
                <a:defRPr sz="2600">
                  <a:solidFill>
                    <a:srgbClr val="404040"/>
                  </a:solidFill>
                  <a:latin typeface="Cambria"/>
                  <a:ea typeface="Cambria"/>
                  <a:cs typeface="Cambria"/>
                  <a:sym typeface="Cambria"/>
                </a:defRPr>
              </a:pPr>
              <a:r>
                <a:rPr lang="en-US" sz="1050" dirty="0">
                  <a:latin typeface="HelvNeue Light for IBM" charset="0"/>
                  <a:ea typeface="HelvNeue Light for IBM" charset="0"/>
                  <a:cs typeface="HelvNeue Light for IBM" charset="0"/>
                  <a:sym typeface="Cambria"/>
                </a:rPr>
                <a:t>Encryption tied to fine grained access control</a:t>
              </a:r>
            </a:p>
            <a:p>
              <a:pPr marL="98066" indent="-98066" defTabSz="456371">
                <a:lnSpc>
                  <a:spcPct val="90000"/>
                </a:lnSpc>
                <a:buSzPct val="100000"/>
                <a:buFont typeface="Arial"/>
                <a:buChar char="•"/>
                <a:defRPr sz="2600">
                  <a:solidFill>
                    <a:srgbClr val="404040"/>
                  </a:solidFill>
                  <a:latin typeface="Cambria"/>
                  <a:ea typeface="Cambria"/>
                  <a:cs typeface="Cambria"/>
                  <a:sym typeface="Cambria"/>
                </a:defRPr>
              </a:pPr>
              <a:r>
                <a:rPr lang="en-US" sz="1050" dirty="0">
                  <a:latin typeface="HelvNeue Light for IBM" charset="0"/>
                  <a:ea typeface="HelvNeue Light for IBM" charset="0"/>
                  <a:cs typeface="HelvNeue Light for IBM" charset="0"/>
                  <a:sym typeface="Cambria"/>
                </a:rPr>
                <a:t>Host  encryption via CPACF as data written-to or read-from disk.</a:t>
              </a:r>
            </a:p>
            <a:p>
              <a:pPr marL="98066" indent="-98066" defTabSz="456371">
                <a:lnSpc>
                  <a:spcPct val="90000"/>
                </a:lnSpc>
                <a:buSzPct val="100000"/>
                <a:buFont typeface="Arial"/>
                <a:buChar char="•"/>
                <a:defRPr sz="2600">
                  <a:solidFill>
                    <a:srgbClr val="404040"/>
                  </a:solidFill>
                  <a:latin typeface="Cambria"/>
                  <a:ea typeface="Cambria"/>
                  <a:cs typeface="Cambria"/>
                  <a:sym typeface="Cambria"/>
                </a:defRPr>
              </a:pPr>
              <a:r>
                <a:rPr lang="en-US" sz="1050" dirty="0">
                  <a:latin typeface="HelvNeue Light for IBM" charset="0"/>
                  <a:ea typeface="HelvNeue Light for IBM" charset="0"/>
                  <a:cs typeface="HelvNeue Light for IBM" charset="0"/>
                  <a:sym typeface="Cambria"/>
                </a:rPr>
                <a:t>Supports ext. format sequential &amp; VSAM</a:t>
              </a:r>
            </a:p>
            <a:p>
              <a:pPr marL="98066" indent="-98066" defTabSz="456371">
                <a:lnSpc>
                  <a:spcPct val="90000"/>
                </a:lnSpc>
                <a:buSzPct val="100000"/>
                <a:buFont typeface="Arial"/>
                <a:buChar char="•"/>
                <a:defRPr sz="2600">
                  <a:solidFill>
                    <a:srgbClr val="404040"/>
                  </a:solidFill>
                  <a:latin typeface="Cambria"/>
                  <a:ea typeface="Cambria"/>
                  <a:cs typeface="Cambria"/>
                  <a:sym typeface="Cambria"/>
                </a:defRPr>
              </a:pPr>
              <a:r>
                <a:rPr lang="en-US" sz="1050" dirty="0">
                  <a:latin typeface="HelvNeue Light for IBM" charset="0"/>
                  <a:ea typeface="HelvNeue Light for IBM" charset="0"/>
                  <a:cs typeface="HelvNeue Light for IBM" charset="0"/>
                  <a:sym typeface="Cambria"/>
                </a:rPr>
                <a:t>Includes HSM &amp; DSS migration/backup of encrypted data sets</a:t>
              </a:r>
            </a:p>
            <a:p>
              <a:pPr marL="98066" indent="-98066" defTabSz="456371">
                <a:lnSpc>
                  <a:spcPct val="90000"/>
                </a:lnSpc>
                <a:buSzPct val="100000"/>
                <a:buFont typeface="Arial"/>
                <a:buChar char="•"/>
                <a:defRPr sz="2600">
                  <a:solidFill>
                    <a:srgbClr val="404040"/>
                  </a:solidFill>
                  <a:latin typeface="Cambria"/>
                  <a:ea typeface="Cambria"/>
                  <a:cs typeface="Cambria"/>
                  <a:sym typeface="Cambria"/>
                </a:defRPr>
              </a:pPr>
              <a:r>
                <a:rPr lang="en-US" sz="1050" dirty="0">
                  <a:latin typeface="HelvNeue Light for IBM" charset="0"/>
                  <a:ea typeface="HelvNeue Light for IBM" charset="0"/>
                  <a:cs typeface="HelvNeue Light for IBM" charset="0"/>
                  <a:sym typeface="Cambria"/>
                </a:rPr>
                <a:t>Replicated data remains encrypted</a:t>
              </a:r>
            </a:p>
            <a:p>
              <a:pPr marL="98066" indent="-98066" defTabSz="456371">
                <a:lnSpc>
                  <a:spcPct val="90000"/>
                </a:lnSpc>
                <a:buSzPct val="100000"/>
                <a:buFont typeface="Arial"/>
                <a:buChar char="•"/>
                <a:defRPr sz="2600">
                  <a:solidFill>
                    <a:srgbClr val="404040"/>
                  </a:solidFill>
                  <a:latin typeface="Cambria"/>
                  <a:ea typeface="Cambria"/>
                  <a:cs typeface="Cambria"/>
                  <a:sym typeface="Cambria"/>
                </a:defRPr>
              </a:pPr>
              <a:r>
                <a:rPr lang="en-US" sz="1050" dirty="0">
                  <a:latin typeface="HelvNeue Light for IBM" charset="0"/>
                  <a:ea typeface="HelvNeue Light for IBM" charset="0"/>
                  <a:cs typeface="HelvNeue Light for IBM" charset="0"/>
                  <a:sym typeface="Cambria"/>
                </a:rPr>
                <a:t>Supports: CICS</a:t>
              </a:r>
              <a:r>
                <a:rPr lang="en-US" sz="1050" baseline="30000" dirty="0">
                  <a:latin typeface="HelvNeue Light for IBM" charset="0"/>
                  <a:ea typeface="HelvNeue Light for IBM" charset="0"/>
                  <a:cs typeface="HelvNeue Light for IBM" charset="0"/>
                  <a:sym typeface="Cambria"/>
                </a:rPr>
                <a:t>®</a:t>
              </a:r>
              <a:r>
                <a:rPr lang="en-US" sz="1050" dirty="0">
                  <a:latin typeface="HelvNeue Light for IBM" charset="0"/>
                  <a:ea typeface="HelvNeue Light for IBM" charset="0"/>
                  <a:cs typeface="HelvNeue Light for IBM" charset="0"/>
                  <a:sym typeface="Cambria"/>
                </a:rPr>
                <a:t>, DB2, IMS, Logger, &amp; </a:t>
              </a:r>
              <a:r>
                <a:rPr lang="en-US" sz="1050" dirty="0" err="1">
                  <a:latin typeface="HelvNeue Light for IBM" charset="0"/>
                  <a:ea typeface="HelvNeue Light for IBM" charset="0"/>
                  <a:cs typeface="HelvNeue Light for IBM" charset="0"/>
                  <a:sym typeface="Cambria"/>
                </a:rPr>
                <a:t>zFS</a:t>
              </a:r>
              <a:endParaRPr lang="en-US" sz="1050" dirty="0">
                <a:latin typeface="HelvNeue Light for IBM" charset="0"/>
                <a:ea typeface="HelvNeue Light for IBM" charset="0"/>
                <a:cs typeface="HelvNeue Light for IBM" charset="0"/>
                <a:sym typeface="Cambria"/>
              </a:endParaRPr>
            </a:p>
            <a:p>
              <a:pPr marL="98066" indent="-98066" defTabSz="456371">
                <a:lnSpc>
                  <a:spcPct val="90000"/>
                </a:lnSpc>
                <a:buSzPct val="100000"/>
                <a:buFont typeface="Arial"/>
                <a:buChar char="•"/>
                <a:defRPr sz="2600">
                  <a:solidFill>
                    <a:srgbClr val="404040"/>
                  </a:solidFill>
                  <a:latin typeface="Cambria"/>
                  <a:ea typeface="Cambria"/>
                  <a:cs typeface="Cambria"/>
                  <a:sym typeface="Cambria"/>
                </a:defRPr>
              </a:pPr>
              <a:endParaRPr lang="en-US" sz="1050" dirty="0">
                <a:latin typeface="HelvNeue Light for IBM" charset="0"/>
                <a:ea typeface="HelvNeue Light for IBM" charset="0"/>
                <a:cs typeface="HelvNeue Light for IBM" charset="0"/>
                <a:sym typeface="Cambria"/>
              </a:endParaRPr>
            </a:p>
            <a:p>
              <a:pPr defTabSz="456371">
                <a:lnSpc>
                  <a:spcPct val="90000"/>
                </a:lnSpc>
                <a:buSzPct val="100000"/>
                <a:defRPr sz="2600" b="1" i="1">
                  <a:solidFill>
                    <a:srgbClr val="800000"/>
                  </a:solidFill>
                  <a:latin typeface="Cambria"/>
                  <a:ea typeface="Cambria"/>
                  <a:cs typeface="Cambria"/>
                  <a:sym typeface="Cambria"/>
                </a:defRPr>
              </a:pPr>
              <a:r>
                <a:rPr lang="en-US" sz="1050" b="1" i="1" dirty="0">
                  <a:latin typeface="HelvNeue Light for IBM" charset="0"/>
                  <a:ea typeface="HelvNeue Light for IBM" charset="0"/>
                  <a:cs typeface="HelvNeue Light for IBM" charset="0"/>
                  <a:sym typeface="Cambria"/>
                </a:rPr>
                <a:t>In-memory system or application data </a:t>
              </a:r>
              <a:br>
                <a:rPr lang="en-US" sz="1050" b="1" i="1" dirty="0">
                  <a:latin typeface="HelvNeue Light for IBM" charset="0"/>
                  <a:ea typeface="HelvNeue Light for IBM" charset="0"/>
                  <a:cs typeface="HelvNeue Light for IBM" charset="0"/>
                  <a:sym typeface="Cambria"/>
                </a:rPr>
              </a:br>
              <a:r>
                <a:rPr lang="en-US" sz="1050" b="1" i="1" dirty="0">
                  <a:latin typeface="HelvNeue Light for IBM" charset="0"/>
                  <a:ea typeface="HelvNeue Light for IBM" charset="0"/>
                  <a:cs typeface="HelvNeue Light for IBM" charset="0"/>
                  <a:sym typeface="Cambria"/>
                </a:rPr>
                <a:t>buffers will not be encrypted</a:t>
              </a:r>
            </a:p>
          </p:txBody>
        </p:sp>
      </p:grpSp>
      <p:pic>
        <p:nvPicPr>
          <p:cNvPr id="1026" name="Picture 2" descr="http://1.bp.blogspot.com/_k8ChGT5aTE4/S13OTC6910I/AAAAAAAAAkU/5dYxw-MHgJw/S740/IBM_DB2_logo.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69438" y="983148"/>
            <a:ext cx="878680" cy="228457"/>
          </a:xfrm>
          <a:prstGeom prst="rect">
            <a:avLst/>
          </a:prstGeom>
          <a:noFill/>
          <a:ln>
            <a:solidFill>
              <a:schemeClr val="accent6">
                <a:lumMod val="40000"/>
                <a:lumOff val="60000"/>
              </a:schemeClr>
            </a:solidFill>
          </a:ln>
          <a:extLst>
            <a:ext uri="{909E8E84-426E-40DD-AFC4-6F175D3DCCD1}">
              <a14:hiddenFill xmlns:a14="http://schemas.microsoft.com/office/drawing/2010/main">
                <a:solidFill>
                  <a:srgbClr val="FFFFFF"/>
                </a:solidFill>
              </a14:hiddenFill>
            </a:ext>
          </a:extLst>
        </p:spPr>
      </p:pic>
      <p:pic>
        <p:nvPicPr>
          <p:cNvPr id="1030" name="Picture 6" descr="ttp://blog.bounceweb.com/wp-content/uploads/2011/06/IBM-IMS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0225" y="1319988"/>
            <a:ext cx="874320" cy="229570"/>
          </a:xfrm>
          <a:prstGeom prst="rect">
            <a:avLst/>
          </a:prstGeom>
          <a:noFill/>
          <a:ln>
            <a:solidFill>
              <a:schemeClr val="accent6">
                <a:lumMod val="40000"/>
                <a:lumOff val="60000"/>
              </a:schemeClr>
            </a:solidFill>
          </a:ln>
          <a:extLst>
            <a:ext uri="{909E8E84-426E-40DD-AFC4-6F175D3DCCD1}">
              <a14:hiddenFill xmlns:a14="http://schemas.microsoft.com/office/drawing/2010/main">
                <a:solidFill>
                  <a:srgbClr val="FFFFFF"/>
                </a:solidFill>
              </a14:hiddenFill>
            </a:ext>
          </a:extLst>
        </p:spPr>
      </p:pic>
      <p:grpSp>
        <p:nvGrpSpPr>
          <p:cNvPr id="100" name="Group 294"/>
          <p:cNvGrpSpPr/>
          <p:nvPr/>
        </p:nvGrpSpPr>
        <p:grpSpPr>
          <a:xfrm>
            <a:off x="8311493" y="1981003"/>
            <a:ext cx="324463" cy="317359"/>
            <a:chOff x="-1" y="0"/>
            <a:chExt cx="865231" cy="846291"/>
          </a:xfrm>
          <a:solidFill>
            <a:srgbClr val="F49819"/>
          </a:solidFill>
          <a:effectLst/>
        </p:grpSpPr>
        <p:sp>
          <p:nvSpPr>
            <p:cNvPr id="101" name="Shape 290"/>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grpFill/>
            <a:ln w="12700" cap="flat">
              <a:solidFill>
                <a:schemeClr val="tx1">
                  <a:lumMod val="65000"/>
                  <a:lumOff val="35000"/>
                </a:schemeClr>
              </a:solid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102" name="Shape 291"/>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grpFill/>
            <a:ln w="12700" cap="flat">
              <a:solidFill>
                <a:schemeClr val="tx1">
                  <a:lumMod val="65000"/>
                  <a:lumOff val="35000"/>
                </a:schemeClr>
              </a:solidFill>
              <a:miter lim="4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103" name="Shape 292"/>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solidFill>
              <a:srgbClr val="EE7D31"/>
            </a:solidFill>
            <a:ln w="12700" cap="flat">
              <a:solidFill>
                <a:schemeClr val="tx1">
                  <a:lumMod val="65000"/>
                  <a:lumOff val="35000"/>
                </a:schemeClr>
              </a:solidFill>
              <a:prstDash val="solid"/>
              <a:miter lim="8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104" name="Shape 293"/>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dirty="0"/>
                <a:t>***</a:t>
              </a:r>
            </a:p>
          </p:txBody>
        </p:sp>
      </p:grpSp>
      <p:sp>
        <p:nvSpPr>
          <p:cNvPr id="105" name="Shape 195"/>
          <p:cNvSpPr/>
          <p:nvPr/>
        </p:nvSpPr>
        <p:spPr>
          <a:xfrm>
            <a:off x="402247" y="501817"/>
            <a:ext cx="4709735" cy="415440"/>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l">
              <a:defRPr sz="4200">
                <a:solidFill>
                  <a:srgbClr val="395567"/>
                </a:solidFill>
                <a:latin typeface="HelvNeue Bold for IBM"/>
                <a:ea typeface="HelvNeue Bold for IBM"/>
                <a:cs typeface="HelvNeue Bold for IBM"/>
                <a:sym typeface="HelvNeue Bold for IBM"/>
              </a:defRPr>
            </a:lvl1pPr>
          </a:lstStyle>
          <a:p>
            <a:r>
              <a:rPr lang="en-US" sz="1400" i="1" dirty="0">
                <a:solidFill>
                  <a:schemeClr val="tx1"/>
                </a:solidFill>
                <a:latin typeface="HelvNeue Light for IBM" charset="0"/>
                <a:ea typeface="HelvNeue Light for IBM" charset="0"/>
                <a:cs typeface="HelvNeue Light for IBM" charset="0"/>
              </a:rPr>
              <a:t>Protection of data at-rest</a:t>
            </a:r>
            <a:endParaRPr sz="1400" i="1" dirty="0">
              <a:solidFill>
                <a:schemeClr val="tx1"/>
              </a:solidFill>
              <a:latin typeface="HelvNeue Light for IBM" charset="0"/>
              <a:ea typeface="HelvNeue Light for IBM" charset="0"/>
              <a:cs typeface="HelvNeue Light for IBM" charset="0"/>
            </a:endParaRPr>
          </a:p>
        </p:txBody>
      </p:sp>
      <p:pic>
        <p:nvPicPr>
          <p:cNvPr id="83" name="Picture 82"/>
          <p:cNvPicPr>
            <a:picLocks noChangeAspect="1"/>
          </p:cNvPicPr>
          <p:nvPr/>
        </p:nvPicPr>
        <p:blipFill>
          <a:blip r:embed="rId5">
            <a:alphaModFix/>
          </a:blip>
          <a:stretch>
            <a:fillRect/>
          </a:stretch>
        </p:blipFill>
        <p:spPr>
          <a:xfrm>
            <a:off x="7857099" y="378474"/>
            <a:ext cx="1287634" cy="666674"/>
          </a:xfrm>
          <a:prstGeom prst="rect">
            <a:avLst/>
          </a:prstGeom>
          <a:noFill/>
        </p:spPr>
      </p:pic>
      <p:sp>
        <p:nvSpPr>
          <p:cNvPr id="73" name="Rounded Rectangle 72"/>
          <p:cNvSpPr/>
          <p:nvPr/>
        </p:nvSpPr>
        <p:spPr>
          <a:xfrm>
            <a:off x="7474857" y="114493"/>
            <a:ext cx="1567543" cy="2540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z/OS 2.2 &amp; 2.3</a:t>
            </a:r>
          </a:p>
        </p:txBody>
      </p:sp>
    </p:spTree>
    <p:extLst>
      <p:ext uri="{BB962C8B-B14F-4D97-AF65-F5344CB8AC3E}">
        <p14:creationId xmlns:p14="http://schemas.microsoft.com/office/powerpoint/2010/main" val="73683490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p:nvPr/>
        </p:nvSpPr>
        <p:spPr>
          <a:xfrm>
            <a:off x="3109239" y="1911255"/>
            <a:ext cx="412805" cy="168508"/>
          </a:xfrm>
          <a:prstGeom prst="rect">
            <a:avLst/>
          </a:prstGeom>
          <a:solidFill>
            <a:srgbClr val="EE7D31"/>
          </a:solidFill>
          <a:ln w="25400">
            <a:solidFill>
              <a:srgbClr val="EE7D31"/>
            </a:solidFill>
          </a:ln>
          <a:extLst>
            <a:ext uri="{C572A759-6A51-4108-AA02-DFA0A04FC94B}">
              <ma14:wrappingTextBoxFlag xmlns="" xmlns:ma14="http://schemas.microsoft.com/office/mac/drawingml/2011/main" val="1"/>
            </a:ext>
          </a:extLst>
        </p:spPr>
        <p:txBody>
          <a:bodyPr wrap="none" lIns="9144" tIns="9144" rIns="9144" bIns="9144" anchor="ctr">
            <a:spAutoFit/>
          </a:bodyPr>
          <a:lstStyle>
            <a:lvl1pPr defTabSz="1217021">
              <a:defRPr sz="2600" b="1">
                <a:solidFill>
                  <a:srgbClr val="404040"/>
                </a:solidFill>
                <a:latin typeface="Times New Roman"/>
                <a:ea typeface="Times New Roman"/>
                <a:cs typeface="Times New Roman"/>
                <a:sym typeface="Times New Roman"/>
              </a:defRPr>
            </a:lvl1pPr>
          </a:lstStyle>
          <a:p>
            <a:pPr algn="ctr" hangingPunct="0"/>
            <a:r>
              <a:rPr sz="975" b="0" dirty="0"/>
              <a:t>CPACF</a:t>
            </a:r>
          </a:p>
        </p:txBody>
      </p:sp>
      <p:sp>
        <p:nvSpPr>
          <p:cNvPr id="582" name="Shape 582"/>
          <p:cNvSpPr/>
          <p:nvPr/>
        </p:nvSpPr>
        <p:spPr>
          <a:xfrm>
            <a:off x="4968683" y="1913466"/>
            <a:ext cx="412805" cy="168508"/>
          </a:xfrm>
          <a:prstGeom prst="rect">
            <a:avLst/>
          </a:prstGeom>
          <a:solidFill>
            <a:srgbClr val="EE7D31"/>
          </a:solidFill>
          <a:ln w="25400">
            <a:solidFill>
              <a:srgbClr val="EE7D31"/>
            </a:solidFill>
          </a:ln>
          <a:extLst>
            <a:ext uri="{C572A759-6A51-4108-AA02-DFA0A04FC94B}">
              <ma14:wrappingTextBoxFlag xmlns="" xmlns:ma14="http://schemas.microsoft.com/office/mac/drawingml/2011/main" val="1"/>
            </a:ext>
          </a:extLst>
        </p:spPr>
        <p:txBody>
          <a:bodyPr wrap="none" lIns="9144" tIns="9144" rIns="9144" bIns="9144" anchor="ctr">
            <a:spAutoFit/>
          </a:bodyPr>
          <a:lstStyle>
            <a:lvl1pPr defTabSz="1217021">
              <a:defRPr sz="2600" b="1">
                <a:solidFill>
                  <a:srgbClr val="404040"/>
                </a:solidFill>
                <a:latin typeface="Times New Roman"/>
                <a:ea typeface="Times New Roman"/>
                <a:cs typeface="Times New Roman"/>
                <a:sym typeface="Times New Roman"/>
              </a:defRPr>
            </a:lvl1pPr>
          </a:lstStyle>
          <a:p>
            <a:pPr algn="ctr" hangingPunct="0"/>
            <a:r>
              <a:rPr sz="975" b="0" dirty="0"/>
              <a:t>CPACF</a:t>
            </a:r>
          </a:p>
        </p:txBody>
      </p:sp>
      <p:sp>
        <p:nvSpPr>
          <p:cNvPr id="583" name="Shape 583"/>
          <p:cNvSpPr/>
          <p:nvPr/>
        </p:nvSpPr>
        <p:spPr>
          <a:xfrm>
            <a:off x="3103624" y="3143307"/>
            <a:ext cx="412805" cy="168508"/>
          </a:xfrm>
          <a:prstGeom prst="rect">
            <a:avLst/>
          </a:prstGeom>
          <a:solidFill>
            <a:srgbClr val="EE7D31"/>
          </a:solidFill>
          <a:ln w="25400">
            <a:solidFill>
              <a:srgbClr val="EE7D31"/>
            </a:solidFill>
          </a:ln>
          <a:extLst>
            <a:ext uri="{C572A759-6A51-4108-AA02-DFA0A04FC94B}">
              <ma14:wrappingTextBoxFlag xmlns="" xmlns:ma14="http://schemas.microsoft.com/office/mac/drawingml/2011/main" val="1"/>
            </a:ext>
          </a:extLst>
        </p:spPr>
        <p:txBody>
          <a:bodyPr wrap="none" lIns="9144" tIns="9144" rIns="9144" bIns="9144" anchor="ctr">
            <a:spAutoFit/>
          </a:bodyPr>
          <a:lstStyle>
            <a:lvl1pPr defTabSz="1217021">
              <a:defRPr sz="2600" b="1">
                <a:solidFill>
                  <a:srgbClr val="404040"/>
                </a:solidFill>
                <a:latin typeface="Times New Roman"/>
                <a:ea typeface="Times New Roman"/>
                <a:cs typeface="Times New Roman"/>
                <a:sym typeface="Times New Roman"/>
              </a:defRPr>
            </a:lvl1pPr>
          </a:lstStyle>
          <a:p>
            <a:pPr algn="ctr" hangingPunct="0"/>
            <a:r>
              <a:rPr sz="975" b="0" dirty="0"/>
              <a:t>CPACF</a:t>
            </a:r>
          </a:p>
        </p:txBody>
      </p:sp>
      <p:sp>
        <p:nvSpPr>
          <p:cNvPr id="584" name="Shape 584"/>
          <p:cNvSpPr/>
          <p:nvPr/>
        </p:nvSpPr>
        <p:spPr>
          <a:xfrm>
            <a:off x="4960217" y="3137049"/>
            <a:ext cx="412805" cy="168508"/>
          </a:xfrm>
          <a:prstGeom prst="rect">
            <a:avLst/>
          </a:prstGeom>
          <a:solidFill>
            <a:srgbClr val="EE7D31"/>
          </a:solidFill>
          <a:ln w="25400">
            <a:solidFill>
              <a:srgbClr val="EE7D31"/>
            </a:solidFill>
          </a:ln>
          <a:extLst>
            <a:ext uri="{C572A759-6A51-4108-AA02-DFA0A04FC94B}">
              <ma14:wrappingTextBoxFlag xmlns="" xmlns:ma14="http://schemas.microsoft.com/office/mac/drawingml/2011/main" val="1"/>
            </a:ext>
          </a:extLst>
        </p:spPr>
        <p:txBody>
          <a:bodyPr wrap="none" lIns="9144" tIns="9144" rIns="9144" bIns="9144" anchor="ctr">
            <a:spAutoFit/>
          </a:bodyPr>
          <a:lstStyle>
            <a:lvl1pPr defTabSz="1217021">
              <a:defRPr sz="2600" b="1">
                <a:solidFill>
                  <a:srgbClr val="404040"/>
                </a:solidFill>
                <a:latin typeface="Times New Roman"/>
                <a:ea typeface="Times New Roman"/>
                <a:cs typeface="Times New Roman"/>
                <a:sym typeface="Times New Roman"/>
              </a:defRPr>
            </a:lvl1pPr>
          </a:lstStyle>
          <a:p>
            <a:pPr algn="ctr" hangingPunct="0"/>
            <a:r>
              <a:rPr sz="975" b="0" dirty="0"/>
              <a:t>CPACF</a:t>
            </a:r>
          </a:p>
        </p:txBody>
      </p:sp>
      <p:sp>
        <p:nvSpPr>
          <p:cNvPr id="3" name="Title 2"/>
          <p:cNvSpPr>
            <a:spLocks noGrp="1"/>
          </p:cNvSpPr>
          <p:nvPr>
            <p:ph type="title"/>
          </p:nvPr>
        </p:nvSpPr>
        <p:spPr/>
        <p:txBody>
          <a:bodyPr/>
          <a:lstStyle/>
          <a:p>
            <a:r>
              <a:rPr lang="en-US" sz="2000" dirty="0">
                <a:latin typeface="HelvNeue Medium for IBM" charset="0"/>
                <a:ea typeface="HelvNeue Medium for IBM" charset="0"/>
                <a:cs typeface="HelvNeue Medium for IBM" charset="0"/>
              </a:rPr>
              <a:t>Data Protection</a:t>
            </a:r>
            <a:r>
              <a:rPr lang="en-US" sz="2000" dirty="0">
                <a:solidFill>
                  <a:srgbClr val="395567"/>
                </a:solidFill>
                <a:latin typeface="HelvNeue Medium for IBM" charset="0"/>
                <a:ea typeface="HelvNeue Medium for IBM" charset="0"/>
                <a:cs typeface="HelvNeue Medium for IBM" charset="0"/>
              </a:rPr>
              <a:t> </a:t>
            </a:r>
            <a:r>
              <a:rPr lang="en-US" sz="2000" dirty="0">
                <a:solidFill>
                  <a:srgbClr val="F49819"/>
                </a:solidFill>
                <a:latin typeface="HelvNeue Medium for IBM" charset="0"/>
                <a:ea typeface="HelvNeue Medium for IBM" charset="0"/>
                <a:cs typeface="HelvNeue Medium for IBM" charset="0"/>
              </a:rPr>
              <a:t>// Coupling Facility Encryption</a:t>
            </a:r>
            <a:endParaRPr lang="en-US" sz="2000" dirty="0">
              <a:latin typeface="HelvNeue Medium for IBM" charset="0"/>
              <a:ea typeface="HelvNeue Medium for IBM" charset="0"/>
              <a:cs typeface="HelvNeue Medium for IBM" charset="0"/>
            </a:endParaRPr>
          </a:p>
        </p:txBody>
      </p:sp>
      <p:grpSp>
        <p:nvGrpSpPr>
          <p:cNvPr id="568" name="Group 568"/>
          <p:cNvGrpSpPr/>
          <p:nvPr/>
        </p:nvGrpSpPr>
        <p:grpSpPr>
          <a:xfrm>
            <a:off x="2405959" y="1164315"/>
            <a:ext cx="3690671" cy="2897563"/>
            <a:chOff x="-1" y="-1"/>
            <a:chExt cx="9841788" cy="7726831"/>
          </a:xfrm>
          <a:effectLst/>
        </p:grpSpPr>
        <p:sp>
          <p:nvSpPr>
            <p:cNvPr id="566" name="Shape 566"/>
            <p:cNvSpPr/>
            <p:nvPr/>
          </p:nvSpPr>
          <p:spPr>
            <a:xfrm flipH="1" flipV="1">
              <a:off x="5992593" y="4556941"/>
              <a:ext cx="803648" cy="681197"/>
            </a:xfrm>
            <a:prstGeom prst="line">
              <a:avLst/>
            </a:prstGeom>
            <a:noFill/>
            <a:ln w="15875" cap="flat">
              <a:solidFill>
                <a:schemeClr val="tx1"/>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latin typeface="Cambria"/>
                <a:ea typeface="Cambria"/>
                <a:cs typeface="Cambria"/>
                <a:sym typeface="Cambria"/>
              </a:endParaRPr>
            </a:p>
          </p:txBody>
        </p:sp>
        <p:sp>
          <p:nvSpPr>
            <p:cNvPr id="567" name="Shape 567"/>
            <p:cNvSpPr/>
            <p:nvPr/>
          </p:nvSpPr>
          <p:spPr>
            <a:xfrm flipV="1">
              <a:off x="3021865" y="4586410"/>
              <a:ext cx="930400" cy="636877"/>
            </a:xfrm>
            <a:prstGeom prst="line">
              <a:avLst/>
            </a:prstGeom>
            <a:noFill/>
            <a:ln w="15875" cap="flat">
              <a:solidFill>
                <a:schemeClr val="tx1"/>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latin typeface="Cambria"/>
                <a:ea typeface="Cambria"/>
                <a:cs typeface="Cambria"/>
                <a:sym typeface="Cambria"/>
              </a:endParaRPr>
            </a:p>
          </p:txBody>
        </p:sp>
        <p:sp>
          <p:nvSpPr>
            <p:cNvPr id="557" name="Shape 557"/>
            <p:cNvSpPr/>
            <p:nvPr/>
          </p:nvSpPr>
          <p:spPr>
            <a:xfrm>
              <a:off x="3034439" y="2488200"/>
              <a:ext cx="1393368" cy="942621"/>
            </a:xfrm>
            <a:prstGeom prst="line">
              <a:avLst/>
            </a:prstGeom>
            <a:noFill/>
            <a:ln w="15875" cap="flat">
              <a:solidFill>
                <a:schemeClr val="tx1"/>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latin typeface="Cambria"/>
                <a:ea typeface="Cambria"/>
                <a:cs typeface="Cambria"/>
                <a:sym typeface="Cambria"/>
              </a:endParaRPr>
            </a:p>
          </p:txBody>
        </p:sp>
        <p:sp>
          <p:nvSpPr>
            <p:cNvPr id="546" name="Shape 546"/>
            <p:cNvSpPr/>
            <p:nvPr/>
          </p:nvSpPr>
          <p:spPr>
            <a:xfrm>
              <a:off x="-1" y="-1"/>
              <a:ext cx="9841788" cy="7726831"/>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nvGrpSpPr>
            <p:cNvPr id="549" name="Group 549"/>
            <p:cNvGrpSpPr/>
            <p:nvPr/>
          </p:nvGrpSpPr>
          <p:grpSpPr>
            <a:xfrm>
              <a:off x="317469" y="300548"/>
              <a:ext cx="2716191" cy="2187504"/>
              <a:chOff x="0" y="-1"/>
              <a:chExt cx="2716190" cy="2187503"/>
            </a:xfrm>
          </p:grpSpPr>
          <p:sp>
            <p:nvSpPr>
              <p:cNvPr id="547" name="Shape 547"/>
              <p:cNvSpPr/>
              <p:nvPr/>
            </p:nvSpPr>
            <p:spPr>
              <a:xfrm>
                <a:off x="0" y="-1"/>
                <a:ext cx="2716190" cy="2187503"/>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sp>
            <p:nvSpPr>
              <p:cNvPr id="548" name="Shape 548"/>
              <p:cNvSpPr/>
              <p:nvPr/>
            </p:nvSpPr>
            <p:spPr>
              <a:xfrm>
                <a:off x="0" y="601313"/>
                <a:ext cx="2716190" cy="984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chemeClr val="tx1"/>
                    </a:solidFill>
                  </a:rPr>
                  <a:t>z/OS</a:t>
                </a:r>
              </a:p>
            </p:txBody>
          </p:sp>
        </p:grpSp>
        <p:grpSp>
          <p:nvGrpSpPr>
            <p:cNvPr id="556" name="Group 556"/>
            <p:cNvGrpSpPr/>
            <p:nvPr/>
          </p:nvGrpSpPr>
          <p:grpSpPr>
            <a:xfrm>
              <a:off x="3544503" y="2505040"/>
              <a:ext cx="2822023" cy="2274855"/>
              <a:chOff x="376336" y="0"/>
              <a:chExt cx="2822022" cy="2274854"/>
            </a:xfrm>
          </p:grpSpPr>
          <p:sp>
            <p:nvSpPr>
              <p:cNvPr id="551" name="Shape 551"/>
              <p:cNvSpPr/>
              <p:nvPr/>
            </p:nvSpPr>
            <p:spPr>
              <a:xfrm>
                <a:off x="1259640" y="1289970"/>
                <a:ext cx="1411012" cy="984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660066"/>
                    </a:solidFill>
                    <a:latin typeface="Cambria"/>
                    <a:ea typeface="Cambria"/>
                    <a:cs typeface="Cambria"/>
                    <a:sym typeface="Cambria"/>
                  </a:defRPr>
                </a:lvl1pPr>
              </a:lstStyle>
              <a:p>
                <a:pPr algn="ctr" hangingPunct="0"/>
                <a:r>
                  <a:rPr sz="1800" dirty="0"/>
                  <a:t>CF</a:t>
                </a:r>
              </a:p>
            </p:txBody>
          </p:sp>
          <p:grpSp>
            <p:nvGrpSpPr>
              <p:cNvPr id="555" name="Group 555"/>
              <p:cNvGrpSpPr/>
              <p:nvPr/>
            </p:nvGrpSpPr>
            <p:grpSpPr>
              <a:xfrm>
                <a:off x="376336" y="0"/>
                <a:ext cx="2822022" cy="2116937"/>
                <a:chOff x="376336" y="0"/>
                <a:chExt cx="2822020" cy="2116936"/>
              </a:xfrm>
            </p:grpSpPr>
            <p:sp>
              <p:nvSpPr>
                <p:cNvPr id="553" name="Shape 553"/>
                <p:cNvSpPr/>
                <p:nvPr/>
              </p:nvSpPr>
              <p:spPr>
                <a:xfrm>
                  <a:off x="376336" y="0"/>
                  <a:ext cx="2822020" cy="2116936"/>
                </a:xfrm>
                <a:prstGeom prst="triangle">
                  <a:avLst/>
                </a:prstGeom>
                <a:solidFill>
                  <a:srgbClr val="EE7D31"/>
                </a:solidFill>
                <a:ln w="15875" cap="flat">
                  <a:solidFill>
                    <a:schemeClr val="tx1"/>
                  </a:solidFill>
                  <a:prstDash val="solid"/>
                  <a:miter lim="800000"/>
                </a:ln>
                <a:effectLst/>
              </p:spPr>
              <p:txBody>
                <a:bodyPr wrap="square" lIns="45720" tIns="45720" rIns="45720" bIns="45720" numCol="1" anchor="ctr">
                  <a:noAutofit/>
                </a:bodyPr>
                <a:lstStyle/>
                <a:p>
                  <a:pPr defTabSz="456371">
                    <a:defRPr sz="4800" b="1">
                      <a:solidFill>
                        <a:srgbClr val="404040"/>
                      </a:solidFill>
                      <a:latin typeface="Cambria"/>
                      <a:ea typeface="Cambria"/>
                      <a:cs typeface="Cambria"/>
                      <a:sym typeface="Cambria"/>
                    </a:defRPr>
                  </a:pPr>
                  <a:endParaRPr sz="4800" b="1">
                    <a:solidFill>
                      <a:srgbClr val="404040"/>
                    </a:solidFill>
                    <a:latin typeface="Cambria"/>
                    <a:ea typeface="Cambria"/>
                    <a:cs typeface="Cambria"/>
                    <a:sym typeface="Cambria"/>
                  </a:endParaRPr>
                </a:p>
              </p:txBody>
            </p:sp>
            <p:sp>
              <p:nvSpPr>
                <p:cNvPr id="554" name="Shape 554"/>
                <p:cNvSpPr/>
                <p:nvPr/>
              </p:nvSpPr>
              <p:spPr>
                <a:xfrm>
                  <a:off x="1081836" y="283474"/>
                  <a:ext cx="1411009" cy="8925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p>
                  <a:pPr algn="ctr" defTabSz="456371">
                    <a:defRPr sz="4200" b="1">
                      <a:solidFill>
                        <a:srgbClr val="404040"/>
                      </a:solidFill>
                      <a:latin typeface="Cambria"/>
                      <a:ea typeface="Cambria"/>
                      <a:cs typeface="Cambria"/>
                      <a:sym typeface="Cambria"/>
                    </a:defRPr>
                  </a:pPr>
                  <a:r>
                    <a:rPr sz="1575" dirty="0">
                      <a:latin typeface="Cambria"/>
                      <a:ea typeface="Cambria"/>
                      <a:cs typeface="Cambria"/>
                      <a:sym typeface="Cambria"/>
                    </a:rPr>
                    <a:t>CF</a:t>
                  </a:r>
                </a:p>
              </p:txBody>
            </p:sp>
          </p:grpSp>
        </p:grpSp>
        <p:sp>
          <p:nvSpPr>
            <p:cNvPr id="558" name="Shape 558"/>
            <p:cNvSpPr/>
            <p:nvPr/>
          </p:nvSpPr>
          <p:spPr>
            <a:xfrm>
              <a:off x="6791213" y="300549"/>
              <a:ext cx="2716190" cy="2187502"/>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sp>
          <p:nvSpPr>
            <p:cNvPr id="559" name="Shape 559"/>
            <p:cNvSpPr/>
            <p:nvPr/>
          </p:nvSpPr>
          <p:spPr>
            <a:xfrm flipH="1">
              <a:off x="5628993" y="2525542"/>
              <a:ext cx="1162216" cy="905280"/>
            </a:xfrm>
            <a:prstGeom prst="line">
              <a:avLst/>
            </a:prstGeom>
            <a:noFill/>
            <a:ln w="15875" cap="flat">
              <a:solidFill>
                <a:schemeClr val="tx1"/>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latin typeface="Cambria"/>
                <a:ea typeface="Cambria"/>
                <a:cs typeface="Cambria"/>
                <a:sym typeface="Cambria"/>
              </a:endParaRPr>
            </a:p>
          </p:txBody>
        </p:sp>
        <p:grpSp>
          <p:nvGrpSpPr>
            <p:cNvPr id="562" name="Group 562"/>
            <p:cNvGrpSpPr/>
            <p:nvPr/>
          </p:nvGrpSpPr>
          <p:grpSpPr>
            <a:xfrm>
              <a:off x="300573" y="5223129"/>
              <a:ext cx="2716191" cy="2187505"/>
              <a:chOff x="0" y="-1"/>
              <a:chExt cx="2716190" cy="2187503"/>
            </a:xfrm>
          </p:grpSpPr>
          <p:sp>
            <p:nvSpPr>
              <p:cNvPr id="560" name="Shape 560"/>
              <p:cNvSpPr/>
              <p:nvPr/>
            </p:nvSpPr>
            <p:spPr>
              <a:xfrm>
                <a:off x="0" y="-1"/>
                <a:ext cx="2716190" cy="2187503"/>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sp>
            <p:nvSpPr>
              <p:cNvPr id="561" name="Shape 561"/>
              <p:cNvSpPr/>
              <p:nvPr/>
            </p:nvSpPr>
            <p:spPr>
              <a:xfrm>
                <a:off x="0" y="601313"/>
                <a:ext cx="2716190" cy="984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chemeClr val="tx1"/>
                    </a:solidFill>
                  </a:rPr>
                  <a:t>z/OS</a:t>
                </a:r>
              </a:p>
            </p:txBody>
          </p:sp>
        </p:grpSp>
        <p:grpSp>
          <p:nvGrpSpPr>
            <p:cNvPr id="565" name="Group 565"/>
            <p:cNvGrpSpPr/>
            <p:nvPr/>
          </p:nvGrpSpPr>
          <p:grpSpPr>
            <a:xfrm>
              <a:off x="6774316" y="5223129"/>
              <a:ext cx="2716192" cy="2187505"/>
              <a:chOff x="0" y="-1"/>
              <a:chExt cx="2716190" cy="2187503"/>
            </a:xfrm>
          </p:grpSpPr>
          <p:sp>
            <p:nvSpPr>
              <p:cNvPr id="563" name="Shape 563"/>
              <p:cNvSpPr/>
              <p:nvPr/>
            </p:nvSpPr>
            <p:spPr>
              <a:xfrm>
                <a:off x="0" y="-1"/>
                <a:ext cx="2716190" cy="2187503"/>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sp>
            <p:nvSpPr>
              <p:cNvPr id="564" name="Shape 564"/>
              <p:cNvSpPr/>
              <p:nvPr/>
            </p:nvSpPr>
            <p:spPr>
              <a:xfrm>
                <a:off x="0" y="601313"/>
                <a:ext cx="2716190" cy="984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chemeClr val="tx1"/>
                    </a:solidFill>
                  </a:rPr>
                  <a:t>z/OS</a:t>
                </a:r>
              </a:p>
            </p:txBody>
          </p:sp>
        </p:grpSp>
      </p:grpSp>
      <p:grpSp>
        <p:nvGrpSpPr>
          <p:cNvPr id="572" name="Group 572"/>
          <p:cNvGrpSpPr/>
          <p:nvPr/>
        </p:nvGrpSpPr>
        <p:grpSpPr>
          <a:xfrm>
            <a:off x="6456524" y="2136129"/>
            <a:ext cx="1451995" cy="958318"/>
            <a:chOff x="-1" y="0"/>
            <a:chExt cx="3871986" cy="2555512"/>
          </a:xfrm>
        </p:grpSpPr>
        <p:sp>
          <p:nvSpPr>
            <p:cNvPr id="569" name="Shape 569"/>
            <p:cNvSpPr/>
            <p:nvPr/>
          </p:nvSpPr>
          <p:spPr>
            <a:xfrm>
              <a:off x="-1" y="0"/>
              <a:ext cx="3871986" cy="2555512"/>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FFFFFF">
                    <a:lumMod val="75000"/>
                  </a:srgbClr>
                </a:solidFill>
                <a:latin typeface="Cambria"/>
                <a:ea typeface="Cambria"/>
                <a:cs typeface="Cambria"/>
                <a:sym typeface="Cambria"/>
              </a:endParaRPr>
            </a:p>
          </p:txBody>
        </p:sp>
        <p:sp>
          <p:nvSpPr>
            <p:cNvPr id="570" name="Shape 570"/>
            <p:cNvSpPr/>
            <p:nvPr/>
          </p:nvSpPr>
          <p:spPr>
            <a:xfrm>
              <a:off x="196611" y="129945"/>
              <a:ext cx="3548030" cy="216971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rgbClr val="CCCCCC"/>
              </a:solidFill>
              <a:prstDash val="solid"/>
              <a:miter lim="8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FFFFFF">
                    <a:lumMod val="75000"/>
                  </a:srgbClr>
                </a:solidFill>
                <a:latin typeface="Cambria"/>
                <a:ea typeface="Cambria"/>
                <a:cs typeface="Cambria"/>
                <a:sym typeface="Cambria"/>
              </a:endParaRPr>
            </a:p>
          </p:txBody>
        </p:sp>
        <p:sp>
          <p:nvSpPr>
            <p:cNvPr id="571" name="Shape 571"/>
            <p:cNvSpPr/>
            <p:nvPr/>
          </p:nvSpPr>
          <p:spPr>
            <a:xfrm>
              <a:off x="536228" y="715503"/>
              <a:ext cx="2525986" cy="984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a:solidFill>
                    <a:srgbClr val="CCCCCC"/>
                  </a:solidFill>
                </a:rPr>
                <a:t>SAN</a:t>
              </a:r>
            </a:p>
          </p:txBody>
        </p:sp>
      </p:grpSp>
      <p:grpSp>
        <p:nvGrpSpPr>
          <p:cNvPr id="576" name="Group 576"/>
          <p:cNvGrpSpPr/>
          <p:nvPr/>
        </p:nvGrpSpPr>
        <p:grpSpPr>
          <a:xfrm>
            <a:off x="485032" y="2136128"/>
            <a:ext cx="1568510" cy="958318"/>
            <a:chOff x="0" y="0"/>
            <a:chExt cx="4182692" cy="2555512"/>
          </a:xfrm>
          <a:effectLst/>
        </p:grpSpPr>
        <p:sp>
          <p:nvSpPr>
            <p:cNvPr id="573" name="Shape 573"/>
            <p:cNvSpPr/>
            <p:nvPr/>
          </p:nvSpPr>
          <p:spPr>
            <a:xfrm>
              <a:off x="0" y="0"/>
              <a:ext cx="4182692" cy="2555512"/>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FFFFFF">
                    <a:lumMod val="75000"/>
                  </a:srgbClr>
                </a:solidFill>
                <a:latin typeface="Cambria"/>
                <a:ea typeface="Cambria"/>
                <a:cs typeface="Cambria"/>
                <a:sym typeface="Cambria"/>
              </a:endParaRPr>
            </a:p>
          </p:txBody>
        </p:sp>
        <p:sp>
          <p:nvSpPr>
            <p:cNvPr id="574" name="Shape 574"/>
            <p:cNvSpPr/>
            <p:nvPr/>
          </p:nvSpPr>
          <p:spPr>
            <a:xfrm>
              <a:off x="212388" y="129945"/>
              <a:ext cx="3832742" cy="216971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rgbClr val="CCCCCC"/>
              </a:solidFill>
              <a:prstDash val="solid"/>
              <a:miter lim="8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FFFFFF">
                    <a:lumMod val="75000"/>
                  </a:srgbClr>
                </a:solidFill>
                <a:latin typeface="Cambria"/>
                <a:ea typeface="Cambria"/>
                <a:cs typeface="Cambria"/>
                <a:sym typeface="Cambria"/>
              </a:endParaRPr>
            </a:p>
          </p:txBody>
        </p:sp>
        <p:sp>
          <p:nvSpPr>
            <p:cNvPr id="575" name="Shape 575"/>
            <p:cNvSpPr/>
            <p:nvPr/>
          </p:nvSpPr>
          <p:spPr>
            <a:xfrm>
              <a:off x="579253" y="715503"/>
              <a:ext cx="2728687" cy="984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a:solidFill>
                    <a:srgbClr val="CCCCCC"/>
                  </a:solidFill>
                </a:rPr>
                <a:t>Network</a:t>
              </a:r>
            </a:p>
          </p:txBody>
        </p:sp>
      </p:grpSp>
      <p:sp>
        <p:nvSpPr>
          <p:cNvPr id="635" name="Shape 635"/>
          <p:cNvSpPr/>
          <p:nvPr/>
        </p:nvSpPr>
        <p:spPr>
          <a:xfrm>
            <a:off x="6096630" y="2614476"/>
            <a:ext cx="360923" cy="2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25400">
            <a:solidFill>
              <a:srgbClr val="CCCCCC"/>
            </a:solidFill>
            <a:miter/>
          </a:ln>
        </p:spPr>
        <p:txBody>
          <a:bodyPr/>
          <a:lstStyle/>
          <a:p>
            <a:pPr defTabSz="309555"/>
            <a:endParaRPr sz="675"/>
          </a:p>
        </p:txBody>
      </p:sp>
      <p:sp>
        <p:nvSpPr>
          <p:cNvPr id="636" name="Shape 636"/>
          <p:cNvSpPr/>
          <p:nvPr/>
        </p:nvSpPr>
        <p:spPr>
          <a:xfrm>
            <a:off x="7910432" y="2612034"/>
            <a:ext cx="186981" cy="6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25400">
            <a:solidFill>
              <a:srgbClr val="CCCCCC"/>
            </a:solidFill>
            <a:miter/>
          </a:ln>
        </p:spPr>
        <p:txBody>
          <a:bodyPr/>
          <a:lstStyle/>
          <a:p>
            <a:pPr defTabSz="309555"/>
            <a:endParaRPr sz="675"/>
          </a:p>
        </p:txBody>
      </p:sp>
      <p:sp>
        <p:nvSpPr>
          <p:cNvPr id="637" name="Shape 637"/>
          <p:cNvSpPr/>
          <p:nvPr/>
        </p:nvSpPr>
        <p:spPr>
          <a:xfrm>
            <a:off x="2055279" y="2614456"/>
            <a:ext cx="345948" cy="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25400">
            <a:solidFill>
              <a:srgbClr val="CCCCCC"/>
            </a:solidFill>
            <a:miter/>
          </a:ln>
        </p:spPr>
        <p:txBody>
          <a:bodyPr/>
          <a:lstStyle/>
          <a:p>
            <a:pPr defTabSz="309555"/>
            <a:endParaRPr sz="675"/>
          </a:p>
        </p:txBody>
      </p:sp>
      <p:pic>
        <p:nvPicPr>
          <p:cNvPr id="586" name="image11.png"/>
          <p:cNvPicPr>
            <a:picLocks noChangeAspect="1"/>
          </p:cNvPicPr>
          <p:nvPr/>
        </p:nvPicPr>
        <p:blipFill>
          <a:blip r:embed="rId2">
            <a:extLst/>
          </a:blip>
          <a:stretch>
            <a:fillRect/>
          </a:stretch>
        </p:blipFill>
        <p:spPr>
          <a:xfrm>
            <a:off x="3952313" y="3602669"/>
            <a:ext cx="709029" cy="709029"/>
          </a:xfrm>
          <a:prstGeom prst="rect">
            <a:avLst/>
          </a:prstGeom>
          <a:ln w="12700">
            <a:miter lim="400000"/>
          </a:ln>
        </p:spPr>
      </p:pic>
      <p:grpSp>
        <p:nvGrpSpPr>
          <p:cNvPr id="590" name="Group 590"/>
          <p:cNvGrpSpPr/>
          <p:nvPr/>
        </p:nvGrpSpPr>
        <p:grpSpPr>
          <a:xfrm>
            <a:off x="6207697" y="2737587"/>
            <a:ext cx="3069746" cy="1726426"/>
            <a:chOff x="22009" y="-418374"/>
            <a:chExt cx="8133432" cy="4413148"/>
          </a:xfrm>
        </p:grpSpPr>
        <p:sp>
          <p:nvSpPr>
            <p:cNvPr id="587" name="Shape 587"/>
            <p:cNvSpPr/>
            <p:nvPr/>
          </p:nvSpPr>
          <p:spPr>
            <a:xfrm>
              <a:off x="798586" y="256413"/>
              <a:ext cx="7356855" cy="3738361"/>
            </a:xfrm>
            <a:prstGeom prst="rect">
              <a:avLst/>
            </a:prstGeom>
            <a:noFill/>
            <a:ln w="25400" cap="flat">
              <a:no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HelvNeue Light for IBM" charset="0"/>
                <a:ea typeface="HelvNeue Light for IBM" charset="0"/>
                <a:cs typeface="HelvNeue Light for IBM" charset="0"/>
                <a:sym typeface="Cambria"/>
              </a:endParaRPr>
            </a:p>
          </p:txBody>
        </p:sp>
        <p:sp>
          <p:nvSpPr>
            <p:cNvPr id="588" name="Shape 588"/>
            <p:cNvSpPr/>
            <p:nvPr/>
          </p:nvSpPr>
          <p:spPr>
            <a:xfrm>
              <a:off x="22009" y="-418374"/>
              <a:ext cx="623790" cy="4302725"/>
            </a:xfrm>
            <a:custGeom>
              <a:avLst/>
              <a:gdLst/>
              <a:ahLst/>
              <a:cxnLst>
                <a:cxn ang="0">
                  <a:pos x="wd2" y="hd2"/>
                </a:cxn>
                <a:cxn ang="5400000">
                  <a:pos x="wd2" y="hd2"/>
                </a:cxn>
                <a:cxn ang="10800000">
                  <a:pos x="wd2" y="hd2"/>
                </a:cxn>
                <a:cxn ang="16200000">
                  <a:pos x="wd2" y="hd2"/>
                </a:cxn>
              </a:cxnLst>
              <a:rect l="0" t="0" r="r" b="b"/>
              <a:pathLst>
                <a:path w="21600" h="21600" extrusionOk="0">
                  <a:moveTo>
                    <a:pt x="21600" y="1386"/>
                  </a:moveTo>
                  <a:lnTo>
                    <a:pt x="21600" y="21600"/>
                  </a:lnTo>
                  <a:moveTo>
                    <a:pt x="21600" y="5176"/>
                  </a:moveTo>
                  <a:lnTo>
                    <a:pt x="0" y="0"/>
                  </a:lnTo>
                </a:path>
              </a:pathLst>
            </a:custGeom>
            <a:noFill/>
            <a:ln w="25400" cap="flat">
              <a:solidFill>
                <a:srgbClr val="EE7D31"/>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HelvNeue Light for IBM" charset="0"/>
                <a:ea typeface="HelvNeue Light for IBM" charset="0"/>
                <a:cs typeface="HelvNeue Light for IBM" charset="0"/>
                <a:sym typeface="Cambria"/>
              </a:endParaRPr>
            </a:p>
          </p:txBody>
        </p:sp>
        <p:sp>
          <p:nvSpPr>
            <p:cNvPr id="589" name="Shape 589"/>
            <p:cNvSpPr/>
            <p:nvPr/>
          </p:nvSpPr>
          <p:spPr>
            <a:xfrm>
              <a:off x="798586" y="707363"/>
              <a:ext cx="7356855" cy="32283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r>
                <a:rPr sz="1200" dirty="0">
                  <a:solidFill>
                    <a:srgbClr val="F48F19"/>
                  </a:solidFill>
                  <a:latin typeface="HelvNeue Bold for IBM" charset="0"/>
                  <a:ea typeface="HelvNeue Bold for IBM" charset="0"/>
                  <a:cs typeface="HelvNeue Bold for IBM" charset="0"/>
                  <a:sym typeface="Cambria"/>
                </a:rPr>
                <a:t>End-to-End encryption of CF Data:</a:t>
              </a:r>
            </a:p>
            <a:p>
              <a:pPr marL="183292" indent="-183292" defTabSz="456371">
                <a:buSzPct val="100000"/>
                <a:buFont typeface="Arial"/>
                <a:buChar char="•"/>
                <a:defRPr sz="2800">
                  <a:solidFill>
                    <a:srgbClr val="404040"/>
                  </a:solidFill>
                  <a:latin typeface="Cambria"/>
                  <a:ea typeface="Cambria"/>
                  <a:cs typeface="Cambria"/>
                  <a:sym typeface="Cambria"/>
                </a:defRPr>
              </a:pPr>
              <a:r>
                <a:rPr sz="1050" dirty="0">
                  <a:latin typeface="HelvNeue Light for IBM" charset="0"/>
                  <a:ea typeface="HelvNeue Light for IBM" charset="0"/>
                  <a:cs typeface="HelvNeue Light for IBM" charset="0"/>
                  <a:sym typeface="Cambria"/>
                </a:rPr>
                <a:t>Host Protected key CPACF Encryption  </a:t>
              </a:r>
              <a:br>
                <a:rPr sz="1050" dirty="0">
                  <a:latin typeface="HelvNeue Light for IBM" charset="0"/>
                  <a:ea typeface="HelvNeue Light for IBM" charset="0"/>
                  <a:cs typeface="HelvNeue Light for IBM" charset="0"/>
                  <a:sym typeface="Cambria"/>
                </a:rPr>
              </a:br>
              <a:r>
                <a:rPr sz="1050" dirty="0">
                  <a:latin typeface="HelvNeue Light for IBM" charset="0"/>
                  <a:ea typeface="HelvNeue Light for IBM" charset="0"/>
                  <a:cs typeface="HelvNeue Light for IBM" charset="0"/>
                  <a:sym typeface="Cambria"/>
                </a:rPr>
                <a:t>(High Performance / Low Latency)</a:t>
              </a:r>
            </a:p>
            <a:p>
              <a:pPr marL="183292" indent="-183292" defTabSz="456371">
                <a:buSzPct val="100000"/>
                <a:buFont typeface="Arial"/>
                <a:buChar char="•"/>
                <a:defRPr sz="2800">
                  <a:solidFill>
                    <a:srgbClr val="404040"/>
                  </a:solidFill>
                  <a:latin typeface="Cambria"/>
                  <a:ea typeface="Cambria"/>
                  <a:cs typeface="Cambria"/>
                  <a:sym typeface="Cambria"/>
                </a:defRPr>
              </a:pPr>
              <a:r>
                <a:rPr sz="1050" dirty="0">
                  <a:latin typeface="HelvNeue Light for IBM" charset="0"/>
                  <a:ea typeface="HelvNeue Light for IBM" charset="0"/>
                  <a:cs typeface="HelvNeue Light for IBM" charset="0"/>
                  <a:sym typeface="Cambria"/>
                </a:rPr>
                <a:t>Data encrypted in the host and remains encrypted until </a:t>
              </a:r>
              <a:r>
                <a:rPr lang="en-US" sz="1050" dirty="0">
                  <a:latin typeface="HelvNeue Light for IBM" charset="0"/>
                  <a:ea typeface="HelvNeue Light for IBM" charset="0"/>
                  <a:cs typeface="HelvNeue Light for IBM" charset="0"/>
                  <a:sym typeface="Cambria"/>
                </a:rPr>
                <a:t>decrypted</a:t>
              </a:r>
              <a:r>
                <a:rPr sz="1050" dirty="0">
                  <a:latin typeface="HelvNeue Light for IBM" charset="0"/>
                  <a:ea typeface="HelvNeue Light for IBM" charset="0"/>
                  <a:cs typeface="HelvNeue Light for IBM" charset="0"/>
                  <a:sym typeface="Cambria"/>
                </a:rPr>
                <a:t> by host</a:t>
              </a:r>
              <a:endParaRPr lang="en-US" sz="1050" dirty="0">
                <a:latin typeface="HelvNeue Light for IBM" charset="0"/>
                <a:ea typeface="HelvNeue Light for IBM" charset="0"/>
                <a:cs typeface="HelvNeue Light for IBM" charset="0"/>
                <a:sym typeface="Cambria"/>
              </a:endParaRPr>
            </a:p>
            <a:p>
              <a:pPr marL="183292" indent="-183292" defTabSz="456371">
                <a:buSzPct val="100000"/>
                <a:buFont typeface="Arial"/>
                <a:buChar char="•"/>
                <a:defRPr sz="2800">
                  <a:solidFill>
                    <a:srgbClr val="404040"/>
                  </a:solidFill>
                  <a:latin typeface="Cambria"/>
                  <a:ea typeface="Cambria"/>
                  <a:cs typeface="Cambria"/>
                  <a:sym typeface="Cambria"/>
                </a:defRPr>
              </a:pPr>
              <a:r>
                <a:rPr lang="en-US" sz="1050" dirty="0">
                  <a:latin typeface="HelvNeue Light for IBM" charset="0"/>
                  <a:ea typeface="HelvNeue Light for IBM" charset="0"/>
                  <a:cs typeface="HelvNeue Light for IBM" charset="0"/>
                  <a:sym typeface="Cambria"/>
                </a:rPr>
                <a:t>No application enablement required</a:t>
              </a:r>
            </a:p>
            <a:p>
              <a:pPr marL="183292" indent="-183292" defTabSz="456371">
                <a:buSzPct val="100000"/>
                <a:buFont typeface="Arial"/>
                <a:buChar char="•"/>
                <a:defRPr sz="2800">
                  <a:solidFill>
                    <a:srgbClr val="404040"/>
                  </a:solidFill>
                  <a:latin typeface="Cambria"/>
                  <a:ea typeface="Cambria"/>
                  <a:cs typeface="Cambria"/>
                  <a:sym typeface="Cambria"/>
                </a:defRPr>
              </a:pPr>
              <a:r>
                <a:rPr lang="en-US" sz="1050" dirty="0">
                  <a:latin typeface="HelvNeue Light for IBM" charset="0"/>
                  <a:ea typeface="HelvNeue Light for IBM" charset="0"/>
                  <a:cs typeface="HelvNeue Light for IBM" charset="0"/>
                  <a:sym typeface="Cambria"/>
                </a:rPr>
                <a:t>List &amp; Cache Structures only </a:t>
              </a:r>
              <a:r>
                <a:rPr lang="mr-IN" sz="1050" dirty="0">
                  <a:latin typeface="HelvNeue Light for IBM" charset="0"/>
                  <a:ea typeface="HelvNeue Light for IBM" charset="0"/>
                  <a:cs typeface="HelvNeue Light for IBM" charset="0"/>
                  <a:sym typeface="Cambria"/>
                </a:rPr>
                <a:t>–</a:t>
              </a:r>
              <a:r>
                <a:rPr lang="en-US" sz="1050" dirty="0">
                  <a:latin typeface="HelvNeue Light for IBM" charset="0"/>
                  <a:ea typeface="HelvNeue Light for IBM" charset="0"/>
                  <a:cs typeface="HelvNeue Light for IBM" charset="0"/>
                  <a:sym typeface="Cambria"/>
                </a:rPr>
                <a:t> </a:t>
              </a:r>
              <a:r>
                <a:rPr lang="en-US" sz="1050" i="1" dirty="0">
                  <a:latin typeface="HelvNeue Light for IBM" charset="0"/>
                  <a:ea typeface="HelvNeue Light for IBM" charset="0"/>
                  <a:cs typeface="HelvNeue Light for IBM" charset="0"/>
                  <a:sym typeface="Cambria"/>
                </a:rPr>
                <a:t>No Lock!</a:t>
              </a:r>
              <a:endParaRPr sz="1050" i="1" dirty="0">
                <a:latin typeface="HelvNeue Light for IBM" charset="0"/>
                <a:ea typeface="HelvNeue Light for IBM" charset="0"/>
                <a:cs typeface="HelvNeue Light for IBM" charset="0"/>
                <a:sym typeface="Cambria"/>
              </a:endParaRPr>
            </a:p>
          </p:txBody>
        </p:sp>
      </p:grpSp>
      <p:grpSp>
        <p:nvGrpSpPr>
          <p:cNvPr id="600" name="Group 600"/>
          <p:cNvGrpSpPr/>
          <p:nvPr/>
        </p:nvGrpSpPr>
        <p:grpSpPr>
          <a:xfrm>
            <a:off x="8099793" y="2037684"/>
            <a:ext cx="923778" cy="1145396"/>
            <a:chOff x="0" y="0"/>
            <a:chExt cx="2463405" cy="3054389"/>
          </a:xfrm>
        </p:grpSpPr>
        <p:sp>
          <p:nvSpPr>
            <p:cNvPr id="594" name="Shape 594"/>
            <p:cNvSpPr/>
            <p:nvPr/>
          </p:nvSpPr>
          <p:spPr>
            <a:xfrm>
              <a:off x="629933" y="864605"/>
              <a:ext cx="1609190" cy="1802062"/>
            </a:xfrm>
            <a:custGeom>
              <a:avLst/>
              <a:gdLst/>
              <a:ahLst/>
              <a:cxnLst>
                <a:cxn ang="0">
                  <a:pos x="wd2" y="hd2"/>
                </a:cxn>
                <a:cxn ang="5400000">
                  <a:pos x="wd2" y="hd2"/>
                </a:cxn>
                <a:cxn ang="10800000">
                  <a:pos x="wd2" y="hd2"/>
                </a:cxn>
                <a:cxn ang="16200000">
                  <a:pos x="wd2" y="hd2"/>
                </a:cxn>
              </a:cxnLst>
              <a:rect l="0" t="0" r="r" b="b"/>
              <a:pathLst>
                <a:path w="21600" h="21600" extrusionOk="0">
                  <a:moveTo>
                    <a:pt x="21600" y="2411"/>
                  </a:moveTo>
                  <a:cubicBezTo>
                    <a:pt x="21600" y="3743"/>
                    <a:pt x="16765" y="4822"/>
                    <a:pt x="10800" y="4822"/>
                  </a:cubicBezTo>
                  <a:cubicBezTo>
                    <a:pt x="4835" y="4822"/>
                    <a:pt x="0" y="3743"/>
                    <a:pt x="0" y="2411"/>
                  </a:cubicBez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lnTo>
                    <a:pt x="0" y="2411"/>
                  </a:lnTo>
                </a:path>
              </a:pathLst>
            </a:cu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nvGrpSpPr>
            <p:cNvPr id="598" name="Group 598"/>
            <p:cNvGrpSpPr/>
            <p:nvPr/>
          </p:nvGrpSpPr>
          <p:grpSpPr>
            <a:xfrm>
              <a:off x="223533" y="458205"/>
              <a:ext cx="1609193" cy="1802062"/>
              <a:chOff x="-2" y="0"/>
              <a:chExt cx="1609192" cy="1802061"/>
            </a:xfrm>
          </p:grpSpPr>
          <p:sp>
            <p:nvSpPr>
              <p:cNvPr id="595" name="Shape 595"/>
              <p:cNvSpPr/>
              <p:nvPr/>
            </p:nvSpPr>
            <p:spPr>
              <a:xfrm>
                <a:off x="-3" y="0"/>
                <a:ext cx="1609193" cy="1802062"/>
              </a:xfrm>
              <a:custGeom>
                <a:avLst/>
                <a:gdLst/>
                <a:ahLst/>
                <a:cxnLst>
                  <a:cxn ang="0">
                    <a:pos x="wd2" y="hd2"/>
                  </a:cxn>
                  <a:cxn ang="5400000">
                    <a:pos x="wd2" y="hd2"/>
                  </a:cxn>
                  <a:cxn ang="10800000">
                    <a:pos x="wd2" y="hd2"/>
                  </a:cxn>
                  <a:cxn ang="16200000">
                    <a:pos x="wd2" y="hd2"/>
                  </a:cxn>
                </a:cxnLst>
                <a:rect l="0" t="0" r="r" b="b"/>
                <a:pathLst>
                  <a:path w="21600" h="21600" extrusionOk="0">
                    <a:moveTo>
                      <a:pt x="0" y="2411"/>
                    </a:move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close/>
                  </a:path>
                </a:pathLst>
              </a:custGeom>
              <a:noFill/>
              <a:ln w="12700" cap="flat">
                <a:solidFill>
                  <a:srgbClr val="CCCCCC"/>
                </a:solidFill>
                <a:miter lim="4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sp>
            <p:nvSpPr>
              <p:cNvPr id="596" name="Shape 596"/>
              <p:cNvSpPr/>
              <p:nvPr/>
            </p:nvSpPr>
            <p:spPr>
              <a:xfrm>
                <a:off x="-1" y="-1"/>
                <a:ext cx="1609191" cy="402300"/>
              </a:xfrm>
              <a:prstGeom prst="ellipse">
                <a:avLst/>
              </a:prstGeom>
              <a:noFill/>
              <a:ln w="12700" cap="flat">
                <a:solidFill>
                  <a:srgbClr val="CCCCCC"/>
                </a:solidFill>
                <a:miter lim="4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sp>
            <p:nvSpPr>
              <p:cNvPr id="597" name="Shape 597"/>
              <p:cNvSpPr/>
              <p:nvPr/>
            </p:nvSpPr>
            <p:spPr>
              <a:xfrm>
                <a:off x="-3" y="0"/>
                <a:ext cx="1609190" cy="1802062"/>
              </a:xfrm>
              <a:custGeom>
                <a:avLst/>
                <a:gdLst/>
                <a:ahLst/>
                <a:cxnLst>
                  <a:cxn ang="0">
                    <a:pos x="wd2" y="hd2"/>
                  </a:cxn>
                  <a:cxn ang="5400000">
                    <a:pos x="wd2" y="hd2"/>
                  </a:cxn>
                  <a:cxn ang="10800000">
                    <a:pos x="wd2" y="hd2"/>
                  </a:cxn>
                  <a:cxn ang="16200000">
                    <a:pos x="wd2" y="hd2"/>
                  </a:cxn>
                </a:cxnLst>
                <a:rect l="0" t="0" r="r" b="b"/>
                <a:pathLst>
                  <a:path w="21600" h="21600" extrusionOk="0">
                    <a:moveTo>
                      <a:pt x="21600" y="2411"/>
                    </a:moveTo>
                    <a:cubicBezTo>
                      <a:pt x="21600" y="3743"/>
                      <a:pt x="16765" y="4822"/>
                      <a:pt x="10800" y="4822"/>
                    </a:cubicBezTo>
                    <a:cubicBezTo>
                      <a:pt x="4835" y="4822"/>
                      <a:pt x="0" y="3743"/>
                      <a:pt x="0" y="2411"/>
                    </a:cubicBez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lnTo>
                      <a:pt x="0" y="2411"/>
                    </a:lnTo>
                  </a:path>
                </a:pathLst>
              </a:cu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sp>
          <p:nvSpPr>
            <p:cNvPr id="599" name="Shape 599"/>
            <p:cNvSpPr/>
            <p:nvPr/>
          </p:nvSpPr>
          <p:spPr>
            <a:xfrm>
              <a:off x="-1" y="0"/>
              <a:ext cx="2463407" cy="3054390"/>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sp>
        <p:nvSpPr>
          <p:cNvPr id="601" name="Shape 601"/>
          <p:cNvSpPr/>
          <p:nvPr/>
        </p:nvSpPr>
        <p:spPr>
          <a:xfrm>
            <a:off x="8032648" y="1807034"/>
            <a:ext cx="861774" cy="242374"/>
          </a:xfrm>
          <a:prstGeom prst="rect">
            <a:avLst/>
          </a:prstGeom>
          <a:ln w="12700">
            <a:miter lim="400000"/>
          </a:ln>
          <a:extLst>
            <a:ext uri="{C572A759-6A51-4108-AA02-DFA0A04FC94B}">
              <ma14:wrappingTextBoxFlag xmlns="" xmlns:ma14="http://schemas.microsoft.com/office/mac/drawingml/2011/main" val="1"/>
            </a:ext>
          </a:extLst>
        </p:spPr>
        <p:txBody>
          <a:bodyPr wrap="none" lIns="45720" tIns="45720" rIns="45720" bIns="45720">
            <a:spAutoFit/>
          </a:bodyPr>
          <a:lstStyle>
            <a:lvl1pPr algn="l" defTabSz="1217021">
              <a:defRPr sz="2600" i="1">
                <a:solidFill>
                  <a:srgbClr val="404040"/>
                </a:solidFill>
                <a:latin typeface="Times New Roman"/>
                <a:ea typeface="Times New Roman"/>
                <a:cs typeface="Times New Roman"/>
                <a:sym typeface="Times New Roman"/>
              </a:defRPr>
            </a:lvl1pPr>
          </a:lstStyle>
          <a:p>
            <a:pPr hangingPunct="0"/>
            <a:r>
              <a:rPr sz="975">
                <a:solidFill>
                  <a:srgbClr val="CCCCCC"/>
                </a:solidFill>
              </a:rPr>
              <a:t>Storage System</a:t>
            </a:r>
          </a:p>
        </p:txBody>
      </p:sp>
      <p:grpSp>
        <p:nvGrpSpPr>
          <p:cNvPr id="606" name="Group 606"/>
          <p:cNvGrpSpPr/>
          <p:nvPr/>
        </p:nvGrpSpPr>
        <p:grpSpPr>
          <a:xfrm>
            <a:off x="5128657" y="1447485"/>
            <a:ext cx="324461" cy="317360"/>
            <a:chOff x="0" y="0"/>
            <a:chExt cx="865229" cy="846290"/>
          </a:xfrm>
        </p:grpSpPr>
        <p:sp>
          <p:nvSpPr>
            <p:cNvPr id="602" name="Shape 602"/>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solidFill>
              <a:srgbClr val="CCCCCC"/>
            </a:solid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603" name="Shape 603"/>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604" name="Shape 604"/>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noFill/>
            <a:ln w="12700" cap="flat">
              <a:solidFill>
                <a:srgbClr val="404040"/>
              </a:solidFill>
              <a:prstDash val="solid"/>
              <a:miter lim="8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605" name="Shape 605"/>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a:t>abc</a:t>
              </a:r>
            </a:p>
          </p:txBody>
        </p:sp>
      </p:grpSp>
      <p:sp>
        <p:nvSpPr>
          <p:cNvPr id="638" name="Shape 638"/>
          <p:cNvSpPr/>
          <p:nvPr/>
        </p:nvSpPr>
        <p:spPr>
          <a:xfrm>
            <a:off x="5292070" y="1773936"/>
            <a:ext cx="911" cy="1240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25400">
            <a:solidFill>
              <a:schemeClr val="accent6">
                <a:lumMod val="40000"/>
                <a:lumOff val="60000"/>
              </a:schemeClr>
            </a:solidFill>
            <a:miter/>
          </a:ln>
        </p:spPr>
        <p:txBody>
          <a:bodyPr/>
          <a:lstStyle/>
          <a:p>
            <a:pPr defTabSz="309555"/>
            <a:endParaRPr sz="675"/>
          </a:p>
        </p:txBody>
      </p:sp>
      <p:grpSp>
        <p:nvGrpSpPr>
          <p:cNvPr id="612" name="Group 612"/>
          <p:cNvGrpSpPr/>
          <p:nvPr/>
        </p:nvGrpSpPr>
        <p:grpSpPr>
          <a:xfrm>
            <a:off x="4578947" y="2127499"/>
            <a:ext cx="324461" cy="317359"/>
            <a:chOff x="0" y="0"/>
            <a:chExt cx="865229" cy="846290"/>
          </a:xfrm>
          <a:solidFill>
            <a:srgbClr val="EE7D31"/>
          </a:solidFill>
        </p:grpSpPr>
        <p:sp>
          <p:nvSpPr>
            <p:cNvPr id="608" name="Shape 608"/>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grp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609" name="Shape 609"/>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grpFill/>
            <a:ln w="12700" cap="flat">
              <a:noFill/>
              <a:miter lim="4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610" name="Shape 610"/>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grpFill/>
            <a:ln w="12700" cap="flat">
              <a:solidFill>
                <a:schemeClr val="tx1">
                  <a:lumMod val="65000"/>
                  <a:lumOff val="35000"/>
                </a:schemeClr>
              </a:solidFill>
              <a:prstDash val="solid"/>
              <a:miter lim="8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611" name="Shape 611"/>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a:t>***</a:t>
              </a:r>
            </a:p>
          </p:txBody>
        </p:sp>
      </p:grpSp>
      <p:grpSp>
        <p:nvGrpSpPr>
          <p:cNvPr id="617" name="Group 617"/>
          <p:cNvGrpSpPr/>
          <p:nvPr/>
        </p:nvGrpSpPr>
        <p:grpSpPr>
          <a:xfrm>
            <a:off x="4095999" y="2517247"/>
            <a:ext cx="324461" cy="317360"/>
            <a:chOff x="0" y="0"/>
            <a:chExt cx="865229" cy="846290"/>
          </a:xfrm>
          <a:solidFill>
            <a:srgbClr val="EE7D31"/>
          </a:solidFill>
        </p:grpSpPr>
        <p:sp>
          <p:nvSpPr>
            <p:cNvPr id="613" name="Shape 613"/>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grp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614" name="Shape 614"/>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grpFill/>
            <a:ln w="12700" cap="flat">
              <a:noFill/>
              <a:miter lim="4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615" name="Shape 615"/>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grpFill/>
            <a:ln w="12700" cap="flat">
              <a:solidFill>
                <a:schemeClr val="tx1">
                  <a:lumMod val="65000"/>
                  <a:lumOff val="35000"/>
                </a:schemeClr>
              </a:solidFill>
              <a:prstDash val="solid"/>
              <a:miter lim="8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616" name="Shape 616"/>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a:t>***</a:t>
              </a:r>
            </a:p>
          </p:txBody>
        </p:sp>
      </p:grpSp>
      <p:sp>
        <p:nvSpPr>
          <p:cNvPr id="618" name="Shape 618"/>
          <p:cNvSpPr/>
          <p:nvPr/>
        </p:nvSpPr>
        <p:spPr>
          <a:xfrm>
            <a:off x="5465548" y="1673936"/>
            <a:ext cx="386633" cy="11541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defTabSz="1217021">
              <a:defRPr sz="2000">
                <a:solidFill>
                  <a:srgbClr val="404040"/>
                </a:solidFill>
                <a:latin typeface="Times New Roman"/>
                <a:ea typeface="Times New Roman"/>
                <a:cs typeface="Times New Roman"/>
                <a:sym typeface="Times New Roman"/>
              </a:defRPr>
            </a:lvl1pPr>
          </a:lstStyle>
          <a:p>
            <a:pPr algn="ctr" hangingPunct="0"/>
            <a:r>
              <a:rPr sz="750" dirty="0">
                <a:solidFill>
                  <a:schemeClr val="tx1"/>
                </a:solidFill>
              </a:rPr>
              <a:t>XES</a:t>
            </a:r>
          </a:p>
        </p:txBody>
      </p:sp>
      <p:sp>
        <p:nvSpPr>
          <p:cNvPr id="622" name="Shape 622"/>
          <p:cNvSpPr/>
          <p:nvPr/>
        </p:nvSpPr>
        <p:spPr>
          <a:xfrm>
            <a:off x="116714" y="3177976"/>
            <a:ext cx="2260490" cy="1338098"/>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ormAutofit/>
          </a:bodyPr>
          <a:lstStyle/>
          <a:p>
            <a:pPr defTabSz="456371">
              <a:defRPr sz="3600" b="1" i="1">
                <a:solidFill>
                  <a:srgbClr val="F38F1A"/>
                </a:solidFill>
                <a:latin typeface="Times New Roman"/>
                <a:ea typeface="Times New Roman"/>
                <a:cs typeface="Times New Roman"/>
                <a:sym typeface="Times New Roman"/>
              </a:defRPr>
            </a:pPr>
            <a:r>
              <a:rPr lang="en-US" sz="1350" b="1" i="1" dirty="0">
                <a:solidFill>
                  <a:srgbClr val="F38F1A"/>
                </a:solidFill>
                <a:latin typeface="HelvNeue Bold for IBM" charset="0"/>
                <a:ea typeface="HelvNeue Bold for IBM" charset="0"/>
                <a:cs typeface="HelvNeue Bold for IBM" charset="0"/>
                <a:sym typeface="Times New Roman"/>
              </a:rPr>
              <a:t>Client</a:t>
            </a:r>
            <a:r>
              <a:rPr sz="1350" b="1" i="1" dirty="0">
                <a:solidFill>
                  <a:srgbClr val="F38F1A"/>
                </a:solidFill>
                <a:latin typeface="HelvNeue Bold for IBM" charset="0"/>
                <a:ea typeface="HelvNeue Bold for IBM" charset="0"/>
                <a:cs typeface="HelvNeue Bold for IBM" charset="0"/>
                <a:sym typeface="Times New Roman"/>
              </a:rPr>
              <a:t> Value Proposition:</a:t>
            </a:r>
            <a:endParaRPr sz="1350" b="1" i="1" dirty="0">
              <a:solidFill>
                <a:srgbClr val="F38F1A"/>
              </a:solidFill>
              <a:latin typeface="HelvNeue Bold for IBM" charset="0"/>
              <a:ea typeface="HelvNeue Bold for IBM" charset="0"/>
              <a:cs typeface="HelvNeue Bold for IBM" charset="0"/>
              <a:sym typeface="Arial"/>
            </a:endParaRPr>
          </a:p>
          <a:p>
            <a:pPr defTabSz="456371">
              <a:defRPr sz="3600" i="1">
                <a:solidFill>
                  <a:srgbClr val="F38F1A"/>
                </a:solidFill>
                <a:latin typeface="Times New Roman"/>
                <a:ea typeface="Times New Roman"/>
                <a:cs typeface="Times New Roman"/>
                <a:sym typeface="Times New Roman"/>
              </a:defRPr>
            </a:pPr>
            <a:r>
              <a:rPr sz="1350" i="1" dirty="0">
                <a:solidFill>
                  <a:srgbClr val="F38F1A"/>
                </a:solidFill>
                <a:latin typeface="HelvNeue Light for IBM" charset="0"/>
                <a:ea typeface="HelvNeue Light for IBM" charset="0"/>
                <a:cs typeface="HelvNeue Light for IBM" charset="0"/>
                <a:sym typeface="Times New Roman"/>
              </a:rPr>
              <a:t>Simplify and reduce cost of compliance by removing CF and CF data from compliance scope (i.e. ability to encrypt all CF data)</a:t>
            </a:r>
          </a:p>
        </p:txBody>
      </p:sp>
      <p:sp>
        <p:nvSpPr>
          <p:cNvPr id="94" name="Shape 195"/>
          <p:cNvSpPr/>
          <p:nvPr/>
        </p:nvSpPr>
        <p:spPr>
          <a:xfrm>
            <a:off x="400815" y="531011"/>
            <a:ext cx="4709735" cy="415440"/>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l">
              <a:defRPr sz="4200">
                <a:solidFill>
                  <a:srgbClr val="395567"/>
                </a:solidFill>
                <a:latin typeface="HelvNeue Bold for IBM"/>
                <a:ea typeface="HelvNeue Bold for IBM"/>
                <a:cs typeface="HelvNeue Bold for IBM"/>
                <a:sym typeface="HelvNeue Bold for IBM"/>
              </a:defRPr>
            </a:lvl1pPr>
          </a:lstStyle>
          <a:p>
            <a:r>
              <a:rPr lang="en-US" sz="1400" i="1" dirty="0">
                <a:solidFill>
                  <a:schemeClr val="tx1"/>
                </a:solidFill>
                <a:latin typeface="HelvNeue Light for IBM" charset="0"/>
                <a:ea typeface="HelvNeue Light for IBM" charset="0"/>
                <a:cs typeface="HelvNeue Light for IBM" charset="0"/>
              </a:rPr>
              <a:t>Protection of data in-flight and in-use (CF)</a:t>
            </a:r>
            <a:endParaRPr sz="1400" i="1" dirty="0">
              <a:solidFill>
                <a:schemeClr val="tx1"/>
              </a:solidFill>
              <a:latin typeface="HelvNeue Light for IBM" charset="0"/>
              <a:ea typeface="HelvNeue Light for IBM" charset="0"/>
              <a:cs typeface="HelvNeue Light for IBM" charset="0"/>
            </a:endParaRPr>
          </a:p>
        </p:txBody>
      </p:sp>
      <p:sp>
        <p:nvSpPr>
          <p:cNvPr id="580" name="Shape 580"/>
          <p:cNvSpPr/>
          <p:nvPr/>
        </p:nvSpPr>
        <p:spPr>
          <a:xfrm>
            <a:off x="2379117" y="4059163"/>
            <a:ext cx="1613583" cy="246221"/>
          </a:xfrm>
          <a:prstGeom prst="rect">
            <a:avLst/>
          </a:prstGeom>
          <a:ln w="12700">
            <a:miter lim="400000"/>
          </a:ln>
          <a:extLst>
            <a:ext uri="{C572A759-6A51-4108-AA02-DFA0A04FC94B}">
              <ma14:wrappingTextBoxFlag xmlns="" xmlns:ma14="http://schemas.microsoft.com/office/mac/drawingml/2011/main" val="1"/>
            </a:ext>
          </a:extLst>
        </p:spPr>
        <p:txBody>
          <a:bodyPr wrap="none" lIns="45720" tIns="45720" rIns="45720" bIns="45720">
            <a:spAutoFit/>
          </a:bodyPr>
          <a:lstStyle>
            <a:lvl1pPr algn="l" defTabSz="1217021">
              <a:defRPr sz="3200" i="1">
                <a:solidFill>
                  <a:srgbClr val="404040"/>
                </a:solidFill>
                <a:latin typeface="Times New Roman"/>
                <a:ea typeface="Times New Roman"/>
                <a:cs typeface="Times New Roman"/>
                <a:sym typeface="Times New Roman"/>
              </a:defRPr>
            </a:lvl1pPr>
          </a:lstStyle>
          <a:p>
            <a:pPr hangingPunct="0"/>
            <a:r>
              <a:rPr sz="1000">
                <a:solidFill>
                  <a:schemeClr val="bg1"/>
                </a:solidFill>
              </a:rPr>
              <a:t>z/OS Parallel Sysplex Cluster</a:t>
            </a:r>
          </a:p>
        </p:txBody>
      </p:sp>
      <p:pic>
        <p:nvPicPr>
          <p:cNvPr id="79" name="Picture 78"/>
          <p:cNvPicPr>
            <a:picLocks noChangeAspect="1"/>
          </p:cNvPicPr>
          <p:nvPr/>
        </p:nvPicPr>
        <p:blipFill>
          <a:blip r:embed="rId3">
            <a:alphaModFix/>
          </a:blip>
          <a:stretch>
            <a:fillRect/>
          </a:stretch>
        </p:blipFill>
        <p:spPr>
          <a:xfrm>
            <a:off x="7857100" y="378474"/>
            <a:ext cx="1287634" cy="666674"/>
          </a:xfrm>
          <a:prstGeom prst="rect">
            <a:avLst/>
          </a:prstGeom>
          <a:noFill/>
        </p:spPr>
      </p:pic>
      <p:sp>
        <p:nvSpPr>
          <p:cNvPr id="585" name="Shape 585"/>
          <p:cNvSpPr/>
          <p:nvPr/>
        </p:nvSpPr>
        <p:spPr>
          <a:xfrm>
            <a:off x="2244816" y="1138915"/>
            <a:ext cx="3977468" cy="2807851"/>
          </a:xfrm>
          <a:prstGeom prst="ellipse">
            <a:avLst/>
          </a:prstGeom>
          <a:ln w="25400">
            <a:solidFill>
              <a:srgbClr val="EE7D31"/>
            </a:solidFill>
            <a:miter/>
          </a:ln>
          <a:effectLst>
            <a:outerShdw blurRad="127000" dist="101600" dir="2700000" rotWithShape="0">
              <a:srgbClr val="000000">
                <a:alpha val="43000"/>
              </a:srgbClr>
            </a:outerShdw>
          </a:effectLst>
        </p:spPr>
        <p:txBody>
          <a:bodyPr lIns="45720" tIns="45720" rIns="45720" bIns="45720" anchor="ct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sp>
        <p:nvSpPr>
          <p:cNvPr id="74" name="Rounded Rectangle 73"/>
          <p:cNvSpPr/>
          <p:nvPr/>
        </p:nvSpPr>
        <p:spPr>
          <a:xfrm>
            <a:off x="7474857" y="114493"/>
            <a:ext cx="1567543" cy="2540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z/OS 2.3</a:t>
            </a:r>
          </a:p>
        </p:txBody>
      </p:sp>
    </p:spTree>
    <p:extLst>
      <p:ext uri="{BB962C8B-B14F-4D97-AF65-F5344CB8AC3E}">
        <p14:creationId xmlns:p14="http://schemas.microsoft.com/office/powerpoint/2010/main" val="1739854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5257800" y="1446774"/>
            <a:ext cx="0" cy="118044"/>
          </a:xfrm>
          <a:prstGeom prst="line">
            <a:avLst/>
          </a:prstGeom>
          <a:noFill/>
          <a:ln w="28575" cap="flat">
            <a:solidFill>
              <a:schemeClr val="tx1"/>
            </a:solidFill>
            <a:prstDash val="solid"/>
            <a:miter lim="400000"/>
          </a:ln>
          <a:effectLst>
            <a:outerShdw blurRad="50800" dist="76200" dir="2700000" algn="tl" rotWithShape="0">
              <a:prstClr val="black">
                <a:alpha val="40000"/>
              </a:prstClr>
            </a:outerShdw>
          </a:effectLst>
          <a:sp3d/>
        </p:spPr>
        <p:style>
          <a:lnRef idx="0">
            <a:scrgbClr r="0" g="0" b="0"/>
          </a:lnRef>
          <a:fillRef idx="0">
            <a:scrgbClr r="0" g="0" b="0"/>
          </a:fillRef>
          <a:effectRef idx="0">
            <a:scrgbClr r="0" g="0" b="0"/>
          </a:effectRef>
          <a:fontRef idx="none"/>
        </p:style>
      </p:cxnSp>
      <p:sp>
        <p:nvSpPr>
          <p:cNvPr id="838" name="Shape 838"/>
          <p:cNvSpPr/>
          <p:nvPr/>
        </p:nvSpPr>
        <p:spPr>
          <a:xfrm>
            <a:off x="2842876" y="1570589"/>
            <a:ext cx="909974" cy="156966"/>
          </a:xfrm>
          <a:prstGeom prst="rect">
            <a:avLst/>
          </a:prstGeom>
          <a:solidFill>
            <a:srgbClr val="EE7D31"/>
          </a:solidFill>
          <a:ln w="25400">
            <a:solidFill>
              <a:srgbClr val="EE7D31"/>
            </a:solidFill>
          </a:ln>
          <a:extLst>
            <a:ext uri="{C572A759-6A51-4108-AA02-DFA0A04FC94B}">
              <ma14:wrappingTextBoxFlag xmlns="" xmlns:ma14="http://schemas.microsoft.com/office/mac/drawingml/2011/main" val="1"/>
            </a:ext>
          </a:extLst>
        </p:spPr>
        <p:txBody>
          <a:bodyPr wrap="square" lIns="9144" tIns="9144" rIns="9144" bIns="9144" anchor="ctr">
            <a:spAutoFit/>
          </a:bodyPr>
          <a:lstStyle>
            <a:lvl1pPr defTabSz="1217021">
              <a:defRPr sz="2600" b="1">
                <a:solidFill>
                  <a:srgbClr val="404040"/>
                </a:solidFill>
                <a:latin typeface="Times New Roman"/>
                <a:ea typeface="Times New Roman"/>
                <a:cs typeface="Times New Roman"/>
                <a:sym typeface="Times New Roman"/>
              </a:defRPr>
            </a:lvl1pPr>
          </a:lstStyle>
          <a:p>
            <a:pPr algn="ctr" hangingPunct="0"/>
            <a:r>
              <a:rPr lang="en-US" sz="900" b="0"/>
              <a:t>COMM SERVER</a:t>
            </a:r>
            <a:endParaRPr sz="900" b="0" dirty="0"/>
          </a:p>
        </p:txBody>
      </p:sp>
      <p:sp>
        <p:nvSpPr>
          <p:cNvPr id="860" name="Shape 860"/>
          <p:cNvSpPr/>
          <p:nvPr/>
        </p:nvSpPr>
        <p:spPr>
          <a:xfrm>
            <a:off x="5057775" y="1567742"/>
            <a:ext cx="913240" cy="156966"/>
          </a:xfrm>
          <a:prstGeom prst="rect">
            <a:avLst/>
          </a:prstGeom>
          <a:solidFill>
            <a:schemeClr val="bg1">
              <a:lumMod val="85000"/>
            </a:schemeClr>
          </a:solidFill>
          <a:ln w="25400">
            <a:solidFill>
              <a:schemeClr val="bg2">
                <a:lumMod val="90000"/>
              </a:schemeClr>
            </a:solidFill>
          </a:ln>
          <a:extLst>
            <a:ext uri="{C572A759-6A51-4108-AA02-DFA0A04FC94B}">
              <ma14:wrappingTextBoxFlag xmlns="" xmlns:ma14="http://schemas.microsoft.com/office/mac/drawingml/2011/main" val="1"/>
            </a:ext>
          </a:extLst>
        </p:spPr>
        <p:txBody>
          <a:bodyPr wrap="square" lIns="9144" tIns="9144" rIns="9144" bIns="9144" anchor="ctr">
            <a:spAutoFit/>
          </a:bodyPr>
          <a:lstStyle>
            <a:lvl1pPr defTabSz="1217021">
              <a:defRPr sz="2600" b="1">
                <a:solidFill>
                  <a:srgbClr val="404040"/>
                </a:solidFill>
                <a:latin typeface="Times New Roman"/>
                <a:ea typeface="Times New Roman"/>
                <a:cs typeface="Times New Roman"/>
                <a:sym typeface="Times New Roman"/>
              </a:defRPr>
            </a:lvl1pPr>
          </a:lstStyle>
          <a:p>
            <a:pPr algn="ctr" hangingPunct="0"/>
            <a:r>
              <a:rPr lang="en-US" sz="900" b="0"/>
              <a:t>COMM SERVER</a:t>
            </a:r>
            <a:endParaRPr sz="900" b="0" dirty="0"/>
          </a:p>
        </p:txBody>
      </p:sp>
      <p:sp>
        <p:nvSpPr>
          <p:cNvPr id="4" name="Title 3"/>
          <p:cNvSpPr>
            <a:spLocks noGrp="1"/>
          </p:cNvSpPr>
          <p:nvPr>
            <p:ph type="title"/>
          </p:nvPr>
        </p:nvSpPr>
        <p:spPr>
          <a:xfrm>
            <a:off x="355143" y="152092"/>
            <a:ext cx="8557812" cy="485679"/>
          </a:xfrm>
        </p:spPr>
        <p:txBody>
          <a:bodyPr/>
          <a:lstStyle/>
          <a:p>
            <a:r>
              <a:rPr lang="en-US" sz="2000" dirty="0">
                <a:latin typeface="HelvNeue Medium for IBM" charset="0"/>
                <a:ea typeface="HelvNeue Medium for IBM" charset="0"/>
                <a:cs typeface="HelvNeue Medium for IBM" charset="0"/>
              </a:rPr>
              <a:t>Data Protection </a:t>
            </a:r>
            <a:r>
              <a:rPr lang="en-US" sz="2000" dirty="0">
                <a:solidFill>
                  <a:srgbClr val="F48F19"/>
                </a:solidFill>
                <a:latin typeface="HelvNeue Medium for IBM" charset="0"/>
                <a:ea typeface="HelvNeue Medium for IBM" charset="0"/>
                <a:cs typeface="HelvNeue Medium for IBM" charset="0"/>
              </a:rPr>
              <a:t>// z/OS Network Security</a:t>
            </a:r>
            <a:endParaRPr lang="en-US" sz="2000" dirty="0">
              <a:latin typeface="HelvNeue Medium for IBM" charset="0"/>
              <a:ea typeface="HelvNeue Medium for IBM" charset="0"/>
              <a:cs typeface="HelvNeue Medium for IBM" charset="0"/>
            </a:endParaRPr>
          </a:p>
        </p:txBody>
      </p:sp>
      <p:grpSp>
        <p:nvGrpSpPr>
          <p:cNvPr id="814" name="Group 814"/>
          <p:cNvGrpSpPr/>
          <p:nvPr/>
        </p:nvGrpSpPr>
        <p:grpSpPr>
          <a:xfrm>
            <a:off x="2726728" y="910307"/>
            <a:ext cx="3367551" cy="2587535"/>
            <a:chOff x="-1" y="-1"/>
            <a:chExt cx="9841788" cy="7726831"/>
          </a:xfrm>
        </p:grpSpPr>
        <p:sp>
          <p:nvSpPr>
            <p:cNvPr id="813" name="Shape 813"/>
            <p:cNvSpPr/>
            <p:nvPr/>
          </p:nvSpPr>
          <p:spPr>
            <a:xfrm flipV="1">
              <a:off x="3055788" y="4827496"/>
              <a:ext cx="727422" cy="384530"/>
            </a:xfrm>
            <a:prstGeom prst="line">
              <a:avLst/>
            </a:prstGeom>
            <a:noFill/>
            <a:ln w="12700" cap="flat">
              <a:solidFill>
                <a:srgbClr val="CCCCCC"/>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latin typeface="Cambria"/>
                <a:ea typeface="Cambria"/>
                <a:cs typeface="Cambria"/>
                <a:sym typeface="Cambria"/>
              </a:endParaRPr>
            </a:p>
          </p:txBody>
        </p:sp>
        <p:sp>
          <p:nvSpPr>
            <p:cNvPr id="803" name="Shape 803"/>
            <p:cNvSpPr/>
            <p:nvPr/>
          </p:nvSpPr>
          <p:spPr>
            <a:xfrm>
              <a:off x="3012560" y="2488050"/>
              <a:ext cx="1303942" cy="1032180"/>
            </a:xfrm>
            <a:prstGeom prst="line">
              <a:avLst/>
            </a:prstGeom>
            <a:noFill/>
            <a:ln w="12700" cap="flat">
              <a:solidFill>
                <a:srgbClr val="CCCCCC"/>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latin typeface="Cambria"/>
                <a:ea typeface="Cambria"/>
                <a:cs typeface="Cambria"/>
                <a:sym typeface="Cambria"/>
              </a:endParaRPr>
            </a:p>
          </p:txBody>
        </p:sp>
        <p:sp>
          <p:nvSpPr>
            <p:cNvPr id="805" name="Shape 805"/>
            <p:cNvSpPr/>
            <p:nvPr/>
          </p:nvSpPr>
          <p:spPr>
            <a:xfrm flipH="1">
              <a:off x="5392869" y="2488050"/>
              <a:ext cx="1419677" cy="994259"/>
            </a:xfrm>
            <a:prstGeom prst="line">
              <a:avLst/>
            </a:prstGeom>
            <a:noFill/>
            <a:ln w="12700" cap="flat">
              <a:solidFill>
                <a:srgbClr val="CCCCCC"/>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latin typeface="Cambria"/>
                <a:ea typeface="Cambria"/>
                <a:cs typeface="Cambria"/>
                <a:sym typeface="Cambria"/>
              </a:endParaRPr>
            </a:p>
          </p:txBody>
        </p:sp>
        <p:sp>
          <p:nvSpPr>
            <p:cNvPr id="812" name="Shape 812"/>
            <p:cNvSpPr/>
            <p:nvPr/>
          </p:nvSpPr>
          <p:spPr>
            <a:xfrm flipH="1" flipV="1">
              <a:off x="5896869" y="4827493"/>
              <a:ext cx="915689" cy="425760"/>
            </a:xfrm>
            <a:prstGeom prst="line">
              <a:avLst/>
            </a:prstGeom>
            <a:noFill/>
            <a:ln w="12700" cap="flat">
              <a:solidFill>
                <a:srgbClr val="CCCCCC"/>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latin typeface="Cambria"/>
                <a:ea typeface="Cambria"/>
                <a:cs typeface="Cambria"/>
                <a:sym typeface="Cambria"/>
              </a:endParaRPr>
            </a:p>
          </p:txBody>
        </p:sp>
        <p:sp>
          <p:nvSpPr>
            <p:cNvPr id="794" name="Shape 794"/>
            <p:cNvSpPr/>
            <p:nvPr/>
          </p:nvSpPr>
          <p:spPr>
            <a:xfrm>
              <a:off x="-1" y="-1"/>
              <a:ext cx="9841788" cy="7726831"/>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sp>
          <p:nvSpPr>
            <p:cNvPr id="795" name="Shape 795"/>
            <p:cNvSpPr/>
            <p:nvPr/>
          </p:nvSpPr>
          <p:spPr>
            <a:xfrm>
              <a:off x="317469" y="300549"/>
              <a:ext cx="2716190" cy="2187502"/>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grpSp>
          <p:nvGrpSpPr>
            <p:cNvPr id="801" name="Group 801"/>
            <p:cNvGrpSpPr/>
            <p:nvPr/>
          </p:nvGrpSpPr>
          <p:grpSpPr>
            <a:xfrm>
              <a:off x="3472651" y="2710561"/>
              <a:ext cx="2822024" cy="2116938"/>
              <a:chOff x="304485" y="205520"/>
              <a:chExt cx="2822020" cy="2116936"/>
            </a:xfrm>
          </p:grpSpPr>
          <p:sp>
            <p:nvSpPr>
              <p:cNvPr id="799" name="Shape 799"/>
              <p:cNvSpPr/>
              <p:nvPr/>
            </p:nvSpPr>
            <p:spPr>
              <a:xfrm>
                <a:off x="304485" y="205520"/>
                <a:ext cx="2822020" cy="2116936"/>
              </a:xfrm>
              <a:prstGeom prst="triangle">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660066"/>
                    </a:solidFill>
                    <a:latin typeface="Cambria"/>
                    <a:ea typeface="Cambria"/>
                    <a:cs typeface="Cambria"/>
                    <a:sym typeface="Cambria"/>
                  </a:defRPr>
                </a:pPr>
                <a:endParaRPr sz="4800" dirty="0">
                  <a:solidFill>
                    <a:srgbClr val="660066"/>
                  </a:solidFill>
                  <a:latin typeface="Cambria"/>
                  <a:ea typeface="Cambria"/>
                  <a:cs typeface="Cambria"/>
                  <a:sym typeface="Cambria"/>
                </a:endParaRPr>
              </a:p>
            </p:txBody>
          </p:sp>
          <p:sp>
            <p:nvSpPr>
              <p:cNvPr id="800" name="Shape 800"/>
              <p:cNvSpPr/>
              <p:nvPr/>
            </p:nvSpPr>
            <p:spPr>
              <a:xfrm>
                <a:off x="985245" y="913102"/>
                <a:ext cx="1411010" cy="11028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660066"/>
                    </a:solidFill>
                    <a:latin typeface="Cambria"/>
                    <a:ea typeface="Cambria"/>
                    <a:cs typeface="Cambria"/>
                    <a:sym typeface="Cambria"/>
                  </a:defRPr>
                </a:lvl1pPr>
              </a:lstStyle>
              <a:p>
                <a:pPr algn="ctr" hangingPunct="0"/>
                <a:r>
                  <a:rPr sz="1800" dirty="0">
                    <a:solidFill>
                      <a:srgbClr val="CCCCCC"/>
                    </a:solidFill>
                  </a:rPr>
                  <a:t>CF</a:t>
                </a:r>
              </a:p>
            </p:txBody>
          </p:sp>
        </p:grpSp>
        <p:sp>
          <p:nvSpPr>
            <p:cNvPr id="804" name="Shape 804"/>
            <p:cNvSpPr/>
            <p:nvPr/>
          </p:nvSpPr>
          <p:spPr>
            <a:xfrm>
              <a:off x="6791213" y="300549"/>
              <a:ext cx="2716190" cy="2187502"/>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grpSp>
          <p:nvGrpSpPr>
            <p:cNvPr id="808" name="Group 808"/>
            <p:cNvGrpSpPr/>
            <p:nvPr/>
          </p:nvGrpSpPr>
          <p:grpSpPr>
            <a:xfrm>
              <a:off x="300573" y="5223129"/>
              <a:ext cx="2716191" cy="2187505"/>
              <a:chOff x="0" y="-1"/>
              <a:chExt cx="2716190" cy="2187503"/>
            </a:xfrm>
          </p:grpSpPr>
          <p:sp>
            <p:nvSpPr>
              <p:cNvPr id="806" name="Shape 806"/>
              <p:cNvSpPr/>
              <p:nvPr/>
            </p:nvSpPr>
            <p:spPr>
              <a:xfrm>
                <a:off x="0" y="-1"/>
                <a:ext cx="2716190" cy="2187503"/>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sp>
            <p:nvSpPr>
              <p:cNvPr id="807" name="Shape 807"/>
              <p:cNvSpPr/>
              <p:nvPr/>
            </p:nvSpPr>
            <p:spPr>
              <a:xfrm>
                <a:off x="0" y="542312"/>
                <a:ext cx="2716190" cy="11028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chemeClr val="tx1"/>
                    </a:solidFill>
                  </a:rPr>
                  <a:t>z/OS</a:t>
                </a:r>
              </a:p>
            </p:txBody>
          </p:sp>
        </p:grpSp>
        <p:grpSp>
          <p:nvGrpSpPr>
            <p:cNvPr id="811" name="Group 811"/>
            <p:cNvGrpSpPr/>
            <p:nvPr/>
          </p:nvGrpSpPr>
          <p:grpSpPr>
            <a:xfrm>
              <a:off x="6774316" y="5223129"/>
              <a:ext cx="2716192" cy="2187505"/>
              <a:chOff x="0" y="-1"/>
              <a:chExt cx="2716190" cy="2187503"/>
            </a:xfrm>
          </p:grpSpPr>
          <p:sp>
            <p:nvSpPr>
              <p:cNvPr id="809" name="Shape 809"/>
              <p:cNvSpPr/>
              <p:nvPr/>
            </p:nvSpPr>
            <p:spPr>
              <a:xfrm>
                <a:off x="0" y="-1"/>
                <a:ext cx="2716190" cy="2187503"/>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sp>
            <p:nvSpPr>
              <p:cNvPr id="810" name="Shape 810"/>
              <p:cNvSpPr/>
              <p:nvPr/>
            </p:nvSpPr>
            <p:spPr>
              <a:xfrm>
                <a:off x="0" y="542312"/>
                <a:ext cx="2716190" cy="11028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chemeClr val="tx1"/>
                    </a:solidFill>
                  </a:rPr>
                  <a:t>z/OS</a:t>
                </a:r>
              </a:p>
            </p:txBody>
          </p:sp>
        </p:grpSp>
      </p:grpSp>
      <p:grpSp>
        <p:nvGrpSpPr>
          <p:cNvPr id="818" name="Group 818"/>
          <p:cNvGrpSpPr/>
          <p:nvPr/>
        </p:nvGrpSpPr>
        <p:grpSpPr>
          <a:xfrm>
            <a:off x="6456524" y="1882119"/>
            <a:ext cx="1451995" cy="958318"/>
            <a:chOff x="-1" y="0"/>
            <a:chExt cx="3871986" cy="2555512"/>
          </a:xfrm>
          <a:effectLst/>
        </p:grpSpPr>
        <p:sp>
          <p:nvSpPr>
            <p:cNvPr id="815" name="Shape 815"/>
            <p:cNvSpPr/>
            <p:nvPr/>
          </p:nvSpPr>
          <p:spPr>
            <a:xfrm>
              <a:off x="-1" y="0"/>
              <a:ext cx="3871986" cy="2555512"/>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chemeClr val="tx1">
                    <a:lumMod val="65000"/>
                    <a:lumOff val="35000"/>
                  </a:schemeClr>
                </a:solidFill>
                <a:latin typeface="Cambria"/>
                <a:ea typeface="Cambria"/>
                <a:cs typeface="Cambria"/>
                <a:sym typeface="Cambria"/>
              </a:endParaRPr>
            </a:p>
          </p:txBody>
        </p:sp>
        <p:sp>
          <p:nvSpPr>
            <p:cNvPr id="816" name="Shape 816"/>
            <p:cNvSpPr/>
            <p:nvPr/>
          </p:nvSpPr>
          <p:spPr>
            <a:xfrm>
              <a:off x="196611" y="129945"/>
              <a:ext cx="3548030" cy="216971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chemeClr val="tx1">
                    <a:lumMod val="65000"/>
                    <a:lumOff val="35000"/>
                  </a:schemeClr>
                </a:solidFill>
                <a:latin typeface="Cambria"/>
                <a:ea typeface="Cambria"/>
                <a:cs typeface="Cambria"/>
                <a:sym typeface="Cambria"/>
              </a:endParaRPr>
            </a:p>
          </p:txBody>
        </p:sp>
        <p:sp>
          <p:nvSpPr>
            <p:cNvPr id="817" name="Shape 817"/>
            <p:cNvSpPr/>
            <p:nvPr/>
          </p:nvSpPr>
          <p:spPr>
            <a:xfrm>
              <a:off x="536228" y="715503"/>
              <a:ext cx="2525986" cy="984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rgbClr val="CCCCCC"/>
                  </a:solidFill>
                </a:rPr>
                <a:t>SAN</a:t>
              </a:r>
            </a:p>
          </p:txBody>
        </p:sp>
      </p:grpSp>
      <p:grpSp>
        <p:nvGrpSpPr>
          <p:cNvPr id="822" name="Group 822"/>
          <p:cNvGrpSpPr/>
          <p:nvPr/>
        </p:nvGrpSpPr>
        <p:grpSpPr>
          <a:xfrm>
            <a:off x="485032" y="1882118"/>
            <a:ext cx="1568510" cy="958318"/>
            <a:chOff x="0" y="0"/>
            <a:chExt cx="4182692" cy="2555512"/>
          </a:xfrm>
        </p:grpSpPr>
        <p:sp>
          <p:nvSpPr>
            <p:cNvPr id="819" name="Shape 819"/>
            <p:cNvSpPr/>
            <p:nvPr/>
          </p:nvSpPr>
          <p:spPr>
            <a:xfrm>
              <a:off x="0" y="0"/>
              <a:ext cx="4182692" cy="2555512"/>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sp>
          <p:nvSpPr>
            <p:cNvPr id="820" name="Shape 820"/>
            <p:cNvSpPr/>
            <p:nvPr/>
          </p:nvSpPr>
          <p:spPr>
            <a:xfrm>
              <a:off x="212388" y="129945"/>
              <a:ext cx="3832742" cy="216971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chemeClr val="tx1"/>
              </a:solidFill>
              <a:prstDash val="solid"/>
              <a:miter lim="8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sp>
          <p:nvSpPr>
            <p:cNvPr id="821" name="Shape 821"/>
            <p:cNvSpPr/>
            <p:nvPr/>
          </p:nvSpPr>
          <p:spPr>
            <a:xfrm>
              <a:off x="579253" y="715503"/>
              <a:ext cx="2728687" cy="984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a:solidFill>
                    <a:schemeClr val="tx1"/>
                  </a:solidFill>
                </a:rPr>
                <a:t>Network</a:t>
              </a:r>
            </a:p>
          </p:txBody>
        </p:sp>
      </p:grpSp>
      <p:sp>
        <p:nvSpPr>
          <p:cNvPr id="890" name="Shape 890"/>
          <p:cNvSpPr/>
          <p:nvPr/>
        </p:nvSpPr>
        <p:spPr>
          <a:xfrm>
            <a:off x="6096630" y="2360466"/>
            <a:ext cx="360923" cy="2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25400">
            <a:solidFill>
              <a:srgbClr val="CCCCCC"/>
            </a:solidFill>
            <a:miter/>
          </a:ln>
        </p:spPr>
        <p:txBody>
          <a:bodyPr/>
          <a:lstStyle/>
          <a:p>
            <a:pPr defTabSz="309555"/>
            <a:endParaRPr sz="675"/>
          </a:p>
        </p:txBody>
      </p:sp>
      <p:sp>
        <p:nvSpPr>
          <p:cNvPr id="891" name="Shape 891"/>
          <p:cNvSpPr/>
          <p:nvPr/>
        </p:nvSpPr>
        <p:spPr>
          <a:xfrm>
            <a:off x="7910432" y="2358024"/>
            <a:ext cx="186981" cy="6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25400">
            <a:solidFill>
              <a:srgbClr val="CCCCCC"/>
            </a:solidFill>
            <a:miter/>
          </a:ln>
        </p:spPr>
        <p:txBody>
          <a:bodyPr/>
          <a:lstStyle/>
          <a:p>
            <a:pPr defTabSz="309555"/>
            <a:endParaRPr sz="675"/>
          </a:p>
        </p:txBody>
      </p:sp>
      <p:grpSp>
        <p:nvGrpSpPr>
          <p:cNvPr id="832" name="Group 832"/>
          <p:cNvGrpSpPr/>
          <p:nvPr/>
        </p:nvGrpSpPr>
        <p:grpSpPr>
          <a:xfrm>
            <a:off x="8099793" y="1783674"/>
            <a:ext cx="923778" cy="1145396"/>
            <a:chOff x="0" y="0"/>
            <a:chExt cx="2463405" cy="3054389"/>
          </a:xfrm>
        </p:grpSpPr>
        <p:sp>
          <p:nvSpPr>
            <p:cNvPr id="826" name="Shape 826"/>
            <p:cNvSpPr/>
            <p:nvPr/>
          </p:nvSpPr>
          <p:spPr>
            <a:xfrm>
              <a:off x="629933" y="864605"/>
              <a:ext cx="1609190" cy="1802062"/>
            </a:xfrm>
            <a:custGeom>
              <a:avLst/>
              <a:gdLst/>
              <a:ahLst/>
              <a:cxnLst>
                <a:cxn ang="0">
                  <a:pos x="wd2" y="hd2"/>
                </a:cxn>
                <a:cxn ang="5400000">
                  <a:pos x="wd2" y="hd2"/>
                </a:cxn>
                <a:cxn ang="10800000">
                  <a:pos x="wd2" y="hd2"/>
                </a:cxn>
                <a:cxn ang="16200000">
                  <a:pos x="wd2" y="hd2"/>
                </a:cxn>
              </a:cxnLst>
              <a:rect l="0" t="0" r="r" b="b"/>
              <a:pathLst>
                <a:path w="21600" h="21600" extrusionOk="0">
                  <a:moveTo>
                    <a:pt x="21600" y="2411"/>
                  </a:moveTo>
                  <a:cubicBezTo>
                    <a:pt x="21600" y="3743"/>
                    <a:pt x="16765" y="4822"/>
                    <a:pt x="10800" y="4822"/>
                  </a:cubicBezTo>
                  <a:cubicBezTo>
                    <a:pt x="4835" y="4822"/>
                    <a:pt x="0" y="3743"/>
                    <a:pt x="0" y="2411"/>
                  </a:cubicBez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lnTo>
                    <a:pt x="0" y="2411"/>
                  </a:lnTo>
                </a:path>
              </a:pathLst>
            </a:cu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nvGrpSpPr>
            <p:cNvPr id="830" name="Group 830"/>
            <p:cNvGrpSpPr/>
            <p:nvPr/>
          </p:nvGrpSpPr>
          <p:grpSpPr>
            <a:xfrm>
              <a:off x="223533" y="458205"/>
              <a:ext cx="1609193" cy="1802062"/>
              <a:chOff x="-2" y="0"/>
              <a:chExt cx="1609192" cy="1802061"/>
            </a:xfrm>
          </p:grpSpPr>
          <p:sp>
            <p:nvSpPr>
              <p:cNvPr id="827" name="Shape 827"/>
              <p:cNvSpPr/>
              <p:nvPr/>
            </p:nvSpPr>
            <p:spPr>
              <a:xfrm>
                <a:off x="-3" y="0"/>
                <a:ext cx="1609193" cy="1802062"/>
              </a:xfrm>
              <a:custGeom>
                <a:avLst/>
                <a:gdLst/>
                <a:ahLst/>
                <a:cxnLst>
                  <a:cxn ang="0">
                    <a:pos x="wd2" y="hd2"/>
                  </a:cxn>
                  <a:cxn ang="5400000">
                    <a:pos x="wd2" y="hd2"/>
                  </a:cxn>
                  <a:cxn ang="10800000">
                    <a:pos x="wd2" y="hd2"/>
                  </a:cxn>
                  <a:cxn ang="16200000">
                    <a:pos x="wd2" y="hd2"/>
                  </a:cxn>
                </a:cxnLst>
                <a:rect l="0" t="0" r="r" b="b"/>
                <a:pathLst>
                  <a:path w="21600" h="21600" extrusionOk="0">
                    <a:moveTo>
                      <a:pt x="0" y="2411"/>
                    </a:move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close/>
                  </a:path>
                </a:pathLst>
              </a:custGeom>
              <a:noFill/>
              <a:ln w="12700" cap="flat">
                <a:solidFill>
                  <a:srgbClr val="CCCCCC"/>
                </a:solidFill>
                <a:miter lim="4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sp>
            <p:nvSpPr>
              <p:cNvPr id="828" name="Shape 828"/>
              <p:cNvSpPr/>
              <p:nvPr/>
            </p:nvSpPr>
            <p:spPr>
              <a:xfrm>
                <a:off x="-1" y="-1"/>
                <a:ext cx="1609191" cy="402300"/>
              </a:xfrm>
              <a:prstGeom prst="ellipse">
                <a:avLst/>
              </a:prstGeom>
              <a:noFill/>
              <a:ln w="12700" cap="flat">
                <a:solidFill>
                  <a:srgbClr val="CCCCCC"/>
                </a:solidFill>
                <a:miter lim="4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sp>
            <p:nvSpPr>
              <p:cNvPr id="829" name="Shape 829"/>
              <p:cNvSpPr/>
              <p:nvPr/>
            </p:nvSpPr>
            <p:spPr>
              <a:xfrm>
                <a:off x="-3" y="0"/>
                <a:ext cx="1609190" cy="1802062"/>
              </a:xfrm>
              <a:custGeom>
                <a:avLst/>
                <a:gdLst/>
                <a:ahLst/>
                <a:cxnLst>
                  <a:cxn ang="0">
                    <a:pos x="wd2" y="hd2"/>
                  </a:cxn>
                  <a:cxn ang="5400000">
                    <a:pos x="wd2" y="hd2"/>
                  </a:cxn>
                  <a:cxn ang="10800000">
                    <a:pos x="wd2" y="hd2"/>
                  </a:cxn>
                  <a:cxn ang="16200000">
                    <a:pos x="wd2" y="hd2"/>
                  </a:cxn>
                </a:cxnLst>
                <a:rect l="0" t="0" r="r" b="b"/>
                <a:pathLst>
                  <a:path w="21600" h="21600" extrusionOk="0">
                    <a:moveTo>
                      <a:pt x="21600" y="2411"/>
                    </a:moveTo>
                    <a:cubicBezTo>
                      <a:pt x="21600" y="3743"/>
                      <a:pt x="16765" y="4822"/>
                      <a:pt x="10800" y="4822"/>
                    </a:cubicBezTo>
                    <a:cubicBezTo>
                      <a:pt x="4835" y="4822"/>
                      <a:pt x="0" y="3743"/>
                      <a:pt x="0" y="2411"/>
                    </a:cubicBez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lnTo>
                      <a:pt x="0" y="2411"/>
                    </a:lnTo>
                  </a:path>
                </a:pathLst>
              </a:cu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sp>
          <p:nvSpPr>
            <p:cNvPr id="831" name="Shape 831"/>
            <p:cNvSpPr/>
            <p:nvPr/>
          </p:nvSpPr>
          <p:spPr>
            <a:xfrm>
              <a:off x="-1" y="0"/>
              <a:ext cx="2463407" cy="3054390"/>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sp>
        <p:nvSpPr>
          <p:cNvPr id="834" name="Shape 834"/>
          <p:cNvSpPr/>
          <p:nvPr/>
        </p:nvSpPr>
        <p:spPr>
          <a:xfrm>
            <a:off x="8032648" y="1553024"/>
            <a:ext cx="861774" cy="242374"/>
          </a:xfrm>
          <a:prstGeom prst="rect">
            <a:avLst/>
          </a:prstGeom>
          <a:ln w="12700">
            <a:miter lim="400000"/>
          </a:ln>
          <a:extLst>
            <a:ext uri="{C572A759-6A51-4108-AA02-DFA0A04FC94B}">
              <ma14:wrappingTextBoxFlag xmlns="" xmlns:ma14="http://schemas.microsoft.com/office/mac/drawingml/2011/main" val="1"/>
            </a:ext>
          </a:extLst>
        </p:spPr>
        <p:txBody>
          <a:bodyPr wrap="none" lIns="45720" tIns="45720" rIns="45720" bIns="45720">
            <a:spAutoFit/>
          </a:bodyPr>
          <a:lstStyle>
            <a:lvl1pPr algn="l" defTabSz="1217021">
              <a:defRPr sz="2600" i="1">
                <a:solidFill>
                  <a:srgbClr val="404040"/>
                </a:solidFill>
                <a:latin typeface="Times New Roman"/>
                <a:ea typeface="Times New Roman"/>
                <a:cs typeface="Times New Roman"/>
                <a:sym typeface="Times New Roman"/>
              </a:defRPr>
            </a:lvl1pPr>
          </a:lstStyle>
          <a:p>
            <a:pPr hangingPunct="0"/>
            <a:r>
              <a:rPr sz="975">
                <a:solidFill>
                  <a:srgbClr val="CCCCCC"/>
                </a:solidFill>
              </a:rPr>
              <a:t>Storage System</a:t>
            </a:r>
          </a:p>
        </p:txBody>
      </p:sp>
      <p:pic>
        <p:nvPicPr>
          <p:cNvPr id="835" name="image12.png"/>
          <p:cNvPicPr>
            <a:picLocks noChangeAspect="1"/>
          </p:cNvPicPr>
          <p:nvPr/>
        </p:nvPicPr>
        <p:blipFill>
          <a:blip r:embed="rId2">
            <a:extLst/>
          </a:blip>
          <a:stretch>
            <a:fillRect/>
          </a:stretch>
        </p:blipFill>
        <p:spPr>
          <a:xfrm>
            <a:off x="855175" y="1114453"/>
            <a:ext cx="822524" cy="580803"/>
          </a:xfrm>
          <a:prstGeom prst="rect">
            <a:avLst/>
          </a:prstGeom>
          <a:ln w="12700">
            <a:miter lim="400000"/>
          </a:ln>
        </p:spPr>
      </p:pic>
      <p:sp>
        <p:nvSpPr>
          <p:cNvPr id="893" name="Shape 893"/>
          <p:cNvSpPr/>
          <p:nvPr/>
        </p:nvSpPr>
        <p:spPr>
          <a:xfrm>
            <a:off x="1267302" y="1695255"/>
            <a:ext cx="702" cy="2355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25400">
            <a:solidFill>
              <a:srgbClr val="AB1A86"/>
            </a:solidFill>
            <a:miter/>
          </a:ln>
        </p:spPr>
        <p:txBody>
          <a:bodyPr/>
          <a:lstStyle/>
          <a:p>
            <a:pPr defTabSz="309555"/>
            <a:endParaRPr sz="675"/>
          </a:p>
        </p:txBody>
      </p:sp>
      <p:sp>
        <p:nvSpPr>
          <p:cNvPr id="837" name="Shape 837"/>
          <p:cNvSpPr/>
          <p:nvPr/>
        </p:nvSpPr>
        <p:spPr>
          <a:xfrm rot="21376469">
            <a:off x="109005" y="837407"/>
            <a:ext cx="6188663" cy="1950124"/>
          </a:xfrm>
          <a:prstGeom prst="ellipse">
            <a:avLst/>
          </a:prstGeom>
          <a:ln w="25400">
            <a:solidFill>
              <a:srgbClr val="EE7D31"/>
            </a:solidFill>
            <a:miter/>
          </a:ln>
          <a:effectLst/>
        </p:spPr>
        <p:txBody>
          <a:bodyPr lIns="45720" tIns="45720" rIns="45720" bIns="45720" anchor="ct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sp>
        <p:nvSpPr>
          <p:cNvPr id="839" name="Shape 839"/>
          <p:cNvSpPr/>
          <p:nvPr/>
        </p:nvSpPr>
        <p:spPr>
          <a:xfrm>
            <a:off x="1269575" y="1705150"/>
            <a:ext cx="1134033" cy="640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7" y="0"/>
                </a:lnTo>
                <a:lnTo>
                  <a:pt x="157" y="21600"/>
                </a:lnTo>
                <a:lnTo>
                  <a:pt x="21600" y="21600"/>
                </a:lnTo>
              </a:path>
            </a:pathLst>
          </a:custGeom>
          <a:ln w="28575">
            <a:solidFill>
              <a:srgbClr val="EE7D31"/>
            </a:solidFill>
            <a:miter/>
            <a:headEnd type="triangle"/>
          </a:ln>
          <a:effectLst/>
        </p:spPr>
        <p:txBody>
          <a:bodyPr lIns="45720" tIns="45720" rIns="45720" bIns="45720" anchor="ctr"/>
          <a:lstStyle/>
          <a:p>
            <a:pPr defTabSz="456371">
              <a:defRPr sz="4800">
                <a:latin typeface="Cambria"/>
                <a:ea typeface="Cambria"/>
                <a:cs typeface="Cambria"/>
                <a:sym typeface="Cambria"/>
              </a:defRPr>
            </a:pPr>
            <a:endParaRPr sz="4800">
              <a:latin typeface="Cambria"/>
              <a:ea typeface="Cambria"/>
              <a:cs typeface="Cambria"/>
              <a:sym typeface="Cambria"/>
            </a:endParaRPr>
          </a:p>
        </p:txBody>
      </p:sp>
      <p:grpSp>
        <p:nvGrpSpPr>
          <p:cNvPr id="845" name="Group 845"/>
          <p:cNvGrpSpPr/>
          <p:nvPr/>
        </p:nvGrpSpPr>
        <p:grpSpPr>
          <a:xfrm>
            <a:off x="2881746" y="1137610"/>
            <a:ext cx="324461" cy="317360"/>
            <a:chOff x="0" y="0"/>
            <a:chExt cx="865229" cy="846290"/>
          </a:xfrm>
          <a:solidFill>
            <a:srgbClr val="F49819"/>
          </a:solidFill>
        </p:grpSpPr>
        <p:sp>
          <p:nvSpPr>
            <p:cNvPr id="841" name="Shape 841"/>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grp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842" name="Shape 842"/>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grpFill/>
            <a:ln w="12700" cap="flat">
              <a:noFill/>
              <a:miter lim="4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843" name="Shape 843"/>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solidFill>
              <a:srgbClr val="EE7D31"/>
            </a:solidFill>
            <a:ln w="12700" cap="flat">
              <a:solidFill>
                <a:srgbClr val="404040"/>
              </a:solidFill>
              <a:prstDash val="solid"/>
              <a:miter lim="8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844" name="Shape 844"/>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a:t>***</a:t>
              </a:r>
            </a:p>
          </p:txBody>
        </p:sp>
      </p:grpSp>
      <p:sp>
        <p:nvSpPr>
          <p:cNvPr id="846" name="Shape 846"/>
          <p:cNvSpPr/>
          <p:nvPr/>
        </p:nvSpPr>
        <p:spPr>
          <a:xfrm rot="5400000">
            <a:off x="1710712" y="1005642"/>
            <a:ext cx="898482" cy="1780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28575">
            <a:solidFill>
              <a:srgbClr val="EE7D31"/>
            </a:solidFill>
            <a:miter/>
            <a:headEnd type="triangle"/>
          </a:ln>
          <a:effectLst/>
        </p:spPr>
        <p:txBody>
          <a:bodyPr lIns="45720" tIns="45720" rIns="45720" bIns="45720" anchor="ctr"/>
          <a:lstStyle/>
          <a:p>
            <a:pPr defTabSz="456371">
              <a:defRPr sz="4800">
                <a:latin typeface="Cambria"/>
                <a:ea typeface="Cambria"/>
                <a:cs typeface="Cambria"/>
                <a:sym typeface="Cambria"/>
              </a:defRPr>
            </a:pPr>
            <a:endParaRPr sz="4800">
              <a:latin typeface="Cambria"/>
              <a:ea typeface="Cambria"/>
              <a:cs typeface="Cambria"/>
              <a:sym typeface="Cambria"/>
            </a:endParaRPr>
          </a:p>
        </p:txBody>
      </p:sp>
      <p:grpSp>
        <p:nvGrpSpPr>
          <p:cNvPr id="850" name="Group 850"/>
          <p:cNvGrpSpPr/>
          <p:nvPr/>
        </p:nvGrpSpPr>
        <p:grpSpPr>
          <a:xfrm>
            <a:off x="5677408" y="2281496"/>
            <a:ext cx="3346163" cy="2301655"/>
            <a:chOff x="232136" y="-62658"/>
            <a:chExt cx="8776662" cy="5837839"/>
          </a:xfrm>
        </p:grpSpPr>
        <p:sp>
          <p:nvSpPr>
            <p:cNvPr id="847" name="Shape 847"/>
            <p:cNvSpPr/>
            <p:nvPr/>
          </p:nvSpPr>
          <p:spPr>
            <a:xfrm>
              <a:off x="1780826" y="1503338"/>
              <a:ext cx="7227972" cy="3983513"/>
            </a:xfrm>
            <a:prstGeom prst="rect">
              <a:avLst/>
            </a:prstGeom>
            <a:noFill/>
            <a:ln w="25400" cap="flat">
              <a:noFill/>
              <a:prstDash val="solid"/>
              <a:miter lim="800000"/>
            </a:ln>
            <a:effectLst/>
          </p:spPr>
          <p:txBody>
            <a:bodyPr wrap="square" lIns="45720" tIns="45720" rIns="45720" bIns="45720" numCol="1" anchor="ctr">
              <a:noAutofit/>
            </a:bodyPr>
            <a:lstStyle/>
            <a:p>
              <a:pPr defTabSz="456371">
                <a:lnSpc>
                  <a:spcPct val="80000"/>
                </a:lnSpc>
                <a:defRPr sz="3200" b="1" i="1">
                  <a:solidFill>
                    <a:srgbClr val="000090"/>
                  </a:solidFill>
                  <a:latin typeface="Times New Roman"/>
                  <a:ea typeface="Times New Roman"/>
                  <a:cs typeface="Times New Roman"/>
                  <a:sym typeface="Times New Roman"/>
                </a:defRPr>
              </a:pPr>
              <a:endParaRPr sz="1200" b="1" i="1">
                <a:solidFill>
                  <a:srgbClr val="000090"/>
                </a:solidFill>
                <a:latin typeface="HelvNeue Light for IBM" charset="0"/>
                <a:ea typeface="HelvNeue Light for IBM" charset="0"/>
                <a:cs typeface="HelvNeue Light for IBM" charset="0"/>
                <a:sym typeface="Times New Roman"/>
              </a:endParaRPr>
            </a:p>
          </p:txBody>
        </p:sp>
        <p:sp>
          <p:nvSpPr>
            <p:cNvPr id="848" name="Shape 848"/>
            <p:cNvSpPr/>
            <p:nvPr/>
          </p:nvSpPr>
          <p:spPr>
            <a:xfrm>
              <a:off x="232136" y="-62658"/>
              <a:ext cx="1372505" cy="5549507"/>
            </a:xfrm>
            <a:custGeom>
              <a:avLst/>
              <a:gdLst/>
              <a:ahLst/>
              <a:cxnLst>
                <a:cxn ang="0">
                  <a:pos x="wd2" y="hd2"/>
                </a:cxn>
                <a:cxn ang="5400000">
                  <a:pos x="wd2" y="hd2"/>
                </a:cxn>
                <a:cxn ang="10800000">
                  <a:pos x="wd2" y="hd2"/>
                </a:cxn>
                <a:cxn ang="16200000">
                  <a:pos x="wd2" y="hd2"/>
                </a:cxn>
              </a:cxnLst>
              <a:rect l="0" t="0" r="r" b="b"/>
              <a:pathLst>
                <a:path w="21600" h="21600" extrusionOk="0">
                  <a:moveTo>
                    <a:pt x="21600" y="5918"/>
                  </a:moveTo>
                  <a:lnTo>
                    <a:pt x="21600" y="21600"/>
                  </a:lnTo>
                  <a:moveTo>
                    <a:pt x="21600" y="8859"/>
                  </a:moveTo>
                  <a:lnTo>
                    <a:pt x="0" y="0"/>
                  </a:lnTo>
                </a:path>
              </a:pathLst>
            </a:custGeom>
            <a:noFill/>
            <a:ln w="25400" cap="flat">
              <a:solidFill>
                <a:srgbClr val="EE7D31"/>
              </a:solidFill>
              <a:prstDash val="solid"/>
              <a:miter lim="800000"/>
            </a:ln>
            <a:effectLst/>
          </p:spPr>
          <p:txBody>
            <a:bodyPr wrap="square" lIns="45720" tIns="45720" rIns="45720" bIns="45720" numCol="1" anchor="ctr">
              <a:noAutofit/>
            </a:bodyPr>
            <a:lstStyle/>
            <a:p>
              <a:pPr defTabSz="456371">
                <a:lnSpc>
                  <a:spcPct val="80000"/>
                </a:lnSpc>
                <a:defRPr sz="3200" b="1" i="1">
                  <a:solidFill>
                    <a:srgbClr val="000090"/>
                  </a:solidFill>
                  <a:latin typeface="Times New Roman"/>
                  <a:ea typeface="Times New Roman"/>
                  <a:cs typeface="Times New Roman"/>
                  <a:sym typeface="Times New Roman"/>
                </a:defRPr>
              </a:pPr>
              <a:endParaRPr sz="1200" b="1" i="1">
                <a:solidFill>
                  <a:srgbClr val="000090"/>
                </a:solidFill>
                <a:latin typeface="HelvNeue Light for IBM" charset="0"/>
                <a:ea typeface="HelvNeue Light for IBM" charset="0"/>
                <a:cs typeface="HelvNeue Light for IBM" charset="0"/>
                <a:sym typeface="Times New Roman"/>
              </a:endParaRPr>
            </a:p>
          </p:txBody>
        </p:sp>
        <p:sp>
          <p:nvSpPr>
            <p:cNvPr id="849" name="Shape 849"/>
            <p:cNvSpPr/>
            <p:nvPr/>
          </p:nvSpPr>
          <p:spPr>
            <a:xfrm>
              <a:off x="1952335" y="1672404"/>
              <a:ext cx="7056463" cy="41027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p>
              <a:pPr defTabSz="456371">
                <a:lnSpc>
                  <a:spcPct val="90000"/>
                </a:lnSpc>
                <a:defRPr sz="3200" b="1">
                  <a:solidFill>
                    <a:srgbClr val="404040"/>
                  </a:solidFill>
                  <a:latin typeface="Cambria"/>
                  <a:ea typeface="Cambria"/>
                  <a:cs typeface="Cambria"/>
                  <a:sym typeface="Cambria"/>
                </a:defRPr>
              </a:pPr>
              <a:r>
                <a:rPr lang="en-US" sz="1050" b="1" dirty="0">
                  <a:solidFill>
                    <a:srgbClr val="F48F19"/>
                  </a:solidFill>
                  <a:latin typeface="HelvNeue Bold for IBM" charset="0"/>
                  <a:ea typeface="HelvNeue Bold for IBM" charset="0"/>
                  <a:cs typeface="HelvNeue Bold for IBM" charset="0"/>
                  <a:sym typeface="Cambria"/>
                </a:rPr>
                <a:t>Communication Server </a:t>
              </a:r>
              <a:br>
                <a:rPr lang="en-US" sz="1050" b="1" dirty="0">
                  <a:solidFill>
                    <a:srgbClr val="F48F19"/>
                  </a:solidFill>
                  <a:latin typeface="HelvNeue Bold for IBM" charset="0"/>
                  <a:ea typeface="HelvNeue Bold for IBM" charset="0"/>
                  <a:cs typeface="HelvNeue Bold for IBM" charset="0"/>
                  <a:sym typeface="Cambria"/>
                </a:rPr>
              </a:br>
              <a:r>
                <a:rPr lang="en-US" sz="1050" b="1" dirty="0">
                  <a:solidFill>
                    <a:srgbClr val="F48F19"/>
                  </a:solidFill>
                  <a:latin typeface="HelvNeue Light for IBM" charset="0"/>
                  <a:ea typeface="HelvNeue Light for IBM" charset="0"/>
                  <a:cs typeface="HelvNeue Light for IBM" charset="0"/>
                  <a:sym typeface="Cambria"/>
                </a:rPr>
                <a:t>z Encryption Readiness Technology (</a:t>
              </a:r>
              <a:r>
                <a:rPr lang="en-US" sz="1050" b="1" dirty="0" err="1">
                  <a:solidFill>
                    <a:srgbClr val="F48F19"/>
                  </a:solidFill>
                  <a:latin typeface="HelvNeue Light for IBM" charset="0"/>
                  <a:ea typeface="HelvNeue Light for IBM" charset="0"/>
                  <a:cs typeface="HelvNeue Light for IBM" charset="0"/>
                  <a:sym typeface="Cambria"/>
                </a:rPr>
                <a:t>zERT</a:t>
              </a:r>
              <a:r>
                <a:rPr lang="en-US" sz="1050" b="1" dirty="0">
                  <a:solidFill>
                    <a:srgbClr val="F48F19"/>
                  </a:solidFill>
                  <a:latin typeface="HelvNeue Light for IBM" charset="0"/>
                  <a:ea typeface="HelvNeue Light for IBM" charset="0"/>
                  <a:cs typeface="HelvNeue Light for IBM" charset="0"/>
                  <a:sym typeface="Cambria"/>
                </a:rPr>
                <a:t>)</a:t>
              </a:r>
              <a:r>
                <a:rPr sz="1050" b="1" dirty="0">
                  <a:solidFill>
                    <a:srgbClr val="F48F19"/>
                  </a:solidFill>
                  <a:latin typeface="HelvNeue Light for IBM" charset="0"/>
                  <a:ea typeface="HelvNeue Light for IBM" charset="0"/>
                  <a:cs typeface="HelvNeue Light for IBM" charset="0"/>
                  <a:sym typeface="Cambria"/>
                </a:rPr>
                <a:t>:</a:t>
              </a:r>
              <a:endParaRPr lang="en-US" sz="1050" b="1" dirty="0">
                <a:solidFill>
                  <a:srgbClr val="F48F19"/>
                </a:solidFill>
                <a:latin typeface="HelvNeue Light for IBM" charset="0"/>
                <a:ea typeface="HelvNeue Light for IBM" charset="0"/>
                <a:cs typeface="HelvNeue Light for IBM" charset="0"/>
                <a:sym typeface="Cambria"/>
              </a:endParaRPr>
            </a:p>
            <a:p>
              <a:pPr defTabSz="456371">
                <a:lnSpc>
                  <a:spcPct val="90000"/>
                </a:lnSpc>
                <a:defRPr sz="3200" b="1">
                  <a:solidFill>
                    <a:srgbClr val="404040"/>
                  </a:solidFill>
                  <a:latin typeface="Cambria"/>
                  <a:ea typeface="Cambria"/>
                  <a:cs typeface="Cambria"/>
                  <a:sym typeface="Cambria"/>
                </a:defRPr>
              </a:pPr>
              <a:endParaRPr sz="1050" b="1" dirty="0">
                <a:latin typeface="HelvNeue Light for IBM" charset="0"/>
                <a:ea typeface="HelvNeue Light for IBM" charset="0"/>
                <a:cs typeface="HelvNeue Light for IBM" charset="0"/>
                <a:sym typeface="Cambria"/>
              </a:endParaRPr>
            </a:p>
            <a:p>
              <a:pPr defTabSz="456371">
                <a:lnSpc>
                  <a:spcPct val="90000"/>
                </a:lnSpc>
                <a:defRPr sz="3200">
                  <a:solidFill>
                    <a:srgbClr val="404040"/>
                  </a:solidFill>
                  <a:latin typeface="Cambria"/>
                  <a:ea typeface="Cambria"/>
                  <a:cs typeface="Cambria"/>
                  <a:sym typeface="Cambria"/>
                </a:defRPr>
              </a:pPr>
              <a:r>
                <a:rPr sz="1200" dirty="0">
                  <a:latin typeface="HelvNeue Light for IBM" charset="0"/>
                  <a:ea typeface="HelvNeue Light for IBM" charset="0"/>
                  <a:cs typeface="HelvNeue Light for IBM" charset="0"/>
                  <a:sym typeface="Cambria"/>
                </a:rPr>
                <a:t>A z/OS administrator can determine </a:t>
              </a:r>
              <a:r>
                <a:rPr lang="en-US" sz="1200" dirty="0">
                  <a:latin typeface="HelvNeue Light for IBM" charset="0"/>
                  <a:ea typeface="HelvNeue Light for IBM" charset="0"/>
                  <a:cs typeface="HelvNeue Light for IBM" charset="0"/>
                  <a:sym typeface="Cambria"/>
                </a:rPr>
                <a:t>when</a:t>
              </a:r>
              <a:r>
                <a:rPr sz="1200" dirty="0">
                  <a:latin typeface="HelvNeue Light for IBM" charset="0"/>
                  <a:ea typeface="HelvNeue Light for IBM" charset="0"/>
                  <a:cs typeface="HelvNeue Light for IBM" charset="0"/>
                  <a:sym typeface="Cambria"/>
                </a:rPr>
                <a:t> network traffic meets specified policy</a:t>
              </a:r>
              <a:r>
                <a:rPr lang="en-US" sz="1200" dirty="0">
                  <a:latin typeface="HelvNeue Light for IBM" charset="0"/>
                  <a:ea typeface="HelvNeue Light for IBM" charset="0"/>
                  <a:cs typeface="HelvNeue Light for IBM" charset="0"/>
                  <a:sym typeface="Cambria"/>
                </a:rPr>
                <a:t> with new discovery and reporting capabilities</a:t>
              </a:r>
              <a:endParaRPr sz="1200" dirty="0">
                <a:latin typeface="HelvNeue Light for IBM" charset="0"/>
                <a:ea typeface="HelvNeue Light for IBM" charset="0"/>
                <a:cs typeface="HelvNeue Light for IBM" charset="0"/>
                <a:sym typeface="Cambria"/>
              </a:endParaRPr>
            </a:p>
            <a:p>
              <a:pPr defTabSz="456371">
                <a:lnSpc>
                  <a:spcPct val="80000"/>
                </a:lnSpc>
                <a:defRPr sz="3200" b="1" i="1">
                  <a:solidFill>
                    <a:srgbClr val="000090"/>
                  </a:solidFill>
                  <a:latin typeface="Times New Roman"/>
                  <a:ea typeface="Times New Roman"/>
                  <a:cs typeface="Times New Roman"/>
                  <a:sym typeface="Times New Roman"/>
                </a:defRPr>
              </a:pPr>
              <a:endParaRPr lang="en-US" sz="1200" b="1" i="1" dirty="0">
                <a:latin typeface="HelvNeue Light for IBM" charset="0"/>
                <a:ea typeface="HelvNeue Light for IBM" charset="0"/>
                <a:cs typeface="HelvNeue Light for IBM" charset="0"/>
                <a:sym typeface="Times New Roman"/>
              </a:endParaRPr>
            </a:p>
            <a:p>
              <a:pPr defTabSz="456371">
                <a:lnSpc>
                  <a:spcPct val="80000"/>
                </a:lnSpc>
                <a:defRPr sz="3200" b="1" i="1">
                  <a:solidFill>
                    <a:srgbClr val="000090"/>
                  </a:solidFill>
                  <a:latin typeface="Times New Roman"/>
                  <a:ea typeface="Times New Roman"/>
                  <a:cs typeface="Times New Roman"/>
                  <a:sym typeface="Times New Roman"/>
                </a:defRPr>
              </a:pPr>
              <a:r>
                <a:rPr sz="1200" b="1" i="1" dirty="0">
                  <a:latin typeface="HelvNeue Light for IBM" charset="0"/>
                  <a:ea typeface="HelvNeue Light for IBM" charset="0"/>
                  <a:cs typeface="HelvNeue Light for IBM" charset="0"/>
                  <a:sym typeface="Times New Roman"/>
                </a:rPr>
                <a:t>Currently no single method to easily determine which application traffic patterns are protected</a:t>
              </a:r>
            </a:p>
          </p:txBody>
        </p:sp>
      </p:grpSp>
      <p:sp>
        <p:nvSpPr>
          <p:cNvPr id="854" name="Shape 854"/>
          <p:cNvSpPr/>
          <p:nvPr/>
        </p:nvSpPr>
        <p:spPr>
          <a:xfrm>
            <a:off x="3208087" y="1200915"/>
            <a:ext cx="531596"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defTabSz="1217021">
              <a:defRPr sz="3200">
                <a:solidFill>
                  <a:srgbClr val="404040"/>
                </a:solidFill>
                <a:latin typeface="Times New Roman"/>
                <a:ea typeface="Times New Roman"/>
                <a:cs typeface="Times New Roman"/>
                <a:sym typeface="Times New Roman"/>
              </a:defRPr>
            </a:lvl1pPr>
          </a:lstStyle>
          <a:p>
            <a:pPr algn="ctr" hangingPunct="0"/>
            <a:r>
              <a:rPr sz="1200" dirty="0">
                <a:solidFill>
                  <a:schemeClr val="tx1"/>
                </a:solidFill>
              </a:rPr>
              <a:t>App A</a:t>
            </a:r>
          </a:p>
        </p:txBody>
      </p:sp>
      <p:grpSp>
        <p:nvGrpSpPr>
          <p:cNvPr id="859" name="Group 859"/>
          <p:cNvGrpSpPr/>
          <p:nvPr/>
        </p:nvGrpSpPr>
        <p:grpSpPr>
          <a:xfrm>
            <a:off x="2867270" y="1926078"/>
            <a:ext cx="324461" cy="317360"/>
            <a:chOff x="0" y="0"/>
            <a:chExt cx="865229" cy="846290"/>
          </a:xfrm>
          <a:solidFill>
            <a:srgbClr val="F49819"/>
          </a:solidFill>
        </p:grpSpPr>
        <p:sp>
          <p:nvSpPr>
            <p:cNvPr id="855" name="Shape 855"/>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grp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856" name="Shape 856"/>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grpFill/>
            <a:ln w="12700" cap="flat">
              <a:noFill/>
              <a:miter lim="4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857" name="Shape 857"/>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solidFill>
              <a:srgbClr val="EE7D31"/>
            </a:solidFill>
            <a:ln w="12700" cap="flat">
              <a:solidFill>
                <a:srgbClr val="404040"/>
              </a:solidFill>
              <a:prstDash val="solid"/>
              <a:miter lim="8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858" name="Shape 858"/>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a:t>***</a:t>
              </a:r>
            </a:p>
          </p:txBody>
        </p:sp>
      </p:grpSp>
      <p:sp>
        <p:nvSpPr>
          <p:cNvPr id="861" name="Shape 861"/>
          <p:cNvSpPr/>
          <p:nvPr/>
        </p:nvSpPr>
        <p:spPr>
          <a:xfrm>
            <a:off x="5429894" y="1200915"/>
            <a:ext cx="531597"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defTabSz="1217021">
              <a:defRPr sz="3200">
                <a:solidFill>
                  <a:srgbClr val="404040"/>
                </a:solidFill>
                <a:latin typeface="Times New Roman"/>
                <a:ea typeface="Times New Roman"/>
                <a:cs typeface="Times New Roman"/>
                <a:sym typeface="Times New Roman"/>
              </a:defRPr>
            </a:lvl1pPr>
          </a:lstStyle>
          <a:p>
            <a:pPr algn="ctr" hangingPunct="0"/>
            <a:r>
              <a:rPr sz="1200">
                <a:solidFill>
                  <a:schemeClr val="tx1"/>
                </a:solidFill>
              </a:rPr>
              <a:t>App B</a:t>
            </a:r>
          </a:p>
        </p:txBody>
      </p:sp>
      <p:grpSp>
        <p:nvGrpSpPr>
          <p:cNvPr id="866" name="Group 866"/>
          <p:cNvGrpSpPr/>
          <p:nvPr/>
        </p:nvGrpSpPr>
        <p:grpSpPr>
          <a:xfrm>
            <a:off x="5091883" y="1137117"/>
            <a:ext cx="324461" cy="317360"/>
            <a:chOff x="0" y="0"/>
            <a:chExt cx="865229" cy="846290"/>
          </a:xfrm>
          <a:effectLst/>
        </p:grpSpPr>
        <p:sp>
          <p:nvSpPr>
            <p:cNvPr id="862" name="Shape 862"/>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solidFill>
              <a:srgbClr val="CCCCCC"/>
            </a:solid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863" name="Shape 863"/>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864" name="Shape 864"/>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noFill/>
            <a:ln w="12700" cap="flat">
              <a:solidFill>
                <a:schemeClr val="tx1">
                  <a:lumMod val="65000"/>
                  <a:lumOff val="35000"/>
                </a:schemeClr>
              </a:solidFill>
              <a:prstDash val="solid"/>
              <a:miter lim="8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865" name="Shape 865"/>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a:t>abc</a:t>
              </a:r>
            </a:p>
          </p:txBody>
        </p:sp>
      </p:grpSp>
      <p:sp>
        <p:nvSpPr>
          <p:cNvPr id="889" name="Shape 889"/>
          <p:cNvSpPr/>
          <p:nvPr/>
        </p:nvSpPr>
        <p:spPr>
          <a:xfrm>
            <a:off x="53182" y="2915354"/>
            <a:ext cx="2656197" cy="1667798"/>
          </a:xfrm>
          <a:prstGeom prst="rect">
            <a:avLst/>
          </a:prstGeom>
          <a:noFill/>
          <a:ln w="12700">
            <a:noFill/>
            <a:miter lim="400000"/>
          </a:ln>
          <a:effectLst/>
          <a:extLst>
            <a:ext uri="{C572A759-6A51-4108-AA02-DFA0A04FC94B}">
              <ma14:wrappingTextBoxFlag xmlns="" xmlns:ma14="http://schemas.microsoft.com/office/mac/drawingml/2011/main" val="1"/>
            </a:ext>
          </a:extLst>
        </p:spPr>
        <p:txBody>
          <a:bodyPr wrap="square" lIns="44577" tIns="45720" rIns="45720" bIns="45720" anchor="ctr">
            <a:noAutofit/>
          </a:bodyPr>
          <a:lstStyle/>
          <a:p>
            <a:pPr defTabSz="456371">
              <a:defRPr sz="2800" b="1" i="1">
                <a:solidFill>
                  <a:srgbClr val="F38F1A"/>
                </a:solidFill>
                <a:latin typeface="Times New Roman"/>
                <a:ea typeface="Times New Roman"/>
                <a:cs typeface="Times New Roman"/>
                <a:sym typeface="Times New Roman"/>
              </a:defRPr>
            </a:pPr>
            <a:r>
              <a:rPr lang="en-US" sz="1400" b="1" i="1" dirty="0">
                <a:solidFill>
                  <a:srgbClr val="EE7D31"/>
                </a:solidFill>
                <a:latin typeface="HelvNeue Bold for IBM" charset="0"/>
                <a:ea typeface="HelvNeue Bold for IBM" charset="0"/>
                <a:cs typeface="HelvNeue Bold for IBM" charset="0"/>
                <a:sym typeface="Times New Roman"/>
              </a:rPr>
              <a:t>Client </a:t>
            </a:r>
            <a:r>
              <a:rPr sz="1400" b="1" i="1" dirty="0">
                <a:solidFill>
                  <a:srgbClr val="EE7D31"/>
                </a:solidFill>
                <a:latin typeface="HelvNeue Bold for IBM" charset="0"/>
                <a:ea typeface="HelvNeue Bold for IBM" charset="0"/>
                <a:cs typeface="HelvNeue Bold for IBM" charset="0"/>
                <a:sym typeface="Times New Roman"/>
              </a:rPr>
              <a:t>Value Proposition:</a:t>
            </a:r>
            <a:endParaRPr sz="1400" b="1" i="1" dirty="0">
              <a:solidFill>
                <a:srgbClr val="EE7D31"/>
              </a:solidFill>
              <a:latin typeface="HelvNeue Bold for IBM" charset="0"/>
              <a:ea typeface="HelvNeue Bold for IBM" charset="0"/>
              <a:cs typeface="HelvNeue Bold for IBM" charset="0"/>
              <a:sym typeface="Arial"/>
            </a:endParaRPr>
          </a:p>
          <a:p>
            <a:pPr defTabSz="456371">
              <a:defRPr sz="2800" i="1">
                <a:solidFill>
                  <a:srgbClr val="F38F1A"/>
                </a:solidFill>
                <a:latin typeface="Times New Roman"/>
                <a:ea typeface="Times New Roman"/>
                <a:cs typeface="Times New Roman"/>
                <a:sym typeface="Times New Roman"/>
              </a:defRPr>
            </a:pPr>
            <a:r>
              <a:rPr lang="en-US" sz="1400" i="1" dirty="0">
                <a:solidFill>
                  <a:srgbClr val="EE7D31"/>
                </a:solidFill>
                <a:latin typeface="HelvNeue Light for IBM" charset="0"/>
                <a:ea typeface="HelvNeue Light for IBM" charset="0"/>
                <a:cs typeface="HelvNeue Light for IBM" charset="0"/>
                <a:sym typeface="Times New Roman"/>
              </a:rPr>
              <a:t>Not all organizations use</a:t>
            </a:r>
            <a:r>
              <a:rPr sz="1400" i="1" dirty="0">
                <a:solidFill>
                  <a:srgbClr val="EE7D31"/>
                </a:solidFill>
                <a:latin typeface="HelvNeue Light for IBM" charset="0"/>
                <a:ea typeface="HelvNeue Light for IBM" charset="0"/>
                <a:cs typeface="HelvNeue Light for IBM" charset="0"/>
                <a:sym typeface="Times New Roman"/>
              </a:rPr>
              <a:t> host-based network encryption today</a:t>
            </a:r>
            <a:r>
              <a:rPr lang="en-US" sz="1400" i="1" dirty="0">
                <a:solidFill>
                  <a:srgbClr val="EE7D31"/>
                </a:solidFill>
                <a:latin typeface="HelvNeue Light for IBM" charset="0"/>
                <a:ea typeface="HelvNeue Light for IBM" charset="0"/>
                <a:cs typeface="HelvNeue Light for IBM" charset="0"/>
                <a:sym typeface="Times New Roman"/>
              </a:rPr>
              <a:t>. R</a:t>
            </a:r>
            <a:r>
              <a:rPr sz="1400" i="1" dirty="0">
                <a:solidFill>
                  <a:srgbClr val="EE7D31"/>
                </a:solidFill>
                <a:latin typeface="HelvNeue Light for IBM" charset="0"/>
                <a:ea typeface="HelvNeue Light for IBM" charset="0"/>
                <a:cs typeface="HelvNeue Light for IBM" charset="0"/>
                <a:sym typeface="Times New Roman"/>
              </a:rPr>
              <a:t>educed cost of encryption enables </a:t>
            </a:r>
            <a:r>
              <a:rPr lang="en-US" sz="1400" i="1" dirty="0">
                <a:solidFill>
                  <a:srgbClr val="EE7D31"/>
                </a:solidFill>
                <a:latin typeface="HelvNeue Light for IBM" charset="0"/>
                <a:ea typeface="HelvNeue Light for IBM" charset="0"/>
                <a:cs typeface="HelvNeue Light for IBM" charset="0"/>
                <a:sym typeface="Times New Roman"/>
              </a:rPr>
              <a:t>broad </a:t>
            </a:r>
            <a:r>
              <a:rPr sz="1400" i="1" dirty="0">
                <a:solidFill>
                  <a:srgbClr val="EE7D31"/>
                </a:solidFill>
                <a:latin typeface="HelvNeue Light for IBM" charset="0"/>
                <a:ea typeface="HelvNeue Light for IBM" charset="0"/>
                <a:cs typeface="HelvNeue Light for IBM" charset="0"/>
                <a:sym typeface="Times New Roman"/>
              </a:rPr>
              <a:t>use of network encryption</a:t>
            </a:r>
            <a:r>
              <a:rPr lang="en-US" sz="1400" i="1" dirty="0">
                <a:solidFill>
                  <a:srgbClr val="EE7D31"/>
                </a:solidFill>
                <a:latin typeface="HelvNeue Light for IBM" charset="0"/>
                <a:ea typeface="HelvNeue Light for IBM" charset="0"/>
                <a:cs typeface="HelvNeue Light for IBM" charset="0"/>
                <a:sym typeface="Times New Roman"/>
              </a:rPr>
              <a:t> and enhanced audit simplifies compliance.</a:t>
            </a:r>
          </a:p>
        </p:txBody>
      </p:sp>
      <p:grpSp>
        <p:nvGrpSpPr>
          <p:cNvPr id="103" name="Group 723"/>
          <p:cNvGrpSpPr/>
          <p:nvPr/>
        </p:nvGrpSpPr>
        <p:grpSpPr>
          <a:xfrm>
            <a:off x="2726727" y="3568607"/>
            <a:ext cx="3362856" cy="792131"/>
            <a:chOff x="-1" y="-1"/>
            <a:chExt cx="8721292" cy="2432020"/>
          </a:xfrm>
        </p:grpSpPr>
        <p:sp>
          <p:nvSpPr>
            <p:cNvPr id="104" name="Shape 721"/>
            <p:cNvSpPr/>
            <p:nvPr/>
          </p:nvSpPr>
          <p:spPr>
            <a:xfrm>
              <a:off x="-1" y="-1"/>
              <a:ext cx="8721292" cy="2432020"/>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sp>
          <p:nvSpPr>
            <p:cNvPr id="105" name="Shape 722"/>
            <p:cNvSpPr/>
            <p:nvPr/>
          </p:nvSpPr>
          <p:spPr>
            <a:xfrm>
              <a:off x="-1" y="649048"/>
              <a:ext cx="8721292" cy="11339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algn="l" defTabSz="1217021">
                <a:defRPr sz="4800">
                  <a:solidFill>
                    <a:srgbClr val="404040"/>
                  </a:solidFill>
                  <a:latin typeface="Cambria"/>
                  <a:ea typeface="Cambria"/>
                  <a:cs typeface="Cambria"/>
                  <a:sym typeface="Cambria"/>
                </a:defRPr>
              </a:lvl1pPr>
            </a:lstStyle>
            <a:p>
              <a:pPr algn="ctr" hangingPunct="0"/>
              <a:r>
                <a:rPr sz="1800" dirty="0">
                  <a:solidFill>
                    <a:srgbClr val="CCCCCC"/>
                  </a:solidFill>
                </a:rPr>
                <a:t>LinuxONE/Linux on z</a:t>
              </a:r>
            </a:p>
          </p:txBody>
        </p:sp>
      </p:grpSp>
      <p:cxnSp>
        <p:nvCxnSpPr>
          <p:cNvPr id="3" name="Elbow Connector 2"/>
          <p:cNvCxnSpPr>
            <a:stCxn id="860" idx="1"/>
          </p:cNvCxnSpPr>
          <p:nvPr/>
        </p:nvCxnSpPr>
        <p:spPr>
          <a:xfrm rot="10800000" flipV="1">
            <a:off x="2053553" y="1646224"/>
            <a:ext cx="3004223" cy="765077"/>
          </a:xfrm>
          <a:prstGeom prst="bentConnector3">
            <a:avLst>
              <a:gd name="adj1" fmla="val 40982"/>
            </a:avLst>
          </a:prstGeom>
          <a:noFill/>
          <a:ln w="1905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873" name="Group 873"/>
          <p:cNvGrpSpPr/>
          <p:nvPr/>
        </p:nvGrpSpPr>
        <p:grpSpPr>
          <a:xfrm>
            <a:off x="4522577" y="1471185"/>
            <a:ext cx="324462" cy="317359"/>
            <a:chOff x="0" y="0"/>
            <a:chExt cx="865229" cy="846290"/>
          </a:xfrm>
        </p:grpSpPr>
        <p:sp>
          <p:nvSpPr>
            <p:cNvPr id="869" name="Shape 869"/>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solidFill>
              <a:srgbClr val="CCCCCC"/>
            </a:solid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870" name="Shape 870"/>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871" name="Shape 871"/>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noFill/>
            <a:ln w="12700" cap="flat">
              <a:solidFill>
                <a:schemeClr val="tx1">
                  <a:lumMod val="65000"/>
                  <a:lumOff val="35000"/>
                </a:schemeClr>
              </a:solidFill>
              <a:prstDash val="solid"/>
              <a:miter lim="8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872" name="Shape 872"/>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a:t>abc</a:t>
              </a:r>
            </a:p>
          </p:txBody>
        </p:sp>
      </p:grpSp>
      <p:sp>
        <p:nvSpPr>
          <p:cNvPr id="102" name="Shape 195"/>
          <p:cNvSpPr/>
          <p:nvPr/>
        </p:nvSpPr>
        <p:spPr>
          <a:xfrm>
            <a:off x="418326" y="449812"/>
            <a:ext cx="4709735" cy="415440"/>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l">
              <a:defRPr sz="4200">
                <a:solidFill>
                  <a:srgbClr val="395567"/>
                </a:solidFill>
                <a:latin typeface="HelvNeue Bold for IBM"/>
                <a:ea typeface="HelvNeue Bold for IBM"/>
                <a:cs typeface="HelvNeue Bold for IBM"/>
                <a:sym typeface="HelvNeue Bold for IBM"/>
              </a:defRPr>
            </a:lvl1pPr>
          </a:lstStyle>
          <a:p>
            <a:r>
              <a:rPr lang="en-US" sz="1400" i="1" dirty="0">
                <a:solidFill>
                  <a:schemeClr val="tx1"/>
                </a:solidFill>
                <a:latin typeface="HelvNeue Light for IBM" charset="0"/>
                <a:ea typeface="HelvNeue Light for IBM" charset="0"/>
                <a:cs typeface="HelvNeue Light for IBM" charset="0"/>
              </a:rPr>
              <a:t>Protection of data in-flight</a:t>
            </a:r>
            <a:endParaRPr sz="1400" i="1" dirty="0">
              <a:solidFill>
                <a:schemeClr val="tx1"/>
              </a:solidFill>
              <a:latin typeface="HelvNeue Light for IBM" charset="0"/>
              <a:ea typeface="HelvNeue Light for IBM" charset="0"/>
              <a:cs typeface="HelvNeue Light for IBM" charset="0"/>
            </a:endParaRPr>
          </a:p>
        </p:txBody>
      </p:sp>
      <p:pic>
        <p:nvPicPr>
          <p:cNvPr id="88" name="Picture 87"/>
          <p:cNvPicPr>
            <a:picLocks noChangeAspect="1"/>
          </p:cNvPicPr>
          <p:nvPr/>
        </p:nvPicPr>
        <p:blipFill>
          <a:blip r:embed="rId3">
            <a:alphaModFix/>
          </a:blip>
          <a:stretch>
            <a:fillRect/>
          </a:stretch>
        </p:blipFill>
        <p:spPr>
          <a:xfrm>
            <a:off x="7857099" y="378474"/>
            <a:ext cx="1287634" cy="666674"/>
          </a:xfrm>
          <a:prstGeom prst="rect">
            <a:avLst/>
          </a:prstGeom>
          <a:noFill/>
        </p:spPr>
      </p:pic>
      <p:sp>
        <p:nvSpPr>
          <p:cNvPr id="79" name="Rounded Rectangle 78"/>
          <p:cNvSpPr/>
          <p:nvPr/>
        </p:nvSpPr>
        <p:spPr>
          <a:xfrm>
            <a:off x="7474857" y="114493"/>
            <a:ext cx="1567543" cy="2540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z/OS 2.3</a:t>
            </a:r>
          </a:p>
        </p:txBody>
      </p:sp>
    </p:spTree>
    <p:extLst>
      <p:ext uri="{BB962C8B-B14F-4D97-AF65-F5344CB8AC3E}">
        <p14:creationId xmlns:p14="http://schemas.microsoft.com/office/powerpoint/2010/main" val="35950259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274"/>
          <p:cNvSpPr/>
          <p:nvPr/>
        </p:nvSpPr>
        <p:spPr>
          <a:xfrm rot="16200000">
            <a:off x="5393879" y="3744577"/>
            <a:ext cx="514429" cy="150041"/>
          </a:xfrm>
          <a:prstGeom prst="rect">
            <a:avLst/>
          </a:prstGeom>
          <a:solidFill>
            <a:srgbClr val="EE7D31"/>
          </a:solidFill>
          <a:ln w="25400">
            <a:solidFill>
              <a:srgbClr val="EE7D31"/>
            </a:solidFill>
          </a:ln>
          <a:effectLst>
            <a:outerShdw blurRad="127000" dist="101600" dir="2700000" rotWithShape="0">
              <a:srgbClr val="000000">
                <a:alpha val="43000"/>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defTabSz="1217021">
              <a:defRPr sz="2600" b="1">
                <a:solidFill>
                  <a:srgbClr val="404040"/>
                </a:solidFill>
                <a:latin typeface="Times New Roman"/>
                <a:ea typeface="Times New Roman"/>
                <a:cs typeface="Times New Roman"/>
                <a:sym typeface="Times New Roman"/>
              </a:defRPr>
            </a:lvl1pPr>
          </a:lstStyle>
          <a:p>
            <a:pPr algn="ctr" hangingPunct="0"/>
            <a:r>
              <a:rPr sz="975" b="0" dirty="0"/>
              <a:t>CPACF</a:t>
            </a:r>
          </a:p>
        </p:txBody>
      </p:sp>
      <p:sp>
        <p:nvSpPr>
          <p:cNvPr id="315" name="Shape 315"/>
          <p:cNvSpPr/>
          <p:nvPr/>
        </p:nvSpPr>
        <p:spPr>
          <a:xfrm>
            <a:off x="6133701" y="2164203"/>
            <a:ext cx="360923" cy="2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25400">
            <a:solidFill>
              <a:srgbClr val="CCCCCC"/>
            </a:solidFill>
            <a:miter/>
          </a:ln>
        </p:spPr>
        <p:txBody>
          <a:bodyPr/>
          <a:lstStyle/>
          <a:p>
            <a:pPr defTabSz="309555"/>
            <a:endParaRPr sz="675"/>
          </a:p>
        </p:txBody>
      </p:sp>
      <p:sp>
        <p:nvSpPr>
          <p:cNvPr id="4" name="Title 3"/>
          <p:cNvSpPr>
            <a:spLocks noGrp="1"/>
          </p:cNvSpPr>
          <p:nvPr>
            <p:ph type="title"/>
          </p:nvPr>
        </p:nvSpPr>
        <p:spPr>
          <a:xfrm>
            <a:off x="355143" y="174952"/>
            <a:ext cx="8557812" cy="485679"/>
          </a:xfrm>
          <a:ln>
            <a:noFill/>
          </a:ln>
        </p:spPr>
        <p:txBody>
          <a:bodyPr/>
          <a:lstStyle/>
          <a:p>
            <a:r>
              <a:rPr lang="en-US" sz="2000" dirty="0">
                <a:latin typeface="HelvNeue Medium for IBM" charset="0"/>
                <a:ea typeface="HelvNeue Medium for IBM" charset="0"/>
                <a:cs typeface="HelvNeue Medium for IBM" charset="0"/>
              </a:rPr>
              <a:t>Data Protection</a:t>
            </a:r>
            <a:r>
              <a:rPr lang="en-US" sz="2000" dirty="0">
                <a:solidFill>
                  <a:srgbClr val="395567"/>
                </a:solidFill>
                <a:latin typeface="HelvNeue Medium for IBM" charset="0"/>
                <a:ea typeface="HelvNeue Medium for IBM" charset="0"/>
                <a:cs typeface="HelvNeue Medium for IBM" charset="0"/>
              </a:rPr>
              <a:t> </a:t>
            </a:r>
            <a:r>
              <a:rPr lang="en-US" sz="2000" dirty="0">
                <a:solidFill>
                  <a:srgbClr val="F49819"/>
                </a:solidFill>
                <a:latin typeface="HelvNeue Medium for IBM" charset="0"/>
                <a:ea typeface="HelvNeue Medium for IBM" charset="0"/>
                <a:cs typeface="HelvNeue Medium for IBM" charset="0"/>
              </a:rPr>
              <a:t>// Linux on z File Encryption</a:t>
            </a:r>
            <a:endParaRPr lang="en-US" sz="2000" dirty="0">
              <a:latin typeface="HelvNeue Medium for IBM" charset="0"/>
              <a:ea typeface="HelvNeue Medium for IBM" charset="0"/>
              <a:cs typeface="HelvNeue Medium for IBM" charset="0"/>
            </a:endParaRPr>
          </a:p>
        </p:txBody>
      </p:sp>
      <p:grpSp>
        <p:nvGrpSpPr>
          <p:cNvPr id="248" name="Group 248"/>
          <p:cNvGrpSpPr/>
          <p:nvPr/>
        </p:nvGrpSpPr>
        <p:grpSpPr>
          <a:xfrm>
            <a:off x="2860812" y="714044"/>
            <a:ext cx="3272576" cy="2498079"/>
            <a:chOff x="-1" y="-1"/>
            <a:chExt cx="9841788" cy="7726831"/>
          </a:xfrm>
        </p:grpSpPr>
        <p:sp>
          <p:nvSpPr>
            <p:cNvPr id="226" name="Shape 226"/>
            <p:cNvSpPr/>
            <p:nvPr/>
          </p:nvSpPr>
          <p:spPr>
            <a:xfrm>
              <a:off x="-1" y="-1"/>
              <a:ext cx="9841788" cy="7726831"/>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nvGrpSpPr>
            <p:cNvPr id="229" name="Group 229"/>
            <p:cNvGrpSpPr/>
            <p:nvPr/>
          </p:nvGrpSpPr>
          <p:grpSpPr>
            <a:xfrm>
              <a:off x="317469" y="300548"/>
              <a:ext cx="2716191" cy="2187504"/>
              <a:chOff x="0" y="-1"/>
              <a:chExt cx="2716190" cy="2187503"/>
            </a:xfrm>
          </p:grpSpPr>
          <p:sp>
            <p:nvSpPr>
              <p:cNvPr id="227" name="Shape 227"/>
              <p:cNvSpPr/>
              <p:nvPr/>
            </p:nvSpPr>
            <p:spPr>
              <a:xfrm>
                <a:off x="0" y="-1"/>
                <a:ext cx="2716190" cy="2187503"/>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CCCCCC"/>
                  </a:solidFill>
                  <a:latin typeface="Cambria"/>
                  <a:ea typeface="Cambria"/>
                  <a:cs typeface="Cambria"/>
                  <a:sym typeface="Cambria"/>
                </a:endParaRPr>
              </a:p>
            </p:txBody>
          </p:sp>
          <p:sp>
            <p:nvSpPr>
              <p:cNvPr id="228" name="Shape 228"/>
              <p:cNvSpPr/>
              <p:nvPr/>
            </p:nvSpPr>
            <p:spPr>
              <a:xfrm>
                <a:off x="0" y="522568"/>
                <a:ext cx="2716190" cy="11423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rgbClr val="CCCCCC"/>
                    </a:solidFill>
                  </a:rPr>
                  <a:t>z/OS</a:t>
                </a:r>
              </a:p>
            </p:txBody>
          </p:sp>
        </p:grpSp>
        <p:grpSp>
          <p:nvGrpSpPr>
            <p:cNvPr id="235" name="Group 235"/>
            <p:cNvGrpSpPr/>
            <p:nvPr/>
          </p:nvGrpSpPr>
          <p:grpSpPr>
            <a:xfrm>
              <a:off x="3539227" y="2505040"/>
              <a:ext cx="2822024" cy="2116939"/>
              <a:chOff x="371061" y="0"/>
              <a:chExt cx="2822020" cy="2116936"/>
            </a:xfrm>
          </p:grpSpPr>
          <p:sp>
            <p:nvSpPr>
              <p:cNvPr id="233" name="Shape 233"/>
              <p:cNvSpPr/>
              <p:nvPr/>
            </p:nvSpPr>
            <p:spPr>
              <a:xfrm>
                <a:off x="371061" y="0"/>
                <a:ext cx="2822020" cy="2116936"/>
              </a:xfrm>
              <a:prstGeom prst="triangle">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660066"/>
                    </a:solidFill>
                    <a:latin typeface="Cambria"/>
                    <a:ea typeface="Cambria"/>
                    <a:cs typeface="Cambria"/>
                    <a:sym typeface="Cambria"/>
                  </a:defRPr>
                </a:pPr>
                <a:endParaRPr sz="4800">
                  <a:solidFill>
                    <a:srgbClr val="CCCCCC"/>
                  </a:solidFill>
                  <a:latin typeface="Cambria"/>
                  <a:ea typeface="Cambria"/>
                  <a:cs typeface="Cambria"/>
                  <a:sym typeface="Cambria"/>
                </a:endParaRPr>
              </a:p>
            </p:txBody>
          </p:sp>
          <p:sp>
            <p:nvSpPr>
              <p:cNvPr id="234" name="Shape 234"/>
              <p:cNvSpPr/>
              <p:nvPr/>
            </p:nvSpPr>
            <p:spPr>
              <a:xfrm>
                <a:off x="1056553" y="672237"/>
                <a:ext cx="1411008" cy="11423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660066"/>
                    </a:solidFill>
                    <a:latin typeface="Cambria"/>
                    <a:ea typeface="Cambria"/>
                    <a:cs typeface="Cambria"/>
                    <a:sym typeface="Cambria"/>
                  </a:defRPr>
                </a:lvl1pPr>
              </a:lstStyle>
              <a:p>
                <a:pPr algn="ctr" hangingPunct="0"/>
                <a:r>
                  <a:rPr sz="1800" dirty="0">
                    <a:solidFill>
                      <a:srgbClr val="CCCCCC"/>
                    </a:solidFill>
                  </a:rPr>
                  <a:t>CF</a:t>
                </a:r>
              </a:p>
            </p:txBody>
          </p:sp>
        </p:grpSp>
        <p:sp>
          <p:nvSpPr>
            <p:cNvPr id="237" name="Shape 237"/>
            <p:cNvSpPr/>
            <p:nvPr/>
          </p:nvSpPr>
          <p:spPr>
            <a:xfrm>
              <a:off x="1675566" y="2488050"/>
              <a:ext cx="2405542" cy="1153003"/>
            </a:xfrm>
            <a:prstGeom prst="line">
              <a:avLst/>
            </a:prstGeom>
            <a:noFill/>
            <a:ln w="12700" cap="flat">
              <a:solidFill>
                <a:srgbClr val="CCCCCC"/>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latin typeface="Cambria"/>
                <a:ea typeface="Cambria"/>
                <a:cs typeface="Cambria"/>
                <a:sym typeface="Cambria"/>
              </a:endParaRPr>
            </a:p>
          </p:txBody>
        </p:sp>
        <p:sp>
          <p:nvSpPr>
            <p:cNvPr id="238" name="Shape 238"/>
            <p:cNvSpPr/>
            <p:nvPr/>
          </p:nvSpPr>
          <p:spPr>
            <a:xfrm>
              <a:off x="6791213" y="300549"/>
              <a:ext cx="2716190" cy="2187502"/>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CCCCCC"/>
                </a:solidFill>
                <a:latin typeface="Cambria"/>
                <a:ea typeface="Cambria"/>
                <a:cs typeface="Cambria"/>
                <a:sym typeface="Cambria"/>
              </a:endParaRPr>
            </a:p>
          </p:txBody>
        </p:sp>
        <p:sp>
          <p:nvSpPr>
            <p:cNvPr id="239" name="Shape 239"/>
            <p:cNvSpPr/>
            <p:nvPr/>
          </p:nvSpPr>
          <p:spPr>
            <a:xfrm flipH="1">
              <a:off x="5838818" y="2488050"/>
              <a:ext cx="2310492" cy="1270164"/>
            </a:xfrm>
            <a:prstGeom prst="line">
              <a:avLst/>
            </a:prstGeom>
            <a:noFill/>
            <a:ln w="12700" cap="flat">
              <a:solidFill>
                <a:srgbClr val="CCCCCC"/>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latin typeface="Cambria"/>
                <a:ea typeface="Cambria"/>
                <a:cs typeface="Cambria"/>
                <a:sym typeface="Cambria"/>
              </a:endParaRPr>
            </a:p>
          </p:txBody>
        </p:sp>
        <p:grpSp>
          <p:nvGrpSpPr>
            <p:cNvPr id="242" name="Group 242"/>
            <p:cNvGrpSpPr/>
            <p:nvPr/>
          </p:nvGrpSpPr>
          <p:grpSpPr>
            <a:xfrm>
              <a:off x="300573" y="5223129"/>
              <a:ext cx="2716191" cy="2187505"/>
              <a:chOff x="0" y="-1"/>
              <a:chExt cx="2716190" cy="2187503"/>
            </a:xfrm>
          </p:grpSpPr>
          <p:sp>
            <p:nvSpPr>
              <p:cNvPr id="240" name="Shape 240"/>
              <p:cNvSpPr/>
              <p:nvPr/>
            </p:nvSpPr>
            <p:spPr>
              <a:xfrm>
                <a:off x="0" y="-1"/>
                <a:ext cx="2716190" cy="2187503"/>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CCCCCC"/>
                  </a:solidFill>
                  <a:latin typeface="Cambria"/>
                  <a:ea typeface="Cambria"/>
                  <a:cs typeface="Cambria"/>
                  <a:sym typeface="Cambria"/>
                </a:endParaRPr>
              </a:p>
            </p:txBody>
          </p:sp>
          <p:sp>
            <p:nvSpPr>
              <p:cNvPr id="241" name="Shape 241"/>
              <p:cNvSpPr/>
              <p:nvPr/>
            </p:nvSpPr>
            <p:spPr>
              <a:xfrm>
                <a:off x="0" y="522561"/>
                <a:ext cx="2716190" cy="11423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a:solidFill>
                      <a:srgbClr val="CCCCCC"/>
                    </a:solidFill>
                  </a:rPr>
                  <a:t>z/OS</a:t>
                </a:r>
              </a:p>
            </p:txBody>
          </p:sp>
        </p:grpSp>
        <p:grpSp>
          <p:nvGrpSpPr>
            <p:cNvPr id="245" name="Group 245"/>
            <p:cNvGrpSpPr/>
            <p:nvPr/>
          </p:nvGrpSpPr>
          <p:grpSpPr>
            <a:xfrm>
              <a:off x="6774316" y="5223129"/>
              <a:ext cx="2716192" cy="2187505"/>
              <a:chOff x="0" y="-1"/>
              <a:chExt cx="2716190" cy="2187503"/>
            </a:xfrm>
          </p:grpSpPr>
          <p:sp>
            <p:nvSpPr>
              <p:cNvPr id="243" name="Shape 243"/>
              <p:cNvSpPr/>
              <p:nvPr/>
            </p:nvSpPr>
            <p:spPr>
              <a:xfrm>
                <a:off x="0" y="-1"/>
                <a:ext cx="2716190" cy="2187503"/>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CCCCCC"/>
                  </a:solidFill>
                  <a:latin typeface="Cambria"/>
                  <a:ea typeface="Cambria"/>
                  <a:cs typeface="Cambria"/>
                  <a:sym typeface="Cambria"/>
                </a:endParaRPr>
              </a:p>
            </p:txBody>
          </p:sp>
          <p:sp>
            <p:nvSpPr>
              <p:cNvPr id="244" name="Shape 244"/>
              <p:cNvSpPr/>
              <p:nvPr/>
            </p:nvSpPr>
            <p:spPr>
              <a:xfrm>
                <a:off x="0" y="522561"/>
                <a:ext cx="2716190" cy="11423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rgbClr val="CCCCCC"/>
                    </a:solidFill>
                  </a:rPr>
                  <a:t>z/OS</a:t>
                </a:r>
              </a:p>
            </p:txBody>
          </p:sp>
        </p:grpSp>
        <p:sp>
          <p:nvSpPr>
            <p:cNvPr id="246" name="Shape 246"/>
            <p:cNvSpPr/>
            <p:nvPr/>
          </p:nvSpPr>
          <p:spPr>
            <a:xfrm flipH="1" flipV="1">
              <a:off x="5838818" y="3758212"/>
              <a:ext cx="2293596" cy="1464919"/>
            </a:xfrm>
            <a:prstGeom prst="line">
              <a:avLst/>
            </a:prstGeom>
            <a:noFill/>
            <a:ln w="12700" cap="flat">
              <a:solidFill>
                <a:srgbClr val="CCCCCC"/>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latin typeface="Cambria"/>
                <a:ea typeface="Cambria"/>
                <a:cs typeface="Cambria"/>
                <a:sym typeface="Cambria"/>
              </a:endParaRPr>
            </a:p>
          </p:txBody>
        </p:sp>
        <p:sp>
          <p:nvSpPr>
            <p:cNvPr id="247" name="Shape 247"/>
            <p:cNvSpPr/>
            <p:nvPr/>
          </p:nvSpPr>
          <p:spPr>
            <a:xfrm flipV="1">
              <a:off x="1658665" y="3658043"/>
              <a:ext cx="2470777" cy="1565085"/>
            </a:xfrm>
            <a:prstGeom prst="line">
              <a:avLst/>
            </a:prstGeom>
            <a:noFill/>
            <a:ln w="12700" cap="flat">
              <a:solidFill>
                <a:srgbClr val="CCCCCC"/>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latin typeface="Cambria"/>
                <a:ea typeface="Cambria"/>
                <a:cs typeface="Cambria"/>
                <a:sym typeface="Cambria"/>
              </a:endParaRPr>
            </a:p>
          </p:txBody>
        </p:sp>
      </p:grpSp>
      <p:grpSp>
        <p:nvGrpSpPr>
          <p:cNvPr id="11" name="Group 10"/>
          <p:cNvGrpSpPr/>
          <p:nvPr/>
        </p:nvGrpSpPr>
        <p:grpSpPr>
          <a:xfrm>
            <a:off x="6456524" y="1685856"/>
            <a:ext cx="1451995" cy="958318"/>
            <a:chOff x="6456524" y="1907520"/>
            <a:chExt cx="1451995" cy="958318"/>
          </a:xfrm>
          <a:effectLst/>
        </p:grpSpPr>
        <p:sp>
          <p:nvSpPr>
            <p:cNvPr id="249" name="Shape 249"/>
            <p:cNvSpPr/>
            <p:nvPr/>
          </p:nvSpPr>
          <p:spPr>
            <a:xfrm>
              <a:off x="6456524" y="1907520"/>
              <a:ext cx="1451995" cy="958318"/>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sp>
          <p:nvSpPr>
            <p:cNvPr id="250" name="Shape 250"/>
            <p:cNvSpPr/>
            <p:nvPr/>
          </p:nvSpPr>
          <p:spPr>
            <a:xfrm>
              <a:off x="6530254" y="1956249"/>
              <a:ext cx="1330511" cy="813645"/>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chemeClr val="tx1"/>
              </a:solidFill>
              <a:prstDash val="solid"/>
              <a:miter lim="8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sp>
          <p:nvSpPr>
            <p:cNvPr id="251" name="Shape 251"/>
            <p:cNvSpPr/>
            <p:nvPr/>
          </p:nvSpPr>
          <p:spPr>
            <a:xfrm>
              <a:off x="6657610" y="2175834"/>
              <a:ext cx="947245" cy="369332"/>
            </a:xfrm>
            <a:prstGeom prst="rect">
              <a:avLst/>
            </a:prstGeom>
            <a:noFill/>
            <a:ln w="12700" cap="flat">
              <a:noFill/>
              <a:miter lim="400000"/>
            </a:ln>
            <a:effectLst>
              <a:outerShdw blurRad="127000" dist="101600" dir="2700000" rotWithShape="0">
                <a:srgbClr val="000000">
                  <a:alpha val="43000"/>
                </a:srgbClr>
              </a:outerShdw>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chemeClr val="tx1"/>
                  </a:solidFill>
                </a:rPr>
                <a:t>SAN</a:t>
              </a:r>
            </a:p>
          </p:txBody>
        </p:sp>
      </p:grpSp>
      <p:grpSp>
        <p:nvGrpSpPr>
          <p:cNvPr id="256" name="Group 256"/>
          <p:cNvGrpSpPr/>
          <p:nvPr/>
        </p:nvGrpSpPr>
        <p:grpSpPr>
          <a:xfrm>
            <a:off x="485032" y="1685855"/>
            <a:ext cx="1568510" cy="958318"/>
            <a:chOff x="0" y="0"/>
            <a:chExt cx="4182692" cy="2555512"/>
          </a:xfrm>
        </p:grpSpPr>
        <p:sp>
          <p:nvSpPr>
            <p:cNvPr id="253" name="Shape 253"/>
            <p:cNvSpPr/>
            <p:nvPr/>
          </p:nvSpPr>
          <p:spPr>
            <a:xfrm>
              <a:off x="0" y="0"/>
              <a:ext cx="4182692" cy="2555512"/>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CCCCCC"/>
                </a:solidFill>
                <a:latin typeface="Cambria"/>
                <a:ea typeface="Cambria"/>
                <a:cs typeface="Cambria"/>
                <a:sym typeface="Cambria"/>
              </a:endParaRPr>
            </a:p>
          </p:txBody>
        </p:sp>
        <p:sp>
          <p:nvSpPr>
            <p:cNvPr id="254" name="Shape 254"/>
            <p:cNvSpPr/>
            <p:nvPr/>
          </p:nvSpPr>
          <p:spPr>
            <a:xfrm>
              <a:off x="212388" y="129945"/>
              <a:ext cx="3832742" cy="216971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rgbClr val="CCCCCC"/>
              </a:solidFill>
              <a:prstDash val="solid"/>
              <a:miter lim="8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sp>
          <p:nvSpPr>
            <p:cNvPr id="255" name="Shape 255"/>
            <p:cNvSpPr/>
            <p:nvPr/>
          </p:nvSpPr>
          <p:spPr>
            <a:xfrm>
              <a:off x="579253" y="715503"/>
              <a:ext cx="2728687" cy="984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a:solidFill>
                    <a:srgbClr val="CCCCCC"/>
                  </a:solidFill>
                </a:rPr>
                <a:t>Network</a:t>
              </a:r>
            </a:p>
          </p:txBody>
        </p:sp>
      </p:grpSp>
      <p:sp>
        <p:nvSpPr>
          <p:cNvPr id="316" name="Shape 316"/>
          <p:cNvSpPr/>
          <p:nvPr/>
        </p:nvSpPr>
        <p:spPr>
          <a:xfrm>
            <a:off x="7910432" y="2161761"/>
            <a:ext cx="186981" cy="6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25400">
            <a:solidFill>
              <a:schemeClr val="accent6">
                <a:lumMod val="75000"/>
              </a:schemeClr>
            </a:solidFill>
            <a:miter/>
          </a:ln>
        </p:spPr>
        <p:txBody>
          <a:bodyPr/>
          <a:lstStyle/>
          <a:p>
            <a:pPr defTabSz="309555"/>
            <a:endParaRPr sz="675"/>
          </a:p>
        </p:txBody>
      </p:sp>
      <p:grpSp>
        <p:nvGrpSpPr>
          <p:cNvPr id="266" name="Group 266"/>
          <p:cNvGrpSpPr/>
          <p:nvPr/>
        </p:nvGrpSpPr>
        <p:grpSpPr>
          <a:xfrm>
            <a:off x="8099793" y="1587411"/>
            <a:ext cx="923778" cy="1145396"/>
            <a:chOff x="0" y="0"/>
            <a:chExt cx="2463405" cy="3054389"/>
          </a:xfrm>
        </p:grpSpPr>
        <p:sp>
          <p:nvSpPr>
            <p:cNvPr id="260" name="Shape 260"/>
            <p:cNvSpPr/>
            <p:nvPr/>
          </p:nvSpPr>
          <p:spPr>
            <a:xfrm>
              <a:off x="629933" y="864605"/>
              <a:ext cx="1609190" cy="1802062"/>
            </a:xfrm>
            <a:custGeom>
              <a:avLst/>
              <a:gdLst/>
              <a:ahLst/>
              <a:cxnLst>
                <a:cxn ang="0">
                  <a:pos x="wd2" y="hd2"/>
                </a:cxn>
                <a:cxn ang="5400000">
                  <a:pos x="wd2" y="hd2"/>
                </a:cxn>
                <a:cxn ang="10800000">
                  <a:pos x="wd2" y="hd2"/>
                </a:cxn>
                <a:cxn ang="16200000">
                  <a:pos x="wd2" y="hd2"/>
                </a:cxn>
              </a:cxnLst>
              <a:rect l="0" t="0" r="r" b="b"/>
              <a:pathLst>
                <a:path w="21600" h="21600" extrusionOk="0">
                  <a:moveTo>
                    <a:pt x="21600" y="2411"/>
                  </a:moveTo>
                  <a:cubicBezTo>
                    <a:pt x="21600" y="3743"/>
                    <a:pt x="16765" y="4822"/>
                    <a:pt x="10800" y="4822"/>
                  </a:cubicBezTo>
                  <a:cubicBezTo>
                    <a:pt x="4835" y="4822"/>
                    <a:pt x="0" y="3743"/>
                    <a:pt x="0" y="2411"/>
                  </a:cubicBez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lnTo>
                    <a:pt x="0" y="2411"/>
                  </a:lnTo>
                </a:path>
              </a:pathLst>
            </a:custGeom>
            <a:solidFill>
              <a:schemeClr val="bg2"/>
            </a:solid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nvGrpSpPr>
            <p:cNvPr id="264" name="Group 264"/>
            <p:cNvGrpSpPr/>
            <p:nvPr/>
          </p:nvGrpSpPr>
          <p:grpSpPr>
            <a:xfrm>
              <a:off x="223533" y="458205"/>
              <a:ext cx="1609193" cy="1802062"/>
              <a:chOff x="-2" y="0"/>
              <a:chExt cx="1609192" cy="1802061"/>
            </a:xfrm>
          </p:grpSpPr>
          <p:sp>
            <p:nvSpPr>
              <p:cNvPr id="261" name="Shape 261"/>
              <p:cNvSpPr/>
              <p:nvPr/>
            </p:nvSpPr>
            <p:spPr>
              <a:xfrm>
                <a:off x="-3" y="0"/>
                <a:ext cx="1609193" cy="1802062"/>
              </a:xfrm>
              <a:custGeom>
                <a:avLst/>
                <a:gdLst/>
                <a:ahLst/>
                <a:cxnLst>
                  <a:cxn ang="0">
                    <a:pos x="wd2" y="hd2"/>
                  </a:cxn>
                  <a:cxn ang="5400000">
                    <a:pos x="wd2" y="hd2"/>
                  </a:cxn>
                  <a:cxn ang="10800000">
                    <a:pos x="wd2" y="hd2"/>
                  </a:cxn>
                  <a:cxn ang="16200000">
                    <a:pos x="wd2" y="hd2"/>
                  </a:cxn>
                </a:cxnLst>
                <a:rect l="0" t="0" r="r" b="b"/>
                <a:pathLst>
                  <a:path w="21600" h="21600" extrusionOk="0">
                    <a:moveTo>
                      <a:pt x="0" y="2411"/>
                    </a:move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close/>
                  </a:path>
                </a:pathLst>
              </a:custGeom>
              <a:solidFill>
                <a:srgbClr val="FFFFFF"/>
              </a:solidFill>
              <a:ln w="12700" cap="flat">
                <a:solidFill>
                  <a:schemeClr val="tx1"/>
                </a:solidFill>
                <a:miter lim="4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sp>
            <p:nvSpPr>
              <p:cNvPr id="262" name="Shape 262"/>
              <p:cNvSpPr/>
              <p:nvPr/>
            </p:nvSpPr>
            <p:spPr>
              <a:xfrm>
                <a:off x="-1" y="-1"/>
                <a:ext cx="1609191" cy="402300"/>
              </a:xfrm>
              <a:prstGeom prst="ellipse">
                <a:avLst/>
              </a:prstGeom>
              <a:solidFill>
                <a:schemeClr val="bg2">
                  <a:alpha val="40000"/>
                </a:schemeClr>
              </a:solidFill>
              <a:ln w="12700" cap="flat">
                <a:solidFill>
                  <a:schemeClr val="tx1"/>
                </a:solidFill>
                <a:miter lim="4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sp>
            <p:nvSpPr>
              <p:cNvPr id="263" name="Shape 263"/>
              <p:cNvSpPr/>
              <p:nvPr/>
            </p:nvSpPr>
            <p:spPr>
              <a:xfrm>
                <a:off x="-3" y="0"/>
                <a:ext cx="1609190" cy="1802062"/>
              </a:xfrm>
              <a:custGeom>
                <a:avLst/>
                <a:gdLst/>
                <a:ahLst/>
                <a:cxnLst>
                  <a:cxn ang="0">
                    <a:pos x="wd2" y="hd2"/>
                  </a:cxn>
                  <a:cxn ang="5400000">
                    <a:pos x="wd2" y="hd2"/>
                  </a:cxn>
                  <a:cxn ang="10800000">
                    <a:pos x="wd2" y="hd2"/>
                  </a:cxn>
                  <a:cxn ang="16200000">
                    <a:pos x="wd2" y="hd2"/>
                  </a:cxn>
                </a:cxnLst>
                <a:rect l="0" t="0" r="r" b="b"/>
                <a:pathLst>
                  <a:path w="21600" h="21600" extrusionOk="0">
                    <a:moveTo>
                      <a:pt x="21600" y="2411"/>
                    </a:moveTo>
                    <a:cubicBezTo>
                      <a:pt x="21600" y="3743"/>
                      <a:pt x="16765" y="4822"/>
                      <a:pt x="10800" y="4822"/>
                    </a:cubicBezTo>
                    <a:cubicBezTo>
                      <a:pt x="4835" y="4822"/>
                      <a:pt x="0" y="3743"/>
                      <a:pt x="0" y="2411"/>
                    </a:cubicBez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lnTo>
                      <a:pt x="0" y="2411"/>
                    </a:lnTo>
                  </a:path>
                </a:pathLst>
              </a:custGeom>
              <a:solidFill>
                <a:schemeClr val="bg2"/>
              </a:solid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sp>
          <p:nvSpPr>
            <p:cNvPr id="265" name="Shape 265"/>
            <p:cNvSpPr/>
            <p:nvPr/>
          </p:nvSpPr>
          <p:spPr>
            <a:xfrm>
              <a:off x="-1" y="0"/>
              <a:ext cx="2463407" cy="3054390"/>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sp>
        <p:nvSpPr>
          <p:cNvPr id="268" name="Shape 268"/>
          <p:cNvSpPr/>
          <p:nvPr/>
        </p:nvSpPr>
        <p:spPr>
          <a:xfrm>
            <a:off x="8032648" y="1356761"/>
            <a:ext cx="861774" cy="242374"/>
          </a:xfrm>
          <a:prstGeom prst="rect">
            <a:avLst/>
          </a:prstGeom>
          <a:ln w="12700">
            <a:miter lim="400000"/>
          </a:ln>
          <a:extLst>
            <a:ext uri="{C572A759-6A51-4108-AA02-DFA0A04FC94B}">
              <ma14:wrappingTextBoxFlag xmlns="" xmlns:ma14="http://schemas.microsoft.com/office/mac/drawingml/2011/main" val="1"/>
            </a:ext>
          </a:extLst>
        </p:spPr>
        <p:txBody>
          <a:bodyPr wrap="none" lIns="45720" tIns="45720" rIns="45720" bIns="45720">
            <a:spAutoFit/>
          </a:bodyPr>
          <a:lstStyle>
            <a:lvl1pPr algn="l" defTabSz="1217021">
              <a:defRPr sz="2600" i="1">
                <a:solidFill>
                  <a:srgbClr val="404040"/>
                </a:solidFill>
                <a:latin typeface="Times New Roman"/>
                <a:ea typeface="Times New Roman"/>
                <a:cs typeface="Times New Roman"/>
                <a:sym typeface="Times New Roman"/>
              </a:defRPr>
            </a:lvl1pPr>
          </a:lstStyle>
          <a:p>
            <a:pPr hangingPunct="0"/>
            <a:r>
              <a:rPr sz="975">
                <a:solidFill>
                  <a:schemeClr val="tx1"/>
                </a:solidFill>
              </a:rPr>
              <a:t>Storage System</a:t>
            </a:r>
          </a:p>
        </p:txBody>
      </p:sp>
      <p:sp>
        <p:nvSpPr>
          <p:cNvPr id="302" name="Shape 302"/>
          <p:cNvSpPr/>
          <p:nvPr/>
        </p:nvSpPr>
        <p:spPr>
          <a:xfrm>
            <a:off x="237639" y="798733"/>
            <a:ext cx="2424513" cy="963524"/>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ormAutofit/>
          </a:bodyPr>
          <a:lstStyle/>
          <a:p>
            <a:pPr defTabSz="456371">
              <a:lnSpc>
                <a:spcPct val="90000"/>
              </a:lnSpc>
              <a:defRPr sz="3200" b="1" i="1">
                <a:solidFill>
                  <a:srgbClr val="F38F1A"/>
                </a:solidFill>
                <a:latin typeface="Times New Roman"/>
                <a:ea typeface="Times New Roman"/>
                <a:cs typeface="Times New Roman"/>
                <a:sym typeface="Times New Roman"/>
              </a:defRPr>
            </a:pPr>
            <a:r>
              <a:rPr lang="en-US" sz="1200" b="1" i="1" dirty="0">
                <a:solidFill>
                  <a:srgbClr val="F38F1A"/>
                </a:solidFill>
                <a:latin typeface="HelvNeue Bold for IBM" charset="0"/>
                <a:ea typeface="HelvNeue Bold for IBM" charset="0"/>
                <a:cs typeface="HelvNeue Bold for IBM" charset="0"/>
                <a:sym typeface="Times New Roman"/>
              </a:rPr>
              <a:t>Client</a:t>
            </a:r>
            <a:r>
              <a:rPr sz="1200" b="1" i="1" dirty="0">
                <a:solidFill>
                  <a:srgbClr val="F38F1A"/>
                </a:solidFill>
                <a:latin typeface="HelvNeue Bold for IBM" charset="0"/>
                <a:ea typeface="HelvNeue Bold for IBM" charset="0"/>
                <a:cs typeface="HelvNeue Bold for IBM" charset="0"/>
                <a:sym typeface="Times New Roman"/>
              </a:rPr>
              <a:t> Value Proposition:</a:t>
            </a:r>
            <a:endParaRPr sz="1575" b="1" i="1" dirty="0">
              <a:solidFill>
                <a:srgbClr val="F38F1A"/>
              </a:solidFill>
              <a:latin typeface="HelvNeue Bold for IBM" charset="0"/>
              <a:ea typeface="HelvNeue Bold for IBM" charset="0"/>
              <a:cs typeface="HelvNeue Bold for IBM" charset="0"/>
              <a:sym typeface="Arial"/>
            </a:endParaRPr>
          </a:p>
          <a:p>
            <a:pPr defTabSz="456371">
              <a:lnSpc>
                <a:spcPct val="90000"/>
              </a:lnSpc>
              <a:defRPr sz="3200" i="1">
                <a:solidFill>
                  <a:srgbClr val="F38F1A"/>
                </a:solidFill>
                <a:latin typeface="Times New Roman"/>
                <a:ea typeface="Times New Roman"/>
                <a:cs typeface="Times New Roman"/>
                <a:sym typeface="Times New Roman"/>
              </a:defRPr>
            </a:pPr>
            <a:r>
              <a:rPr lang="en-US" sz="1200" i="1" dirty="0">
                <a:solidFill>
                  <a:srgbClr val="F38F1A"/>
                </a:solidFill>
                <a:latin typeface="HelvNeue Light for IBM" charset="0"/>
                <a:ea typeface="HelvNeue Light for IBM" charset="0"/>
                <a:cs typeface="HelvNeue Light for IBM" charset="0"/>
                <a:sym typeface="Times New Roman"/>
              </a:rPr>
              <a:t>Integration of hardware accelerated Crypto into standard components for wide reach into solutions</a:t>
            </a:r>
          </a:p>
        </p:txBody>
      </p:sp>
      <p:sp>
        <p:nvSpPr>
          <p:cNvPr id="96" name="Shape 489"/>
          <p:cNvSpPr/>
          <p:nvPr/>
        </p:nvSpPr>
        <p:spPr>
          <a:xfrm>
            <a:off x="2864962" y="3252468"/>
            <a:ext cx="3270485" cy="912008"/>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sp>
        <p:nvSpPr>
          <p:cNvPr id="97" name="Shape 490"/>
          <p:cNvSpPr/>
          <p:nvPr/>
        </p:nvSpPr>
        <p:spPr>
          <a:xfrm>
            <a:off x="2864962" y="3276794"/>
            <a:ext cx="3270485" cy="276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0" rIns="45720" bIns="0" numCol="1" anchor="t">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chemeClr val="tx1"/>
                </a:solidFill>
              </a:rPr>
              <a:t>LinuxONE/Linux on z</a:t>
            </a:r>
          </a:p>
        </p:txBody>
      </p:sp>
      <p:sp>
        <p:nvSpPr>
          <p:cNvPr id="98" name="Shape 539"/>
          <p:cNvSpPr/>
          <p:nvPr/>
        </p:nvSpPr>
        <p:spPr>
          <a:xfrm>
            <a:off x="2055020" y="2198155"/>
            <a:ext cx="807244" cy="15101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81" y="0"/>
                </a:lnTo>
                <a:lnTo>
                  <a:pt x="10781" y="21600"/>
                </a:lnTo>
                <a:lnTo>
                  <a:pt x="21600" y="21600"/>
                </a:lnTo>
              </a:path>
            </a:pathLst>
          </a:custGeom>
          <a:ln w="12700">
            <a:solidFill>
              <a:srgbClr val="CCCCCC"/>
            </a:solidFill>
            <a:miter/>
          </a:ln>
        </p:spPr>
        <p:txBody>
          <a:bodyPr/>
          <a:lstStyle/>
          <a:p>
            <a:pPr defTabSz="309555"/>
            <a:endParaRPr sz="675"/>
          </a:p>
        </p:txBody>
      </p:sp>
      <p:sp>
        <p:nvSpPr>
          <p:cNvPr id="99" name="Shape 538"/>
          <p:cNvSpPr/>
          <p:nvPr/>
        </p:nvSpPr>
        <p:spPr>
          <a:xfrm>
            <a:off x="2055019" y="1919548"/>
            <a:ext cx="800100" cy="2786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74" y="21600"/>
                </a:lnTo>
                <a:lnTo>
                  <a:pt x="10774" y="0"/>
                </a:lnTo>
                <a:lnTo>
                  <a:pt x="21600" y="0"/>
                </a:lnTo>
              </a:path>
            </a:pathLst>
          </a:custGeom>
          <a:ln w="12700">
            <a:solidFill>
              <a:srgbClr val="CCCCCC"/>
            </a:solidFill>
            <a:miter/>
          </a:ln>
        </p:spPr>
        <p:txBody>
          <a:bodyPr/>
          <a:lstStyle/>
          <a:p>
            <a:pPr defTabSz="309555"/>
            <a:endParaRPr sz="675"/>
          </a:p>
        </p:txBody>
      </p:sp>
      <p:grpSp>
        <p:nvGrpSpPr>
          <p:cNvPr id="100" name="Group 328"/>
          <p:cNvGrpSpPr/>
          <p:nvPr/>
        </p:nvGrpSpPr>
        <p:grpSpPr>
          <a:xfrm>
            <a:off x="3165439" y="3506766"/>
            <a:ext cx="935455" cy="571069"/>
            <a:chOff x="0" y="-110856"/>
            <a:chExt cx="2818822" cy="1704927"/>
          </a:xfrm>
          <a:effectLst>
            <a:outerShdw blurRad="50800" dist="76200" dir="2700000" algn="tl" rotWithShape="0">
              <a:prstClr val="black">
                <a:alpha val="40000"/>
              </a:prstClr>
            </a:outerShdw>
          </a:effectLst>
        </p:grpSpPr>
        <p:sp>
          <p:nvSpPr>
            <p:cNvPr id="101" name="Shape 326"/>
            <p:cNvSpPr/>
            <p:nvPr/>
          </p:nvSpPr>
          <p:spPr>
            <a:xfrm>
              <a:off x="0" y="0"/>
              <a:ext cx="2818822" cy="1594071"/>
            </a:xfrm>
            <a:prstGeom prst="roundRect">
              <a:avLst>
                <a:gd name="adj" fmla="val 16667"/>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3200">
                  <a:latin typeface="Cambria"/>
                  <a:ea typeface="Cambria"/>
                  <a:cs typeface="Cambria"/>
                  <a:sym typeface="Cambria"/>
                </a:defRPr>
              </a:pPr>
              <a:endParaRPr sz="1200">
                <a:latin typeface="Cambria"/>
                <a:ea typeface="Cambria"/>
                <a:cs typeface="Cambria"/>
                <a:sym typeface="Cambria"/>
              </a:endParaRPr>
            </a:p>
          </p:txBody>
        </p:sp>
        <p:sp>
          <p:nvSpPr>
            <p:cNvPr id="102" name="Shape 327"/>
            <p:cNvSpPr/>
            <p:nvPr/>
          </p:nvSpPr>
          <p:spPr>
            <a:xfrm>
              <a:off x="77816" y="-110856"/>
              <a:ext cx="2663190" cy="7683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6000" tIns="36000" rIns="36000" bIns="36000" numCol="1" anchor="t">
              <a:spAutoFit/>
            </a:bodyPr>
            <a:lstStyle>
              <a:lvl1pPr algn="l" defTabSz="1217021">
                <a:defRPr sz="3200">
                  <a:latin typeface="Cambria"/>
                  <a:ea typeface="Cambria"/>
                  <a:cs typeface="Cambria"/>
                  <a:sym typeface="Cambria"/>
                </a:defRPr>
              </a:lvl1pPr>
            </a:lstStyle>
            <a:p>
              <a:pPr hangingPunct="0"/>
              <a:r>
                <a:rPr sz="1200" dirty="0"/>
                <a:t>DB server</a:t>
              </a:r>
            </a:p>
          </p:txBody>
        </p:sp>
      </p:grpSp>
      <p:grpSp>
        <p:nvGrpSpPr>
          <p:cNvPr id="103" name="Group 334"/>
          <p:cNvGrpSpPr/>
          <p:nvPr/>
        </p:nvGrpSpPr>
        <p:grpSpPr>
          <a:xfrm>
            <a:off x="4722394" y="3516033"/>
            <a:ext cx="1080822" cy="575418"/>
            <a:chOff x="0" y="3908"/>
            <a:chExt cx="2882190" cy="1031172"/>
          </a:xfrm>
          <a:effectLst>
            <a:outerShdw blurRad="50800" dist="76200" dir="2700000" algn="tl" rotWithShape="0">
              <a:prstClr val="black">
                <a:alpha val="40000"/>
              </a:prstClr>
            </a:outerShdw>
          </a:effectLst>
        </p:grpSpPr>
        <p:sp>
          <p:nvSpPr>
            <p:cNvPr id="104" name="Shape 332"/>
            <p:cNvSpPr/>
            <p:nvPr/>
          </p:nvSpPr>
          <p:spPr>
            <a:xfrm>
              <a:off x="0" y="69368"/>
              <a:ext cx="2882190" cy="965712"/>
            </a:xfrm>
            <a:prstGeom prst="roundRect">
              <a:avLst>
                <a:gd name="adj" fmla="val 16667"/>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2800">
                  <a:latin typeface="Cambria"/>
                  <a:ea typeface="Cambria"/>
                  <a:cs typeface="Cambria"/>
                  <a:sym typeface="Cambria"/>
                </a:defRPr>
              </a:pPr>
              <a:endParaRPr sz="1050">
                <a:latin typeface="Cambria"/>
                <a:ea typeface="Cambria"/>
                <a:cs typeface="Cambria"/>
                <a:sym typeface="Cambria"/>
              </a:endParaRPr>
            </a:p>
          </p:txBody>
        </p:sp>
        <p:sp>
          <p:nvSpPr>
            <p:cNvPr id="105" name="Shape 333"/>
            <p:cNvSpPr/>
            <p:nvPr/>
          </p:nvSpPr>
          <p:spPr>
            <a:xfrm>
              <a:off x="47141" y="3908"/>
              <a:ext cx="2787905" cy="7094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6000" tIns="36000" rIns="36000" bIns="36000" numCol="1" anchor="t">
              <a:spAutoFit/>
            </a:bodyPr>
            <a:lstStyle>
              <a:lvl1pPr algn="l" defTabSz="1217021">
                <a:defRPr sz="2800">
                  <a:latin typeface="Cambria"/>
                  <a:ea typeface="Cambria"/>
                  <a:cs typeface="Cambria"/>
                  <a:sym typeface="Cambria"/>
                </a:defRPr>
              </a:lvl1pPr>
            </a:lstStyle>
            <a:p>
              <a:pPr hangingPunct="0"/>
              <a:r>
                <a:rPr sz="1050" dirty="0"/>
                <a:t>block device encryption</a:t>
              </a:r>
            </a:p>
          </p:txBody>
        </p:sp>
      </p:grpSp>
      <p:grpSp>
        <p:nvGrpSpPr>
          <p:cNvPr id="106" name="Group 273"/>
          <p:cNvGrpSpPr/>
          <p:nvPr/>
        </p:nvGrpSpPr>
        <p:grpSpPr>
          <a:xfrm>
            <a:off x="3442378" y="3732675"/>
            <a:ext cx="324461" cy="317360"/>
            <a:chOff x="0" y="0"/>
            <a:chExt cx="865229" cy="846290"/>
          </a:xfrm>
        </p:grpSpPr>
        <p:sp>
          <p:nvSpPr>
            <p:cNvPr id="107" name="Shape 269"/>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solidFill>
              <a:srgbClr val="CCCCCC"/>
            </a:solid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108" name="Shape 270"/>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109" name="Shape 271"/>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noFill/>
            <a:ln w="12700" cap="flat">
              <a:solidFill>
                <a:srgbClr val="404040"/>
              </a:solidFill>
              <a:prstDash val="solid"/>
              <a:miter lim="8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110" name="Shape 272"/>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a:t>abc</a:t>
              </a:r>
            </a:p>
          </p:txBody>
        </p:sp>
      </p:grpSp>
      <p:sp>
        <p:nvSpPr>
          <p:cNvPr id="111" name="Shape 244"/>
          <p:cNvSpPr/>
          <p:nvPr/>
        </p:nvSpPr>
        <p:spPr>
          <a:xfrm>
            <a:off x="5124209" y="979142"/>
            <a:ext cx="903184" cy="3693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rgbClr val="CCCCCC"/>
                </a:solidFill>
              </a:rPr>
              <a:t>z/OS</a:t>
            </a:r>
          </a:p>
        </p:txBody>
      </p:sp>
      <p:cxnSp>
        <p:nvCxnSpPr>
          <p:cNvPr id="3" name="Elbow Connector 2"/>
          <p:cNvCxnSpPr>
            <a:stCxn id="112" idx="2"/>
          </p:cNvCxnSpPr>
          <p:nvPr/>
        </p:nvCxnSpPr>
        <p:spPr>
          <a:xfrm flipV="1">
            <a:off x="5726114" y="2110588"/>
            <a:ext cx="2605005" cy="1709009"/>
          </a:xfrm>
          <a:prstGeom prst="bentConnector3">
            <a:avLst/>
          </a:prstGeom>
          <a:noFill/>
          <a:ln w="28575" cap="flat">
            <a:solidFill>
              <a:srgbClr val="EE7D31"/>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5" name="Straight Arrow Connector 4"/>
          <p:cNvCxnSpPr/>
          <p:nvPr/>
        </p:nvCxnSpPr>
        <p:spPr>
          <a:xfrm>
            <a:off x="3766840" y="3911901"/>
            <a:ext cx="1803767" cy="16524"/>
          </a:xfrm>
          <a:prstGeom prst="straightConnector1">
            <a:avLst/>
          </a:prstGeom>
          <a:noFill/>
          <a:ln w="25400" cap="flat">
            <a:solidFill>
              <a:schemeClr val="tx1"/>
            </a:solidFill>
            <a:prstDash val="solid"/>
            <a:miter lim="400000"/>
            <a:headEnd type="triangle"/>
            <a:tailEnd type="triangle"/>
          </a:ln>
          <a:effectLst>
            <a:outerShdw blurRad="50800" dist="76200" dir="2700000" algn="tl" rotWithShape="0">
              <a:prstClr val="black">
                <a:alpha val="40000"/>
              </a:prstClr>
            </a:outerShdw>
          </a:effectLst>
          <a:sp3d/>
        </p:spPr>
        <p:style>
          <a:lnRef idx="0">
            <a:scrgbClr r="0" g="0" b="0"/>
          </a:lnRef>
          <a:fillRef idx="0">
            <a:scrgbClr r="0" g="0" b="0"/>
          </a:fillRef>
          <a:effectRef idx="0">
            <a:scrgbClr r="0" g="0" b="0"/>
          </a:effectRef>
          <a:fontRef idx="none"/>
        </p:style>
      </p:cxnSp>
      <p:sp>
        <p:nvSpPr>
          <p:cNvPr id="6" name="Line Callout 1 (Border and Accent Bar) 5"/>
          <p:cNvSpPr/>
          <p:nvPr/>
        </p:nvSpPr>
        <p:spPr>
          <a:xfrm>
            <a:off x="38703" y="2685562"/>
            <a:ext cx="2808580" cy="1563287"/>
          </a:xfrm>
          <a:prstGeom prst="accentBorderCallout1">
            <a:avLst>
              <a:gd name="adj1" fmla="val 21972"/>
              <a:gd name="adj2" fmla="val 103406"/>
              <a:gd name="adj3" fmla="val 38288"/>
              <a:gd name="adj4" fmla="val 188422"/>
            </a:avLst>
          </a:prstGeom>
          <a:noFill/>
          <a:ln w="254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8580" tIns="19050" rIns="19050" bIns="19050" numCol="1" spcCol="38100" rtlCol="0" fromWordArt="0" anchor="ctr" anchorCtr="0" forceAA="0" compatLnSpc="1">
            <a:prstTxWarp prst="textNoShape">
              <a:avLst/>
            </a:prstTxWarp>
            <a:normAutofit lnSpcReduction="10000"/>
          </a:bodyPr>
          <a:lstStyle/>
          <a:p>
            <a:pPr defTabSz="309555"/>
            <a:r>
              <a:rPr lang="en-US" sz="1200" dirty="0">
                <a:solidFill>
                  <a:srgbClr val="F48F19"/>
                </a:solidFill>
                <a:latin typeface="HelvNeue Bold for IBM" charset="0"/>
                <a:ea typeface="HelvNeue Bold for IBM" charset="0"/>
                <a:cs typeface="HelvNeue Bold for IBM" charset="0"/>
              </a:rPr>
              <a:t>Linux on z and LinuxONE </a:t>
            </a:r>
          </a:p>
          <a:p>
            <a:pPr defTabSz="309555"/>
            <a:r>
              <a:rPr lang="en-US" sz="1200" dirty="0">
                <a:latin typeface="HelvNeue Light for IBM" charset="0"/>
                <a:ea typeface="HelvNeue Light for IBM" charset="0"/>
                <a:cs typeface="HelvNeue Light for IBM" charset="0"/>
              </a:rPr>
              <a:t>Focus on </a:t>
            </a:r>
            <a:r>
              <a:rPr lang="en-US" sz="1200" i="1" dirty="0">
                <a:latin typeface="HelvNeue Light for IBM" charset="0"/>
                <a:ea typeface="HelvNeue Light for IBM" charset="0"/>
                <a:cs typeface="HelvNeue Light for IBM" charset="0"/>
              </a:rPr>
              <a:t>Transparent</a:t>
            </a:r>
            <a:r>
              <a:rPr lang="en-US" sz="1200" dirty="0">
                <a:latin typeface="HelvNeue Light for IBM" charset="0"/>
                <a:ea typeface="HelvNeue Light for IBM" charset="0"/>
                <a:cs typeface="HelvNeue Light for IBM" charset="0"/>
              </a:rPr>
              <a:t> Enablement:</a:t>
            </a:r>
          </a:p>
          <a:p>
            <a:pPr marL="171446" indent="-171446" defTabSz="309555">
              <a:buFont typeface="Arial" charset="0"/>
              <a:buChar char="•"/>
            </a:pPr>
            <a:r>
              <a:rPr lang="en-US" sz="1200" i="1" dirty="0">
                <a:latin typeface="HelvNeue Light for IBM" charset="0"/>
                <a:ea typeface="HelvNeue Light for IBM" charset="0"/>
                <a:cs typeface="HelvNeue Light for IBM" charset="0"/>
              </a:rPr>
              <a:t>Transparent data encryption </a:t>
            </a:r>
            <a:r>
              <a:rPr lang="en-US" sz="1200" dirty="0">
                <a:latin typeface="HelvNeue Light for IBM" charset="0"/>
                <a:ea typeface="HelvNeue Light for IBM" charset="0"/>
                <a:cs typeface="HelvNeue Light for IBM" charset="0"/>
              </a:rPr>
              <a:t>optimized with z14 CPACF hardware performance gains</a:t>
            </a:r>
          </a:p>
          <a:p>
            <a:pPr marL="171446" indent="-171446" defTabSz="309555">
              <a:buFont typeface="Arial" charset="0"/>
              <a:buChar char="•"/>
            </a:pPr>
            <a:r>
              <a:rPr lang="en-US" sz="1200" dirty="0">
                <a:latin typeface="HelvNeue Light for IBM" charset="0"/>
                <a:ea typeface="HelvNeue Light for IBM" charset="0"/>
                <a:cs typeface="HelvNeue Light for IBM" charset="0"/>
              </a:rPr>
              <a:t>Leverage </a:t>
            </a:r>
            <a:r>
              <a:rPr lang="en-US" sz="1200" i="1" dirty="0">
                <a:latin typeface="HelvNeue Light for IBM" charset="0"/>
                <a:ea typeface="HelvNeue Light for IBM" charset="0"/>
                <a:cs typeface="HelvNeue Light for IBM" charset="0"/>
              </a:rPr>
              <a:t>industry-unique </a:t>
            </a:r>
            <a:r>
              <a:rPr lang="en-US" sz="1200" dirty="0">
                <a:latin typeface="HelvNeue Light for IBM" charset="0"/>
                <a:ea typeface="HelvNeue Light for IBM" charset="0"/>
                <a:cs typeface="HelvNeue Light for IBM" charset="0"/>
              </a:rPr>
              <a:t>CPACF encryption which prevents raw key material from being visible to OS and applications.</a:t>
            </a:r>
          </a:p>
        </p:txBody>
      </p:sp>
      <p:sp>
        <p:nvSpPr>
          <p:cNvPr id="113" name="Shape 195"/>
          <p:cNvSpPr/>
          <p:nvPr/>
        </p:nvSpPr>
        <p:spPr>
          <a:xfrm>
            <a:off x="423174" y="464520"/>
            <a:ext cx="4709735" cy="415440"/>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l">
              <a:defRPr sz="4200">
                <a:solidFill>
                  <a:srgbClr val="395567"/>
                </a:solidFill>
                <a:latin typeface="HelvNeue Bold for IBM"/>
                <a:ea typeface="HelvNeue Bold for IBM"/>
                <a:cs typeface="HelvNeue Bold for IBM"/>
                <a:sym typeface="HelvNeue Bold for IBM"/>
              </a:defRPr>
            </a:lvl1pPr>
          </a:lstStyle>
          <a:p>
            <a:r>
              <a:rPr lang="en-US" sz="1400" i="1" dirty="0">
                <a:solidFill>
                  <a:schemeClr val="tx1"/>
                </a:solidFill>
                <a:latin typeface="HelvNeue Light for IBM" charset="0"/>
                <a:ea typeface="HelvNeue Light for IBM" charset="0"/>
                <a:cs typeface="HelvNeue Light for IBM" charset="0"/>
              </a:rPr>
              <a:t>Protection of data at-rest</a:t>
            </a:r>
            <a:endParaRPr sz="1400" i="1" dirty="0">
              <a:solidFill>
                <a:schemeClr val="tx1"/>
              </a:solidFill>
              <a:latin typeface="HelvNeue Light for IBM" charset="0"/>
              <a:ea typeface="HelvNeue Light for IBM" charset="0"/>
              <a:cs typeface="HelvNeue Light for IBM" charset="0"/>
            </a:endParaRPr>
          </a:p>
        </p:txBody>
      </p:sp>
      <p:grpSp>
        <p:nvGrpSpPr>
          <p:cNvPr id="114" name="Group 294"/>
          <p:cNvGrpSpPr/>
          <p:nvPr/>
        </p:nvGrpSpPr>
        <p:grpSpPr>
          <a:xfrm>
            <a:off x="8331119" y="1972336"/>
            <a:ext cx="324463" cy="317359"/>
            <a:chOff x="-1" y="0"/>
            <a:chExt cx="865231" cy="846291"/>
          </a:xfrm>
          <a:solidFill>
            <a:srgbClr val="F49819"/>
          </a:solidFill>
        </p:grpSpPr>
        <p:sp>
          <p:nvSpPr>
            <p:cNvPr id="115" name="Shape 290"/>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grp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116" name="Shape 291"/>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grpFill/>
            <a:ln w="12700" cap="flat">
              <a:noFill/>
              <a:miter lim="4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117" name="Shape 292"/>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solidFill>
              <a:srgbClr val="EE7D31"/>
            </a:solidFill>
            <a:ln w="12700" cap="flat">
              <a:solidFill>
                <a:srgbClr val="404040"/>
              </a:solidFill>
              <a:prstDash val="solid"/>
              <a:miter lim="8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118" name="Shape 293"/>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dirty="0"/>
                <a:t>***</a:t>
              </a:r>
            </a:p>
          </p:txBody>
        </p:sp>
      </p:grpSp>
      <p:grpSp>
        <p:nvGrpSpPr>
          <p:cNvPr id="119" name="Group 294"/>
          <p:cNvGrpSpPr/>
          <p:nvPr/>
        </p:nvGrpSpPr>
        <p:grpSpPr>
          <a:xfrm>
            <a:off x="6860448" y="3012065"/>
            <a:ext cx="324463" cy="317359"/>
            <a:chOff x="-1" y="0"/>
            <a:chExt cx="865231" cy="846291"/>
          </a:xfrm>
          <a:solidFill>
            <a:srgbClr val="F49819"/>
          </a:solidFill>
        </p:grpSpPr>
        <p:sp>
          <p:nvSpPr>
            <p:cNvPr id="120" name="Shape 290"/>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grp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121" name="Shape 291"/>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grpFill/>
            <a:ln w="12700" cap="flat">
              <a:noFill/>
              <a:miter lim="4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122" name="Shape 292"/>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solidFill>
              <a:srgbClr val="EE7D31"/>
            </a:solidFill>
            <a:ln w="12700" cap="flat">
              <a:solidFill>
                <a:srgbClr val="404040"/>
              </a:solidFill>
              <a:prstDash val="solid"/>
              <a:miter lim="8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124" name="Shape 293"/>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a:t>***</a:t>
              </a:r>
            </a:p>
          </p:txBody>
        </p:sp>
      </p:grpSp>
      <p:sp>
        <p:nvSpPr>
          <p:cNvPr id="301" name="Shape 301"/>
          <p:cNvSpPr/>
          <p:nvPr/>
        </p:nvSpPr>
        <p:spPr>
          <a:xfrm rot="20076499">
            <a:off x="4778555" y="1995351"/>
            <a:ext cx="4237137" cy="1917876"/>
          </a:xfrm>
          <a:prstGeom prst="ellipse">
            <a:avLst/>
          </a:prstGeom>
          <a:ln w="25400">
            <a:solidFill>
              <a:srgbClr val="EE7D31"/>
            </a:solidFill>
            <a:miter/>
          </a:ln>
          <a:effectLst/>
        </p:spPr>
        <p:txBody>
          <a:bodyPr lIns="45720" tIns="45720" rIns="45720" bIns="45720" anchor="ct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pic>
        <p:nvPicPr>
          <p:cNvPr id="85" name="Picture 84"/>
          <p:cNvPicPr>
            <a:picLocks noChangeAspect="1"/>
          </p:cNvPicPr>
          <p:nvPr/>
        </p:nvPicPr>
        <p:blipFill>
          <a:blip r:embed="rId2">
            <a:alphaModFix/>
          </a:blip>
          <a:stretch>
            <a:fillRect/>
          </a:stretch>
        </p:blipFill>
        <p:spPr>
          <a:xfrm>
            <a:off x="7857100" y="378474"/>
            <a:ext cx="1287634" cy="666674"/>
          </a:xfrm>
          <a:prstGeom prst="rect">
            <a:avLst/>
          </a:prstGeom>
          <a:noFill/>
        </p:spPr>
      </p:pic>
      <p:sp>
        <p:nvSpPr>
          <p:cNvPr id="2" name="TextBox 1"/>
          <p:cNvSpPr txBox="1"/>
          <p:nvPr/>
        </p:nvSpPr>
        <p:spPr>
          <a:xfrm>
            <a:off x="1381783" y="4229028"/>
            <a:ext cx="6341801" cy="307777"/>
          </a:xfrm>
          <a:prstGeom prst="rect">
            <a:avLst/>
          </a:prstGeom>
          <a:noFill/>
          <a:ln>
            <a:solidFill>
              <a:srgbClr val="C00000"/>
            </a:solidFill>
          </a:ln>
        </p:spPr>
        <p:txBody>
          <a:bodyPr wrap="none" rtlCol="0" anchor="ctr">
            <a:spAutoFit/>
          </a:bodyPr>
          <a:lstStyle/>
          <a:p>
            <a:r>
              <a:rPr lang="en-US" sz="1400" i="1" dirty="0">
                <a:solidFill>
                  <a:srgbClr val="C00000"/>
                </a:solidFill>
                <a:latin typeface="HelvNeue Light for IBM" charset="0"/>
                <a:ea typeface="HelvNeue Light for IBM" charset="0"/>
                <a:cs typeface="HelvNeue Light for IBM" charset="0"/>
              </a:rPr>
              <a:t>Status: </a:t>
            </a:r>
            <a:r>
              <a:rPr lang="en-US" sz="1400" i="1" dirty="0" err="1">
                <a:solidFill>
                  <a:srgbClr val="C00000"/>
                </a:solidFill>
                <a:latin typeface="HelvNeue Light for IBM" charset="0"/>
                <a:ea typeface="HelvNeue Light for IBM" charset="0"/>
                <a:cs typeface="HelvNeue Light for IBM" charset="0"/>
              </a:rPr>
              <a:t>dm</a:t>
            </a:r>
            <a:r>
              <a:rPr lang="en-US" sz="1400" i="1" dirty="0">
                <a:solidFill>
                  <a:srgbClr val="C00000"/>
                </a:solidFill>
                <a:latin typeface="HelvNeue Light for IBM" charset="0"/>
                <a:ea typeface="HelvNeue Light for IBM" charset="0"/>
                <a:cs typeface="HelvNeue Light for IBM" charset="0"/>
              </a:rPr>
              <a:t>-crypt enhancements for CPACF protected-key submitted upstream</a:t>
            </a:r>
          </a:p>
        </p:txBody>
      </p:sp>
      <p:sp>
        <p:nvSpPr>
          <p:cNvPr id="75" name="Rounded Rectangle 74"/>
          <p:cNvSpPr/>
          <p:nvPr/>
        </p:nvSpPr>
        <p:spPr>
          <a:xfrm>
            <a:off x="7132017" y="114493"/>
            <a:ext cx="1910384" cy="2540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t>Submitted Upstream</a:t>
            </a:r>
            <a:endParaRPr lang="en-US" sz="1200" i="1" dirty="0"/>
          </a:p>
        </p:txBody>
      </p:sp>
    </p:spTree>
    <p:extLst>
      <p:ext uri="{BB962C8B-B14F-4D97-AF65-F5344CB8AC3E}">
        <p14:creationId xmlns:p14="http://schemas.microsoft.com/office/powerpoint/2010/main" val="128861515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274"/>
          <p:cNvSpPr/>
          <p:nvPr/>
        </p:nvSpPr>
        <p:spPr>
          <a:xfrm rot="16200000">
            <a:off x="3650713" y="3805474"/>
            <a:ext cx="480809" cy="150041"/>
          </a:xfrm>
          <a:prstGeom prst="rect">
            <a:avLst/>
          </a:prstGeom>
          <a:solidFill>
            <a:srgbClr val="EE7D31"/>
          </a:solidFill>
          <a:ln w="25400">
            <a:solidFill>
              <a:srgbClr val="EE7D31"/>
            </a:solidFill>
          </a:ln>
          <a:effectLst/>
          <a:extLst>
            <a:ext uri="{C572A759-6A51-4108-AA02-DFA0A04FC94B}">
              <ma14:wrappingTextBoxFlag xmlns="" xmlns:ma14="http://schemas.microsoft.com/office/mac/drawingml/2011/main" val="1"/>
            </a:ext>
          </a:extLst>
        </p:spPr>
        <p:txBody>
          <a:bodyPr wrap="square" lIns="0" tIns="0" rIns="0" bIns="0" anchor="ctr">
            <a:spAutoFit/>
          </a:bodyPr>
          <a:lstStyle>
            <a:lvl1pPr defTabSz="1217021">
              <a:defRPr sz="2600" b="1">
                <a:solidFill>
                  <a:srgbClr val="404040"/>
                </a:solidFill>
                <a:latin typeface="Times New Roman"/>
                <a:ea typeface="Times New Roman"/>
                <a:cs typeface="Times New Roman"/>
                <a:sym typeface="Times New Roman"/>
              </a:defRPr>
            </a:lvl1pPr>
          </a:lstStyle>
          <a:p>
            <a:pPr algn="ctr" hangingPunct="0"/>
            <a:r>
              <a:rPr sz="975" b="0" dirty="0"/>
              <a:t>CPACF</a:t>
            </a:r>
          </a:p>
        </p:txBody>
      </p:sp>
      <p:cxnSp>
        <p:nvCxnSpPr>
          <p:cNvPr id="13" name="Straight Connector 12"/>
          <p:cNvCxnSpPr/>
          <p:nvPr/>
        </p:nvCxnSpPr>
        <p:spPr>
          <a:xfrm>
            <a:off x="2053543" y="2102336"/>
            <a:ext cx="673185" cy="0"/>
          </a:xfrm>
          <a:prstGeom prst="line">
            <a:avLst/>
          </a:prstGeom>
          <a:noFill/>
          <a:ln w="25400" cap="flat">
            <a:solidFill>
              <a:srgbClr val="CCCCCC"/>
            </a:solidFill>
            <a:prstDash val="solid"/>
            <a:miter lim="400000"/>
          </a:ln>
          <a:effectLst/>
          <a:sp3d/>
        </p:spPr>
        <p:style>
          <a:lnRef idx="0">
            <a:scrgbClr r="0" g="0" b="0"/>
          </a:lnRef>
          <a:fillRef idx="0">
            <a:scrgbClr r="0" g="0" b="0"/>
          </a:fillRef>
          <a:effectRef idx="0">
            <a:scrgbClr r="0" g="0" b="0"/>
          </a:effectRef>
          <a:fontRef idx="none"/>
        </p:style>
      </p:cxnSp>
      <p:sp>
        <p:nvSpPr>
          <p:cNvPr id="3" name="Title 2"/>
          <p:cNvSpPr>
            <a:spLocks noGrp="1"/>
          </p:cNvSpPr>
          <p:nvPr>
            <p:ph type="title"/>
          </p:nvPr>
        </p:nvSpPr>
        <p:spPr>
          <a:xfrm>
            <a:off x="355143" y="163522"/>
            <a:ext cx="8557812" cy="485679"/>
          </a:xfrm>
          <a:ln>
            <a:noFill/>
          </a:ln>
        </p:spPr>
        <p:txBody>
          <a:bodyPr/>
          <a:lstStyle/>
          <a:p>
            <a:r>
              <a:rPr lang="en-US" sz="2000" dirty="0">
                <a:latin typeface="HelvNeue Medium for IBM" charset="0"/>
                <a:ea typeface="HelvNeue Medium for IBM" charset="0"/>
                <a:cs typeface="HelvNeue Medium for IBM" charset="0"/>
              </a:rPr>
              <a:t>Data Protection </a:t>
            </a:r>
            <a:r>
              <a:rPr lang="en-US" sz="2000" dirty="0">
                <a:solidFill>
                  <a:srgbClr val="F48F19"/>
                </a:solidFill>
                <a:latin typeface="HelvNeue Medium for IBM" charset="0"/>
                <a:ea typeface="HelvNeue Medium for IBM" charset="0"/>
                <a:cs typeface="HelvNeue Medium for IBM" charset="0"/>
              </a:rPr>
              <a:t>// Linux on z Network Security</a:t>
            </a:r>
            <a:endParaRPr lang="en-US" sz="2000" dirty="0">
              <a:latin typeface="HelvNeue Medium for IBM" charset="0"/>
              <a:ea typeface="HelvNeue Medium for IBM" charset="0"/>
              <a:cs typeface="HelvNeue Medium for IBM" charset="0"/>
            </a:endParaRPr>
          </a:p>
        </p:txBody>
      </p:sp>
      <p:grpSp>
        <p:nvGrpSpPr>
          <p:cNvPr id="814" name="Group 814"/>
          <p:cNvGrpSpPr/>
          <p:nvPr/>
        </p:nvGrpSpPr>
        <p:grpSpPr>
          <a:xfrm>
            <a:off x="2726728" y="656270"/>
            <a:ext cx="3367551" cy="2587535"/>
            <a:chOff x="-1" y="-1"/>
            <a:chExt cx="9841788" cy="7726831"/>
          </a:xfrm>
        </p:grpSpPr>
        <p:sp>
          <p:nvSpPr>
            <p:cNvPr id="794" name="Shape 794"/>
            <p:cNvSpPr/>
            <p:nvPr/>
          </p:nvSpPr>
          <p:spPr>
            <a:xfrm>
              <a:off x="-1" y="-1"/>
              <a:ext cx="9841788" cy="7726831"/>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chemeClr val="tx1">
                    <a:lumMod val="65000"/>
                    <a:lumOff val="35000"/>
                  </a:schemeClr>
                </a:solidFill>
                <a:latin typeface="Cambria"/>
                <a:ea typeface="Cambria"/>
                <a:cs typeface="Cambria"/>
                <a:sym typeface="Cambria"/>
              </a:endParaRPr>
            </a:p>
          </p:txBody>
        </p:sp>
        <p:sp>
          <p:nvSpPr>
            <p:cNvPr id="795" name="Shape 795"/>
            <p:cNvSpPr/>
            <p:nvPr/>
          </p:nvSpPr>
          <p:spPr>
            <a:xfrm>
              <a:off x="317469" y="300549"/>
              <a:ext cx="2716190" cy="2187502"/>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chemeClr val="tx1">
                    <a:lumMod val="65000"/>
                    <a:lumOff val="35000"/>
                  </a:schemeClr>
                </a:solidFill>
                <a:latin typeface="Cambria"/>
                <a:ea typeface="Cambria"/>
                <a:cs typeface="Cambria"/>
                <a:sym typeface="Cambria"/>
              </a:endParaRPr>
            </a:p>
          </p:txBody>
        </p:sp>
        <p:grpSp>
          <p:nvGrpSpPr>
            <p:cNvPr id="801" name="Group 801"/>
            <p:cNvGrpSpPr/>
            <p:nvPr/>
          </p:nvGrpSpPr>
          <p:grpSpPr>
            <a:xfrm>
              <a:off x="3486353" y="2836801"/>
              <a:ext cx="2822024" cy="2116938"/>
              <a:chOff x="318187" y="331760"/>
              <a:chExt cx="2822020" cy="2116936"/>
            </a:xfrm>
          </p:grpSpPr>
          <p:sp>
            <p:nvSpPr>
              <p:cNvPr id="799" name="Shape 799"/>
              <p:cNvSpPr/>
              <p:nvPr/>
            </p:nvSpPr>
            <p:spPr>
              <a:xfrm>
                <a:off x="318187" y="331760"/>
                <a:ext cx="2822020" cy="2116936"/>
              </a:xfrm>
              <a:prstGeom prst="triangle">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660066"/>
                    </a:solidFill>
                    <a:latin typeface="Cambria"/>
                    <a:ea typeface="Cambria"/>
                    <a:cs typeface="Cambria"/>
                    <a:sym typeface="Cambria"/>
                  </a:defRPr>
                </a:pPr>
                <a:endParaRPr sz="4800">
                  <a:solidFill>
                    <a:schemeClr val="tx1">
                      <a:lumMod val="65000"/>
                      <a:lumOff val="35000"/>
                    </a:schemeClr>
                  </a:solidFill>
                  <a:latin typeface="Cambria"/>
                  <a:ea typeface="Cambria"/>
                  <a:cs typeface="Cambria"/>
                  <a:sym typeface="Cambria"/>
                </a:endParaRPr>
              </a:p>
            </p:txBody>
          </p:sp>
          <p:sp>
            <p:nvSpPr>
              <p:cNvPr id="800" name="Shape 800"/>
              <p:cNvSpPr/>
              <p:nvPr/>
            </p:nvSpPr>
            <p:spPr>
              <a:xfrm>
                <a:off x="1048668" y="959701"/>
                <a:ext cx="1411010" cy="11028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660066"/>
                    </a:solidFill>
                    <a:latin typeface="Cambria"/>
                    <a:ea typeface="Cambria"/>
                    <a:cs typeface="Cambria"/>
                    <a:sym typeface="Cambria"/>
                  </a:defRPr>
                </a:lvl1pPr>
              </a:lstStyle>
              <a:p>
                <a:pPr algn="ctr" hangingPunct="0"/>
                <a:r>
                  <a:rPr sz="1800" dirty="0">
                    <a:solidFill>
                      <a:srgbClr val="CCCCCC"/>
                    </a:solidFill>
                  </a:rPr>
                  <a:t>CF</a:t>
                </a:r>
              </a:p>
            </p:txBody>
          </p:sp>
        </p:grpSp>
        <p:sp>
          <p:nvSpPr>
            <p:cNvPr id="803" name="Shape 803"/>
            <p:cNvSpPr/>
            <p:nvPr/>
          </p:nvSpPr>
          <p:spPr>
            <a:xfrm>
              <a:off x="3023716" y="2488050"/>
              <a:ext cx="1457010" cy="967900"/>
            </a:xfrm>
            <a:prstGeom prst="line">
              <a:avLst/>
            </a:prstGeom>
            <a:noFill/>
            <a:ln w="19050" cap="flat">
              <a:solidFill>
                <a:srgbClr val="CCCCCC"/>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solidFill>
                  <a:schemeClr val="tx1">
                    <a:lumMod val="65000"/>
                    <a:lumOff val="35000"/>
                  </a:schemeClr>
                </a:solidFill>
                <a:latin typeface="Cambria"/>
                <a:ea typeface="Cambria"/>
                <a:cs typeface="Cambria"/>
                <a:sym typeface="Cambria"/>
              </a:endParaRPr>
            </a:p>
          </p:txBody>
        </p:sp>
        <p:sp>
          <p:nvSpPr>
            <p:cNvPr id="804" name="Shape 804"/>
            <p:cNvSpPr/>
            <p:nvPr/>
          </p:nvSpPr>
          <p:spPr>
            <a:xfrm>
              <a:off x="6791213" y="300549"/>
              <a:ext cx="2716190" cy="2187502"/>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chemeClr val="tx1">
                    <a:lumMod val="65000"/>
                    <a:lumOff val="35000"/>
                  </a:schemeClr>
                </a:solidFill>
                <a:latin typeface="Cambria"/>
                <a:ea typeface="Cambria"/>
                <a:cs typeface="Cambria"/>
                <a:sym typeface="Cambria"/>
              </a:endParaRPr>
            </a:p>
          </p:txBody>
        </p:sp>
        <p:sp>
          <p:nvSpPr>
            <p:cNvPr id="805" name="Shape 805"/>
            <p:cNvSpPr/>
            <p:nvPr/>
          </p:nvSpPr>
          <p:spPr>
            <a:xfrm flipH="1">
              <a:off x="5378695" y="2488050"/>
              <a:ext cx="1395148" cy="1122052"/>
            </a:xfrm>
            <a:prstGeom prst="line">
              <a:avLst/>
            </a:prstGeom>
            <a:noFill/>
            <a:ln w="19050" cap="flat">
              <a:solidFill>
                <a:srgbClr val="CCCCCC"/>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solidFill>
                  <a:schemeClr val="tx1">
                    <a:lumMod val="65000"/>
                    <a:lumOff val="35000"/>
                  </a:schemeClr>
                </a:solidFill>
                <a:latin typeface="Cambria"/>
                <a:ea typeface="Cambria"/>
                <a:cs typeface="Cambria"/>
                <a:sym typeface="Cambria"/>
              </a:endParaRPr>
            </a:p>
          </p:txBody>
        </p:sp>
        <p:grpSp>
          <p:nvGrpSpPr>
            <p:cNvPr id="808" name="Group 808"/>
            <p:cNvGrpSpPr/>
            <p:nvPr/>
          </p:nvGrpSpPr>
          <p:grpSpPr>
            <a:xfrm>
              <a:off x="300573" y="880304"/>
              <a:ext cx="9189459" cy="6530330"/>
              <a:chOff x="0" y="-4342826"/>
              <a:chExt cx="9189456" cy="6530328"/>
            </a:xfrm>
          </p:grpSpPr>
          <p:sp>
            <p:nvSpPr>
              <p:cNvPr id="806" name="Shape 806"/>
              <p:cNvSpPr/>
              <p:nvPr/>
            </p:nvSpPr>
            <p:spPr>
              <a:xfrm>
                <a:off x="0" y="-1"/>
                <a:ext cx="2716190" cy="2187503"/>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chemeClr val="tx1">
                      <a:lumMod val="65000"/>
                      <a:lumOff val="35000"/>
                    </a:schemeClr>
                  </a:solidFill>
                  <a:latin typeface="Cambria"/>
                  <a:ea typeface="Cambria"/>
                  <a:cs typeface="Cambria"/>
                  <a:sym typeface="Cambria"/>
                </a:endParaRPr>
              </a:p>
            </p:txBody>
          </p:sp>
          <p:sp>
            <p:nvSpPr>
              <p:cNvPr id="807" name="Shape 807"/>
              <p:cNvSpPr/>
              <p:nvPr/>
            </p:nvSpPr>
            <p:spPr>
              <a:xfrm>
                <a:off x="0" y="542309"/>
                <a:ext cx="2716190" cy="11028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rgbClr val="CCCCCC"/>
                    </a:solidFill>
                  </a:rPr>
                  <a:t>z/OS</a:t>
                </a:r>
              </a:p>
            </p:txBody>
          </p:sp>
          <p:sp>
            <p:nvSpPr>
              <p:cNvPr id="133" name="Shape 807"/>
              <p:cNvSpPr/>
              <p:nvPr/>
            </p:nvSpPr>
            <p:spPr>
              <a:xfrm>
                <a:off x="41757" y="-4342826"/>
                <a:ext cx="2716190" cy="11028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rgbClr val="CCCCCC"/>
                    </a:solidFill>
                  </a:rPr>
                  <a:t>z/OS</a:t>
                </a:r>
              </a:p>
            </p:txBody>
          </p:sp>
          <p:sp>
            <p:nvSpPr>
              <p:cNvPr id="134" name="Shape 807"/>
              <p:cNvSpPr/>
              <p:nvPr/>
            </p:nvSpPr>
            <p:spPr>
              <a:xfrm>
                <a:off x="6473269" y="-4298837"/>
                <a:ext cx="2716187" cy="11028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rgbClr val="CCCCCC"/>
                    </a:solidFill>
                  </a:rPr>
                  <a:t>z/OS</a:t>
                </a:r>
              </a:p>
            </p:txBody>
          </p:sp>
        </p:grpSp>
        <p:grpSp>
          <p:nvGrpSpPr>
            <p:cNvPr id="811" name="Group 811"/>
            <p:cNvGrpSpPr/>
            <p:nvPr/>
          </p:nvGrpSpPr>
          <p:grpSpPr>
            <a:xfrm>
              <a:off x="6774316" y="5223129"/>
              <a:ext cx="2716193" cy="2187505"/>
              <a:chOff x="0" y="-1"/>
              <a:chExt cx="2716191" cy="2187503"/>
            </a:xfrm>
          </p:grpSpPr>
          <p:sp>
            <p:nvSpPr>
              <p:cNvPr id="809" name="Shape 809"/>
              <p:cNvSpPr/>
              <p:nvPr/>
            </p:nvSpPr>
            <p:spPr>
              <a:xfrm>
                <a:off x="0" y="-1"/>
                <a:ext cx="2716190" cy="2187503"/>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chemeClr val="tx1">
                      <a:lumMod val="65000"/>
                      <a:lumOff val="35000"/>
                    </a:schemeClr>
                  </a:solidFill>
                  <a:latin typeface="Cambria"/>
                  <a:ea typeface="Cambria"/>
                  <a:cs typeface="Cambria"/>
                  <a:sym typeface="Cambria"/>
                </a:endParaRPr>
              </a:p>
            </p:txBody>
          </p:sp>
          <p:sp>
            <p:nvSpPr>
              <p:cNvPr id="810" name="Shape 810"/>
              <p:cNvSpPr/>
              <p:nvPr/>
            </p:nvSpPr>
            <p:spPr>
              <a:xfrm>
                <a:off x="0" y="542309"/>
                <a:ext cx="2716191" cy="11028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a:solidFill>
                      <a:srgbClr val="CCCCCC"/>
                    </a:solidFill>
                  </a:rPr>
                  <a:t>z/OS</a:t>
                </a:r>
              </a:p>
            </p:txBody>
          </p:sp>
        </p:grpSp>
        <p:sp>
          <p:nvSpPr>
            <p:cNvPr id="812" name="Shape 812"/>
            <p:cNvSpPr/>
            <p:nvPr/>
          </p:nvSpPr>
          <p:spPr>
            <a:xfrm flipH="1" flipV="1">
              <a:off x="5916979" y="4976097"/>
              <a:ext cx="856861" cy="292454"/>
            </a:xfrm>
            <a:prstGeom prst="line">
              <a:avLst/>
            </a:prstGeom>
            <a:noFill/>
            <a:ln w="19050" cap="flat">
              <a:solidFill>
                <a:srgbClr val="CCCCCC"/>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solidFill>
                  <a:schemeClr val="tx1">
                    <a:lumMod val="65000"/>
                    <a:lumOff val="35000"/>
                  </a:schemeClr>
                </a:solidFill>
                <a:latin typeface="Cambria"/>
                <a:ea typeface="Cambria"/>
                <a:cs typeface="Cambria"/>
                <a:sym typeface="Cambria"/>
              </a:endParaRPr>
            </a:p>
          </p:txBody>
        </p:sp>
        <p:sp>
          <p:nvSpPr>
            <p:cNvPr id="813" name="Shape 813"/>
            <p:cNvSpPr/>
            <p:nvPr/>
          </p:nvSpPr>
          <p:spPr>
            <a:xfrm flipV="1">
              <a:off x="3023722" y="4976094"/>
              <a:ext cx="850376" cy="238240"/>
            </a:xfrm>
            <a:prstGeom prst="line">
              <a:avLst/>
            </a:prstGeom>
            <a:noFill/>
            <a:ln w="19050" cap="flat">
              <a:solidFill>
                <a:srgbClr val="CCCCCC"/>
              </a:solidFill>
              <a:prstDash val="solid"/>
              <a:miter lim="800000"/>
            </a:ln>
            <a:effectLst/>
          </p:spPr>
          <p:txBody>
            <a:bodyPr wrap="square" lIns="45720" tIns="45720" rIns="45720" bIns="45720" numCol="1" anchor="t">
              <a:noAutofit/>
            </a:bodyPr>
            <a:lstStyle/>
            <a:p>
              <a:pPr defTabSz="456371">
                <a:defRPr sz="4800">
                  <a:latin typeface="Cambria"/>
                  <a:ea typeface="Cambria"/>
                  <a:cs typeface="Cambria"/>
                  <a:sym typeface="Cambria"/>
                </a:defRPr>
              </a:pPr>
              <a:endParaRPr sz="4800">
                <a:solidFill>
                  <a:schemeClr val="tx1">
                    <a:lumMod val="65000"/>
                    <a:lumOff val="35000"/>
                  </a:schemeClr>
                </a:solidFill>
                <a:latin typeface="Cambria"/>
                <a:ea typeface="Cambria"/>
                <a:cs typeface="Cambria"/>
                <a:sym typeface="Cambria"/>
              </a:endParaRPr>
            </a:p>
          </p:txBody>
        </p:sp>
      </p:grpSp>
      <p:grpSp>
        <p:nvGrpSpPr>
          <p:cNvPr id="818" name="Group 818"/>
          <p:cNvGrpSpPr/>
          <p:nvPr/>
        </p:nvGrpSpPr>
        <p:grpSpPr>
          <a:xfrm>
            <a:off x="6456524" y="1628082"/>
            <a:ext cx="1451995" cy="958318"/>
            <a:chOff x="-1" y="0"/>
            <a:chExt cx="3871986" cy="2555512"/>
          </a:xfrm>
        </p:grpSpPr>
        <p:sp>
          <p:nvSpPr>
            <p:cNvPr id="815" name="Shape 815"/>
            <p:cNvSpPr/>
            <p:nvPr/>
          </p:nvSpPr>
          <p:spPr>
            <a:xfrm>
              <a:off x="-1" y="0"/>
              <a:ext cx="3871986" cy="2555512"/>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chemeClr val="tx1">
                    <a:lumMod val="65000"/>
                    <a:lumOff val="35000"/>
                  </a:schemeClr>
                </a:solidFill>
                <a:latin typeface="Cambria"/>
                <a:ea typeface="Cambria"/>
                <a:cs typeface="Cambria"/>
                <a:sym typeface="Cambria"/>
              </a:endParaRPr>
            </a:p>
          </p:txBody>
        </p:sp>
        <p:sp>
          <p:nvSpPr>
            <p:cNvPr id="816" name="Shape 816"/>
            <p:cNvSpPr/>
            <p:nvPr/>
          </p:nvSpPr>
          <p:spPr>
            <a:xfrm>
              <a:off x="196611" y="129945"/>
              <a:ext cx="3548030" cy="216971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rgbClr val="CCCCCC"/>
              </a:solidFill>
              <a:prstDash val="solid"/>
              <a:miter lim="8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chemeClr val="tx1">
                    <a:lumMod val="65000"/>
                    <a:lumOff val="35000"/>
                  </a:schemeClr>
                </a:solidFill>
                <a:latin typeface="Cambria"/>
                <a:ea typeface="Cambria"/>
                <a:cs typeface="Cambria"/>
                <a:sym typeface="Cambria"/>
              </a:endParaRPr>
            </a:p>
          </p:txBody>
        </p:sp>
        <p:sp>
          <p:nvSpPr>
            <p:cNvPr id="817" name="Shape 817"/>
            <p:cNvSpPr/>
            <p:nvPr/>
          </p:nvSpPr>
          <p:spPr>
            <a:xfrm>
              <a:off x="536228" y="715503"/>
              <a:ext cx="2525986" cy="984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dirty="0">
                  <a:solidFill>
                    <a:srgbClr val="CCCCCC"/>
                  </a:solidFill>
                </a:rPr>
                <a:t>SAN</a:t>
              </a:r>
            </a:p>
          </p:txBody>
        </p:sp>
      </p:grpSp>
      <p:grpSp>
        <p:nvGrpSpPr>
          <p:cNvPr id="822" name="Group 822"/>
          <p:cNvGrpSpPr/>
          <p:nvPr/>
        </p:nvGrpSpPr>
        <p:grpSpPr>
          <a:xfrm>
            <a:off x="485032" y="1628081"/>
            <a:ext cx="1568510" cy="958318"/>
            <a:chOff x="0" y="0"/>
            <a:chExt cx="4182692" cy="2555512"/>
          </a:xfrm>
        </p:grpSpPr>
        <p:sp>
          <p:nvSpPr>
            <p:cNvPr id="819" name="Shape 819"/>
            <p:cNvSpPr/>
            <p:nvPr/>
          </p:nvSpPr>
          <p:spPr>
            <a:xfrm>
              <a:off x="0" y="0"/>
              <a:ext cx="4182692" cy="2555512"/>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noFill/>
            <a:ln w="12700" cap="flat">
              <a:solidFill>
                <a:schemeClr val="tx1">
                  <a:lumMod val="65000"/>
                  <a:lumOff val="35000"/>
                </a:schemeClr>
              </a:solidFill>
              <a:prstDash val="solid"/>
              <a:miter lim="8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sp>
          <p:nvSpPr>
            <p:cNvPr id="820" name="Shape 820"/>
            <p:cNvSpPr/>
            <p:nvPr/>
          </p:nvSpPr>
          <p:spPr>
            <a:xfrm>
              <a:off x="212388" y="129945"/>
              <a:ext cx="3832742" cy="216971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chemeClr val="tx1">
                  <a:lumMod val="65000"/>
                  <a:lumOff val="35000"/>
                </a:schemeClr>
              </a:solidFill>
              <a:prstDash val="solid"/>
              <a:miter lim="8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sp>
          <p:nvSpPr>
            <p:cNvPr id="821" name="Shape 821"/>
            <p:cNvSpPr/>
            <p:nvPr/>
          </p:nvSpPr>
          <p:spPr>
            <a:xfrm>
              <a:off x="579253" y="715503"/>
              <a:ext cx="2728687" cy="984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a:solidFill>
                    <a:schemeClr val="tx1">
                      <a:lumMod val="65000"/>
                      <a:lumOff val="35000"/>
                    </a:schemeClr>
                  </a:solidFill>
                </a:rPr>
                <a:t>Network</a:t>
              </a:r>
            </a:p>
          </p:txBody>
        </p:sp>
      </p:grpSp>
      <p:sp>
        <p:nvSpPr>
          <p:cNvPr id="890" name="Shape 890"/>
          <p:cNvSpPr/>
          <p:nvPr/>
        </p:nvSpPr>
        <p:spPr>
          <a:xfrm>
            <a:off x="6096630" y="2106429"/>
            <a:ext cx="360923" cy="2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25400">
            <a:solidFill>
              <a:srgbClr val="CCCCCC"/>
            </a:solidFill>
            <a:miter/>
          </a:ln>
          <a:effectLst/>
        </p:spPr>
        <p:txBody>
          <a:bodyPr/>
          <a:lstStyle/>
          <a:p>
            <a:pPr defTabSz="309555"/>
            <a:endParaRPr sz="675"/>
          </a:p>
        </p:txBody>
      </p:sp>
      <p:sp>
        <p:nvSpPr>
          <p:cNvPr id="891" name="Shape 891"/>
          <p:cNvSpPr/>
          <p:nvPr/>
        </p:nvSpPr>
        <p:spPr>
          <a:xfrm>
            <a:off x="7910432" y="2103987"/>
            <a:ext cx="186981" cy="6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25400">
            <a:solidFill>
              <a:srgbClr val="CCCCCC"/>
            </a:solidFill>
            <a:miter/>
          </a:ln>
          <a:effectLst/>
        </p:spPr>
        <p:txBody>
          <a:bodyPr/>
          <a:lstStyle/>
          <a:p>
            <a:pPr defTabSz="309555"/>
            <a:endParaRPr sz="675"/>
          </a:p>
        </p:txBody>
      </p:sp>
      <p:grpSp>
        <p:nvGrpSpPr>
          <p:cNvPr id="832" name="Group 832"/>
          <p:cNvGrpSpPr/>
          <p:nvPr/>
        </p:nvGrpSpPr>
        <p:grpSpPr>
          <a:xfrm>
            <a:off x="8099793" y="1529637"/>
            <a:ext cx="923778" cy="1145396"/>
            <a:chOff x="0" y="0"/>
            <a:chExt cx="2463405" cy="3054389"/>
          </a:xfrm>
          <a:effectLst/>
        </p:grpSpPr>
        <p:sp>
          <p:nvSpPr>
            <p:cNvPr id="826" name="Shape 826"/>
            <p:cNvSpPr/>
            <p:nvPr/>
          </p:nvSpPr>
          <p:spPr>
            <a:xfrm>
              <a:off x="629933" y="864605"/>
              <a:ext cx="1609190" cy="1802062"/>
            </a:xfrm>
            <a:custGeom>
              <a:avLst/>
              <a:gdLst/>
              <a:ahLst/>
              <a:cxnLst>
                <a:cxn ang="0">
                  <a:pos x="wd2" y="hd2"/>
                </a:cxn>
                <a:cxn ang="5400000">
                  <a:pos x="wd2" y="hd2"/>
                </a:cxn>
                <a:cxn ang="10800000">
                  <a:pos x="wd2" y="hd2"/>
                </a:cxn>
                <a:cxn ang="16200000">
                  <a:pos x="wd2" y="hd2"/>
                </a:cxn>
              </a:cxnLst>
              <a:rect l="0" t="0" r="r" b="b"/>
              <a:pathLst>
                <a:path w="21600" h="21600" extrusionOk="0">
                  <a:moveTo>
                    <a:pt x="21600" y="2411"/>
                  </a:moveTo>
                  <a:cubicBezTo>
                    <a:pt x="21600" y="3743"/>
                    <a:pt x="16765" y="4822"/>
                    <a:pt x="10800" y="4822"/>
                  </a:cubicBezTo>
                  <a:cubicBezTo>
                    <a:pt x="4835" y="4822"/>
                    <a:pt x="0" y="3743"/>
                    <a:pt x="0" y="2411"/>
                  </a:cubicBez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lnTo>
                    <a:pt x="0" y="2411"/>
                  </a:lnTo>
                </a:path>
              </a:pathLst>
            </a:cu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nvGrpSpPr>
            <p:cNvPr id="830" name="Group 830"/>
            <p:cNvGrpSpPr/>
            <p:nvPr/>
          </p:nvGrpSpPr>
          <p:grpSpPr>
            <a:xfrm>
              <a:off x="223533" y="458205"/>
              <a:ext cx="1609193" cy="1802062"/>
              <a:chOff x="-2" y="0"/>
              <a:chExt cx="1609192" cy="1802061"/>
            </a:xfrm>
          </p:grpSpPr>
          <p:sp>
            <p:nvSpPr>
              <p:cNvPr id="827" name="Shape 827"/>
              <p:cNvSpPr/>
              <p:nvPr/>
            </p:nvSpPr>
            <p:spPr>
              <a:xfrm>
                <a:off x="-3" y="0"/>
                <a:ext cx="1609193" cy="1802062"/>
              </a:xfrm>
              <a:custGeom>
                <a:avLst/>
                <a:gdLst/>
                <a:ahLst/>
                <a:cxnLst>
                  <a:cxn ang="0">
                    <a:pos x="wd2" y="hd2"/>
                  </a:cxn>
                  <a:cxn ang="5400000">
                    <a:pos x="wd2" y="hd2"/>
                  </a:cxn>
                  <a:cxn ang="10800000">
                    <a:pos x="wd2" y="hd2"/>
                  </a:cxn>
                  <a:cxn ang="16200000">
                    <a:pos x="wd2" y="hd2"/>
                  </a:cxn>
                </a:cxnLst>
                <a:rect l="0" t="0" r="r" b="b"/>
                <a:pathLst>
                  <a:path w="21600" h="21600" extrusionOk="0">
                    <a:moveTo>
                      <a:pt x="0" y="2411"/>
                    </a:move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close/>
                  </a:path>
                </a:pathLst>
              </a:custGeom>
              <a:noFill/>
              <a:ln w="12700" cap="flat">
                <a:solidFill>
                  <a:srgbClr val="CCCCCC"/>
                </a:solidFill>
                <a:miter lim="4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sp>
            <p:nvSpPr>
              <p:cNvPr id="828" name="Shape 828"/>
              <p:cNvSpPr/>
              <p:nvPr/>
            </p:nvSpPr>
            <p:spPr>
              <a:xfrm>
                <a:off x="-1" y="-1"/>
                <a:ext cx="1609191" cy="402300"/>
              </a:xfrm>
              <a:prstGeom prst="ellipse">
                <a:avLst/>
              </a:prstGeom>
              <a:noFill/>
              <a:ln w="12700" cap="flat">
                <a:solidFill>
                  <a:srgbClr val="CCCCCC"/>
                </a:solidFill>
                <a:miter lim="4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sp>
            <p:nvSpPr>
              <p:cNvPr id="829" name="Shape 829"/>
              <p:cNvSpPr/>
              <p:nvPr/>
            </p:nvSpPr>
            <p:spPr>
              <a:xfrm>
                <a:off x="-3" y="0"/>
                <a:ext cx="1609190" cy="1802062"/>
              </a:xfrm>
              <a:custGeom>
                <a:avLst/>
                <a:gdLst/>
                <a:ahLst/>
                <a:cxnLst>
                  <a:cxn ang="0">
                    <a:pos x="wd2" y="hd2"/>
                  </a:cxn>
                  <a:cxn ang="5400000">
                    <a:pos x="wd2" y="hd2"/>
                  </a:cxn>
                  <a:cxn ang="10800000">
                    <a:pos x="wd2" y="hd2"/>
                  </a:cxn>
                  <a:cxn ang="16200000">
                    <a:pos x="wd2" y="hd2"/>
                  </a:cxn>
                </a:cxnLst>
                <a:rect l="0" t="0" r="r" b="b"/>
                <a:pathLst>
                  <a:path w="21600" h="21600" extrusionOk="0">
                    <a:moveTo>
                      <a:pt x="21600" y="2411"/>
                    </a:moveTo>
                    <a:cubicBezTo>
                      <a:pt x="21600" y="3743"/>
                      <a:pt x="16765" y="4822"/>
                      <a:pt x="10800" y="4822"/>
                    </a:cubicBezTo>
                    <a:cubicBezTo>
                      <a:pt x="4835" y="4822"/>
                      <a:pt x="0" y="3743"/>
                      <a:pt x="0" y="2411"/>
                    </a:cubicBez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lnTo>
                      <a:pt x="0" y="2411"/>
                    </a:lnTo>
                  </a:path>
                </a:pathLst>
              </a:cu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sp>
          <p:nvSpPr>
            <p:cNvPr id="831" name="Shape 831"/>
            <p:cNvSpPr/>
            <p:nvPr/>
          </p:nvSpPr>
          <p:spPr>
            <a:xfrm>
              <a:off x="-1" y="0"/>
              <a:ext cx="2463407" cy="3054390"/>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sp>
        <p:nvSpPr>
          <p:cNvPr id="834" name="Shape 834"/>
          <p:cNvSpPr/>
          <p:nvPr/>
        </p:nvSpPr>
        <p:spPr>
          <a:xfrm>
            <a:off x="8032648" y="1298987"/>
            <a:ext cx="861774" cy="242374"/>
          </a:xfrm>
          <a:prstGeom prst="rect">
            <a:avLst/>
          </a:prstGeom>
          <a:ln w="12700">
            <a:miter lim="400000"/>
          </a:ln>
          <a:extLst>
            <a:ext uri="{C572A759-6A51-4108-AA02-DFA0A04FC94B}">
              <ma14:wrappingTextBoxFlag xmlns="" xmlns:ma14="http://schemas.microsoft.com/office/mac/drawingml/2011/main" val="1"/>
            </a:ext>
          </a:extLst>
        </p:spPr>
        <p:txBody>
          <a:bodyPr wrap="none" lIns="45720" tIns="45720" rIns="45720" bIns="45720">
            <a:spAutoFit/>
          </a:bodyPr>
          <a:lstStyle>
            <a:lvl1pPr algn="l" defTabSz="1217021">
              <a:defRPr sz="2600" i="1">
                <a:solidFill>
                  <a:srgbClr val="404040"/>
                </a:solidFill>
                <a:latin typeface="Times New Roman"/>
                <a:ea typeface="Times New Roman"/>
                <a:cs typeface="Times New Roman"/>
                <a:sym typeface="Times New Roman"/>
              </a:defRPr>
            </a:lvl1pPr>
          </a:lstStyle>
          <a:p>
            <a:pPr hangingPunct="0"/>
            <a:r>
              <a:rPr sz="975">
                <a:solidFill>
                  <a:srgbClr val="CCCCCC"/>
                </a:solidFill>
              </a:rPr>
              <a:t>Storage System</a:t>
            </a:r>
          </a:p>
        </p:txBody>
      </p:sp>
      <p:pic>
        <p:nvPicPr>
          <p:cNvPr id="835" name="image12.png"/>
          <p:cNvPicPr>
            <a:picLocks noChangeAspect="1"/>
          </p:cNvPicPr>
          <p:nvPr/>
        </p:nvPicPr>
        <p:blipFill>
          <a:blip r:embed="rId2">
            <a:extLst/>
          </a:blip>
          <a:stretch>
            <a:fillRect/>
          </a:stretch>
        </p:blipFill>
        <p:spPr>
          <a:xfrm>
            <a:off x="855175" y="860416"/>
            <a:ext cx="822524" cy="580803"/>
          </a:xfrm>
          <a:prstGeom prst="rect">
            <a:avLst/>
          </a:prstGeom>
          <a:ln w="12700">
            <a:miter lim="400000"/>
          </a:ln>
        </p:spPr>
      </p:pic>
      <p:sp>
        <p:nvSpPr>
          <p:cNvPr id="837" name="Shape 837"/>
          <p:cNvSpPr/>
          <p:nvPr/>
        </p:nvSpPr>
        <p:spPr>
          <a:xfrm rot="1591394">
            <a:off x="-92938" y="1420630"/>
            <a:ext cx="5823595" cy="2675555"/>
          </a:xfrm>
          <a:prstGeom prst="ellipse">
            <a:avLst/>
          </a:prstGeom>
          <a:ln w="25400">
            <a:solidFill>
              <a:srgbClr val="EE7D31"/>
            </a:solidFill>
            <a:miter/>
          </a:ln>
          <a:effectLst>
            <a:outerShdw blurRad="127000" dist="101600" dir="2700000" rotWithShape="0">
              <a:srgbClr val="000000">
                <a:alpha val="43000"/>
              </a:srgbClr>
            </a:outerShdw>
          </a:effectLst>
        </p:spPr>
        <p:txBody>
          <a:bodyPr lIns="45720" tIns="45720" rIns="45720" bIns="45720" anchor="ctr"/>
          <a:lstStyle/>
          <a:p>
            <a:pPr defTabSz="456371">
              <a:defRPr sz="4800">
                <a:solidFill>
                  <a:srgbClr val="FFFFFF"/>
                </a:solidFill>
                <a:latin typeface="Cambria"/>
                <a:ea typeface="Cambria"/>
                <a:cs typeface="Cambria"/>
                <a:sym typeface="Cambria"/>
              </a:defRPr>
            </a:pPr>
            <a:endParaRPr sz="4800">
              <a:solidFill>
                <a:srgbClr val="FFFFFF"/>
              </a:solidFill>
              <a:latin typeface="Cambria"/>
              <a:ea typeface="Cambria"/>
              <a:cs typeface="Cambria"/>
              <a:sym typeface="Cambria"/>
            </a:endParaRPr>
          </a:p>
        </p:txBody>
      </p:sp>
      <p:grpSp>
        <p:nvGrpSpPr>
          <p:cNvPr id="850" name="Group 850"/>
          <p:cNvGrpSpPr/>
          <p:nvPr/>
        </p:nvGrpSpPr>
        <p:grpSpPr>
          <a:xfrm>
            <a:off x="5080386" y="2738953"/>
            <a:ext cx="3994078" cy="1544567"/>
            <a:chOff x="-1506359" y="1503338"/>
            <a:chExt cx="10650874" cy="4155483"/>
          </a:xfrm>
        </p:grpSpPr>
        <p:sp>
          <p:nvSpPr>
            <p:cNvPr id="847" name="Shape 847"/>
            <p:cNvSpPr/>
            <p:nvPr/>
          </p:nvSpPr>
          <p:spPr>
            <a:xfrm>
              <a:off x="1780826" y="1503338"/>
              <a:ext cx="7227972" cy="3983513"/>
            </a:xfrm>
            <a:prstGeom prst="rect">
              <a:avLst/>
            </a:prstGeom>
            <a:noFill/>
            <a:ln w="25400" cap="flat">
              <a:noFill/>
              <a:prstDash val="solid"/>
              <a:miter lim="800000"/>
            </a:ln>
            <a:effectLst/>
          </p:spPr>
          <p:txBody>
            <a:bodyPr wrap="square" lIns="45720" tIns="45720" rIns="45720" bIns="45720" numCol="1" anchor="ctr">
              <a:noAutofit/>
            </a:bodyPr>
            <a:lstStyle/>
            <a:p>
              <a:pPr defTabSz="456371">
                <a:lnSpc>
                  <a:spcPct val="80000"/>
                </a:lnSpc>
                <a:defRPr sz="3200" b="1" i="1">
                  <a:solidFill>
                    <a:srgbClr val="000090"/>
                  </a:solidFill>
                  <a:latin typeface="Times New Roman"/>
                  <a:ea typeface="Times New Roman"/>
                  <a:cs typeface="Times New Roman"/>
                  <a:sym typeface="Times New Roman"/>
                </a:defRPr>
              </a:pPr>
              <a:endParaRPr sz="1200" b="1" i="1">
                <a:solidFill>
                  <a:srgbClr val="000090"/>
                </a:solidFill>
                <a:latin typeface="HelvNeue Light for IBM" charset="0"/>
                <a:ea typeface="HelvNeue Light for IBM" charset="0"/>
                <a:cs typeface="HelvNeue Light for IBM" charset="0"/>
                <a:sym typeface="Times New Roman"/>
              </a:endParaRPr>
            </a:p>
          </p:txBody>
        </p:sp>
        <p:sp>
          <p:nvSpPr>
            <p:cNvPr id="848" name="Shape 848"/>
            <p:cNvSpPr/>
            <p:nvPr/>
          </p:nvSpPr>
          <p:spPr>
            <a:xfrm>
              <a:off x="-1506359" y="1661544"/>
              <a:ext cx="3091531" cy="3825308"/>
            </a:xfrm>
            <a:custGeom>
              <a:avLst/>
              <a:gdLst/>
              <a:ahLst/>
              <a:cxnLst>
                <a:cxn ang="0">
                  <a:pos x="wd2" y="hd2"/>
                </a:cxn>
                <a:cxn ang="5400000">
                  <a:pos x="wd2" y="hd2"/>
                </a:cxn>
                <a:cxn ang="10800000">
                  <a:pos x="wd2" y="hd2"/>
                </a:cxn>
                <a:cxn ang="16200000">
                  <a:pos x="wd2" y="hd2"/>
                </a:cxn>
              </a:cxnLst>
              <a:rect l="0" t="0" r="r" b="b"/>
              <a:pathLst>
                <a:path w="21600" h="21600" extrusionOk="0">
                  <a:moveTo>
                    <a:pt x="21600" y="5918"/>
                  </a:moveTo>
                  <a:lnTo>
                    <a:pt x="21600" y="21600"/>
                  </a:lnTo>
                  <a:moveTo>
                    <a:pt x="21600" y="8859"/>
                  </a:moveTo>
                  <a:lnTo>
                    <a:pt x="0" y="0"/>
                  </a:lnTo>
                </a:path>
              </a:pathLst>
            </a:custGeom>
            <a:noFill/>
            <a:ln w="25400" cap="flat">
              <a:solidFill>
                <a:srgbClr val="F48F19"/>
              </a:solidFill>
              <a:prstDash val="solid"/>
              <a:miter lim="800000"/>
            </a:ln>
            <a:effectLst/>
          </p:spPr>
          <p:txBody>
            <a:bodyPr wrap="square" lIns="45720" tIns="45720" rIns="45720" bIns="45720" numCol="1" anchor="ctr">
              <a:noAutofit/>
            </a:bodyPr>
            <a:lstStyle/>
            <a:p>
              <a:pPr defTabSz="456371">
                <a:lnSpc>
                  <a:spcPct val="80000"/>
                </a:lnSpc>
                <a:defRPr sz="3200" b="1" i="1">
                  <a:solidFill>
                    <a:srgbClr val="000090"/>
                  </a:solidFill>
                  <a:latin typeface="Times New Roman"/>
                  <a:ea typeface="Times New Roman"/>
                  <a:cs typeface="Times New Roman"/>
                  <a:sym typeface="Times New Roman"/>
                </a:defRPr>
              </a:pPr>
              <a:endParaRPr sz="1200" b="1" i="1">
                <a:solidFill>
                  <a:srgbClr val="000090"/>
                </a:solidFill>
                <a:latin typeface="HelvNeue Light for IBM" charset="0"/>
                <a:ea typeface="HelvNeue Light for IBM" charset="0"/>
                <a:cs typeface="HelvNeue Light for IBM" charset="0"/>
                <a:sym typeface="Times New Roman"/>
              </a:endParaRPr>
            </a:p>
          </p:txBody>
        </p:sp>
        <p:sp>
          <p:nvSpPr>
            <p:cNvPr id="849" name="Shape 849"/>
            <p:cNvSpPr/>
            <p:nvPr/>
          </p:nvSpPr>
          <p:spPr>
            <a:xfrm>
              <a:off x="1952334" y="1669574"/>
              <a:ext cx="7192181" cy="39892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a:bodyPr>
            <a:lstStyle/>
            <a:p>
              <a:pPr defTabSz="456371">
                <a:lnSpc>
                  <a:spcPct val="90000"/>
                </a:lnSpc>
                <a:defRPr sz="3600" b="1">
                  <a:solidFill>
                    <a:srgbClr val="404040"/>
                  </a:solidFill>
                  <a:latin typeface="Cambria"/>
                  <a:ea typeface="Cambria"/>
                  <a:cs typeface="Cambria"/>
                  <a:sym typeface="Cambria"/>
                </a:defRPr>
              </a:pPr>
              <a:r>
                <a:rPr lang="en-US" sz="1400" b="1" dirty="0">
                  <a:solidFill>
                    <a:srgbClr val="F48F19"/>
                  </a:solidFill>
                  <a:latin typeface="HelvNeue Bold for IBM" charset="0"/>
                  <a:ea typeface="HelvNeue Bold for IBM" charset="0"/>
                  <a:cs typeface="HelvNeue Bold for IBM" charset="0"/>
                  <a:sym typeface="Cambria"/>
                </a:rPr>
                <a:t>Linux on z and LinuxONE</a:t>
              </a:r>
            </a:p>
            <a:p>
              <a:pPr defTabSz="456371">
                <a:lnSpc>
                  <a:spcPct val="90000"/>
                </a:lnSpc>
                <a:defRPr sz="3600" b="1">
                  <a:solidFill>
                    <a:srgbClr val="404040"/>
                  </a:solidFill>
                  <a:latin typeface="Cambria"/>
                  <a:ea typeface="Cambria"/>
                  <a:cs typeface="Cambria"/>
                  <a:sym typeface="Cambria"/>
                </a:defRPr>
              </a:pPr>
              <a:r>
                <a:rPr lang="en-US" sz="600" b="1" dirty="0">
                  <a:solidFill>
                    <a:srgbClr val="F48F19"/>
                  </a:solidFill>
                  <a:latin typeface="HelvNeue Bold for IBM" charset="0"/>
                  <a:ea typeface="HelvNeue Bold for IBM" charset="0"/>
                  <a:cs typeface="HelvNeue Bold for IBM" charset="0"/>
                  <a:sym typeface="Cambria"/>
                </a:rPr>
                <a:t> </a:t>
              </a:r>
              <a:endParaRPr lang="en-US" sz="600" b="1" dirty="0">
                <a:latin typeface="HelvNeue Light for IBM" charset="0"/>
                <a:ea typeface="HelvNeue Light for IBM" charset="0"/>
                <a:cs typeface="HelvNeue Light for IBM" charset="0"/>
                <a:sym typeface="Cambria"/>
              </a:endParaRPr>
            </a:p>
            <a:p>
              <a:pPr defTabSz="456371">
                <a:lnSpc>
                  <a:spcPct val="90000"/>
                </a:lnSpc>
                <a:defRPr sz="3600" b="1">
                  <a:solidFill>
                    <a:srgbClr val="404040"/>
                  </a:solidFill>
                  <a:latin typeface="Cambria"/>
                  <a:ea typeface="Cambria"/>
                  <a:cs typeface="Cambria"/>
                  <a:sym typeface="Cambria"/>
                </a:defRPr>
              </a:pPr>
              <a:r>
                <a:rPr lang="en-US" sz="1400" b="1" dirty="0">
                  <a:latin typeface="HelvNeue Light for IBM" charset="0"/>
                  <a:ea typeface="HelvNeue Light for IBM" charset="0"/>
                  <a:cs typeface="HelvNeue Light for IBM" charset="0"/>
                  <a:sym typeface="Cambria"/>
                </a:rPr>
                <a:t>Focus on </a:t>
              </a:r>
              <a:r>
                <a:rPr lang="en-US" sz="1400" b="1" i="1" dirty="0">
                  <a:latin typeface="HelvNeue Light for IBM" charset="0"/>
                  <a:ea typeface="HelvNeue Light for IBM" charset="0"/>
                  <a:cs typeface="HelvNeue Light for IBM" charset="0"/>
                  <a:sym typeface="Cambria"/>
                </a:rPr>
                <a:t>Transparent</a:t>
              </a:r>
              <a:r>
                <a:rPr lang="en-US" sz="1400" b="1" dirty="0">
                  <a:latin typeface="HelvNeue Light for IBM" charset="0"/>
                  <a:ea typeface="HelvNeue Light for IBM" charset="0"/>
                  <a:cs typeface="HelvNeue Light for IBM" charset="0"/>
                  <a:sym typeface="Cambria"/>
                </a:rPr>
                <a:t> Enablement:</a:t>
              </a:r>
            </a:p>
            <a:p>
              <a:pPr marL="96989" indent="-96989" defTabSz="456371">
                <a:lnSpc>
                  <a:spcPct val="90000"/>
                </a:lnSpc>
                <a:buSzPct val="100000"/>
                <a:buFont typeface="Arial"/>
                <a:buChar char="•"/>
                <a:defRPr sz="3600">
                  <a:solidFill>
                    <a:srgbClr val="404040"/>
                  </a:solidFill>
                  <a:latin typeface="Cambria"/>
                  <a:ea typeface="Cambria"/>
                  <a:cs typeface="Cambria"/>
                  <a:sym typeface="Cambria"/>
                </a:defRPr>
              </a:pPr>
              <a:r>
                <a:rPr lang="en-US" sz="1400" dirty="0">
                  <a:latin typeface="HelvNeue Light for IBM" charset="0"/>
                  <a:ea typeface="HelvNeue Light for IBM" charset="0"/>
                  <a:cs typeface="HelvNeue Light for IBM" charset="0"/>
                  <a:sym typeface="Cambria"/>
                </a:rPr>
                <a:t>Transparently accelerate TLS &amp; </a:t>
              </a:r>
              <a:r>
                <a:rPr lang="en-US" sz="1400" dirty="0" err="1">
                  <a:latin typeface="HelvNeue Light for IBM" charset="0"/>
                  <a:ea typeface="HelvNeue Light for IBM" charset="0"/>
                  <a:cs typeface="HelvNeue Light for IBM" charset="0"/>
                  <a:sym typeface="Cambria"/>
                </a:rPr>
                <a:t>IPSec</a:t>
              </a:r>
              <a:r>
                <a:rPr lang="en-US" sz="1400" dirty="0">
                  <a:latin typeface="HelvNeue Light for IBM" charset="0"/>
                  <a:ea typeface="HelvNeue Light for IBM" charset="0"/>
                  <a:cs typeface="HelvNeue Light for IBM" charset="0"/>
                  <a:sym typeface="Cambria"/>
                </a:rPr>
                <a:t> using CPACF &amp; SIMD to leverage hardware performance gains</a:t>
              </a:r>
            </a:p>
          </p:txBody>
        </p:sp>
      </p:grpSp>
      <p:grpSp>
        <p:nvGrpSpPr>
          <p:cNvPr id="103" name="Group 723"/>
          <p:cNvGrpSpPr/>
          <p:nvPr/>
        </p:nvGrpSpPr>
        <p:grpSpPr>
          <a:xfrm>
            <a:off x="2726727" y="3314571"/>
            <a:ext cx="3362856" cy="878283"/>
            <a:chOff x="-1" y="-1"/>
            <a:chExt cx="8721292" cy="2432020"/>
          </a:xfrm>
        </p:grpSpPr>
        <p:sp>
          <p:nvSpPr>
            <p:cNvPr id="104" name="Shape 721"/>
            <p:cNvSpPr/>
            <p:nvPr/>
          </p:nvSpPr>
          <p:spPr>
            <a:xfrm>
              <a:off x="-1" y="-1"/>
              <a:ext cx="8721292" cy="2432020"/>
            </a:xfrm>
            <a:prstGeom prst="rect">
              <a:avLst/>
            </a:prstGeom>
            <a:noFill/>
            <a:ln w="12700" cap="flat">
              <a:solidFill>
                <a:schemeClr val="tx1"/>
              </a:solidFill>
              <a:prstDash val="solid"/>
              <a:miter lim="8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4800">
                  <a:solidFill>
                    <a:srgbClr val="404040"/>
                  </a:solidFill>
                  <a:latin typeface="Cambria"/>
                  <a:ea typeface="Cambria"/>
                  <a:cs typeface="Cambria"/>
                  <a:sym typeface="Cambria"/>
                </a:defRPr>
              </a:pPr>
              <a:endParaRPr sz="4800">
                <a:solidFill>
                  <a:srgbClr val="404040"/>
                </a:solidFill>
                <a:latin typeface="Cambria"/>
                <a:ea typeface="Cambria"/>
                <a:cs typeface="Cambria"/>
                <a:sym typeface="Cambria"/>
              </a:endParaRPr>
            </a:p>
          </p:txBody>
        </p:sp>
        <p:sp>
          <p:nvSpPr>
            <p:cNvPr id="105" name="Shape 722"/>
            <p:cNvSpPr/>
            <p:nvPr/>
          </p:nvSpPr>
          <p:spPr>
            <a:xfrm>
              <a:off x="-1" y="55170"/>
              <a:ext cx="8721292" cy="7670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0" rIns="45720" bIns="0" numCol="1" anchor="t">
              <a:spAutoFit/>
            </a:bodyPr>
            <a:lstStyle>
              <a:lvl1pPr algn="l" defTabSz="1217021">
                <a:defRPr sz="4800">
                  <a:solidFill>
                    <a:srgbClr val="404040"/>
                  </a:solidFill>
                  <a:latin typeface="Cambria"/>
                  <a:ea typeface="Cambria"/>
                  <a:cs typeface="Cambria"/>
                  <a:sym typeface="Cambria"/>
                </a:defRPr>
              </a:lvl1pPr>
            </a:lstStyle>
            <a:p>
              <a:pPr algn="ctr" hangingPunct="0"/>
              <a:r>
                <a:rPr sz="1800" dirty="0">
                  <a:solidFill>
                    <a:schemeClr val="bg1"/>
                  </a:solidFill>
                </a:rPr>
                <a:t>LinuxONE/Linux on z</a:t>
              </a:r>
            </a:p>
          </p:txBody>
        </p:sp>
      </p:grpSp>
      <p:grpSp>
        <p:nvGrpSpPr>
          <p:cNvPr id="107" name="Group 334"/>
          <p:cNvGrpSpPr/>
          <p:nvPr/>
        </p:nvGrpSpPr>
        <p:grpSpPr>
          <a:xfrm>
            <a:off x="3032758" y="3572976"/>
            <a:ext cx="1691831" cy="575418"/>
            <a:chOff x="0" y="3908"/>
            <a:chExt cx="2882190" cy="1031172"/>
          </a:xfrm>
          <a:effectLst>
            <a:outerShdw blurRad="50800" dist="76200" dir="2700000" algn="tl" rotWithShape="0">
              <a:prstClr val="black">
                <a:alpha val="40000"/>
              </a:prstClr>
            </a:outerShdw>
          </a:effectLst>
        </p:grpSpPr>
        <p:sp>
          <p:nvSpPr>
            <p:cNvPr id="108" name="Shape 332"/>
            <p:cNvSpPr/>
            <p:nvPr/>
          </p:nvSpPr>
          <p:spPr>
            <a:xfrm>
              <a:off x="0" y="69368"/>
              <a:ext cx="2882190" cy="965712"/>
            </a:xfrm>
            <a:prstGeom prst="roundRect">
              <a:avLst>
                <a:gd name="adj" fmla="val 16667"/>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2800">
                  <a:latin typeface="Cambria"/>
                  <a:ea typeface="Cambria"/>
                  <a:cs typeface="Cambria"/>
                  <a:sym typeface="Cambria"/>
                </a:defRPr>
              </a:pPr>
              <a:endParaRPr sz="1050">
                <a:solidFill>
                  <a:schemeClr val="bg1"/>
                </a:solidFill>
                <a:latin typeface="Cambria"/>
                <a:ea typeface="Cambria"/>
                <a:cs typeface="Cambria"/>
                <a:sym typeface="Cambria"/>
              </a:endParaRPr>
            </a:p>
          </p:txBody>
        </p:sp>
        <p:sp>
          <p:nvSpPr>
            <p:cNvPr id="109" name="Shape 333"/>
            <p:cNvSpPr/>
            <p:nvPr/>
          </p:nvSpPr>
          <p:spPr>
            <a:xfrm>
              <a:off x="47142" y="3908"/>
              <a:ext cx="2787908" cy="9989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6000" tIns="36000" rIns="36000" bIns="36000" numCol="1" anchor="t">
              <a:spAutoFit/>
            </a:bodyPr>
            <a:lstStyle>
              <a:lvl1pPr algn="l" defTabSz="1217021">
                <a:defRPr sz="2800">
                  <a:latin typeface="Cambria"/>
                  <a:ea typeface="Cambria"/>
                  <a:cs typeface="Cambria"/>
                  <a:sym typeface="Cambria"/>
                </a:defRPr>
              </a:lvl1pPr>
            </a:lstStyle>
            <a:p>
              <a:pPr algn="r" hangingPunct="0"/>
              <a:r>
                <a:rPr lang="en-US" sz="1050" dirty="0"/>
                <a:t>Open SSL, </a:t>
              </a:r>
              <a:br>
                <a:rPr lang="en-US" sz="1050" dirty="0"/>
              </a:br>
              <a:r>
                <a:rPr lang="en-US" sz="1050" dirty="0"/>
                <a:t>Java, </a:t>
              </a:r>
              <a:br>
                <a:rPr lang="en-US" sz="1050" dirty="0"/>
              </a:br>
              <a:r>
                <a:rPr lang="en-US" sz="1050" dirty="0"/>
                <a:t>or GSKIT</a:t>
              </a:r>
              <a:endParaRPr sz="1050" dirty="0"/>
            </a:p>
          </p:txBody>
        </p:sp>
      </p:grpSp>
      <p:grpSp>
        <p:nvGrpSpPr>
          <p:cNvPr id="111" name="Group 873"/>
          <p:cNvGrpSpPr/>
          <p:nvPr/>
        </p:nvGrpSpPr>
        <p:grpSpPr>
          <a:xfrm>
            <a:off x="4912368" y="3716919"/>
            <a:ext cx="324462" cy="317359"/>
            <a:chOff x="0" y="0"/>
            <a:chExt cx="865229" cy="846290"/>
          </a:xfrm>
        </p:grpSpPr>
        <p:sp>
          <p:nvSpPr>
            <p:cNvPr id="112" name="Shape 869"/>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solidFill>
              <a:srgbClr val="CCCCCC"/>
            </a:solid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113" name="Shape 870"/>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114" name="Shape 871"/>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noFill/>
            <a:ln w="12700" cap="flat">
              <a:solidFill>
                <a:schemeClr val="tx1">
                  <a:lumMod val="65000"/>
                  <a:lumOff val="35000"/>
                </a:schemeClr>
              </a:solidFill>
              <a:prstDash val="solid"/>
              <a:miter lim="8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115" name="Shape 872"/>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dirty="0"/>
                <a:t>abc</a:t>
              </a:r>
            </a:p>
          </p:txBody>
        </p:sp>
      </p:grpSp>
      <p:grpSp>
        <p:nvGrpSpPr>
          <p:cNvPr id="116" name="Group 328"/>
          <p:cNvGrpSpPr/>
          <p:nvPr/>
        </p:nvGrpSpPr>
        <p:grpSpPr>
          <a:xfrm>
            <a:off x="4801561" y="3609318"/>
            <a:ext cx="935455" cy="533937"/>
            <a:chOff x="0" y="0"/>
            <a:chExt cx="2818822" cy="1594071"/>
          </a:xfrm>
          <a:effectLst>
            <a:outerShdw blurRad="50800" dist="76200" dir="2700000" algn="tl" rotWithShape="0">
              <a:prstClr val="black">
                <a:alpha val="40000"/>
              </a:prstClr>
            </a:outerShdw>
          </a:effectLst>
        </p:grpSpPr>
        <p:sp>
          <p:nvSpPr>
            <p:cNvPr id="117" name="Shape 326"/>
            <p:cNvSpPr/>
            <p:nvPr/>
          </p:nvSpPr>
          <p:spPr>
            <a:xfrm>
              <a:off x="0" y="0"/>
              <a:ext cx="2818822" cy="1594071"/>
            </a:xfrm>
            <a:prstGeom prst="roundRect">
              <a:avLst>
                <a:gd name="adj" fmla="val 16667"/>
              </a:avLst>
            </a:prstGeom>
            <a:noFill/>
            <a:ln w="12700" cap="flat">
              <a:solidFill>
                <a:schemeClr val="tx1"/>
              </a:solidFill>
              <a:prstDash val="solid"/>
              <a:miter lim="800000"/>
            </a:ln>
            <a:effectLst/>
          </p:spPr>
          <p:txBody>
            <a:bodyPr wrap="square" lIns="45720" tIns="45720" rIns="45720" bIns="45720" numCol="1" anchor="ctr">
              <a:noAutofit/>
            </a:bodyPr>
            <a:lstStyle/>
            <a:p>
              <a:pPr defTabSz="456371">
                <a:defRPr sz="3200">
                  <a:latin typeface="Cambria"/>
                  <a:ea typeface="Cambria"/>
                  <a:cs typeface="Cambria"/>
                  <a:sym typeface="Cambria"/>
                </a:defRPr>
              </a:pPr>
              <a:endParaRPr sz="1200">
                <a:latin typeface="Cambria"/>
                <a:ea typeface="Cambria"/>
                <a:cs typeface="Cambria"/>
                <a:sym typeface="Cambria"/>
              </a:endParaRPr>
            </a:p>
          </p:txBody>
        </p:sp>
        <p:sp>
          <p:nvSpPr>
            <p:cNvPr id="118" name="Shape 327"/>
            <p:cNvSpPr/>
            <p:nvPr/>
          </p:nvSpPr>
          <p:spPr>
            <a:xfrm>
              <a:off x="77816" y="414128"/>
              <a:ext cx="2663190" cy="7683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6000" tIns="36000" rIns="36000" bIns="36000" numCol="1" anchor="t">
              <a:spAutoFit/>
            </a:bodyPr>
            <a:lstStyle>
              <a:lvl1pPr algn="l" defTabSz="1217021">
                <a:defRPr sz="3200">
                  <a:latin typeface="Cambria"/>
                  <a:ea typeface="Cambria"/>
                  <a:cs typeface="Cambria"/>
                  <a:sym typeface="Cambria"/>
                </a:defRPr>
              </a:lvl1pPr>
            </a:lstStyle>
            <a:p>
              <a:pPr algn="r" hangingPunct="0"/>
              <a:r>
                <a:rPr lang="en-US" sz="1200">
                  <a:ln w="0"/>
                  <a:effectLst>
                    <a:outerShdw blurRad="38100" dist="25400" dir="5400000" algn="ctr" rotWithShape="0">
                      <a:srgbClr val="6E747A">
                        <a:alpha val="43000"/>
                      </a:srgbClr>
                    </a:outerShdw>
                  </a:effectLst>
                </a:rPr>
                <a:t>App</a:t>
              </a:r>
              <a:endParaRPr sz="1200" dirty="0">
                <a:ln w="0"/>
                <a:effectLst>
                  <a:outerShdw blurRad="38100" dist="25400" dir="5400000" algn="ctr" rotWithShape="0">
                    <a:srgbClr val="6E747A">
                      <a:alpha val="43000"/>
                    </a:srgbClr>
                  </a:outerShdw>
                </a:effectLst>
              </a:endParaRPr>
            </a:p>
          </p:txBody>
        </p:sp>
      </p:grpSp>
      <p:cxnSp>
        <p:nvCxnSpPr>
          <p:cNvPr id="6" name="Elbow Connector 5"/>
          <p:cNvCxnSpPr/>
          <p:nvPr/>
        </p:nvCxnSpPr>
        <p:spPr>
          <a:xfrm rot="10800000">
            <a:off x="1360732" y="2272761"/>
            <a:ext cx="2488769" cy="1616413"/>
          </a:xfrm>
          <a:prstGeom prst="bentConnector3">
            <a:avLst>
              <a:gd name="adj1" fmla="val 50000"/>
            </a:avLst>
          </a:prstGeom>
          <a:noFill/>
          <a:ln w="25400" cap="flat">
            <a:solidFill>
              <a:srgbClr val="EE7D31"/>
            </a:solidFill>
            <a:prstDash val="solid"/>
            <a:miter lim="400000"/>
            <a:tailEnd type="none"/>
          </a:ln>
          <a:effectLst>
            <a:outerShdw blurRad="50800" dist="76200" dir="2700000" algn="tl" rotWithShape="0">
              <a:prstClr val="black">
                <a:alpha val="40000"/>
              </a:prstClr>
            </a:outerShdw>
          </a:effectLst>
          <a:sp3d/>
        </p:spPr>
        <p:style>
          <a:lnRef idx="0">
            <a:scrgbClr r="0" g="0" b="0"/>
          </a:lnRef>
          <a:fillRef idx="0">
            <a:scrgbClr r="0" g="0" b="0"/>
          </a:fillRef>
          <a:effectRef idx="0">
            <a:scrgbClr r="0" g="0" b="0"/>
          </a:effectRef>
          <a:fontRef idx="none"/>
        </p:style>
      </p:cxnSp>
      <p:grpSp>
        <p:nvGrpSpPr>
          <p:cNvPr id="859" name="Group 859"/>
          <p:cNvGrpSpPr/>
          <p:nvPr/>
        </p:nvGrpSpPr>
        <p:grpSpPr>
          <a:xfrm>
            <a:off x="3192250" y="3724663"/>
            <a:ext cx="324461" cy="317360"/>
            <a:chOff x="0" y="0"/>
            <a:chExt cx="865229" cy="846290"/>
          </a:xfrm>
          <a:solidFill>
            <a:srgbClr val="F49819"/>
          </a:solidFill>
        </p:grpSpPr>
        <p:sp>
          <p:nvSpPr>
            <p:cNvPr id="855" name="Shape 855"/>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grp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856" name="Shape 856"/>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grpFill/>
            <a:ln w="12700" cap="flat">
              <a:noFill/>
              <a:miter lim="4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857" name="Shape 857"/>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solidFill>
              <a:srgbClr val="EE7D31"/>
            </a:solidFill>
            <a:ln w="12700" cap="flat">
              <a:solidFill>
                <a:schemeClr val="tx1">
                  <a:lumMod val="65000"/>
                  <a:lumOff val="35000"/>
                </a:schemeClr>
              </a:solidFill>
              <a:prstDash val="solid"/>
              <a:miter lim="8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858" name="Shape 858"/>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a:t>***</a:t>
              </a:r>
            </a:p>
          </p:txBody>
        </p:sp>
      </p:grpSp>
      <p:sp>
        <p:nvSpPr>
          <p:cNvPr id="99" name="Shape 195"/>
          <p:cNvSpPr/>
          <p:nvPr/>
        </p:nvSpPr>
        <p:spPr>
          <a:xfrm>
            <a:off x="416010" y="448397"/>
            <a:ext cx="4709735" cy="415440"/>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l">
              <a:defRPr sz="4200">
                <a:solidFill>
                  <a:srgbClr val="395567"/>
                </a:solidFill>
                <a:latin typeface="HelvNeue Bold for IBM"/>
                <a:ea typeface="HelvNeue Bold for IBM"/>
                <a:cs typeface="HelvNeue Bold for IBM"/>
                <a:sym typeface="HelvNeue Bold for IBM"/>
              </a:defRPr>
            </a:lvl1pPr>
          </a:lstStyle>
          <a:p>
            <a:r>
              <a:rPr lang="en-US" sz="1400" i="1" dirty="0">
                <a:solidFill>
                  <a:schemeClr val="tx1"/>
                </a:solidFill>
                <a:latin typeface="HelvNeue Light for IBM" charset="0"/>
                <a:ea typeface="HelvNeue Light for IBM" charset="0"/>
                <a:cs typeface="HelvNeue Light for IBM" charset="0"/>
              </a:rPr>
              <a:t>Protection of data in-flight</a:t>
            </a:r>
            <a:endParaRPr sz="1400" i="1" dirty="0">
              <a:solidFill>
                <a:schemeClr val="tx1"/>
              </a:solidFill>
              <a:latin typeface="HelvNeue Light for IBM" charset="0"/>
              <a:ea typeface="HelvNeue Light for IBM" charset="0"/>
              <a:cs typeface="HelvNeue Light for IBM" charset="0"/>
            </a:endParaRPr>
          </a:p>
        </p:txBody>
      </p:sp>
      <p:pic>
        <p:nvPicPr>
          <p:cNvPr id="84" name="Picture 83"/>
          <p:cNvPicPr>
            <a:picLocks noChangeAspect="1"/>
          </p:cNvPicPr>
          <p:nvPr/>
        </p:nvPicPr>
        <p:blipFill>
          <a:blip r:embed="rId3">
            <a:alphaModFix/>
          </a:blip>
          <a:stretch>
            <a:fillRect/>
          </a:stretch>
        </p:blipFill>
        <p:spPr>
          <a:xfrm>
            <a:off x="7857100" y="378474"/>
            <a:ext cx="1287634" cy="666674"/>
          </a:xfrm>
          <a:prstGeom prst="rect">
            <a:avLst/>
          </a:prstGeom>
          <a:noFill/>
        </p:spPr>
      </p:pic>
      <p:sp>
        <p:nvSpPr>
          <p:cNvPr id="22" name="Bent-Up Arrow 21"/>
          <p:cNvSpPr/>
          <p:nvPr/>
        </p:nvSpPr>
        <p:spPr>
          <a:xfrm flipH="1">
            <a:off x="1179315" y="1449765"/>
            <a:ext cx="345809" cy="831542"/>
          </a:xfrm>
          <a:prstGeom prst="bentUpArrow">
            <a:avLst>
              <a:gd name="adj1" fmla="val 4683"/>
              <a:gd name="adj2" fmla="val 25000"/>
              <a:gd name="adj3" fmla="val 25000"/>
            </a:avLst>
          </a:prstGeom>
          <a:solidFill>
            <a:srgbClr val="EE7D31"/>
          </a:solidFill>
          <a:ln>
            <a:solidFill>
              <a:srgbClr val="EE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110768" y="1587086"/>
            <a:ext cx="326843" cy="317360"/>
            <a:chOff x="761518" y="2139583"/>
            <a:chExt cx="326843" cy="317360"/>
          </a:xfrm>
        </p:grpSpPr>
        <p:sp>
          <p:nvSpPr>
            <p:cNvPr id="126" name="Shape 857"/>
            <p:cNvSpPr/>
            <p:nvPr/>
          </p:nvSpPr>
          <p:spPr>
            <a:xfrm>
              <a:off x="761518" y="2139583"/>
              <a:ext cx="324462" cy="317360"/>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solidFill>
              <a:srgbClr val="EE7D31"/>
            </a:solidFill>
            <a:ln w="12700" cap="flat">
              <a:solidFill>
                <a:schemeClr val="tx1">
                  <a:lumMod val="65000"/>
                  <a:lumOff val="35000"/>
                </a:schemeClr>
              </a:solidFill>
              <a:prstDash val="solid"/>
              <a:miter lim="800000"/>
            </a:ln>
            <a:effectLst/>
          </p:spPr>
          <p:txBody>
            <a:bodyPr wrap="square" lIns="45720" tIns="45720" rIns="45720" bIns="45720" numCol="1" anchor="ctr">
              <a:noAutofit/>
            </a:bodyPr>
            <a:lstStyle/>
            <a:p>
              <a:pPr defTabSz="456371">
                <a:defRPr sz="3200">
                  <a:solidFill>
                    <a:srgbClr val="404040"/>
                  </a:solidFill>
                  <a:latin typeface="Cambria"/>
                  <a:ea typeface="Cambria"/>
                  <a:cs typeface="Cambria"/>
                  <a:sym typeface="Cambria"/>
                </a:defRPr>
              </a:pPr>
              <a:endParaRPr sz="1200">
                <a:solidFill>
                  <a:srgbClr val="404040"/>
                </a:solidFill>
                <a:latin typeface="Cambria"/>
                <a:ea typeface="Cambria"/>
                <a:cs typeface="Cambria"/>
                <a:sym typeface="Cambria"/>
              </a:endParaRPr>
            </a:p>
          </p:txBody>
        </p:sp>
        <p:sp>
          <p:nvSpPr>
            <p:cNvPr id="127" name="Shape 858"/>
            <p:cNvSpPr/>
            <p:nvPr/>
          </p:nvSpPr>
          <p:spPr>
            <a:xfrm>
              <a:off x="763899" y="2183709"/>
              <a:ext cx="324462" cy="1762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dirty="0"/>
                <a:t>***</a:t>
              </a:r>
            </a:p>
          </p:txBody>
        </p:sp>
      </p:grpSp>
      <p:sp>
        <p:nvSpPr>
          <p:cNvPr id="889" name="Shape 889"/>
          <p:cNvSpPr/>
          <p:nvPr/>
        </p:nvSpPr>
        <p:spPr>
          <a:xfrm>
            <a:off x="154249" y="2797757"/>
            <a:ext cx="2417799" cy="1400859"/>
          </a:xfrm>
          <a:prstGeom prst="rect">
            <a:avLst/>
          </a:prstGeom>
          <a:noFill/>
          <a:ln w="12700">
            <a:noFill/>
            <a:miter lim="400000"/>
          </a:ln>
          <a:effectLst/>
          <a:extLst>
            <a:ext uri="{C572A759-6A51-4108-AA02-DFA0A04FC94B}">
              <ma14:wrappingTextBoxFlag xmlns="" xmlns:ma14="http://schemas.microsoft.com/office/mac/drawingml/2011/main" val="1"/>
            </a:ext>
          </a:extLst>
        </p:spPr>
        <p:txBody>
          <a:bodyPr wrap="square" lIns="44577" tIns="45720" rIns="45720" bIns="45720" anchor="ctr">
            <a:normAutofit/>
          </a:bodyPr>
          <a:lstStyle/>
          <a:p>
            <a:pPr defTabSz="456371">
              <a:defRPr sz="2800" b="1" i="1">
                <a:solidFill>
                  <a:srgbClr val="F38F1A"/>
                </a:solidFill>
                <a:latin typeface="Times New Roman"/>
                <a:ea typeface="Times New Roman"/>
                <a:cs typeface="Times New Roman"/>
                <a:sym typeface="Times New Roman"/>
              </a:defRPr>
            </a:pPr>
            <a:r>
              <a:rPr lang="en-US" sz="1350" b="1" i="1" dirty="0">
                <a:solidFill>
                  <a:srgbClr val="F38F1A"/>
                </a:solidFill>
                <a:latin typeface="HelvNeue Bold for IBM" charset="0"/>
                <a:ea typeface="HelvNeue Bold for IBM" charset="0"/>
                <a:cs typeface="HelvNeue Bold for IBM" charset="0"/>
                <a:sym typeface="Times New Roman"/>
              </a:rPr>
              <a:t>Client </a:t>
            </a:r>
            <a:r>
              <a:rPr sz="1350" b="1" i="1" dirty="0">
                <a:solidFill>
                  <a:srgbClr val="F38F1A"/>
                </a:solidFill>
                <a:latin typeface="HelvNeue Bold for IBM" charset="0"/>
                <a:ea typeface="HelvNeue Bold for IBM" charset="0"/>
                <a:cs typeface="HelvNeue Bold for IBM" charset="0"/>
                <a:sym typeface="Times New Roman"/>
              </a:rPr>
              <a:t>Value </a:t>
            </a:r>
            <a:r>
              <a:rPr sz="1350" b="1" i="1" dirty="0">
                <a:solidFill>
                  <a:srgbClr val="EE7D31"/>
                </a:solidFill>
                <a:latin typeface="HelvNeue Bold for IBM" charset="0"/>
                <a:ea typeface="HelvNeue Bold for IBM" charset="0"/>
                <a:cs typeface="HelvNeue Bold for IBM" charset="0"/>
                <a:sym typeface="Times New Roman"/>
              </a:rPr>
              <a:t>Proposition</a:t>
            </a:r>
            <a:r>
              <a:rPr sz="1350" b="1" i="1" dirty="0">
                <a:solidFill>
                  <a:srgbClr val="F38F1A"/>
                </a:solidFill>
                <a:latin typeface="HelvNeue Bold for IBM" charset="0"/>
                <a:ea typeface="HelvNeue Bold for IBM" charset="0"/>
                <a:cs typeface="HelvNeue Bold for IBM" charset="0"/>
                <a:sym typeface="Times New Roman"/>
              </a:rPr>
              <a:t>:</a:t>
            </a:r>
            <a:endParaRPr sz="1350" b="1" i="1" dirty="0">
              <a:solidFill>
                <a:srgbClr val="F38F1A"/>
              </a:solidFill>
              <a:latin typeface="HelvNeue Bold for IBM" charset="0"/>
              <a:ea typeface="HelvNeue Bold for IBM" charset="0"/>
              <a:cs typeface="HelvNeue Bold for IBM" charset="0"/>
              <a:sym typeface="Arial"/>
            </a:endParaRPr>
          </a:p>
          <a:p>
            <a:pPr defTabSz="456371">
              <a:defRPr sz="2800" i="1">
                <a:solidFill>
                  <a:srgbClr val="F38F1A"/>
                </a:solidFill>
                <a:latin typeface="Times New Roman"/>
                <a:ea typeface="Times New Roman"/>
                <a:cs typeface="Times New Roman"/>
                <a:sym typeface="Times New Roman"/>
              </a:defRPr>
            </a:pPr>
            <a:r>
              <a:rPr lang="en-US" sz="1350" i="1" dirty="0">
                <a:solidFill>
                  <a:srgbClr val="F38F1A"/>
                </a:solidFill>
                <a:latin typeface="HelvNeue Light for IBM" charset="0"/>
                <a:ea typeface="HelvNeue Light for IBM" charset="0"/>
                <a:cs typeface="HelvNeue Light for IBM" charset="0"/>
                <a:sym typeface="Times New Roman"/>
              </a:rPr>
              <a:t>Not organizations use </a:t>
            </a:r>
            <a:r>
              <a:rPr sz="1350" i="1" dirty="0">
                <a:solidFill>
                  <a:srgbClr val="F38F1A"/>
                </a:solidFill>
                <a:latin typeface="HelvNeue Light for IBM" charset="0"/>
                <a:ea typeface="HelvNeue Light for IBM" charset="0"/>
                <a:cs typeface="HelvNeue Light for IBM" charset="0"/>
                <a:sym typeface="Times New Roman"/>
              </a:rPr>
              <a:t>host-based network encryption today… reduced cost of encryption enables </a:t>
            </a:r>
            <a:r>
              <a:rPr lang="en-US" sz="1350" i="1" dirty="0">
                <a:solidFill>
                  <a:srgbClr val="F38F1A"/>
                </a:solidFill>
                <a:latin typeface="HelvNeue Light for IBM" charset="0"/>
                <a:ea typeface="HelvNeue Light for IBM" charset="0"/>
                <a:cs typeface="HelvNeue Light for IBM" charset="0"/>
                <a:sym typeface="Times New Roman"/>
              </a:rPr>
              <a:t>broad </a:t>
            </a:r>
            <a:r>
              <a:rPr sz="1350" i="1" dirty="0">
                <a:solidFill>
                  <a:srgbClr val="F38F1A"/>
                </a:solidFill>
                <a:latin typeface="HelvNeue Light for IBM" charset="0"/>
                <a:ea typeface="HelvNeue Light for IBM" charset="0"/>
                <a:cs typeface="HelvNeue Light for IBM" charset="0"/>
                <a:sym typeface="Times New Roman"/>
              </a:rPr>
              <a:t>use of network encryption</a:t>
            </a:r>
          </a:p>
        </p:txBody>
      </p:sp>
      <p:sp>
        <p:nvSpPr>
          <p:cNvPr id="75" name="TextBox 74"/>
          <p:cNvSpPr txBox="1"/>
          <p:nvPr/>
        </p:nvSpPr>
        <p:spPr>
          <a:xfrm>
            <a:off x="1349119" y="4230943"/>
            <a:ext cx="6341801" cy="307777"/>
          </a:xfrm>
          <a:prstGeom prst="rect">
            <a:avLst/>
          </a:prstGeom>
          <a:noFill/>
          <a:ln>
            <a:solidFill>
              <a:srgbClr val="C00000"/>
            </a:solidFill>
          </a:ln>
        </p:spPr>
        <p:txBody>
          <a:bodyPr wrap="none" rtlCol="0" anchor="ctr">
            <a:spAutoFit/>
          </a:bodyPr>
          <a:lstStyle/>
          <a:p>
            <a:r>
              <a:rPr lang="en-US" sz="1400" i="1" dirty="0">
                <a:solidFill>
                  <a:srgbClr val="C00000"/>
                </a:solidFill>
                <a:latin typeface="HelvNeue Light for IBM" charset="0"/>
                <a:ea typeface="HelvNeue Light for IBM" charset="0"/>
                <a:cs typeface="HelvNeue Light for IBM" charset="0"/>
              </a:rPr>
              <a:t>Status: </a:t>
            </a:r>
            <a:r>
              <a:rPr lang="en-US" sz="1400" i="1" dirty="0" err="1">
                <a:solidFill>
                  <a:srgbClr val="C00000"/>
                </a:solidFill>
                <a:latin typeface="HelvNeue Light for IBM" charset="0"/>
                <a:ea typeface="HelvNeue Light for IBM" charset="0"/>
                <a:cs typeface="HelvNeue Light for IBM" charset="0"/>
              </a:rPr>
              <a:t>dm</a:t>
            </a:r>
            <a:r>
              <a:rPr lang="en-US" sz="1400" i="1" dirty="0">
                <a:solidFill>
                  <a:srgbClr val="C00000"/>
                </a:solidFill>
                <a:latin typeface="HelvNeue Light for IBM" charset="0"/>
                <a:ea typeface="HelvNeue Light for IBM" charset="0"/>
                <a:cs typeface="HelvNeue Light for IBM" charset="0"/>
              </a:rPr>
              <a:t>-crypt enhancements for CPACF protected-key submitted upstream</a:t>
            </a:r>
          </a:p>
        </p:txBody>
      </p:sp>
      <p:sp>
        <p:nvSpPr>
          <p:cNvPr id="76" name="Rounded Rectangle 75"/>
          <p:cNvSpPr/>
          <p:nvPr/>
        </p:nvSpPr>
        <p:spPr>
          <a:xfrm>
            <a:off x="7132017" y="114493"/>
            <a:ext cx="1910384" cy="2540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t>Submitted Upstream</a:t>
            </a:r>
            <a:endParaRPr lang="en-US" sz="1200" i="1" dirty="0"/>
          </a:p>
        </p:txBody>
      </p:sp>
    </p:spTree>
    <p:extLst>
      <p:ext uri="{BB962C8B-B14F-4D97-AF65-F5344CB8AC3E}">
        <p14:creationId xmlns:p14="http://schemas.microsoft.com/office/powerpoint/2010/main" val="382313283"/>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C9B05-C7FF-4E9D-A702-1D3A939CDD69}"/>
              </a:ext>
            </a:extLst>
          </p:cNvPr>
          <p:cNvSpPr>
            <a:spLocks noGrp="1"/>
          </p:cNvSpPr>
          <p:nvPr>
            <p:ph type="title"/>
          </p:nvPr>
        </p:nvSpPr>
        <p:spPr>
          <a:xfrm>
            <a:off x="255385" y="201907"/>
            <a:ext cx="8557812" cy="485679"/>
          </a:xfrm>
        </p:spPr>
        <p:txBody>
          <a:bodyPr/>
          <a:lstStyle/>
          <a:p>
            <a:r>
              <a:rPr lang="en-US" dirty="0"/>
              <a:t>Trademarks</a:t>
            </a:r>
          </a:p>
        </p:txBody>
      </p:sp>
      <p:sp>
        <p:nvSpPr>
          <p:cNvPr id="3" name="Text Box 15">
            <a:extLst>
              <a:ext uri="{FF2B5EF4-FFF2-40B4-BE49-F238E27FC236}">
                <a16:creationId xmlns:a16="http://schemas.microsoft.com/office/drawing/2014/main" id="{07C33222-A63F-4858-8252-FF6DE38AE07B}"/>
              </a:ext>
            </a:extLst>
          </p:cNvPr>
          <p:cNvSpPr txBox="1">
            <a:spLocks noChangeArrowheads="1"/>
          </p:cNvSpPr>
          <p:nvPr/>
        </p:nvSpPr>
        <p:spPr bwMode="auto">
          <a:xfrm>
            <a:off x="320680" y="2963376"/>
            <a:ext cx="85026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ts val="0"/>
              </a:spcBef>
              <a:spcAft>
                <a:spcPts val="0"/>
              </a:spcAft>
            </a:pPr>
            <a:r>
              <a:rPr lang="en-US" altLang="en-US" sz="600" b="1" dirty="0"/>
              <a:t>Notes</a:t>
            </a:r>
            <a:r>
              <a:rPr lang="en-US" altLang="en-US" sz="600" dirty="0"/>
              <a:t>:  </a:t>
            </a:r>
          </a:p>
          <a:p>
            <a:pPr>
              <a:spcBef>
                <a:spcPts val="0"/>
              </a:spcBef>
              <a:spcAft>
                <a:spcPts val="0"/>
              </a:spcAft>
            </a:pPr>
            <a:r>
              <a:rPr lang="en-US" altLang="en-US" sz="600" dirty="0"/>
              <a:t>Performance is in Internal Throughput Rate (ITR) ratio based on measurements and projections using standard IBM benchmarks in a controlled environment.  The actual throughput that any user will experience will vary depending upon considerations such as the amount of multiprogramming in the user's job stream, the I/O configuration, the storage configuration, and the workload processed.  Therefore, no assurance can be given that an individual user will achieve throughput improvements equivalent to the performance ratios stated here. </a:t>
            </a:r>
          </a:p>
          <a:p>
            <a:pPr>
              <a:spcBef>
                <a:spcPts val="0"/>
              </a:spcBef>
              <a:spcAft>
                <a:spcPts val="0"/>
              </a:spcAft>
            </a:pPr>
            <a:r>
              <a:rPr lang="en-US" altLang="en-US" sz="600" dirty="0"/>
              <a:t>IBM hardware products are manufactured from new parts, or new and serviceable used parts. Regardless, our warranty terms apply.</a:t>
            </a:r>
          </a:p>
          <a:p>
            <a:pPr>
              <a:spcBef>
                <a:spcPts val="0"/>
              </a:spcBef>
              <a:spcAft>
                <a:spcPts val="0"/>
              </a:spcAft>
            </a:pPr>
            <a:r>
              <a:rPr lang="en-US" altLang="en-US" sz="600" dirty="0"/>
              <a:t>All customer examples cited or described in this presentation are presented as illustrations of the manner in which some customers have used IBM products and the results they may have achieved.  Actual environmental costs and performance characteristics will vary depending on individual customer configurations and conditions.</a:t>
            </a:r>
          </a:p>
          <a:p>
            <a:pPr>
              <a:spcBef>
                <a:spcPts val="0"/>
              </a:spcBef>
              <a:spcAft>
                <a:spcPts val="0"/>
              </a:spcAft>
            </a:pPr>
            <a:r>
              <a:rPr lang="en-US" altLang="en-US" sz="600" dirty="0"/>
              <a:t>This publication was produced in the United States.  IBM may not offer the products, services or features discussed in this document in other countries, and the information may be subject to change without notice.  Consult your local IBM business contact for information on the product or services available in your area.</a:t>
            </a:r>
          </a:p>
          <a:p>
            <a:pPr>
              <a:spcBef>
                <a:spcPts val="0"/>
              </a:spcBef>
              <a:spcAft>
                <a:spcPts val="0"/>
              </a:spcAft>
            </a:pPr>
            <a:r>
              <a:rPr lang="en-US" altLang="en-US" sz="600" dirty="0"/>
              <a:t>All statements regarding IBM's future direction and intent are subject to change or withdrawal without notice, and represent goals and objectives only.</a:t>
            </a:r>
          </a:p>
          <a:p>
            <a:pPr>
              <a:spcBef>
                <a:spcPts val="0"/>
              </a:spcBef>
              <a:spcAft>
                <a:spcPts val="0"/>
              </a:spcAft>
            </a:pPr>
            <a:r>
              <a:rPr lang="en-US" altLang="en-US" sz="600" dirty="0"/>
              <a:t>Information about non-IBM products is obtained from the manufacturers of those products or their published announcements.  IBM has not tested those products and cannot confirm the performance, compatibility, or any other claims related to non-IBM products.  Questions on the capabilities of non-IBM products should be addressed to the suppliers of those products.</a:t>
            </a:r>
          </a:p>
          <a:p>
            <a:pPr>
              <a:spcBef>
                <a:spcPts val="0"/>
              </a:spcBef>
              <a:spcAft>
                <a:spcPts val="0"/>
              </a:spcAft>
            </a:pPr>
            <a:r>
              <a:rPr lang="en-US" altLang="en-US" sz="600" dirty="0"/>
              <a:t>Prices subject to change without notice.  Contact your IBM representative or Business Partner for the most current pricing in your geography.</a:t>
            </a:r>
          </a:p>
          <a:p>
            <a:pPr>
              <a:spcBef>
                <a:spcPts val="0"/>
              </a:spcBef>
              <a:spcAft>
                <a:spcPts val="0"/>
              </a:spcAft>
            </a:pPr>
            <a:r>
              <a:rPr lang="en-US" altLang="en-US" sz="600" dirty="0"/>
              <a:t>This information provides only general descriptions of the types and portions of workloads that are eligible for execution on Specialty Engines (e.g, zIIPs, zAAPs, and IFLs) ("SEs").   IBM authorizes customers to use IBM SE only to execute the processing of Eligible Workloads of specific Programs expressly authorized by IBM as specified in the “Authorized Use Table for IBM Machines” provided at </a:t>
            </a:r>
            <a:r>
              <a:rPr lang="en-US" altLang="en-US" sz="600" dirty="0">
                <a:hlinkClick r:id="rId2"/>
              </a:rPr>
              <a:t>www.ibm.com/systems/support/machine_warranties/machine_code/aut.html</a:t>
            </a:r>
            <a:r>
              <a:rPr lang="en-US" altLang="en-US" sz="600" dirty="0"/>
              <a:t>   (“AUT”).   No other workload processing is authorized for execution on an SE.  IBM offers SE at a lower price than General Processors/Central Processors because customers are authorized to use SEs only to process certain types and/or amounts of workloads as specified by IBM in the AUT. </a:t>
            </a:r>
          </a:p>
        </p:txBody>
      </p:sp>
      <p:sp>
        <p:nvSpPr>
          <p:cNvPr id="4" name="Text Box 16">
            <a:extLst>
              <a:ext uri="{FF2B5EF4-FFF2-40B4-BE49-F238E27FC236}">
                <a16:creationId xmlns:a16="http://schemas.microsoft.com/office/drawing/2014/main" id="{4E098FC2-2EA4-40BF-81E5-92CA864CA77C}"/>
              </a:ext>
            </a:extLst>
          </p:cNvPr>
          <p:cNvSpPr txBox="1">
            <a:spLocks noChangeArrowheads="1"/>
          </p:cNvSpPr>
          <p:nvPr/>
        </p:nvSpPr>
        <p:spPr bwMode="auto">
          <a:xfrm>
            <a:off x="355143" y="645776"/>
            <a:ext cx="5160963" cy="9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85000"/>
              </a:lnSpc>
            </a:pPr>
            <a:r>
              <a:rPr lang="en-US" altLang="en-US" sz="700" dirty="0"/>
              <a:t>* Registered trademarks of IBM Corporation</a:t>
            </a:r>
          </a:p>
        </p:txBody>
      </p:sp>
      <p:sp>
        <p:nvSpPr>
          <p:cNvPr id="5" name="Text Box 20">
            <a:extLst>
              <a:ext uri="{FF2B5EF4-FFF2-40B4-BE49-F238E27FC236}">
                <a16:creationId xmlns:a16="http://schemas.microsoft.com/office/drawing/2014/main" id="{B2671AFB-B103-404A-BEF6-22944596CC04}"/>
              </a:ext>
            </a:extLst>
          </p:cNvPr>
          <p:cNvSpPr txBox="1">
            <a:spLocks noChangeArrowheads="1"/>
          </p:cNvSpPr>
          <p:nvPr/>
        </p:nvSpPr>
        <p:spPr bwMode="auto">
          <a:xfrm>
            <a:off x="329646" y="1289072"/>
            <a:ext cx="83343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800" b="1" dirty="0"/>
              <a:t>The following are trademarks of the International Business Machines Corporation in the United States and/or other countries.</a:t>
            </a:r>
          </a:p>
        </p:txBody>
      </p:sp>
      <p:sp>
        <p:nvSpPr>
          <p:cNvPr id="6" name="Rectangle 2">
            <a:extLst>
              <a:ext uri="{FF2B5EF4-FFF2-40B4-BE49-F238E27FC236}">
                <a16:creationId xmlns:a16="http://schemas.microsoft.com/office/drawing/2014/main" id="{ED7A75CF-822F-4C08-8D79-6CC9169C507A}"/>
              </a:ext>
            </a:extLst>
          </p:cNvPr>
          <p:cNvSpPr>
            <a:spLocks noChangeArrowheads="1"/>
          </p:cNvSpPr>
          <p:nvPr/>
        </p:nvSpPr>
        <p:spPr bwMode="auto">
          <a:xfrm>
            <a:off x="236929" y="1284573"/>
            <a:ext cx="859472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en-US" altLang="en-US" sz="7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700" b="0" i="0" u="none" strike="noStrike" cap="none" normalizeH="0" baseline="0" dirty="0">
                <a:ln>
                  <a:noFill/>
                </a:ln>
                <a:solidFill>
                  <a:schemeClr val="tx1"/>
                </a:solidFill>
                <a:effectLst/>
                <a:latin typeface="Arial" panose="020B0604020202020204" pitchFamily="34" charset="0"/>
              </a:rPr>
              <a:t>Adobe, the Adobe logo, PostScript, and the PostScript logo are either registered trademarks or trademarks of Adobe Systems Incorporated in the United States, and/or other countries. </a:t>
            </a:r>
          </a:p>
          <a:p>
            <a:pPr marL="0" marR="0" lvl="0" indent="0" algn="l" defTabSz="914400" rtl="0" eaLnBrk="0" fontAlgn="base" latinLnBrk="0" hangingPunct="0">
              <a:lnSpc>
                <a:spcPct val="100000"/>
              </a:lnSpc>
              <a:spcBef>
                <a:spcPct val="0"/>
              </a:spcBef>
              <a:spcAft>
                <a:spcPct val="0"/>
              </a:spcAft>
              <a:buClrTx/>
              <a:buSzTx/>
              <a:tabLst/>
            </a:pPr>
            <a:r>
              <a:rPr kumimoji="0" lang="en-US" altLang="en-US" sz="700" b="0" i="0" u="none" strike="noStrike" cap="none" normalizeH="0" baseline="0" dirty="0">
                <a:ln>
                  <a:noFill/>
                </a:ln>
                <a:solidFill>
                  <a:schemeClr val="tx1"/>
                </a:solidFill>
                <a:effectLst/>
                <a:latin typeface="Arial" panose="020B0604020202020204" pitchFamily="34" charset="0"/>
              </a:rPr>
              <a:t>IT Infrastructure Library is a Registered Trade Mark of AXELOS Limited. </a:t>
            </a:r>
          </a:p>
          <a:p>
            <a:pPr marL="0" marR="0" lvl="0" indent="0" algn="l" defTabSz="914400" rtl="0" eaLnBrk="0" fontAlgn="base" latinLnBrk="0" hangingPunct="0">
              <a:lnSpc>
                <a:spcPct val="100000"/>
              </a:lnSpc>
              <a:spcBef>
                <a:spcPct val="0"/>
              </a:spcBef>
              <a:spcAft>
                <a:spcPct val="0"/>
              </a:spcAft>
              <a:buClrTx/>
              <a:buSzTx/>
              <a:tabLst/>
            </a:pPr>
            <a:r>
              <a:rPr kumimoji="0" lang="en-US" altLang="en-US" sz="700" b="0" i="0" u="none" strike="noStrike" cap="none" normalizeH="0" baseline="0" dirty="0">
                <a:ln>
                  <a:noFill/>
                </a:ln>
                <a:solidFill>
                  <a:schemeClr val="tx1"/>
                </a:solidFill>
                <a:effectLst/>
                <a:latin typeface="Arial" panose="020B0604020202020204" pitchFamily="34" charset="0"/>
              </a:rPr>
              <a:t>ITIL is a Registered Trade Mark of AXELOS Limited. </a:t>
            </a:r>
          </a:p>
          <a:p>
            <a:pPr marL="0" marR="0" lvl="0" indent="0" algn="l" defTabSz="914400" rtl="0" eaLnBrk="0" fontAlgn="base" latinLnBrk="0" hangingPunct="0">
              <a:lnSpc>
                <a:spcPct val="100000"/>
              </a:lnSpc>
              <a:spcBef>
                <a:spcPct val="0"/>
              </a:spcBef>
              <a:spcAft>
                <a:spcPct val="0"/>
              </a:spcAft>
              <a:buClrTx/>
              <a:buSzTx/>
              <a:tabLst/>
            </a:pPr>
            <a:r>
              <a:rPr kumimoji="0" lang="en-US" altLang="en-US" sz="700" b="0" i="0" u="none" strike="noStrike" cap="none" normalizeH="0" baseline="0" dirty="0">
                <a:ln>
                  <a:noFill/>
                </a:ln>
                <a:solidFill>
                  <a:schemeClr val="tx1"/>
                </a:solidFill>
                <a:effectLst/>
                <a:latin typeface="Arial" panose="020B0604020202020204" pitchFamily="34" charset="0"/>
              </a:rPr>
              <a:t>Linear Tape-Open, LTO, the LTO Logo, Ultrium, and the Ultrium logo are trademarks of HP, IBM Corp. and Quantum in the U.S. and other countries. </a:t>
            </a:r>
          </a:p>
          <a:p>
            <a:pPr marL="0" marR="0" lvl="0" indent="0" algn="l" defTabSz="914400" rtl="0" eaLnBrk="0" fontAlgn="base" latinLnBrk="0" hangingPunct="0">
              <a:lnSpc>
                <a:spcPct val="100000"/>
              </a:lnSpc>
              <a:spcBef>
                <a:spcPct val="0"/>
              </a:spcBef>
              <a:spcAft>
                <a:spcPct val="0"/>
              </a:spcAft>
              <a:buClrTx/>
              <a:buSzTx/>
              <a:tabLst/>
            </a:pPr>
            <a:r>
              <a:rPr kumimoji="0" lang="en-US" altLang="en-US" sz="700" b="0" i="0" u="none" strike="noStrike" cap="none" normalizeH="0" baseline="0" dirty="0">
                <a:ln>
                  <a:noFill/>
                </a:ln>
                <a:solidFill>
                  <a:schemeClr val="tx1"/>
                </a:solidFill>
                <a:effectLst/>
                <a:latin typeface="Arial" panose="020B0604020202020204" pitchFamily="34" charset="0"/>
              </a:rPr>
              <a:t>Intel, Intel logo, Intel Inside, Intel Inside logo, Intel Centrino, Intel Centrino logo, Celeron, Intel Xeon, Intel </a:t>
            </a:r>
            <a:r>
              <a:rPr kumimoji="0" lang="en-US" altLang="en-US" sz="700" b="0" i="0" u="none" strike="noStrike" cap="none" normalizeH="0" baseline="0" dirty="0" err="1">
                <a:ln>
                  <a:noFill/>
                </a:ln>
                <a:solidFill>
                  <a:schemeClr val="tx1"/>
                </a:solidFill>
                <a:effectLst/>
                <a:latin typeface="Arial" panose="020B0604020202020204" pitchFamily="34" charset="0"/>
              </a:rPr>
              <a:t>SpeedStep</a:t>
            </a:r>
            <a:r>
              <a:rPr kumimoji="0" lang="en-US" altLang="en-US" sz="700" b="0" i="0" u="none" strike="noStrike" cap="none" normalizeH="0" baseline="0" dirty="0">
                <a:ln>
                  <a:noFill/>
                </a:ln>
                <a:solidFill>
                  <a:schemeClr val="tx1"/>
                </a:solidFill>
                <a:effectLst/>
                <a:latin typeface="Arial" panose="020B0604020202020204" pitchFamily="34" charset="0"/>
              </a:rPr>
              <a:t>, Itanium, and Pentium are trademarks or registered trademarks of Intel Corporation or its subsidiaries in the United States and other countries. </a:t>
            </a:r>
          </a:p>
          <a:p>
            <a:pPr marL="0" marR="0" lvl="0" indent="0" algn="l" defTabSz="914400" rtl="0" eaLnBrk="0" fontAlgn="base" latinLnBrk="0" hangingPunct="0">
              <a:lnSpc>
                <a:spcPct val="100000"/>
              </a:lnSpc>
              <a:spcBef>
                <a:spcPct val="0"/>
              </a:spcBef>
              <a:spcAft>
                <a:spcPct val="0"/>
              </a:spcAft>
              <a:buClrTx/>
              <a:buSzTx/>
              <a:tabLst/>
            </a:pPr>
            <a:r>
              <a:rPr kumimoji="0" lang="en-US" altLang="en-US" sz="700" b="0" i="0" u="none" strike="noStrike" cap="none" normalizeH="0" baseline="0" dirty="0">
                <a:ln>
                  <a:noFill/>
                </a:ln>
                <a:solidFill>
                  <a:schemeClr val="tx1"/>
                </a:solidFill>
                <a:effectLst/>
                <a:latin typeface="Arial" panose="020B0604020202020204" pitchFamily="34" charset="0"/>
              </a:rPr>
              <a:t>Linux is a registered trademark of Linus Torvalds in the United States, other countries, or both. </a:t>
            </a:r>
          </a:p>
          <a:p>
            <a:pPr marL="0" marR="0" lvl="0" indent="0" algn="l" defTabSz="914400" rtl="0" eaLnBrk="0" fontAlgn="base" latinLnBrk="0" hangingPunct="0">
              <a:lnSpc>
                <a:spcPct val="100000"/>
              </a:lnSpc>
              <a:spcBef>
                <a:spcPct val="0"/>
              </a:spcBef>
              <a:spcAft>
                <a:spcPct val="0"/>
              </a:spcAft>
              <a:buClrTx/>
              <a:buSzTx/>
              <a:tabLst/>
            </a:pPr>
            <a:r>
              <a:rPr kumimoji="0" lang="en-US" altLang="en-US" sz="700" b="0" i="0" u="none" strike="noStrike" cap="none" normalizeH="0" baseline="0" dirty="0">
                <a:ln>
                  <a:noFill/>
                </a:ln>
                <a:solidFill>
                  <a:schemeClr val="tx1"/>
                </a:solidFill>
                <a:effectLst/>
                <a:latin typeface="Arial" panose="020B0604020202020204" pitchFamily="34" charset="0"/>
              </a:rPr>
              <a:t>Microsoft, Windows, Windows NT, and the Windows logo are trademarks of Microsoft Corporation in the United States, other countries, or both. </a:t>
            </a:r>
          </a:p>
          <a:p>
            <a:pPr marL="0" marR="0" lvl="0" indent="0" algn="l" defTabSz="914400" rtl="0" eaLnBrk="0" fontAlgn="base" latinLnBrk="0" hangingPunct="0">
              <a:lnSpc>
                <a:spcPct val="100000"/>
              </a:lnSpc>
              <a:spcBef>
                <a:spcPct val="0"/>
              </a:spcBef>
              <a:spcAft>
                <a:spcPct val="0"/>
              </a:spcAft>
              <a:buClrTx/>
              <a:buSzTx/>
              <a:tabLst/>
            </a:pPr>
            <a:r>
              <a:rPr kumimoji="0" lang="en-US" altLang="en-US" sz="700" b="0" i="0" u="none" strike="noStrike" cap="none" normalizeH="0" baseline="0" dirty="0">
                <a:ln>
                  <a:noFill/>
                </a:ln>
                <a:solidFill>
                  <a:schemeClr val="tx1"/>
                </a:solidFill>
                <a:effectLst/>
                <a:latin typeface="Arial" panose="020B0604020202020204" pitchFamily="34" charset="0"/>
              </a:rPr>
              <a:t>Java and all Java-based trademarks and logos are trademarks or registered trademarks of Oracle and/or its affiliates. </a:t>
            </a:r>
          </a:p>
          <a:p>
            <a:pPr marL="0" marR="0" lvl="0" indent="0" algn="l" defTabSz="914400" rtl="0" eaLnBrk="0" fontAlgn="base" latinLnBrk="0" hangingPunct="0">
              <a:lnSpc>
                <a:spcPct val="100000"/>
              </a:lnSpc>
              <a:spcBef>
                <a:spcPct val="0"/>
              </a:spcBef>
              <a:spcAft>
                <a:spcPct val="0"/>
              </a:spcAft>
              <a:buClrTx/>
              <a:buSzTx/>
              <a:tabLst/>
            </a:pPr>
            <a:r>
              <a:rPr kumimoji="0" lang="en-US" altLang="en-US" sz="700" b="0" i="0" u="none" strike="noStrike" cap="none" normalizeH="0" baseline="0" dirty="0">
                <a:ln>
                  <a:noFill/>
                </a:ln>
                <a:solidFill>
                  <a:schemeClr val="tx1"/>
                </a:solidFill>
                <a:effectLst/>
                <a:latin typeface="Arial" panose="020B0604020202020204" pitchFamily="34" charset="0"/>
              </a:rPr>
              <a:t>Cell Broadband Engine is a trademark of Sony Computer Entertainment, Inc. in the United States, other countries, or both and is used under license therefrom. </a:t>
            </a:r>
          </a:p>
          <a:p>
            <a:pPr marL="0" marR="0" lvl="0" indent="0" algn="l" defTabSz="914400" rtl="0" eaLnBrk="0" fontAlgn="base" latinLnBrk="0" hangingPunct="0">
              <a:lnSpc>
                <a:spcPct val="100000"/>
              </a:lnSpc>
              <a:spcBef>
                <a:spcPct val="0"/>
              </a:spcBef>
              <a:spcAft>
                <a:spcPct val="0"/>
              </a:spcAft>
              <a:buClrTx/>
              <a:buSzTx/>
              <a:tabLst/>
            </a:pPr>
            <a:r>
              <a:rPr kumimoji="0" lang="en-US" altLang="en-US" sz="700" b="0" i="0" u="none" strike="noStrike" cap="none" normalizeH="0" baseline="0" dirty="0">
                <a:ln>
                  <a:noFill/>
                </a:ln>
                <a:solidFill>
                  <a:schemeClr val="tx1"/>
                </a:solidFill>
                <a:effectLst/>
                <a:latin typeface="Arial" panose="020B0604020202020204" pitchFamily="34" charset="0"/>
              </a:rPr>
              <a:t>UNIX is a registered trademark of The Open Group in the United States and other countries. </a:t>
            </a:r>
          </a:p>
          <a:p>
            <a:pPr marL="0" marR="0" lvl="0" indent="0" algn="l" defTabSz="914400" rtl="0" eaLnBrk="0" fontAlgn="base" latinLnBrk="0" hangingPunct="0">
              <a:lnSpc>
                <a:spcPct val="100000"/>
              </a:lnSpc>
              <a:spcBef>
                <a:spcPct val="0"/>
              </a:spcBef>
              <a:spcAft>
                <a:spcPct val="0"/>
              </a:spcAft>
              <a:buClrTx/>
              <a:buSzTx/>
              <a:tabLst/>
            </a:pPr>
            <a:r>
              <a:rPr kumimoji="0" lang="en-US" altLang="en-US" sz="700" b="0" i="0" u="none" strike="noStrike" cap="none" normalizeH="0" baseline="0" dirty="0">
                <a:ln>
                  <a:noFill/>
                </a:ln>
                <a:solidFill>
                  <a:schemeClr val="tx1"/>
                </a:solidFill>
                <a:effectLst/>
                <a:latin typeface="Arial" panose="020B0604020202020204" pitchFamily="34" charset="0"/>
              </a:rPr>
              <a:t>VMware, the VMware logo, VMware Cloud Foundation, VMware Cloud Foundation Service, VMware </a:t>
            </a:r>
            <a:r>
              <a:rPr kumimoji="0" lang="en-US" altLang="en-US" sz="700" b="0" i="0" u="none" strike="noStrike" cap="none" normalizeH="0" baseline="0" dirty="0" err="1">
                <a:ln>
                  <a:noFill/>
                </a:ln>
                <a:solidFill>
                  <a:schemeClr val="tx1"/>
                </a:solidFill>
                <a:effectLst/>
                <a:latin typeface="Arial" panose="020B0604020202020204" pitchFamily="34" charset="0"/>
              </a:rPr>
              <a:t>vCenter</a:t>
            </a:r>
            <a:r>
              <a:rPr kumimoji="0" lang="en-US" altLang="en-US" sz="700" b="0" i="0" u="none" strike="noStrike" cap="none" normalizeH="0" baseline="0" dirty="0">
                <a:ln>
                  <a:noFill/>
                </a:ln>
                <a:solidFill>
                  <a:schemeClr val="tx1"/>
                </a:solidFill>
                <a:effectLst/>
                <a:latin typeface="Arial" panose="020B0604020202020204" pitchFamily="34" charset="0"/>
              </a:rPr>
              <a:t> Server, and VMware vSphere are registered trademarks or trademarks of VMware, Inc. or its subsidiaries in the United States and/or other jurisdictions. </a:t>
            </a:r>
          </a:p>
          <a:p>
            <a:pPr eaLnBrk="0" hangingPunct="0"/>
            <a:r>
              <a:rPr lang="en-US" altLang="en-US" sz="700" dirty="0">
                <a:solidFill>
                  <a:srgbClr val="000000"/>
                </a:solidFill>
              </a:rPr>
              <a:t>Other product and service names might be trademarks of IBM or other companies.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BFFAC0F1-86C5-4086-97E7-AAB4ABA141EA}"/>
              </a:ext>
            </a:extLst>
          </p:cNvPr>
          <p:cNvSpPr txBox="1"/>
          <p:nvPr/>
        </p:nvSpPr>
        <p:spPr>
          <a:xfrm>
            <a:off x="355143" y="759483"/>
            <a:ext cx="598241" cy="584775"/>
          </a:xfrm>
          <a:prstGeom prst="rect">
            <a:avLst/>
          </a:prstGeom>
          <a:noFill/>
        </p:spPr>
        <p:txBody>
          <a:bodyPr wrap="none" rtlCol="0">
            <a:spAutoFit/>
          </a:bodyPr>
          <a:lstStyle/>
          <a:p>
            <a:r>
              <a:rPr lang="en-US" sz="800" dirty="0"/>
              <a:t>CICS*</a:t>
            </a:r>
          </a:p>
          <a:p>
            <a:r>
              <a:rPr lang="en-US" sz="800" dirty="0"/>
              <a:t>DB2*</a:t>
            </a:r>
          </a:p>
          <a:p>
            <a:r>
              <a:rPr lang="en-US" sz="800" dirty="0"/>
              <a:t>DFSMS</a:t>
            </a:r>
          </a:p>
          <a:p>
            <a:r>
              <a:rPr lang="en-US" sz="800" dirty="0"/>
              <a:t>DS8000*</a:t>
            </a:r>
          </a:p>
        </p:txBody>
      </p:sp>
      <p:sp>
        <p:nvSpPr>
          <p:cNvPr id="9" name="TextBox 8">
            <a:extLst>
              <a:ext uri="{FF2B5EF4-FFF2-40B4-BE49-F238E27FC236}">
                <a16:creationId xmlns:a16="http://schemas.microsoft.com/office/drawing/2014/main" id="{18BCE4C7-366B-4F0D-9AD5-C18B9149B803}"/>
              </a:ext>
            </a:extLst>
          </p:cNvPr>
          <p:cNvSpPr txBox="1"/>
          <p:nvPr/>
        </p:nvSpPr>
        <p:spPr>
          <a:xfrm>
            <a:off x="978881" y="737340"/>
            <a:ext cx="699230" cy="584775"/>
          </a:xfrm>
          <a:prstGeom prst="rect">
            <a:avLst/>
          </a:prstGeom>
          <a:noFill/>
        </p:spPr>
        <p:txBody>
          <a:bodyPr wrap="none" rtlCol="0">
            <a:spAutoFit/>
          </a:bodyPr>
          <a:lstStyle/>
          <a:p>
            <a:r>
              <a:rPr lang="en-US" sz="800" dirty="0" err="1"/>
              <a:t>Guardium</a:t>
            </a:r>
            <a:endParaRPr lang="en-US" sz="800" dirty="0"/>
          </a:p>
          <a:p>
            <a:r>
              <a:rPr lang="en-US" sz="800" dirty="0"/>
              <a:t>IBM*</a:t>
            </a:r>
          </a:p>
          <a:p>
            <a:r>
              <a:rPr lang="en-US" sz="800" dirty="0"/>
              <a:t>IBM (logo)*</a:t>
            </a:r>
          </a:p>
          <a:p>
            <a:r>
              <a:rPr lang="en-US" sz="800" dirty="0"/>
              <a:t>IBM Z</a:t>
            </a:r>
          </a:p>
        </p:txBody>
      </p:sp>
      <p:sp>
        <p:nvSpPr>
          <p:cNvPr id="10" name="TextBox 9">
            <a:extLst>
              <a:ext uri="{FF2B5EF4-FFF2-40B4-BE49-F238E27FC236}">
                <a16:creationId xmlns:a16="http://schemas.microsoft.com/office/drawing/2014/main" id="{B3DCF1E1-E076-48C7-BA72-87A0216DE880}"/>
              </a:ext>
            </a:extLst>
          </p:cNvPr>
          <p:cNvSpPr txBox="1"/>
          <p:nvPr/>
        </p:nvSpPr>
        <p:spPr>
          <a:xfrm>
            <a:off x="1678111" y="729641"/>
            <a:ext cx="503664" cy="584775"/>
          </a:xfrm>
          <a:prstGeom prst="rect">
            <a:avLst/>
          </a:prstGeom>
          <a:noFill/>
        </p:spPr>
        <p:txBody>
          <a:bodyPr wrap="none" rtlCol="0">
            <a:spAutoFit/>
          </a:bodyPr>
          <a:lstStyle/>
          <a:p>
            <a:r>
              <a:rPr lang="en-US" sz="800" dirty="0"/>
              <a:t>IMS</a:t>
            </a:r>
          </a:p>
          <a:p>
            <a:r>
              <a:rPr lang="en-US" sz="800" dirty="0" err="1"/>
              <a:t>Qradr</a:t>
            </a:r>
            <a:r>
              <a:rPr lang="en-US" sz="800" dirty="0"/>
              <a:t>*</a:t>
            </a:r>
          </a:p>
          <a:p>
            <a:r>
              <a:rPr lang="en-US" sz="800" dirty="0"/>
              <a:t>RACF*</a:t>
            </a:r>
          </a:p>
          <a:p>
            <a:r>
              <a:rPr lang="en-US" sz="800" dirty="0"/>
              <a:t>z13*</a:t>
            </a:r>
          </a:p>
        </p:txBody>
      </p:sp>
      <p:sp>
        <p:nvSpPr>
          <p:cNvPr id="11" name="TextBox 10">
            <a:extLst>
              <a:ext uri="{FF2B5EF4-FFF2-40B4-BE49-F238E27FC236}">
                <a16:creationId xmlns:a16="http://schemas.microsoft.com/office/drawing/2014/main" id="{D2B3EBAA-7880-482F-BA4F-601FE0BFF238}"/>
              </a:ext>
            </a:extLst>
          </p:cNvPr>
          <p:cNvSpPr txBox="1"/>
          <p:nvPr/>
        </p:nvSpPr>
        <p:spPr>
          <a:xfrm>
            <a:off x="2170842" y="697548"/>
            <a:ext cx="562975" cy="584775"/>
          </a:xfrm>
          <a:prstGeom prst="rect">
            <a:avLst/>
          </a:prstGeom>
          <a:noFill/>
        </p:spPr>
        <p:txBody>
          <a:bodyPr wrap="none" rtlCol="0">
            <a:spAutoFit/>
          </a:bodyPr>
          <a:lstStyle/>
          <a:p>
            <a:r>
              <a:rPr lang="en-US" sz="800" dirty="0"/>
              <a:t>z14</a:t>
            </a:r>
          </a:p>
          <a:p>
            <a:r>
              <a:rPr lang="en-US" sz="800" dirty="0" err="1"/>
              <a:t>zSecure</a:t>
            </a:r>
            <a:endParaRPr lang="en-US" sz="800" dirty="0"/>
          </a:p>
          <a:p>
            <a:r>
              <a:rPr lang="en-US" sz="800" dirty="0"/>
              <a:t>z/OS*</a:t>
            </a:r>
          </a:p>
          <a:p>
            <a:r>
              <a:rPr lang="en-US" sz="800" dirty="0"/>
              <a:t>z/VM*</a:t>
            </a:r>
          </a:p>
        </p:txBody>
      </p:sp>
    </p:spTree>
    <p:extLst>
      <p:ext uri="{BB962C8B-B14F-4D97-AF65-F5344CB8AC3E}">
        <p14:creationId xmlns:p14="http://schemas.microsoft.com/office/powerpoint/2010/main" val="1882701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5143" y="197812"/>
            <a:ext cx="8557812" cy="485679"/>
          </a:xfrm>
        </p:spPr>
        <p:txBody>
          <a:bodyPr/>
          <a:lstStyle/>
          <a:p>
            <a:r>
              <a:rPr lang="en-US" sz="2000" dirty="0">
                <a:latin typeface="HelvNeue Medium for IBM" charset="0"/>
                <a:ea typeface="HelvNeue Medium for IBM" charset="0"/>
                <a:cs typeface="HelvNeue Medium for IBM" charset="0"/>
              </a:rPr>
              <a:t>Data Protection </a:t>
            </a:r>
            <a:r>
              <a:rPr lang="en-US" sz="2000" dirty="0">
                <a:solidFill>
                  <a:srgbClr val="F48F19"/>
                </a:solidFill>
                <a:latin typeface="HelvNeue Medium for IBM" charset="0"/>
                <a:ea typeface="HelvNeue Medium for IBM" charset="0"/>
                <a:cs typeface="HelvNeue Medium for IBM" charset="0"/>
              </a:rPr>
              <a:t>// Secure Service Container</a:t>
            </a:r>
            <a:endParaRPr lang="en-US" sz="2000" dirty="0">
              <a:latin typeface="HelvNeue Medium for IBM" charset="0"/>
              <a:ea typeface="HelvNeue Medium for IBM" charset="0"/>
              <a:cs typeface="HelvNeue Medium for IBM" charset="0"/>
            </a:endParaRPr>
          </a:p>
        </p:txBody>
      </p:sp>
      <p:grpSp>
        <p:nvGrpSpPr>
          <p:cNvPr id="814" name="Group 814"/>
          <p:cNvGrpSpPr/>
          <p:nvPr/>
        </p:nvGrpSpPr>
        <p:grpSpPr>
          <a:xfrm>
            <a:off x="2726728" y="865207"/>
            <a:ext cx="3367551" cy="2587535"/>
            <a:chOff x="-1" y="-1"/>
            <a:chExt cx="9841788" cy="7726831"/>
          </a:xfrm>
        </p:grpSpPr>
        <p:sp>
          <p:nvSpPr>
            <p:cNvPr id="803" name="Shape 803"/>
            <p:cNvSpPr/>
            <p:nvPr/>
          </p:nvSpPr>
          <p:spPr>
            <a:xfrm>
              <a:off x="3078125" y="2505417"/>
              <a:ext cx="1535220" cy="897336"/>
            </a:xfrm>
            <a:prstGeom prst="line">
              <a:avLst/>
            </a:prstGeom>
            <a:noFill/>
            <a:ln w="19050" cap="flat">
              <a:solidFill>
                <a:srgbClr val="CCCCCC"/>
              </a:solidFill>
              <a:prstDash val="solid"/>
              <a:miter lim="800000"/>
            </a:ln>
            <a:effectLst/>
          </p:spPr>
          <p:txBody>
            <a:bodyPr wrap="square" lIns="45720" tIns="45720" rIns="45720" bIns="45720" numCol="1" anchor="t">
              <a:noAutofit/>
            </a:bodyPr>
            <a:lstStyle/>
            <a:p>
              <a:pPr algn="ctr" defTabSz="456371" hangingPunct="0">
                <a:defRPr sz="4800">
                  <a:latin typeface="Cambria"/>
                  <a:ea typeface="Cambria"/>
                  <a:cs typeface="Cambria"/>
                  <a:sym typeface="Cambria"/>
                </a:defRPr>
              </a:pPr>
              <a:endParaRPr sz="4800" kern="0">
                <a:solidFill>
                  <a:srgbClr val="CCCCCC"/>
                </a:solidFill>
                <a:latin typeface="Cambria"/>
                <a:ea typeface="Cambria"/>
                <a:cs typeface="Cambria"/>
                <a:sym typeface="Cambria"/>
              </a:endParaRPr>
            </a:p>
          </p:txBody>
        </p:sp>
        <p:sp>
          <p:nvSpPr>
            <p:cNvPr id="794" name="Shape 794"/>
            <p:cNvSpPr/>
            <p:nvPr/>
          </p:nvSpPr>
          <p:spPr>
            <a:xfrm>
              <a:off x="-1" y="-1"/>
              <a:ext cx="9841788" cy="7726831"/>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algn="ctr" defTabSz="456371" hangingPunct="0">
                <a:defRPr sz="4800">
                  <a:solidFill>
                    <a:srgbClr val="FFFFFF"/>
                  </a:solidFill>
                  <a:latin typeface="Cambria"/>
                  <a:ea typeface="Cambria"/>
                  <a:cs typeface="Cambria"/>
                  <a:sym typeface="Cambria"/>
                </a:defRPr>
              </a:pPr>
              <a:endParaRPr sz="4800" kern="0">
                <a:solidFill>
                  <a:srgbClr val="CCCCCC"/>
                </a:solidFill>
                <a:latin typeface="Cambria"/>
                <a:ea typeface="Cambria"/>
                <a:cs typeface="Cambria"/>
                <a:sym typeface="Cambria"/>
              </a:endParaRPr>
            </a:p>
          </p:txBody>
        </p:sp>
        <p:sp>
          <p:nvSpPr>
            <p:cNvPr id="795" name="Shape 795"/>
            <p:cNvSpPr/>
            <p:nvPr/>
          </p:nvSpPr>
          <p:spPr>
            <a:xfrm>
              <a:off x="317469" y="300549"/>
              <a:ext cx="2716190" cy="2187502"/>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algn="ctr" defTabSz="456371" hangingPunct="0">
                <a:defRPr sz="4800">
                  <a:solidFill>
                    <a:srgbClr val="404040"/>
                  </a:solidFill>
                  <a:latin typeface="Cambria"/>
                  <a:ea typeface="Cambria"/>
                  <a:cs typeface="Cambria"/>
                  <a:sym typeface="Cambria"/>
                </a:defRPr>
              </a:pPr>
              <a:endParaRPr sz="4800" kern="0">
                <a:solidFill>
                  <a:srgbClr val="CCCCCC"/>
                </a:solidFill>
                <a:latin typeface="Cambria"/>
                <a:ea typeface="Cambria"/>
                <a:cs typeface="Cambria"/>
                <a:sym typeface="Cambria"/>
              </a:endParaRPr>
            </a:p>
          </p:txBody>
        </p:sp>
        <p:grpSp>
          <p:nvGrpSpPr>
            <p:cNvPr id="801" name="Group 801"/>
            <p:cNvGrpSpPr/>
            <p:nvPr/>
          </p:nvGrpSpPr>
          <p:grpSpPr>
            <a:xfrm>
              <a:off x="3528726" y="2827395"/>
              <a:ext cx="2822024" cy="2116938"/>
              <a:chOff x="360560" y="322354"/>
              <a:chExt cx="2822020" cy="2116936"/>
            </a:xfrm>
          </p:grpSpPr>
          <p:sp>
            <p:nvSpPr>
              <p:cNvPr id="799" name="Shape 799"/>
              <p:cNvSpPr/>
              <p:nvPr/>
            </p:nvSpPr>
            <p:spPr>
              <a:xfrm>
                <a:off x="360560" y="322354"/>
                <a:ext cx="2822020" cy="2116936"/>
              </a:xfrm>
              <a:prstGeom prst="triangle">
                <a:avLst/>
              </a:prstGeom>
              <a:noFill/>
              <a:ln w="12700" cap="flat">
                <a:solidFill>
                  <a:srgbClr val="CCCCCC"/>
                </a:solidFill>
                <a:prstDash val="solid"/>
                <a:miter lim="800000"/>
              </a:ln>
              <a:effectLst/>
            </p:spPr>
            <p:txBody>
              <a:bodyPr wrap="square" lIns="45720" tIns="45720" rIns="45720" bIns="45720" numCol="1" anchor="ctr">
                <a:noAutofit/>
              </a:bodyPr>
              <a:lstStyle/>
              <a:p>
                <a:pPr algn="ctr" defTabSz="456371" hangingPunct="0">
                  <a:defRPr sz="4800">
                    <a:solidFill>
                      <a:srgbClr val="660066"/>
                    </a:solidFill>
                    <a:latin typeface="Cambria"/>
                    <a:ea typeface="Cambria"/>
                    <a:cs typeface="Cambria"/>
                    <a:sym typeface="Cambria"/>
                  </a:defRPr>
                </a:pPr>
                <a:endParaRPr sz="4800" kern="0">
                  <a:solidFill>
                    <a:srgbClr val="CCCCCC"/>
                  </a:solidFill>
                  <a:latin typeface="Cambria"/>
                  <a:ea typeface="Cambria"/>
                  <a:cs typeface="Cambria"/>
                  <a:sym typeface="Cambria"/>
                </a:endParaRPr>
              </a:p>
            </p:txBody>
          </p:sp>
          <p:sp>
            <p:nvSpPr>
              <p:cNvPr id="800" name="Shape 800"/>
              <p:cNvSpPr/>
              <p:nvPr/>
            </p:nvSpPr>
            <p:spPr>
              <a:xfrm>
                <a:off x="1084623" y="960412"/>
                <a:ext cx="1411010" cy="11028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660066"/>
                    </a:solidFill>
                    <a:latin typeface="Cambria"/>
                    <a:ea typeface="Cambria"/>
                    <a:cs typeface="Cambria"/>
                    <a:sym typeface="Cambria"/>
                  </a:defRPr>
                </a:lvl1pPr>
              </a:lstStyle>
              <a:p>
                <a:pPr algn="ctr" hangingPunct="0"/>
                <a:r>
                  <a:rPr sz="1800" kern="0">
                    <a:solidFill>
                      <a:srgbClr val="CCCCCC"/>
                    </a:solidFill>
                  </a:rPr>
                  <a:t>CF</a:t>
                </a:r>
              </a:p>
            </p:txBody>
          </p:sp>
        </p:grpSp>
        <p:sp>
          <p:nvSpPr>
            <p:cNvPr id="804" name="Shape 804"/>
            <p:cNvSpPr/>
            <p:nvPr/>
          </p:nvSpPr>
          <p:spPr>
            <a:xfrm>
              <a:off x="6791213" y="300549"/>
              <a:ext cx="2716190" cy="2187502"/>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algn="ctr" defTabSz="456371" hangingPunct="0">
                <a:defRPr sz="4800">
                  <a:solidFill>
                    <a:srgbClr val="404040"/>
                  </a:solidFill>
                  <a:latin typeface="Cambria"/>
                  <a:ea typeface="Cambria"/>
                  <a:cs typeface="Cambria"/>
                  <a:sym typeface="Cambria"/>
                </a:defRPr>
              </a:pPr>
              <a:endParaRPr sz="4800" kern="0">
                <a:solidFill>
                  <a:srgbClr val="CCCCCC"/>
                </a:solidFill>
                <a:latin typeface="Cambria"/>
                <a:ea typeface="Cambria"/>
                <a:cs typeface="Cambria"/>
                <a:sym typeface="Cambria"/>
              </a:endParaRPr>
            </a:p>
          </p:txBody>
        </p:sp>
        <p:sp>
          <p:nvSpPr>
            <p:cNvPr id="805" name="Shape 805"/>
            <p:cNvSpPr/>
            <p:nvPr/>
          </p:nvSpPr>
          <p:spPr>
            <a:xfrm flipH="1">
              <a:off x="5329097" y="2505417"/>
              <a:ext cx="1456525" cy="918168"/>
            </a:xfrm>
            <a:prstGeom prst="line">
              <a:avLst/>
            </a:prstGeom>
            <a:noFill/>
            <a:ln w="19050" cap="flat">
              <a:solidFill>
                <a:srgbClr val="CCCCCC"/>
              </a:solidFill>
              <a:prstDash val="solid"/>
              <a:miter lim="800000"/>
            </a:ln>
            <a:effectLst/>
          </p:spPr>
          <p:txBody>
            <a:bodyPr wrap="square" lIns="45720" tIns="45720" rIns="45720" bIns="45720" numCol="1" anchor="t">
              <a:noAutofit/>
            </a:bodyPr>
            <a:lstStyle/>
            <a:p>
              <a:pPr algn="ctr" defTabSz="456371" hangingPunct="0">
                <a:defRPr sz="4800">
                  <a:latin typeface="Cambria"/>
                  <a:ea typeface="Cambria"/>
                  <a:cs typeface="Cambria"/>
                  <a:sym typeface="Cambria"/>
                </a:defRPr>
              </a:pPr>
              <a:endParaRPr sz="4800" kern="0">
                <a:solidFill>
                  <a:srgbClr val="CCCCCC"/>
                </a:solidFill>
                <a:latin typeface="Cambria"/>
                <a:ea typeface="Cambria"/>
                <a:cs typeface="Cambria"/>
                <a:sym typeface="Cambria"/>
              </a:endParaRPr>
            </a:p>
          </p:txBody>
        </p:sp>
        <p:grpSp>
          <p:nvGrpSpPr>
            <p:cNvPr id="808" name="Group 808"/>
            <p:cNvGrpSpPr/>
            <p:nvPr/>
          </p:nvGrpSpPr>
          <p:grpSpPr>
            <a:xfrm>
              <a:off x="300573" y="880304"/>
              <a:ext cx="9189459" cy="6530330"/>
              <a:chOff x="0" y="-4342826"/>
              <a:chExt cx="9189456" cy="6530328"/>
            </a:xfrm>
          </p:grpSpPr>
          <p:sp>
            <p:nvSpPr>
              <p:cNvPr id="806" name="Shape 806"/>
              <p:cNvSpPr/>
              <p:nvPr/>
            </p:nvSpPr>
            <p:spPr>
              <a:xfrm>
                <a:off x="0" y="-1"/>
                <a:ext cx="2716190" cy="2187503"/>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algn="ctr" defTabSz="456371" hangingPunct="0">
                  <a:defRPr sz="4800">
                    <a:solidFill>
                      <a:srgbClr val="404040"/>
                    </a:solidFill>
                    <a:latin typeface="Cambria"/>
                    <a:ea typeface="Cambria"/>
                    <a:cs typeface="Cambria"/>
                    <a:sym typeface="Cambria"/>
                  </a:defRPr>
                </a:pPr>
                <a:endParaRPr sz="4800" kern="0">
                  <a:solidFill>
                    <a:srgbClr val="CCCCCC"/>
                  </a:solidFill>
                  <a:latin typeface="Cambria"/>
                  <a:ea typeface="Cambria"/>
                  <a:cs typeface="Cambria"/>
                  <a:sym typeface="Cambria"/>
                </a:endParaRPr>
              </a:p>
            </p:txBody>
          </p:sp>
          <p:sp>
            <p:nvSpPr>
              <p:cNvPr id="807" name="Shape 807"/>
              <p:cNvSpPr/>
              <p:nvPr/>
            </p:nvSpPr>
            <p:spPr>
              <a:xfrm>
                <a:off x="0" y="542309"/>
                <a:ext cx="2716190" cy="11028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kern="0" dirty="0">
                    <a:solidFill>
                      <a:srgbClr val="CCCCCC"/>
                    </a:solidFill>
                  </a:rPr>
                  <a:t>z/OS</a:t>
                </a:r>
              </a:p>
            </p:txBody>
          </p:sp>
          <p:sp>
            <p:nvSpPr>
              <p:cNvPr id="133" name="Shape 807"/>
              <p:cNvSpPr/>
              <p:nvPr/>
            </p:nvSpPr>
            <p:spPr>
              <a:xfrm>
                <a:off x="41757" y="-4342826"/>
                <a:ext cx="2716190" cy="11028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kern="0" dirty="0">
                    <a:solidFill>
                      <a:srgbClr val="CCCCCC"/>
                    </a:solidFill>
                  </a:rPr>
                  <a:t>z/OS</a:t>
                </a:r>
              </a:p>
            </p:txBody>
          </p:sp>
          <p:sp>
            <p:nvSpPr>
              <p:cNvPr id="134" name="Shape 807"/>
              <p:cNvSpPr/>
              <p:nvPr/>
            </p:nvSpPr>
            <p:spPr>
              <a:xfrm>
                <a:off x="6473269" y="-4298837"/>
                <a:ext cx="2716187" cy="11028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kern="0">
                    <a:solidFill>
                      <a:srgbClr val="CCCCCC"/>
                    </a:solidFill>
                  </a:rPr>
                  <a:t>z/OS</a:t>
                </a:r>
              </a:p>
            </p:txBody>
          </p:sp>
        </p:grpSp>
        <p:grpSp>
          <p:nvGrpSpPr>
            <p:cNvPr id="811" name="Group 811"/>
            <p:cNvGrpSpPr/>
            <p:nvPr/>
          </p:nvGrpSpPr>
          <p:grpSpPr>
            <a:xfrm>
              <a:off x="6774316" y="5223129"/>
              <a:ext cx="2716193" cy="2187505"/>
              <a:chOff x="0" y="-1"/>
              <a:chExt cx="2716191" cy="2187503"/>
            </a:xfrm>
          </p:grpSpPr>
          <p:sp>
            <p:nvSpPr>
              <p:cNvPr id="809" name="Shape 809"/>
              <p:cNvSpPr/>
              <p:nvPr/>
            </p:nvSpPr>
            <p:spPr>
              <a:xfrm>
                <a:off x="0" y="-1"/>
                <a:ext cx="2716190" cy="2187503"/>
              </a:xfrm>
              <a:prstGeom prst="rect">
                <a:avLst/>
              </a:prstGeom>
              <a:noFill/>
              <a:ln w="12700" cap="flat">
                <a:solidFill>
                  <a:srgbClr val="CCCCCC"/>
                </a:solidFill>
                <a:prstDash val="solid"/>
                <a:miter lim="800000"/>
              </a:ln>
              <a:effectLst/>
            </p:spPr>
            <p:txBody>
              <a:bodyPr wrap="square" lIns="45720" tIns="45720" rIns="45720" bIns="45720" numCol="1" anchor="ctr">
                <a:noAutofit/>
              </a:bodyPr>
              <a:lstStyle/>
              <a:p>
                <a:pPr algn="ctr" defTabSz="456371" hangingPunct="0">
                  <a:defRPr sz="4800">
                    <a:solidFill>
                      <a:srgbClr val="404040"/>
                    </a:solidFill>
                    <a:latin typeface="Cambria"/>
                    <a:ea typeface="Cambria"/>
                    <a:cs typeface="Cambria"/>
                    <a:sym typeface="Cambria"/>
                  </a:defRPr>
                </a:pPr>
                <a:endParaRPr sz="4800" kern="0">
                  <a:solidFill>
                    <a:srgbClr val="CCCCCC"/>
                  </a:solidFill>
                  <a:latin typeface="Cambria"/>
                  <a:ea typeface="Cambria"/>
                  <a:cs typeface="Cambria"/>
                  <a:sym typeface="Cambria"/>
                </a:endParaRPr>
              </a:p>
            </p:txBody>
          </p:sp>
          <p:sp>
            <p:nvSpPr>
              <p:cNvPr id="810" name="Shape 810"/>
              <p:cNvSpPr/>
              <p:nvPr/>
            </p:nvSpPr>
            <p:spPr>
              <a:xfrm>
                <a:off x="0" y="542309"/>
                <a:ext cx="2716191" cy="11028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kern="0">
                    <a:solidFill>
                      <a:srgbClr val="CCCCCC"/>
                    </a:solidFill>
                  </a:rPr>
                  <a:t>z/OS</a:t>
                </a:r>
              </a:p>
            </p:txBody>
          </p:sp>
        </p:grpSp>
        <p:sp>
          <p:nvSpPr>
            <p:cNvPr id="812" name="Shape 812"/>
            <p:cNvSpPr/>
            <p:nvPr/>
          </p:nvSpPr>
          <p:spPr>
            <a:xfrm flipH="1" flipV="1">
              <a:off x="5867951" y="4944328"/>
              <a:ext cx="923255" cy="321972"/>
            </a:xfrm>
            <a:prstGeom prst="line">
              <a:avLst/>
            </a:prstGeom>
            <a:noFill/>
            <a:ln w="19050" cap="flat">
              <a:solidFill>
                <a:srgbClr val="CCCCCC"/>
              </a:solidFill>
              <a:prstDash val="solid"/>
              <a:miter lim="800000"/>
            </a:ln>
            <a:effectLst/>
          </p:spPr>
          <p:txBody>
            <a:bodyPr wrap="square" lIns="45720" tIns="45720" rIns="45720" bIns="45720" numCol="1" anchor="t">
              <a:noAutofit/>
            </a:bodyPr>
            <a:lstStyle/>
            <a:p>
              <a:pPr algn="ctr" defTabSz="456371" hangingPunct="0">
                <a:defRPr sz="4800">
                  <a:latin typeface="Cambria"/>
                  <a:ea typeface="Cambria"/>
                  <a:cs typeface="Cambria"/>
                  <a:sym typeface="Cambria"/>
                </a:defRPr>
              </a:pPr>
              <a:endParaRPr sz="4800" kern="0">
                <a:solidFill>
                  <a:srgbClr val="CCCCCC"/>
                </a:solidFill>
                <a:latin typeface="Cambria"/>
                <a:ea typeface="Cambria"/>
                <a:cs typeface="Cambria"/>
                <a:sym typeface="Cambria"/>
              </a:endParaRPr>
            </a:p>
          </p:txBody>
        </p:sp>
        <p:sp>
          <p:nvSpPr>
            <p:cNvPr id="813" name="Shape 813"/>
            <p:cNvSpPr/>
            <p:nvPr/>
          </p:nvSpPr>
          <p:spPr>
            <a:xfrm flipV="1">
              <a:off x="3016763" y="4944331"/>
              <a:ext cx="935498" cy="321975"/>
            </a:xfrm>
            <a:prstGeom prst="line">
              <a:avLst/>
            </a:prstGeom>
            <a:noFill/>
            <a:ln w="19050" cap="flat">
              <a:solidFill>
                <a:srgbClr val="CCCCCC"/>
              </a:solidFill>
              <a:prstDash val="solid"/>
              <a:miter lim="800000"/>
            </a:ln>
            <a:effectLst/>
          </p:spPr>
          <p:txBody>
            <a:bodyPr wrap="square" lIns="45720" tIns="45720" rIns="45720" bIns="45720" numCol="1" anchor="t">
              <a:noAutofit/>
            </a:bodyPr>
            <a:lstStyle/>
            <a:p>
              <a:pPr algn="ctr" defTabSz="456371" hangingPunct="0">
                <a:defRPr sz="4800">
                  <a:latin typeface="Cambria"/>
                  <a:ea typeface="Cambria"/>
                  <a:cs typeface="Cambria"/>
                  <a:sym typeface="Cambria"/>
                </a:defRPr>
              </a:pPr>
              <a:endParaRPr sz="4800" kern="0">
                <a:solidFill>
                  <a:srgbClr val="CCCCCC"/>
                </a:solidFill>
                <a:latin typeface="Cambria"/>
                <a:ea typeface="Cambria"/>
                <a:cs typeface="Cambria"/>
                <a:sym typeface="Cambria"/>
              </a:endParaRPr>
            </a:p>
          </p:txBody>
        </p:sp>
      </p:grpSp>
      <p:grpSp>
        <p:nvGrpSpPr>
          <p:cNvPr id="818" name="Group 818"/>
          <p:cNvGrpSpPr/>
          <p:nvPr/>
        </p:nvGrpSpPr>
        <p:grpSpPr>
          <a:xfrm>
            <a:off x="6456524" y="1837019"/>
            <a:ext cx="1451995" cy="958318"/>
            <a:chOff x="-1" y="0"/>
            <a:chExt cx="3871986" cy="2555512"/>
          </a:xfrm>
        </p:grpSpPr>
        <p:sp>
          <p:nvSpPr>
            <p:cNvPr id="815" name="Shape 815"/>
            <p:cNvSpPr/>
            <p:nvPr/>
          </p:nvSpPr>
          <p:spPr>
            <a:xfrm>
              <a:off x="-1" y="0"/>
              <a:ext cx="3871986" cy="2555512"/>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noFill/>
            <a:ln w="12700" cap="flat">
              <a:solidFill>
                <a:srgbClr val="7F7F7F"/>
              </a:solidFill>
              <a:prstDash val="solid"/>
              <a:miter lim="800000"/>
            </a:ln>
            <a:effectLst>
              <a:outerShdw blurRad="127000" dist="101600" dir="2700000" rotWithShape="0">
                <a:srgbClr val="000000">
                  <a:alpha val="43000"/>
                </a:srgbClr>
              </a:outerShdw>
            </a:effectLst>
          </p:spPr>
          <p:txBody>
            <a:bodyPr wrap="square" lIns="45720" tIns="45720" rIns="45720" bIns="45720" numCol="1" anchor="ctr">
              <a:noAutofit/>
            </a:bodyPr>
            <a:lstStyle/>
            <a:p>
              <a:pPr algn="ctr" defTabSz="456371" hangingPunct="0">
                <a:defRPr sz="4800">
                  <a:solidFill>
                    <a:srgbClr val="404040"/>
                  </a:solidFill>
                  <a:latin typeface="Cambria"/>
                  <a:ea typeface="Cambria"/>
                  <a:cs typeface="Cambria"/>
                  <a:sym typeface="Cambria"/>
                </a:defRPr>
              </a:pPr>
              <a:endParaRPr sz="4800" kern="0">
                <a:solidFill>
                  <a:srgbClr val="404040"/>
                </a:solidFill>
                <a:latin typeface="Cambria"/>
                <a:ea typeface="Cambria"/>
                <a:cs typeface="Cambria"/>
                <a:sym typeface="Cambria"/>
              </a:endParaRPr>
            </a:p>
          </p:txBody>
        </p:sp>
        <p:sp>
          <p:nvSpPr>
            <p:cNvPr id="816" name="Shape 816"/>
            <p:cNvSpPr/>
            <p:nvPr/>
          </p:nvSpPr>
          <p:spPr>
            <a:xfrm>
              <a:off x="196611" y="129945"/>
              <a:ext cx="3548030" cy="216971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rgbClr val="7F7F7F"/>
              </a:solidFill>
              <a:prstDash val="solid"/>
              <a:miter lim="800000"/>
            </a:ln>
            <a:effectLst>
              <a:outerShdw blurRad="127000" dist="101600" dir="2700000" rotWithShape="0">
                <a:srgbClr val="000000">
                  <a:alpha val="43000"/>
                </a:srgbClr>
              </a:outerShdw>
            </a:effectLst>
          </p:spPr>
          <p:txBody>
            <a:bodyPr wrap="square" lIns="45720" tIns="45720" rIns="45720" bIns="45720" numCol="1" anchor="ctr">
              <a:noAutofit/>
            </a:bodyPr>
            <a:lstStyle/>
            <a:p>
              <a:pPr algn="ctr" defTabSz="456371" hangingPunct="0">
                <a:defRPr sz="4800">
                  <a:solidFill>
                    <a:srgbClr val="404040"/>
                  </a:solidFill>
                  <a:latin typeface="Cambria"/>
                  <a:ea typeface="Cambria"/>
                  <a:cs typeface="Cambria"/>
                  <a:sym typeface="Cambria"/>
                </a:defRPr>
              </a:pPr>
              <a:endParaRPr sz="4800" kern="0">
                <a:solidFill>
                  <a:srgbClr val="404040"/>
                </a:solidFill>
                <a:latin typeface="Cambria"/>
                <a:ea typeface="Cambria"/>
                <a:cs typeface="Cambria"/>
                <a:sym typeface="Cambria"/>
              </a:endParaRPr>
            </a:p>
          </p:txBody>
        </p:sp>
        <p:sp>
          <p:nvSpPr>
            <p:cNvPr id="817" name="Shape 817"/>
            <p:cNvSpPr/>
            <p:nvPr/>
          </p:nvSpPr>
          <p:spPr>
            <a:xfrm>
              <a:off x="536228" y="715503"/>
              <a:ext cx="2525986" cy="984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kern="0" dirty="0">
                  <a:solidFill>
                    <a:srgbClr val="FFFFFF">
                      <a:lumMod val="75000"/>
                    </a:srgbClr>
                  </a:solidFill>
                </a:rPr>
                <a:t>SAN</a:t>
              </a:r>
            </a:p>
          </p:txBody>
        </p:sp>
      </p:grpSp>
      <p:grpSp>
        <p:nvGrpSpPr>
          <p:cNvPr id="822" name="Group 822"/>
          <p:cNvGrpSpPr/>
          <p:nvPr/>
        </p:nvGrpSpPr>
        <p:grpSpPr>
          <a:xfrm>
            <a:off x="485032" y="1837018"/>
            <a:ext cx="1568510" cy="958318"/>
            <a:chOff x="0" y="0"/>
            <a:chExt cx="4182692" cy="2555512"/>
          </a:xfrm>
          <a:effectLst/>
        </p:grpSpPr>
        <p:sp>
          <p:nvSpPr>
            <p:cNvPr id="819" name="Shape 819"/>
            <p:cNvSpPr/>
            <p:nvPr/>
          </p:nvSpPr>
          <p:spPr>
            <a:xfrm>
              <a:off x="0" y="0"/>
              <a:ext cx="4182692" cy="2555512"/>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noFill/>
            <a:ln w="12700" cap="flat">
              <a:solidFill>
                <a:schemeClr val="accent6">
                  <a:lumMod val="20000"/>
                  <a:lumOff val="80000"/>
                </a:schemeClr>
              </a:solidFill>
              <a:prstDash val="solid"/>
              <a:miter lim="800000"/>
            </a:ln>
            <a:effectLst/>
          </p:spPr>
          <p:txBody>
            <a:bodyPr wrap="square" lIns="45720" tIns="45720" rIns="45720" bIns="45720" numCol="1" anchor="ctr">
              <a:noAutofit/>
            </a:bodyPr>
            <a:lstStyle/>
            <a:p>
              <a:pPr algn="ctr" defTabSz="456371" hangingPunct="0">
                <a:defRPr sz="4800">
                  <a:solidFill>
                    <a:srgbClr val="404040"/>
                  </a:solidFill>
                  <a:latin typeface="Cambria"/>
                  <a:ea typeface="Cambria"/>
                  <a:cs typeface="Cambria"/>
                  <a:sym typeface="Cambria"/>
                </a:defRPr>
              </a:pPr>
              <a:endParaRPr sz="4800" kern="0">
                <a:solidFill>
                  <a:srgbClr val="CCCCCC"/>
                </a:solidFill>
                <a:latin typeface="Cambria"/>
                <a:ea typeface="Cambria"/>
                <a:cs typeface="Cambria"/>
                <a:sym typeface="Cambria"/>
              </a:endParaRPr>
            </a:p>
          </p:txBody>
        </p:sp>
        <p:sp>
          <p:nvSpPr>
            <p:cNvPr id="820" name="Shape 820"/>
            <p:cNvSpPr/>
            <p:nvPr/>
          </p:nvSpPr>
          <p:spPr>
            <a:xfrm>
              <a:off x="212388" y="129945"/>
              <a:ext cx="3832742" cy="216971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chemeClr val="accent6">
                  <a:lumMod val="20000"/>
                  <a:lumOff val="80000"/>
                </a:schemeClr>
              </a:solidFill>
              <a:prstDash val="solid"/>
              <a:miter lim="800000"/>
            </a:ln>
            <a:effectLst/>
          </p:spPr>
          <p:txBody>
            <a:bodyPr wrap="square" lIns="45720" tIns="45720" rIns="45720" bIns="45720" numCol="1" anchor="ctr">
              <a:noAutofit/>
            </a:bodyPr>
            <a:lstStyle/>
            <a:p>
              <a:pPr algn="ctr" defTabSz="456371" hangingPunct="0">
                <a:defRPr sz="4800">
                  <a:solidFill>
                    <a:srgbClr val="404040"/>
                  </a:solidFill>
                  <a:latin typeface="Cambria"/>
                  <a:ea typeface="Cambria"/>
                  <a:cs typeface="Cambria"/>
                  <a:sym typeface="Cambria"/>
                </a:defRPr>
              </a:pPr>
              <a:endParaRPr sz="4800" kern="0">
                <a:solidFill>
                  <a:srgbClr val="CCCCCC"/>
                </a:solidFill>
                <a:latin typeface="Cambria"/>
                <a:ea typeface="Cambria"/>
                <a:cs typeface="Cambria"/>
                <a:sym typeface="Cambria"/>
              </a:endParaRPr>
            </a:p>
          </p:txBody>
        </p:sp>
        <p:sp>
          <p:nvSpPr>
            <p:cNvPr id="821" name="Shape 821"/>
            <p:cNvSpPr/>
            <p:nvPr/>
          </p:nvSpPr>
          <p:spPr>
            <a:xfrm>
              <a:off x="579253" y="715503"/>
              <a:ext cx="2728687" cy="984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kern="0" dirty="0">
                  <a:solidFill>
                    <a:srgbClr val="CCCCCC"/>
                  </a:solidFill>
                </a:rPr>
                <a:t>Network</a:t>
              </a:r>
            </a:p>
          </p:txBody>
        </p:sp>
      </p:grpSp>
      <p:sp>
        <p:nvSpPr>
          <p:cNvPr id="890" name="Shape 890"/>
          <p:cNvSpPr/>
          <p:nvPr/>
        </p:nvSpPr>
        <p:spPr>
          <a:xfrm>
            <a:off x="6096630" y="2315366"/>
            <a:ext cx="360923" cy="2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25400">
            <a:solidFill>
              <a:srgbClr val="7F7F7F"/>
            </a:solidFill>
            <a:miter/>
          </a:ln>
        </p:spPr>
        <p:txBody>
          <a:bodyPr/>
          <a:lstStyle/>
          <a:p>
            <a:pPr algn="ctr" defTabSz="309555" hangingPunct="0"/>
            <a:endParaRPr sz="1875" kern="0">
              <a:solidFill>
                <a:srgbClr val="000000"/>
              </a:solidFill>
              <a:sym typeface="Helvetica Light"/>
            </a:endParaRPr>
          </a:p>
        </p:txBody>
      </p:sp>
      <p:sp>
        <p:nvSpPr>
          <p:cNvPr id="891" name="Shape 891"/>
          <p:cNvSpPr/>
          <p:nvPr/>
        </p:nvSpPr>
        <p:spPr>
          <a:xfrm>
            <a:off x="7910432" y="2312924"/>
            <a:ext cx="186981" cy="6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25400">
            <a:solidFill>
              <a:srgbClr val="7F7F7F"/>
            </a:solidFill>
            <a:miter/>
          </a:ln>
        </p:spPr>
        <p:txBody>
          <a:bodyPr/>
          <a:lstStyle/>
          <a:p>
            <a:pPr algn="ctr" defTabSz="309555" hangingPunct="0"/>
            <a:endParaRPr sz="1875" kern="0">
              <a:solidFill>
                <a:srgbClr val="000000"/>
              </a:solidFill>
              <a:sym typeface="Helvetica Light"/>
            </a:endParaRPr>
          </a:p>
        </p:txBody>
      </p:sp>
      <p:grpSp>
        <p:nvGrpSpPr>
          <p:cNvPr id="832" name="Group 832"/>
          <p:cNvGrpSpPr/>
          <p:nvPr/>
        </p:nvGrpSpPr>
        <p:grpSpPr>
          <a:xfrm>
            <a:off x="8099793" y="1738574"/>
            <a:ext cx="923778" cy="1145396"/>
            <a:chOff x="0" y="0"/>
            <a:chExt cx="2463405" cy="3054389"/>
          </a:xfrm>
        </p:grpSpPr>
        <p:sp>
          <p:nvSpPr>
            <p:cNvPr id="826" name="Shape 826"/>
            <p:cNvSpPr/>
            <p:nvPr/>
          </p:nvSpPr>
          <p:spPr>
            <a:xfrm>
              <a:off x="629933" y="864605"/>
              <a:ext cx="1609190" cy="1802062"/>
            </a:xfrm>
            <a:custGeom>
              <a:avLst/>
              <a:gdLst/>
              <a:ahLst/>
              <a:cxnLst>
                <a:cxn ang="0">
                  <a:pos x="wd2" y="hd2"/>
                </a:cxn>
                <a:cxn ang="5400000">
                  <a:pos x="wd2" y="hd2"/>
                </a:cxn>
                <a:cxn ang="10800000">
                  <a:pos x="wd2" y="hd2"/>
                </a:cxn>
                <a:cxn ang="16200000">
                  <a:pos x="wd2" y="hd2"/>
                </a:cxn>
              </a:cxnLst>
              <a:rect l="0" t="0" r="r" b="b"/>
              <a:pathLst>
                <a:path w="21600" h="21600" extrusionOk="0">
                  <a:moveTo>
                    <a:pt x="21600" y="2411"/>
                  </a:moveTo>
                  <a:cubicBezTo>
                    <a:pt x="21600" y="3743"/>
                    <a:pt x="16765" y="4822"/>
                    <a:pt x="10800" y="4822"/>
                  </a:cubicBezTo>
                  <a:cubicBezTo>
                    <a:pt x="4835" y="4822"/>
                    <a:pt x="0" y="3743"/>
                    <a:pt x="0" y="2411"/>
                  </a:cubicBez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lnTo>
                    <a:pt x="0" y="2411"/>
                  </a:lnTo>
                </a:path>
              </a:pathLst>
            </a:custGeom>
            <a:noFill/>
            <a:ln w="12700" cap="flat">
              <a:solidFill>
                <a:srgbClr val="7F7F7F"/>
              </a:solidFill>
              <a:prstDash val="solid"/>
              <a:miter lim="800000"/>
            </a:ln>
            <a:effectLst/>
          </p:spPr>
          <p:txBody>
            <a:bodyPr wrap="square" lIns="45720" tIns="45720" rIns="45720" bIns="45720" numCol="1" anchor="ctr">
              <a:noAutofit/>
            </a:bodyPr>
            <a:lstStyle/>
            <a:p>
              <a:pPr algn="ctr" defTabSz="456371" hangingPunct="0">
                <a:defRPr sz="4800">
                  <a:solidFill>
                    <a:srgbClr val="FFFFFF"/>
                  </a:solidFill>
                  <a:latin typeface="Cambria"/>
                  <a:ea typeface="Cambria"/>
                  <a:cs typeface="Cambria"/>
                  <a:sym typeface="Cambria"/>
                </a:defRPr>
              </a:pPr>
              <a:endParaRPr sz="4800" kern="0">
                <a:solidFill>
                  <a:srgbClr val="FFFFFF"/>
                </a:solidFill>
                <a:latin typeface="Cambria"/>
                <a:ea typeface="Cambria"/>
                <a:cs typeface="Cambria"/>
                <a:sym typeface="Cambria"/>
              </a:endParaRPr>
            </a:p>
          </p:txBody>
        </p:sp>
        <p:grpSp>
          <p:nvGrpSpPr>
            <p:cNvPr id="830" name="Group 830"/>
            <p:cNvGrpSpPr/>
            <p:nvPr/>
          </p:nvGrpSpPr>
          <p:grpSpPr>
            <a:xfrm>
              <a:off x="223533" y="458205"/>
              <a:ext cx="1609193" cy="1802062"/>
              <a:chOff x="-2" y="0"/>
              <a:chExt cx="1609192" cy="1802061"/>
            </a:xfrm>
          </p:grpSpPr>
          <p:sp>
            <p:nvSpPr>
              <p:cNvPr id="827" name="Shape 827"/>
              <p:cNvSpPr/>
              <p:nvPr/>
            </p:nvSpPr>
            <p:spPr>
              <a:xfrm>
                <a:off x="-3" y="0"/>
                <a:ext cx="1609193" cy="1802062"/>
              </a:xfrm>
              <a:custGeom>
                <a:avLst/>
                <a:gdLst/>
                <a:ahLst/>
                <a:cxnLst>
                  <a:cxn ang="0">
                    <a:pos x="wd2" y="hd2"/>
                  </a:cxn>
                  <a:cxn ang="5400000">
                    <a:pos x="wd2" y="hd2"/>
                  </a:cxn>
                  <a:cxn ang="10800000">
                    <a:pos x="wd2" y="hd2"/>
                  </a:cxn>
                  <a:cxn ang="16200000">
                    <a:pos x="wd2" y="hd2"/>
                  </a:cxn>
                </a:cxnLst>
                <a:rect l="0" t="0" r="r" b="b"/>
                <a:pathLst>
                  <a:path w="21600" h="21600" extrusionOk="0">
                    <a:moveTo>
                      <a:pt x="0" y="2411"/>
                    </a:move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defTabSz="456371" hangingPunct="0">
                  <a:defRPr sz="4800">
                    <a:solidFill>
                      <a:srgbClr val="FFFFFF"/>
                    </a:solidFill>
                    <a:latin typeface="Cambria"/>
                    <a:ea typeface="Cambria"/>
                    <a:cs typeface="Cambria"/>
                    <a:sym typeface="Cambria"/>
                  </a:defRPr>
                </a:pPr>
                <a:endParaRPr sz="4800" kern="0">
                  <a:solidFill>
                    <a:srgbClr val="FFFFFF"/>
                  </a:solidFill>
                  <a:latin typeface="Cambria"/>
                  <a:ea typeface="Cambria"/>
                  <a:cs typeface="Cambria"/>
                  <a:sym typeface="Cambria"/>
                </a:endParaRPr>
              </a:p>
            </p:txBody>
          </p:sp>
          <p:sp>
            <p:nvSpPr>
              <p:cNvPr id="828" name="Shape 828"/>
              <p:cNvSpPr/>
              <p:nvPr/>
            </p:nvSpPr>
            <p:spPr>
              <a:xfrm>
                <a:off x="-1" y="-1"/>
                <a:ext cx="1609191" cy="402300"/>
              </a:xfrm>
              <a:prstGeom prst="ellipse">
                <a:avLst/>
              </a:prstGeom>
              <a:solidFill>
                <a:srgbClr val="FFFFFF">
                  <a:alpha val="40000"/>
                </a:srgbClr>
              </a:solidFill>
              <a:ln w="12700" cap="flat">
                <a:noFill/>
                <a:miter lim="400000"/>
              </a:ln>
              <a:effectLst/>
            </p:spPr>
            <p:txBody>
              <a:bodyPr wrap="square" lIns="45720" tIns="45720" rIns="45720" bIns="45720" numCol="1" anchor="ctr">
                <a:noAutofit/>
              </a:bodyPr>
              <a:lstStyle/>
              <a:p>
                <a:pPr algn="ctr" defTabSz="456371" hangingPunct="0">
                  <a:defRPr sz="4800">
                    <a:solidFill>
                      <a:srgbClr val="FFFFFF"/>
                    </a:solidFill>
                    <a:latin typeface="Cambria"/>
                    <a:ea typeface="Cambria"/>
                    <a:cs typeface="Cambria"/>
                    <a:sym typeface="Cambria"/>
                  </a:defRPr>
                </a:pPr>
                <a:endParaRPr sz="4800" kern="0">
                  <a:solidFill>
                    <a:srgbClr val="FFFFFF"/>
                  </a:solidFill>
                  <a:latin typeface="Cambria"/>
                  <a:ea typeface="Cambria"/>
                  <a:cs typeface="Cambria"/>
                  <a:sym typeface="Cambria"/>
                </a:endParaRPr>
              </a:p>
            </p:txBody>
          </p:sp>
          <p:sp>
            <p:nvSpPr>
              <p:cNvPr id="829" name="Shape 829"/>
              <p:cNvSpPr/>
              <p:nvPr/>
            </p:nvSpPr>
            <p:spPr>
              <a:xfrm>
                <a:off x="-3" y="0"/>
                <a:ext cx="1609190" cy="1802062"/>
              </a:xfrm>
              <a:custGeom>
                <a:avLst/>
                <a:gdLst/>
                <a:ahLst/>
                <a:cxnLst>
                  <a:cxn ang="0">
                    <a:pos x="wd2" y="hd2"/>
                  </a:cxn>
                  <a:cxn ang="5400000">
                    <a:pos x="wd2" y="hd2"/>
                  </a:cxn>
                  <a:cxn ang="10800000">
                    <a:pos x="wd2" y="hd2"/>
                  </a:cxn>
                  <a:cxn ang="16200000">
                    <a:pos x="wd2" y="hd2"/>
                  </a:cxn>
                </a:cxnLst>
                <a:rect l="0" t="0" r="r" b="b"/>
                <a:pathLst>
                  <a:path w="21600" h="21600" extrusionOk="0">
                    <a:moveTo>
                      <a:pt x="21600" y="2411"/>
                    </a:moveTo>
                    <a:cubicBezTo>
                      <a:pt x="21600" y="3743"/>
                      <a:pt x="16765" y="4822"/>
                      <a:pt x="10800" y="4822"/>
                    </a:cubicBezTo>
                    <a:cubicBezTo>
                      <a:pt x="4835" y="4822"/>
                      <a:pt x="0" y="3743"/>
                      <a:pt x="0" y="2411"/>
                    </a:cubicBez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lnTo>
                      <a:pt x="0" y="2411"/>
                    </a:lnTo>
                  </a:path>
                </a:pathLst>
              </a:custGeom>
              <a:noFill/>
              <a:ln w="12700" cap="flat">
                <a:solidFill>
                  <a:srgbClr val="7F7F7F"/>
                </a:solidFill>
                <a:prstDash val="solid"/>
                <a:miter lim="800000"/>
              </a:ln>
              <a:effectLst/>
            </p:spPr>
            <p:txBody>
              <a:bodyPr wrap="square" lIns="45720" tIns="45720" rIns="45720" bIns="45720" numCol="1" anchor="ctr">
                <a:noAutofit/>
              </a:bodyPr>
              <a:lstStyle/>
              <a:p>
                <a:pPr algn="ctr" defTabSz="456371" hangingPunct="0">
                  <a:defRPr sz="4800">
                    <a:solidFill>
                      <a:srgbClr val="FFFFFF"/>
                    </a:solidFill>
                    <a:latin typeface="Cambria"/>
                    <a:ea typeface="Cambria"/>
                    <a:cs typeface="Cambria"/>
                    <a:sym typeface="Cambria"/>
                  </a:defRPr>
                </a:pPr>
                <a:endParaRPr sz="4800" kern="0">
                  <a:solidFill>
                    <a:srgbClr val="FFFFFF"/>
                  </a:solidFill>
                  <a:latin typeface="Cambria"/>
                  <a:ea typeface="Cambria"/>
                  <a:cs typeface="Cambria"/>
                  <a:sym typeface="Cambria"/>
                </a:endParaRPr>
              </a:p>
            </p:txBody>
          </p:sp>
        </p:grpSp>
        <p:sp>
          <p:nvSpPr>
            <p:cNvPr id="831" name="Shape 831"/>
            <p:cNvSpPr/>
            <p:nvPr/>
          </p:nvSpPr>
          <p:spPr>
            <a:xfrm>
              <a:off x="-1" y="0"/>
              <a:ext cx="2463407" cy="3054390"/>
            </a:xfrm>
            <a:prstGeom prst="rect">
              <a:avLst/>
            </a:prstGeom>
            <a:noFill/>
            <a:ln w="12700" cap="flat">
              <a:solidFill>
                <a:srgbClr val="7F7F7F"/>
              </a:solidFill>
              <a:prstDash val="solid"/>
              <a:miter lim="800000"/>
            </a:ln>
            <a:effectLst/>
          </p:spPr>
          <p:txBody>
            <a:bodyPr wrap="square" lIns="45720" tIns="45720" rIns="45720" bIns="45720" numCol="1" anchor="ctr">
              <a:noAutofit/>
            </a:bodyPr>
            <a:lstStyle/>
            <a:p>
              <a:pPr algn="ctr" defTabSz="456371" hangingPunct="0">
                <a:defRPr sz="4800">
                  <a:solidFill>
                    <a:srgbClr val="FFFFFF"/>
                  </a:solidFill>
                  <a:latin typeface="Cambria"/>
                  <a:ea typeface="Cambria"/>
                  <a:cs typeface="Cambria"/>
                  <a:sym typeface="Cambria"/>
                </a:defRPr>
              </a:pPr>
              <a:endParaRPr sz="4800" kern="0">
                <a:solidFill>
                  <a:srgbClr val="FFFFFF"/>
                </a:solidFill>
                <a:latin typeface="Cambria"/>
                <a:ea typeface="Cambria"/>
                <a:cs typeface="Cambria"/>
                <a:sym typeface="Cambria"/>
              </a:endParaRPr>
            </a:p>
          </p:txBody>
        </p:sp>
      </p:grpSp>
      <p:sp>
        <p:nvSpPr>
          <p:cNvPr id="834" name="Shape 834"/>
          <p:cNvSpPr/>
          <p:nvPr/>
        </p:nvSpPr>
        <p:spPr>
          <a:xfrm>
            <a:off x="8032648" y="1507924"/>
            <a:ext cx="861774" cy="242374"/>
          </a:xfrm>
          <a:prstGeom prst="rect">
            <a:avLst/>
          </a:prstGeom>
          <a:ln w="12700">
            <a:miter lim="400000"/>
          </a:ln>
          <a:extLst>
            <a:ext uri="{C572A759-6A51-4108-AA02-DFA0A04FC94B}">
              <ma14:wrappingTextBoxFlag xmlns="" xmlns:ma14="http://schemas.microsoft.com/office/mac/drawingml/2011/main" val="1"/>
            </a:ext>
          </a:extLst>
        </p:spPr>
        <p:txBody>
          <a:bodyPr wrap="none" lIns="45720" tIns="45720" rIns="45720" bIns="45720">
            <a:spAutoFit/>
          </a:bodyPr>
          <a:lstStyle>
            <a:lvl1pPr algn="l" defTabSz="1217021">
              <a:defRPr sz="2600" i="1">
                <a:solidFill>
                  <a:srgbClr val="404040"/>
                </a:solidFill>
                <a:latin typeface="Times New Roman"/>
                <a:ea typeface="Times New Roman"/>
                <a:cs typeface="Times New Roman"/>
                <a:sym typeface="Times New Roman"/>
              </a:defRPr>
            </a:lvl1pPr>
          </a:lstStyle>
          <a:p>
            <a:pPr hangingPunct="0"/>
            <a:r>
              <a:rPr sz="975" kern="0"/>
              <a:t>Storage System</a:t>
            </a:r>
          </a:p>
        </p:txBody>
      </p:sp>
      <p:pic>
        <p:nvPicPr>
          <p:cNvPr id="835" name="image12.png"/>
          <p:cNvPicPr>
            <a:picLocks noChangeAspect="1"/>
          </p:cNvPicPr>
          <p:nvPr/>
        </p:nvPicPr>
        <p:blipFill>
          <a:blip r:embed="rId2">
            <a:extLst/>
          </a:blip>
          <a:stretch>
            <a:fillRect/>
          </a:stretch>
        </p:blipFill>
        <p:spPr>
          <a:xfrm>
            <a:off x="855175" y="1069353"/>
            <a:ext cx="822524" cy="580803"/>
          </a:xfrm>
          <a:prstGeom prst="rect">
            <a:avLst/>
          </a:prstGeom>
          <a:ln w="12700">
            <a:miter lim="400000"/>
          </a:ln>
        </p:spPr>
      </p:pic>
      <p:sp>
        <p:nvSpPr>
          <p:cNvPr id="893" name="Shape 893"/>
          <p:cNvSpPr/>
          <p:nvPr/>
        </p:nvSpPr>
        <p:spPr>
          <a:xfrm>
            <a:off x="1267302" y="1650155"/>
            <a:ext cx="702" cy="2355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25400">
            <a:solidFill>
              <a:srgbClr val="CCCCCC"/>
            </a:solidFill>
            <a:miter/>
          </a:ln>
        </p:spPr>
        <p:txBody>
          <a:bodyPr/>
          <a:lstStyle/>
          <a:p>
            <a:pPr algn="ctr" defTabSz="309555" hangingPunct="0"/>
            <a:endParaRPr sz="1875" kern="0">
              <a:solidFill>
                <a:srgbClr val="000000"/>
              </a:solidFill>
              <a:sym typeface="Helvetica Light"/>
            </a:endParaRPr>
          </a:p>
        </p:txBody>
      </p:sp>
      <p:grpSp>
        <p:nvGrpSpPr>
          <p:cNvPr id="103" name="Group 723"/>
          <p:cNvGrpSpPr/>
          <p:nvPr/>
        </p:nvGrpSpPr>
        <p:grpSpPr>
          <a:xfrm>
            <a:off x="2726727" y="3523508"/>
            <a:ext cx="3362856" cy="878283"/>
            <a:chOff x="-1" y="-1"/>
            <a:chExt cx="8721292" cy="2432020"/>
          </a:xfrm>
          <a:effectLst/>
        </p:grpSpPr>
        <p:sp>
          <p:nvSpPr>
            <p:cNvPr id="104" name="Shape 721"/>
            <p:cNvSpPr/>
            <p:nvPr/>
          </p:nvSpPr>
          <p:spPr>
            <a:xfrm>
              <a:off x="-1" y="-1"/>
              <a:ext cx="8721292" cy="2432020"/>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algn="ctr" defTabSz="456371" hangingPunct="0">
                <a:defRPr sz="4800">
                  <a:solidFill>
                    <a:srgbClr val="404040"/>
                  </a:solidFill>
                  <a:latin typeface="Cambria"/>
                  <a:ea typeface="Cambria"/>
                  <a:cs typeface="Cambria"/>
                  <a:sym typeface="Cambria"/>
                </a:defRPr>
              </a:pPr>
              <a:endParaRPr sz="4800" kern="0">
                <a:solidFill>
                  <a:srgbClr val="404040"/>
                </a:solidFill>
                <a:latin typeface="Cambria"/>
                <a:ea typeface="Cambria"/>
                <a:cs typeface="Cambria"/>
                <a:sym typeface="Cambria"/>
              </a:endParaRPr>
            </a:p>
          </p:txBody>
        </p:sp>
        <p:sp>
          <p:nvSpPr>
            <p:cNvPr id="105" name="Shape 722"/>
            <p:cNvSpPr/>
            <p:nvPr/>
          </p:nvSpPr>
          <p:spPr>
            <a:xfrm>
              <a:off x="-1" y="55170"/>
              <a:ext cx="8721292" cy="7670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0" rIns="45720" bIns="0" numCol="1" anchor="t">
              <a:spAutoFit/>
            </a:bodyPr>
            <a:lstStyle>
              <a:lvl1pPr algn="l" defTabSz="1217021">
                <a:defRPr sz="4800">
                  <a:solidFill>
                    <a:srgbClr val="404040"/>
                  </a:solidFill>
                  <a:latin typeface="Cambria"/>
                  <a:ea typeface="Cambria"/>
                  <a:cs typeface="Cambria"/>
                  <a:sym typeface="Cambria"/>
                </a:defRPr>
              </a:lvl1pPr>
            </a:lstStyle>
            <a:p>
              <a:pPr algn="ctr" hangingPunct="0"/>
              <a:r>
                <a:rPr sz="1800" kern="0" dirty="0" err="1">
                  <a:solidFill>
                    <a:schemeClr val="tx1"/>
                  </a:solidFill>
                </a:rPr>
                <a:t>LinuxONE</a:t>
              </a:r>
              <a:r>
                <a:rPr lang="en-US" sz="1800" kern="0" baseline="30000" dirty="0">
                  <a:solidFill>
                    <a:schemeClr val="tx1"/>
                  </a:solidFill>
                </a:rPr>
                <a:t>™</a:t>
              </a:r>
              <a:r>
                <a:rPr sz="1800" kern="0" dirty="0">
                  <a:solidFill>
                    <a:schemeClr val="tx1"/>
                  </a:solidFill>
                </a:rPr>
                <a:t>/ </a:t>
              </a:r>
              <a:r>
                <a:rPr lang="en-US" sz="1800" kern="0" dirty="0">
                  <a:solidFill>
                    <a:schemeClr val="tx1"/>
                  </a:solidFill>
                </a:rPr>
                <a:t>Z</a:t>
              </a:r>
              <a:endParaRPr sz="1800" kern="0" dirty="0">
                <a:solidFill>
                  <a:schemeClr val="tx1"/>
                </a:solidFill>
              </a:endParaRPr>
            </a:p>
          </p:txBody>
        </p:sp>
      </p:grpSp>
      <p:grpSp>
        <p:nvGrpSpPr>
          <p:cNvPr id="107" name="Group 334"/>
          <p:cNvGrpSpPr/>
          <p:nvPr/>
        </p:nvGrpSpPr>
        <p:grpSpPr>
          <a:xfrm>
            <a:off x="3566091" y="3837421"/>
            <a:ext cx="1691831" cy="449933"/>
            <a:chOff x="-14770" y="69368"/>
            <a:chExt cx="2882190" cy="817916"/>
          </a:xfrm>
          <a:effectLst/>
        </p:grpSpPr>
        <p:sp>
          <p:nvSpPr>
            <p:cNvPr id="108" name="Shape 332"/>
            <p:cNvSpPr/>
            <p:nvPr/>
          </p:nvSpPr>
          <p:spPr>
            <a:xfrm>
              <a:off x="-14770" y="69368"/>
              <a:ext cx="2882190" cy="817916"/>
            </a:xfrm>
            <a:prstGeom prst="roundRect">
              <a:avLst>
                <a:gd name="adj" fmla="val 16667"/>
              </a:avLst>
            </a:prstGeom>
            <a:noFill/>
            <a:ln w="19050" cap="flat">
              <a:solidFill>
                <a:srgbClr val="F48F19"/>
              </a:solidFill>
              <a:prstDash val="solid"/>
              <a:miter lim="800000"/>
            </a:ln>
            <a:effectLst/>
          </p:spPr>
          <p:txBody>
            <a:bodyPr wrap="square" lIns="45720" tIns="45720" rIns="45720" bIns="45720" numCol="1" anchor="ctr">
              <a:noAutofit/>
            </a:bodyPr>
            <a:lstStyle/>
            <a:p>
              <a:pPr algn="ctr" defTabSz="456371" hangingPunct="0">
                <a:defRPr sz="2800">
                  <a:latin typeface="Cambria"/>
                  <a:ea typeface="Cambria"/>
                  <a:cs typeface="Cambria"/>
                  <a:sym typeface="Cambria"/>
                </a:defRPr>
              </a:pPr>
              <a:endParaRPr sz="1050" kern="0">
                <a:latin typeface="Cambria"/>
                <a:ea typeface="Cambria"/>
                <a:cs typeface="Cambria"/>
                <a:sym typeface="Cambria"/>
              </a:endParaRPr>
            </a:p>
          </p:txBody>
        </p:sp>
        <p:sp>
          <p:nvSpPr>
            <p:cNvPr id="109" name="Shape 333"/>
            <p:cNvSpPr/>
            <p:nvPr/>
          </p:nvSpPr>
          <p:spPr>
            <a:xfrm>
              <a:off x="32372" y="265377"/>
              <a:ext cx="2787908" cy="4259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6000" tIns="36000" rIns="36000" bIns="36000" numCol="1" anchor="ctr">
              <a:spAutoFit/>
            </a:bodyPr>
            <a:lstStyle>
              <a:lvl1pPr algn="l" defTabSz="1217021">
                <a:defRPr sz="2800">
                  <a:latin typeface="Cambria"/>
                  <a:ea typeface="Cambria"/>
                  <a:cs typeface="Cambria"/>
                  <a:sym typeface="Cambria"/>
                </a:defRPr>
              </a:lvl1pPr>
            </a:lstStyle>
            <a:p>
              <a:pPr algn="ctr" hangingPunct="0"/>
              <a:r>
                <a:rPr lang="en-US" sz="1050" b="1" kern="0" dirty="0">
                  <a:solidFill>
                    <a:schemeClr val="accent2"/>
                  </a:solidFill>
                </a:rPr>
                <a:t>Secure Service Container</a:t>
              </a:r>
              <a:endParaRPr sz="1050" b="1" kern="0" dirty="0">
                <a:solidFill>
                  <a:schemeClr val="accent2"/>
                </a:solidFill>
              </a:endParaRPr>
            </a:p>
          </p:txBody>
        </p:sp>
      </p:grpSp>
      <p:cxnSp>
        <p:nvCxnSpPr>
          <p:cNvPr id="13" name="Straight Connector 12"/>
          <p:cNvCxnSpPr/>
          <p:nvPr/>
        </p:nvCxnSpPr>
        <p:spPr>
          <a:xfrm>
            <a:off x="2053543" y="2311273"/>
            <a:ext cx="673185" cy="0"/>
          </a:xfrm>
          <a:prstGeom prst="line">
            <a:avLst/>
          </a:prstGeom>
          <a:noFill/>
          <a:ln w="19050" cap="flat">
            <a:solidFill>
              <a:srgbClr val="CCCCCC"/>
            </a:solidFill>
            <a:prstDash val="solid"/>
            <a:miter lim="400000"/>
          </a:ln>
          <a:effectLst/>
          <a:sp3d/>
        </p:spPr>
        <p:style>
          <a:lnRef idx="0">
            <a:scrgbClr r="0" g="0" b="0"/>
          </a:lnRef>
          <a:fillRef idx="0">
            <a:scrgbClr r="0" g="0" b="0"/>
          </a:fillRef>
          <a:effectRef idx="0">
            <a:scrgbClr r="0" g="0" b="0"/>
          </a:effectRef>
          <a:fontRef idx="none"/>
        </p:style>
      </p:cxnSp>
      <p:sp>
        <p:nvSpPr>
          <p:cNvPr id="99" name="Shape 195"/>
          <p:cNvSpPr/>
          <p:nvPr/>
        </p:nvSpPr>
        <p:spPr>
          <a:xfrm>
            <a:off x="395339" y="491451"/>
            <a:ext cx="4709735" cy="415440"/>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l">
              <a:defRPr sz="4200">
                <a:solidFill>
                  <a:srgbClr val="395567"/>
                </a:solidFill>
                <a:latin typeface="HelvNeue Bold for IBM"/>
                <a:ea typeface="HelvNeue Bold for IBM"/>
                <a:cs typeface="HelvNeue Bold for IBM"/>
                <a:sym typeface="HelvNeue Bold for IBM"/>
              </a:defRPr>
            </a:lvl1pPr>
          </a:lstStyle>
          <a:p>
            <a:pPr defTabSz="309563" hangingPunct="0"/>
            <a:r>
              <a:rPr lang="en-US" sz="1400" i="1" kern="0" dirty="0">
                <a:solidFill>
                  <a:schemeClr val="tx1"/>
                </a:solidFill>
                <a:latin typeface="HelvNeue Light for IBM" charset="0"/>
                <a:ea typeface="HelvNeue Light for IBM" charset="0"/>
                <a:cs typeface="HelvNeue Light for IBM" charset="0"/>
              </a:rPr>
              <a:t>Extending the value of Z hardware crypto</a:t>
            </a:r>
            <a:endParaRPr sz="1400" i="1" kern="0" dirty="0">
              <a:solidFill>
                <a:schemeClr val="tx1"/>
              </a:solidFill>
              <a:latin typeface="HelvNeue Light for IBM" charset="0"/>
              <a:ea typeface="HelvNeue Light for IBM" charset="0"/>
              <a:cs typeface="HelvNeue Light for IBM" charset="0"/>
            </a:endParaRPr>
          </a:p>
        </p:txBody>
      </p:sp>
      <p:pic>
        <p:nvPicPr>
          <p:cNvPr id="85" name="Picture 84"/>
          <p:cNvPicPr>
            <a:picLocks noChangeAspect="1"/>
          </p:cNvPicPr>
          <p:nvPr/>
        </p:nvPicPr>
        <p:blipFill>
          <a:blip r:embed="rId3"/>
          <a:stretch>
            <a:fillRect/>
          </a:stretch>
        </p:blipFill>
        <p:spPr>
          <a:xfrm>
            <a:off x="6215274" y="837208"/>
            <a:ext cx="1414860" cy="732546"/>
          </a:xfrm>
          <a:prstGeom prst="rect">
            <a:avLst/>
          </a:prstGeom>
        </p:spPr>
      </p:pic>
      <p:pic>
        <p:nvPicPr>
          <p:cNvPr id="86" name="Picture 85"/>
          <p:cNvPicPr>
            <a:picLocks noChangeAspect="1"/>
          </p:cNvPicPr>
          <p:nvPr/>
        </p:nvPicPr>
        <p:blipFill>
          <a:blip r:embed="rId4"/>
          <a:stretch>
            <a:fillRect/>
          </a:stretch>
        </p:blipFill>
        <p:spPr>
          <a:xfrm>
            <a:off x="5563713" y="591600"/>
            <a:ext cx="3464630" cy="3276113"/>
          </a:xfrm>
          <a:prstGeom prst="rect">
            <a:avLst/>
          </a:prstGeom>
          <a:ln w="28575">
            <a:solidFill>
              <a:srgbClr val="EE7D31"/>
            </a:solidFill>
          </a:ln>
          <a:effectLst>
            <a:outerShdw blurRad="50800" dist="76200" dir="2700000" algn="tl" rotWithShape="0">
              <a:prstClr val="black">
                <a:alpha val="40000"/>
              </a:prstClr>
            </a:outerShdw>
          </a:effectLst>
        </p:spPr>
      </p:pic>
      <p:cxnSp>
        <p:nvCxnSpPr>
          <p:cNvPr id="87" name="Elbow Connector 86"/>
          <p:cNvCxnSpPr>
            <a:stCxn id="108" idx="3"/>
            <a:endCxn id="86" idx="2"/>
          </p:cNvCxnSpPr>
          <p:nvPr/>
        </p:nvCxnSpPr>
        <p:spPr>
          <a:xfrm flipV="1">
            <a:off x="5257922" y="3867714"/>
            <a:ext cx="2038106" cy="194674"/>
          </a:xfrm>
          <a:prstGeom prst="bentConnector2">
            <a:avLst/>
          </a:prstGeom>
          <a:noFill/>
          <a:ln w="38100" cap="flat">
            <a:solidFill>
              <a:srgbClr val="F49819"/>
            </a:solidFill>
            <a:prstDash val="solid"/>
            <a:miter lim="400000"/>
            <a:headEnd type="none" w="med" len="med"/>
            <a:tailEnd type="none" w="med" len="med"/>
          </a:ln>
          <a:effectLst/>
          <a:sp3d/>
        </p:spPr>
        <p:style>
          <a:lnRef idx="0">
            <a:scrgbClr r="0" g="0" b="0"/>
          </a:lnRef>
          <a:fillRef idx="0">
            <a:scrgbClr r="0" g="0" b="0"/>
          </a:fillRef>
          <a:effectRef idx="0">
            <a:scrgbClr r="0" g="0" b="0"/>
          </a:effectRef>
          <a:fontRef idx="none"/>
        </p:style>
      </p:cxnSp>
      <p:sp>
        <p:nvSpPr>
          <p:cNvPr id="20" name="Bent-Up Arrow 19"/>
          <p:cNvSpPr/>
          <p:nvPr/>
        </p:nvSpPr>
        <p:spPr>
          <a:xfrm>
            <a:off x="9028343" y="3717719"/>
            <a:ext cx="17145" cy="2939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563" hangingPunct="0"/>
            <a:endParaRPr lang="en-US" sz="1875" kern="0">
              <a:solidFill>
                <a:prstClr val="white"/>
              </a:solidFill>
              <a:sym typeface="Helvetica Light"/>
            </a:endParaRPr>
          </a:p>
        </p:txBody>
      </p:sp>
      <p:sp>
        <p:nvSpPr>
          <p:cNvPr id="22" name="Bent-Up Arrow 21"/>
          <p:cNvSpPr/>
          <p:nvPr/>
        </p:nvSpPr>
        <p:spPr>
          <a:xfrm rot="16200000">
            <a:off x="8056626" y="3576194"/>
            <a:ext cx="1517821" cy="133370"/>
          </a:xfrm>
          <a:prstGeom prst="bentUpArrow">
            <a:avLst>
              <a:gd name="adj1" fmla="val 12810"/>
              <a:gd name="adj2" fmla="val 25000"/>
              <a:gd name="adj3" fmla="val 33127"/>
            </a:avLst>
          </a:prstGeom>
          <a:solidFill>
            <a:srgbClr val="F49819"/>
          </a:solidFill>
          <a:ln>
            <a:solidFill>
              <a:srgbClr val="F48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563" hangingPunct="0"/>
            <a:endParaRPr lang="en-US" sz="1875" kern="0">
              <a:solidFill>
                <a:prstClr val="white"/>
              </a:solidFill>
              <a:sym typeface="Helvetica Light"/>
            </a:endParaRPr>
          </a:p>
        </p:txBody>
      </p:sp>
      <p:sp>
        <p:nvSpPr>
          <p:cNvPr id="24" name="Rectangle 23"/>
          <p:cNvSpPr/>
          <p:nvPr/>
        </p:nvSpPr>
        <p:spPr>
          <a:xfrm>
            <a:off x="7313902" y="3915853"/>
            <a:ext cx="1568319" cy="505533"/>
          </a:xfrm>
          <a:prstGeom prst="rect">
            <a:avLst/>
          </a:prstGeom>
        </p:spPr>
        <p:txBody>
          <a:bodyPr wrap="square">
            <a:noAutofit/>
          </a:bodyPr>
          <a:lstStyle/>
          <a:p>
            <a:pPr algn="r" defTabSz="309563" hangingPunct="0"/>
            <a:r>
              <a:rPr lang="en-US" sz="1050" b="1" kern="0" dirty="0">
                <a:latin typeface="Calibri" charset="0"/>
                <a:ea typeface="Calibri" charset="0"/>
                <a:cs typeface="Calibri" charset="0"/>
                <a:sym typeface="Helvetica Light"/>
              </a:rPr>
              <a:t>Protected-key CPACF </a:t>
            </a:r>
            <a:r>
              <a:rPr lang="mr-IN" sz="1050" b="1" kern="0" dirty="0">
                <a:latin typeface="Calibri" charset="0"/>
                <a:ea typeface="Calibri" charset="0"/>
                <a:cs typeface="Calibri" charset="0"/>
                <a:sym typeface="Helvetica Light"/>
              </a:rPr>
              <a:t>–</a:t>
            </a:r>
            <a:r>
              <a:rPr lang="en-US" sz="1050" b="1" kern="0" dirty="0">
                <a:latin typeface="Calibri" charset="0"/>
                <a:ea typeface="Calibri" charset="0"/>
                <a:cs typeface="Calibri" charset="0"/>
                <a:sym typeface="Helvetica Light"/>
              </a:rPr>
              <a:t> key value not visible to OS or application </a:t>
            </a:r>
          </a:p>
        </p:txBody>
      </p:sp>
      <p:sp>
        <p:nvSpPr>
          <p:cNvPr id="2" name="TextBox 1"/>
          <p:cNvSpPr txBox="1"/>
          <p:nvPr/>
        </p:nvSpPr>
        <p:spPr>
          <a:xfrm>
            <a:off x="7352722" y="2126914"/>
            <a:ext cx="1578542" cy="160044"/>
          </a:xfrm>
          <a:prstGeom prst="rect">
            <a:avLst/>
          </a:prstGeom>
          <a:solidFill>
            <a:srgbClr val="FFC001"/>
          </a:solidFill>
          <a:ln>
            <a:solidFill>
              <a:schemeClr val="accent6">
                <a:lumMod val="75000"/>
              </a:schemeClr>
            </a:solidFill>
          </a:ln>
        </p:spPr>
        <p:txBody>
          <a:bodyPr wrap="square" lIns="0" tIns="18288" rIns="0" bIns="18288" rtlCol="0" anchor="ctr">
            <a:spAutoFit/>
          </a:bodyPr>
          <a:lstStyle/>
          <a:p>
            <a:pPr algn="ctr"/>
            <a:r>
              <a:rPr lang="en-US" sz="800" b="1" dirty="0">
                <a:latin typeface="Arial" charset="0"/>
                <a:ea typeface="Arial" charset="0"/>
                <a:cs typeface="Arial" charset="0"/>
              </a:rPr>
              <a:t>LinuxONE / z Systems</a:t>
            </a:r>
          </a:p>
        </p:txBody>
      </p:sp>
      <p:sp>
        <p:nvSpPr>
          <p:cNvPr id="889" name="Shape 889"/>
          <p:cNvSpPr/>
          <p:nvPr/>
        </p:nvSpPr>
        <p:spPr>
          <a:xfrm>
            <a:off x="67459" y="1650154"/>
            <a:ext cx="2641394" cy="2866091"/>
          </a:xfrm>
          <a:prstGeom prst="rect">
            <a:avLst/>
          </a:prstGeom>
          <a:solidFill>
            <a:schemeClr val="bg1"/>
          </a:solidFill>
          <a:ln w="12700">
            <a:miter lim="400000"/>
          </a:ln>
          <a:effectLst/>
          <a:extLst>
            <a:ext uri="{C572A759-6A51-4108-AA02-DFA0A04FC94B}">
              <ma14:wrappingTextBoxFlag xmlns="" xmlns:ma14="http://schemas.microsoft.com/office/mac/drawingml/2011/main" val="1"/>
            </a:ext>
          </a:extLst>
        </p:spPr>
        <p:txBody>
          <a:bodyPr wrap="square" lIns="44577" tIns="45720" rIns="45720" bIns="45720" anchor="t">
            <a:noAutofit/>
          </a:bodyPr>
          <a:lstStyle/>
          <a:p>
            <a:pPr defTabSz="456371" hangingPunct="0">
              <a:lnSpc>
                <a:spcPct val="80000"/>
              </a:lnSpc>
              <a:spcAft>
                <a:spcPts val="600"/>
              </a:spcAft>
              <a:defRPr sz="2800" b="1" i="1">
                <a:solidFill>
                  <a:srgbClr val="F38F1A"/>
                </a:solidFill>
                <a:latin typeface="Times New Roman"/>
                <a:ea typeface="Times New Roman"/>
                <a:cs typeface="Times New Roman"/>
                <a:sym typeface="Times New Roman"/>
              </a:defRPr>
            </a:pPr>
            <a:r>
              <a:rPr lang="en-US" sz="1400" i="1" kern="0" dirty="0">
                <a:solidFill>
                  <a:srgbClr val="F38F1A"/>
                </a:solidFill>
                <a:latin typeface="HelvNeue Bold for IBM" charset="0"/>
                <a:ea typeface="HelvNeue Bold for IBM" charset="0"/>
                <a:cs typeface="HelvNeue Bold for IBM" charset="0"/>
                <a:sym typeface="Times New Roman"/>
              </a:rPr>
              <a:t>Client Value Proposition:</a:t>
            </a:r>
            <a:endParaRPr lang="en-US" sz="1400" b="1" i="1" kern="0" dirty="0">
              <a:solidFill>
                <a:srgbClr val="F38F1A"/>
              </a:solidFill>
              <a:latin typeface="HelvNeue Light for IBM" charset="0"/>
              <a:ea typeface="HelvNeue Light for IBM" charset="0"/>
              <a:cs typeface="HelvNeue Light for IBM" charset="0"/>
              <a:sym typeface="Times New Roman"/>
            </a:endParaRPr>
          </a:p>
          <a:p>
            <a:pPr defTabSz="456371" hangingPunct="0">
              <a:lnSpc>
                <a:spcPct val="80000"/>
              </a:lnSpc>
              <a:defRPr sz="2800" b="1" i="1">
                <a:solidFill>
                  <a:srgbClr val="F38F1A"/>
                </a:solidFill>
                <a:latin typeface="Times New Roman"/>
                <a:ea typeface="Times New Roman"/>
                <a:cs typeface="Times New Roman"/>
                <a:sym typeface="Times New Roman"/>
              </a:defRPr>
            </a:pPr>
            <a:r>
              <a:rPr lang="en-US" sz="1200" b="1" i="1" kern="0" dirty="0">
                <a:solidFill>
                  <a:srgbClr val="F38F1A"/>
                </a:solidFill>
                <a:latin typeface="HelvNeue Light for IBM" charset="0"/>
                <a:ea typeface="HelvNeue Light for IBM" charset="0"/>
                <a:cs typeface="HelvNeue Light for IBM" charset="0"/>
                <a:sym typeface="Times New Roman"/>
              </a:rPr>
              <a:t>Simplified, fast deployment and management of packaged solutions</a:t>
            </a:r>
          </a:p>
          <a:p>
            <a:pPr defTabSz="456371" hangingPunct="0">
              <a:lnSpc>
                <a:spcPct val="80000"/>
              </a:lnSpc>
              <a:defRPr sz="2800" b="1" i="1">
                <a:solidFill>
                  <a:srgbClr val="F38F1A"/>
                </a:solidFill>
                <a:latin typeface="Times New Roman"/>
                <a:ea typeface="Times New Roman"/>
                <a:cs typeface="Times New Roman"/>
                <a:sym typeface="Times New Roman"/>
              </a:defRPr>
            </a:pPr>
            <a:endParaRPr lang="en-US" sz="1200" b="1" i="1" kern="0" dirty="0">
              <a:solidFill>
                <a:srgbClr val="F38F1A"/>
              </a:solidFill>
              <a:latin typeface="HelvNeue Light for IBM" charset="0"/>
              <a:ea typeface="HelvNeue Light for IBM" charset="0"/>
              <a:cs typeface="HelvNeue Light for IBM" charset="0"/>
              <a:sym typeface="Times New Roman"/>
            </a:endParaRPr>
          </a:p>
          <a:p>
            <a:pPr defTabSz="456371" hangingPunct="0">
              <a:lnSpc>
                <a:spcPct val="80000"/>
              </a:lnSpc>
              <a:defRPr sz="2800" b="1" i="1">
                <a:solidFill>
                  <a:srgbClr val="F38F1A"/>
                </a:solidFill>
                <a:latin typeface="Times New Roman"/>
                <a:ea typeface="Times New Roman"/>
                <a:cs typeface="Times New Roman"/>
                <a:sym typeface="Times New Roman"/>
              </a:defRPr>
            </a:pPr>
            <a:r>
              <a:rPr lang="en-US" sz="1200" b="1" i="1" kern="0" dirty="0">
                <a:solidFill>
                  <a:srgbClr val="F38F1A"/>
                </a:solidFill>
                <a:latin typeface="HelvNeue Light for IBM" charset="0"/>
                <a:ea typeface="HelvNeue Light for IBM" charset="0"/>
                <a:cs typeface="HelvNeue Light for IBM" charset="0"/>
                <a:sym typeface="Times New Roman"/>
              </a:rPr>
              <a:t>Tamper protection during Appliance installation and runtime</a:t>
            </a:r>
          </a:p>
          <a:p>
            <a:pPr defTabSz="456371" hangingPunct="0">
              <a:lnSpc>
                <a:spcPct val="80000"/>
              </a:lnSpc>
              <a:defRPr sz="2800" b="1" i="1">
                <a:solidFill>
                  <a:srgbClr val="F38F1A"/>
                </a:solidFill>
                <a:latin typeface="Times New Roman"/>
                <a:ea typeface="Times New Roman"/>
                <a:cs typeface="Times New Roman"/>
                <a:sym typeface="Times New Roman"/>
              </a:defRPr>
            </a:pPr>
            <a:endParaRPr lang="en-US" sz="1200" b="1" i="1" kern="0" dirty="0">
              <a:solidFill>
                <a:srgbClr val="F38F1A"/>
              </a:solidFill>
              <a:latin typeface="HelvNeue Light for IBM" charset="0"/>
              <a:ea typeface="HelvNeue Light for IBM" charset="0"/>
              <a:cs typeface="HelvNeue Light for IBM" charset="0"/>
              <a:sym typeface="Times New Roman"/>
            </a:endParaRPr>
          </a:p>
          <a:p>
            <a:pPr defTabSz="456371" hangingPunct="0">
              <a:lnSpc>
                <a:spcPct val="80000"/>
              </a:lnSpc>
              <a:defRPr sz="2800" b="1" i="1">
                <a:solidFill>
                  <a:srgbClr val="F38F1A"/>
                </a:solidFill>
                <a:latin typeface="Times New Roman"/>
                <a:ea typeface="Times New Roman"/>
                <a:cs typeface="Times New Roman"/>
                <a:sym typeface="Times New Roman"/>
              </a:defRPr>
            </a:pPr>
            <a:r>
              <a:rPr lang="en-US" sz="1200" b="1" i="1" kern="0" dirty="0">
                <a:solidFill>
                  <a:srgbClr val="F38F1A"/>
                </a:solidFill>
                <a:latin typeface="HelvNeue Light for IBM" charset="0"/>
                <a:ea typeface="HelvNeue Light for IBM" charset="0"/>
                <a:cs typeface="HelvNeue Light for IBM" charset="0"/>
                <a:sym typeface="Times New Roman"/>
              </a:rPr>
              <a:t>Confidentiality of data and code running within the Appliance both at flight and at rest</a:t>
            </a:r>
          </a:p>
          <a:p>
            <a:pPr defTabSz="456371" hangingPunct="0">
              <a:lnSpc>
                <a:spcPct val="80000"/>
              </a:lnSpc>
              <a:defRPr sz="2800" b="1" i="1">
                <a:solidFill>
                  <a:srgbClr val="F38F1A"/>
                </a:solidFill>
                <a:latin typeface="Times New Roman"/>
                <a:ea typeface="Times New Roman"/>
                <a:cs typeface="Times New Roman"/>
                <a:sym typeface="Times New Roman"/>
              </a:defRPr>
            </a:pPr>
            <a:endParaRPr lang="en-US" sz="1200" b="1" i="1" kern="0" dirty="0">
              <a:solidFill>
                <a:srgbClr val="F38F1A"/>
              </a:solidFill>
              <a:latin typeface="HelvNeue Light for IBM" charset="0"/>
              <a:ea typeface="HelvNeue Light for IBM" charset="0"/>
              <a:cs typeface="HelvNeue Light for IBM" charset="0"/>
              <a:sym typeface="Times New Roman"/>
            </a:endParaRPr>
          </a:p>
          <a:p>
            <a:pPr defTabSz="456371" hangingPunct="0">
              <a:lnSpc>
                <a:spcPct val="80000"/>
              </a:lnSpc>
              <a:defRPr sz="2800" b="1" i="1">
                <a:solidFill>
                  <a:srgbClr val="F38F1A"/>
                </a:solidFill>
                <a:latin typeface="Times New Roman"/>
                <a:ea typeface="Times New Roman"/>
                <a:cs typeface="Times New Roman"/>
                <a:sym typeface="Times New Roman"/>
              </a:defRPr>
            </a:pPr>
            <a:r>
              <a:rPr lang="en-US" sz="1200" b="1" i="1" kern="0" dirty="0">
                <a:solidFill>
                  <a:srgbClr val="F38F1A"/>
                </a:solidFill>
                <a:latin typeface="HelvNeue Light for IBM" charset="0"/>
                <a:ea typeface="HelvNeue Light for IBM" charset="0"/>
                <a:cs typeface="HelvNeue Light for IBM" charset="0"/>
                <a:sym typeface="Times New Roman"/>
              </a:rPr>
              <a:t>Restricts administrator access to workload and data</a:t>
            </a:r>
          </a:p>
          <a:p>
            <a:pPr defTabSz="456371" hangingPunct="0">
              <a:lnSpc>
                <a:spcPct val="80000"/>
              </a:lnSpc>
              <a:defRPr sz="2800" b="1" i="1">
                <a:solidFill>
                  <a:srgbClr val="F38F1A"/>
                </a:solidFill>
                <a:latin typeface="Times New Roman"/>
                <a:ea typeface="Times New Roman"/>
                <a:cs typeface="Times New Roman"/>
                <a:sym typeface="Times New Roman"/>
              </a:defRPr>
            </a:pPr>
            <a:endParaRPr lang="en-US" sz="1200" b="1" i="1" kern="0" dirty="0">
              <a:solidFill>
                <a:srgbClr val="F38F1A"/>
              </a:solidFill>
              <a:latin typeface="HelvNeue Light for IBM" charset="0"/>
              <a:ea typeface="HelvNeue Light for IBM" charset="0"/>
              <a:cs typeface="HelvNeue Light for IBM" charset="0"/>
              <a:sym typeface="Times New Roman"/>
            </a:endParaRPr>
          </a:p>
          <a:p>
            <a:pPr defTabSz="456371" hangingPunct="0">
              <a:lnSpc>
                <a:spcPct val="80000"/>
              </a:lnSpc>
              <a:defRPr sz="2800" b="1" i="1">
                <a:solidFill>
                  <a:srgbClr val="F38F1A"/>
                </a:solidFill>
                <a:latin typeface="Times New Roman"/>
                <a:ea typeface="Times New Roman"/>
                <a:cs typeface="Times New Roman"/>
                <a:sym typeface="Times New Roman"/>
              </a:defRPr>
            </a:pPr>
            <a:r>
              <a:rPr lang="en-US" sz="1200" b="1" i="1" kern="0" dirty="0">
                <a:solidFill>
                  <a:srgbClr val="F38F1A"/>
                </a:solidFill>
                <a:latin typeface="HelvNeue Light for IBM" charset="0"/>
                <a:ea typeface="HelvNeue Light for IBM" charset="0"/>
                <a:cs typeface="HelvNeue Light for IBM" charset="0"/>
                <a:sym typeface="Times New Roman"/>
              </a:rPr>
              <a:t>Secure Service Container architecture builds on the value z systems hardware crypto using a runtime environment designed to help clients reduce risk.</a:t>
            </a:r>
          </a:p>
        </p:txBody>
      </p:sp>
    </p:spTree>
    <p:extLst>
      <p:ext uri="{BB962C8B-B14F-4D97-AF65-F5344CB8AC3E}">
        <p14:creationId xmlns:p14="http://schemas.microsoft.com/office/powerpoint/2010/main" val="194149093"/>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75"/>
          <p:cNvSpPr txBox="1">
            <a:spLocks noChangeArrowheads="1"/>
          </p:cNvSpPr>
          <p:nvPr/>
        </p:nvSpPr>
        <p:spPr bwMode="auto">
          <a:xfrm>
            <a:off x="3156639" y="3152630"/>
            <a:ext cx="490062" cy="145424"/>
          </a:xfrm>
          <a:prstGeom prst="rect">
            <a:avLst/>
          </a:prstGeom>
          <a:solidFill>
            <a:schemeClr val="accent2"/>
          </a:solidFill>
          <a:ln w="9525">
            <a:solidFill>
              <a:schemeClr val="accent2"/>
            </a:solidFill>
            <a:miter lim="800000"/>
            <a:headEnd/>
            <a:tailEnd/>
          </a:ln>
          <a:effectLst>
            <a:outerShdw blurRad="50800" dist="38100" dir="2700000" algn="tl" rotWithShape="0">
              <a:srgbClr val="808080">
                <a:alpha val="42999"/>
              </a:srgbClr>
            </a:outerShdw>
          </a:effectLst>
        </p:spPr>
        <p:txBody>
          <a:bodyPr lIns="0" tIns="0" rIns="0" bIns="0" anchor="ctr">
            <a:spAutoFit/>
          </a:bodyPr>
          <a:lstStyle/>
          <a:p>
            <a:pPr algn="ctr">
              <a:defRPr/>
            </a:pPr>
            <a:r>
              <a:rPr lang="en-US" sz="945" dirty="0">
                <a:solidFill>
                  <a:schemeClr val="bg1"/>
                </a:solidFill>
                <a:latin typeface="Times New Roman"/>
                <a:ea typeface="MS PGothic" charset="0"/>
                <a:cs typeface="Times New Roman"/>
              </a:rPr>
              <a:t>CPACF</a:t>
            </a:r>
          </a:p>
        </p:txBody>
      </p:sp>
      <p:sp>
        <p:nvSpPr>
          <p:cNvPr id="78" name="TextBox 77"/>
          <p:cNvSpPr txBox="1">
            <a:spLocks noChangeArrowheads="1"/>
          </p:cNvSpPr>
          <p:nvPr/>
        </p:nvSpPr>
        <p:spPr bwMode="auto">
          <a:xfrm>
            <a:off x="5347778" y="1775724"/>
            <a:ext cx="490062" cy="145424"/>
          </a:xfrm>
          <a:prstGeom prst="rect">
            <a:avLst/>
          </a:prstGeom>
          <a:solidFill>
            <a:schemeClr val="accent1"/>
          </a:solidFill>
          <a:ln w="9525">
            <a:solidFill>
              <a:schemeClr val="accent5"/>
            </a:solidFill>
            <a:miter lim="800000"/>
            <a:headEnd/>
            <a:tailEnd/>
          </a:ln>
          <a:effectLst>
            <a:outerShdw blurRad="50800" dist="38100" dir="2700000" algn="tl" rotWithShape="0">
              <a:srgbClr val="808080">
                <a:alpha val="42999"/>
              </a:srgbClr>
            </a:outerShdw>
          </a:effectLst>
        </p:spPr>
        <p:txBody>
          <a:bodyPr lIns="0" tIns="0" rIns="0" bIns="0" anchor="ctr">
            <a:spAutoFit/>
          </a:bodyPr>
          <a:lstStyle/>
          <a:p>
            <a:pPr algn="ctr">
              <a:defRPr/>
            </a:pPr>
            <a:r>
              <a:rPr lang="en-US" sz="945" dirty="0">
                <a:solidFill>
                  <a:schemeClr val="bg1"/>
                </a:solidFill>
                <a:latin typeface="Times New Roman"/>
                <a:ea typeface="MS PGothic" charset="0"/>
                <a:cs typeface="Times New Roman"/>
              </a:rPr>
              <a:t>CPACF</a:t>
            </a:r>
          </a:p>
        </p:txBody>
      </p:sp>
      <p:sp>
        <p:nvSpPr>
          <p:cNvPr id="44" name="Rectangle 43"/>
          <p:cNvSpPr>
            <a:spLocks noChangeArrowheads="1"/>
          </p:cNvSpPr>
          <p:nvPr/>
        </p:nvSpPr>
        <p:spPr bwMode="auto">
          <a:xfrm>
            <a:off x="4914002" y="2687902"/>
            <a:ext cx="914400" cy="614363"/>
          </a:xfrm>
          <a:prstGeom prst="rect">
            <a:avLst/>
          </a:prstGeom>
          <a:noFill/>
          <a:ln w="12700">
            <a:solidFill>
              <a:srgbClr val="CCCCCC"/>
            </a:solidFill>
            <a:miter lim="800000"/>
            <a:headEnd/>
            <a:tailEnd/>
          </a:ln>
          <a:effectLst/>
          <a:scene3d>
            <a:camera prst="orthographicFront">
              <a:rot lat="0" lon="0" rev="0"/>
            </a:camera>
            <a:lightRig rig="contrasting" dir="t">
              <a:rot lat="0" lon="0" rev="1500000"/>
            </a:lightRig>
          </a:scene3d>
          <a:sp3d prstMaterial="metal">
            <a:bevelT w="88900" h="88900"/>
          </a:sp3d>
          <a:extLst/>
        </p:spPr>
        <p:txBody>
          <a:bodyPr anchor="ctr"/>
          <a:lstStyle/>
          <a:p>
            <a:pPr algn="ctr">
              <a:defRPr/>
            </a:pPr>
            <a:r>
              <a:rPr lang="en-US" sz="1620" dirty="0">
                <a:solidFill>
                  <a:srgbClr val="CCCCCC"/>
                </a:solidFill>
                <a:latin typeface="Cambria" charset="0"/>
                <a:ea typeface="Cambria" charset="0"/>
                <a:cs typeface="Cambria" charset="0"/>
              </a:rPr>
              <a:t>z/VM</a:t>
            </a:r>
          </a:p>
        </p:txBody>
      </p:sp>
      <p:grpSp>
        <p:nvGrpSpPr>
          <p:cNvPr id="2" name="Group 1"/>
          <p:cNvGrpSpPr>
            <a:grpSpLocks/>
          </p:cNvGrpSpPr>
          <p:nvPr/>
        </p:nvGrpSpPr>
        <p:grpSpPr bwMode="auto">
          <a:xfrm>
            <a:off x="2623392" y="1215359"/>
            <a:ext cx="3321843" cy="2172891"/>
            <a:chOff x="2169429" y="1164316"/>
            <a:chExt cx="3690674" cy="2897561"/>
          </a:xfrm>
        </p:grpSpPr>
        <p:cxnSp>
          <p:nvCxnSpPr>
            <p:cNvPr id="6" name="Straight Connector 5"/>
            <p:cNvCxnSpPr>
              <a:stCxn id="74" idx="2"/>
              <a:endCxn id="14" idx="1"/>
            </p:cNvCxnSpPr>
            <p:nvPr/>
          </p:nvCxnSpPr>
          <p:spPr>
            <a:xfrm>
              <a:off x="3047104" y="2143377"/>
              <a:ext cx="722780" cy="357787"/>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4358434" y="2150254"/>
              <a:ext cx="860361" cy="423941"/>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4358432" y="2574196"/>
              <a:ext cx="860363" cy="549348"/>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endCxn id="14" idx="1"/>
            </p:cNvCxnSpPr>
            <p:nvPr/>
          </p:nvCxnSpPr>
          <p:spPr>
            <a:xfrm flipV="1">
              <a:off x="2857531" y="2501164"/>
              <a:ext cx="912747" cy="62238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sp>
          <p:nvSpPr>
            <p:cNvPr id="3" name="Rectangle 2"/>
            <p:cNvSpPr>
              <a:spLocks noChangeArrowheads="1"/>
            </p:cNvSpPr>
            <p:nvPr/>
          </p:nvSpPr>
          <p:spPr bwMode="auto">
            <a:xfrm>
              <a:off x="2169429" y="1164316"/>
              <a:ext cx="3690674" cy="2897561"/>
            </a:xfrm>
            <a:prstGeom prst="rect">
              <a:avLst/>
            </a:prstGeom>
            <a:noFill/>
            <a:ln w="12700">
              <a:solidFill>
                <a:schemeClr val="tx1"/>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620">
                <a:solidFill>
                  <a:schemeClr val="lt1"/>
                </a:solidFill>
                <a:latin typeface="Cambria" charset="0"/>
                <a:ea typeface="Cambria" charset="0"/>
                <a:cs typeface="Cambria" charset="0"/>
              </a:endParaRPr>
            </a:p>
          </p:txBody>
        </p:sp>
        <p:sp>
          <p:nvSpPr>
            <p:cNvPr id="14" name="Isosceles Triangle 13"/>
            <p:cNvSpPr>
              <a:spLocks noChangeArrowheads="1"/>
            </p:cNvSpPr>
            <p:nvPr/>
          </p:nvSpPr>
          <p:spPr bwMode="auto">
            <a:xfrm>
              <a:off x="3505187" y="2104237"/>
              <a:ext cx="1058787" cy="793853"/>
            </a:xfrm>
            <a:prstGeom prst="triangle">
              <a:avLst>
                <a:gd name="adj" fmla="val 50000"/>
              </a:avLst>
            </a:prstGeom>
            <a:noFill/>
            <a:ln w="12700">
              <a:solidFill>
                <a:srgbClr val="CCCCCC"/>
              </a:solidFill>
              <a:miter lim="800000"/>
              <a:headEnd/>
              <a:tailEnd/>
            </a:ln>
            <a:effectLst/>
          </p:spPr>
          <p:txBody>
            <a:bodyPr anchor="t"/>
            <a:lstStyle/>
            <a:p>
              <a:pPr algn="ctr">
                <a:defRPr/>
              </a:pPr>
              <a:r>
                <a:rPr lang="en-US" sz="1440" b="1" dirty="0">
                  <a:solidFill>
                    <a:schemeClr val="accent6">
                      <a:lumMod val="20000"/>
                      <a:lumOff val="80000"/>
                    </a:schemeClr>
                  </a:solidFill>
                  <a:latin typeface="Cambria" charset="0"/>
                  <a:ea typeface="Cambria" charset="0"/>
                  <a:cs typeface="Cambria" charset="0"/>
                </a:rPr>
                <a:t>SSI</a:t>
              </a:r>
            </a:p>
          </p:txBody>
        </p:sp>
      </p:grpSp>
      <p:sp>
        <p:nvSpPr>
          <p:cNvPr id="24" name="TextBox 23"/>
          <p:cNvSpPr txBox="1"/>
          <p:nvPr/>
        </p:nvSpPr>
        <p:spPr>
          <a:xfrm>
            <a:off x="2637424" y="3368007"/>
            <a:ext cx="2282997" cy="276999"/>
          </a:xfrm>
          <a:prstGeom prst="rect">
            <a:avLst/>
          </a:prstGeom>
          <a:noFill/>
        </p:spPr>
        <p:txBody>
          <a:bodyPr wrap="none">
            <a:spAutoFit/>
          </a:bodyPr>
          <a:lstStyle/>
          <a:p>
            <a:pPr>
              <a:defRPr/>
            </a:pPr>
            <a:r>
              <a:rPr lang="en-US" sz="1200" i="1" dirty="0">
                <a:latin typeface="Times New Roman"/>
                <a:ea typeface="MS PGothic" charset="0"/>
                <a:cs typeface="Times New Roman"/>
              </a:rPr>
              <a:t>z/VM Single System Image cluster</a:t>
            </a:r>
          </a:p>
        </p:txBody>
      </p:sp>
      <p:grpSp>
        <p:nvGrpSpPr>
          <p:cNvPr id="57" name="Group 19"/>
          <p:cNvGrpSpPr>
            <a:grpSpLocks/>
          </p:cNvGrpSpPr>
          <p:nvPr/>
        </p:nvGrpSpPr>
        <p:grpSpPr bwMode="auto">
          <a:xfrm>
            <a:off x="1727039" y="784052"/>
            <a:ext cx="831533" cy="859631"/>
            <a:chOff x="8099793" y="2037683"/>
            <a:chExt cx="923777" cy="1145396"/>
          </a:xfrm>
        </p:grpSpPr>
        <p:sp>
          <p:nvSpPr>
            <p:cNvPr id="58" name="Can 57"/>
            <p:cNvSpPr/>
            <p:nvPr/>
          </p:nvSpPr>
          <p:spPr>
            <a:xfrm>
              <a:off x="8336292" y="2361313"/>
              <a:ext cx="603153" cy="675815"/>
            </a:xfrm>
            <a:prstGeom prst="can">
              <a:avLst/>
            </a:prstGeom>
            <a:solidFill>
              <a:schemeClr val="accent4"/>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0"/>
            </a:p>
          </p:txBody>
        </p:sp>
        <p:sp>
          <p:nvSpPr>
            <p:cNvPr id="59" name="Can 58"/>
            <p:cNvSpPr/>
            <p:nvPr/>
          </p:nvSpPr>
          <p:spPr>
            <a:xfrm>
              <a:off x="8183917" y="2209016"/>
              <a:ext cx="603153" cy="675815"/>
            </a:xfrm>
            <a:prstGeom prst="can">
              <a:avLst/>
            </a:prstGeom>
            <a:solidFill>
              <a:schemeClr val="accent4"/>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0"/>
            </a:p>
          </p:txBody>
        </p:sp>
        <p:sp>
          <p:nvSpPr>
            <p:cNvPr id="60" name="Rectangle 59"/>
            <p:cNvSpPr/>
            <p:nvPr/>
          </p:nvSpPr>
          <p:spPr>
            <a:xfrm>
              <a:off x="8099793" y="2037683"/>
              <a:ext cx="923777" cy="1145396"/>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0"/>
            </a:p>
          </p:txBody>
        </p:sp>
      </p:grpSp>
      <p:grpSp>
        <p:nvGrpSpPr>
          <p:cNvPr id="61" name="Group 19"/>
          <p:cNvGrpSpPr>
            <a:grpSpLocks/>
          </p:cNvGrpSpPr>
          <p:nvPr/>
        </p:nvGrpSpPr>
        <p:grpSpPr bwMode="auto">
          <a:xfrm>
            <a:off x="1721235" y="2946982"/>
            <a:ext cx="831533" cy="859631"/>
            <a:chOff x="8099793" y="2037683"/>
            <a:chExt cx="923777" cy="1145396"/>
          </a:xfrm>
        </p:grpSpPr>
        <p:sp>
          <p:nvSpPr>
            <p:cNvPr id="62" name="Can 61"/>
            <p:cNvSpPr/>
            <p:nvPr/>
          </p:nvSpPr>
          <p:spPr>
            <a:xfrm>
              <a:off x="8336292" y="2361313"/>
              <a:ext cx="603153" cy="675815"/>
            </a:xfrm>
            <a:prstGeom prst="can">
              <a:avLst/>
            </a:prstGeom>
            <a:solidFill>
              <a:schemeClr val="accent2"/>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0"/>
            </a:p>
          </p:txBody>
        </p:sp>
        <p:sp>
          <p:nvSpPr>
            <p:cNvPr id="63" name="Can 62"/>
            <p:cNvSpPr/>
            <p:nvPr/>
          </p:nvSpPr>
          <p:spPr>
            <a:xfrm>
              <a:off x="8183917" y="2209016"/>
              <a:ext cx="603153" cy="675815"/>
            </a:xfrm>
            <a:prstGeom prst="can">
              <a:avLst/>
            </a:prstGeom>
            <a:solidFill>
              <a:schemeClr val="accent2"/>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0"/>
            </a:p>
          </p:txBody>
        </p:sp>
        <p:sp>
          <p:nvSpPr>
            <p:cNvPr id="64" name="Rectangle 63"/>
            <p:cNvSpPr/>
            <p:nvPr/>
          </p:nvSpPr>
          <p:spPr>
            <a:xfrm>
              <a:off x="8099793" y="2037683"/>
              <a:ext cx="923777" cy="1145396"/>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0"/>
            </a:p>
          </p:txBody>
        </p:sp>
      </p:grpSp>
      <p:sp>
        <p:nvSpPr>
          <p:cNvPr id="46" name="Title 45"/>
          <p:cNvSpPr>
            <a:spLocks noGrp="1"/>
          </p:cNvSpPr>
          <p:nvPr>
            <p:ph type="title"/>
          </p:nvPr>
        </p:nvSpPr>
        <p:spPr/>
        <p:txBody>
          <a:bodyPr/>
          <a:lstStyle/>
          <a:p>
            <a:r>
              <a:rPr lang="en-US" sz="2000" dirty="0">
                <a:latin typeface="HelvNeue Medium for IBM" charset="0"/>
                <a:ea typeface="HelvNeue Medium for IBM" charset="0"/>
                <a:cs typeface="HelvNeue Medium for IBM" charset="0"/>
              </a:rPr>
              <a:t>Data Protection </a:t>
            </a:r>
            <a:r>
              <a:rPr lang="en-US" sz="2000" dirty="0">
                <a:solidFill>
                  <a:srgbClr val="F48F19"/>
                </a:solidFill>
                <a:latin typeface="HelvNeue Medium for IBM" charset="0"/>
                <a:ea typeface="HelvNeue Medium for IBM" charset="0"/>
                <a:cs typeface="HelvNeue Medium for IBM" charset="0"/>
              </a:rPr>
              <a:t>// z/VM Encrypted Paging</a:t>
            </a:r>
          </a:p>
        </p:txBody>
      </p:sp>
      <p:sp>
        <p:nvSpPr>
          <p:cNvPr id="41" name="Line Callout 1 (Border and Accent Bar) 40"/>
          <p:cNvSpPr/>
          <p:nvPr/>
        </p:nvSpPr>
        <p:spPr>
          <a:xfrm>
            <a:off x="6229479" y="1883428"/>
            <a:ext cx="2809542" cy="2510774"/>
          </a:xfrm>
          <a:prstGeom prst="accentBorderCallout1">
            <a:avLst>
              <a:gd name="adj1" fmla="val 18750"/>
              <a:gd name="adj2" fmla="val -3997"/>
              <a:gd name="adj3" fmla="val 3623"/>
              <a:gd name="adj4" fmla="val -9920"/>
            </a:avLst>
          </a:prstGeom>
          <a:noFill/>
          <a:ln w="25400">
            <a:solidFill>
              <a:srgbClr val="F48F19"/>
            </a:solidFill>
          </a:ln>
        </p:spPr>
        <p:style>
          <a:lnRef idx="1">
            <a:schemeClr val="accent1"/>
          </a:lnRef>
          <a:fillRef idx="3">
            <a:schemeClr val="accent1"/>
          </a:fillRef>
          <a:effectRef idx="2">
            <a:schemeClr val="accent1"/>
          </a:effectRef>
          <a:fontRef idx="minor">
            <a:schemeClr val="lt1"/>
          </a:fontRef>
        </p:style>
        <p:txBody>
          <a:bodyPr bIns="0" anchor="t">
            <a:noAutofit/>
          </a:bodyPr>
          <a:lstStyle/>
          <a:p>
            <a:pPr>
              <a:defRPr/>
            </a:pPr>
            <a:r>
              <a:rPr lang="en-US" sz="1200" dirty="0">
                <a:solidFill>
                  <a:srgbClr val="F48F19"/>
                </a:solidFill>
                <a:latin typeface="HelvNeue Light for IBM" charset="0"/>
                <a:ea typeface="HelvNeue Light for IBM" charset="0"/>
                <a:cs typeface="HelvNeue Light for IBM" charset="0"/>
              </a:rPr>
              <a:t>Encrypted Paging</a:t>
            </a:r>
          </a:p>
          <a:p>
            <a:pPr marL="90526" indent="-90526">
              <a:buFont typeface="Arial"/>
              <a:buChar char="•"/>
              <a:defRPr/>
            </a:pPr>
            <a:r>
              <a:rPr lang="en-US" sz="1200" b="1" dirty="0">
                <a:solidFill>
                  <a:schemeClr val="tx1"/>
                </a:solidFill>
                <a:latin typeface="HelvNeue Light for IBM" charset="0"/>
                <a:ea typeface="HelvNeue Light for IBM" charset="0"/>
                <a:cs typeface="HelvNeue Light for IBM" charset="0"/>
              </a:rPr>
              <a:t>Threat</a:t>
            </a:r>
            <a:r>
              <a:rPr lang="en-US" sz="1200" dirty="0">
                <a:solidFill>
                  <a:schemeClr val="tx1"/>
                </a:solidFill>
                <a:latin typeface="HelvNeue Light for IBM" charset="0"/>
                <a:ea typeface="HelvNeue Light for IBM" charset="0"/>
                <a:cs typeface="HelvNeue Light for IBM" charset="0"/>
              </a:rPr>
              <a:t>: access to sensitive data when stored on CP owned disk</a:t>
            </a:r>
          </a:p>
          <a:p>
            <a:pPr marL="90526" indent="-90526">
              <a:buFont typeface="Arial"/>
              <a:buChar char="•"/>
              <a:defRPr/>
            </a:pPr>
            <a:r>
              <a:rPr lang="en-US" sz="1200" b="1" dirty="0">
                <a:solidFill>
                  <a:schemeClr val="tx1"/>
                </a:solidFill>
                <a:latin typeface="HelvNeue Light for IBM" charset="0"/>
                <a:ea typeface="HelvNeue Light for IBM" charset="0"/>
                <a:cs typeface="HelvNeue Light for IBM" charset="0"/>
              </a:rPr>
              <a:t>Solution</a:t>
            </a:r>
            <a:r>
              <a:rPr lang="en-US" sz="1200" dirty="0">
                <a:solidFill>
                  <a:schemeClr val="tx1"/>
                </a:solidFill>
                <a:latin typeface="HelvNeue Light for IBM" charset="0"/>
                <a:ea typeface="HelvNeue Light for IBM" charset="0"/>
                <a:cs typeface="HelvNeue Light for IBM" charset="0"/>
              </a:rPr>
              <a:t>:  encrypt guest data on page-out.</a:t>
            </a:r>
          </a:p>
          <a:p>
            <a:pPr marL="90526" indent="-90526">
              <a:defRPr/>
            </a:pPr>
            <a:r>
              <a:rPr lang="en-US" sz="1200" dirty="0">
                <a:solidFill>
                  <a:srgbClr val="F48F19"/>
                </a:solidFill>
                <a:latin typeface="HelvNeue Light for IBM" charset="0"/>
                <a:ea typeface="HelvNeue Light for IBM" charset="0"/>
                <a:cs typeface="HelvNeue Light for IBM" charset="0"/>
              </a:rPr>
              <a:t>Notes:</a:t>
            </a:r>
          </a:p>
          <a:p>
            <a:pPr marL="90526" indent="-90526">
              <a:buFont typeface="Arial"/>
              <a:buChar char="•"/>
              <a:defRPr/>
            </a:pPr>
            <a:r>
              <a:rPr lang="en-US" sz="1200" dirty="0">
                <a:solidFill>
                  <a:schemeClr val="tx1"/>
                </a:solidFill>
                <a:latin typeface="HelvNeue Light for IBM" charset="0"/>
                <a:ea typeface="HelvNeue Light for IBM" charset="0"/>
                <a:cs typeface="HelvNeue Light for IBM" charset="0"/>
              </a:rPr>
              <a:t>Paging is not SSI-relevant</a:t>
            </a:r>
          </a:p>
          <a:p>
            <a:pPr marL="90526" indent="-90526">
              <a:buFont typeface="Arial"/>
              <a:buChar char="•"/>
              <a:defRPr/>
            </a:pPr>
            <a:r>
              <a:rPr lang="en-US" sz="1200" dirty="0">
                <a:solidFill>
                  <a:schemeClr val="tx1"/>
                </a:solidFill>
                <a:latin typeface="HelvNeue Light for IBM" charset="0"/>
                <a:ea typeface="HelvNeue Light for IBM" charset="0"/>
                <a:cs typeface="HelvNeue Light for IBM" charset="0"/>
              </a:rPr>
              <a:t>Paging data does not need to survive an IPL</a:t>
            </a:r>
          </a:p>
          <a:p>
            <a:pPr marL="90526" indent="-90526">
              <a:buFont typeface="Arial"/>
              <a:buChar char="•"/>
              <a:defRPr/>
            </a:pPr>
            <a:r>
              <a:rPr lang="en-US" sz="1200" dirty="0">
                <a:solidFill>
                  <a:schemeClr val="tx1"/>
                </a:solidFill>
                <a:latin typeface="HelvNeue Light for IBM" charset="0"/>
                <a:ea typeface="HelvNeue Light for IBM" charset="0"/>
                <a:cs typeface="HelvNeue Light for IBM" charset="0"/>
              </a:rPr>
              <a:t>Ephemeral CPACF protected-key stored in CP (not on disk somewhere)</a:t>
            </a:r>
          </a:p>
          <a:p>
            <a:pPr marL="90526" indent="-90526">
              <a:buFont typeface="Arial"/>
              <a:buChar char="•"/>
              <a:defRPr/>
            </a:pPr>
            <a:r>
              <a:rPr lang="en-US" sz="1200" dirty="0">
                <a:solidFill>
                  <a:schemeClr val="tx1"/>
                </a:solidFill>
                <a:latin typeface="HelvNeue Light for IBM" charset="0"/>
                <a:ea typeface="HelvNeue Light for IBM" charset="0"/>
                <a:cs typeface="HelvNeue Light for IBM" charset="0"/>
              </a:rPr>
              <a:t>AES encryption </a:t>
            </a:r>
          </a:p>
          <a:p>
            <a:pPr marL="90526" indent="-90526">
              <a:buFont typeface="Arial"/>
              <a:buChar char="•"/>
              <a:defRPr/>
            </a:pPr>
            <a:r>
              <a:rPr lang="en-US" sz="1200" dirty="0">
                <a:solidFill>
                  <a:schemeClr val="tx1"/>
                </a:solidFill>
                <a:latin typeface="HelvNeue Light for IBM" charset="0"/>
                <a:ea typeface="HelvNeue Light for IBM" charset="0"/>
                <a:cs typeface="HelvNeue Light for IBM" charset="0"/>
              </a:rPr>
              <a:t>Very low overhead via CPACF </a:t>
            </a:r>
          </a:p>
        </p:txBody>
      </p:sp>
      <p:grpSp>
        <p:nvGrpSpPr>
          <p:cNvPr id="69" name="Group 19"/>
          <p:cNvGrpSpPr>
            <a:grpSpLocks/>
          </p:cNvGrpSpPr>
          <p:nvPr/>
        </p:nvGrpSpPr>
        <p:grpSpPr bwMode="auto">
          <a:xfrm>
            <a:off x="6010514" y="781479"/>
            <a:ext cx="831533" cy="859631"/>
            <a:chOff x="8099793" y="2037683"/>
            <a:chExt cx="923777" cy="1145396"/>
          </a:xfrm>
        </p:grpSpPr>
        <p:sp>
          <p:nvSpPr>
            <p:cNvPr id="70" name="Can 69"/>
            <p:cNvSpPr/>
            <p:nvPr/>
          </p:nvSpPr>
          <p:spPr>
            <a:xfrm>
              <a:off x="8336292" y="2361313"/>
              <a:ext cx="603153" cy="675815"/>
            </a:xfrm>
            <a:prstGeom prst="can">
              <a:avLst/>
            </a:prstGeom>
            <a:solidFill>
              <a:schemeClr val="accent1"/>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0"/>
            </a:p>
          </p:txBody>
        </p:sp>
        <p:sp>
          <p:nvSpPr>
            <p:cNvPr id="71" name="Can 70"/>
            <p:cNvSpPr/>
            <p:nvPr/>
          </p:nvSpPr>
          <p:spPr>
            <a:xfrm>
              <a:off x="8183917" y="2209016"/>
              <a:ext cx="603153" cy="675815"/>
            </a:xfrm>
            <a:prstGeom prst="can">
              <a:avLst/>
            </a:prstGeom>
            <a:solidFill>
              <a:schemeClr val="accent1"/>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0"/>
            </a:p>
          </p:txBody>
        </p:sp>
        <p:sp>
          <p:nvSpPr>
            <p:cNvPr id="72" name="Rectangle 71"/>
            <p:cNvSpPr/>
            <p:nvPr/>
          </p:nvSpPr>
          <p:spPr>
            <a:xfrm>
              <a:off x="8099793" y="2037683"/>
              <a:ext cx="923777" cy="1145396"/>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0"/>
            </a:p>
          </p:txBody>
        </p:sp>
      </p:grpSp>
      <p:sp>
        <p:nvSpPr>
          <p:cNvPr id="48" name="Folded Corner 47"/>
          <p:cNvSpPr>
            <a:spLocks noChangeArrowheads="1"/>
          </p:cNvSpPr>
          <p:nvPr/>
        </p:nvSpPr>
        <p:spPr bwMode="auto">
          <a:xfrm>
            <a:off x="1925199" y="1097013"/>
            <a:ext cx="292894" cy="238125"/>
          </a:xfrm>
          <a:prstGeom prst="foldedCorner">
            <a:avLst>
              <a:gd name="adj" fmla="val 16667"/>
            </a:avLst>
          </a:prstGeom>
          <a:solidFill>
            <a:schemeClr val="accent4"/>
          </a:solidFill>
          <a:ln w="6350">
            <a:solidFill>
              <a:srgbClr val="404040"/>
            </a:solidFill>
            <a:miter lim="800000"/>
            <a:headEnd/>
            <a:tailEnd/>
          </a:ln>
          <a:effectLst>
            <a:outerShdw blurRad="50800" dist="38100" dir="2700000" algn="tl" rotWithShape="0">
              <a:srgbClr val="808080">
                <a:alpha val="42999"/>
              </a:srgbClr>
            </a:outerShdw>
          </a:effectLst>
        </p:spPr>
        <p:txBody>
          <a:bodyPr lIns="0" tIns="0" rIns="0" bIns="0" anchor="ctr"/>
          <a:lstStyle/>
          <a:p>
            <a:pPr algn="ctr">
              <a:defRPr/>
            </a:pPr>
            <a:r>
              <a:rPr lang="en-US" sz="1080" dirty="0">
                <a:solidFill>
                  <a:schemeClr val="bg1"/>
                </a:solidFill>
                <a:latin typeface="Cambria" charset="0"/>
                <a:ea typeface="Cambria" charset="0"/>
                <a:cs typeface="Cambria" charset="0"/>
              </a:rPr>
              <a:t>***</a:t>
            </a:r>
            <a:endParaRPr lang="en-US" sz="1620" dirty="0">
              <a:solidFill>
                <a:schemeClr val="bg1"/>
              </a:solidFill>
              <a:latin typeface="Cambria" charset="0"/>
              <a:ea typeface="Cambria" charset="0"/>
              <a:cs typeface="Cambria" charset="0"/>
            </a:endParaRPr>
          </a:p>
        </p:txBody>
      </p:sp>
      <p:sp>
        <p:nvSpPr>
          <p:cNvPr id="49" name="Folded Corner 48"/>
          <p:cNvSpPr>
            <a:spLocks noChangeArrowheads="1"/>
          </p:cNvSpPr>
          <p:nvPr/>
        </p:nvSpPr>
        <p:spPr bwMode="auto">
          <a:xfrm>
            <a:off x="1911843" y="3259914"/>
            <a:ext cx="292894" cy="238125"/>
          </a:xfrm>
          <a:prstGeom prst="foldedCorner">
            <a:avLst>
              <a:gd name="adj" fmla="val 16667"/>
            </a:avLst>
          </a:prstGeom>
          <a:solidFill>
            <a:schemeClr val="accent2"/>
          </a:solidFill>
          <a:ln w="6350">
            <a:solidFill>
              <a:srgbClr val="404040"/>
            </a:solidFill>
            <a:miter lim="800000"/>
            <a:headEnd/>
            <a:tailEnd/>
          </a:ln>
          <a:effectLst>
            <a:outerShdw blurRad="50800" dist="38100" dir="2700000" algn="tl" rotWithShape="0">
              <a:srgbClr val="808080">
                <a:alpha val="42999"/>
              </a:srgbClr>
            </a:outerShdw>
          </a:effectLst>
        </p:spPr>
        <p:txBody>
          <a:bodyPr lIns="0" tIns="0" rIns="0" bIns="0" anchor="ctr"/>
          <a:lstStyle/>
          <a:p>
            <a:pPr algn="ctr">
              <a:defRPr/>
            </a:pPr>
            <a:r>
              <a:rPr lang="en-US" sz="1080" dirty="0">
                <a:solidFill>
                  <a:schemeClr val="bg1"/>
                </a:solidFill>
                <a:latin typeface="Cambria" charset="0"/>
                <a:ea typeface="Cambria" charset="0"/>
                <a:cs typeface="Cambria" charset="0"/>
              </a:rPr>
              <a:t>***</a:t>
            </a:r>
            <a:endParaRPr lang="en-US" sz="1620" dirty="0">
              <a:solidFill>
                <a:schemeClr val="bg1"/>
              </a:solidFill>
              <a:latin typeface="Cambria" charset="0"/>
              <a:ea typeface="Cambria" charset="0"/>
              <a:cs typeface="Cambria" charset="0"/>
            </a:endParaRPr>
          </a:p>
        </p:txBody>
      </p:sp>
      <p:sp>
        <p:nvSpPr>
          <p:cNvPr id="50" name="Folded Corner 49"/>
          <p:cNvSpPr>
            <a:spLocks noChangeArrowheads="1"/>
          </p:cNvSpPr>
          <p:nvPr/>
        </p:nvSpPr>
        <p:spPr bwMode="auto">
          <a:xfrm>
            <a:off x="6211253" y="1088546"/>
            <a:ext cx="292894" cy="238125"/>
          </a:xfrm>
          <a:prstGeom prst="foldedCorner">
            <a:avLst>
              <a:gd name="adj" fmla="val 16667"/>
            </a:avLst>
          </a:prstGeom>
          <a:solidFill>
            <a:schemeClr val="accent1"/>
          </a:solidFill>
          <a:ln w="6350">
            <a:solidFill>
              <a:srgbClr val="404040"/>
            </a:solidFill>
            <a:miter lim="800000"/>
            <a:headEnd/>
            <a:tailEnd/>
          </a:ln>
          <a:effectLst>
            <a:outerShdw blurRad="50800" dist="38100" dir="2700000" algn="tl" rotWithShape="0">
              <a:srgbClr val="808080">
                <a:alpha val="42999"/>
              </a:srgbClr>
            </a:outerShdw>
          </a:effectLst>
        </p:spPr>
        <p:txBody>
          <a:bodyPr lIns="0" tIns="0" rIns="0" bIns="0" anchor="ctr"/>
          <a:lstStyle/>
          <a:p>
            <a:pPr algn="ctr">
              <a:defRPr/>
            </a:pPr>
            <a:r>
              <a:rPr lang="en-US" sz="1080" dirty="0">
                <a:solidFill>
                  <a:schemeClr val="bg1"/>
                </a:solidFill>
                <a:latin typeface="Cambria" charset="0"/>
                <a:ea typeface="Cambria" charset="0"/>
                <a:cs typeface="Cambria" charset="0"/>
              </a:rPr>
              <a:t>***</a:t>
            </a:r>
            <a:endParaRPr lang="en-US" sz="1620" dirty="0">
              <a:solidFill>
                <a:schemeClr val="bg1"/>
              </a:solidFill>
              <a:latin typeface="Cambria" charset="0"/>
              <a:ea typeface="Cambria" charset="0"/>
              <a:cs typeface="Cambria" charset="0"/>
            </a:endParaRPr>
          </a:p>
        </p:txBody>
      </p:sp>
      <p:sp>
        <p:nvSpPr>
          <p:cNvPr id="52" name="Shape 302"/>
          <p:cNvSpPr/>
          <p:nvPr/>
        </p:nvSpPr>
        <p:spPr>
          <a:xfrm>
            <a:off x="65960" y="3898754"/>
            <a:ext cx="4149201" cy="600798"/>
          </a:xfrm>
          <a:prstGeom prst="rect">
            <a:avLst/>
          </a:prstGeom>
          <a:noFill/>
          <a:ln w="12700">
            <a:miter lim="400000"/>
          </a:ln>
          <a:effectLst/>
          <a:extLst>
            <a:ext uri="{C572A759-6A51-4108-AA02-DFA0A04FC94B}">
              <ma14:wrappingTextBoxFlag xmlns="" xmlns:ma14="http://schemas.microsoft.com/office/mac/drawingml/2011/main" val="1"/>
            </a:ext>
          </a:extLst>
        </p:spPr>
        <p:txBody>
          <a:bodyPr lIns="45720" tIns="45720" rIns="45720" bIns="45720">
            <a:noAutofit/>
          </a:bodyPr>
          <a:lstStyle/>
          <a:p>
            <a:pPr defTabSz="456371">
              <a:lnSpc>
                <a:spcPct val="90000"/>
              </a:lnSpc>
              <a:defRPr sz="3200" b="1" i="1">
                <a:solidFill>
                  <a:srgbClr val="F38F1A"/>
                </a:solidFill>
                <a:latin typeface="Times New Roman"/>
                <a:ea typeface="Times New Roman"/>
                <a:cs typeface="Times New Roman"/>
                <a:sym typeface="Times New Roman"/>
              </a:defRPr>
            </a:pPr>
            <a:r>
              <a:rPr lang="en-US" sz="1400" b="1" i="1" dirty="0">
                <a:solidFill>
                  <a:srgbClr val="F38F1A"/>
                </a:solidFill>
                <a:latin typeface="HelvNeue Bold for IBM" charset="0"/>
                <a:ea typeface="HelvNeue Bold for IBM" charset="0"/>
                <a:cs typeface="HelvNeue Bold for IBM" charset="0"/>
                <a:sym typeface="Times New Roman"/>
              </a:rPr>
              <a:t>Client </a:t>
            </a:r>
            <a:r>
              <a:rPr sz="1400" b="1" i="1" dirty="0">
                <a:solidFill>
                  <a:srgbClr val="F38F1A"/>
                </a:solidFill>
                <a:latin typeface="HelvNeue Bold for IBM" charset="0"/>
                <a:ea typeface="HelvNeue Bold for IBM" charset="0"/>
                <a:cs typeface="HelvNeue Bold for IBM" charset="0"/>
                <a:sym typeface="Times New Roman"/>
              </a:rPr>
              <a:t>Value Proposition:</a:t>
            </a:r>
            <a:endParaRPr sz="1600" b="1" i="1" dirty="0">
              <a:solidFill>
                <a:srgbClr val="F38F1A"/>
              </a:solidFill>
              <a:latin typeface="HelvNeue Bold for IBM" charset="0"/>
              <a:ea typeface="HelvNeue Bold for IBM" charset="0"/>
              <a:cs typeface="HelvNeue Bold for IBM" charset="0"/>
              <a:sym typeface="Arial"/>
            </a:endParaRPr>
          </a:p>
          <a:p>
            <a:pPr defTabSz="456371">
              <a:lnSpc>
                <a:spcPct val="90000"/>
              </a:lnSpc>
              <a:defRPr sz="3200" i="1">
                <a:solidFill>
                  <a:srgbClr val="F38F1A"/>
                </a:solidFill>
                <a:latin typeface="Times New Roman"/>
                <a:ea typeface="Times New Roman"/>
                <a:cs typeface="Times New Roman"/>
                <a:sym typeface="Times New Roman"/>
              </a:defRPr>
            </a:pPr>
            <a:r>
              <a:rPr lang="en-US" sz="1400" i="1" dirty="0">
                <a:solidFill>
                  <a:srgbClr val="F38F1A"/>
                </a:solidFill>
                <a:latin typeface="HelvNeue Light for IBM" charset="0"/>
                <a:ea typeface="HelvNeue Light for IBM" charset="0"/>
                <a:cs typeface="HelvNeue Light for IBM" charset="0"/>
                <a:sym typeface="Times New Roman"/>
              </a:rPr>
              <a:t>Protect guest paging data from administrators  and/or users with access to volumes </a:t>
            </a:r>
            <a:endParaRPr sz="1400" i="1" dirty="0">
              <a:solidFill>
                <a:srgbClr val="F38F1A"/>
              </a:solidFill>
              <a:latin typeface="HelvNeue Light for IBM" charset="0"/>
              <a:ea typeface="HelvNeue Light for IBM" charset="0"/>
              <a:cs typeface="HelvNeue Light for IBM" charset="0"/>
              <a:sym typeface="Times New Roman"/>
            </a:endParaRPr>
          </a:p>
        </p:txBody>
      </p:sp>
      <p:sp>
        <p:nvSpPr>
          <p:cNvPr id="45" name="Rectangle 44"/>
          <p:cNvSpPr>
            <a:spLocks noChangeArrowheads="1"/>
          </p:cNvSpPr>
          <p:nvPr/>
        </p:nvSpPr>
        <p:spPr bwMode="auto">
          <a:xfrm>
            <a:off x="2747491" y="1340354"/>
            <a:ext cx="917258" cy="614363"/>
          </a:xfrm>
          <a:prstGeom prst="rect">
            <a:avLst/>
          </a:prstGeom>
          <a:noFill/>
          <a:ln w="12700">
            <a:solidFill>
              <a:schemeClr val="tx1"/>
            </a:solidFill>
            <a:miter lim="800000"/>
            <a:headEnd/>
            <a:tailEnd/>
          </a:ln>
          <a:effectLst/>
          <a:scene3d>
            <a:camera prst="orthographicFront">
              <a:rot lat="0" lon="0" rev="0"/>
            </a:camera>
            <a:lightRig rig="contrasting" dir="t">
              <a:rot lat="0" lon="0" rev="1500000"/>
            </a:lightRig>
          </a:scene3d>
          <a:sp3d prstMaterial="metal">
            <a:bevelT w="88900" h="88900"/>
          </a:sp3d>
          <a:extLst/>
        </p:spPr>
        <p:txBody>
          <a:bodyPr anchor="ctr"/>
          <a:lstStyle/>
          <a:p>
            <a:pPr algn="ctr">
              <a:defRPr/>
            </a:pPr>
            <a:r>
              <a:rPr lang="en-US" sz="1620" dirty="0">
                <a:latin typeface="Cambria" charset="0"/>
                <a:ea typeface="Cambria" charset="0"/>
                <a:cs typeface="Cambria" charset="0"/>
              </a:rPr>
              <a:t>z/VM</a:t>
            </a:r>
          </a:p>
        </p:txBody>
      </p:sp>
      <p:sp>
        <p:nvSpPr>
          <p:cNvPr id="42" name="Rectangle 41"/>
          <p:cNvSpPr>
            <a:spLocks noChangeArrowheads="1"/>
          </p:cNvSpPr>
          <p:nvPr/>
        </p:nvSpPr>
        <p:spPr bwMode="auto">
          <a:xfrm>
            <a:off x="4919717" y="1303204"/>
            <a:ext cx="917258" cy="615553"/>
          </a:xfrm>
          <a:prstGeom prst="rect">
            <a:avLst/>
          </a:prstGeom>
          <a:noFill/>
          <a:ln w="12700">
            <a:solidFill>
              <a:schemeClr val="tx1"/>
            </a:solidFill>
            <a:miter lim="800000"/>
            <a:headEnd/>
            <a:tailEnd/>
          </a:ln>
          <a:effectLst/>
          <a:scene3d>
            <a:camera prst="orthographicFront">
              <a:rot lat="0" lon="0" rev="0"/>
            </a:camera>
            <a:lightRig rig="contrasting" dir="t">
              <a:rot lat="0" lon="0" rev="1500000"/>
            </a:lightRig>
          </a:scene3d>
          <a:sp3d prstMaterial="metal">
            <a:bevelT w="88900" h="88900"/>
          </a:sp3d>
          <a:extLst/>
        </p:spPr>
        <p:txBody>
          <a:bodyPr anchor="ctr"/>
          <a:lstStyle/>
          <a:p>
            <a:pPr algn="ctr">
              <a:defRPr/>
            </a:pPr>
            <a:r>
              <a:rPr lang="en-US" sz="1620" dirty="0">
                <a:latin typeface="Cambria" charset="0"/>
                <a:ea typeface="Cambria" charset="0"/>
                <a:cs typeface="Cambria" charset="0"/>
              </a:rPr>
              <a:t>z/VM</a:t>
            </a:r>
          </a:p>
        </p:txBody>
      </p:sp>
      <p:sp>
        <p:nvSpPr>
          <p:cNvPr id="43" name="Rectangle 42"/>
          <p:cNvSpPr>
            <a:spLocks noChangeArrowheads="1"/>
          </p:cNvSpPr>
          <p:nvPr/>
        </p:nvSpPr>
        <p:spPr bwMode="auto">
          <a:xfrm>
            <a:off x="2729443" y="2687902"/>
            <a:ext cx="917258" cy="614363"/>
          </a:xfrm>
          <a:prstGeom prst="rect">
            <a:avLst/>
          </a:prstGeom>
          <a:noFill/>
          <a:ln w="12700">
            <a:solidFill>
              <a:schemeClr val="tx1"/>
            </a:solidFill>
            <a:miter lim="800000"/>
            <a:headEnd/>
            <a:tailEnd/>
          </a:ln>
          <a:effectLst/>
          <a:scene3d>
            <a:camera prst="orthographicFront">
              <a:rot lat="0" lon="0" rev="0"/>
            </a:camera>
            <a:lightRig rig="contrasting" dir="t">
              <a:rot lat="0" lon="0" rev="1500000"/>
            </a:lightRig>
          </a:scene3d>
          <a:sp3d prstMaterial="metal">
            <a:bevelT w="88900" h="88900"/>
          </a:sp3d>
          <a:extLst/>
        </p:spPr>
        <p:txBody>
          <a:bodyPr anchor="ctr"/>
          <a:lstStyle/>
          <a:p>
            <a:pPr algn="ctr">
              <a:defRPr/>
            </a:pPr>
            <a:r>
              <a:rPr lang="en-US" sz="1620" dirty="0">
                <a:latin typeface="Cambria" charset="0"/>
                <a:ea typeface="Cambria" charset="0"/>
                <a:cs typeface="Cambria" charset="0"/>
              </a:rPr>
              <a:t>z/VM</a:t>
            </a:r>
          </a:p>
        </p:txBody>
      </p:sp>
      <p:sp>
        <p:nvSpPr>
          <p:cNvPr id="73" name="Folded Corner 72"/>
          <p:cNvSpPr>
            <a:spLocks noChangeArrowheads="1"/>
          </p:cNvSpPr>
          <p:nvPr/>
        </p:nvSpPr>
        <p:spPr bwMode="auto">
          <a:xfrm>
            <a:off x="2738000" y="1791282"/>
            <a:ext cx="292894" cy="238125"/>
          </a:xfrm>
          <a:prstGeom prst="foldedCorner">
            <a:avLst>
              <a:gd name="adj" fmla="val 16667"/>
            </a:avLst>
          </a:prstGeom>
          <a:solidFill>
            <a:schemeClr val="accent6">
              <a:lumMod val="20000"/>
              <a:lumOff val="80000"/>
            </a:schemeClr>
          </a:solidFill>
          <a:ln w="6350">
            <a:solidFill>
              <a:schemeClr val="accent6">
                <a:lumMod val="75000"/>
              </a:schemeClr>
            </a:solidFill>
            <a:miter lim="800000"/>
            <a:headEnd/>
            <a:tailEnd/>
          </a:ln>
          <a:effectLst>
            <a:outerShdw blurRad="50800" dist="38100" dir="2700000" algn="tl" rotWithShape="0">
              <a:srgbClr val="808080">
                <a:alpha val="42999"/>
              </a:srgbClr>
            </a:outerShdw>
          </a:effectLst>
        </p:spPr>
        <p:txBody>
          <a:bodyPr lIns="0" tIns="0" rIns="0" bIns="0" anchor="ctr"/>
          <a:lstStyle/>
          <a:p>
            <a:pPr algn="ctr">
              <a:defRPr/>
            </a:pPr>
            <a:r>
              <a:rPr lang="en-US" sz="1080" dirty="0">
                <a:solidFill>
                  <a:schemeClr val="tx2"/>
                </a:solidFill>
                <a:latin typeface="Cambria" charset="0"/>
                <a:ea typeface="Cambria" charset="0"/>
                <a:cs typeface="Cambria" charset="0"/>
              </a:rPr>
              <a:t>xyz</a:t>
            </a:r>
            <a:endParaRPr lang="en-US" sz="1620" dirty="0">
              <a:solidFill>
                <a:schemeClr val="tx2"/>
              </a:solidFill>
              <a:latin typeface="Cambria" charset="0"/>
              <a:ea typeface="Cambria" charset="0"/>
              <a:cs typeface="Cambria" charset="0"/>
            </a:endParaRPr>
          </a:p>
        </p:txBody>
      </p:sp>
      <p:sp>
        <p:nvSpPr>
          <p:cNvPr id="75" name="Folded Corner 74"/>
          <p:cNvSpPr>
            <a:spLocks noChangeArrowheads="1"/>
          </p:cNvSpPr>
          <p:nvPr/>
        </p:nvSpPr>
        <p:spPr bwMode="auto">
          <a:xfrm>
            <a:off x="2717086" y="3138388"/>
            <a:ext cx="292894" cy="238125"/>
          </a:xfrm>
          <a:prstGeom prst="foldedCorner">
            <a:avLst>
              <a:gd name="adj" fmla="val 16667"/>
            </a:avLst>
          </a:prstGeom>
          <a:solidFill>
            <a:schemeClr val="accent6">
              <a:lumMod val="20000"/>
              <a:lumOff val="80000"/>
            </a:schemeClr>
          </a:solidFill>
          <a:ln w="6350">
            <a:solidFill>
              <a:schemeClr val="accent6">
                <a:lumMod val="75000"/>
              </a:schemeClr>
            </a:solidFill>
            <a:miter lim="800000"/>
            <a:headEnd/>
            <a:tailEnd/>
          </a:ln>
          <a:effectLst>
            <a:outerShdw blurRad="50800" dist="38100" dir="2700000" algn="tl" rotWithShape="0">
              <a:srgbClr val="808080">
                <a:alpha val="42999"/>
              </a:srgbClr>
            </a:outerShdw>
          </a:effectLst>
        </p:spPr>
        <p:txBody>
          <a:bodyPr lIns="0" tIns="0" rIns="0" bIns="0" anchor="ctr"/>
          <a:lstStyle/>
          <a:p>
            <a:pPr algn="ctr">
              <a:defRPr/>
            </a:pPr>
            <a:r>
              <a:rPr lang="en-US" sz="1080" dirty="0" err="1">
                <a:solidFill>
                  <a:schemeClr val="tx2"/>
                </a:solidFill>
                <a:latin typeface="Cambria" charset="0"/>
                <a:ea typeface="Cambria" charset="0"/>
                <a:cs typeface="Cambria" charset="0"/>
              </a:rPr>
              <a:t>abc</a:t>
            </a:r>
            <a:endParaRPr lang="en-US" sz="1620" dirty="0">
              <a:solidFill>
                <a:schemeClr val="tx2"/>
              </a:solidFill>
              <a:latin typeface="Cambria" charset="0"/>
              <a:ea typeface="Cambria" charset="0"/>
              <a:cs typeface="Cambria" charset="0"/>
            </a:endParaRPr>
          </a:p>
        </p:txBody>
      </p:sp>
      <p:sp>
        <p:nvSpPr>
          <p:cNvPr id="77" name="Folded Corner 76"/>
          <p:cNvSpPr>
            <a:spLocks noChangeArrowheads="1"/>
          </p:cNvSpPr>
          <p:nvPr/>
        </p:nvSpPr>
        <p:spPr bwMode="auto">
          <a:xfrm>
            <a:off x="4900519" y="1779033"/>
            <a:ext cx="292894" cy="238125"/>
          </a:xfrm>
          <a:prstGeom prst="foldedCorner">
            <a:avLst>
              <a:gd name="adj" fmla="val 16667"/>
            </a:avLst>
          </a:prstGeom>
          <a:solidFill>
            <a:schemeClr val="accent6">
              <a:lumMod val="20000"/>
              <a:lumOff val="80000"/>
            </a:schemeClr>
          </a:solidFill>
          <a:ln w="6350">
            <a:solidFill>
              <a:schemeClr val="accent6">
                <a:lumMod val="75000"/>
              </a:schemeClr>
            </a:solidFill>
            <a:miter lim="800000"/>
            <a:headEnd/>
            <a:tailEnd/>
          </a:ln>
          <a:effectLst>
            <a:outerShdw blurRad="50800" dist="38100" dir="2700000" algn="tl" rotWithShape="0">
              <a:srgbClr val="808080">
                <a:alpha val="42999"/>
              </a:srgbClr>
            </a:outerShdw>
          </a:effectLst>
        </p:spPr>
        <p:txBody>
          <a:bodyPr lIns="0" tIns="0" rIns="0" bIns="0" anchor="ctr"/>
          <a:lstStyle/>
          <a:p>
            <a:pPr algn="ctr">
              <a:defRPr/>
            </a:pPr>
            <a:r>
              <a:rPr lang="en-US" sz="1080" dirty="0">
                <a:solidFill>
                  <a:schemeClr val="tx2"/>
                </a:solidFill>
                <a:latin typeface="Cambria" charset="0"/>
                <a:ea typeface="Cambria" charset="0"/>
                <a:cs typeface="Cambria" charset="0"/>
              </a:rPr>
              <a:t>def</a:t>
            </a:r>
            <a:endParaRPr lang="en-US" sz="1620" dirty="0">
              <a:solidFill>
                <a:schemeClr val="tx2"/>
              </a:solidFill>
              <a:latin typeface="Cambria" charset="0"/>
              <a:ea typeface="Cambria" charset="0"/>
              <a:cs typeface="Cambria" charset="0"/>
            </a:endParaRPr>
          </a:p>
        </p:txBody>
      </p:sp>
      <p:sp>
        <p:nvSpPr>
          <p:cNvPr id="74" name="TextBox 73"/>
          <p:cNvSpPr txBox="1">
            <a:spLocks noChangeArrowheads="1"/>
          </p:cNvSpPr>
          <p:nvPr/>
        </p:nvSpPr>
        <p:spPr bwMode="auto">
          <a:xfrm>
            <a:off x="3168325" y="1804136"/>
            <a:ext cx="490062" cy="145424"/>
          </a:xfrm>
          <a:prstGeom prst="rect">
            <a:avLst/>
          </a:prstGeom>
          <a:solidFill>
            <a:schemeClr val="accent4"/>
          </a:solidFill>
          <a:ln w="9525">
            <a:solidFill>
              <a:schemeClr val="accent4"/>
            </a:solidFill>
            <a:miter lim="800000"/>
            <a:headEnd/>
            <a:tailEnd/>
          </a:ln>
          <a:effectLst>
            <a:outerShdw blurRad="50800" dist="38100" dir="2700000" algn="tl" rotWithShape="0">
              <a:srgbClr val="808080">
                <a:alpha val="42999"/>
              </a:srgbClr>
            </a:outerShdw>
          </a:effectLst>
        </p:spPr>
        <p:txBody>
          <a:bodyPr lIns="0" tIns="0" rIns="0" bIns="0" anchor="ctr">
            <a:spAutoFit/>
          </a:bodyPr>
          <a:lstStyle/>
          <a:p>
            <a:pPr algn="ctr">
              <a:defRPr/>
            </a:pPr>
            <a:r>
              <a:rPr lang="en-US" sz="945" dirty="0">
                <a:solidFill>
                  <a:schemeClr val="bg1"/>
                </a:solidFill>
                <a:latin typeface="Times New Roman"/>
                <a:ea typeface="MS PGothic" charset="0"/>
                <a:cs typeface="Times New Roman"/>
              </a:rPr>
              <a:t>CPACF</a:t>
            </a:r>
          </a:p>
        </p:txBody>
      </p:sp>
      <p:sp>
        <p:nvSpPr>
          <p:cNvPr id="38" name="Rounded Rectangle 37"/>
          <p:cNvSpPr/>
          <p:nvPr/>
        </p:nvSpPr>
        <p:spPr>
          <a:xfrm>
            <a:off x="7474857" y="114493"/>
            <a:ext cx="1567543" cy="2540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z/VM 6.4</a:t>
            </a:r>
          </a:p>
        </p:txBody>
      </p:sp>
    </p:spTree>
    <p:extLst>
      <p:ext uri="{BB962C8B-B14F-4D97-AF65-F5344CB8AC3E}">
        <p14:creationId xmlns:p14="http://schemas.microsoft.com/office/powerpoint/2010/main" val="155090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217"/>
          <p:cNvSpPr txBox="1">
            <a:spLocks/>
          </p:cNvSpPr>
          <p:nvPr/>
        </p:nvSpPr>
        <p:spPr>
          <a:xfrm>
            <a:off x="465667" y="877927"/>
            <a:ext cx="3793066" cy="3589015"/>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rmAutofit/>
          </a:bodyPr>
          <a:lst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defTabSz="207402">
              <a:spcBef>
                <a:spcPts val="0"/>
              </a:spcBef>
              <a:buNone/>
              <a:defRPr sz="3618" b="1">
                <a:latin typeface="Helvetica Neue"/>
                <a:ea typeface="Helvetica Neue"/>
                <a:cs typeface="Helvetica Neue"/>
                <a:sym typeface="Helvetica Neue"/>
              </a:defRPr>
            </a:pPr>
            <a:r>
              <a:rPr lang="en-US" sz="1400" b="1" kern="0" dirty="0">
                <a:solidFill>
                  <a:schemeClr val="tx1"/>
                </a:solidFill>
                <a:latin typeface="HelvNeue Bold for IBM" charset="0"/>
                <a:ea typeface="HelvNeue Bold for IBM" charset="0"/>
                <a:cs typeface="HelvNeue Bold for IBM" charset="0"/>
                <a:sym typeface="Helvetica Neue"/>
              </a:rPr>
              <a:t>z/TPF at-rest Data Encryption</a:t>
            </a:r>
          </a:p>
          <a:p>
            <a:pPr marL="0" indent="0" defTabSz="207402">
              <a:spcBef>
                <a:spcPts val="0"/>
              </a:spcBef>
              <a:buNone/>
              <a:defRPr sz="3618" b="1">
                <a:latin typeface="Helvetica Neue"/>
                <a:ea typeface="Helvetica Neue"/>
                <a:cs typeface="Helvetica Neue"/>
                <a:sym typeface="Helvetica Neue"/>
              </a:defRPr>
            </a:pPr>
            <a:endParaRPr lang="en-US" sz="1400" b="1" kern="0" dirty="0">
              <a:solidFill>
                <a:schemeClr val="tx1"/>
              </a:solidFill>
              <a:latin typeface="HelvNeue Bold for IBM" charset="0"/>
              <a:ea typeface="HelvNeue Bold for IBM" charset="0"/>
              <a:cs typeface="HelvNeue Bold for IBM" charset="0"/>
              <a:sym typeface="Arial"/>
            </a:endParaRPr>
          </a:p>
          <a:p>
            <a:pPr marL="309752" lvl="1" indent="-150212" defTabSz="207402">
              <a:spcBef>
                <a:spcPts val="300"/>
              </a:spcBef>
              <a:buSzPct val="90000"/>
              <a:buFont typeface="Wingdings"/>
              <a:buChar char="▪"/>
              <a:defRPr sz="3618">
                <a:latin typeface="HelvNeue Light for IBM"/>
                <a:ea typeface="HelvNeue Light for IBM"/>
                <a:cs typeface="HelvNeue Light for IBM"/>
                <a:sym typeface="HelvNeue Light for IBM"/>
              </a:defRPr>
            </a:pPr>
            <a:r>
              <a:rPr lang="en-US" sz="1400" dirty="0">
                <a:solidFill>
                  <a:schemeClr val="tx1"/>
                </a:solidFill>
                <a:latin typeface="HelvNeue Light for IBM" charset="0"/>
                <a:ea typeface="HelvNeue Light for IBM" charset="0"/>
                <a:cs typeface="HelvNeue Light for IBM" charset="0"/>
                <a:sym typeface="HelvNeue Light for IBM"/>
              </a:rPr>
              <a:t>Automatic encryption of at-rest data</a:t>
            </a:r>
          </a:p>
          <a:p>
            <a:pPr marL="309752" lvl="1" indent="-150212" defTabSz="207402">
              <a:spcBef>
                <a:spcPts val="300"/>
              </a:spcBef>
              <a:buSzPct val="90000"/>
              <a:buFont typeface="Wingdings"/>
              <a:buChar char="▪"/>
              <a:defRPr sz="3618">
                <a:latin typeface="HelvNeue Light for IBM"/>
                <a:ea typeface="HelvNeue Light for IBM"/>
                <a:cs typeface="HelvNeue Light for IBM"/>
                <a:sym typeface="HelvNeue Light for IBM"/>
              </a:defRPr>
            </a:pPr>
            <a:r>
              <a:rPr lang="en-US" sz="1400" dirty="0">
                <a:solidFill>
                  <a:schemeClr val="tx1"/>
                </a:solidFill>
                <a:latin typeface="HelvNeue Light for IBM" charset="0"/>
                <a:ea typeface="HelvNeue Light for IBM" charset="0"/>
                <a:cs typeface="HelvNeue Light for IBM" charset="0"/>
                <a:sym typeface="HelvNeue Light for IBM"/>
              </a:rPr>
              <a:t>No application changes required</a:t>
            </a:r>
          </a:p>
          <a:p>
            <a:pPr marL="309752" lvl="1" indent="-150212" defTabSz="207402">
              <a:spcBef>
                <a:spcPts val="300"/>
              </a:spcBef>
              <a:buSzPct val="90000"/>
              <a:buFont typeface="Wingdings"/>
              <a:buChar char="▪"/>
              <a:defRPr sz="3618">
                <a:latin typeface="HelvNeue Light for IBM"/>
                <a:ea typeface="HelvNeue Light for IBM"/>
                <a:cs typeface="HelvNeue Light for IBM"/>
                <a:sym typeface="HelvNeue Light for IBM"/>
              </a:defRPr>
            </a:pPr>
            <a:r>
              <a:rPr lang="en-US" sz="1400" dirty="0">
                <a:solidFill>
                  <a:schemeClr val="tx1"/>
                </a:solidFill>
                <a:latin typeface="HelvNeue Light for IBM" charset="0"/>
                <a:ea typeface="HelvNeue Light for IBM" charset="0"/>
                <a:cs typeface="HelvNeue Light for IBM" charset="0"/>
                <a:sym typeface="HelvNeue Light for IBM"/>
              </a:rPr>
              <a:t>Database level encryption using highly efficient CPACF HW crypto </a:t>
            </a:r>
          </a:p>
          <a:p>
            <a:pPr marL="309752" lvl="1" indent="-150212" defTabSz="207402">
              <a:spcBef>
                <a:spcPts val="300"/>
              </a:spcBef>
              <a:buSzPct val="90000"/>
              <a:buFont typeface="Wingdings"/>
              <a:buChar char="▪"/>
              <a:defRPr sz="3618">
                <a:latin typeface="HelvNeue Light for IBM"/>
                <a:ea typeface="HelvNeue Light for IBM"/>
                <a:cs typeface="HelvNeue Light for IBM"/>
                <a:sym typeface="HelvNeue Light for IBM"/>
              </a:defRPr>
            </a:pPr>
            <a:r>
              <a:rPr lang="en-US" sz="1400" dirty="0">
                <a:solidFill>
                  <a:schemeClr val="tx1"/>
                </a:solidFill>
                <a:latin typeface="HelvNeue Light for IBM" charset="0"/>
                <a:ea typeface="HelvNeue Light for IBM" charset="0"/>
                <a:cs typeface="HelvNeue Light for IBM" charset="0"/>
                <a:sym typeface="HelvNeue Light for IBM"/>
              </a:rPr>
              <a:t>Includes data on disk and cached in memory</a:t>
            </a:r>
          </a:p>
          <a:p>
            <a:pPr marL="309752" lvl="1" indent="-150212" defTabSz="207402">
              <a:spcBef>
                <a:spcPts val="300"/>
              </a:spcBef>
              <a:buSzPct val="90000"/>
              <a:buFont typeface="Wingdings"/>
              <a:buChar char="▪"/>
              <a:defRPr sz="3618">
                <a:latin typeface="HelvNeue Light for IBM"/>
                <a:ea typeface="HelvNeue Light for IBM"/>
                <a:cs typeface="HelvNeue Light for IBM"/>
                <a:sym typeface="HelvNeue Light for IBM"/>
              </a:defRPr>
            </a:pPr>
            <a:r>
              <a:rPr lang="en-US" sz="1400" dirty="0">
                <a:solidFill>
                  <a:schemeClr val="tx1"/>
                </a:solidFill>
                <a:latin typeface="HelvNeue Light for IBM" charset="0"/>
                <a:ea typeface="HelvNeue Light for IBM" charset="0"/>
                <a:cs typeface="HelvNeue Light for IBM" charset="0"/>
                <a:sym typeface="HelvNeue Light for IBM"/>
              </a:rPr>
              <a:t>Optionally can include data integrity checking to detect accidental or malicious data corruption</a:t>
            </a:r>
          </a:p>
          <a:p>
            <a:pPr marL="309752" lvl="1" indent="-150212" defTabSz="207402">
              <a:spcBef>
                <a:spcPts val="300"/>
              </a:spcBef>
              <a:buSzPct val="90000"/>
              <a:buFont typeface="Wingdings"/>
              <a:buChar char="▪"/>
              <a:defRPr sz="3618">
                <a:latin typeface="HelvNeue Light for IBM"/>
                <a:ea typeface="HelvNeue Light for IBM"/>
                <a:cs typeface="HelvNeue Light for IBM"/>
                <a:sym typeface="HelvNeue Light for IBM"/>
              </a:defRPr>
            </a:pPr>
            <a:endParaRPr lang="en-US" sz="1400" dirty="0">
              <a:solidFill>
                <a:schemeClr val="tx1"/>
              </a:solidFill>
              <a:latin typeface="HelvNeue Light for IBM" charset="0"/>
              <a:ea typeface="HelvNeue Light for IBM" charset="0"/>
              <a:cs typeface="HelvNeue Light for IBM" charset="0"/>
              <a:sym typeface="HelvNeue Light for IBM"/>
            </a:endParaRPr>
          </a:p>
          <a:p>
            <a:pPr marL="309752" lvl="1" indent="-150212" defTabSz="207402">
              <a:spcBef>
                <a:spcPts val="300"/>
              </a:spcBef>
              <a:buSzPct val="90000"/>
              <a:buFont typeface="Wingdings"/>
              <a:buChar char="▪"/>
              <a:defRPr sz="3618">
                <a:latin typeface="HelvNeue Light for IBM"/>
                <a:ea typeface="HelvNeue Light for IBM"/>
                <a:cs typeface="HelvNeue Light for IBM"/>
                <a:sym typeface="HelvNeue Light for IBM"/>
              </a:defRPr>
            </a:pPr>
            <a:endParaRPr lang="en-US" sz="1400" dirty="0">
              <a:solidFill>
                <a:schemeClr val="tx1"/>
              </a:solidFill>
              <a:latin typeface="HelvNeue Light for IBM" charset="0"/>
              <a:ea typeface="HelvNeue Light for IBM" charset="0"/>
              <a:cs typeface="HelvNeue Light for IBM" charset="0"/>
              <a:sym typeface="HelvNeue Light for IBM"/>
            </a:endParaRPr>
          </a:p>
        </p:txBody>
      </p:sp>
      <p:sp>
        <p:nvSpPr>
          <p:cNvPr id="2" name="Title 1"/>
          <p:cNvSpPr>
            <a:spLocks noGrp="1"/>
          </p:cNvSpPr>
          <p:nvPr>
            <p:ph type="title"/>
          </p:nvPr>
        </p:nvSpPr>
        <p:spPr>
          <a:xfrm>
            <a:off x="355143" y="180667"/>
            <a:ext cx="8557812" cy="485679"/>
          </a:xfrm>
        </p:spPr>
        <p:txBody>
          <a:bodyPr>
            <a:normAutofit/>
          </a:bodyPr>
          <a:lstStyle/>
          <a:p>
            <a:r>
              <a:rPr lang="en-US" sz="2000" dirty="0"/>
              <a:t>Data Protection </a:t>
            </a:r>
            <a:r>
              <a:rPr lang="en-US" sz="2000" dirty="0">
                <a:solidFill>
                  <a:srgbClr val="F48F19"/>
                </a:solidFill>
              </a:rPr>
              <a:t>// z/TPF Transparent Database Encryption </a:t>
            </a:r>
            <a:endParaRPr lang="en-US" sz="2000" dirty="0"/>
          </a:p>
        </p:txBody>
      </p:sp>
      <p:sp>
        <p:nvSpPr>
          <p:cNvPr id="195" name="Shape 195"/>
          <p:cNvSpPr/>
          <p:nvPr/>
        </p:nvSpPr>
        <p:spPr>
          <a:xfrm>
            <a:off x="966952" y="925879"/>
            <a:ext cx="4709735" cy="415441"/>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l">
              <a:defRPr sz="4200">
                <a:solidFill>
                  <a:srgbClr val="395567"/>
                </a:solidFill>
                <a:latin typeface="HelvNeue Bold for IBM"/>
                <a:ea typeface="HelvNeue Bold for IBM"/>
                <a:cs typeface="HelvNeue Bold for IBM"/>
                <a:sym typeface="HelvNeue Bold for IBM"/>
              </a:defRPr>
            </a:lvl1pPr>
          </a:lstStyle>
          <a:p>
            <a:endParaRPr sz="1575" dirty="0"/>
          </a:p>
        </p:txBody>
      </p:sp>
      <p:sp>
        <p:nvSpPr>
          <p:cNvPr id="11" name="Shape 195"/>
          <p:cNvSpPr/>
          <p:nvPr/>
        </p:nvSpPr>
        <p:spPr>
          <a:xfrm>
            <a:off x="406018" y="473855"/>
            <a:ext cx="4709735" cy="284873"/>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l">
              <a:defRPr sz="4200">
                <a:solidFill>
                  <a:srgbClr val="395567"/>
                </a:solidFill>
                <a:latin typeface="HelvNeue Bold for IBM"/>
                <a:ea typeface="HelvNeue Bold for IBM"/>
                <a:cs typeface="HelvNeue Bold for IBM"/>
                <a:sym typeface="HelvNeue Bold for IBM"/>
              </a:defRPr>
            </a:lvl1pPr>
          </a:lstStyle>
          <a:p>
            <a:pPr defTabSz="309563" hangingPunct="0"/>
            <a:r>
              <a:rPr lang="en-US" sz="1400" i="1" kern="0" dirty="0">
                <a:solidFill>
                  <a:schemeClr val="tx1"/>
                </a:solidFill>
                <a:latin typeface="HelvNeue Light for IBM" charset="0"/>
                <a:ea typeface="HelvNeue Light for IBM" charset="0"/>
                <a:cs typeface="HelvNeue Light for IBM" charset="0"/>
              </a:rPr>
              <a:t>Technical Foundation</a:t>
            </a:r>
            <a:endParaRPr sz="1400" i="1" kern="0" dirty="0">
              <a:solidFill>
                <a:schemeClr val="tx1"/>
              </a:solidFill>
              <a:latin typeface="HelvNeue Light for IBM" charset="0"/>
              <a:ea typeface="HelvNeue Light for IBM" charset="0"/>
              <a:cs typeface="HelvNeue Light for IBM" charset="0"/>
            </a:endParaRPr>
          </a:p>
        </p:txBody>
      </p:sp>
      <p:sp>
        <p:nvSpPr>
          <p:cNvPr id="8" name="Shape 217"/>
          <p:cNvSpPr txBox="1">
            <a:spLocks/>
          </p:cNvSpPr>
          <p:nvPr/>
        </p:nvSpPr>
        <p:spPr>
          <a:xfrm>
            <a:off x="4487345" y="877921"/>
            <a:ext cx="3793066" cy="3589015"/>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rmAutofit/>
          </a:bodyPr>
          <a:lst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defTabSz="207402">
              <a:spcBef>
                <a:spcPts val="0"/>
              </a:spcBef>
              <a:buNone/>
              <a:defRPr sz="3618" b="1">
                <a:latin typeface="Helvetica Neue"/>
                <a:ea typeface="Helvetica Neue"/>
                <a:cs typeface="Helvetica Neue"/>
                <a:sym typeface="Helvetica Neue"/>
              </a:defRPr>
            </a:pPr>
            <a:r>
              <a:rPr lang="en-US" sz="1400" b="1" kern="0" dirty="0">
                <a:solidFill>
                  <a:schemeClr val="tx1"/>
                </a:solidFill>
                <a:latin typeface="HelvNeue Bold for IBM" charset="0"/>
                <a:ea typeface="HelvNeue Bold for IBM" charset="0"/>
                <a:cs typeface="HelvNeue Bold for IBM" charset="0"/>
                <a:sym typeface="Helvetica Neue"/>
              </a:rPr>
              <a:t>Additional Information</a:t>
            </a:r>
          </a:p>
          <a:p>
            <a:pPr marL="0" indent="0" defTabSz="207402">
              <a:spcBef>
                <a:spcPts val="0"/>
              </a:spcBef>
              <a:buNone/>
              <a:defRPr sz="3618" b="1">
                <a:latin typeface="Helvetica Neue"/>
                <a:ea typeface="Helvetica Neue"/>
                <a:cs typeface="Helvetica Neue"/>
                <a:sym typeface="Helvetica Neue"/>
              </a:defRPr>
            </a:pPr>
            <a:endParaRPr lang="en-US" sz="1400" b="1" kern="0" dirty="0">
              <a:solidFill>
                <a:schemeClr val="tx1"/>
              </a:solidFill>
              <a:latin typeface="HelvNeue Bold for IBM" charset="0"/>
              <a:ea typeface="HelvNeue Bold for IBM" charset="0"/>
              <a:cs typeface="HelvNeue Bold for IBM" charset="0"/>
              <a:sym typeface="Arial"/>
            </a:endParaRPr>
          </a:p>
          <a:p>
            <a:pPr marL="309752" lvl="1" indent="-150212" defTabSz="207402">
              <a:spcBef>
                <a:spcPts val="300"/>
              </a:spcBef>
              <a:buSzPct val="90000"/>
              <a:buFont typeface="Wingdings"/>
              <a:buChar char="▪"/>
              <a:defRPr sz="3618">
                <a:latin typeface="HelvNeue Light for IBM"/>
                <a:ea typeface="HelvNeue Light for IBM"/>
                <a:cs typeface="HelvNeue Light for IBM"/>
                <a:sym typeface="HelvNeue Light for IBM"/>
              </a:defRPr>
            </a:pPr>
            <a:r>
              <a:rPr lang="en-US" sz="1400" dirty="0">
                <a:solidFill>
                  <a:schemeClr val="tx1"/>
                </a:solidFill>
                <a:latin typeface="HelvNeue Light for IBM" charset="0"/>
                <a:ea typeface="HelvNeue Light for IBM" charset="0"/>
                <a:cs typeface="HelvNeue Light for IBM" charset="0"/>
                <a:sym typeface="HelvNeue Light for IBM"/>
              </a:rPr>
              <a:t>Data encrypted using AES CBC (128 or 256)</a:t>
            </a:r>
          </a:p>
          <a:p>
            <a:pPr marL="309752" lvl="1" indent="-150212" defTabSz="207402">
              <a:spcBef>
                <a:spcPts val="300"/>
              </a:spcBef>
              <a:buSzPct val="90000"/>
              <a:buFont typeface="Wingdings"/>
              <a:buChar char="▪"/>
              <a:defRPr sz="3618">
                <a:latin typeface="HelvNeue Light for IBM"/>
                <a:ea typeface="HelvNeue Light for IBM"/>
                <a:cs typeface="HelvNeue Light for IBM"/>
                <a:sym typeface="HelvNeue Light for IBM"/>
              </a:defRPr>
            </a:pPr>
            <a:r>
              <a:rPr lang="en-US" sz="1400" dirty="0">
                <a:solidFill>
                  <a:schemeClr val="tx1"/>
                </a:solidFill>
                <a:latin typeface="HelvNeue Light for IBM" charset="0"/>
                <a:ea typeface="HelvNeue Light for IBM" charset="0"/>
                <a:cs typeface="HelvNeue Light for IBM" charset="0"/>
                <a:sym typeface="HelvNeue Light for IBM"/>
              </a:rPr>
              <a:t>Optional integrity checking uses SHA-256</a:t>
            </a:r>
          </a:p>
          <a:p>
            <a:pPr marL="309752" lvl="1" indent="-150212" defTabSz="207402">
              <a:spcBef>
                <a:spcPts val="300"/>
              </a:spcBef>
              <a:buSzPct val="90000"/>
              <a:buFont typeface="Wingdings"/>
              <a:buChar char="▪"/>
              <a:defRPr sz="3618">
                <a:latin typeface="HelvNeue Light for IBM"/>
                <a:ea typeface="HelvNeue Light for IBM"/>
                <a:cs typeface="HelvNeue Light for IBM"/>
                <a:sym typeface="HelvNeue Light for IBM"/>
              </a:defRPr>
            </a:pPr>
            <a:r>
              <a:rPr lang="en-US" sz="1400" dirty="0">
                <a:solidFill>
                  <a:schemeClr val="tx1"/>
                </a:solidFill>
                <a:latin typeface="HelvNeue Light for IBM" charset="0"/>
                <a:ea typeface="HelvNeue Light for IBM" charset="0"/>
                <a:cs typeface="HelvNeue Light for IBM" charset="0"/>
                <a:sym typeface="HelvNeue Light for IBM"/>
              </a:rPr>
              <a:t>Includes tools to migrate an existing DB from unencrypted to encrypted state or change the encryption key/algorithm for a given DB while transactions are flowing (no DB downtime) </a:t>
            </a:r>
          </a:p>
          <a:p>
            <a:pPr marL="309752" lvl="1" indent="-150212" defTabSz="207402">
              <a:spcBef>
                <a:spcPts val="300"/>
              </a:spcBef>
              <a:buSzPct val="90000"/>
              <a:buFont typeface="Wingdings"/>
              <a:buChar char="▪"/>
              <a:defRPr sz="3618">
                <a:latin typeface="HelvNeue Light for IBM"/>
                <a:ea typeface="HelvNeue Light for IBM"/>
                <a:cs typeface="HelvNeue Light for IBM"/>
                <a:sym typeface="HelvNeue Light for IBM"/>
              </a:defRPr>
            </a:pPr>
            <a:endParaRPr lang="en-US" sz="1400" dirty="0">
              <a:solidFill>
                <a:schemeClr val="tx1"/>
              </a:solidFill>
              <a:latin typeface="HelvNeue Light for IBM" charset="0"/>
              <a:ea typeface="HelvNeue Light for IBM" charset="0"/>
              <a:cs typeface="HelvNeue Light for IBM" charset="0"/>
              <a:sym typeface="HelvNeue Light for IBM"/>
            </a:endParaRPr>
          </a:p>
          <a:p>
            <a:pPr marL="309752" lvl="1" indent="-150212" defTabSz="207402">
              <a:spcBef>
                <a:spcPts val="300"/>
              </a:spcBef>
              <a:buSzPct val="90000"/>
              <a:buFont typeface="Wingdings"/>
              <a:buChar char="▪"/>
              <a:defRPr sz="3618">
                <a:latin typeface="HelvNeue Light for IBM"/>
                <a:ea typeface="HelvNeue Light for IBM"/>
                <a:cs typeface="HelvNeue Light for IBM"/>
                <a:sym typeface="HelvNeue Light for IBM"/>
              </a:defRPr>
            </a:pPr>
            <a:endParaRPr lang="en-US" sz="1400" dirty="0">
              <a:solidFill>
                <a:schemeClr val="tx1"/>
              </a:solidFill>
              <a:latin typeface="HelvNeue Light for IBM" charset="0"/>
              <a:ea typeface="HelvNeue Light for IBM" charset="0"/>
              <a:cs typeface="HelvNeue Light for IBM" charset="0"/>
              <a:sym typeface="HelvNeue Light for IBM"/>
            </a:endParaRPr>
          </a:p>
          <a:p>
            <a:pPr marL="0" indent="-475460" algn="ctr" defTabSz="207402">
              <a:spcBef>
                <a:spcPts val="300"/>
              </a:spcBef>
              <a:buSzPct val="90000"/>
              <a:buNone/>
              <a:defRPr sz="3618">
                <a:latin typeface="HelvNeue Light for IBM"/>
                <a:ea typeface="HelvNeue Light for IBM"/>
                <a:cs typeface="HelvNeue Light for IBM"/>
                <a:sym typeface="HelvNeue Light for IBM"/>
              </a:defRPr>
            </a:pPr>
            <a:r>
              <a:rPr lang="en-US" sz="1600" b="1" i="1" dirty="0">
                <a:solidFill>
                  <a:schemeClr val="accent2"/>
                </a:solidFill>
                <a:latin typeface="HelvNeue Medium for IBM" charset="0"/>
                <a:ea typeface="HelvNeue Medium for IBM" charset="0"/>
                <a:cs typeface="HelvNeue Medium for IBM" charset="0"/>
                <a:sym typeface="HelvNeue Light for IBM"/>
              </a:rPr>
              <a:t>Support shipped August 2016</a:t>
            </a:r>
          </a:p>
          <a:p>
            <a:pPr marL="0" indent="-475460" algn="ctr" defTabSz="207402">
              <a:spcBef>
                <a:spcPts val="300"/>
              </a:spcBef>
              <a:buSzPct val="90000"/>
              <a:buNone/>
              <a:defRPr sz="3618">
                <a:latin typeface="HelvNeue Light for IBM"/>
                <a:ea typeface="HelvNeue Light for IBM"/>
                <a:cs typeface="HelvNeue Light for IBM"/>
                <a:sym typeface="HelvNeue Light for IBM"/>
              </a:defRPr>
            </a:pPr>
            <a:r>
              <a:rPr lang="sk-SK" sz="1600" i="1" dirty="0">
                <a:solidFill>
                  <a:schemeClr val="accent2"/>
                </a:solidFill>
                <a:latin typeface="HelvNeue Light for IBM" charset="0"/>
                <a:ea typeface="HelvNeue Light for IBM" charset="0"/>
                <a:cs typeface="HelvNeue Light for IBM" charset="0"/>
                <a:sym typeface="HelvNeue Light for IBM"/>
              </a:rPr>
              <a:t>(APAR PI56476)</a:t>
            </a:r>
            <a:endParaRPr lang="en-US" sz="1600" i="1" dirty="0">
              <a:solidFill>
                <a:schemeClr val="accent2"/>
              </a:solidFill>
              <a:latin typeface="HelvNeue Light for IBM" charset="0"/>
              <a:ea typeface="HelvNeue Light for IBM" charset="0"/>
              <a:cs typeface="HelvNeue Light for IBM" charset="0"/>
              <a:sym typeface="HelvNeue Light for IBM"/>
            </a:endParaRPr>
          </a:p>
        </p:txBody>
      </p:sp>
      <p:sp>
        <p:nvSpPr>
          <p:cNvPr id="9" name="Shape 302"/>
          <p:cNvSpPr/>
          <p:nvPr/>
        </p:nvSpPr>
        <p:spPr>
          <a:xfrm>
            <a:off x="577271" y="3657597"/>
            <a:ext cx="3613728" cy="858223"/>
          </a:xfrm>
          <a:prstGeom prst="rect">
            <a:avLst/>
          </a:prstGeom>
          <a:noFill/>
          <a:ln w="12700">
            <a:miter lim="400000"/>
          </a:ln>
          <a:effectLst/>
          <a:extLst>
            <a:ext uri="{C572A759-6A51-4108-AA02-DFA0A04FC94B}">
              <ma14:wrappingTextBoxFlag xmlns="" xmlns:ma14="http://schemas.microsoft.com/office/mac/drawingml/2011/main" val="1"/>
            </a:ext>
          </a:extLst>
        </p:spPr>
        <p:txBody>
          <a:bodyPr lIns="45720" tIns="45720" rIns="45720" bIns="45720">
            <a:normAutofit lnSpcReduction="10000"/>
          </a:bodyPr>
          <a:lstStyle/>
          <a:p>
            <a:pPr algn="ctr" defTabSz="456371">
              <a:lnSpc>
                <a:spcPct val="90000"/>
              </a:lnSpc>
              <a:defRPr sz="3200" b="1" i="1">
                <a:solidFill>
                  <a:srgbClr val="F38F1A"/>
                </a:solidFill>
                <a:latin typeface="Times New Roman"/>
                <a:ea typeface="Times New Roman"/>
                <a:cs typeface="Times New Roman"/>
                <a:sym typeface="Times New Roman"/>
              </a:defRPr>
            </a:pPr>
            <a:r>
              <a:rPr lang="en-US" sz="1400" b="1" i="1" dirty="0">
                <a:solidFill>
                  <a:srgbClr val="F38F1A"/>
                </a:solidFill>
                <a:latin typeface="HelvNeue Bold for IBM" charset="0"/>
                <a:ea typeface="HelvNeue Bold for IBM" charset="0"/>
                <a:cs typeface="HelvNeue Bold for IBM" charset="0"/>
                <a:sym typeface="Times New Roman"/>
              </a:rPr>
              <a:t>Client </a:t>
            </a:r>
            <a:r>
              <a:rPr sz="1400" b="1" i="1" dirty="0">
                <a:solidFill>
                  <a:srgbClr val="F38F1A"/>
                </a:solidFill>
                <a:latin typeface="HelvNeue Bold for IBM" charset="0"/>
                <a:ea typeface="HelvNeue Bold for IBM" charset="0"/>
                <a:cs typeface="HelvNeue Bold for IBM" charset="0"/>
                <a:sym typeface="Times New Roman"/>
              </a:rPr>
              <a:t>Value Proposition:</a:t>
            </a:r>
            <a:endParaRPr sz="1600" b="1" i="1" dirty="0">
              <a:solidFill>
                <a:srgbClr val="F38F1A"/>
              </a:solidFill>
              <a:latin typeface="HelvNeue Bold for IBM" charset="0"/>
              <a:ea typeface="HelvNeue Bold for IBM" charset="0"/>
              <a:cs typeface="HelvNeue Bold for IBM" charset="0"/>
              <a:sym typeface="Arial"/>
            </a:endParaRPr>
          </a:p>
          <a:p>
            <a:pPr algn="ctr" defTabSz="456371">
              <a:lnSpc>
                <a:spcPct val="90000"/>
              </a:lnSpc>
              <a:defRPr sz="3200" i="1">
                <a:solidFill>
                  <a:srgbClr val="F38F1A"/>
                </a:solidFill>
                <a:latin typeface="Times New Roman"/>
                <a:ea typeface="Times New Roman"/>
                <a:cs typeface="Times New Roman"/>
                <a:sym typeface="Times New Roman"/>
              </a:defRPr>
            </a:pPr>
            <a:r>
              <a:rPr lang="en-US" sz="1400" i="1" dirty="0">
                <a:solidFill>
                  <a:srgbClr val="F38F1A"/>
                </a:solidFill>
                <a:latin typeface="HelvNeue Light for IBM" charset="0"/>
                <a:ea typeface="HelvNeue Light for IBM" charset="0"/>
                <a:cs typeface="HelvNeue Light for IBM" charset="0"/>
                <a:sym typeface="Times New Roman"/>
              </a:rPr>
              <a:t>Transparent encryption of TPF database data plus reduced cost of encryption allows clients to enable extensive encryption of TPF data.  </a:t>
            </a:r>
            <a:endParaRPr sz="1400" i="1" dirty="0">
              <a:solidFill>
                <a:srgbClr val="F38F1A"/>
              </a:solidFill>
              <a:latin typeface="HelvNeue Light for IBM" charset="0"/>
              <a:ea typeface="HelvNeue Light for IBM" charset="0"/>
              <a:cs typeface="HelvNeue Light for IBM" charset="0"/>
              <a:sym typeface="Times New Roman"/>
            </a:endParaRPr>
          </a:p>
        </p:txBody>
      </p:sp>
      <p:sp>
        <p:nvSpPr>
          <p:cNvPr id="10" name="Rounded Rectangle 9"/>
          <p:cNvSpPr/>
          <p:nvPr/>
        </p:nvSpPr>
        <p:spPr>
          <a:xfrm>
            <a:off x="7474857" y="114493"/>
            <a:ext cx="1567543" cy="2540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z/TPF 1.1.0.13</a:t>
            </a:r>
          </a:p>
        </p:txBody>
      </p:sp>
    </p:spTree>
    <p:extLst>
      <p:ext uri="{BB962C8B-B14F-4D97-AF65-F5344CB8AC3E}">
        <p14:creationId xmlns:p14="http://schemas.microsoft.com/office/powerpoint/2010/main" val="1200699125"/>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err="1">
                <a:latin typeface="HelvNeue Medium for IBM" charset="0"/>
                <a:ea typeface="HelvNeue Medium for IBM" charset="0"/>
                <a:cs typeface="HelvNeue Medium for IBM" charset="0"/>
              </a:rPr>
              <a:t>zSecure</a:t>
            </a:r>
            <a:r>
              <a:rPr lang="en-US" sz="2000" dirty="0">
                <a:latin typeface="HelvNeue Medium for IBM" charset="0"/>
                <a:ea typeface="HelvNeue Medium for IBM" charset="0"/>
                <a:cs typeface="HelvNeue Medium for IBM" charset="0"/>
              </a:rPr>
              <a:t> 2.3 Pervasive Encryption Support</a:t>
            </a:r>
            <a:endParaRPr lang="en-US" sz="2000" dirty="0">
              <a:solidFill>
                <a:schemeClr val="accent4"/>
              </a:solidFill>
              <a:latin typeface="HelvNeue Medium for IBM" charset="0"/>
              <a:ea typeface="HelvNeue Medium for IBM" charset="0"/>
              <a:cs typeface="HelvNeue Medium for IBM" charset="0"/>
            </a:endParaRPr>
          </a:p>
        </p:txBody>
      </p:sp>
      <p:sp>
        <p:nvSpPr>
          <p:cNvPr id="3" name="Content Placeholder 2"/>
          <p:cNvSpPr>
            <a:spLocks noGrp="1"/>
          </p:cNvSpPr>
          <p:nvPr>
            <p:ph idx="4294967295"/>
          </p:nvPr>
        </p:nvSpPr>
        <p:spPr>
          <a:xfrm>
            <a:off x="308610" y="977265"/>
            <a:ext cx="5347653" cy="3509010"/>
          </a:xfrm>
          <a:prstGeom prst="rect">
            <a:avLst/>
          </a:prstGeom>
        </p:spPr>
        <p:txBody>
          <a:bodyPr>
            <a:normAutofit fontScale="62500" lnSpcReduction="20000"/>
          </a:bodyPr>
          <a:lstStyle/>
          <a:p>
            <a:pPr marL="0" indent="0" defTabSz="822960" fontAlgn="base">
              <a:spcBef>
                <a:spcPct val="0"/>
              </a:spcBef>
              <a:spcAft>
                <a:spcPct val="0"/>
              </a:spcAft>
              <a:buNone/>
            </a:pPr>
            <a:r>
              <a:rPr lang="en-US" sz="2400" b="1" dirty="0">
                <a:solidFill>
                  <a:srgbClr val="00B0F0"/>
                </a:solidFill>
              </a:rPr>
              <a:t>Command Verifier:</a:t>
            </a:r>
            <a:r>
              <a:rPr lang="en-US" sz="2400" dirty="0">
                <a:solidFill>
                  <a:srgbClr val="000000"/>
                </a:solidFill>
              </a:rPr>
              <a:t> Command Verifier policy for DATAKEY</a:t>
            </a:r>
          </a:p>
          <a:p>
            <a:pPr marL="308610" indent="-308610" defTabSz="822960" fontAlgn="base">
              <a:spcBef>
                <a:spcPct val="0"/>
              </a:spcBef>
              <a:spcAft>
                <a:spcPct val="0"/>
              </a:spcAft>
              <a:buFont typeface="Arial" panose="020B0604020202020204" pitchFamily="34" charset="0"/>
              <a:buChar char="•"/>
            </a:pPr>
            <a:endParaRPr lang="en-US" sz="2400" dirty="0">
              <a:solidFill>
                <a:srgbClr val="000000"/>
              </a:solidFill>
            </a:endParaRPr>
          </a:p>
          <a:p>
            <a:pPr marL="0" indent="0" defTabSz="822960" fontAlgn="base">
              <a:spcBef>
                <a:spcPct val="0"/>
              </a:spcBef>
              <a:spcAft>
                <a:spcPct val="0"/>
              </a:spcAft>
              <a:buNone/>
            </a:pPr>
            <a:r>
              <a:rPr lang="en-US" sz="2400" b="1" dirty="0">
                <a:solidFill>
                  <a:srgbClr val="00B0F0"/>
                </a:solidFill>
              </a:rPr>
              <a:t>Admin:</a:t>
            </a:r>
            <a:r>
              <a:rPr lang="en-US" sz="2400" dirty="0">
                <a:solidFill>
                  <a:srgbClr val="00B0F0"/>
                </a:solidFill>
              </a:rPr>
              <a:t> </a:t>
            </a:r>
            <a:r>
              <a:rPr lang="en-US" sz="2400" dirty="0">
                <a:solidFill>
                  <a:srgbClr val="000000"/>
                </a:solidFill>
              </a:rPr>
              <a:t>Easy administration DATAKEY on DFP segment</a:t>
            </a:r>
          </a:p>
          <a:p>
            <a:pPr marL="308610" indent="-308610" defTabSz="822960" fontAlgn="base">
              <a:spcBef>
                <a:spcPct val="0"/>
              </a:spcBef>
              <a:spcAft>
                <a:spcPct val="0"/>
              </a:spcAft>
              <a:buFont typeface="Arial" panose="020B0604020202020204" pitchFamily="34" charset="0"/>
              <a:buChar char="•"/>
            </a:pPr>
            <a:endParaRPr lang="en-US" sz="2400" b="1" dirty="0">
              <a:solidFill>
                <a:srgbClr val="00B0F0"/>
              </a:solidFill>
            </a:endParaRPr>
          </a:p>
          <a:p>
            <a:pPr marL="0" indent="0" defTabSz="822960" fontAlgn="base">
              <a:spcBef>
                <a:spcPct val="0"/>
              </a:spcBef>
              <a:spcAft>
                <a:spcPct val="0"/>
              </a:spcAft>
              <a:buNone/>
            </a:pPr>
            <a:r>
              <a:rPr lang="en-US" sz="2400" b="1" dirty="0">
                <a:solidFill>
                  <a:srgbClr val="00B0F0"/>
                </a:solidFill>
              </a:rPr>
              <a:t>Audit:</a:t>
            </a:r>
            <a:r>
              <a:rPr lang="en-US" sz="2400" dirty="0">
                <a:solidFill>
                  <a:srgbClr val="000000"/>
                </a:solidFill>
              </a:rPr>
              <a:t> Report on non-VSAM and VSAM data sets key labels</a:t>
            </a:r>
          </a:p>
          <a:p>
            <a:pPr marL="719510" lvl="1" indent="-308610" defTabSz="822960" fontAlgn="base">
              <a:spcBef>
                <a:spcPct val="0"/>
              </a:spcBef>
              <a:spcAft>
                <a:spcPct val="0"/>
              </a:spcAft>
            </a:pPr>
            <a:r>
              <a:rPr lang="en-US" sz="2000" dirty="0">
                <a:solidFill>
                  <a:srgbClr val="000000"/>
                </a:solidFill>
              </a:rPr>
              <a:t>Extend existing report types DSN / SENSDSN</a:t>
            </a:r>
          </a:p>
          <a:p>
            <a:pPr marL="308610" indent="-308610" defTabSz="822960" fontAlgn="base">
              <a:spcBef>
                <a:spcPct val="0"/>
              </a:spcBef>
              <a:spcAft>
                <a:spcPct val="0"/>
              </a:spcAft>
              <a:buFont typeface="Arial" panose="020B0604020202020204" pitchFamily="34" charset="0"/>
              <a:buChar char="•"/>
            </a:pPr>
            <a:endParaRPr lang="en-US" sz="2400" dirty="0">
              <a:solidFill>
                <a:srgbClr val="000000"/>
              </a:solidFill>
            </a:endParaRPr>
          </a:p>
          <a:p>
            <a:pPr marL="0" indent="0" defTabSz="822960" fontAlgn="base">
              <a:spcBef>
                <a:spcPct val="0"/>
              </a:spcBef>
              <a:spcAft>
                <a:spcPct val="0"/>
              </a:spcAft>
              <a:buNone/>
            </a:pPr>
            <a:r>
              <a:rPr lang="en-US" sz="2400" b="1" dirty="0">
                <a:solidFill>
                  <a:srgbClr val="00B0F0"/>
                </a:solidFill>
              </a:rPr>
              <a:t>Audit: </a:t>
            </a:r>
            <a:r>
              <a:rPr lang="en-US" sz="2400" dirty="0">
                <a:solidFill>
                  <a:srgbClr val="000000"/>
                </a:solidFill>
              </a:rPr>
              <a:t>Report key protection CSFKEYS</a:t>
            </a:r>
          </a:p>
          <a:p>
            <a:pPr marL="719510" lvl="1" indent="-308610" defTabSz="822960" fontAlgn="base">
              <a:spcBef>
                <a:spcPct val="0"/>
              </a:spcBef>
              <a:spcAft>
                <a:spcPct val="0"/>
              </a:spcAft>
            </a:pPr>
            <a:r>
              <a:rPr lang="en-US" sz="2000" dirty="0">
                <a:solidFill>
                  <a:srgbClr val="000000"/>
                </a:solidFill>
              </a:rPr>
              <a:t>New report types ICSF_SYMKEY, ICSF_PUBKEY</a:t>
            </a:r>
          </a:p>
          <a:p>
            <a:pPr marL="308610" indent="-308610" defTabSz="822960" fontAlgn="base">
              <a:spcBef>
                <a:spcPct val="0"/>
              </a:spcBef>
              <a:spcAft>
                <a:spcPct val="0"/>
              </a:spcAft>
              <a:buFont typeface="Arial" panose="020B0604020202020204" pitchFamily="34" charset="0"/>
              <a:buChar char="•"/>
            </a:pPr>
            <a:endParaRPr lang="en-US" sz="2400" b="1" dirty="0">
              <a:solidFill>
                <a:srgbClr val="00B0F0"/>
              </a:solidFill>
            </a:endParaRPr>
          </a:p>
          <a:p>
            <a:pPr marL="0" indent="0" defTabSz="822960" fontAlgn="base">
              <a:spcBef>
                <a:spcPct val="0"/>
              </a:spcBef>
              <a:spcAft>
                <a:spcPct val="0"/>
              </a:spcAft>
              <a:buNone/>
            </a:pPr>
            <a:r>
              <a:rPr lang="en-US" sz="2400" b="1" dirty="0">
                <a:solidFill>
                  <a:srgbClr val="00B0F0"/>
                </a:solidFill>
              </a:rPr>
              <a:t>Audit: </a:t>
            </a:r>
            <a:r>
              <a:rPr lang="en-US" sz="2400" dirty="0">
                <a:solidFill>
                  <a:srgbClr val="000000"/>
                </a:solidFill>
              </a:rPr>
              <a:t>Report which systems sharing DASD can decrypt ds</a:t>
            </a:r>
          </a:p>
          <a:p>
            <a:pPr marL="308610" indent="-308610" defTabSz="822960" fontAlgn="base">
              <a:spcBef>
                <a:spcPct val="0"/>
              </a:spcBef>
              <a:spcAft>
                <a:spcPct val="0"/>
              </a:spcAft>
              <a:buFont typeface="Arial" panose="020B0604020202020204" pitchFamily="34" charset="0"/>
              <a:buChar char="•"/>
            </a:pPr>
            <a:endParaRPr lang="en-US" sz="2400" dirty="0">
              <a:solidFill>
                <a:srgbClr val="000000"/>
              </a:solidFill>
            </a:endParaRPr>
          </a:p>
          <a:p>
            <a:pPr marL="0" indent="0" defTabSz="822960" fontAlgn="base">
              <a:spcBef>
                <a:spcPct val="0"/>
              </a:spcBef>
              <a:spcAft>
                <a:spcPct val="0"/>
              </a:spcAft>
              <a:buNone/>
            </a:pPr>
            <a:r>
              <a:rPr lang="en-US" sz="2400" b="1" dirty="0">
                <a:solidFill>
                  <a:srgbClr val="00B0F0"/>
                </a:solidFill>
              </a:rPr>
              <a:t>Audit: </a:t>
            </a:r>
            <a:r>
              <a:rPr lang="en-US" sz="2400" dirty="0">
                <a:solidFill>
                  <a:srgbClr val="000000"/>
                </a:solidFill>
              </a:rPr>
              <a:t>Extend report type SMF </a:t>
            </a:r>
          </a:p>
          <a:p>
            <a:pPr marL="719510" lvl="1" indent="-308610" defTabSz="822960" fontAlgn="base">
              <a:spcBef>
                <a:spcPct val="0"/>
              </a:spcBef>
              <a:spcAft>
                <a:spcPct val="0"/>
              </a:spcAft>
            </a:pPr>
            <a:r>
              <a:rPr lang="en-US" sz="2000" dirty="0">
                <a:solidFill>
                  <a:srgbClr val="000000"/>
                </a:solidFill>
              </a:rPr>
              <a:t>Type 14/15 non-VSAM and Type 62 VSAM </a:t>
            </a:r>
            <a:r>
              <a:rPr lang="en-US" sz="2000" dirty="0" err="1">
                <a:solidFill>
                  <a:srgbClr val="000000"/>
                </a:solidFill>
              </a:rPr>
              <a:t>keylabel</a:t>
            </a:r>
            <a:r>
              <a:rPr lang="en-US" sz="2000" dirty="0">
                <a:solidFill>
                  <a:srgbClr val="000000"/>
                </a:solidFill>
              </a:rPr>
              <a:t> use</a:t>
            </a:r>
          </a:p>
          <a:p>
            <a:pPr marL="719510" lvl="1" indent="-308610" defTabSz="822960" fontAlgn="base">
              <a:spcBef>
                <a:spcPct val="0"/>
              </a:spcBef>
              <a:spcAft>
                <a:spcPct val="0"/>
              </a:spcAft>
            </a:pPr>
            <a:r>
              <a:rPr lang="en-US" sz="2000" dirty="0">
                <a:solidFill>
                  <a:srgbClr val="000000"/>
                </a:solidFill>
              </a:rPr>
              <a:t>ICSF</a:t>
            </a:r>
          </a:p>
          <a:p>
            <a:pPr marL="719510" lvl="1" indent="-308610" defTabSz="822960" fontAlgn="base">
              <a:spcBef>
                <a:spcPct val="0"/>
              </a:spcBef>
              <a:spcAft>
                <a:spcPct val="0"/>
              </a:spcAft>
            </a:pPr>
            <a:r>
              <a:rPr lang="en-US" sz="2000" dirty="0" err="1">
                <a:solidFill>
                  <a:srgbClr val="000000"/>
                </a:solidFill>
              </a:rPr>
              <a:t>zERT</a:t>
            </a:r>
            <a:r>
              <a:rPr lang="en-US" sz="2000" dirty="0">
                <a:solidFill>
                  <a:srgbClr val="000000"/>
                </a:solidFill>
              </a:rPr>
              <a:t> records to show encryption strengths</a:t>
            </a:r>
          </a:p>
          <a:p>
            <a:pPr marL="719510" lvl="1" indent="-308610" defTabSz="822960" fontAlgn="base">
              <a:spcBef>
                <a:spcPct val="0"/>
              </a:spcBef>
              <a:spcAft>
                <a:spcPct val="0"/>
              </a:spcAft>
            </a:pPr>
            <a:endParaRPr lang="en-US" sz="2200" dirty="0">
              <a:solidFill>
                <a:srgbClr val="000000"/>
              </a:solidFill>
            </a:endParaRPr>
          </a:p>
          <a:p>
            <a:pPr marL="205173" indent="-308610" defTabSz="822960" fontAlgn="base">
              <a:spcBef>
                <a:spcPct val="0"/>
              </a:spcBef>
              <a:spcAft>
                <a:spcPct val="0"/>
              </a:spcAft>
            </a:pPr>
            <a:endParaRPr lang="en-US" sz="2200" dirty="0">
              <a:solidFill>
                <a:srgbClr val="000000"/>
              </a:solidFill>
            </a:endParaRPr>
          </a:p>
        </p:txBody>
      </p:sp>
      <p:pic>
        <p:nvPicPr>
          <p:cNvPr id="6" name="Picture 5"/>
          <p:cNvPicPr>
            <a:picLocks noChangeAspect="1"/>
          </p:cNvPicPr>
          <p:nvPr/>
        </p:nvPicPr>
        <p:blipFill>
          <a:blip r:embed="rId3"/>
          <a:stretch>
            <a:fillRect/>
          </a:stretch>
        </p:blipFill>
        <p:spPr>
          <a:xfrm>
            <a:off x="6223001" y="647434"/>
            <a:ext cx="2921000" cy="3542631"/>
          </a:xfrm>
          <a:prstGeom prst="rect">
            <a:avLst/>
          </a:prstGeom>
        </p:spPr>
      </p:pic>
    </p:spTree>
    <p:extLst>
      <p:ext uri="{BB962C8B-B14F-4D97-AF65-F5344CB8AC3E}">
        <p14:creationId xmlns:p14="http://schemas.microsoft.com/office/powerpoint/2010/main" val="676614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5143" y="192097"/>
            <a:ext cx="8557812" cy="485679"/>
          </a:xfrm>
        </p:spPr>
        <p:txBody>
          <a:bodyPr/>
          <a:lstStyle/>
          <a:p>
            <a:r>
              <a:rPr lang="en-US" sz="2000" dirty="0">
                <a:latin typeface="HelvNeue Medium for IBM" charset="0"/>
                <a:ea typeface="HelvNeue Medium for IBM" charset="0"/>
                <a:cs typeface="HelvNeue Medium for IBM" charset="0"/>
              </a:rPr>
              <a:t>Estimating CPU Cost of Data Protection</a:t>
            </a:r>
          </a:p>
        </p:txBody>
      </p:sp>
      <p:sp>
        <p:nvSpPr>
          <p:cNvPr id="8" name="Content Placeholder 2"/>
          <p:cNvSpPr>
            <a:spLocks noGrp="1"/>
          </p:cNvSpPr>
          <p:nvPr>
            <p:ph idx="4294967295"/>
          </p:nvPr>
        </p:nvSpPr>
        <p:spPr>
          <a:xfrm>
            <a:off x="257174" y="872636"/>
            <a:ext cx="5470525" cy="3567920"/>
          </a:xfrm>
          <a:prstGeom prst="rect">
            <a:avLst/>
          </a:prstGeom>
        </p:spPr>
        <p:txBody>
          <a:bodyPr>
            <a:normAutofit fontScale="62500" lnSpcReduction="20000"/>
          </a:bodyPr>
          <a:lstStyle/>
          <a:p>
            <a:pPr marL="0" indent="0">
              <a:spcAft>
                <a:spcPts val="400"/>
              </a:spcAft>
              <a:buNone/>
            </a:pPr>
            <a:r>
              <a:rPr lang="en-US" sz="2300" dirty="0">
                <a:latin typeface="Arial" charset="0"/>
                <a:ea typeface="Arial" charset="0"/>
                <a:cs typeface="Arial" charset="0"/>
              </a:rPr>
              <a:t>Background:</a:t>
            </a:r>
          </a:p>
          <a:p>
            <a:pPr marL="194310" indent="-194310">
              <a:spcBef>
                <a:spcPts val="0"/>
              </a:spcBef>
              <a:spcAft>
                <a:spcPts val="600"/>
              </a:spcAft>
              <a:buFont typeface="Arial" charset="0"/>
              <a:buChar char="•"/>
            </a:pPr>
            <a:r>
              <a:rPr lang="en-US" sz="2000" dirty="0">
                <a:latin typeface="Arial" charset="0"/>
                <a:ea typeface="Arial" charset="0"/>
                <a:cs typeface="Arial" charset="0"/>
              </a:rPr>
              <a:t>A no charge, “as is” tool originally designed to analyze batch windows </a:t>
            </a:r>
          </a:p>
          <a:p>
            <a:pPr marL="194310" indent="-194310">
              <a:spcBef>
                <a:spcPts val="0"/>
              </a:spcBef>
              <a:spcAft>
                <a:spcPts val="600"/>
              </a:spcAft>
              <a:buFont typeface="Arial" charset="0"/>
              <a:buChar char="•"/>
            </a:pPr>
            <a:r>
              <a:rPr lang="en-US" sz="2000" dirty="0">
                <a:latin typeface="Arial" charset="0"/>
                <a:ea typeface="Arial" charset="0"/>
                <a:cs typeface="Arial" charset="0"/>
              </a:rPr>
              <a:t>PC based, and provides graphical and text reports </a:t>
            </a:r>
          </a:p>
          <a:p>
            <a:pPr marL="194310" indent="-194310">
              <a:spcBef>
                <a:spcPts val="0"/>
              </a:spcBef>
              <a:spcAft>
                <a:spcPts val="600"/>
              </a:spcAft>
              <a:buFont typeface="Arial" charset="0"/>
              <a:buChar char="•"/>
            </a:pPr>
            <a:r>
              <a:rPr lang="en-US" sz="2000" dirty="0">
                <a:latin typeface="Arial" charset="0"/>
                <a:ea typeface="Arial" charset="0"/>
                <a:cs typeface="Arial" charset="0"/>
              </a:rPr>
              <a:t>Available on </a:t>
            </a:r>
            <a:r>
              <a:rPr lang="en-US" sz="2000" dirty="0" err="1">
                <a:latin typeface="Arial" charset="0"/>
                <a:ea typeface="Arial" charset="0"/>
                <a:cs typeface="Arial" charset="0"/>
              </a:rPr>
              <a:t>techdocs</a:t>
            </a:r>
            <a:r>
              <a:rPr lang="en-US" sz="2000" dirty="0">
                <a:latin typeface="Arial" charset="0"/>
                <a:ea typeface="Arial" charset="0"/>
                <a:cs typeface="Arial" charset="0"/>
              </a:rPr>
              <a:t> for customers, business partners, and </a:t>
            </a:r>
            <a:r>
              <a:rPr lang="en-US" sz="2000" dirty="0" err="1">
                <a:latin typeface="Arial" charset="0"/>
                <a:ea typeface="Arial" charset="0"/>
                <a:cs typeface="Arial" charset="0"/>
              </a:rPr>
              <a:t>IBMers</a:t>
            </a:r>
            <a:br>
              <a:rPr lang="en-US" sz="2000" dirty="0">
                <a:latin typeface="Arial" charset="0"/>
                <a:ea typeface="Arial" charset="0"/>
                <a:cs typeface="Arial" charset="0"/>
              </a:rPr>
            </a:br>
            <a:r>
              <a:rPr lang="en-US" sz="1900" dirty="0">
                <a:latin typeface="Arial" charset="0"/>
                <a:ea typeface="Arial" charset="0"/>
                <a:cs typeface="Arial" charset="0"/>
                <a:hlinkClick r:id="rId2"/>
              </a:rPr>
              <a:t>http://www-03.ibm.com/support/techdocs/atsmastr.nsf/WebIndex/PRS5132</a:t>
            </a:r>
            <a:r>
              <a:rPr lang="en-US" sz="1900" dirty="0">
                <a:latin typeface="Arial" charset="0"/>
                <a:ea typeface="Arial" charset="0"/>
                <a:cs typeface="Arial" charset="0"/>
              </a:rPr>
              <a:t> </a:t>
            </a:r>
          </a:p>
          <a:p>
            <a:pPr marL="194310" indent="-194310">
              <a:spcBef>
                <a:spcPts val="0"/>
              </a:spcBef>
              <a:spcAft>
                <a:spcPts val="600"/>
              </a:spcAft>
              <a:buFont typeface="Arial" charset="0"/>
              <a:buChar char="•"/>
            </a:pPr>
            <a:r>
              <a:rPr lang="en-US" sz="2000" dirty="0">
                <a:latin typeface="Arial" charset="0"/>
                <a:ea typeface="Arial" charset="0"/>
                <a:cs typeface="Arial" charset="0"/>
              </a:rPr>
              <a:t>Previously enhanced for </a:t>
            </a:r>
            <a:r>
              <a:rPr lang="en-US" sz="2000" dirty="0" err="1">
                <a:latin typeface="Arial" charset="0"/>
                <a:ea typeface="Arial" charset="0"/>
                <a:cs typeface="Arial" charset="0"/>
              </a:rPr>
              <a:t>zEDC</a:t>
            </a:r>
            <a:r>
              <a:rPr lang="en-US" sz="2000" dirty="0">
                <a:latin typeface="Arial" charset="0"/>
                <a:ea typeface="Arial" charset="0"/>
                <a:cs typeface="Arial" charset="0"/>
              </a:rPr>
              <a:t> to identify &amp; evaluate compression candidates </a:t>
            </a:r>
            <a:endParaRPr lang="en-US" dirty="0">
              <a:solidFill>
                <a:srgbClr val="F48F19"/>
              </a:solidFill>
              <a:latin typeface="Arial" charset="0"/>
              <a:ea typeface="Arial" charset="0"/>
              <a:cs typeface="Arial" charset="0"/>
            </a:endParaRPr>
          </a:p>
          <a:p>
            <a:pPr marL="0" indent="0">
              <a:spcAft>
                <a:spcPts val="400"/>
              </a:spcAft>
              <a:buNone/>
            </a:pPr>
            <a:r>
              <a:rPr lang="en-US" sz="2300" dirty="0">
                <a:latin typeface="Arial" charset="0"/>
                <a:ea typeface="Arial" charset="0"/>
                <a:cs typeface="Arial" charset="0"/>
              </a:rPr>
              <a:t>Encryption Enhancements:</a:t>
            </a:r>
          </a:p>
          <a:p>
            <a:pPr marL="194310" indent="-194310">
              <a:spcBef>
                <a:spcPts val="0"/>
              </a:spcBef>
              <a:spcAft>
                <a:spcPts val="600"/>
              </a:spcAft>
              <a:buFont typeface="Arial" charset="0"/>
              <a:buChar char="•"/>
            </a:pPr>
            <a:r>
              <a:rPr lang="en-US" sz="2000" dirty="0" err="1">
                <a:latin typeface="Arial" charset="0"/>
                <a:ea typeface="Arial" charset="0"/>
                <a:cs typeface="Arial" charset="0"/>
              </a:rPr>
              <a:t>zBNA</a:t>
            </a:r>
            <a:r>
              <a:rPr lang="en-US" sz="2000" dirty="0">
                <a:latin typeface="Arial" charset="0"/>
                <a:ea typeface="Arial" charset="0"/>
                <a:cs typeface="Arial" charset="0"/>
              </a:rPr>
              <a:t> will be further enhanced to help clients estimate encryption CPU overhead based on actual client workload SMF data</a:t>
            </a:r>
          </a:p>
          <a:p>
            <a:pPr marL="194310" indent="-194310">
              <a:spcBef>
                <a:spcPts val="0"/>
              </a:spcBef>
              <a:spcAft>
                <a:spcPts val="600"/>
              </a:spcAft>
              <a:buFont typeface="Arial" charset="0"/>
              <a:buChar char="•"/>
            </a:pPr>
            <a:r>
              <a:rPr lang="en-US" sz="2000" dirty="0">
                <a:latin typeface="Arial" charset="0"/>
                <a:ea typeface="Arial" charset="0"/>
                <a:cs typeface="Arial" charset="0"/>
              </a:rPr>
              <a:t>Ability to select z13 or z14 as target machine </a:t>
            </a:r>
          </a:p>
          <a:p>
            <a:pPr marL="194310" indent="-194310">
              <a:spcBef>
                <a:spcPts val="0"/>
              </a:spcBef>
              <a:spcAft>
                <a:spcPts val="600"/>
              </a:spcAft>
              <a:buFont typeface="Arial" charset="0"/>
              <a:buChar char="•"/>
            </a:pPr>
            <a:r>
              <a:rPr lang="en-US" sz="2000" dirty="0">
                <a:latin typeface="Arial" charset="0"/>
                <a:ea typeface="Arial" charset="0"/>
                <a:cs typeface="Arial" charset="0"/>
              </a:rPr>
              <a:t>Support will be provided for</a:t>
            </a:r>
          </a:p>
          <a:p>
            <a:pPr marL="434340" lvl="1" indent="-194310">
              <a:buFont typeface="Arial" charset="0"/>
              <a:buChar char="•"/>
            </a:pPr>
            <a:r>
              <a:rPr lang="en-US" sz="2000" dirty="0">
                <a:latin typeface="Arial" charset="0"/>
                <a:ea typeface="Arial" charset="0"/>
                <a:cs typeface="Arial" charset="0"/>
              </a:rPr>
              <a:t>z/OS data set encryption</a:t>
            </a:r>
          </a:p>
          <a:p>
            <a:pPr marL="434340" lvl="1" indent="-194310">
              <a:buFont typeface="Arial" charset="0"/>
              <a:buChar char="•"/>
            </a:pPr>
            <a:r>
              <a:rPr lang="en-US" sz="2000" dirty="0">
                <a:latin typeface="Arial" charset="0"/>
                <a:ea typeface="Arial" charset="0"/>
                <a:cs typeface="Arial" charset="0"/>
              </a:rPr>
              <a:t>Coupling Facility encryption</a:t>
            </a:r>
          </a:p>
        </p:txBody>
      </p:sp>
      <p:sp>
        <p:nvSpPr>
          <p:cNvPr id="6" name="Shape 195"/>
          <p:cNvSpPr/>
          <p:nvPr/>
        </p:nvSpPr>
        <p:spPr>
          <a:xfrm>
            <a:off x="420016" y="497159"/>
            <a:ext cx="5982734" cy="295276"/>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l">
              <a:defRPr sz="4200">
                <a:solidFill>
                  <a:srgbClr val="395567"/>
                </a:solidFill>
                <a:latin typeface="HelvNeue Bold for IBM"/>
                <a:ea typeface="HelvNeue Bold for IBM"/>
                <a:cs typeface="HelvNeue Bold for IBM"/>
                <a:sym typeface="HelvNeue Bold for IBM"/>
              </a:defRPr>
            </a:lvl1pPr>
          </a:lstStyle>
          <a:p>
            <a:pPr defTabSz="309563" hangingPunct="0"/>
            <a:r>
              <a:rPr lang="en-US" sz="1575" i="1" kern="0" dirty="0">
                <a:solidFill>
                  <a:schemeClr val="tx1"/>
                </a:solidFill>
                <a:latin typeface="HelvNeue Light for IBM" charset="0"/>
                <a:ea typeface="HelvNeue Light for IBM" charset="0"/>
                <a:cs typeface="HelvNeue Light for IBM" charset="0"/>
              </a:rPr>
              <a:t>z Batch Network Analyzer (</a:t>
            </a:r>
            <a:r>
              <a:rPr lang="en-US" sz="1575" i="1" kern="0" dirty="0" err="1">
                <a:solidFill>
                  <a:schemeClr val="tx1"/>
                </a:solidFill>
                <a:latin typeface="HelvNeue Light for IBM" charset="0"/>
                <a:ea typeface="HelvNeue Light for IBM" charset="0"/>
                <a:cs typeface="HelvNeue Light for IBM" charset="0"/>
              </a:rPr>
              <a:t>zBNA</a:t>
            </a:r>
            <a:r>
              <a:rPr lang="en-US" sz="1575" i="1" kern="0" dirty="0">
                <a:solidFill>
                  <a:schemeClr val="tx1"/>
                </a:solidFill>
                <a:latin typeface="HelvNeue Light for IBM" charset="0"/>
                <a:ea typeface="HelvNeue Light for IBM" charset="0"/>
                <a:cs typeface="HelvNeue Light for IBM" charset="0"/>
              </a:rPr>
              <a:t>)</a:t>
            </a:r>
            <a:endParaRPr sz="1575" i="1" kern="0" dirty="0">
              <a:solidFill>
                <a:schemeClr val="tx1"/>
              </a:solidFill>
              <a:latin typeface="HelvNeue Light for IBM" charset="0"/>
              <a:ea typeface="HelvNeue Light for IBM" charset="0"/>
              <a:cs typeface="HelvNeue Light for IBM" charset="0"/>
            </a:endParaRPr>
          </a:p>
        </p:txBody>
      </p:sp>
      <p:pic>
        <p:nvPicPr>
          <p:cNvPr id="7" name="Picture 2" descr="http://www-03.ibm.com/support/techdocs/atsmastr.nsf/5cb5ed706d254a8186256c71006d2e0a/b6661fe3d797c8d386257b5800693089/PageBody/0.376?OpenElement&amp;FieldElemForma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0653" y="-5954"/>
            <a:ext cx="1393347" cy="878590"/>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9" name="Picture 6"/>
          <p:cNvPicPr>
            <a:picLocks noChangeAspect="1" noChangeArrowheads="1"/>
          </p:cNvPicPr>
          <p:nvPr/>
        </p:nvPicPr>
        <p:blipFill>
          <a:blip r:embed="rId4" cstate="print"/>
          <a:srcRect/>
          <a:stretch>
            <a:fillRect/>
          </a:stretch>
        </p:blipFill>
        <p:spPr bwMode="auto">
          <a:xfrm>
            <a:off x="6691881" y="1297665"/>
            <a:ext cx="2260380" cy="1255767"/>
          </a:xfrm>
          <a:prstGeom prst="rect">
            <a:avLst/>
          </a:prstGeom>
          <a:noFill/>
          <a:ln w="9525">
            <a:solidFill>
              <a:schemeClr val="tx1">
                <a:lumMod val="50000"/>
                <a:lumOff val="50000"/>
              </a:schemeClr>
            </a:solidFill>
            <a:miter lim="800000"/>
            <a:headEnd/>
            <a:tailEnd/>
          </a:ln>
        </p:spPr>
      </p:pic>
      <p:pic>
        <p:nvPicPr>
          <p:cNvPr id="10" name="Picture 7"/>
          <p:cNvPicPr>
            <a:picLocks noChangeAspect="1" noChangeArrowheads="1"/>
          </p:cNvPicPr>
          <p:nvPr/>
        </p:nvPicPr>
        <p:blipFill>
          <a:blip r:embed="rId5" cstate="print"/>
          <a:srcRect/>
          <a:stretch>
            <a:fillRect/>
          </a:stretch>
        </p:blipFill>
        <p:spPr bwMode="auto">
          <a:xfrm>
            <a:off x="6210540" y="2183036"/>
            <a:ext cx="1706984" cy="1300560"/>
          </a:xfrm>
          <a:prstGeom prst="rect">
            <a:avLst/>
          </a:prstGeom>
          <a:noFill/>
          <a:ln w="9525">
            <a:solidFill>
              <a:schemeClr val="tx1">
                <a:lumMod val="50000"/>
                <a:lumOff val="50000"/>
              </a:schemeClr>
            </a:solidFill>
            <a:miter lim="800000"/>
            <a:headEnd/>
            <a:tailEnd/>
          </a:ln>
        </p:spPr>
      </p:pic>
      <p:pic>
        <p:nvPicPr>
          <p:cNvPr id="11" name="Picture 8"/>
          <p:cNvPicPr>
            <a:picLocks noChangeAspect="1" noChangeArrowheads="1"/>
          </p:cNvPicPr>
          <p:nvPr/>
        </p:nvPicPr>
        <p:blipFill>
          <a:blip r:embed="rId6" cstate="print"/>
          <a:srcRect/>
          <a:stretch>
            <a:fillRect/>
          </a:stretch>
        </p:blipFill>
        <p:spPr bwMode="auto">
          <a:xfrm>
            <a:off x="7129112" y="3231348"/>
            <a:ext cx="1974894" cy="878499"/>
          </a:xfrm>
          <a:prstGeom prst="rect">
            <a:avLst/>
          </a:prstGeom>
          <a:noFill/>
          <a:ln w="9525">
            <a:solidFill>
              <a:schemeClr val="tx1">
                <a:lumMod val="50000"/>
                <a:lumOff val="50000"/>
              </a:schemeClr>
            </a:solidFill>
            <a:miter lim="800000"/>
            <a:headEnd/>
            <a:tailEnd/>
          </a:ln>
        </p:spPr>
      </p:pic>
    </p:spTree>
    <p:extLst>
      <p:ext uri="{BB962C8B-B14F-4D97-AF65-F5344CB8AC3E}">
        <p14:creationId xmlns:p14="http://schemas.microsoft.com/office/powerpoint/2010/main" val="2123620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IBM Z pervasive encryption </a:t>
            </a:r>
            <a:br>
              <a:rPr lang="en-US" dirty="0"/>
            </a:br>
            <a:r>
              <a:rPr lang="en-US" dirty="0"/>
              <a:t>Considerations</a:t>
            </a:r>
          </a:p>
        </p:txBody>
      </p:sp>
    </p:spTree>
    <p:extLst>
      <p:ext uri="{BB962C8B-B14F-4D97-AF65-F5344CB8AC3E}">
        <p14:creationId xmlns:p14="http://schemas.microsoft.com/office/powerpoint/2010/main" val="1596624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Multiple Layers of Encryption</a:t>
            </a:r>
            <a:br>
              <a:rPr lang="en-US" sz="2000" dirty="0"/>
            </a:br>
            <a:r>
              <a:rPr lang="en-US" sz="1200" b="0" i="1" dirty="0">
                <a:solidFill>
                  <a:schemeClr val="tx1"/>
                </a:solidFill>
                <a:latin typeface="HelvNeue Light for IBM" charset="0"/>
                <a:ea typeface="HelvNeue Light for IBM" charset="0"/>
                <a:cs typeface="HelvNeue Light for IBM" charset="0"/>
              </a:rPr>
              <a:t>Robust data protection</a:t>
            </a:r>
          </a:p>
        </p:txBody>
      </p:sp>
      <p:grpSp>
        <p:nvGrpSpPr>
          <p:cNvPr id="56" name="Group 55"/>
          <p:cNvGrpSpPr/>
          <p:nvPr/>
        </p:nvGrpSpPr>
        <p:grpSpPr>
          <a:xfrm>
            <a:off x="430444" y="4195366"/>
            <a:ext cx="6871042" cy="276999"/>
            <a:chOff x="858054" y="5615683"/>
            <a:chExt cx="7699609" cy="744029"/>
          </a:xfrm>
        </p:grpSpPr>
        <p:sp>
          <p:nvSpPr>
            <p:cNvPr id="68" name="TextBox 67"/>
            <p:cNvSpPr txBox="1"/>
            <p:nvPr/>
          </p:nvSpPr>
          <p:spPr>
            <a:xfrm>
              <a:off x="4247838" y="5615683"/>
              <a:ext cx="862587" cy="744029"/>
            </a:xfrm>
            <a:prstGeom prst="rect">
              <a:avLst/>
            </a:prstGeom>
            <a:noFill/>
            <a:ln>
              <a:noFill/>
            </a:ln>
          </p:spPr>
          <p:txBody>
            <a:bodyPr wrap="none" rtlCol="0">
              <a:spAutoFit/>
            </a:bodyPr>
            <a:lstStyle/>
            <a:p>
              <a:pPr algn="ctr" defTabSz="609555" hangingPunct="0">
                <a:defRPr/>
              </a:pPr>
              <a:r>
                <a:rPr lang="en-US" sz="1200" kern="0" dirty="0">
                  <a:cs typeface="Arial" charset="0"/>
                  <a:sym typeface="Helvetica Light"/>
                </a:rPr>
                <a:t>Coverage</a:t>
              </a:r>
            </a:p>
          </p:txBody>
        </p:sp>
        <p:cxnSp>
          <p:nvCxnSpPr>
            <p:cNvPr id="69" name="Straight Arrow Connector 68"/>
            <p:cNvCxnSpPr/>
            <p:nvPr/>
          </p:nvCxnSpPr>
          <p:spPr>
            <a:xfrm flipV="1">
              <a:off x="5239427" y="5926914"/>
              <a:ext cx="3318236" cy="17524"/>
            </a:xfrm>
            <a:prstGeom prst="straightConnector1">
              <a:avLst/>
            </a:prstGeom>
            <a:noFill/>
            <a:ln w="19050" cap="flat" cmpd="sng" algn="ctr">
              <a:solidFill>
                <a:schemeClr val="tx1"/>
              </a:solidFill>
              <a:prstDash val="solid"/>
              <a:miter lim="800000"/>
              <a:tailEnd type="arrow"/>
            </a:ln>
            <a:effectLst/>
          </p:spPr>
        </p:cxnSp>
        <p:cxnSp>
          <p:nvCxnSpPr>
            <p:cNvPr id="70" name="Straight Arrow Connector 69"/>
            <p:cNvCxnSpPr/>
            <p:nvPr/>
          </p:nvCxnSpPr>
          <p:spPr>
            <a:xfrm flipH="1">
              <a:off x="858054" y="5944438"/>
              <a:ext cx="3318236" cy="9382"/>
            </a:xfrm>
            <a:prstGeom prst="straightConnector1">
              <a:avLst/>
            </a:prstGeom>
            <a:noFill/>
            <a:ln w="19050" cap="flat" cmpd="sng" algn="ctr">
              <a:solidFill>
                <a:schemeClr val="tx1"/>
              </a:solidFill>
              <a:prstDash val="solid"/>
              <a:miter lim="800000"/>
              <a:tailEnd type="arrow"/>
            </a:ln>
            <a:effectLst/>
          </p:spPr>
        </p:cxnSp>
      </p:grpSp>
      <p:grpSp>
        <p:nvGrpSpPr>
          <p:cNvPr id="57" name="Group 56"/>
          <p:cNvGrpSpPr/>
          <p:nvPr/>
        </p:nvGrpSpPr>
        <p:grpSpPr>
          <a:xfrm>
            <a:off x="265475" y="964799"/>
            <a:ext cx="276999" cy="3226072"/>
            <a:chOff x="489062" y="1417638"/>
            <a:chExt cx="260389" cy="4280437"/>
          </a:xfrm>
        </p:grpSpPr>
        <p:cxnSp>
          <p:nvCxnSpPr>
            <p:cNvPr id="66" name="Straight Arrow Connector 65"/>
            <p:cNvCxnSpPr/>
            <p:nvPr/>
          </p:nvCxnSpPr>
          <p:spPr>
            <a:xfrm flipV="1">
              <a:off x="621310" y="1417638"/>
              <a:ext cx="9389" cy="4280437"/>
            </a:xfrm>
            <a:prstGeom prst="straightConnector1">
              <a:avLst/>
            </a:prstGeom>
            <a:noFill/>
            <a:ln w="19050" cap="flat" cmpd="sng" algn="ctr">
              <a:solidFill>
                <a:schemeClr val="tx1"/>
              </a:solidFill>
              <a:prstDash val="solid"/>
              <a:miter lim="800000"/>
              <a:tailEnd type="arrow"/>
            </a:ln>
            <a:effectLst/>
          </p:spPr>
        </p:cxnSp>
        <p:sp>
          <p:nvSpPr>
            <p:cNvPr id="67" name="TextBox 66"/>
            <p:cNvSpPr txBox="1"/>
            <p:nvPr/>
          </p:nvSpPr>
          <p:spPr>
            <a:xfrm rot="16200000">
              <a:off x="-749620" y="3349993"/>
              <a:ext cx="2737753" cy="260389"/>
            </a:xfrm>
            <a:prstGeom prst="rect">
              <a:avLst/>
            </a:prstGeom>
            <a:solidFill>
              <a:schemeClr val="bg1"/>
            </a:solidFill>
            <a:ln>
              <a:noFill/>
            </a:ln>
          </p:spPr>
          <p:txBody>
            <a:bodyPr wrap="none" rtlCol="0">
              <a:spAutoFit/>
            </a:bodyPr>
            <a:lstStyle/>
            <a:p>
              <a:pPr algn="ctr" defTabSz="609555" hangingPunct="0">
                <a:defRPr/>
              </a:pPr>
              <a:r>
                <a:rPr lang="en-US" sz="1200" kern="0" dirty="0">
                  <a:cs typeface="Arial" charset="0"/>
                  <a:sym typeface="Helvetica Light"/>
                </a:rPr>
                <a:t>Complexity &amp; Security Control</a:t>
              </a:r>
            </a:p>
          </p:txBody>
        </p:sp>
      </p:grpSp>
      <p:graphicFrame>
        <p:nvGraphicFramePr>
          <p:cNvPr id="58" name="Content Placeholder 5"/>
          <p:cNvGraphicFramePr>
            <a:graphicFrameLocks/>
          </p:cNvGraphicFramePr>
          <p:nvPr>
            <p:extLst>
              <p:ext uri="{D42A27DB-BD31-4B8C-83A1-F6EECF244321}">
                <p14:modId xmlns:p14="http://schemas.microsoft.com/office/powerpoint/2010/main" val="264041574"/>
              </p:ext>
            </p:extLst>
          </p:nvPr>
        </p:nvGraphicFramePr>
        <p:xfrm>
          <a:off x="483257" y="964799"/>
          <a:ext cx="6797250" cy="3226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9" name="Straight Connector 58"/>
          <p:cNvCxnSpPr/>
          <p:nvPr/>
        </p:nvCxnSpPr>
        <p:spPr>
          <a:xfrm>
            <a:off x="6507777" y="3375655"/>
            <a:ext cx="2335709" cy="0"/>
          </a:xfrm>
          <a:prstGeom prst="line">
            <a:avLst/>
          </a:prstGeom>
          <a:noFill/>
          <a:ln w="6350" cap="flat" cmpd="sng" algn="ctr">
            <a:solidFill>
              <a:srgbClr val="F48F19"/>
            </a:solidFill>
            <a:prstDash val="solid"/>
            <a:miter lim="800000"/>
          </a:ln>
          <a:effectLst/>
        </p:spPr>
      </p:cxnSp>
      <p:cxnSp>
        <p:nvCxnSpPr>
          <p:cNvPr id="60" name="Straight Connector 59"/>
          <p:cNvCxnSpPr/>
          <p:nvPr/>
        </p:nvCxnSpPr>
        <p:spPr>
          <a:xfrm>
            <a:off x="5675150" y="2567981"/>
            <a:ext cx="3168336" cy="0"/>
          </a:xfrm>
          <a:prstGeom prst="line">
            <a:avLst/>
          </a:prstGeom>
          <a:noFill/>
          <a:ln w="6350" cap="flat" cmpd="sng" algn="ctr">
            <a:solidFill>
              <a:srgbClr val="F48F19"/>
            </a:solidFill>
            <a:prstDash val="solid"/>
            <a:miter lim="800000"/>
          </a:ln>
          <a:effectLst/>
        </p:spPr>
      </p:cxnSp>
      <p:cxnSp>
        <p:nvCxnSpPr>
          <p:cNvPr id="61" name="Straight Connector 60"/>
          <p:cNvCxnSpPr/>
          <p:nvPr/>
        </p:nvCxnSpPr>
        <p:spPr>
          <a:xfrm>
            <a:off x="4914254" y="1769039"/>
            <a:ext cx="3929231" cy="0"/>
          </a:xfrm>
          <a:prstGeom prst="line">
            <a:avLst/>
          </a:prstGeom>
          <a:noFill/>
          <a:ln w="6350" cap="flat" cmpd="sng" algn="ctr">
            <a:solidFill>
              <a:srgbClr val="F48F19"/>
            </a:solidFill>
            <a:prstDash val="solid"/>
            <a:miter lim="800000"/>
          </a:ln>
          <a:effectLst/>
        </p:spPr>
      </p:cxnSp>
      <p:sp>
        <p:nvSpPr>
          <p:cNvPr id="62" name="TextBox 61"/>
          <p:cNvSpPr txBox="1"/>
          <p:nvPr/>
        </p:nvSpPr>
        <p:spPr>
          <a:xfrm>
            <a:off x="6930737" y="3442153"/>
            <a:ext cx="1938944" cy="759221"/>
          </a:xfrm>
          <a:prstGeom prst="rect">
            <a:avLst/>
          </a:prstGeom>
          <a:noFill/>
        </p:spPr>
        <p:txBody>
          <a:bodyPr wrap="square" rtlCol="0" anchor="ctr" anchorCtr="0">
            <a:noAutofit/>
          </a:bodyPr>
          <a:lstStyle/>
          <a:p>
            <a:pPr algn="r" defTabSz="825500" hangingPunct="0">
              <a:defRPr/>
            </a:pPr>
            <a:r>
              <a:rPr lang="en-US" sz="1400" kern="0" dirty="0">
                <a:latin typeface="Calibri" charset="0"/>
                <a:ea typeface="Calibri" charset="0"/>
                <a:cs typeface="Calibri" charset="0"/>
                <a:sym typeface="Helvetica Light"/>
              </a:rPr>
              <a:t>Protection against intrusion, tamper or removal of  </a:t>
            </a:r>
            <a:r>
              <a:rPr lang="en-US" sz="1400" i="1" kern="0" dirty="0">
                <a:latin typeface="Calibri" charset="0"/>
                <a:ea typeface="Calibri" charset="0"/>
                <a:cs typeface="Calibri" charset="0"/>
                <a:sym typeface="Helvetica Light"/>
              </a:rPr>
              <a:t>physical</a:t>
            </a:r>
            <a:r>
              <a:rPr lang="en-US" sz="1400" kern="0" dirty="0">
                <a:latin typeface="Calibri" charset="0"/>
                <a:ea typeface="Calibri" charset="0"/>
                <a:cs typeface="Calibri" charset="0"/>
                <a:sym typeface="Helvetica Light"/>
              </a:rPr>
              <a:t> infrastructure</a:t>
            </a:r>
          </a:p>
        </p:txBody>
      </p:sp>
      <p:sp>
        <p:nvSpPr>
          <p:cNvPr id="63" name="TextBox 62"/>
          <p:cNvSpPr txBox="1"/>
          <p:nvPr/>
        </p:nvSpPr>
        <p:spPr>
          <a:xfrm>
            <a:off x="5887831" y="2596233"/>
            <a:ext cx="2977484" cy="759221"/>
          </a:xfrm>
          <a:prstGeom prst="rect">
            <a:avLst/>
          </a:prstGeom>
          <a:noFill/>
        </p:spPr>
        <p:txBody>
          <a:bodyPr wrap="square" rtlCol="0" anchor="ctr" anchorCtr="0">
            <a:noAutofit/>
          </a:bodyPr>
          <a:lstStyle/>
          <a:p>
            <a:pPr algn="r" defTabSz="825500" hangingPunct="0">
              <a:defRPr/>
            </a:pPr>
            <a:r>
              <a:rPr lang="en-US" sz="1400" kern="0" dirty="0">
                <a:latin typeface="Calibri" charset="0"/>
                <a:ea typeface="Calibri" charset="0"/>
                <a:cs typeface="Calibri" charset="0"/>
                <a:sym typeface="Helvetica Light"/>
              </a:rPr>
              <a:t>Broad protection &amp; privacy managed by OS</a:t>
            </a:r>
            <a:r>
              <a:rPr lang="is-IS" sz="1400" kern="0" dirty="0">
                <a:latin typeface="Calibri" charset="0"/>
                <a:ea typeface="Calibri" charset="0"/>
                <a:cs typeface="Calibri" charset="0"/>
                <a:sym typeface="Helvetica Light"/>
              </a:rPr>
              <a:t>… </a:t>
            </a:r>
            <a:r>
              <a:rPr lang="is-IS" sz="1400" i="1" kern="0" dirty="0">
                <a:latin typeface="Calibri" charset="0"/>
                <a:ea typeface="Calibri" charset="0"/>
                <a:cs typeface="Calibri" charset="0"/>
                <a:sym typeface="Helvetica Light"/>
              </a:rPr>
              <a:t>ability to</a:t>
            </a:r>
            <a:r>
              <a:rPr lang="is-IS" sz="1400" kern="0" dirty="0">
                <a:latin typeface="Calibri" charset="0"/>
                <a:ea typeface="Calibri" charset="0"/>
                <a:cs typeface="Calibri" charset="0"/>
                <a:sym typeface="Helvetica Light"/>
              </a:rPr>
              <a:t> </a:t>
            </a:r>
            <a:r>
              <a:rPr lang="is-IS" sz="1400" i="1" kern="0" dirty="0">
                <a:latin typeface="Calibri" charset="0"/>
                <a:ea typeface="Calibri" charset="0"/>
                <a:cs typeface="Calibri" charset="0"/>
                <a:sym typeface="Helvetica Light"/>
              </a:rPr>
              <a:t>eliminate storage admins from compliance scope</a:t>
            </a:r>
            <a:endParaRPr lang="en-US" sz="1400" i="1" kern="0" dirty="0">
              <a:latin typeface="Calibri" charset="0"/>
              <a:ea typeface="Calibri" charset="0"/>
              <a:cs typeface="Calibri" charset="0"/>
              <a:sym typeface="Helvetica Light"/>
            </a:endParaRPr>
          </a:p>
        </p:txBody>
      </p:sp>
      <p:sp>
        <p:nvSpPr>
          <p:cNvPr id="64" name="TextBox 63"/>
          <p:cNvSpPr txBox="1"/>
          <p:nvPr/>
        </p:nvSpPr>
        <p:spPr>
          <a:xfrm>
            <a:off x="5441894" y="1799301"/>
            <a:ext cx="3423420" cy="759221"/>
          </a:xfrm>
          <a:prstGeom prst="rect">
            <a:avLst/>
          </a:prstGeom>
          <a:noFill/>
        </p:spPr>
        <p:txBody>
          <a:bodyPr wrap="square" rtlCol="0" anchor="ctr" anchorCtr="0">
            <a:noAutofit/>
          </a:bodyPr>
          <a:lstStyle/>
          <a:p>
            <a:pPr algn="r" defTabSz="825500" hangingPunct="0">
              <a:defRPr/>
            </a:pPr>
            <a:r>
              <a:rPr lang="en-US" sz="1400" kern="0" dirty="0">
                <a:latin typeface="Calibri" charset="0"/>
                <a:ea typeface="Calibri" charset="0"/>
                <a:cs typeface="Calibri" charset="0"/>
                <a:sym typeface="Helvetica Light"/>
              </a:rPr>
              <a:t>Granular protection &amp; privacy managed by database</a:t>
            </a:r>
            <a:r>
              <a:rPr lang="is-IS" sz="1400" kern="0" dirty="0">
                <a:latin typeface="Calibri" charset="0"/>
                <a:ea typeface="Calibri" charset="0"/>
                <a:cs typeface="Calibri" charset="0"/>
                <a:sym typeface="Helvetica Light"/>
              </a:rPr>
              <a:t>… </a:t>
            </a:r>
            <a:r>
              <a:rPr lang="is-IS" sz="1400" i="1" kern="0" dirty="0">
                <a:latin typeface="Calibri" charset="0"/>
                <a:ea typeface="Calibri" charset="0"/>
                <a:cs typeface="Calibri" charset="0"/>
                <a:sym typeface="Helvetica Light"/>
              </a:rPr>
              <a:t>selective encryption &amp; granular key management control of sensitive data</a:t>
            </a:r>
            <a:endParaRPr lang="en-US" sz="1400" i="1" kern="0" dirty="0">
              <a:latin typeface="Calibri" charset="0"/>
              <a:ea typeface="Calibri" charset="0"/>
              <a:cs typeface="Calibri" charset="0"/>
              <a:sym typeface="Helvetica Light"/>
            </a:endParaRPr>
          </a:p>
        </p:txBody>
      </p:sp>
      <p:sp>
        <p:nvSpPr>
          <p:cNvPr id="65" name="TextBox 64"/>
          <p:cNvSpPr txBox="1"/>
          <p:nvPr/>
        </p:nvSpPr>
        <p:spPr>
          <a:xfrm>
            <a:off x="4811659" y="985805"/>
            <a:ext cx="4053656" cy="759221"/>
          </a:xfrm>
          <a:prstGeom prst="rect">
            <a:avLst/>
          </a:prstGeom>
          <a:noFill/>
        </p:spPr>
        <p:txBody>
          <a:bodyPr wrap="square" rtlCol="0" anchor="ctr" anchorCtr="0">
            <a:noAutofit/>
          </a:bodyPr>
          <a:lstStyle/>
          <a:p>
            <a:pPr algn="r" defTabSz="825500" hangingPunct="0">
              <a:defRPr/>
            </a:pPr>
            <a:r>
              <a:rPr lang="en-US" sz="1400" kern="0" dirty="0">
                <a:latin typeface="Calibri" charset="0"/>
                <a:ea typeface="Calibri" charset="0"/>
                <a:cs typeface="Calibri" charset="0"/>
                <a:sym typeface="Helvetica Light"/>
              </a:rPr>
              <a:t>Data protection &amp; privacy provided and managed by the application</a:t>
            </a:r>
            <a:r>
              <a:rPr lang="is-IS" sz="1400" kern="0" dirty="0">
                <a:latin typeface="Calibri" charset="0"/>
                <a:ea typeface="Calibri" charset="0"/>
                <a:cs typeface="Calibri" charset="0"/>
                <a:sym typeface="Helvetica Light"/>
              </a:rPr>
              <a:t>… encryption of sensitive data when lower levels of encryption not available or suitable</a:t>
            </a:r>
            <a:endParaRPr lang="en-US" sz="1400" kern="0" dirty="0">
              <a:latin typeface="Calibri" charset="0"/>
              <a:ea typeface="Calibri" charset="0"/>
              <a:cs typeface="Calibri" charset="0"/>
              <a:sym typeface="Helvetica Light"/>
            </a:endParaRPr>
          </a:p>
        </p:txBody>
      </p:sp>
      <p:sp>
        <p:nvSpPr>
          <p:cNvPr id="3" name="Explosion 2 2"/>
          <p:cNvSpPr/>
          <p:nvPr/>
        </p:nvSpPr>
        <p:spPr>
          <a:xfrm>
            <a:off x="483257" y="837911"/>
            <a:ext cx="2582160" cy="150469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prstClr val="white"/>
                </a:solidFill>
              </a:rPr>
              <a:t>z14 CPACF Performance enables encryption at course scale</a:t>
            </a:r>
          </a:p>
        </p:txBody>
      </p:sp>
      <p:cxnSp>
        <p:nvCxnSpPr>
          <p:cNvPr id="5" name="Straight Arrow Connector 4"/>
          <p:cNvCxnSpPr>
            <a:stCxn id="3" idx="2"/>
          </p:cNvCxnSpPr>
          <p:nvPr/>
        </p:nvCxnSpPr>
        <p:spPr>
          <a:xfrm>
            <a:off x="1871407" y="2150479"/>
            <a:ext cx="802345" cy="63902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598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p:nvPr/>
        </p:nvSpPr>
        <p:spPr>
          <a:xfrm>
            <a:off x="4793538" y="2275993"/>
            <a:ext cx="317923" cy="2166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14400"/>
                  <a:pt x="7200" y="7200"/>
                  <a:pt x="0" y="0"/>
                </a:cubicBezTo>
              </a:path>
            </a:pathLst>
          </a:custGeom>
          <a:ln w="12700">
            <a:solidFill>
              <a:srgbClr val="CCCCCC"/>
            </a:solidFill>
            <a:miter/>
          </a:ln>
        </p:spPr>
        <p:txBody>
          <a:bodyPr/>
          <a:lstStyle/>
          <a:p>
            <a:pPr algn="ctr" defTabSz="309555" hangingPunct="0"/>
            <a:endParaRPr sz="1875" kern="0">
              <a:solidFill>
                <a:srgbClr val="000000"/>
              </a:solidFill>
              <a:sym typeface="Helvetica Light"/>
            </a:endParaRPr>
          </a:p>
        </p:txBody>
      </p:sp>
      <p:sp>
        <p:nvSpPr>
          <p:cNvPr id="3" name="Title 2"/>
          <p:cNvSpPr>
            <a:spLocks noGrp="1"/>
          </p:cNvSpPr>
          <p:nvPr>
            <p:ph type="title"/>
          </p:nvPr>
        </p:nvSpPr>
        <p:spPr/>
        <p:txBody>
          <a:bodyPr>
            <a:noAutofit/>
          </a:bodyPr>
          <a:lstStyle/>
          <a:p>
            <a:r>
              <a:rPr lang="en-US" sz="2000" dirty="0">
                <a:latin typeface="HelvNeue Medium for IBM" charset="0"/>
                <a:ea typeface="HelvNeue Medium for IBM" charset="0"/>
                <a:cs typeface="HelvNeue Medium for IBM" charset="0"/>
              </a:rPr>
              <a:t>Data Protection </a:t>
            </a:r>
            <a:r>
              <a:rPr lang="en-US" sz="2000" dirty="0">
                <a:solidFill>
                  <a:srgbClr val="F49819"/>
                </a:solidFill>
                <a:latin typeface="HelvNeue Medium for IBM" charset="0"/>
                <a:ea typeface="HelvNeue Medium for IBM" charset="0"/>
                <a:cs typeface="HelvNeue Medium for IBM" charset="0"/>
              </a:rPr>
              <a:t>// Existing Disk Encryption</a:t>
            </a:r>
            <a:endParaRPr lang="en-US" sz="2000" dirty="0">
              <a:latin typeface="HelvNeue Medium for IBM" charset="0"/>
              <a:ea typeface="HelvNeue Medium for IBM" charset="0"/>
              <a:cs typeface="HelvNeue Medium for IBM" charset="0"/>
            </a:endParaRPr>
          </a:p>
        </p:txBody>
      </p:sp>
      <p:grpSp>
        <p:nvGrpSpPr>
          <p:cNvPr id="429" name="Group 429"/>
          <p:cNvGrpSpPr/>
          <p:nvPr/>
        </p:nvGrpSpPr>
        <p:grpSpPr>
          <a:xfrm>
            <a:off x="6456524" y="1998509"/>
            <a:ext cx="1451995" cy="1080655"/>
            <a:chOff x="-1" y="0"/>
            <a:chExt cx="3871986" cy="2881745"/>
          </a:xfrm>
        </p:grpSpPr>
        <p:sp>
          <p:nvSpPr>
            <p:cNvPr id="426" name="Shape 426"/>
            <p:cNvSpPr/>
            <p:nvPr/>
          </p:nvSpPr>
          <p:spPr>
            <a:xfrm>
              <a:off x="-1" y="0"/>
              <a:ext cx="3871986" cy="2881745"/>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noFill/>
            <a:ln w="12700" cap="flat">
              <a:solidFill>
                <a:schemeClr val="tx1"/>
              </a:solidFill>
              <a:prstDash val="solid"/>
              <a:miter lim="800000"/>
            </a:ln>
            <a:effectLst/>
          </p:spPr>
          <p:txBody>
            <a:bodyPr wrap="square" lIns="45720" tIns="45720" rIns="45720" bIns="45720" numCol="1" anchor="ctr">
              <a:noAutofit/>
            </a:bodyPr>
            <a:lstStyle/>
            <a:p>
              <a:pPr algn="ctr" defTabSz="456371" hangingPunct="0">
                <a:defRPr sz="4800">
                  <a:solidFill>
                    <a:srgbClr val="404040"/>
                  </a:solidFill>
                  <a:latin typeface="Cambria"/>
                  <a:ea typeface="Cambria"/>
                  <a:cs typeface="Cambria"/>
                  <a:sym typeface="Cambria"/>
                </a:defRPr>
              </a:pPr>
              <a:endParaRPr sz="4800" kern="0">
                <a:solidFill>
                  <a:srgbClr val="404040"/>
                </a:solidFill>
                <a:latin typeface="Cambria"/>
                <a:ea typeface="Cambria"/>
                <a:cs typeface="Cambria"/>
                <a:sym typeface="Cambria"/>
              </a:endParaRPr>
            </a:p>
          </p:txBody>
        </p:sp>
        <p:sp>
          <p:nvSpPr>
            <p:cNvPr id="427" name="Shape 427"/>
            <p:cNvSpPr/>
            <p:nvPr/>
          </p:nvSpPr>
          <p:spPr>
            <a:xfrm>
              <a:off x="196611" y="146534"/>
              <a:ext cx="3548030" cy="2446699"/>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chemeClr val="bg1"/>
              </a:solidFill>
              <a:prstDash val="solid"/>
              <a:miter lim="800000"/>
            </a:ln>
            <a:effectLst>
              <a:outerShdw blurRad="127000" dist="101600" dir="2700000" rotWithShape="0">
                <a:srgbClr val="000000">
                  <a:alpha val="43000"/>
                </a:srgbClr>
              </a:outerShdw>
            </a:effectLst>
          </p:spPr>
          <p:txBody>
            <a:bodyPr wrap="square" lIns="45720" tIns="45720" rIns="45720" bIns="45720" numCol="1" anchor="ctr">
              <a:noAutofit/>
            </a:bodyPr>
            <a:lstStyle/>
            <a:p>
              <a:pPr algn="ctr" defTabSz="456371" hangingPunct="0">
                <a:defRPr sz="4800">
                  <a:solidFill>
                    <a:srgbClr val="404040"/>
                  </a:solidFill>
                  <a:latin typeface="Cambria"/>
                  <a:ea typeface="Cambria"/>
                  <a:cs typeface="Cambria"/>
                  <a:sym typeface="Cambria"/>
                </a:defRPr>
              </a:pPr>
              <a:endParaRPr sz="4800" kern="0">
                <a:solidFill>
                  <a:srgbClr val="404040"/>
                </a:solidFill>
                <a:latin typeface="Cambria"/>
                <a:ea typeface="Cambria"/>
                <a:cs typeface="Cambria"/>
                <a:sym typeface="Cambria"/>
              </a:endParaRPr>
            </a:p>
          </p:txBody>
        </p:sp>
        <p:sp>
          <p:nvSpPr>
            <p:cNvPr id="428" name="Shape 428"/>
            <p:cNvSpPr/>
            <p:nvPr/>
          </p:nvSpPr>
          <p:spPr>
            <a:xfrm>
              <a:off x="536228" y="869706"/>
              <a:ext cx="2525986" cy="984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kern="0">
                  <a:solidFill>
                    <a:schemeClr val="tx1"/>
                  </a:solidFill>
                </a:rPr>
                <a:t>SAN</a:t>
              </a:r>
            </a:p>
          </p:txBody>
        </p:sp>
      </p:grpSp>
      <p:grpSp>
        <p:nvGrpSpPr>
          <p:cNvPr id="433" name="Group 433"/>
          <p:cNvGrpSpPr/>
          <p:nvPr/>
        </p:nvGrpSpPr>
        <p:grpSpPr>
          <a:xfrm>
            <a:off x="485032" y="1733816"/>
            <a:ext cx="1568510" cy="1162620"/>
            <a:chOff x="0" y="0"/>
            <a:chExt cx="4182692" cy="3100318"/>
          </a:xfrm>
          <a:effectLst/>
        </p:grpSpPr>
        <p:sp>
          <p:nvSpPr>
            <p:cNvPr id="430" name="Shape 430"/>
            <p:cNvSpPr/>
            <p:nvPr/>
          </p:nvSpPr>
          <p:spPr>
            <a:xfrm>
              <a:off x="0" y="0"/>
              <a:ext cx="4182692" cy="3100318"/>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noFill/>
            <a:ln w="12700" cap="flat">
              <a:solidFill>
                <a:srgbClr val="CCCCCC"/>
              </a:solidFill>
              <a:prstDash val="solid"/>
              <a:miter lim="800000"/>
            </a:ln>
            <a:effectLst/>
          </p:spPr>
          <p:txBody>
            <a:bodyPr wrap="square" lIns="45720" tIns="45720" rIns="45720" bIns="45720" numCol="1" anchor="ctr">
              <a:noAutofit/>
            </a:bodyPr>
            <a:lstStyle/>
            <a:p>
              <a:pPr algn="ctr" defTabSz="456371" hangingPunct="0">
                <a:defRPr sz="4800">
                  <a:solidFill>
                    <a:srgbClr val="404040"/>
                  </a:solidFill>
                  <a:latin typeface="Cambria"/>
                  <a:ea typeface="Cambria"/>
                  <a:cs typeface="Cambria"/>
                  <a:sym typeface="Cambria"/>
                </a:defRPr>
              </a:pPr>
              <a:endParaRPr sz="4800" kern="0">
                <a:solidFill>
                  <a:srgbClr val="404040"/>
                </a:solidFill>
                <a:latin typeface="Cambria"/>
                <a:ea typeface="Cambria"/>
                <a:cs typeface="Cambria"/>
                <a:sym typeface="Cambria"/>
              </a:endParaRPr>
            </a:p>
          </p:txBody>
        </p:sp>
        <p:sp>
          <p:nvSpPr>
            <p:cNvPr id="431" name="Shape 431"/>
            <p:cNvSpPr/>
            <p:nvPr/>
          </p:nvSpPr>
          <p:spPr>
            <a:xfrm>
              <a:off x="212388" y="157648"/>
              <a:ext cx="3832742" cy="2632276"/>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rgbClr val="CCCCCC"/>
              </a:solidFill>
              <a:prstDash val="solid"/>
              <a:miter lim="800000"/>
            </a:ln>
            <a:effectLst/>
          </p:spPr>
          <p:txBody>
            <a:bodyPr wrap="square" lIns="45720" tIns="45720" rIns="45720" bIns="45720" numCol="1" anchor="ctr">
              <a:noAutofit/>
            </a:bodyPr>
            <a:lstStyle/>
            <a:p>
              <a:pPr algn="ctr" defTabSz="456371" hangingPunct="0">
                <a:defRPr sz="4800">
                  <a:solidFill>
                    <a:srgbClr val="404040"/>
                  </a:solidFill>
                  <a:latin typeface="Cambria"/>
                  <a:ea typeface="Cambria"/>
                  <a:cs typeface="Cambria"/>
                  <a:sym typeface="Cambria"/>
                </a:defRPr>
              </a:pPr>
              <a:endParaRPr sz="4800" kern="0">
                <a:solidFill>
                  <a:srgbClr val="404040"/>
                </a:solidFill>
                <a:latin typeface="Cambria"/>
                <a:ea typeface="Cambria"/>
                <a:cs typeface="Cambria"/>
                <a:sym typeface="Cambria"/>
              </a:endParaRPr>
            </a:p>
          </p:txBody>
        </p:sp>
        <p:sp>
          <p:nvSpPr>
            <p:cNvPr id="432" name="Shape 432"/>
            <p:cNvSpPr/>
            <p:nvPr/>
          </p:nvSpPr>
          <p:spPr>
            <a:xfrm>
              <a:off x="579253" y="973021"/>
              <a:ext cx="2728687" cy="984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kern="0">
                  <a:solidFill>
                    <a:srgbClr val="CCCCCC"/>
                  </a:solidFill>
                </a:rPr>
                <a:t>Network</a:t>
              </a:r>
            </a:p>
          </p:txBody>
        </p:sp>
      </p:grpSp>
      <p:sp>
        <p:nvSpPr>
          <p:cNvPr id="531" name="Shape 531"/>
          <p:cNvSpPr/>
          <p:nvPr/>
        </p:nvSpPr>
        <p:spPr>
          <a:xfrm>
            <a:off x="7905383" y="2571773"/>
            <a:ext cx="192030" cy="8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25400">
            <a:solidFill>
              <a:schemeClr val="tx1"/>
            </a:solidFill>
            <a:miter/>
          </a:ln>
        </p:spPr>
        <p:txBody>
          <a:bodyPr/>
          <a:lstStyle/>
          <a:p>
            <a:pPr algn="ctr" defTabSz="309555" hangingPunct="0"/>
            <a:endParaRPr sz="1875" kern="0">
              <a:solidFill>
                <a:srgbClr val="000000"/>
              </a:solidFill>
              <a:sym typeface="Helvetica Light"/>
            </a:endParaRPr>
          </a:p>
        </p:txBody>
      </p:sp>
      <p:grpSp>
        <p:nvGrpSpPr>
          <p:cNvPr id="438" name="Group 438"/>
          <p:cNvGrpSpPr/>
          <p:nvPr/>
        </p:nvGrpSpPr>
        <p:grpSpPr>
          <a:xfrm>
            <a:off x="8336018" y="2284945"/>
            <a:ext cx="603447" cy="675774"/>
            <a:chOff x="-2" y="0"/>
            <a:chExt cx="1609192" cy="1802061"/>
          </a:xfrm>
          <a:solidFill>
            <a:srgbClr val="F49819"/>
          </a:solidFill>
        </p:grpSpPr>
        <p:sp>
          <p:nvSpPr>
            <p:cNvPr id="435" name="Shape 435"/>
            <p:cNvSpPr/>
            <p:nvPr/>
          </p:nvSpPr>
          <p:spPr>
            <a:xfrm>
              <a:off x="-3" y="0"/>
              <a:ext cx="1609193" cy="1802062"/>
            </a:xfrm>
            <a:custGeom>
              <a:avLst/>
              <a:gdLst/>
              <a:ahLst/>
              <a:cxnLst>
                <a:cxn ang="0">
                  <a:pos x="wd2" y="hd2"/>
                </a:cxn>
                <a:cxn ang="5400000">
                  <a:pos x="wd2" y="hd2"/>
                </a:cxn>
                <a:cxn ang="10800000">
                  <a:pos x="wd2" y="hd2"/>
                </a:cxn>
                <a:cxn ang="16200000">
                  <a:pos x="wd2" y="hd2"/>
                </a:cxn>
              </a:cxnLst>
              <a:rect l="0" t="0" r="r" b="b"/>
              <a:pathLst>
                <a:path w="21600" h="21600" extrusionOk="0">
                  <a:moveTo>
                    <a:pt x="0" y="2411"/>
                  </a:move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close/>
                </a:path>
              </a:pathLst>
            </a:custGeom>
            <a:grpFill/>
            <a:ln w="12700" cap="flat">
              <a:noFill/>
              <a:miter lim="400000"/>
            </a:ln>
            <a:effectLst/>
          </p:spPr>
          <p:txBody>
            <a:bodyPr wrap="square" lIns="45720" tIns="45720" rIns="45720" bIns="45720" numCol="1" anchor="ctr">
              <a:noAutofit/>
            </a:bodyPr>
            <a:lstStyle/>
            <a:p>
              <a:pPr algn="ctr" defTabSz="456371" hangingPunct="0">
                <a:defRPr sz="4800">
                  <a:solidFill>
                    <a:srgbClr val="FFFFFF"/>
                  </a:solidFill>
                  <a:latin typeface="Cambria"/>
                  <a:ea typeface="Cambria"/>
                  <a:cs typeface="Cambria"/>
                  <a:sym typeface="Cambria"/>
                </a:defRPr>
              </a:pPr>
              <a:endParaRPr sz="4800" kern="0">
                <a:solidFill>
                  <a:srgbClr val="FFFFFF"/>
                </a:solidFill>
                <a:latin typeface="Cambria"/>
                <a:ea typeface="Cambria"/>
                <a:cs typeface="Cambria"/>
                <a:sym typeface="Cambria"/>
              </a:endParaRPr>
            </a:p>
          </p:txBody>
        </p:sp>
        <p:sp>
          <p:nvSpPr>
            <p:cNvPr id="436" name="Shape 436"/>
            <p:cNvSpPr/>
            <p:nvPr/>
          </p:nvSpPr>
          <p:spPr>
            <a:xfrm>
              <a:off x="-1" y="-1"/>
              <a:ext cx="1609191" cy="402300"/>
            </a:xfrm>
            <a:prstGeom prst="ellipse">
              <a:avLst/>
            </a:prstGeom>
            <a:solidFill>
              <a:srgbClr val="EE7D31"/>
            </a:solidFill>
            <a:ln w="12700" cap="flat">
              <a:noFill/>
              <a:miter lim="400000"/>
            </a:ln>
            <a:effectLst/>
          </p:spPr>
          <p:txBody>
            <a:bodyPr wrap="square" lIns="45720" tIns="45720" rIns="45720" bIns="45720" numCol="1" anchor="ctr">
              <a:noAutofit/>
            </a:bodyPr>
            <a:lstStyle/>
            <a:p>
              <a:pPr algn="ctr" defTabSz="456371" hangingPunct="0">
                <a:defRPr sz="4800">
                  <a:solidFill>
                    <a:srgbClr val="FFFFFF"/>
                  </a:solidFill>
                  <a:latin typeface="Cambria"/>
                  <a:ea typeface="Cambria"/>
                  <a:cs typeface="Cambria"/>
                  <a:sym typeface="Cambria"/>
                </a:defRPr>
              </a:pPr>
              <a:endParaRPr sz="4800" kern="0">
                <a:solidFill>
                  <a:srgbClr val="FFFFFF"/>
                </a:solidFill>
                <a:latin typeface="Cambria"/>
                <a:ea typeface="Cambria"/>
                <a:cs typeface="Cambria"/>
                <a:sym typeface="Cambria"/>
              </a:endParaRPr>
            </a:p>
          </p:txBody>
        </p:sp>
        <p:sp>
          <p:nvSpPr>
            <p:cNvPr id="437" name="Shape 437"/>
            <p:cNvSpPr/>
            <p:nvPr/>
          </p:nvSpPr>
          <p:spPr>
            <a:xfrm>
              <a:off x="-3" y="0"/>
              <a:ext cx="1609190" cy="1802062"/>
            </a:xfrm>
            <a:custGeom>
              <a:avLst/>
              <a:gdLst/>
              <a:ahLst/>
              <a:cxnLst>
                <a:cxn ang="0">
                  <a:pos x="wd2" y="hd2"/>
                </a:cxn>
                <a:cxn ang="5400000">
                  <a:pos x="wd2" y="hd2"/>
                </a:cxn>
                <a:cxn ang="10800000">
                  <a:pos x="wd2" y="hd2"/>
                </a:cxn>
                <a:cxn ang="16200000">
                  <a:pos x="wd2" y="hd2"/>
                </a:cxn>
              </a:cxnLst>
              <a:rect l="0" t="0" r="r" b="b"/>
              <a:pathLst>
                <a:path w="21600" h="21600" extrusionOk="0">
                  <a:moveTo>
                    <a:pt x="21600" y="2411"/>
                  </a:moveTo>
                  <a:cubicBezTo>
                    <a:pt x="21600" y="3743"/>
                    <a:pt x="16765" y="4822"/>
                    <a:pt x="10800" y="4822"/>
                  </a:cubicBezTo>
                  <a:cubicBezTo>
                    <a:pt x="4835" y="4822"/>
                    <a:pt x="0" y="3743"/>
                    <a:pt x="0" y="2411"/>
                  </a:cubicBez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lnTo>
                    <a:pt x="0" y="2411"/>
                  </a:lnTo>
                </a:path>
              </a:pathLst>
            </a:custGeom>
            <a:solidFill>
              <a:srgbClr val="EE7D31"/>
            </a:solidFill>
            <a:ln w="12700" cap="flat">
              <a:solidFill>
                <a:schemeClr val="tx1"/>
              </a:solidFill>
              <a:prstDash val="solid"/>
              <a:miter lim="800000"/>
            </a:ln>
            <a:effectLst/>
          </p:spPr>
          <p:txBody>
            <a:bodyPr wrap="square" lIns="45720" tIns="45720" rIns="45720" bIns="45720" numCol="1" anchor="ctr">
              <a:noAutofit/>
            </a:bodyPr>
            <a:lstStyle/>
            <a:p>
              <a:pPr algn="ctr" defTabSz="456371" hangingPunct="0">
                <a:defRPr sz="4800">
                  <a:solidFill>
                    <a:srgbClr val="FFFFFF"/>
                  </a:solidFill>
                  <a:latin typeface="Cambria"/>
                  <a:ea typeface="Cambria"/>
                  <a:cs typeface="Cambria"/>
                  <a:sym typeface="Cambria"/>
                </a:defRPr>
              </a:pPr>
              <a:endParaRPr sz="4800" kern="0">
                <a:solidFill>
                  <a:srgbClr val="FFFFFF"/>
                </a:solidFill>
                <a:latin typeface="Cambria"/>
                <a:ea typeface="Cambria"/>
                <a:cs typeface="Cambria"/>
                <a:sym typeface="Cambria"/>
              </a:endParaRPr>
            </a:p>
          </p:txBody>
        </p:sp>
      </p:grpSp>
      <p:sp>
        <p:nvSpPr>
          <p:cNvPr id="439" name="Shape 439"/>
          <p:cNvSpPr/>
          <p:nvPr/>
        </p:nvSpPr>
        <p:spPr>
          <a:xfrm>
            <a:off x="8099795" y="1960719"/>
            <a:ext cx="923777" cy="1281923"/>
          </a:xfrm>
          <a:prstGeom prst="rect">
            <a:avLst/>
          </a:prstGeom>
          <a:ln w="12700">
            <a:solidFill>
              <a:schemeClr val="tx1"/>
            </a:solidFill>
            <a:miter/>
          </a:ln>
          <a:effectLst/>
        </p:spPr>
        <p:txBody>
          <a:bodyPr lIns="45720" tIns="45720" rIns="45720" bIns="45720" anchor="ctr"/>
          <a:lstStyle/>
          <a:p>
            <a:pPr algn="ctr" defTabSz="456371" hangingPunct="0">
              <a:defRPr sz="4800">
                <a:solidFill>
                  <a:srgbClr val="FFFFFF"/>
                </a:solidFill>
                <a:latin typeface="Cambria"/>
                <a:ea typeface="Cambria"/>
                <a:cs typeface="Cambria"/>
                <a:sym typeface="Cambria"/>
              </a:defRPr>
            </a:pPr>
            <a:endParaRPr sz="4800" kern="0">
              <a:solidFill>
                <a:srgbClr val="FFFFFF"/>
              </a:solidFill>
              <a:latin typeface="Cambria"/>
              <a:ea typeface="Cambria"/>
              <a:cs typeface="Cambria"/>
              <a:sym typeface="Cambria"/>
            </a:endParaRPr>
          </a:p>
        </p:txBody>
      </p:sp>
      <p:sp>
        <p:nvSpPr>
          <p:cNvPr id="440" name="Shape 440"/>
          <p:cNvSpPr/>
          <p:nvPr/>
        </p:nvSpPr>
        <p:spPr>
          <a:xfrm>
            <a:off x="8032648" y="1730069"/>
            <a:ext cx="861774" cy="242374"/>
          </a:xfrm>
          <a:prstGeom prst="rect">
            <a:avLst/>
          </a:prstGeom>
          <a:ln w="12700">
            <a:miter lim="400000"/>
          </a:ln>
          <a:extLst>
            <a:ext uri="{C572A759-6A51-4108-AA02-DFA0A04FC94B}">
              <ma14:wrappingTextBoxFlag xmlns="" xmlns:ma14="http://schemas.microsoft.com/office/mac/drawingml/2011/main" val="1"/>
            </a:ext>
          </a:extLst>
        </p:spPr>
        <p:txBody>
          <a:bodyPr wrap="none" lIns="45720" tIns="45720" rIns="45720" bIns="45720">
            <a:spAutoFit/>
          </a:bodyPr>
          <a:lstStyle>
            <a:lvl1pPr algn="l" defTabSz="1217021">
              <a:defRPr sz="2600" i="1">
                <a:solidFill>
                  <a:srgbClr val="404040"/>
                </a:solidFill>
                <a:latin typeface="Times New Roman"/>
                <a:ea typeface="Times New Roman"/>
                <a:cs typeface="Times New Roman"/>
                <a:sym typeface="Times New Roman"/>
              </a:defRPr>
            </a:lvl1pPr>
          </a:lstStyle>
          <a:p>
            <a:pPr hangingPunct="0"/>
            <a:r>
              <a:rPr sz="975" kern="0">
                <a:solidFill>
                  <a:schemeClr val="tx1"/>
                </a:solidFill>
              </a:rPr>
              <a:t>Storage System</a:t>
            </a:r>
          </a:p>
        </p:txBody>
      </p:sp>
      <p:grpSp>
        <p:nvGrpSpPr>
          <p:cNvPr id="444" name="Group 444"/>
          <p:cNvGrpSpPr/>
          <p:nvPr/>
        </p:nvGrpSpPr>
        <p:grpSpPr>
          <a:xfrm>
            <a:off x="49734" y="2637918"/>
            <a:ext cx="7998259" cy="1841718"/>
            <a:chOff x="-148696" y="0"/>
            <a:chExt cx="21328689" cy="4911247"/>
          </a:xfrm>
        </p:grpSpPr>
        <p:sp>
          <p:nvSpPr>
            <p:cNvPr id="441" name="Shape 441"/>
            <p:cNvSpPr/>
            <p:nvPr/>
          </p:nvSpPr>
          <p:spPr>
            <a:xfrm>
              <a:off x="0" y="912194"/>
              <a:ext cx="5482912" cy="3804300"/>
            </a:xfrm>
            <a:prstGeom prst="rect">
              <a:avLst/>
            </a:prstGeom>
            <a:noFill/>
            <a:ln w="25400" cap="flat">
              <a:noFill/>
              <a:prstDash val="solid"/>
              <a:miter lim="800000"/>
            </a:ln>
            <a:effectLst/>
          </p:spPr>
          <p:txBody>
            <a:bodyPr wrap="square" lIns="45720" tIns="45720" rIns="45720" bIns="45720" numCol="1" anchor="ctr">
              <a:noAutofit/>
            </a:bodyPr>
            <a:lstStyle/>
            <a:p>
              <a:pPr algn="ctr" defTabSz="456371" hangingPunct="0">
                <a:lnSpc>
                  <a:spcPct val="90000"/>
                </a:lnSpc>
                <a:defRPr sz="4800">
                  <a:solidFill>
                    <a:srgbClr val="FFFFFF"/>
                  </a:solidFill>
                  <a:latin typeface="Cambria"/>
                  <a:ea typeface="Cambria"/>
                  <a:cs typeface="Cambria"/>
                  <a:sym typeface="Cambria"/>
                </a:defRPr>
              </a:pPr>
              <a:endParaRPr sz="4800" kern="0">
                <a:solidFill>
                  <a:srgbClr val="FFFFFF"/>
                </a:solidFill>
                <a:latin typeface="HelvNeue Light for IBM" charset="0"/>
                <a:ea typeface="HelvNeue Light for IBM" charset="0"/>
                <a:cs typeface="HelvNeue Light for IBM" charset="0"/>
                <a:sym typeface="Cambria"/>
              </a:endParaRPr>
            </a:p>
          </p:txBody>
        </p:sp>
        <p:sp>
          <p:nvSpPr>
            <p:cNvPr id="443" name="Shape 443"/>
            <p:cNvSpPr/>
            <p:nvPr/>
          </p:nvSpPr>
          <p:spPr>
            <a:xfrm>
              <a:off x="-148696" y="1095592"/>
              <a:ext cx="5891048" cy="38156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a:bodyPr>
            <a:lstStyle/>
            <a:p>
              <a:pPr algn="ctr" defTabSz="456371" hangingPunct="0">
                <a:lnSpc>
                  <a:spcPct val="90000"/>
                </a:lnSpc>
                <a:defRPr sz="3400" b="1">
                  <a:solidFill>
                    <a:srgbClr val="404040"/>
                  </a:solidFill>
                  <a:latin typeface="Cambria"/>
                  <a:ea typeface="Cambria"/>
                  <a:cs typeface="Cambria"/>
                  <a:sym typeface="Cambria"/>
                </a:defRPr>
              </a:pPr>
              <a:r>
                <a:rPr sz="1400" b="1" kern="0" dirty="0">
                  <a:solidFill>
                    <a:srgbClr val="F48F19"/>
                  </a:solidFill>
                  <a:latin typeface="HelvNeue Light for IBM" charset="0"/>
                  <a:ea typeface="HelvNeue Light for IBM" charset="0"/>
                  <a:cs typeface="HelvNeue Light for IBM" charset="0"/>
                  <a:sym typeface="Cambria"/>
                </a:rPr>
                <a:t>DS8000</a:t>
              </a:r>
              <a:r>
                <a:rPr lang="en-US" sz="1400" b="1" kern="0" baseline="30000" dirty="0">
                  <a:solidFill>
                    <a:srgbClr val="F48F19"/>
                  </a:solidFill>
                  <a:latin typeface="HelvNeue Light for IBM" charset="0"/>
                  <a:ea typeface="HelvNeue Light for IBM" charset="0"/>
                  <a:cs typeface="HelvNeue Light for IBM" charset="0"/>
                  <a:sym typeface="Cambria"/>
                </a:rPr>
                <a:t>®</a:t>
              </a:r>
              <a:r>
                <a:rPr sz="1400" b="1" kern="0" dirty="0">
                  <a:solidFill>
                    <a:srgbClr val="F48F19"/>
                  </a:solidFill>
                  <a:latin typeface="HelvNeue Light for IBM" charset="0"/>
                  <a:ea typeface="HelvNeue Light for IBM" charset="0"/>
                  <a:cs typeface="HelvNeue Light for IBM" charset="0"/>
                  <a:sym typeface="Cambria"/>
                </a:rPr>
                <a:t> Disk Encryption</a:t>
              </a:r>
            </a:p>
            <a:p>
              <a:pPr algn="ctr" defTabSz="456371" hangingPunct="0">
                <a:lnSpc>
                  <a:spcPct val="90000"/>
                </a:lnSpc>
                <a:buSzPct val="100000"/>
                <a:defRPr sz="2600">
                  <a:solidFill>
                    <a:srgbClr val="404040"/>
                  </a:solidFill>
                  <a:latin typeface="Cambria"/>
                  <a:ea typeface="Cambria"/>
                  <a:cs typeface="Cambria"/>
                  <a:sym typeface="Cambria"/>
                </a:defRPr>
              </a:pPr>
              <a:r>
                <a:rPr sz="1000" kern="0" dirty="0">
                  <a:latin typeface="HelvNeue Light for IBM" charset="0"/>
                  <a:ea typeface="HelvNeue Light for IBM" charset="0"/>
                  <a:cs typeface="HelvNeue Light for IBM" charset="0"/>
                  <a:sym typeface="Cambria"/>
                </a:rPr>
                <a:t>Encrypting disk drives protect data at rest when disk drives are retired, sent for repair or repurposed</a:t>
              </a:r>
              <a:endParaRPr lang="en-US" sz="1000" kern="0" dirty="0">
                <a:latin typeface="HelvNeue Light for IBM" charset="0"/>
                <a:ea typeface="HelvNeue Light for IBM" charset="0"/>
                <a:cs typeface="HelvNeue Light for IBM" charset="0"/>
                <a:sym typeface="Cambria"/>
              </a:endParaRPr>
            </a:p>
            <a:p>
              <a:pPr marL="98066" indent="-98066" algn="ctr" defTabSz="456371" hangingPunct="0">
                <a:lnSpc>
                  <a:spcPct val="90000"/>
                </a:lnSpc>
                <a:buSzPct val="100000"/>
                <a:buFont typeface="Arial"/>
                <a:buChar char="•"/>
                <a:defRPr sz="2600">
                  <a:solidFill>
                    <a:srgbClr val="404040"/>
                  </a:solidFill>
                  <a:latin typeface="Cambria"/>
                  <a:ea typeface="Cambria"/>
                  <a:cs typeface="Cambria"/>
                  <a:sym typeface="Cambria"/>
                </a:defRPr>
              </a:pPr>
              <a:endParaRPr sz="1000" kern="0" dirty="0">
                <a:latin typeface="HelvNeue Light for IBM" charset="0"/>
                <a:ea typeface="HelvNeue Light for IBM" charset="0"/>
                <a:cs typeface="HelvNeue Light for IBM" charset="0"/>
                <a:sym typeface="Cambria"/>
              </a:endParaRPr>
            </a:p>
            <a:p>
              <a:pPr algn="ctr" defTabSz="456371" hangingPunct="0">
                <a:lnSpc>
                  <a:spcPct val="90000"/>
                </a:lnSpc>
                <a:buSzPct val="100000"/>
                <a:defRPr sz="2600" b="1" i="1">
                  <a:solidFill>
                    <a:srgbClr val="800000"/>
                  </a:solidFill>
                  <a:latin typeface="Cambria"/>
                  <a:ea typeface="Cambria"/>
                  <a:cs typeface="Cambria"/>
                  <a:sym typeface="Cambria"/>
                </a:defRPr>
              </a:pPr>
              <a:r>
                <a:rPr sz="1000" b="1" i="1" kern="0" dirty="0">
                  <a:latin typeface="HelvNeue Light for IBM" charset="0"/>
                  <a:ea typeface="HelvNeue Light for IBM" charset="0"/>
                  <a:cs typeface="HelvNeue Light for IBM" charset="0"/>
                  <a:sym typeface="Cambria"/>
                </a:rPr>
                <a:t>Once the key has been served to storage system any system connecting to storage system can retrieve unencrypted data</a:t>
              </a:r>
            </a:p>
          </p:txBody>
        </p:sp>
        <p:sp>
          <p:nvSpPr>
            <p:cNvPr id="442" name="Shape 442"/>
            <p:cNvSpPr/>
            <p:nvPr/>
          </p:nvSpPr>
          <p:spPr>
            <a:xfrm>
              <a:off x="5999634" y="0"/>
              <a:ext cx="15180359" cy="4716495"/>
            </a:xfrm>
            <a:custGeom>
              <a:avLst/>
              <a:gdLst/>
              <a:ahLst/>
              <a:cxnLst>
                <a:cxn ang="0">
                  <a:pos x="wd2" y="hd2"/>
                </a:cxn>
                <a:cxn ang="5400000">
                  <a:pos x="wd2" y="hd2"/>
                </a:cxn>
                <a:cxn ang="10800000">
                  <a:pos x="wd2" y="hd2"/>
                </a:cxn>
                <a:cxn ang="16200000">
                  <a:pos x="wd2" y="hd2"/>
                </a:cxn>
              </a:cxnLst>
              <a:rect l="0" t="0" r="r" b="b"/>
              <a:pathLst>
                <a:path w="21600" h="21600" extrusionOk="0">
                  <a:moveTo>
                    <a:pt x="0" y="4178"/>
                  </a:moveTo>
                  <a:lnTo>
                    <a:pt x="0" y="21600"/>
                  </a:lnTo>
                  <a:moveTo>
                    <a:pt x="0" y="6765"/>
                  </a:moveTo>
                  <a:lnTo>
                    <a:pt x="21600" y="0"/>
                  </a:lnTo>
                </a:path>
              </a:pathLst>
            </a:custGeom>
            <a:noFill/>
            <a:ln w="25400" cap="flat">
              <a:solidFill>
                <a:srgbClr val="EE7D31"/>
              </a:solidFill>
              <a:prstDash val="solid"/>
              <a:miter lim="800000"/>
            </a:ln>
            <a:effectLst/>
          </p:spPr>
          <p:txBody>
            <a:bodyPr wrap="square" lIns="45720" tIns="45720" rIns="45720" bIns="45720" numCol="1" anchor="ctr">
              <a:noAutofit/>
            </a:bodyPr>
            <a:lstStyle/>
            <a:p>
              <a:pPr algn="ctr" defTabSz="456371" hangingPunct="0">
                <a:lnSpc>
                  <a:spcPct val="90000"/>
                </a:lnSpc>
                <a:defRPr sz="4800">
                  <a:solidFill>
                    <a:srgbClr val="FFFFFF"/>
                  </a:solidFill>
                  <a:latin typeface="Cambria"/>
                  <a:ea typeface="Cambria"/>
                  <a:cs typeface="Cambria"/>
                  <a:sym typeface="Cambria"/>
                </a:defRPr>
              </a:pPr>
              <a:endParaRPr sz="4800" kern="0">
                <a:solidFill>
                  <a:srgbClr val="FFFFFF"/>
                </a:solidFill>
                <a:latin typeface="HelvNeue Light for IBM" charset="0"/>
                <a:ea typeface="HelvNeue Light for IBM" charset="0"/>
                <a:cs typeface="HelvNeue Light for IBM" charset="0"/>
                <a:sym typeface="Cambria"/>
              </a:endParaRPr>
            </a:p>
          </p:txBody>
        </p:sp>
      </p:grpSp>
      <p:sp>
        <p:nvSpPr>
          <p:cNvPr id="445" name="Shape 445"/>
          <p:cNvSpPr/>
          <p:nvPr/>
        </p:nvSpPr>
        <p:spPr>
          <a:xfrm>
            <a:off x="8032649" y="1823314"/>
            <a:ext cx="1056005" cy="1419326"/>
          </a:xfrm>
          <a:prstGeom prst="ellipse">
            <a:avLst/>
          </a:prstGeom>
          <a:ln w="25400">
            <a:solidFill>
              <a:srgbClr val="EE7D31"/>
            </a:solidFill>
            <a:miter/>
          </a:ln>
          <a:effectLst/>
        </p:spPr>
        <p:txBody>
          <a:bodyPr lIns="45720" tIns="45720" rIns="45720" bIns="45720" anchor="ctr"/>
          <a:lstStyle/>
          <a:p>
            <a:pPr algn="ctr" defTabSz="456371" hangingPunct="0">
              <a:defRPr sz="4800">
                <a:solidFill>
                  <a:srgbClr val="FFFFFF"/>
                </a:solidFill>
                <a:latin typeface="Cambria"/>
                <a:ea typeface="Cambria"/>
                <a:cs typeface="Cambria"/>
                <a:sym typeface="Cambria"/>
              </a:defRPr>
            </a:pPr>
            <a:endParaRPr sz="4800" kern="0">
              <a:solidFill>
                <a:srgbClr val="FFFFFF"/>
              </a:solidFill>
              <a:latin typeface="Cambria"/>
              <a:ea typeface="Cambria"/>
              <a:cs typeface="Cambria"/>
              <a:sym typeface="Cambria"/>
            </a:endParaRPr>
          </a:p>
        </p:txBody>
      </p:sp>
      <p:sp>
        <p:nvSpPr>
          <p:cNvPr id="532" name="Shape 532"/>
          <p:cNvSpPr/>
          <p:nvPr/>
        </p:nvSpPr>
        <p:spPr>
          <a:xfrm>
            <a:off x="5639276" y="1332548"/>
            <a:ext cx="1543050" cy="7215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19050">
            <a:solidFill>
              <a:schemeClr val="tx1"/>
            </a:solidFill>
            <a:miter/>
            <a:headEnd type="triangle"/>
            <a:tailEnd type="triangle"/>
          </a:ln>
          <a:effectLst/>
        </p:spPr>
        <p:txBody>
          <a:bodyPr/>
          <a:lstStyle/>
          <a:p>
            <a:pPr algn="ctr" defTabSz="309555" hangingPunct="0"/>
            <a:endParaRPr sz="1875" kern="0">
              <a:solidFill>
                <a:srgbClr val="000000"/>
              </a:solidFill>
              <a:sym typeface="Helvetica Light"/>
            </a:endParaRPr>
          </a:p>
        </p:txBody>
      </p:sp>
      <p:grpSp>
        <p:nvGrpSpPr>
          <p:cNvPr id="454" name="Group 454"/>
          <p:cNvGrpSpPr/>
          <p:nvPr/>
        </p:nvGrpSpPr>
        <p:grpSpPr>
          <a:xfrm>
            <a:off x="5312842" y="1174047"/>
            <a:ext cx="324461" cy="317359"/>
            <a:chOff x="0" y="0"/>
            <a:chExt cx="865229" cy="846290"/>
          </a:xfrm>
        </p:grpSpPr>
        <p:sp>
          <p:nvSpPr>
            <p:cNvPr id="450" name="Shape 450"/>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solidFill>
              <a:srgbClr val="CCCCCC"/>
            </a:solid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sp>
          <p:nvSpPr>
            <p:cNvPr id="451" name="Shape 451"/>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sp>
          <p:nvSpPr>
            <p:cNvPr id="452" name="Shape 452"/>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noFill/>
            <a:ln w="12700" cap="flat">
              <a:solidFill>
                <a:srgbClr val="404040"/>
              </a:solidFill>
              <a:prstDash val="solid"/>
              <a:miter lim="800000"/>
            </a:ln>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sp>
          <p:nvSpPr>
            <p:cNvPr id="453" name="Shape 453"/>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kern="0"/>
                <a:t>abc</a:t>
              </a:r>
            </a:p>
          </p:txBody>
        </p:sp>
      </p:grpSp>
      <p:grpSp>
        <p:nvGrpSpPr>
          <p:cNvPr id="459" name="Group 459"/>
          <p:cNvGrpSpPr/>
          <p:nvPr/>
        </p:nvGrpSpPr>
        <p:grpSpPr>
          <a:xfrm>
            <a:off x="6440531" y="1206642"/>
            <a:ext cx="324461" cy="317359"/>
            <a:chOff x="0" y="0"/>
            <a:chExt cx="865229" cy="846290"/>
          </a:xfrm>
        </p:grpSpPr>
        <p:sp>
          <p:nvSpPr>
            <p:cNvPr id="455" name="Shape 455"/>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solidFill>
              <a:srgbClr val="CCCCCC"/>
            </a:solid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sp>
          <p:nvSpPr>
            <p:cNvPr id="456" name="Shape 456"/>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sp>
          <p:nvSpPr>
            <p:cNvPr id="457" name="Shape 457"/>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noFill/>
            <a:ln w="12700" cap="flat">
              <a:solidFill>
                <a:srgbClr val="404040"/>
              </a:solidFill>
              <a:prstDash val="solid"/>
              <a:miter lim="800000"/>
            </a:ln>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sp>
          <p:nvSpPr>
            <p:cNvPr id="458" name="Shape 458"/>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kern="0"/>
                <a:t>abc</a:t>
              </a:r>
            </a:p>
          </p:txBody>
        </p:sp>
      </p:grpSp>
      <p:pic>
        <p:nvPicPr>
          <p:cNvPr id="463" name="image11.png"/>
          <p:cNvPicPr>
            <a:picLocks noChangeAspect="1"/>
          </p:cNvPicPr>
          <p:nvPr/>
        </p:nvPicPr>
        <p:blipFill>
          <a:blip r:embed="rId2">
            <a:extLst/>
          </a:blip>
          <a:stretch>
            <a:fillRect/>
          </a:stretch>
        </p:blipFill>
        <p:spPr>
          <a:xfrm>
            <a:off x="8300423" y="2979991"/>
            <a:ext cx="545022" cy="545022"/>
          </a:xfrm>
          <a:prstGeom prst="rect">
            <a:avLst/>
          </a:prstGeom>
          <a:solidFill>
            <a:srgbClr val="061933"/>
          </a:solidFill>
          <a:ln w="12700">
            <a:miter lim="400000"/>
          </a:ln>
        </p:spPr>
      </p:pic>
      <p:sp>
        <p:nvSpPr>
          <p:cNvPr id="464" name="Shape 464"/>
          <p:cNvSpPr/>
          <p:nvPr/>
        </p:nvSpPr>
        <p:spPr>
          <a:xfrm rot="10800000" flipH="1">
            <a:off x="3850101" y="2334323"/>
            <a:ext cx="2595440" cy="4413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84" y="0"/>
                </a:lnTo>
                <a:lnTo>
                  <a:pt x="9784" y="21600"/>
                </a:lnTo>
                <a:lnTo>
                  <a:pt x="21600" y="21600"/>
                </a:lnTo>
              </a:path>
            </a:pathLst>
          </a:custGeom>
          <a:ln w="19050">
            <a:solidFill>
              <a:schemeClr val="tx1"/>
            </a:solidFill>
            <a:miter/>
            <a:tailEnd type="triangle"/>
          </a:ln>
          <a:effectLst/>
        </p:spPr>
        <p:txBody>
          <a:bodyPr lIns="45720" tIns="45720" rIns="45720" bIns="45720" anchor="ctr"/>
          <a:lstStyle/>
          <a:p>
            <a:pPr algn="ctr" defTabSz="456371" hangingPunct="0">
              <a:defRPr sz="4800">
                <a:latin typeface="Cambria"/>
                <a:ea typeface="Cambria"/>
                <a:cs typeface="Cambria"/>
                <a:sym typeface="Cambria"/>
              </a:defRPr>
            </a:pPr>
            <a:endParaRPr sz="4800" kern="0">
              <a:solidFill>
                <a:srgbClr val="000000"/>
              </a:solidFill>
              <a:latin typeface="Cambria"/>
              <a:ea typeface="Cambria"/>
              <a:cs typeface="Cambria"/>
              <a:sym typeface="Cambria"/>
            </a:endParaRPr>
          </a:p>
        </p:txBody>
      </p:sp>
      <p:sp>
        <p:nvSpPr>
          <p:cNvPr id="465" name="Shape 465"/>
          <p:cNvSpPr/>
          <p:nvPr/>
        </p:nvSpPr>
        <p:spPr>
          <a:xfrm rot="10800000" flipH="1">
            <a:off x="6006302" y="2534305"/>
            <a:ext cx="455949" cy="3024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19050">
            <a:solidFill>
              <a:schemeClr val="tx1"/>
            </a:solidFill>
            <a:miter/>
            <a:tailEnd type="triangle"/>
          </a:ln>
          <a:effectLst/>
        </p:spPr>
        <p:txBody>
          <a:bodyPr lIns="45720" tIns="45720" rIns="45720" bIns="45720" anchor="ctr"/>
          <a:lstStyle/>
          <a:p>
            <a:pPr algn="ctr" defTabSz="456371" hangingPunct="0">
              <a:defRPr sz="4800">
                <a:latin typeface="Cambria"/>
                <a:ea typeface="Cambria"/>
                <a:cs typeface="Cambria"/>
                <a:sym typeface="Cambria"/>
              </a:defRPr>
            </a:pPr>
            <a:endParaRPr sz="4800" kern="0">
              <a:solidFill>
                <a:srgbClr val="000000"/>
              </a:solidFill>
              <a:latin typeface="Cambria"/>
              <a:ea typeface="Cambria"/>
              <a:cs typeface="Cambria"/>
              <a:sym typeface="Cambria"/>
            </a:endParaRPr>
          </a:p>
        </p:txBody>
      </p:sp>
      <p:sp>
        <p:nvSpPr>
          <p:cNvPr id="466" name="Shape 466"/>
          <p:cNvSpPr/>
          <p:nvPr/>
        </p:nvSpPr>
        <p:spPr>
          <a:xfrm>
            <a:off x="2857691" y="830942"/>
            <a:ext cx="3277757" cy="2411699"/>
          </a:xfrm>
          <a:prstGeom prst="rect">
            <a:avLst/>
          </a:prstGeom>
          <a:ln w="12700">
            <a:solidFill>
              <a:schemeClr val="tx1"/>
            </a:solidFill>
            <a:miter/>
          </a:ln>
          <a:effectLst/>
        </p:spPr>
        <p:txBody>
          <a:bodyPr lIns="45720" tIns="45720" rIns="45720" bIns="45720" anchor="ctr"/>
          <a:lstStyle/>
          <a:p>
            <a:pPr algn="ctr" defTabSz="456371" hangingPunct="0">
              <a:defRPr sz="4800">
                <a:solidFill>
                  <a:srgbClr val="FFFFFF"/>
                </a:solidFill>
                <a:latin typeface="Cambria"/>
                <a:ea typeface="Cambria"/>
                <a:cs typeface="Cambria"/>
                <a:sym typeface="Cambria"/>
              </a:defRPr>
            </a:pPr>
            <a:endParaRPr sz="4800" kern="0">
              <a:solidFill>
                <a:srgbClr val="FFFFFF"/>
              </a:solidFill>
              <a:latin typeface="Cambria"/>
              <a:ea typeface="Cambria"/>
              <a:cs typeface="Cambria"/>
              <a:sym typeface="Cambria"/>
            </a:endParaRPr>
          </a:p>
        </p:txBody>
      </p:sp>
      <p:grpSp>
        <p:nvGrpSpPr>
          <p:cNvPr id="469" name="Group 469"/>
          <p:cNvGrpSpPr/>
          <p:nvPr/>
        </p:nvGrpSpPr>
        <p:grpSpPr>
          <a:xfrm>
            <a:off x="2963423" y="924748"/>
            <a:ext cx="904615" cy="682764"/>
            <a:chOff x="0" y="0"/>
            <a:chExt cx="2412304" cy="1820702"/>
          </a:xfrm>
        </p:grpSpPr>
        <p:sp>
          <p:nvSpPr>
            <p:cNvPr id="467" name="Shape 467"/>
            <p:cNvSpPr/>
            <p:nvPr/>
          </p:nvSpPr>
          <p:spPr>
            <a:xfrm>
              <a:off x="0" y="0"/>
              <a:ext cx="2412304" cy="1820702"/>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algn="ctr" defTabSz="456371" hangingPunct="0">
                <a:defRPr sz="4800">
                  <a:solidFill>
                    <a:srgbClr val="404040"/>
                  </a:solidFill>
                  <a:latin typeface="Cambria"/>
                  <a:ea typeface="Cambria"/>
                  <a:cs typeface="Cambria"/>
                  <a:sym typeface="Cambria"/>
                </a:defRPr>
              </a:pPr>
              <a:endParaRPr sz="4800" kern="0">
                <a:latin typeface="Cambria"/>
                <a:ea typeface="Cambria"/>
                <a:cs typeface="Cambria"/>
                <a:sym typeface="Cambria"/>
              </a:endParaRPr>
            </a:p>
          </p:txBody>
        </p:sp>
        <p:sp>
          <p:nvSpPr>
            <p:cNvPr id="468" name="Shape 468"/>
            <p:cNvSpPr/>
            <p:nvPr/>
          </p:nvSpPr>
          <p:spPr>
            <a:xfrm>
              <a:off x="0" y="417912"/>
              <a:ext cx="2412304" cy="984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kern="0" dirty="0">
                  <a:solidFill>
                    <a:schemeClr val="tx1"/>
                  </a:solidFill>
                </a:rPr>
                <a:t>z/OS</a:t>
              </a:r>
            </a:p>
          </p:txBody>
        </p:sp>
      </p:grpSp>
      <p:grpSp>
        <p:nvGrpSpPr>
          <p:cNvPr id="475" name="Group 475"/>
          <p:cNvGrpSpPr/>
          <p:nvPr/>
        </p:nvGrpSpPr>
        <p:grpSpPr>
          <a:xfrm>
            <a:off x="3985531" y="1612815"/>
            <a:ext cx="939860" cy="660740"/>
            <a:chOff x="193862" y="0"/>
            <a:chExt cx="2506291" cy="1761969"/>
          </a:xfrm>
        </p:grpSpPr>
        <p:sp>
          <p:nvSpPr>
            <p:cNvPr id="473" name="Shape 473"/>
            <p:cNvSpPr/>
            <p:nvPr/>
          </p:nvSpPr>
          <p:spPr>
            <a:xfrm>
              <a:off x="193862" y="0"/>
              <a:ext cx="2506291" cy="1761969"/>
            </a:xfrm>
            <a:prstGeom prst="triangle">
              <a:avLst/>
            </a:prstGeom>
            <a:noFill/>
            <a:ln w="12700" cap="flat">
              <a:solidFill>
                <a:srgbClr val="CCCCCC"/>
              </a:solidFill>
              <a:prstDash val="solid"/>
              <a:miter lim="800000"/>
            </a:ln>
            <a:effectLst>
              <a:outerShdw blurRad="127000" dist="101600" dir="2700000" rotWithShape="0">
                <a:srgbClr val="000000">
                  <a:alpha val="43000"/>
                </a:srgbClr>
              </a:outerShdw>
            </a:effectLst>
          </p:spPr>
          <p:txBody>
            <a:bodyPr wrap="square" lIns="45720" tIns="45720" rIns="45720" bIns="45720" numCol="1" anchor="ctr">
              <a:noAutofit/>
            </a:bodyPr>
            <a:lstStyle/>
            <a:p>
              <a:pPr algn="ctr" defTabSz="456371" hangingPunct="0">
                <a:defRPr sz="4800">
                  <a:solidFill>
                    <a:srgbClr val="660066"/>
                  </a:solidFill>
                  <a:latin typeface="Cambria"/>
                  <a:ea typeface="Cambria"/>
                  <a:cs typeface="Cambria"/>
                  <a:sym typeface="Cambria"/>
                </a:defRPr>
              </a:pPr>
              <a:endParaRPr sz="4800" kern="0">
                <a:solidFill>
                  <a:srgbClr val="660066"/>
                </a:solidFill>
                <a:latin typeface="Cambria"/>
                <a:ea typeface="Cambria"/>
                <a:cs typeface="Cambria"/>
                <a:sym typeface="Cambria"/>
              </a:endParaRPr>
            </a:p>
          </p:txBody>
        </p:sp>
        <p:sp>
          <p:nvSpPr>
            <p:cNvPr id="474" name="Shape 474"/>
            <p:cNvSpPr/>
            <p:nvPr/>
          </p:nvSpPr>
          <p:spPr>
            <a:xfrm>
              <a:off x="820435" y="651241"/>
              <a:ext cx="1253146" cy="9848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660066"/>
                  </a:solidFill>
                  <a:latin typeface="Cambria"/>
                  <a:ea typeface="Cambria"/>
                  <a:cs typeface="Cambria"/>
                  <a:sym typeface="Cambria"/>
                </a:defRPr>
              </a:lvl1pPr>
            </a:lstStyle>
            <a:p>
              <a:pPr algn="ctr" hangingPunct="0"/>
              <a:r>
                <a:rPr sz="1800" kern="0">
                  <a:solidFill>
                    <a:srgbClr val="CCCCCC"/>
                  </a:solidFill>
                </a:rPr>
                <a:t>CF</a:t>
              </a:r>
            </a:p>
          </p:txBody>
        </p:sp>
      </p:grpSp>
      <p:sp>
        <p:nvSpPr>
          <p:cNvPr id="533" name="Shape 533"/>
          <p:cNvSpPr/>
          <p:nvPr/>
        </p:nvSpPr>
        <p:spPr>
          <a:xfrm>
            <a:off x="3870380" y="1605384"/>
            <a:ext cx="383778" cy="2863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12700">
            <a:solidFill>
              <a:srgbClr val="CCCCCC"/>
            </a:solidFill>
            <a:miter/>
          </a:ln>
        </p:spPr>
        <p:txBody>
          <a:bodyPr/>
          <a:lstStyle/>
          <a:p>
            <a:pPr algn="ctr" defTabSz="309555" hangingPunct="0"/>
            <a:endParaRPr sz="1875" kern="0">
              <a:solidFill>
                <a:srgbClr val="000000"/>
              </a:solidFill>
              <a:sym typeface="Helvetica Light"/>
            </a:endParaRPr>
          </a:p>
        </p:txBody>
      </p:sp>
      <p:sp>
        <p:nvSpPr>
          <p:cNvPr id="478" name="Shape 478"/>
          <p:cNvSpPr/>
          <p:nvPr/>
        </p:nvSpPr>
        <p:spPr>
          <a:xfrm>
            <a:off x="5119469" y="924749"/>
            <a:ext cx="904614" cy="682763"/>
          </a:xfrm>
          <a:prstGeom prst="rect">
            <a:avLst/>
          </a:prstGeom>
          <a:ln w="12700">
            <a:solidFill>
              <a:schemeClr val="tx1"/>
            </a:solidFill>
            <a:miter/>
          </a:ln>
          <a:effectLst/>
        </p:spPr>
        <p:txBody>
          <a:bodyPr lIns="45720" tIns="45720" rIns="45720" bIns="45720" anchor="ctr"/>
          <a:lstStyle/>
          <a:p>
            <a:pPr algn="ctr" defTabSz="456371" hangingPunct="0">
              <a:defRPr sz="4800">
                <a:solidFill>
                  <a:srgbClr val="404040"/>
                </a:solidFill>
                <a:latin typeface="Cambria"/>
                <a:ea typeface="Cambria"/>
                <a:cs typeface="Cambria"/>
                <a:sym typeface="Cambria"/>
              </a:defRPr>
            </a:pPr>
            <a:endParaRPr sz="4800" kern="0">
              <a:latin typeface="Cambria"/>
              <a:ea typeface="Cambria"/>
              <a:cs typeface="Cambria"/>
              <a:sym typeface="Cambria"/>
            </a:endParaRPr>
          </a:p>
        </p:txBody>
      </p:sp>
      <p:sp>
        <p:nvSpPr>
          <p:cNvPr id="534" name="Shape 534"/>
          <p:cNvSpPr/>
          <p:nvPr/>
        </p:nvSpPr>
        <p:spPr>
          <a:xfrm>
            <a:off x="4693483" y="1609954"/>
            <a:ext cx="432350" cy="3333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7200"/>
                  <a:pt x="7200" y="14400"/>
                  <a:pt x="0" y="21600"/>
                </a:cubicBezTo>
              </a:path>
            </a:pathLst>
          </a:custGeom>
          <a:ln w="12700">
            <a:solidFill>
              <a:srgbClr val="CCCCCC"/>
            </a:solidFill>
            <a:miter/>
          </a:ln>
        </p:spPr>
        <p:txBody>
          <a:bodyPr/>
          <a:lstStyle/>
          <a:p>
            <a:pPr algn="ctr" defTabSz="309555" hangingPunct="0"/>
            <a:endParaRPr sz="1875" kern="0">
              <a:solidFill>
                <a:srgbClr val="000000"/>
              </a:solidFill>
              <a:sym typeface="Helvetica Light"/>
            </a:endParaRPr>
          </a:p>
        </p:txBody>
      </p:sp>
      <p:grpSp>
        <p:nvGrpSpPr>
          <p:cNvPr id="482" name="Group 482"/>
          <p:cNvGrpSpPr/>
          <p:nvPr/>
        </p:nvGrpSpPr>
        <p:grpSpPr>
          <a:xfrm>
            <a:off x="2957795" y="2461185"/>
            <a:ext cx="904615" cy="682764"/>
            <a:chOff x="0" y="0"/>
            <a:chExt cx="2412304" cy="1820702"/>
          </a:xfrm>
          <a:effectLst/>
        </p:grpSpPr>
        <p:sp>
          <p:nvSpPr>
            <p:cNvPr id="480" name="Shape 480"/>
            <p:cNvSpPr/>
            <p:nvPr/>
          </p:nvSpPr>
          <p:spPr>
            <a:xfrm>
              <a:off x="0" y="0"/>
              <a:ext cx="2412304" cy="1820702"/>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algn="ctr" defTabSz="456371" hangingPunct="0">
                <a:defRPr sz="4800">
                  <a:solidFill>
                    <a:srgbClr val="404040"/>
                  </a:solidFill>
                  <a:latin typeface="Cambria"/>
                  <a:ea typeface="Cambria"/>
                  <a:cs typeface="Cambria"/>
                  <a:sym typeface="Cambria"/>
                </a:defRPr>
              </a:pPr>
              <a:endParaRPr sz="4800" kern="0">
                <a:solidFill>
                  <a:prstClr val="white"/>
                </a:solidFill>
                <a:latin typeface="Cambria"/>
                <a:ea typeface="Cambria"/>
                <a:cs typeface="Cambria"/>
                <a:sym typeface="Cambria"/>
              </a:endParaRPr>
            </a:p>
          </p:txBody>
        </p:sp>
        <p:sp>
          <p:nvSpPr>
            <p:cNvPr id="481" name="Shape 481"/>
            <p:cNvSpPr/>
            <p:nvPr/>
          </p:nvSpPr>
          <p:spPr>
            <a:xfrm>
              <a:off x="0" y="417912"/>
              <a:ext cx="2412304" cy="984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kern="0" dirty="0">
                  <a:solidFill>
                    <a:schemeClr val="tx1"/>
                  </a:solidFill>
                </a:rPr>
                <a:t>z/OS</a:t>
              </a:r>
            </a:p>
          </p:txBody>
        </p:sp>
      </p:grpSp>
      <p:grpSp>
        <p:nvGrpSpPr>
          <p:cNvPr id="485" name="Group 485"/>
          <p:cNvGrpSpPr/>
          <p:nvPr/>
        </p:nvGrpSpPr>
        <p:grpSpPr>
          <a:xfrm>
            <a:off x="5113841" y="2461185"/>
            <a:ext cx="904615" cy="682764"/>
            <a:chOff x="0" y="0"/>
            <a:chExt cx="2412304" cy="1820702"/>
          </a:xfrm>
        </p:grpSpPr>
        <p:sp>
          <p:nvSpPr>
            <p:cNvPr id="483" name="Shape 483"/>
            <p:cNvSpPr/>
            <p:nvPr/>
          </p:nvSpPr>
          <p:spPr>
            <a:xfrm>
              <a:off x="0" y="0"/>
              <a:ext cx="2412304" cy="1820702"/>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algn="ctr" defTabSz="456371" hangingPunct="0">
                <a:defRPr sz="4800">
                  <a:solidFill>
                    <a:srgbClr val="404040"/>
                  </a:solidFill>
                  <a:latin typeface="Cambria"/>
                  <a:ea typeface="Cambria"/>
                  <a:cs typeface="Cambria"/>
                  <a:sym typeface="Cambria"/>
                </a:defRPr>
              </a:pPr>
              <a:endParaRPr sz="4800" kern="0">
                <a:latin typeface="Cambria"/>
                <a:ea typeface="Cambria"/>
                <a:cs typeface="Cambria"/>
                <a:sym typeface="Cambria"/>
              </a:endParaRPr>
            </a:p>
          </p:txBody>
        </p:sp>
        <p:sp>
          <p:nvSpPr>
            <p:cNvPr id="484" name="Shape 484"/>
            <p:cNvSpPr/>
            <p:nvPr/>
          </p:nvSpPr>
          <p:spPr>
            <a:xfrm>
              <a:off x="0" y="417912"/>
              <a:ext cx="2412304" cy="984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kern="0" dirty="0">
                  <a:solidFill>
                    <a:schemeClr val="tx1"/>
                  </a:solidFill>
                </a:rPr>
                <a:t>z/OS</a:t>
              </a:r>
            </a:p>
          </p:txBody>
        </p:sp>
      </p:grpSp>
      <p:sp>
        <p:nvSpPr>
          <p:cNvPr id="536" name="Shape 536"/>
          <p:cNvSpPr/>
          <p:nvPr/>
        </p:nvSpPr>
        <p:spPr>
          <a:xfrm>
            <a:off x="3861400" y="2283407"/>
            <a:ext cx="252295" cy="1846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12700">
            <a:solidFill>
              <a:srgbClr val="CCCCCC"/>
            </a:solidFill>
            <a:miter/>
          </a:ln>
        </p:spPr>
        <p:txBody>
          <a:bodyPr/>
          <a:lstStyle/>
          <a:p>
            <a:pPr algn="ctr" defTabSz="309555" hangingPunct="0"/>
            <a:endParaRPr sz="1875" kern="0">
              <a:solidFill>
                <a:srgbClr val="000000"/>
              </a:solidFill>
              <a:sym typeface="Helvetica Light"/>
            </a:endParaRPr>
          </a:p>
        </p:txBody>
      </p:sp>
      <p:sp>
        <p:nvSpPr>
          <p:cNvPr id="488" name="Shape 488"/>
          <p:cNvSpPr/>
          <p:nvPr/>
        </p:nvSpPr>
        <p:spPr>
          <a:xfrm>
            <a:off x="3850100" y="1292070"/>
            <a:ext cx="2595441" cy="8426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84" y="0"/>
                </a:lnTo>
                <a:lnTo>
                  <a:pt x="9784" y="21600"/>
                </a:lnTo>
                <a:lnTo>
                  <a:pt x="21600" y="21600"/>
                </a:lnTo>
              </a:path>
            </a:pathLst>
          </a:custGeom>
          <a:ln w="19050">
            <a:solidFill>
              <a:schemeClr val="tx1"/>
            </a:solidFill>
            <a:miter/>
            <a:tailEnd type="triangle"/>
          </a:ln>
          <a:effectLst/>
        </p:spPr>
        <p:txBody>
          <a:bodyPr lIns="45720" tIns="45720" rIns="45720" bIns="45720" anchor="ctr"/>
          <a:lstStyle/>
          <a:p>
            <a:pPr algn="ctr" defTabSz="456371" hangingPunct="0">
              <a:defRPr sz="4800">
                <a:latin typeface="Cambria"/>
                <a:ea typeface="Cambria"/>
                <a:cs typeface="Cambria"/>
                <a:sym typeface="Cambria"/>
              </a:defRPr>
            </a:pPr>
            <a:endParaRPr sz="4800" kern="0">
              <a:solidFill>
                <a:srgbClr val="000000"/>
              </a:solidFill>
              <a:latin typeface="Cambria"/>
              <a:ea typeface="Cambria"/>
              <a:cs typeface="Cambria"/>
              <a:sym typeface="Cambria"/>
            </a:endParaRPr>
          </a:p>
        </p:txBody>
      </p:sp>
      <p:grpSp>
        <p:nvGrpSpPr>
          <p:cNvPr id="491" name="Group 491"/>
          <p:cNvGrpSpPr/>
          <p:nvPr/>
        </p:nvGrpSpPr>
        <p:grpSpPr>
          <a:xfrm>
            <a:off x="2864962" y="3369365"/>
            <a:ext cx="3270485" cy="912008"/>
            <a:chOff x="-1" y="-1"/>
            <a:chExt cx="8721292" cy="2432020"/>
          </a:xfrm>
        </p:grpSpPr>
        <p:sp>
          <p:nvSpPr>
            <p:cNvPr id="489" name="Shape 489"/>
            <p:cNvSpPr/>
            <p:nvPr/>
          </p:nvSpPr>
          <p:spPr>
            <a:xfrm>
              <a:off x="-1" y="-1"/>
              <a:ext cx="8721292" cy="2432020"/>
            </a:xfrm>
            <a:prstGeom prst="rect">
              <a:avLst/>
            </a:prstGeom>
            <a:noFill/>
            <a:ln w="12700" cap="flat">
              <a:solidFill>
                <a:schemeClr val="tx1"/>
              </a:solidFill>
              <a:prstDash val="solid"/>
              <a:miter lim="800000"/>
            </a:ln>
            <a:effectLst/>
          </p:spPr>
          <p:txBody>
            <a:bodyPr wrap="square" lIns="45720" tIns="45720" rIns="45720" bIns="45720" numCol="1" anchor="ctr">
              <a:noAutofit/>
            </a:bodyPr>
            <a:lstStyle/>
            <a:p>
              <a:pPr algn="ctr" defTabSz="456371" hangingPunct="0">
                <a:defRPr sz="4800">
                  <a:solidFill>
                    <a:srgbClr val="404040"/>
                  </a:solidFill>
                  <a:latin typeface="Cambria"/>
                  <a:ea typeface="Cambria"/>
                  <a:cs typeface="Cambria"/>
                  <a:sym typeface="Cambria"/>
                </a:defRPr>
              </a:pPr>
              <a:endParaRPr sz="4800" kern="0">
                <a:solidFill>
                  <a:prstClr val="white"/>
                </a:solidFill>
                <a:latin typeface="Cambria"/>
                <a:ea typeface="Cambria"/>
                <a:cs typeface="Cambria"/>
                <a:sym typeface="Cambria"/>
              </a:endParaRPr>
            </a:p>
          </p:txBody>
        </p:sp>
        <p:sp>
          <p:nvSpPr>
            <p:cNvPr id="490" name="Shape 490"/>
            <p:cNvSpPr/>
            <p:nvPr/>
          </p:nvSpPr>
          <p:spPr>
            <a:xfrm>
              <a:off x="-1" y="723572"/>
              <a:ext cx="8721292" cy="984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spAutoFit/>
            </a:bodyPr>
            <a:lstStyle>
              <a:lvl1pPr defTabSz="1217021">
                <a:defRPr sz="4800">
                  <a:solidFill>
                    <a:srgbClr val="404040"/>
                  </a:solidFill>
                  <a:latin typeface="Cambria"/>
                  <a:ea typeface="Cambria"/>
                  <a:cs typeface="Cambria"/>
                  <a:sym typeface="Cambria"/>
                </a:defRPr>
              </a:lvl1pPr>
            </a:lstStyle>
            <a:p>
              <a:pPr algn="ctr" hangingPunct="0"/>
              <a:r>
                <a:rPr sz="1800" kern="0" dirty="0">
                  <a:solidFill>
                    <a:schemeClr val="tx1"/>
                  </a:solidFill>
                </a:rPr>
                <a:t>LinuxONE/Linux on z</a:t>
              </a:r>
            </a:p>
          </p:txBody>
        </p:sp>
      </p:grpSp>
      <p:sp>
        <p:nvSpPr>
          <p:cNvPr id="537" name="Shape 537"/>
          <p:cNvSpPr/>
          <p:nvPr/>
        </p:nvSpPr>
        <p:spPr>
          <a:xfrm>
            <a:off x="5984081" y="3080861"/>
            <a:ext cx="1198245" cy="7600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19050">
            <a:solidFill>
              <a:schemeClr val="tx1"/>
            </a:solidFill>
            <a:miter/>
            <a:headEnd type="triangle"/>
            <a:tailEnd type="triangle"/>
          </a:ln>
          <a:effectLst/>
        </p:spPr>
        <p:txBody>
          <a:bodyPr/>
          <a:lstStyle/>
          <a:p>
            <a:pPr algn="ctr" defTabSz="309555" hangingPunct="0"/>
            <a:endParaRPr sz="1875" kern="0">
              <a:solidFill>
                <a:srgbClr val="000000"/>
              </a:solidFill>
              <a:sym typeface="Helvetica Light"/>
            </a:endParaRPr>
          </a:p>
        </p:txBody>
      </p:sp>
      <p:grpSp>
        <p:nvGrpSpPr>
          <p:cNvPr id="497" name="Group 497"/>
          <p:cNvGrpSpPr/>
          <p:nvPr/>
        </p:nvGrpSpPr>
        <p:grpSpPr>
          <a:xfrm>
            <a:off x="6469964" y="3676713"/>
            <a:ext cx="324462" cy="317359"/>
            <a:chOff x="0" y="0"/>
            <a:chExt cx="865229" cy="846290"/>
          </a:xfrm>
        </p:grpSpPr>
        <p:sp>
          <p:nvSpPr>
            <p:cNvPr id="493" name="Shape 493"/>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solidFill>
              <a:srgbClr val="CCCCCC"/>
            </a:solid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sp>
          <p:nvSpPr>
            <p:cNvPr id="494" name="Shape 494"/>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sp>
          <p:nvSpPr>
            <p:cNvPr id="495" name="Shape 495"/>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noFill/>
            <a:ln w="12700" cap="flat">
              <a:solidFill>
                <a:srgbClr val="404040"/>
              </a:solidFill>
              <a:prstDash val="solid"/>
              <a:miter lim="800000"/>
            </a:ln>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sp>
          <p:nvSpPr>
            <p:cNvPr id="496" name="Shape 496"/>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kern="0"/>
                <a:t>xyz</a:t>
              </a:r>
            </a:p>
          </p:txBody>
        </p:sp>
      </p:grpSp>
      <p:sp>
        <p:nvSpPr>
          <p:cNvPr id="538" name="Shape 538"/>
          <p:cNvSpPr/>
          <p:nvPr/>
        </p:nvSpPr>
        <p:spPr>
          <a:xfrm>
            <a:off x="2055019" y="2036446"/>
            <a:ext cx="800100" cy="2786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74" y="21600"/>
                </a:lnTo>
                <a:lnTo>
                  <a:pt x="10774" y="0"/>
                </a:lnTo>
                <a:lnTo>
                  <a:pt x="21600" y="0"/>
                </a:lnTo>
              </a:path>
            </a:pathLst>
          </a:custGeom>
          <a:ln w="12700">
            <a:solidFill>
              <a:srgbClr val="CCCCCC"/>
            </a:solidFill>
            <a:miter/>
          </a:ln>
        </p:spPr>
        <p:txBody>
          <a:bodyPr/>
          <a:lstStyle/>
          <a:p>
            <a:pPr algn="ctr" defTabSz="309555" hangingPunct="0"/>
            <a:endParaRPr sz="1875" kern="0">
              <a:solidFill>
                <a:srgbClr val="000000"/>
              </a:solidFill>
              <a:sym typeface="Helvetica Light"/>
            </a:endParaRPr>
          </a:p>
        </p:txBody>
      </p:sp>
      <p:sp>
        <p:nvSpPr>
          <p:cNvPr id="539" name="Shape 539"/>
          <p:cNvSpPr/>
          <p:nvPr/>
        </p:nvSpPr>
        <p:spPr>
          <a:xfrm>
            <a:off x="2055020" y="2315053"/>
            <a:ext cx="807244" cy="15101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81" y="0"/>
                </a:lnTo>
                <a:lnTo>
                  <a:pt x="10781" y="21600"/>
                </a:lnTo>
                <a:lnTo>
                  <a:pt x="21600" y="21600"/>
                </a:lnTo>
              </a:path>
            </a:pathLst>
          </a:custGeom>
          <a:ln w="12700">
            <a:solidFill>
              <a:srgbClr val="CCCCCC"/>
            </a:solidFill>
            <a:miter/>
          </a:ln>
        </p:spPr>
        <p:txBody>
          <a:bodyPr/>
          <a:lstStyle/>
          <a:p>
            <a:pPr algn="ctr" defTabSz="309555" hangingPunct="0"/>
            <a:endParaRPr sz="1875" kern="0">
              <a:solidFill>
                <a:srgbClr val="000000"/>
              </a:solidFill>
              <a:sym typeface="Helvetica Light"/>
            </a:endParaRPr>
          </a:p>
        </p:txBody>
      </p:sp>
      <p:grpSp>
        <p:nvGrpSpPr>
          <p:cNvPr id="504" name="Group 504"/>
          <p:cNvGrpSpPr/>
          <p:nvPr/>
        </p:nvGrpSpPr>
        <p:grpSpPr>
          <a:xfrm>
            <a:off x="5657617" y="3682591"/>
            <a:ext cx="324461" cy="317360"/>
            <a:chOff x="0" y="0"/>
            <a:chExt cx="865229" cy="846290"/>
          </a:xfrm>
        </p:grpSpPr>
        <p:sp>
          <p:nvSpPr>
            <p:cNvPr id="500" name="Shape 500"/>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solidFill>
              <a:srgbClr val="CCCCCC"/>
            </a:solid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sp>
          <p:nvSpPr>
            <p:cNvPr id="501" name="Shape 501"/>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sp>
          <p:nvSpPr>
            <p:cNvPr id="502" name="Shape 502"/>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noFill/>
            <a:ln w="12700" cap="flat">
              <a:solidFill>
                <a:srgbClr val="404040"/>
              </a:solidFill>
              <a:prstDash val="solid"/>
              <a:miter lim="800000"/>
            </a:ln>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sp>
          <p:nvSpPr>
            <p:cNvPr id="503" name="Shape 503"/>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kern="0"/>
                <a:t>xyz</a:t>
              </a:r>
            </a:p>
          </p:txBody>
        </p:sp>
      </p:grpSp>
      <p:grpSp>
        <p:nvGrpSpPr>
          <p:cNvPr id="509" name="Group 509"/>
          <p:cNvGrpSpPr/>
          <p:nvPr/>
        </p:nvGrpSpPr>
        <p:grpSpPr>
          <a:xfrm>
            <a:off x="8529790" y="2534586"/>
            <a:ext cx="324462" cy="317360"/>
            <a:chOff x="0" y="0"/>
            <a:chExt cx="865229" cy="846290"/>
          </a:xfrm>
          <a:solidFill>
            <a:srgbClr val="F49819"/>
          </a:solidFill>
        </p:grpSpPr>
        <p:sp>
          <p:nvSpPr>
            <p:cNvPr id="505" name="Shape 505"/>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grp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sp>
          <p:nvSpPr>
            <p:cNvPr id="506" name="Shape 506"/>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grpFill/>
            <a:ln w="12700" cap="flat">
              <a:noFill/>
              <a:miter lim="400000"/>
            </a:ln>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sp>
          <p:nvSpPr>
            <p:cNvPr id="508" name="Shape 508"/>
            <p:cNvSpPr/>
            <p:nvPr/>
          </p:nvSpPr>
          <p:spPr>
            <a:xfrm>
              <a:off x="-1" y="117670"/>
              <a:ext cx="865231" cy="469901"/>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kern="0"/>
                <a:t>***</a:t>
              </a:r>
            </a:p>
          </p:txBody>
        </p:sp>
        <p:sp>
          <p:nvSpPr>
            <p:cNvPr id="507" name="Shape 507"/>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solidFill>
              <a:srgbClr val="EE7D31"/>
            </a:solidFill>
            <a:ln w="12700" cap="flat">
              <a:solidFill>
                <a:schemeClr val="tx1">
                  <a:lumMod val="65000"/>
                  <a:lumOff val="35000"/>
                </a:schemeClr>
              </a:solidFill>
              <a:prstDash val="solid"/>
              <a:miter lim="800000"/>
            </a:ln>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grpSp>
      <p:grpSp>
        <p:nvGrpSpPr>
          <p:cNvPr id="513" name="Group 513"/>
          <p:cNvGrpSpPr/>
          <p:nvPr/>
        </p:nvGrpSpPr>
        <p:grpSpPr>
          <a:xfrm>
            <a:off x="8183618" y="2132545"/>
            <a:ext cx="603447" cy="675774"/>
            <a:chOff x="-2" y="0"/>
            <a:chExt cx="1609192" cy="1802061"/>
          </a:xfrm>
          <a:solidFill>
            <a:srgbClr val="F49819"/>
          </a:solidFill>
          <a:effectLst>
            <a:outerShdw dist="50800" dir="5400000" algn="ctr" rotWithShape="0">
              <a:srgbClr val="000000">
                <a:alpha val="43137"/>
              </a:srgbClr>
            </a:outerShdw>
          </a:effectLst>
        </p:grpSpPr>
        <p:sp>
          <p:nvSpPr>
            <p:cNvPr id="510" name="Shape 510"/>
            <p:cNvSpPr/>
            <p:nvPr/>
          </p:nvSpPr>
          <p:spPr>
            <a:xfrm>
              <a:off x="-3" y="0"/>
              <a:ext cx="1609193" cy="1802062"/>
            </a:xfrm>
            <a:custGeom>
              <a:avLst/>
              <a:gdLst/>
              <a:ahLst/>
              <a:cxnLst>
                <a:cxn ang="0">
                  <a:pos x="wd2" y="hd2"/>
                </a:cxn>
                <a:cxn ang="5400000">
                  <a:pos x="wd2" y="hd2"/>
                </a:cxn>
                <a:cxn ang="10800000">
                  <a:pos x="wd2" y="hd2"/>
                </a:cxn>
                <a:cxn ang="16200000">
                  <a:pos x="wd2" y="hd2"/>
                </a:cxn>
              </a:cxnLst>
              <a:rect l="0" t="0" r="r" b="b"/>
              <a:pathLst>
                <a:path w="21600" h="21600" extrusionOk="0">
                  <a:moveTo>
                    <a:pt x="0" y="2411"/>
                  </a:move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close/>
                </a:path>
              </a:pathLst>
            </a:custGeom>
            <a:grpFill/>
            <a:ln w="12700" cap="flat">
              <a:noFill/>
              <a:miter lim="400000"/>
            </a:ln>
            <a:effectLst/>
          </p:spPr>
          <p:txBody>
            <a:bodyPr wrap="square" lIns="45720" tIns="45720" rIns="45720" bIns="45720" numCol="1" anchor="ctr">
              <a:noAutofit/>
            </a:bodyPr>
            <a:lstStyle/>
            <a:p>
              <a:pPr algn="ctr" defTabSz="456371" hangingPunct="0">
                <a:defRPr sz="4800">
                  <a:solidFill>
                    <a:srgbClr val="FFFFFF"/>
                  </a:solidFill>
                  <a:latin typeface="Cambria"/>
                  <a:ea typeface="Cambria"/>
                  <a:cs typeface="Cambria"/>
                  <a:sym typeface="Cambria"/>
                </a:defRPr>
              </a:pPr>
              <a:endParaRPr sz="4800" kern="0">
                <a:solidFill>
                  <a:srgbClr val="FFFFFF"/>
                </a:solidFill>
                <a:latin typeface="Cambria"/>
                <a:ea typeface="Cambria"/>
                <a:cs typeface="Cambria"/>
                <a:sym typeface="Cambria"/>
              </a:endParaRPr>
            </a:p>
          </p:txBody>
        </p:sp>
        <p:sp>
          <p:nvSpPr>
            <p:cNvPr id="511" name="Shape 511"/>
            <p:cNvSpPr/>
            <p:nvPr/>
          </p:nvSpPr>
          <p:spPr>
            <a:xfrm>
              <a:off x="-1" y="-1"/>
              <a:ext cx="1609191" cy="402300"/>
            </a:xfrm>
            <a:prstGeom prst="ellipse">
              <a:avLst/>
            </a:prstGeom>
            <a:solidFill>
              <a:srgbClr val="EE7D31"/>
            </a:solidFill>
            <a:ln w="12700" cap="flat">
              <a:noFill/>
              <a:miter lim="400000"/>
            </a:ln>
            <a:effectLst/>
          </p:spPr>
          <p:txBody>
            <a:bodyPr wrap="square" lIns="45720" tIns="45720" rIns="45720" bIns="45720" numCol="1" anchor="ctr">
              <a:noAutofit/>
            </a:bodyPr>
            <a:lstStyle/>
            <a:p>
              <a:pPr algn="ctr" defTabSz="456371" hangingPunct="0">
                <a:defRPr sz="4800">
                  <a:solidFill>
                    <a:srgbClr val="FFFFFF"/>
                  </a:solidFill>
                  <a:latin typeface="Cambria"/>
                  <a:ea typeface="Cambria"/>
                  <a:cs typeface="Cambria"/>
                  <a:sym typeface="Cambria"/>
                </a:defRPr>
              </a:pPr>
              <a:endParaRPr sz="4800" kern="0">
                <a:solidFill>
                  <a:srgbClr val="FFFFFF"/>
                </a:solidFill>
                <a:latin typeface="Cambria"/>
                <a:ea typeface="Cambria"/>
                <a:cs typeface="Cambria"/>
                <a:sym typeface="Cambria"/>
              </a:endParaRPr>
            </a:p>
          </p:txBody>
        </p:sp>
        <p:sp>
          <p:nvSpPr>
            <p:cNvPr id="512" name="Shape 512"/>
            <p:cNvSpPr/>
            <p:nvPr/>
          </p:nvSpPr>
          <p:spPr>
            <a:xfrm>
              <a:off x="-3" y="0"/>
              <a:ext cx="1609190" cy="1802062"/>
            </a:xfrm>
            <a:custGeom>
              <a:avLst/>
              <a:gdLst/>
              <a:ahLst/>
              <a:cxnLst>
                <a:cxn ang="0">
                  <a:pos x="wd2" y="hd2"/>
                </a:cxn>
                <a:cxn ang="5400000">
                  <a:pos x="wd2" y="hd2"/>
                </a:cxn>
                <a:cxn ang="10800000">
                  <a:pos x="wd2" y="hd2"/>
                </a:cxn>
                <a:cxn ang="16200000">
                  <a:pos x="wd2" y="hd2"/>
                </a:cxn>
              </a:cxnLst>
              <a:rect l="0" t="0" r="r" b="b"/>
              <a:pathLst>
                <a:path w="21600" h="21600" extrusionOk="0">
                  <a:moveTo>
                    <a:pt x="21600" y="2411"/>
                  </a:moveTo>
                  <a:cubicBezTo>
                    <a:pt x="21600" y="3743"/>
                    <a:pt x="16765" y="4822"/>
                    <a:pt x="10800" y="4822"/>
                  </a:cubicBezTo>
                  <a:cubicBezTo>
                    <a:pt x="4835" y="4822"/>
                    <a:pt x="0" y="3743"/>
                    <a:pt x="0" y="2411"/>
                  </a:cubicBezTo>
                  <a:cubicBezTo>
                    <a:pt x="0" y="1079"/>
                    <a:pt x="4835" y="0"/>
                    <a:pt x="10800" y="0"/>
                  </a:cubicBezTo>
                  <a:cubicBezTo>
                    <a:pt x="16765" y="0"/>
                    <a:pt x="21600" y="1079"/>
                    <a:pt x="21600" y="2411"/>
                  </a:cubicBezTo>
                  <a:lnTo>
                    <a:pt x="21600" y="19189"/>
                  </a:lnTo>
                  <a:cubicBezTo>
                    <a:pt x="21600" y="20521"/>
                    <a:pt x="16765" y="21600"/>
                    <a:pt x="10800" y="21600"/>
                  </a:cubicBezTo>
                  <a:cubicBezTo>
                    <a:pt x="4835" y="21600"/>
                    <a:pt x="0" y="20521"/>
                    <a:pt x="0" y="19189"/>
                  </a:cubicBezTo>
                  <a:lnTo>
                    <a:pt x="0" y="2411"/>
                  </a:lnTo>
                </a:path>
              </a:pathLst>
            </a:custGeom>
            <a:solidFill>
              <a:srgbClr val="EE7D31"/>
            </a:solidFill>
            <a:ln w="12700" cap="flat">
              <a:solidFill>
                <a:schemeClr val="tx1"/>
              </a:solidFill>
              <a:prstDash val="solid"/>
              <a:miter lim="800000"/>
            </a:ln>
            <a:effectLst/>
          </p:spPr>
          <p:txBody>
            <a:bodyPr wrap="square" lIns="45720" tIns="45720" rIns="45720" bIns="45720" numCol="1" anchor="ctr">
              <a:noAutofit/>
            </a:bodyPr>
            <a:lstStyle/>
            <a:p>
              <a:pPr algn="ctr" defTabSz="456371" hangingPunct="0">
                <a:defRPr sz="4800">
                  <a:solidFill>
                    <a:srgbClr val="FFFFFF"/>
                  </a:solidFill>
                  <a:latin typeface="Cambria"/>
                  <a:ea typeface="Cambria"/>
                  <a:cs typeface="Cambria"/>
                  <a:sym typeface="Cambria"/>
                </a:defRPr>
              </a:pPr>
              <a:endParaRPr sz="4800" kern="0">
                <a:solidFill>
                  <a:srgbClr val="FFFFFF"/>
                </a:solidFill>
                <a:latin typeface="Cambria"/>
                <a:ea typeface="Cambria"/>
                <a:cs typeface="Cambria"/>
                <a:sym typeface="Cambria"/>
              </a:endParaRPr>
            </a:p>
          </p:txBody>
        </p:sp>
      </p:grpSp>
      <p:grpSp>
        <p:nvGrpSpPr>
          <p:cNvPr id="518" name="Group 518"/>
          <p:cNvGrpSpPr/>
          <p:nvPr/>
        </p:nvGrpSpPr>
        <p:grpSpPr>
          <a:xfrm>
            <a:off x="8316330" y="2357766"/>
            <a:ext cx="324462" cy="317360"/>
            <a:chOff x="0" y="0"/>
            <a:chExt cx="865229" cy="846290"/>
          </a:xfrm>
          <a:solidFill>
            <a:srgbClr val="F49819"/>
          </a:solidFill>
        </p:grpSpPr>
        <p:sp>
          <p:nvSpPr>
            <p:cNvPr id="514" name="Shape 514"/>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grpFill/>
            <a:ln w="12700" cap="flat">
              <a:noFill/>
              <a:miter lim="400000"/>
            </a:ln>
            <a:effectLst>
              <a:outerShdw blurRad="127000" dist="101600" dir="2700000" rotWithShape="0">
                <a:srgbClr val="000000">
                  <a:alpha val="43000"/>
                </a:srgbClr>
              </a:outerShdw>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sp>
          <p:nvSpPr>
            <p:cNvPr id="515" name="Shape 515"/>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grpFill/>
            <a:ln w="12700" cap="flat">
              <a:noFill/>
              <a:miter lim="400000"/>
            </a:ln>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sp>
          <p:nvSpPr>
            <p:cNvPr id="516" name="Shape 516"/>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solidFill>
              <a:srgbClr val="EE7D31"/>
            </a:solidFill>
            <a:ln w="12700" cap="flat">
              <a:solidFill>
                <a:schemeClr val="tx1">
                  <a:lumMod val="65000"/>
                  <a:lumOff val="35000"/>
                </a:schemeClr>
              </a:solidFill>
              <a:prstDash val="solid"/>
              <a:miter lim="800000"/>
            </a:ln>
            <a:effectLst/>
          </p:spPr>
          <p:txBody>
            <a:bodyPr wrap="square" lIns="45720" tIns="45720" rIns="45720" bIns="45720" numCol="1" anchor="ctr">
              <a:noAutofit/>
            </a:bodyPr>
            <a:lstStyle/>
            <a:p>
              <a:pPr algn="ctr" defTabSz="456371" hangingPunct="0">
                <a:defRPr sz="3200">
                  <a:solidFill>
                    <a:srgbClr val="404040"/>
                  </a:solidFill>
                  <a:latin typeface="Cambria"/>
                  <a:ea typeface="Cambria"/>
                  <a:cs typeface="Cambria"/>
                  <a:sym typeface="Cambria"/>
                </a:defRPr>
              </a:pPr>
              <a:endParaRPr sz="1200" kern="0">
                <a:solidFill>
                  <a:srgbClr val="404040"/>
                </a:solidFill>
                <a:latin typeface="Cambria"/>
                <a:ea typeface="Cambria"/>
                <a:cs typeface="Cambria"/>
                <a:sym typeface="Cambria"/>
              </a:endParaRPr>
            </a:p>
          </p:txBody>
        </p:sp>
        <p:sp>
          <p:nvSpPr>
            <p:cNvPr id="517" name="Shape 517"/>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1200" kern="0"/>
                <a:t>***</a:t>
              </a:r>
            </a:p>
          </p:txBody>
        </p:sp>
      </p:grpSp>
      <p:sp>
        <p:nvSpPr>
          <p:cNvPr id="110" name="Shape 195"/>
          <p:cNvSpPr/>
          <p:nvPr/>
        </p:nvSpPr>
        <p:spPr>
          <a:xfrm>
            <a:off x="414583" y="506752"/>
            <a:ext cx="4709735" cy="415440"/>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l">
              <a:defRPr sz="4200">
                <a:solidFill>
                  <a:srgbClr val="395567"/>
                </a:solidFill>
                <a:latin typeface="HelvNeue Bold for IBM"/>
                <a:ea typeface="HelvNeue Bold for IBM"/>
                <a:cs typeface="HelvNeue Bold for IBM"/>
                <a:sym typeface="HelvNeue Bold for IBM"/>
              </a:defRPr>
            </a:lvl1pPr>
          </a:lstStyle>
          <a:p>
            <a:pPr defTabSz="309563" hangingPunct="0"/>
            <a:r>
              <a:rPr lang="en-US" sz="1400" i="1" kern="0" dirty="0">
                <a:solidFill>
                  <a:schemeClr val="tx1"/>
                </a:solidFill>
                <a:latin typeface="HelvNeue Light for IBM" charset="0"/>
                <a:ea typeface="HelvNeue Light for IBM" charset="0"/>
                <a:cs typeface="HelvNeue Light for IBM" charset="0"/>
              </a:rPr>
              <a:t>Protection of data at-rest</a:t>
            </a:r>
            <a:endParaRPr sz="1400" i="1" kern="0" dirty="0">
              <a:solidFill>
                <a:schemeClr val="tx1"/>
              </a:solidFill>
              <a:latin typeface="HelvNeue Light for IBM" charset="0"/>
              <a:ea typeface="HelvNeue Light for IBM" charset="0"/>
              <a:cs typeface="HelvNeue Light for IBM" charset="0"/>
            </a:endParaRPr>
          </a:p>
        </p:txBody>
      </p:sp>
      <p:pic>
        <p:nvPicPr>
          <p:cNvPr id="98" name="Picture 97"/>
          <p:cNvPicPr>
            <a:picLocks noChangeAspect="1"/>
          </p:cNvPicPr>
          <p:nvPr/>
        </p:nvPicPr>
        <p:blipFill>
          <a:blip r:embed="rId3">
            <a:alphaModFix/>
          </a:blip>
          <a:stretch>
            <a:fillRect/>
          </a:stretch>
        </p:blipFill>
        <p:spPr>
          <a:xfrm>
            <a:off x="7755496" y="336139"/>
            <a:ext cx="1287634" cy="666674"/>
          </a:xfrm>
          <a:prstGeom prst="rect">
            <a:avLst/>
          </a:prstGeom>
          <a:noFill/>
        </p:spPr>
      </p:pic>
    </p:spTree>
    <p:extLst>
      <p:ext uri="{BB962C8B-B14F-4D97-AF65-F5344CB8AC3E}">
        <p14:creationId xmlns:p14="http://schemas.microsoft.com/office/powerpoint/2010/main" val="186125934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Multiple layers of encryption for data at-rest</a:t>
            </a:r>
            <a:br>
              <a:rPr lang="en-US" sz="2000" dirty="0"/>
            </a:br>
            <a:r>
              <a:rPr lang="en-US" sz="1200" b="0" i="1" dirty="0">
                <a:solidFill>
                  <a:schemeClr val="tx1"/>
                </a:solidFill>
              </a:rPr>
              <a:t>Robust data protection</a:t>
            </a:r>
          </a:p>
        </p:txBody>
      </p:sp>
      <p:sp>
        <p:nvSpPr>
          <p:cNvPr id="20" name="Content Placeholder 2"/>
          <p:cNvSpPr>
            <a:spLocks noGrp="1"/>
          </p:cNvSpPr>
          <p:nvPr>
            <p:ph idx="4294967295"/>
          </p:nvPr>
        </p:nvSpPr>
        <p:spPr>
          <a:xfrm>
            <a:off x="0" y="1703388"/>
            <a:ext cx="8423275" cy="1606550"/>
          </a:xfrm>
          <a:prstGeom prst="rect">
            <a:avLst/>
          </a:prstGeom>
        </p:spPr>
        <p:txBody>
          <a:bodyPr numCol="2">
            <a:normAutofit/>
          </a:bodyPr>
          <a:lstStyle/>
          <a:p>
            <a:pPr marL="290513" indent="-169863">
              <a:spcAft>
                <a:spcPts val="600"/>
              </a:spcAft>
              <a:buClr>
                <a:schemeClr val="accent2"/>
              </a:buClr>
              <a:buFont typeface="Arial" charset="0"/>
              <a:buChar char="•"/>
            </a:pPr>
            <a:r>
              <a:rPr lang="en-US" sz="1600" dirty="0">
                <a:latin typeface="Calibri" charset="0"/>
                <a:ea typeface="Calibri" charset="0"/>
                <a:cs typeface="Calibri" charset="0"/>
              </a:rPr>
              <a:t>Protects at the DASD subsystem level</a:t>
            </a:r>
          </a:p>
          <a:p>
            <a:pPr marL="290513" indent="-169863">
              <a:spcAft>
                <a:spcPts val="600"/>
              </a:spcAft>
              <a:buClr>
                <a:schemeClr val="accent2"/>
              </a:buClr>
              <a:buFont typeface="Arial" charset="0"/>
              <a:buChar char="•"/>
            </a:pPr>
            <a:r>
              <a:rPr lang="en-US" sz="1600" dirty="0">
                <a:latin typeface="Calibri" charset="0"/>
                <a:ea typeface="Calibri" charset="0"/>
                <a:cs typeface="Calibri" charset="0"/>
              </a:rPr>
              <a:t>All or nothing encryption</a:t>
            </a:r>
          </a:p>
          <a:p>
            <a:pPr marL="290513" indent="-169863">
              <a:spcAft>
                <a:spcPts val="600"/>
              </a:spcAft>
              <a:buClr>
                <a:schemeClr val="accent2"/>
              </a:buClr>
              <a:buFont typeface="Arial" charset="0"/>
              <a:buChar char="•"/>
            </a:pPr>
            <a:r>
              <a:rPr lang="en-US" sz="1600" dirty="0">
                <a:latin typeface="Calibri" charset="0"/>
                <a:ea typeface="Calibri" charset="0"/>
                <a:cs typeface="Calibri" charset="0"/>
              </a:rPr>
              <a:t>Only data at rest is encrypted</a:t>
            </a:r>
          </a:p>
          <a:p>
            <a:pPr marL="290513" indent="-169863">
              <a:spcAft>
                <a:spcPts val="600"/>
              </a:spcAft>
              <a:buClr>
                <a:schemeClr val="accent2"/>
              </a:buClr>
              <a:buFont typeface="Arial" charset="0"/>
              <a:buChar char="•"/>
            </a:pPr>
            <a:r>
              <a:rPr lang="en-US" sz="1600" dirty="0">
                <a:latin typeface="Calibri" charset="0"/>
                <a:ea typeface="Calibri" charset="0"/>
                <a:cs typeface="Calibri" charset="0"/>
              </a:rPr>
              <a:t>Single encryption key for everything</a:t>
            </a:r>
          </a:p>
          <a:p>
            <a:pPr marL="290513" indent="-169863">
              <a:spcAft>
                <a:spcPts val="600"/>
              </a:spcAft>
              <a:buClr>
                <a:schemeClr val="accent2"/>
              </a:buClr>
              <a:buFont typeface="Arial" charset="0"/>
              <a:buChar char="•"/>
            </a:pPr>
            <a:r>
              <a:rPr lang="en-US" sz="1600" dirty="0">
                <a:latin typeface="Calibri" charset="0"/>
                <a:ea typeface="Calibri" charset="0"/>
                <a:cs typeface="Calibri" charset="0"/>
              </a:rPr>
              <a:t>No application overhead</a:t>
            </a:r>
          </a:p>
          <a:p>
            <a:pPr marL="290513" indent="-169863">
              <a:spcAft>
                <a:spcPts val="600"/>
              </a:spcAft>
              <a:buClr>
                <a:schemeClr val="accent2"/>
              </a:buClr>
              <a:buFont typeface="Arial" charset="0"/>
              <a:buChar char="•"/>
            </a:pPr>
            <a:r>
              <a:rPr lang="en-US" sz="1600" dirty="0">
                <a:latin typeface="Calibri" charset="0"/>
                <a:ea typeface="Calibri" charset="0"/>
                <a:cs typeface="Calibri" charset="0"/>
              </a:rPr>
              <a:t>Zero host CPU cost</a:t>
            </a:r>
          </a:p>
          <a:p>
            <a:pPr marL="290513" indent="-169863">
              <a:spcAft>
                <a:spcPts val="600"/>
              </a:spcAft>
              <a:buClr>
                <a:schemeClr val="accent2"/>
              </a:buClr>
              <a:buFont typeface="Arial" charset="0"/>
              <a:buChar char="•"/>
            </a:pPr>
            <a:r>
              <a:rPr lang="en-US" sz="1600" dirty="0">
                <a:latin typeface="Calibri" charset="0"/>
                <a:ea typeface="Calibri" charset="0"/>
                <a:cs typeface="Calibri" charset="0"/>
              </a:rPr>
              <a:t>Prevents exposures on:  Disk removal, Box removal, File removal</a:t>
            </a:r>
          </a:p>
        </p:txBody>
      </p:sp>
      <p:grpSp>
        <p:nvGrpSpPr>
          <p:cNvPr id="56" name="Group 55"/>
          <p:cNvGrpSpPr/>
          <p:nvPr/>
        </p:nvGrpSpPr>
        <p:grpSpPr>
          <a:xfrm>
            <a:off x="430444" y="4195366"/>
            <a:ext cx="6871042" cy="276999"/>
            <a:chOff x="858054" y="5615683"/>
            <a:chExt cx="7699609" cy="744029"/>
          </a:xfrm>
        </p:grpSpPr>
        <p:sp>
          <p:nvSpPr>
            <p:cNvPr id="68" name="TextBox 67"/>
            <p:cNvSpPr txBox="1"/>
            <p:nvPr/>
          </p:nvSpPr>
          <p:spPr>
            <a:xfrm>
              <a:off x="4247838" y="5615683"/>
              <a:ext cx="862587" cy="744029"/>
            </a:xfrm>
            <a:prstGeom prst="rect">
              <a:avLst/>
            </a:prstGeom>
            <a:noFill/>
          </p:spPr>
          <p:txBody>
            <a:bodyPr wrap="none" rtlCol="0">
              <a:spAutoFit/>
            </a:bodyPr>
            <a:lstStyle/>
            <a:p>
              <a:pPr algn="ctr" defTabSz="609555" hangingPunct="0">
                <a:defRPr/>
              </a:pPr>
              <a:r>
                <a:rPr lang="en-US" sz="1200" kern="0" dirty="0">
                  <a:solidFill>
                    <a:prstClr val="white"/>
                  </a:solidFill>
                  <a:cs typeface="Arial" charset="0"/>
                  <a:sym typeface="Helvetica Light"/>
                </a:rPr>
                <a:t>Coverage</a:t>
              </a:r>
            </a:p>
          </p:txBody>
        </p:sp>
        <p:cxnSp>
          <p:nvCxnSpPr>
            <p:cNvPr id="69" name="Straight Arrow Connector 68"/>
            <p:cNvCxnSpPr/>
            <p:nvPr/>
          </p:nvCxnSpPr>
          <p:spPr>
            <a:xfrm flipV="1">
              <a:off x="5239427" y="5926914"/>
              <a:ext cx="3318236" cy="17524"/>
            </a:xfrm>
            <a:prstGeom prst="straightConnector1">
              <a:avLst/>
            </a:prstGeom>
            <a:noFill/>
            <a:ln w="19050" cap="flat" cmpd="sng" algn="ctr">
              <a:solidFill>
                <a:schemeClr val="bg1"/>
              </a:solidFill>
              <a:prstDash val="solid"/>
              <a:miter lim="800000"/>
              <a:tailEnd type="arrow"/>
            </a:ln>
            <a:effectLst/>
          </p:spPr>
        </p:cxnSp>
        <p:cxnSp>
          <p:nvCxnSpPr>
            <p:cNvPr id="70" name="Straight Arrow Connector 69"/>
            <p:cNvCxnSpPr/>
            <p:nvPr/>
          </p:nvCxnSpPr>
          <p:spPr>
            <a:xfrm flipH="1">
              <a:off x="858054" y="5944438"/>
              <a:ext cx="3318236" cy="9382"/>
            </a:xfrm>
            <a:prstGeom prst="straightConnector1">
              <a:avLst/>
            </a:prstGeom>
            <a:noFill/>
            <a:ln w="19050" cap="flat" cmpd="sng" algn="ctr">
              <a:solidFill>
                <a:schemeClr val="bg1"/>
              </a:solidFill>
              <a:prstDash val="solid"/>
              <a:miter lim="800000"/>
              <a:tailEnd type="arrow"/>
            </a:ln>
            <a:effectLst/>
          </p:spPr>
        </p:cxnSp>
      </p:grpSp>
      <p:graphicFrame>
        <p:nvGraphicFramePr>
          <p:cNvPr id="58" name="Content Placeholder 5"/>
          <p:cNvGraphicFramePr>
            <a:graphicFrameLocks/>
          </p:cNvGraphicFramePr>
          <p:nvPr>
            <p:extLst/>
          </p:nvPr>
        </p:nvGraphicFramePr>
        <p:xfrm>
          <a:off x="483257" y="964799"/>
          <a:ext cx="6797250" cy="3226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9" name="Straight Connector 58"/>
          <p:cNvCxnSpPr/>
          <p:nvPr/>
        </p:nvCxnSpPr>
        <p:spPr>
          <a:xfrm>
            <a:off x="6507777" y="3375655"/>
            <a:ext cx="2335709" cy="0"/>
          </a:xfrm>
          <a:prstGeom prst="line">
            <a:avLst/>
          </a:prstGeom>
          <a:noFill/>
          <a:ln w="6350" cap="flat" cmpd="sng" algn="ctr">
            <a:solidFill>
              <a:srgbClr val="F48F19"/>
            </a:solidFill>
            <a:prstDash val="solid"/>
            <a:miter lim="800000"/>
          </a:ln>
          <a:effectLst/>
        </p:spPr>
      </p:cxnSp>
      <p:cxnSp>
        <p:nvCxnSpPr>
          <p:cNvPr id="60" name="Straight Connector 59"/>
          <p:cNvCxnSpPr/>
          <p:nvPr/>
        </p:nvCxnSpPr>
        <p:spPr>
          <a:xfrm>
            <a:off x="5675150" y="2567981"/>
            <a:ext cx="3168336" cy="0"/>
          </a:xfrm>
          <a:prstGeom prst="line">
            <a:avLst/>
          </a:prstGeom>
          <a:noFill/>
          <a:ln w="6350" cap="flat" cmpd="sng" algn="ctr">
            <a:solidFill>
              <a:srgbClr val="F48F19"/>
            </a:solidFill>
            <a:prstDash val="solid"/>
            <a:miter lim="800000"/>
          </a:ln>
          <a:effectLst/>
        </p:spPr>
      </p:cxnSp>
      <p:cxnSp>
        <p:nvCxnSpPr>
          <p:cNvPr id="61" name="Straight Connector 60"/>
          <p:cNvCxnSpPr/>
          <p:nvPr/>
        </p:nvCxnSpPr>
        <p:spPr>
          <a:xfrm>
            <a:off x="4914254" y="1769039"/>
            <a:ext cx="3929231" cy="0"/>
          </a:xfrm>
          <a:prstGeom prst="line">
            <a:avLst/>
          </a:prstGeom>
          <a:noFill/>
          <a:ln w="6350" cap="flat" cmpd="sng" algn="ctr">
            <a:solidFill>
              <a:srgbClr val="F48F19"/>
            </a:solidFill>
            <a:prstDash val="solid"/>
            <a:miter lim="800000"/>
          </a:ln>
          <a:effectLst/>
        </p:spPr>
      </p:cxnSp>
      <p:sp>
        <p:nvSpPr>
          <p:cNvPr id="62" name="TextBox 61"/>
          <p:cNvSpPr txBox="1"/>
          <p:nvPr/>
        </p:nvSpPr>
        <p:spPr>
          <a:xfrm>
            <a:off x="6930737" y="3442153"/>
            <a:ext cx="1938944" cy="759221"/>
          </a:xfrm>
          <a:prstGeom prst="rect">
            <a:avLst/>
          </a:prstGeom>
          <a:noFill/>
        </p:spPr>
        <p:txBody>
          <a:bodyPr wrap="square" rtlCol="0" anchor="ctr" anchorCtr="0">
            <a:noAutofit/>
          </a:bodyPr>
          <a:lstStyle/>
          <a:p>
            <a:pPr algn="r" defTabSz="825500" hangingPunct="0">
              <a:defRPr/>
            </a:pPr>
            <a:r>
              <a:rPr lang="en-US" sz="1400" kern="0" dirty="0">
                <a:solidFill>
                  <a:prstClr val="white"/>
                </a:solidFill>
                <a:sym typeface="Helvetica Light"/>
              </a:rPr>
              <a:t>Protection against intrusion, tamper or removal of  </a:t>
            </a:r>
            <a:r>
              <a:rPr lang="en-US" sz="1400" i="1" kern="0" dirty="0">
                <a:solidFill>
                  <a:prstClr val="white"/>
                </a:solidFill>
                <a:sym typeface="Helvetica Light"/>
              </a:rPr>
              <a:t>physical</a:t>
            </a:r>
            <a:r>
              <a:rPr lang="en-US" sz="1400" kern="0" dirty="0">
                <a:solidFill>
                  <a:prstClr val="white"/>
                </a:solidFill>
                <a:sym typeface="Helvetica Light"/>
              </a:rPr>
              <a:t> infrastructure</a:t>
            </a:r>
          </a:p>
        </p:txBody>
      </p:sp>
      <p:sp>
        <p:nvSpPr>
          <p:cNvPr id="63" name="TextBox 62"/>
          <p:cNvSpPr txBox="1"/>
          <p:nvPr/>
        </p:nvSpPr>
        <p:spPr>
          <a:xfrm>
            <a:off x="5887831" y="2596233"/>
            <a:ext cx="2977484" cy="759221"/>
          </a:xfrm>
          <a:prstGeom prst="rect">
            <a:avLst/>
          </a:prstGeom>
          <a:noFill/>
        </p:spPr>
        <p:txBody>
          <a:bodyPr wrap="square" rtlCol="0" anchor="ctr" anchorCtr="0">
            <a:noAutofit/>
          </a:bodyPr>
          <a:lstStyle/>
          <a:p>
            <a:pPr algn="r" defTabSz="825500" hangingPunct="0">
              <a:defRPr/>
            </a:pPr>
            <a:r>
              <a:rPr lang="en-US" sz="1400" kern="0" dirty="0">
                <a:solidFill>
                  <a:prstClr val="white"/>
                </a:solidFill>
                <a:sym typeface="Helvetica Light"/>
              </a:rPr>
              <a:t>Broad protection &amp; privacy managed by OS</a:t>
            </a:r>
            <a:r>
              <a:rPr lang="is-IS" sz="1400" kern="0" dirty="0">
                <a:solidFill>
                  <a:prstClr val="white"/>
                </a:solidFill>
                <a:sym typeface="Helvetica Light"/>
              </a:rPr>
              <a:t>… </a:t>
            </a:r>
            <a:r>
              <a:rPr lang="is-IS" sz="1400" i="1" kern="0" dirty="0">
                <a:solidFill>
                  <a:prstClr val="white"/>
                </a:solidFill>
                <a:sym typeface="Helvetica Light"/>
              </a:rPr>
              <a:t>ability to</a:t>
            </a:r>
            <a:r>
              <a:rPr lang="is-IS" sz="1400" kern="0" dirty="0">
                <a:solidFill>
                  <a:prstClr val="white"/>
                </a:solidFill>
                <a:sym typeface="Helvetica Light"/>
              </a:rPr>
              <a:t> </a:t>
            </a:r>
            <a:r>
              <a:rPr lang="is-IS" sz="1400" i="1" kern="0" dirty="0">
                <a:solidFill>
                  <a:prstClr val="white"/>
                </a:solidFill>
                <a:sym typeface="Helvetica Light"/>
              </a:rPr>
              <a:t>eliminate storage admins from compliance scope</a:t>
            </a:r>
            <a:endParaRPr lang="en-US" sz="1400" i="1" kern="0" dirty="0">
              <a:solidFill>
                <a:prstClr val="white"/>
              </a:solidFill>
              <a:sym typeface="Helvetica Light"/>
            </a:endParaRPr>
          </a:p>
        </p:txBody>
      </p:sp>
      <p:sp>
        <p:nvSpPr>
          <p:cNvPr id="64" name="TextBox 63"/>
          <p:cNvSpPr txBox="1"/>
          <p:nvPr/>
        </p:nvSpPr>
        <p:spPr>
          <a:xfrm>
            <a:off x="5441894" y="1799301"/>
            <a:ext cx="3423420" cy="759221"/>
          </a:xfrm>
          <a:prstGeom prst="rect">
            <a:avLst/>
          </a:prstGeom>
          <a:noFill/>
        </p:spPr>
        <p:txBody>
          <a:bodyPr wrap="square" rtlCol="0" anchor="ctr" anchorCtr="0">
            <a:noAutofit/>
          </a:bodyPr>
          <a:lstStyle/>
          <a:p>
            <a:pPr algn="r" defTabSz="825500" hangingPunct="0">
              <a:defRPr/>
            </a:pPr>
            <a:r>
              <a:rPr lang="en-US" sz="1400" kern="0" dirty="0">
                <a:solidFill>
                  <a:prstClr val="white"/>
                </a:solidFill>
                <a:sym typeface="Helvetica Light"/>
              </a:rPr>
              <a:t>Granular protection &amp; privacy managed by database</a:t>
            </a:r>
            <a:r>
              <a:rPr lang="is-IS" sz="1400" kern="0" dirty="0">
                <a:solidFill>
                  <a:prstClr val="white"/>
                </a:solidFill>
                <a:sym typeface="Helvetica Light"/>
              </a:rPr>
              <a:t>… </a:t>
            </a:r>
            <a:r>
              <a:rPr lang="is-IS" sz="1400" i="1" kern="0" dirty="0">
                <a:solidFill>
                  <a:prstClr val="white"/>
                </a:solidFill>
                <a:sym typeface="Helvetica Light"/>
              </a:rPr>
              <a:t>selective encryption &amp; granular key management control of sensitive data</a:t>
            </a:r>
            <a:endParaRPr lang="en-US" sz="1400" i="1" kern="0" dirty="0">
              <a:solidFill>
                <a:prstClr val="white"/>
              </a:solidFill>
              <a:sym typeface="Helvetica Light"/>
            </a:endParaRPr>
          </a:p>
        </p:txBody>
      </p:sp>
      <p:sp>
        <p:nvSpPr>
          <p:cNvPr id="65" name="TextBox 64"/>
          <p:cNvSpPr txBox="1"/>
          <p:nvPr/>
        </p:nvSpPr>
        <p:spPr>
          <a:xfrm>
            <a:off x="4811659" y="985805"/>
            <a:ext cx="4053656" cy="759221"/>
          </a:xfrm>
          <a:prstGeom prst="rect">
            <a:avLst/>
          </a:prstGeom>
          <a:noFill/>
        </p:spPr>
        <p:txBody>
          <a:bodyPr wrap="square" rtlCol="0" anchor="ctr" anchorCtr="0">
            <a:noAutofit/>
          </a:bodyPr>
          <a:lstStyle/>
          <a:p>
            <a:pPr algn="r" defTabSz="825500" hangingPunct="0">
              <a:defRPr/>
            </a:pPr>
            <a:r>
              <a:rPr lang="en-US" sz="1400" kern="0" dirty="0">
                <a:solidFill>
                  <a:prstClr val="white"/>
                </a:solidFill>
                <a:sym typeface="Helvetica Light"/>
              </a:rPr>
              <a:t>Data protection &amp; privacy provided and managed by the application</a:t>
            </a:r>
            <a:r>
              <a:rPr lang="is-IS" sz="1400" kern="0" dirty="0">
                <a:solidFill>
                  <a:prstClr val="white"/>
                </a:solidFill>
                <a:sym typeface="Helvetica Light"/>
              </a:rPr>
              <a:t>… encryption of sensitive data when lower levels of encryption not available or suitable</a:t>
            </a:r>
            <a:endParaRPr lang="en-US" sz="1400" kern="0" dirty="0">
              <a:solidFill>
                <a:prstClr val="white"/>
              </a:solidFill>
              <a:sym typeface="Helvetica Light"/>
            </a:endParaRPr>
          </a:p>
        </p:txBody>
      </p:sp>
      <p:sp>
        <p:nvSpPr>
          <p:cNvPr id="18" name="Rectangle 17"/>
          <p:cNvSpPr/>
          <p:nvPr/>
        </p:nvSpPr>
        <p:spPr>
          <a:xfrm>
            <a:off x="111822" y="902896"/>
            <a:ext cx="8925309" cy="3569469"/>
          </a:xfrm>
          <a:prstGeom prst="rect">
            <a:avLst/>
          </a:prstGeom>
          <a:solidFill>
            <a:schemeClr val="bg1">
              <a:alpha val="9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p:cNvSpPr txBox="1"/>
          <p:nvPr/>
        </p:nvSpPr>
        <p:spPr>
          <a:xfrm>
            <a:off x="218891" y="1157494"/>
            <a:ext cx="3571875" cy="461665"/>
          </a:xfrm>
          <a:prstGeom prst="rect">
            <a:avLst/>
          </a:prstGeom>
          <a:noFill/>
        </p:spPr>
        <p:txBody>
          <a:bodyPr wrap="none" rtlCol="0">
            <a:spAutoFit/>
          </a:bodyPr>
          <a:lstStyle/>
          <a:p>
            <a:r>
              <a:rPr lang="en-US" sz="2400" dirty="0">
                <a:latin typeface="Calibri" charset="0"/>
                <a:ea typeface="Calibri" charset="0"/>
                <a:cs typeface="Calibri" charset="0"/>
              </a:rPr>
              <a:t>Full Disk &amp; Tape Encryption</a:t>
            </a:r>
          </a:p>
        </p:txBody>
      </p:sp>
      <p:cxnSp>
        <p:nvCxnSpPr>
          <p:cNvPr id="30" name="Straight Connector 29"/>
          <p:cNvCxnSpPr/>
          <p:nvPr/>
        </p:nvCxnSpPr>
        <p:spPr>
          <a:xfrm>
            <a:off x="6507777" y="3375841"/>
            <a:ext cx="2335709" cy="0"/>
          </a:xfrm>
          <a:prstGeom prst="line">
            <a:avLst/>
          </a:prstGeom>
          <a:noFill/>
          <a:ln w="6350" cap="flat" cmpd="sng" algn="ctr">
            <a:solidFill>
              <a:srgbClr val="F48F19"/>
            </a:solidFill>
            <a:prstDash val="solid"/>
            <a:miter lim="800000"/>
          </a:ln>
          <a:effectLst/>
        </p:spPr>
      </p:cxnSp>
      <p:sp>
        <p:nvSpPr>
          <p:cNvPr id="31" name="TextBox 30"/>
          <p:cNvSpPr txBox="1"/>
          <p:nvPr/>
        </p:nvSpPr>
        <p:spPr>
          <a:xfrm>
            <a:off x="6930737" y="3442339"/>
            <a:ext cx="1938944" cy="759221"/>
          </a:xfrm>
          <a:prstGeom prst="rect">
            <a:avLst/>
          </a:prstGeom>
          <a:solidFill>
            <a:schemeClr val="bg1">
              <a:alpha val="90000"/>
            </a:schemeClr>
          </a:solidFill>
        </p:spPr>
        <p:txBody>
          <a:bodyPr wrap="square" rtlCol="0" anchor="ctr" anchorCtr="0">
            <a:noAutofit/>
          </a:bodyPr>
          <a:lstStyle/>
          <a:p>
            <a:pPr algn="r" defTabSz="825500" hangingPunct="0">
              <a:defRPr/>
            </a:pPr>
            <a:r>
              <a:rPr lang="en-US" sz="1400" kern="0" dirty="0">
                <a:latin typeface="Calibri" charset="0"/>
                <a:ea typeface="Calibri" charset="0"/>
                <a:cs typeface="Calibri" charset="0"/>
                <a:sym typeface="Helvetica Light"/>
              </a:rPr>
              <a:t>Protection against intrusion, tamper or removal of  </a:t>
            </a:r>
            <a:r>
              <a:rPr lang="en-US" sz="1400" i="1" kern="0" dirty="0">
                <a:latin typeface="Calibri" charset="0"/>
                <a:ea typeface="Calibri" charset="0"/>
                <a:cs typeface="Calibri" charset="0"/>
                <a:sym typeface="Helvetica Light"/>
              </a:rPr>
              <a:t>physical</a:t>
            </a:r>
            <a:r>
              <a:rPr lang="en-US" sz="1400" kern="0" dirty="0">
                <a:latin typeface="Calibri" charset="0"/>
                <a:ea typeface="Calibri" charset="0"/>
                <a:cs typeface="Calibri" charset="0"/>
                <a:sym typeface="Helvetica Light"/>
              </a:rPr>
              <a:t> infrastructure</a:t>
            </a:r>
          </a:p>
        </p:txBody>
      </p:sp>
      <p:grpSp>
        <p:nvGrpSpPr>
          <p:cNvPr id="27" name="Group 26"/>
          <p:cNvGrpSpPr/>
          <p:nvPr/>
        </p:nvGrpSpPr>
        <p:grpSpPr>
          <a:xfrm>
            <a:off x="487499" y="3388019"/>
            <a:ext cx="6797250" cy="806518"/>
            <a:chOff x="0" y="2419553"/>
            <a:chExt cx="6797250" cy="806518"/>
          </a:xfrm>
          <a:scene3d>
            <a:camera prst="orthographicFront"/>
            <a:lightRig rig="threePt" dir="t">
              <a:rot lat="0" lon="0" rev="7500000"/>
            </a:lightRig>
          </a:scene3d>
        </p:grpSpPr>
        <p:sp>
          <p:nvSpPr>
            <p:cNvPr id="28" name="Trapezoid 27"/>
            <p:cNvSpPr/>
            <p:nvPr/>
          </p:nvSpPr>
          <p:spPr>
            <a:xfrm>
              <a:off x="0" y="2419553"/>
              <a:ext cx="6797250" cy="806518"/>
            </a:xfrm>
            <a:prstGeom prst="trapezoid">
              <a:avLst>
                <a:gd name="adj" fmla="val 105349"/>
              </a:avLst>
            </a:prstGeom>
            <a:gradFill rotWithShape="0">
              <a:gsLst>
                <a:gs pos="0">
                  <a:srgbClr val="ED7D31">
                    <a:hueOff val="-1455363"/>
                    <a:satOff val="-83928"/>
                    <a:lumOff val="8628"/>
                    <a:alphaOff val="0"/>
                    <a:satMod val="103000"/>
                    <a:lumMod val="102000"/>
                    <a:tint val="94000"/>
                  </a:srgbClr>
                </a:gs>
                <a:gs pos="50000">
                  <a:srgbClr val="ED7D31">
                    <a:hueOff val="-1455363"/>
                    <a:satOff val="-83928"/>
                    <a:lumOff val="8628"/>
                    <a:alphaOff val="0"/>
                    <a:satMod val="110000"/>
                    <a:lumMod val="100000"/>
                    <a:shade val="100000"/>
                  </a:srgbClr>
                </a:gs>
                <a:gs pos="100000">
                  <a:srgbClr val="ED7D31">
                    <a:hueOff val="-1455363"/>
                    <a:satOff val="-83928"/>
                    <a:lumOff val="8628"/>
                    <a:alphaOff val="0"/>
                    <a:lumMod val="99000"/>
                    <a:satMod val="120000"/>
                    <a:shade val="78000"/>
                  </a:srgbClr>
                </a:gs>
              </a:gsLst>
              <a:lin ang="5400000" scaled="0"/>
            </a:gradFill>
            <a:ln>
              <a:noFill/>
            </a:ln>
            <a:effectLst/>
            <a:sp3d prstMaterial="plastic">
              <a:bevelT w="127000" h="25400" prst="relaxedInset"/>
            </a:sp3d>
          </p:spPr>
          <p:style>
            <a:lnRef idx="0">
              <a:scrgbClr r="0" g="0" b="0"/>
            </a:lnRef>
            <a:fillRef idx="3">
              <a:scrgbClr r="0" g="0" b="0"/>
            </a:fillRef>
            <a:effectRef idx="2">
              <a:scrgbClr r="0" g="0" b="0"/>
            </a:effectRef>
            <a:fontRef idx="minor">
              <a:schemeClr val="lt1"/>
            </a:fontRef>
          </p:style>
        </p:sp>
        <p:sp>
          <p:nvSpPr>
            <p:cNvPr id="29" name="Trapezoid 4"/>
            <p:cNvSpPr/>
            <p:nvPr/>
          </p:nvSpPr>
          <p:spPr>
            <a:xfrm>
              <a:off x="1189518" y="2419553"/>
              <a:ext cx="4418212" cy="80651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pPr>
              <a:r>
                <a:rPr lang="en-US" sz="1400" b="1" dirty="0">
                  <a:solidFill>
                    <a:sysClr val="windowText" lastClr="000000">
                      <a:hueOff val="0"/>
                      <a:satOff val="0"/>
                      <a:lumOff val="0"/>
                      <a:alphaOff val="0"/>
                    </a:sysClr>
                  </a:solidFill>
                </a:rPr>
                <a:t>Full Disk and Tape Encryption</a:t>
              </a:r>
              <a:br>
                <a:rPr lang="en-US" sz="1000" dirty="0">
                  <a:solidFill>
                    <a:sysClr val="windowText" lastClr="000000">
                      <a:hueOff val="0"/>
                      <a:satOff val="0"/>
                      <a:lumOff val="0"/>
                      <a:alphaOff val="0"/>
                    </a:sysClr>
                  </a:solidFill>
                </a:rPr>
              </a:br>
              <a:r>
                <a:rPr lang="en-US" sz="1000" i="1" dirty="0">
                  <a:solidFill>
                    <a:sysClr val="windowText" lastClr="000000">
                      <a:hueOff val="0"/>
                      <a:satOff val="0"/>
                      <a:lumOff val="0"/>
                      <a:alphaOff val="0"/>
                    </a:sysClr>
                  </a:solidFill>
                </a:rPr>
                <a:t>Provide 100% coverage for at-rest data with </a:t>
              </a:r>
              <a:r>
                <a:rPr lang="en-US" sz="1000" b="1" i="1" dirty="0">
                  <a:solidFill>
                    <a:sysClr val="windowText" lastClr="000000">
                      <a:hueOff val="0"/>
                      <a:satOff val="0"/>
                      <a:lumOff val="0"/>
                      <a:alphaOff val="0"/>
                    </a:sysClr>
                  </a:solidFill>
                </a:rPr>
                <a:t>zero</a:t>
              </a:r>
              <a:r>
                <a:rPr lang="en-US" sz="1000" i="1" dirty="0">
                  <a:solidFill>
                    <a:sysClr val="windowText" lastClr="000000">
                      <a:hueOff val="0"/>
                      <a:satOff val="0"/>
                      <a:lumOff val="0"/>
                      <a:alphaOff val="0"/>
                    </a:sysClr>
                  </a:solidFill>
                </a:rPr>
                <a:t> host CPU cost </a:t>
              </a:r>
              <a:r>
                <a:rPr lang="en-US" sz="1000" dirty="0">
                  <a:solidFill>
                    <a:sysClr val="windowText" lastClr="000000">
                      <a:hueOff val="0"/>
                      <a:satOff val="0"/>
                      <a:lumOff val="0"/>
                      <a:alphaOff val="0"/>
                    </a:sysClr>
                  </a:solidFill>
                </a:rPr>
                <a:t> </a:t>
              </a:r>
            </a:p>
          </p:txBody>
        </p:sp>
      </p:grpSp>
    </p:spTree>
    <p:extLst>
      <p:ext uri="{BB962C8B-B14F-4D97-AF65-F5344CB8AC3E}">
        <p14:creationId xmlns:p14="http://schemas.microsoft.com/office/powerpoint/2010/main" val="1938925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6407432" y="4017785"/>
            <a:ext cx="2605455" cy="707886"/>
          </a:xfrm>
          <a:prstGeom prst="rect">
            <a:avLst/>
          </a:prstGeom>
          <a:noFill/>
        </p:spPr>
        <p:txBody>
          <a:bodyPr wrap="square" rtlCol="0">
            <a:spAutoFit/>
          </a:bodyPr>
          <a:lstStyle/>
          <a:p>
            <a:pPr marL="228600" indent="-228600">
              <a:buFontTx/>
              <a:buAutoNum type="arabicPlain"/>
              <a:tabLst>
                <a:tab pos="225425" algn="l"/>
                <a:tab pos="625475" algn="l"/>
              </a:tabLst>
            </a:pPr>
            <a:r>
              <a:rPr lang="en-US" sz="800" dirty="0"/>
              <a:t>Applications or middleware making use of VSAM</a:t>
            </a:r>
            <a:r>
              <a:rPr lang="en-US" sz="800"/>
              <a:t>, </a:t>
            </a:r>
            <a:br>
              <a:rPr lang="en-US" sz="800"/>
            </a:br>
            <a:r>
              <a:rPr lang="en-US" sz="800"/>
              <a:t>QSAM</a:t>
            </a:r>
            <a:r>
              <a:rPr lang="en-US" sz="800" dirty="0"/>
              <a:t>, BSAM access methods.  Refer to individual ISV documentation to confirm support of z/OS data set encryption.</a:t>
            </a:r>
          </a:p>
        </p:txBody>
      </p:sp>
      <p:grpSp>
        <p:nvGrpSpPr>
          <p:cNvPr id="57" name="Group 56"/>
          <p:cNvGrpSpPr/>
          <p:nvPr/>
        </p:nvGrpSpPr>
        <p:grpSpPr>
          <a:xfrm>
            <a:off x="265475" y="964799"/>
            <a:ext cx="276999" cy="3226072"/>
            <a:chOff x="489062" y="1417638"/>
            <a:chExt cx="260389" cy="4280437"/>
          </a:xfrm>
        </p:grpSpPr>
        <p:cxnSp>
          <p:nvCxnSpPr>
            <p:cNvPr id="66" name="Straight Arrow Connector 65"/>
            <p:cNvCxnSpPr/>
            <p:nvPr/>
          </p:nvCxnSpPr>
          <p:spPr>
            <a:xfrm flipV="1">
              <a:off x="621310" y="1417638"/>
              <a:ext cx="9389" cy="4280437"/>
            </a:xfrm>
            <a:prstGeom prst="straightConnector1">
              <a:avLst/>
            </a:prstGeom>
            <a:noFill/>
            <a:ln w="19050" cap="flat" cmpd="sng" algn="ctr">
              <a:solidFill>
                <a:schemeClr val="tx1"/>
              </a:solidFill>
              <a:prstDash val="solid"/>
              <a:miter lim="800000"/>
              <a:tailEnd type="arrow"/>
            </a:ln>
            <a:effectLst/>
          </p:spPr>
        </p:cxnSp>
        <p:sp>
          <p:nvSpPr>
            <p:cNvPr id="67" name="TextBox 66"/>
            <p:cNvSpPr txBox="1"/>
            <p:nvPr/>
          </p:nvSpPr>
          <p:spPr>
            <a:xfrm rot="16200000">
              <a:off x="-749620" y="3349993"/>
              <a:ext cx="2737753" cy="260389"/>
            </a:xfrm>
            <a:prstGeom prst="rect">
              <a:avLst/>
            </a:prstGeom>
            <a:solidFill>
              <a:schemeClr val="bg1"/>
            </a:solidFill>
            <a:ln>
              <a:noFill/>
            </a:ln>
          </p:spPr>
          <p:txBody>
            <a:bodyPr wrap="none" rtlCol="0">
              <a:spAutoFit/>
            </a:bodyPr>
            <a:lstStyle/>
            <a:p>
              <a:pPr algn="ctr" defTabSz="609555" hangingPunct="0">
                <a:defRPr/>
              </a:pPr>
              <a:r>
                <a:rPr lang="en-US" sz="1200" kern="0" dirty="0">
                  <a:cs typeface="Arial" charset="0"/>
                  <a:sym typeface="Helvetica Light"/>
                </a:rPr>
                <a:t>Complexity &amp; Security Control</a:t>
              </a:r>
            </a:p>
          </p:txBody>
        </p:sp>
      </p:grpSp>
      <p:sp>
        <p:nvSpPr>
          <p:cNvPr id="2" name="Title 1"/>
          <p:cNvSpPr>
            <a:spLocks noGrp="1"/>
          </p:cNvSpPr>
          <p:nvPr>
            <p:ph type="title"/>
          </p:nvPr>
        </p:nvSpPr>
        <p:spPr/>
        <p:txBody>
          <a:bodyPr/>
          <a:lstStyle/>
          <a:p>
            <a:r>
              <a:rPr lang="en-US" sz="2000" dirty="0"/>
              <a:t>Multiple layers of encryption for data at-rest</a:t>
            </a:r>
            <a:br>
              <a:rPr lang="en-US" sz="2000" dirty="0"/>
            </a:br>
            <a:r>
              <a:rPr lang="en-US" sz="1200" b="0" i="1" dirty="0">
                <a:solidFill>
                  <a:schemeClr val="tx1"/>
                </a:solidFill>
              </a:rPr>
              <a:t>Robust data protection</a:t>
            </a:r>
          </a:p>
        </p:txBody>
      </p:sp>
      <p:sp>
        <p:nvSpPr>
          <p:cNvPr id="26" name="Content Placeholder 2"/>
          <p:cNvSpPr>
            <a:spLocks noGrp="1"/>
          </p:cNvSpPr>
          <p:nvPr>
            <p:ph idx="4294967295"/>
          </p:nvPr>
        </p:nvSpPr>
        <p:spPr>
          <a:xfrm>
            <a:off x="0" y="3482975"/>
            <a:ext cx="8499475" cy="925513"/>
          </a:xfrm>
          <a:prstGeom prst="rect">
            <a:avLst/>
          </a:prstGeom>
          <a:solidFill>
            <a:schemeClr val="bg1"/>
          </a:solidFill>
        </p:spPr>
        <p:txBody>
          <a:bodyPr numCol="2">
            <a:noAutofit/>
          </a:bodyPr>
          <a:lstStyle/>
          <a:p>
            <a:pPr marL="290513" indent="-169863">
              <a:spcBef>
                <a:spcPts val="0"/>
              </a:spcBef>
              <a:spcAft>
                <a:spcPts val="600"/>
              </a:spcAft>
              <a:buClr>
                <a:schemeClr val="accent2"/>
              </a:buClr>
              <a:buFont typeface="Arial" charset="0"/>
              <a:buChar char="•"/>
            </a:pPr>
            <a:r>
              <a:rPr lang="en-US" sz="1600" dirty="0">
                <a:latin typeface="Calibri" charset="0"/>
                <a:ea typeface="Calibri" charset="0"/>
                <a:cs typeface="Calibri" charset="0"/>
              </a:rPr>
              <a:t>Broadly encrypt data at rest</a:t>
            </a:r>
          </a:p>
          <a:p>
            <a:pPr marL="290513" indent="-169863">
              <a:spcBef>
                <a:spcPts val="0"/>
              </a:spcBef>
              <a:spcAft>
                <a:spcPts val="600"/>
              </a:spcAft>
              <a:buClr>
                <a:schemeClr val="accent2"/>
              </a:buClr>
              <a:buFont typeface="Arial" charset="0"/>
              <a:buChar char="•"/>
            </a:pPr>
            <a:r>
              <a:rPr lang="en-US" sz="1600" dirty="0">
                <a:latin typeface="Calibri" charset="0"/>
                <a:ea typeface="Calibri" charset="0"/>
                <a:cs typeface="Calibri" charset="0"/>
              </a:rPr>
              <a:t>Covers VSAM, DB2, IMS, Middleware, Logs, Batch, &amp; ISV solutions</a:t>
            </a:r>
            <a:r>
              <a:rPr lang="en-US" sz="1600" baseline="30000" dirty="0">
                <a:latin typeface="Calibri" charset="0"/>
                <a:ea typeface="Calibri" charset="0"/>
                <a:cs typeface="Calibri" charset="0"/>
              </a:rPr>
              <a:t>1</a:t>
            </a:r>
          </a:p>
          <a:p>
            <a:pPr marL="290513" indent="-169863">
              <a:spcBef>
                <a:spcPts val="0"/>
              </a:spcBef>
              <a:spcAft>
                <a:spcPts val="600"/>
              </a:spcAft>
              <a:buClr>
                <a:schemeClr val="accent2"/>
              </a:buClr>
              <a:buFont typeface="Arial" charset="0"/>
              <a:buChar char="•"/>
            </a:pPr>
            <a:r>
              <a:rPr lang="en-US" sz="1600" dirty="0">
                <a:latin typeface="Calibri" charset="0"/>
                <a:ea typeface="Calibri" charset="0"/>
                <a:cs typeface="Calibri" charset="0"/>
              </a:rPr>
              <a:t>Encrypt in bulk for low-overhead</a:t>
            </a:r>
          </a:p>
          <a:p>
            <a:pPr marL="290513" indent="-169863">
              <a:spcBef>
                <a:spcPts val="0"/>
              </a:spcBef>
              <a:spcAft>
                <a:spcPts val="600"/>
              </a:spcAft>
              <a:buClr>
                <a:schemeClr val="accent2"/>
              </a:buClr>
              <a:buFont typeface="Arial" charset="0"/>
              <a:buChar char="•"/>
            </a:pPr>
            <a:r>
              <a:rPr lang="en-US" sz="1600" dirty="0">
                <a:latin typeface="Calibri" charset="0"/>
                <a:ea typeface="Calibri" charset="0"/>
                <a:cs typeface="Calibri" charset="0"/>
              </a:rPr>
              <a:t>Utilizes IBM z Systems integrated cryptographic hardware</a:t>
            </a:r>
          </a:p>
        </p:txBody>
      </p:sp>
      <p:grpSp>
        <p:nvGrpSpPr>
          <p:cNvPr id="56" name="Group 55"/>
          <p:cNvGrpSpPr/>
          <p:nvPr/>
        </p:nvGrpSpPr>
        <p:grpSpPr>
          <a:xfrm>
            <a:off x="430444" y="4195366"/>
            <a:ext cx="6871042" cy="276999"/>
            <a:chOff x="858054" y="5615683"/>
            <a:chExt cx="7699609" cy="744029"/>
          </a:xfrm>
        </p:grpSpPr>
        <p:sp>
          <p:nvSpPr>
            <p:cNvPr id="68" name="TextBox 67"/>
            <p:cNvSpPr txBox="1"/>
            <p:nvPr/>
          </p:nvSpPr>
          <p:spPr>
            <a:xfrm>
              <a:off x="4247838" y="5615683"/>
              <a:ext cx="862587" cy="744029"/>
            </a:xfrm>
            <a:prstGeom prst="rect">
              <a:avLst/>
            </a:prstGeom>
            <a:noFill/>
          </p:spPr>
          <p:txBody>
            <a:bodyPr wrap="none" rtlCol="0">
              <a:spAutoFit/>
            </a:bodyPr>
            <a:lstStyle/>
            <a:p>
              <a:pPr algn="ctr" defTabSz="609555" hangingPunct="0">
                <a:defRPr/>
              </a:pPr>
              <a:r>
                <a:rPr lang="en-US" sz="1200" kern="0" dirty="0">
                  <a:solidFill>
                    <a:prstClr val="white"/>
                  </a:solidFill>
                  <a:cs typeface="Arial" charset="0"/>
                  <a:sym typeface="Helvetica Light"/>
                </a:rPr>
                <a:t>Coverage</a:t>
              </a:r>
            </a:p>
          </p:txBody>
        </p:sp>
        <p:cxnSp>
          <p:nvCxnSpPr>
            <p:cNvPr id="69" name="Straight Arrow Connector 68"/>
            <p:cNvCxnSpPr/>
            <p:nvPr/>
          </p:nvCxnSpPr>
          <p:spPr>
            <a:xfrm flipV="1">
              <a:off x="5239427" y="5926914"/>
              <a:ext cx="3318236" cy="17524"/>
            </a:xfrm>
            <a:prstGeom prst="straightConnector1">
              <a:avLst/>
            </a:prstGeom>
            <a:noFill/>
            <a:ln w="19050" cap="flat" cmpd="sng" algn="ctr">
              <a:solidFill>
                <a:schemeClr val="bg1"/>
              </a:solidFill>
              <a:prstDash val="solid"/>
              <a:miter lim="800000"/>
              <a:tailEnd type="arrow"/>
            </a:ln>
            <a:effectLst/>
          </p:spPr>
        </p:cxnSp>
        <p:cxnSp>
          <p:nvCxnSpPr>
            <p:cNvPr id="70" name="Straight Arrow Connector 69"/>
            <p:cNvCxnSpPr/>
            <p:nvPr/>
          </p:nvCxnSpPr>
          <p:spPr>
            <a:xfrm flipH="1">
              <a:off x="858054" y="5944438"/>
              <a:ext cx="3318236" cy="9382"/>
            </a:xfrm>
            <a:prstGeom prst="straightConnector1">
              <a:avLst/>
            </a:prstGeom>
            <a:noFill/>
            <a:ln w="19050" cap="flat" cmpd="sng" algn="ctr">
              <a:solidFill>
                <a:schemeClr val="bg1"/>
              </a:solidFill>
              <a:prstDash val="solid"/>
              <a:miter lim="800000"/>
              <a:tailEnd type="arrow"/>
            </a:ln>
            <a:effectLst/>
          </p:spPr>
        </p:cxnSp>
      </p:grpSp>
      <p:graphicFrame>
        <p:nvGraphicFramePr>
          <p:cNvPr id="58" name="Content Placeholder 5"/>
          <p:cNvGraphicFramePr>
            <a:graphicFrameLocks/>
          </p:cNvGraphicFramePr>
          <p:nvPr>
            <p:extLst/>
          </p:nvPr>
        </p:nvGraphicFramePr>
        <p:xfrm>
          <a:off x="483257" y="964799"/>
          <a:ext cx="6797250" cy="3226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9" name="Straight Connector 58"/>
          <p:cNvCxnSpPr/>
          <p:nvPr/>
        </p:nvCxnSpPr>
        <p:spPr>
          <a:xfrm>
            <a:off x="6507777" y="3375655"/>
            <a:ext cx="2335709" cy="0"/>
          </a:xfrm>
          <a:prstGeom prst="line">
            <a:avLst/>
          </a:prstGeom>
          <a:noFill/>
          <a:ln w="6350" cap="flat" cmpd="sng" algn="ctr">
            <a:solidFill>
              <a:srgbClr val="F48F19"/>
            </a:solidFill>
            <a:prstDash val="solid"/>
            <a:miter lim="800000"/>
          </a:ln>
          <a:effectLst/>
        </p:spPr>
      </p:cxnSp>
      <p:cxnSp>
        <p:nvCxnSpPr>
          <p:cNvPr id="60" name="Straight Connector 59"/>
          <p:cNvCxnSpPr/>
          <p:nvPr/>
        </p:nvCxnSpPr>
        <p:spPr>
          <a:xfrm>
            <a:off x="5675150" y="2567981"/>
            <a:ext cx="3168336" cy="0"/>
          </a:xfrm>
          <a:prstGeom prst="line">
            <a:avLst/>
          </a:prstGeom>
          <a:noFill/>
          <a:ln w="6350" cap="flat" cmpd="sng" algn="ctr">
            <a:solidFill>
              <a:srgbClr val="F48F19"/>
            </a:solidFill>
            <a:prstDash val="solid"/>
            <a:miter lim="800000"/>
          </a:ln>
          <a:effectLst/>
        </p:spPr>
      </p:cxnSp>
      <p:cxnSp>
        <p:nvCxnSpPr>
          <p:cNvPr id="61" name="Straight Connector 60"/>
          <p:cNvCxnSpPr/>
          <p:nvPr/>
        </p:nvCxnSpPr>
        <p:spPr>
          <a:xfrm>
            <a:off x="4914254" y="1769039"/>
            <a:ext cx="3929231" cy="0"/>
          </a:xfrm>
          <a:prstGeom prst="line">
            <a:avLst/>
          </a:prstGeom>
          <a:noFill/>
          <a:ln w="6350" cap="flat" cmpd="sng" algn="ctr">
            <a:solidFill>
              <a:srgbClr val="F48F19"/>
            </a:solidFill>
            <a:prstDash val="solid"/>
            <a:miter lim="800000"/>
          </a:ln>
          <a:effectLst/>
        </p:spPr>
      </p:cxnSp>
      <p:sp>
        <p:nvSpPr>
          <p:cNvPr id="62" name="TextBox 61"/>
          <p:cNvSpPr txBox="1"/>
          <p:nvPr/>
        </p:nvSpPr>
        <p:spPr>
          <a:xfrm>
            <a:off x="6930737" y="3442153"/>
            <a:ext cx="1938944" cy="759221"/>
          </a:xfrm>
          <a:prstGeom prst="rect">
            <a:avLst/>
          </a:prstGeom>
          <a:noFill/>
        </p:spPr>
        <p:txBody>
          <a:bodyPr wrap="square" rtlCol="0" anchor="ctr" anchorCtr="0">
            <a:noAutofit/>
          </a:bodyPr>
          <a:lstStyle/>
          <a:p>
            <a:pPr algn="r" defTabSz="825500" hangingPunct="0">
              <a:defRPr/>
            </a:pPr>
            <a:r>
              <a:rPr lang="en-US" sz="1400" kern="0" dirty="0">
                <a:solidFill>
                  <a:prstClr val="white"/>
                </a:solidFill>
                <a:sym typeface="Helvetica Light"/>
              </a:rPr>
              <a:t>Protection against intrusion, tamper or removal of  </a:t>
            </a:r>
            <a:r>
              <a:rPr lang="en-US" sz="1400" i="1" kern="0" dirty="0">
                <a:solidFill>
                  <a:prstClr val="white"/>
                </a:solidFill>
                <a:sym typeface="Helvetica Light"/>
              </a:rPr>
              <a:t>physical</a:t>
            </a:r>
            <a:r>
              <a:rPr lang="en-US" sz="1400" kern="0" dirty="0">
                <a:solidFill>
                  <a:prstClr val="white"/>
                </a:solidFill>
                <a:sym typeface="Helvetica Light"/>
              </a:rPr>
              <a:t> infrastructure</a:t>
            </a:r>
          </a:p>
        </p:txBody>
      </p:sp>
      <p:sp>
        <p:nvSpPr>
          <p:cNvPr id="63" name="TextBox 62"/>
          <p:cNvSpPr txBox="1"/>
          <p:nvPr/>
        </p:nvSpPr>
        <p:spPr>
          <a:xfrm>
            <a:off x="5887831" y="2596233"/>
            <a:ext cx="2977484" cy="759221"/>
          </a:xfrm>
          <a:prstGeom prst="rect">
            <a:avLst/>
          </a:prstGeom>
          <a:noFill/>
        </p:spPr>
        <p:txBody>
          <a:bodyPr wrap="square" rtlCol="0" anchor="ctr" anchorCtr="0">
            <a:noAutofit/>
          </a:bodyPr>
          <a:lstStyle/>
          <a:p>
            <a:pPr algn="r" defTabSz="825500" hangingPunct="0">
              <a:defRPr/>
            </a:pPr>
            <a:r>
              <a:rPr lang="en-US" sz="1400" kern="0" dirty="0">
                <a:solidFill>
                  <a:prstClr val="white"/>
                </a:solidFill>
                <a:sym typeface="Helvetica Light"/>
              </a:rPr>
              <a:t>Broad protection &amp; privacy managed by OS</a:t>
            </a:r>
            <a:r>
              <a:rPr lang="is-IS" sz="1400" kern="0" dirty="0">
                <a:solidFill>
                  <a:prstClr val="white"/>
                </a:solidFill>
                <a:sym typeface="Helvetica Light"/>
              </a:rPr>
              <a:t>… </a:t>
            </a:r>
            <a:r>
              <a:rPr lang="is-IS" sz="1400" i="1" kern="0" dirty="0">
                <a:solidFill>
                  <a:prstClr val="white"/>
                </a:solidFill>
                <a:sym typeface="Helvetica Light"/>
              </a:rPr>
              <a:t>ability to</a:t>
            </a:r>
            <a:r>
              <a:rPr lang="is-IS" sz="1400" kern="0" dirty="0">
                <a:solidFill>
                  <a:prstClr val="white"/>
                </a:solidFill>
                <a:sym typeface="Helvetica Light"/>
              </a:rPr>
              <a:t> </a:t>
            </a:r>
            <a:r>
              <a:rPr lang="is-IS" sz="1400" i="1" kern="0" dirty="0">
                <a:solidFill>
                  <a:prstClr val="white"/>
                </a:solidFill>
                <a:sym typeface="Helvetica Light"/>
              </a:rPr>
              <a:t>eliminate storage admins from compliance scope</a:t>
            </a:r>
            <a:endParaRPr lang="en-US" sz="1400" i="1" kern="0" dirty="0">
              <a:solidFill>
                <a:prstClr val="white"/>
              </a:solidFill>
              <a:sym typeface="Helvetica Light"/>
            </a:endParaRPr>
          </a:p>
        </p:txBody>
      </p:sp>
      <p:sp>
        <p:nvSpPr>
          <p:cNvPr id="64" name="TextBox 63"/>
          <p:cNvSpPr txBox="1"/>
          <p:nvPr/>
        </p:nvSpPr>
        <p:spPr>
          <a:xfrm>
            <a:off x="5441894" y="1799301"/>
            <a:ext cx="3423420" cy="759221"/>
          </a:xfrm>
          <a:prstGeom prst="rect">
            <a:avLst/>
          </a:prstGeom>
          <a:noFill/>
        </p:spPr>
        <p:txBody>
          <a:bodyPr wrap="square" rtlCol="0" anchor="ctr" anchorCtr="0">
            <a:noAutofit/>
          </a:bodyPr>
          <a:lstStyle/>
          <a:p>
            <a:pPr algn="r" defTabSz="825500" hangingPunct="0">
              <a:defRPr/>
            </a:pPr>
            <a:r>
              <a:rPr lang="en-US" sz="1400" kern="0" dirty="0">
                <a:solidFill>
                  <a:prstClr val="white"/>
                </a:solidFill>
                <a:sym typeface="Helvetica Light"/>
              </a:rPr>
              <a:t>Granular protection &amp; privacy managed by database</a:t>
            </a:r>
            <a:r>
              <a:rPr lang="is-IS" sz="1400" kern="0" dirty="0">
                <a:solidFill>
                  <a:prstClr val="white"/>
                </a:solidFill>
                <a:sym typeface="Helvetica Light"/>
              </a:rPr>
              <a:t>… </a:t>
            </a:r>
            <a:r>
              <a:rPr lang="is-IS" sz="1400" i="1" kern="0" dirty="0">
                <a:solidFill>
                  <a:prstClr val="white"/>
                </a:solidFill>
                <a:sym typeface="Helvetica Light"/>
              </a:rPr>
              <a:t>selective encryption &amp; granular key management control of sensitive data</a:t>
            </a:r>
            <a:endParaRPr lang="en-US" sz="1400" i="1" kern="0" dirty="0">
              <a:solidFill>
                <a:prstClr val="white"/>
              </a:solidFill>
              <a:sym typeface="Helvetica Light"/>
            </a:endParaRPr>
          </a:p>
        </p:txBody>
      </p:sp>
      <p:sp>
        <p:nvSpPr>
          <p:cNvPr id="65" name="TextBox 64"/>
          <p:cNvSpPr txBox="1"/>
          <p:nvPr/>
        </p:nvSpPr>
        <p:spPr>
          <a:xfrm>
            <a:off x="4811659" y="985805"/>
            <a:ext cx="4053656" cy="759221"/>
          </a:xfrm>
          <a:prstGeom prst="rect">
            <a:avLst/>
          </a:prstGeom>
          <a:noFill/>
        </p:spPr>
        <p:txBody>
          <a:bodyPr wrap="square" rtlCol="0" anchor="ctr" anchorCtr="0">
            <a:noAutofit/>
          </a:bodyPr>
          <a:lstStyle/>
          <a:p>
            <a:pPr algn="r" defTabSz="825500" hangingPunct="0">
              <a:defRPr/>
            </a:pPr>
            <a:r>
              <a:rPr lang="en-US" sz="1400" kern="0" dirty="0">
                <a:solidFill>
                  <a:prstClr val="white"/>
                </a:solidFill>
                <a:sym typeface="Helvetica Light"/>
              </a:rPr>
              <a:t>Data protection &amp; privacy provided and managed by the application</a:t>
            </a:r>
            <a:r>
              <a:rPr lang="is-IS" sz="1400" kern="0" dirty="0">
                <a:solidFill>
                  <a:prstClr val="white"/>
                </a:solidFill>
                <a:sym typeface="Helvetica Light"/>
              </a:rPr>
              <a:t>… encryption of sensitive data when lower levels of encryption not available or suitable</a:t>
            </a:r>
            <a:endParaRPr lang="en-US" sz="1400" kern="0" dirty="0">
              <a:solidFill>
                <a:prstClr val="white"/>
              </a:solidFill>
              <a:sym typeface="Helvetica Light"/>
            </a:endParaRPr>
          </a:p>
        </p:txBody>
      </p:sp>
      <p:sp>
        <p:nvSpPr>
          <p:cNvPr id="24" name="Rectangle 23"/>
          <p:cNvSpPr/>
          <p:nvPr/>
        </p:nvSpPr>
        <p:spPr>
          <a:xfrm>
            <a:off x="111822" y="902896"/>
            <a:ext cx="8925309" cy="3635823"/>
          </a:xfrm>
          <a:prstGeom prst="rect">
            <a:avLst/>
          </a:prstGeom>
          <a:solidFill>
            <a:schemeClr val="bg1">
              <a:alpha val="9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18" name="Group 17"/>
          <p:cNvGrpSpPr/>
          <p:nvPr/>
        </p:nvGrpSpPr>
        <p:grpSpPr>
          <a:xfrm>
            <a:off x="1335722" y="2571834"/>
            <a:ext cx="5097937" cy="806518"/>
            <a:chOff x="849656" y="1613036"/>
            <a:chExt cx="5097937" cy="806518"/>
          </a:xfrm>
          <a:scene3d>
            <a:camera prst="orthographicFront"/>
            <a:lightRig rig="threePt" dir="t">
              <a:rot lat="0" lon="0" rev="7500000"/>
            </a:lightRig>
          </a:scene3d>
        </p:grpSpPr>
        <p:sp>
          <p:nvSpPr>
            <p:cNvPr id="19" name="Trapezoid 18"/>
            <p:cNvSpPr/>
            <p:nvPr/>
          </p:nvSpPr>
          <p:spPr>
            <a:xfrm>
              <a:off x="849656" y="1613036"/>
              <a:ext cx="5097937" cy="806518"/>
            </a:xfrm>
            <a:prstGeom prst="trapezoid">
              <a:avLst>
                <a:gd name="adj" fmla="val 105349"/>
              </a:avLst>
            </a:prstGeom>
            <a:gradFill rotWithShape="0">
              <a:gsLst>
                <a:gs pos="0">
                  <a:srgbClr val="ED7D31">
                    <a:hueOff val="-970242"/>
                    <a:satOff val="-55952"/>
                    <a:lumOff val="5752"/>
                    <a:alphaOff val="0"/>
                    <a:satMod val="103000"/>
                    <a:lumMod val="102000"/>
                    <a:tint val="94000"/>
                  </a:srgbClr>
                </a:gs>
                <a:gs pos="50000">
                  <a:srgbClr val="ED7D31">
                    <a:hueOff val="-970242"/>
                    <a:satOff val="-55952"/>
                    <a:lumOff val="5752"/>
                    <a:alphaOff val="0"/>
                    <a:satMod val="110000"/>
                    <a:lumMod val="100000"/>
                    <a:shade val="100000"/>
                  </a:srgbClr>
                </a:gs>
                <a:gs pos="100000">
                  <a:srgbClr val="ED7D31">
                    <a:hueOff val="-970242"/>
                    <a:satOff val="-55952"/>
                    <a:lumOff val="5752"/>
                    <a:alphaOff val="0"/>
                    <a:lumMod val="99000"/>
                    <a:satMod val="120000"/>
                    <a:shade val="78000"/>
                  </a:srgbClr>
                </a:gs>
              </a:gsLst>
              <a:lin ang="5400000" scaled="0"/>
            </a:gradFill>
            <a:ln>
              <a:noFill/>
            </a:ln>
            <a:effectLst/>
            <a:sp3d prstMaterial="plastic">
              <a:bevelT w="127000" h="25400" prst="relaxedInset"/>
            </a:sp3d>
          </p:spPr>
          <p:style>
            <a:lnRef idx="0">
              <a:scrgbClr r="0" g="0" b="0"/>
            </a:lnRef>
            <a:fillRef idx="3">
              <a:scrgbClr r="0" g="0" b="0"/>
            </a:fillRef>
            <a:effectRef idx="2">
              <a:scrgbClr r="0" g="0" b="0"/>
            </a:effectRef>
            <a:fontRef idx="minor">
              <a:schemeClr val="lt1"/>
            </a:fontRef>
          </p:style>
        </p:sp>
        <p:sp>
          <p:nvSpPr>
            <p:cNvPr id="20" name="Trapezoid 4"/>
            <p:cNvSpPr/>
            <p:nvPr/>
          </p:nvSpPr>
          <p:spPr>
            <a:xfrm>
              <a:off x="1741795" y="1613036"/>
              <a:ext cx="3313659" cy="80651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pPr>
              <a:r>
                <a:rPr lang="en-US" sz="1400" b="1" dirty="0">
                  <a:solidFill>
                    <a:sysClr val="windowText" lastClr="000000">
                      <a:hueOff val="0"/>
                      <a:satOff val="0"/>
                      <a:lumOff val="0"/>
                      <a:alphaOff val="0"/>
                    </a:sysClr>
                  </a:solidFill>
                </a:rPr>
                <a:t>File or Data Set Level Encryption</a:t>
              </a:r>
              <a:br>
                <a:rPr lang="en-US" sz="1000" dirty="0">
                  <a:solidFill>
                    <a:sysClr val="windowText" lastClr="000000">
                      <a:hueOff val="0"/>
                      <a:satOff val="0"/>
                      <a:lumOff val="0"/>
                      <a:alphaOff val="0"/>
                    </a:sysClr>
                  </a:solidFill>
                </a:rPr>
              </a:br>
              <a:r>
                <a:rPr lang="en-US" sz="1000" i="1" dirty="0">
                  <a:solidFill>
                    <a:sysClr val="windowText" lastClr="000000">
                      <a:hueOff val="0"/>
                      <a:satOff val="0"/>
                      <a:lumOff val="0"/>
                      <a:alphaOff val="0"/>
                    </a:sysClr>
                  </a:solidFill>
                </a:rPr>
                <a:t>Provide </a:t>
              </a:r>
              <a:r>
                <a:rPr lang="en-US" sz="1000" b="1" i="1" dirty="0">
                  <a:solidFill>
                    <a:sysClr val="windowText" lastClr="000000">
                      <a:hueOff val="0"/>
                      <a:satOff val="0"/>
                      <a:lumOff val="0"/>
                      <a:alphaOff val="0"/>
                    </a:sysClr>
                  </a:solidFill>
                </a:rPr>
                <a:t>broad</a:t>
              </a:r>
              <a:r>
                <a:rPr lang="en-US" sz="1000" i="1" dirty="0">
                  <a:solidFill>
                    <a:sysClr val="windowText" lastClr="000000">
                      <a:hueOff val="0"/>
                      <a:satOff val="0"/>
                      <a:lumOff val="0"/>
                      <a:alphaOff val="0"/>
                    </a:sysClr>
                  </a:solidFill>
                </a:rPr>
                <a:t> coverage for sensitive data using encryption tied to access control for in-flight &amp; at-rest data protection</a:t>
              </a:r>
              <a:endParaRPr lang="en-US" sz="1000" dirty="0">
                <a:solidFill>
                  <a:sysClr val="windowText" lastClr="000000">
                    <a:hueOff val="0"/>
                    <a:satOff val="0"/>
                    <a:lumOff val="0"/>
                    <a:alphaOff val="0"/>
                  </a:sysClr>
                </a:solidFill>
              </a:endParaRPr>
            </a:p>
          </p:txBody>
        </p:sp>
      </p:grpSp>
      <p:cxnSp>
        <p:nvCxnSpPr>
          <p:cNvPr id="21" name="Straight Connector 20"/>
          <p:cNvCxnSpPr/>
          <p:nvPr/>
        </p:nvCxnSpPr>
        <p:spPr>
          <a:xfrm>
            <a:off x="6508524" y="3373764"/>
            <a:ext cx="2335709" cy="0"/>
          </a:xfrm>
          <a:prstGeom prst="line">
            <a:avLst/>
          </a:prstGeom>
          <a:noFill/>
          <a:ln w="6350" cap="flat" cmpd="sng" algn="ctr">
            <a:solidFill>
              <a:srgbClr val="F48F19"/>
            </a:solidFill>
            <a:prstDash val="solid"/>
            <a:miter lim="800000"/>
          </a:ln>
          <a:effectLst/>
        </p:spPr>
      </p:cxnSp>
      <p:cxnSp>
        <p:nvCxnSpPr>
          <p:cNvPr id="22" name="Straight Connector 21"/>
          <p:cNvCxnSpPr/>
          <p:nvPr/>
        </p:nvCxnSpPr>
        <p:spPr>
          <a:xfrm>
            <a:off x="5675897" y="2566090"/>
            <a:ext cx="3168336" cy="0"/>
          </a:xfrm>
          <a:prstGeom prst="line">
            <a:avLst/>
          </a:prstGeom>
          <a:noFill/>
          <a:ln w="6350" cap="flat" cmpd="sng" algn="ctr">
            <a:solidFill>
              <a:srgbClr val="F48F19"/>
            </a:solidFill>
            <a:prstDash val="solid"/>
            <a:miter lim="800000"/>
          </a:ln>
          <a:effectLst/>
        </p:spPr>
      </p:cxnSp>
      <p:sp>
        <p:nvSpPr>
          <p:cNvPr id="23" name="TextBox 22"/>
          <p:cNvSpPr txBox="1"/>
          <p:nvPr/>
        </p:nvSpPr>
        <p:spPr>
          <a:xfrm>
            <a:off x="5888578" y="2594342"/>
            <a:ext cx="2977484" cy="759221"/>
          </a:xfrm>
          <a:prstGeom prst="rect">
            <a:avLst/>
          </a:prstGeom>
          <a:noFill/>
        </p:spPr>
        <p:txBody>
          <a:bodyPr wrap="square" rtlCol="0" anchor="ctr" anchorCtr="0">
            <a:noAutofit/>
          </a:bodyPr>
          <a:lstStyle/>
          <a:p>
            <a:pPr algn="r" defTabSz="825500" hangingPunct="0">
              <a:defRPr/>
            </a:pPr>
            <a:r>
              <a:rPr lang="en-US" sz="1400" kern="0" dirty="0">
                <a:latin typeface="Calibri" charset="0"/>
                <a:ea typeface="Calibri" charset="0"/>
                <a:cs typeface="Calibri" charset="0"/>
                <a:sym typeface="Helvetica Light"/>
              </a:rPr>
              <a:t>Broad protection &amp; privacy managed by OS</a:t>
            </a:r>
            <a:r>
              <a:rPr lang="is-IS" sz="1400" kern="0" dirty="0">
                <a:latin typeface="Calibri" charset="0"/>
                <a:ea typeface="Calibri" charset="0"/>
                <a:cs typeface="Calibri" charset="0"/>
                <a:sym typeface="Helvetica Light"/>
              </a:rPr>
              <a:t>… </a:t>
            </a:r>
            <a:r>
              <a:rPr lang="is-IS" sz="1400" i="1" kern="0" dirty="0">
                <a:latin typeface="Calibri" charset="0"/>
                <a:ea typeface="Calibri" charset="0"/>
                <a:cs typeface="Calibri" charset="0"/>
                <a:sym typeface="Helvetica Light"/>
              </a:rPr>
              <a:t>ability to</a:t>
            </a:r>
            <a:r>
              <a:rPr lang="is-IS" sz="1400" kern="0" dirty="0">
                <a:latin typeface="Calibri" charset="0"/>
                <a:ea typeface="Calibri" charset="0"/>
                <a:cs typeface="Calibri" charset="0"/>
                <a:sym typeface="Helvetica Light"/>
              </a:rPr>
              <a:t> </a:t>
            </a:r>
            <a:r>
              <a:rPr lang="is-IS" sz="1400" i="1" kern="0" dirty="0">
                <a:latin typeface="Calibri" charset="0"/>
                <a:ea typeface="Calibri" charset="0"/>
                <a:cs typeface="Calibri" charset="0"/>
                <a:sym typeface="Helvetica Light"/>
              </a:rPr>
              <a:t>eliminate storage admins from compliance scope</a:t>
            </a:r>
            <a:endParaRPr lang="en-US" sz="1400" i="1" kern="0" dirty="0">
              <a:latin typeface="Calibri" charset="0"/>
              <a:ea typeface="Calibri" charset="0"/>
              <a:cs typeface="Calibri" charset="0"/>
              <a:sym typeface="Helvetica Light"/>
            </a:endParaRPr>
          </a:p>
        </p:txBody>
      </p:sp>
      <p:sp>
        <p:nvSpPr>
          <p:cNvPr id="25" name="TextBox 24"/>
          <p:cNvSpPr txBox="1"/>
          <p:nvPr/>
        </p:nvSpPr>
        <p:spPr>
          <a:xfrm>
            <a:off x="218891" y="1157494"/>
            <a:ext cx="3300904" cy="461665"/>
          </a:xfrm>
          <a:prstGeom prst="rect">
            <a:avLst/>
          </a:prstGeom>
          <a:noFill/>
        </p:spPr>
        <p:txBody>
          <a:bodyPr wrap="none" rtlCol="0">
            <a:spAutoFit/>
          </a:bodyPr>
          <a:lstStyle/>
          <a:p>
            <a:r>
              <a:rPr lang="en-US" sz="2400" dirty="0">
                <a:latin typeface="Calibri" charset="0"/>
                <a:ea typeface="Calibri" charset="0"/>
                <a:cs typeface="Calibri" charset="0"/>
              </a:rPr>
              <a:t>z/OS Data Set Encryption</a:t>
            </a:r>
          </a:p>
        </p:txBody>
      </p:sp>
      <p:sp>
        <p:nvSpPr>
          <p:cNvPr id="28" name="Content Placeholder 2"/>
          <p:cNvSpPr txBox="1">
            <a:spLocks/>
          </p:cNvSpPr>
          <p:nvPr/>
        </p:nvSpPr>
        <p:spPr>
          <a:xfrm>
            <a:off x="218890" y="1632113"/>
            <a:ext cx="8510769" cy="865456"/>
          </a:xfrm>
          <a:prstGeom prst="rect">
            <a:avLst/>
          </a:prstGeom>
          <a:solidFill>
            <a:schemeClr val="bg1"/>
          </a:solidFill>
        </p:spPr>
        <p:txBody>
          <a:bodyPr numCol="2">
            <a:noAutofit/>
          </a:bodyPr>
          <a:lstStyle>
            <a:lvl1pPr marL="0" indent="0" algn="l" defTabSz="914400" rtl="0" eaLnBrk="1" latinLnBrk="0" hangingPunct="1">
              <a:lnSpc>
                <a:spcPct val="100000"/>
              </a:lnSpc>
              <a:spcBef>
                <a:spcPts val="0"/>
              </a:spcBef>
              <a:spcAft>
                <a:spcPts val="1000"/>
              </a:spcAft>
              <a:buClr>
                <a:schemeClr val="accent2"/>
              </a:buClr>
              <a:buSzPct val="85000"/>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514350" indent="-285750" algn="l" defTabSz="914400"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742950" indent="-285750" algn="l" defTabSz="914400"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0513" indent="-169863">
              <a:spcAft>
                <a:spcPts val="600"/>
              </a:spcAft>
              <a:buFont typeface="Arial" charset="0"/>
              <a:buChar char="•"/>
            </a:pPr>
            <a:r>
              <a:rPr lang="en-US" sz="1600" dirty="0">
                <a:solidFill>
                  <a:schemeClr val="tx1"/>
                </a:solidFill>
                <a:latin typeface="Calibri" charset="0"/>
                <a:ea typeface="Calibri" charset="0"/>
                <a:cs typeface="Calibri" charset="0"/>
              </a:rPr>
              <a:t>Enabled by policy</a:t>
            </a:r>
          </a:p>
          <a:p>
            <a:pPr marL="290513" indent="-169863">
              <a:spcAft>
                <a:spcPts val="600"/>
              </a:spcAft>
              <a:buFont typeface="Arial" charset="0"/>
              <a:buChar char="•"/>
            </a:pPr>
            <a:r>
              <a:rPr lang="en-US" sz="1600" dirty="0">
                <a:solidFill>
                  <a:schemeClr val="tx1"/>
                </a:solidFill>
                <a:latin typeface="Calibri" charset="0"/>
                <a:ea typeface="Calibri" charset="0"/>
                <a:cs typeface="Calibri" charset="0"/>
              </a:rPr>
              <a:t>Transparent to applications</a:t>
            </a:r>
          </a:p>
          <a:p>
            <a:pPr marL="290513" indent="-169863">
              <a:spcAft>
                <a:spcPts val="600"/>
              </a:spcAft>
              <a:buFont typeface="Arial" charset="0"/>
              <a:buChar char="•"/>
            </a:pPr>
            <a:r>
              <a:rPr lang="en-US" sz="1600" dirty="0">
                <a:solidFill>
                  <a:schemeClr val="tx1"/>
                </a:solidFill>
                <a:latin typeface="Calibri" charset="0"/>
                <a:ea typeface="Calibri" charset="0"/>
                <a:cs typeface="Calibri" charset="0"/>
              </a:rPr>
              <a:t>Tied to access control</a:t>
            </a:r>
          </a:p>
          <a:p>
            <a:pPr marL="290513" indent="-169863">
              <a:spcAft>
                <a:spcPts val="600"/>
              </a:spcAft>
              <a:buFont typeface="Arial" charset="0"/>
              <a:buChar char="•"/>
            </a:pPr>
            <a:r>
              <a:rPr lang="en-US" sz="1600" dirty="0">
                <a:solidFill>
                  <a:schemeClr val="tx1"/>
                </a:solidFill>
                <a:latin typeface="Calibri" charset="0"/>
                <a:ea typeface="Calibri" charset="0"/>
                <a:cs typeface="Calibri" charset="0"/>
              </a:rPr>
              <a:t>Uses protected encryption keys managed by the host</a:t>
            </a:r>
          </a:p>
        </p:txBody>
      </p:sp>
    </p:spTree>
    <p:extLst>
      <p:ext uri="{BB962C8B-B14F-4D97-AF65-F5344CB8AC3E}">
        <p14:creationId xmlns:p14="http://schemas.microsoft.com/office/powerpoint/2010/main" val="621084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43" y="168306"/>
            <a:ext cx="8557812" cy="485679"/>
          </a:xfrm>
        </p:spPr>
        <p:txBody>
          <a:bodyPr/>
          <a:lstStyle/>
          <a:p>
            <a:r>
              <a:rPr lang="en-US" dirty="0"/>
              <a:t>IBM Z: Designed for Trusted Digital Experiences</a:t>
            </a:r>
          </a:p>
        </p:txBody>
      </p:sp>
      <p:sp>
        <p:nvSpPr>
          <p:cNvPr id="379" name="Content Placeholder 2"/>
          <p:cNvSpPr txBox="1">
            <a:spLocks/>
          </p:cNvSpPr>
          <p:nvPr/>
        </p:nvSpPr>
        <p:spPr bwMode="auto">
          <a:xfrm>
            <a:off x="622153" y="1411987"/>
            <a:ext cx="1899991" cy="626908"/>
          </a:xfrm>
          <a:prstGeom prst="rect">
            <a:avLst/>
          </a:prstGeom>
          <a:noFill/>
          <a:ln w="9525">
            <a:noFill/>
            <a:miter lim="800000"/>
            <a:headEnd/>
            <a:tailEnd/>
          </a:ln>
        </p:spPr>
        <p:txBody>
          <a:bodyPr lIns="64013" tIns="32008" rIns="64013" bIns="32008"/>
          <a:lstStyle/>
          <a:p>
            <a:pPr algn="ctr" defTabSz="640228" eaLnBrk="0" fontAlgn="base" hangingPunct="0">
              <a:lnSpc>
                <a:spcPct val="90000"/>
              </a:lnSpc>
              <a:spcBef>
                <a:spcPts val="350"/>
              </a:spcBef>
              <a:spcAft>
                <a:spcPct val="0"/>
              </a:spcAft>
            </a:pPr>
            <a:r>
              <a:rPr lang="en-US" sz="1494" b="1" dirty="0">
                <a:solidFill>
                  <a:srgbClr val="00688F"/>
                </a:solidFill>
                <a:latin typeface="Calibri" pitchFamily="34" charset="0"/>
                <a:ea typeface="MS PGothic" pitchFamily="34" charset="-128"/>
                <a:cs typeface="Arial" pitchFamily="34" charset="0"/>
                <a:sym typeface="Helvetica Light" pitchFamily="34" charset="0"/>
              </a:rPr>
              <a:t>Pervasive </a:t>
            </a:r>
            <a:br>
              <a:rPr lang="en-US" sz="1494" b="1" dirty="0">
                <a:solidFill>
                  <a:srgbClr val="00688F"/>
                </a:solidFill>
                <a:latin typeface="Calibri" pitchFamily="34" charset="0"/>
                <a:ea typeface="MS PGothic" pitchFamily="34" charset="-128"/>
                <a:cs typeface="Arial" pitchFamily="34" charset="0"/>
                <a:sym typeface="Helvetica Light" pitchFamily="34" charset="0"/>
              </a:rPr>
            </a:br>
            <a:r>
              <a:rPr lang="en-US" sz="1494" b="1" dirty="0">
                <a:solidFill>
                  <a:srgbClr val="00688F"/>
                </a:solidFill>
                <a:latin typeface="Calibri" pitchFamily="34" charset="0"/>
                <a:ea typeface="MS PGothic" pitchFamily="34" charset="-128"/>
                <a:cs typeface="Arial" pitchFamily="34" charset="0"/>
                <a:sym typeface="Helvetica Light" pitchFamily="34" charset="0"/>
              </a:rPr>
              <a:t>Encryption is the </a:t>
            </a:r>
            <a:br>
              <a:rPr lang="en-US" sz="1494" b="1" dirty="0">
                <a:solidFill>
                  <a:srgbClr val="00688F"/>
                </a:solidFill>
                <a:latin typeface="Calibri" pitchFamily="34" charset="0"/>
                <a:ea typeface="MS PGothic" pitchFamily="34" charset="-128"/>
                <a:cs typeface="Arial" pitchFamily="34" charset="0"/>
                <a:sym typeface="Helvetica Light" pitchFamily="34" charset="0"/>
              </a:rPr>
            </a:br>
            <a:r>
              <a:rPr lang="en-US" sz="1494" b="1" dirty="0">
                <a:solidFill>
                  <a:srgbClr val="00688F"/>
                </a:solidFill>
                <a:latin typeface="Calibri" pitchFamily="34" charset="0"/>
                <a:ea typeface="MS PGothic" pitchFamily="34" charset="-128"/>
                <a:cs typeface="Arial" pitchFamily="34" charset="0"/>
                <a:sym typeface="Helvetica Light" pitchFamily="34" charset="0"/>
              </a:rPr>
              <a:t>New Standard</a:t>
            </a:r>
          </a:p>
        </p:txBody>
      </p:sp>
      <p:sp>
        <p:nvSpPr>
          <p:cNvPr id="380" name="Rectangle 379"/>
          <p:cNvSpPr>
            <a:spLocks noChangeArrowheads="1"/>
          </p:cNvSpPr>
          <p:nvPr/>
        </p:nvSpPr>
        <p:spPr bwMode="auto">
          <a:xfrm>
            <a:off x="691809" y="2118925"/>
            <a:ext cx="2064499" cy="1409625"/>
          </a:xfrm>
          <a:prstGeom prst="rect">
            <a:avLst/>
          </a:prstGeom>
          <a:noFill/>
          <a:ln w="9525">
            <a:noFill/>
            <a:miter lim="800000"/>
            <a:headEnd/>
            <a:tailEnd/>
          </a:ln>
        </p:spPr>
        <p:txBody>
          <a:bodyPr lIns="64013" tIns="32008" rIns="64013" bIns="32008">
            <a:spAutoFit/>
          </a:bodyPr>
          <a:lstStyle/>
          <a:p>
            <a:pPr defTabSz="240086" fontAlgn="base">
              <a:lnSpc>
                <a:spcPct val="95000"/>
              </a:lnSpc>
              <a:spcBef>
                <a:spcPct val="0"/>
              </a:spcBef>
              <a:spcAft>
                <a:spcPct val="40000"/>
              </a:spcAft>
            </a:pPr>
            <a:r>
              <a:rPr lang="en-US" sz="1027" dirty="0">
                <a:solidFill>
                  <a:prstClr val="black"/>
                </a:solidFill>
                <a:latin typeface="Calibri" pitchFamily="34" charset="0"/>
                <a:ea typeface="MS PGothic" pitchFamily="34" charset="-128"/>
                <a:cs typeface="Arial" pitchFamily="34" charset="0"/>
                <a:sym typeface="Helvetica Light" pitchFamily="34" charset="0"/>
              </a:rPr>
              <a:t>Encrypt all data for applications &amp; databases</a:t>
            </a:r>
          </a:p>
          <a:p>
            <a:pPr defTabSz="240086" fontAlgn="base">
              <a:lnSpc>
                <a:spcPct val="95000"/>
              </a:lnSpc>
              <a:spcBef>
                <a:spcPct val="0"/>
              </a:spcBef>
              <a:spcAft>
                <a:spcPct val="40000"/>
              </a:spcAft>
            </a:pPr>
            <a:r>
              <a:rPr lang="en-US" sz="1027" dirty="0">
                <a:solidFill>
                  <a:prstClr val="black"/>
                </a:solidFill>
                <a:latin typeface="Calibri" pitchFamily="34" charset="0"/>
                <a:ea typeface="MS PGothic" pitchFamily="34" charset="-128"/>
                <a:cs typeface="Arial" pitchFamily="34" charset="0"/>
                <a:sym typeface="Helvetica Light" pitchFamily="34" charset="0"/>
              </a:rPr>
              <a:t>Zero application changes </a:t>
            </a:r>
          </a:p>
          <a:p>
            <a:pPr defTabSz="240086" fontAlgn="base">
              <a:lnSpc>
                <a:spcPct val="95000"/>
              </a:lnSpc>
              <a:spcBef>
                <a:spcPct val="0"/>
              </a:spcBef>
              <a:spcAft>
                <a:spcPct val="40000"/>
              </a:spcAft>
            </a:pPr>
            <a:r>
              <a:rPr lang="en-US" sz="1027" dirty="0">
                <a:solidFill>
                  <a:prstClr val="black"/>
                </a:solidFill>
                <a:latin typeface="Calibri" pitchFamily="34" charset="0"/>
                <a:ea typeface="MS PGothic" pitchFamily="34" charset="-128"/>
                <a:cs typeface="Arial" pitchFamily="34" charset="0"/>
                <a:sym typeface="Helvetica Light" pitchFamily="34" charset="0"/>
              </a:rPr>
              <a:t>Zero impact to service levels</a:t>
            </a:r>
          </a:p>
          <a:p>
            <a:pPr defTabSz="240086" fontAlgn="base">
              <a:lnSpc>
                <a:spcPct val="95000"/>
              </a:lnSpc>
              <a:spcBef>
                <a:spcPct val="0"/>
              </a:spcBef>
              <a:spcAft>
                <a:spcPct val="40000"/>
              </a:spcAft>
            </a:pPr>
            <a:r>
              <a:rPr lang="en-US" sz="1027" dirty="0">
                <a:solidFill>
                  <a:prstClr val="black"/>
                </a:solidFill>
                <a:latin typeface="Calibri" pitchFamily="34" charset="0"/>
                <a:ea typeface="MS PGothic" pitchFamily="34" charset="-128"/>
                <a:cs typeface="Arial" pitchFamily="34" charset="0"/>
                <a:sym typeface="Helvetica Light" pitchFamily="34" charset="0"/>
              </a:rPr>
              <a:t>Protect client and corporate from internal and external threats</a:t>
            </a:r>
          </a:p>
          <a:p>
            <a:pPr defTabSz="240086" fontAlgn="base">
              <a:lnSpc>
                <a:spcPct val="95000"/>
              </a:lnSpc>
              <a:spcBef>
                <a:spcPct val="0"/>
              </a:spcBef>
              <a:spcAft>
                <a:spcPct val="40000"/>
              </a:spcAft>
            </a:pPr>
            <a:endParaRPr lang="en-US" sz="1307" dirty="0">
              <a:solidFill>
                <a:prstClr val="black"/>
              </a:solidFill>
              <a:latin typeface="Calibri" pitchFamily="34" charset="0"/>
              <a:ea typeface="MS PGothic" pitchFamily="34" charset="-128"/>
              <a:cs typeface="Arial" pitchFamily="34" charset="0"/>
              <a:sym typeface="Helvetica Light" pitchFamily="34" charset="0"/>
            </a:endParaRPr>
          </a:p>
        </p:txBody>
      </p:sp>
      <p:sp>
        <p:nvSpPr>
          <p:cNvPr id="381" name="Content Placeholder 2"/>
          <p:cNvSpPr txBox="1">
            <a:spLocks/>
          </p:cNvSpPr>
          <p:nvPr/>
        </p:nvSpPr>
        <p:spPr bwMode="auto">
          <a:xfrm>
            <a:off x="2704437" y="1407541"/>
            <a:ext cx="3050064" cy="626909"/>
          </a:xfrm>
          <a:prstGeom prst="rect">
            <a:avLst/>
          </a:prstGeom>
          <a:noFill/>
          <a:ln w="9525">
            <a:noFill/>
            <a:miter lim="800000"/>
            <a:headEnd/>
            <a:tailEnd/>
          </a:ln>
        </p:spPr>
        <p:txBody>
          <a:bodyPr lIns="64013" tIns="32008" rIns="64013" bIns="32008"/>
          <a:lstStyle/>
          <a:p>
            <a:pPr algn="ctr" defTabSz="640228" eaLnBrk="0" fontAlgn="base" hangingPunct="0">
              <a:lnSpc>
                <a:spcPct val="90000"/>
              </a:lnSpc>
              <a:spcBef>
                <a:spcPts val="350"/>
              </a:spcBef>
              <a:spcAft>
                <a:spcPct val="0"/>
              </a:spcAft>
            </a:pPr>
            <a:r>
              <a:rPr lang="en-US" sz="1494" b="1" dirty="0">
                <a:solidFill>
                  <a:srgbClr val="00688F"/>
                </a:solidFill>
                <a:latin typeface="Calibri" pitchFamily="34" charset="0"/>
                <a:ea typeface="MS PGothic" pitchFamily="34" charset="-128"/>
                <a:cs typeface="Arial" pitchFamily="34" charset="0"/>
                <a:sym typeface="Helvetica Light" pitchFamily="34" charset="0"/>
              </a:rPr>
              <a:t>Analytics &amp; Machine Learning for Continuous Intelligence Across </a:t>
            </a:r>
            <a:br>
              <a:rPr lang="en-US" sz="1494" b="1" dirty="0">
                <a:solidFill>
                  <a:srgbClr val="00688F"/>
                </a:solidFill>
                <a:latin typeface="Calibri" pitchFamily="34" charset="0"/>
                <a:ea typeface="MS PGothic" pitchFamily="34" charset="-128"/>
                <a:cs typeface="Arial" pitchFamily="34" charset="0"/>
                <a:sym typeface="Helvetica Light" pitchFamily="34" charset="0"/>
              </a:rPr>
            </a:br>
            <a:r>
              <a:rPr lang="en-US" sz="1494" b="1" dirty="0">
                <a:solidFill>
                  <a:srgbClr val="00688F"/>
                </a:solidFill>
                <a:latin typeface="Calibri" pitchFamily="34" charset="0"/>
                <a:ea typeface="MS PGothic" pitchFamily="34" charset="-128"/>
                <a:cs typeface="Arial" pitchFamily="34" charset="0"/>
                <a:sym typeface="Helvetica Light" pitchFamily="34" charset="0"/>
              </a:rPr>
              <a:t>the Enterprise </a:t>
            </a:r>
          </a:p>
        </p:txBody>
      </p:sp>
      <p:sp>
        <p:nvSpPr>
          <p:cNvPr id="382" name="Rectangle 381"/>
          <p:cNvSpPr>
            <a:spLocks noChangeArrowheads="1"/>
          </p:cNvSpPr>
          <p:nvPr/>
        </p:nvSpPr>
        <p:spPr bwMode="auto">
          <a:xfrm>
            <a:off x="3034934" y="2107070"/>
            <a:ext cx="2574326" cy="1392441"/>
          </a:xfrm>
          <a:prstGeom prst="rect">
            <a:avLst/>
          </a:prstGeom>
          <a:noFill/>
          <a:ln w="9525">
            <a:noFill/>
            <a:miter lim="800000"/>
            <a:headEnd/>
            <a:tailEnd/>
          </a:ln>
        </p:spPr>
        <p:txBody>
          <a:bodyPr lIns="64013" tIns="32008" rIns="64013" bIns="32008">
            <a:spAutoFit/>
          </a:bodyPr>
          <a:lstStyle/>
          <a:p>
            <a:pPr marL="10375" defTabSz="118561" fontAlgn="base">
              <a:lnSpc>
                <a:spcPct val="95000"/>
              </a:lnSpc>
              <a:spcBef>
                <a:spcPct val="0"/>
              </a:spcBef>
              <a:spcAft>
                <a:spcPct val="40000"/>
              </a:spcAft>
            </a:pPr>
            <a:r>
              <a:rPr lang="en-US" sz="1027" dirty="0">
                <a:solidFill>
                  <a:prstClr val="black"/>
                </a:solidFill>
                <a:latin typeface="Calibri" pitchFamily="34" charset="0"/>
                <a:ea typeface="MS PGothic" pitchFamily="34" charset="-128"/>
                <a:cs typeface="Arial" pitchFamily="34" charset="0"/>
                <a:sym typeface="Helvetica Light" pitchFamily="34" charset="0"/>
              </a:rPr>
              <a:t>Anticipate customer needs and embed insight in every business transaction</a:t>
            </a:r>
          </a:p>
          <a:p>
            <a:pPr marL="10375" defTabSz="118561" fontAlgn="base">
              <a:lnSpc>
                <a:spcPct val="95000"/>
              </a:lnSpc>
              <a:spcBef>
                <a:spcPct val="0"/>
              </a:spcBef>
              <a:spcAft>
                <a:spcPct val="40000"/>
              </a:spcAft>
            </a:pPr>
            <a:r>
              <a:rPr lang="en-US" sz="1027" dirty="0">
                <a:solidFill>
                  <a:prstClr val="black"/>
                </a:solidFill>
                <a:latin typeface="Calibri" pitchFamily="34" charset="0"/>
                <a:ea typeface="MS PGothic" pitchFamily="34" charset="-128"/>
                <a:cs typeface="Arial" pitchFamily="34" charset="0"/>
                <a:sym typeface="Helvetica Light" pitchFamily="34" charset="0"/>
              </a:rPr>
              <a:t>Dramatically faster lifecycle management of behavioral models with more memory and greater processing capacity</a:t>
            </a:r>
          </a:p>
          <a:p>
            <a:pPr marL="10375" defTabSz="118561" fontAlgn="base">
              <a:lnSpc>
                <a:spcPct val="95000"/>
              </a:lnSpc>
              <a:spcBef>
                <a:spcPct val="0"/>
              </a:spcBef>
              <a:spcAft>
                <a:spcPct val="40000"/>
              </a:spcAft>
            </a:pPr>
            <a:r>
              <a:rPr lang="en-US" sz="1027" dirty="0">
                <a:solidFill>
                  <a:prstClr val="black"/>
                </a:solidFill>
                <a:latin typeface="Calibri" pitchFamily="34" charset="0"/>
                <a:ea typeface="MS PGothic" pitchFamily="34" charset="-128"/>
                <a:cs typeface="Arial" pitchFamily="34" charset="0"/>
                <a:sym typeface="Helvetica Light" pitchFamily="34" charset="0"/>
              </a:rPr>
              <a:t>Derive impactful insights by combining </a:t>
            </a:r>
            <a:br>
              <a:rPr lang="en-US" sz="1027" dirty="0">
                <a:solidFill>
                  <a:prstClr val="black"/>
                </a:solidFill>
                <a:latin typeface="Calibri" pitchFamily="34" charset="0"/>
                <a:ea typeface="MS PGothic" pitchFamily="34" charset="-128"/>
                <a:cs typeface="Arial" pitchFamily="34" charset="0"/>
                <a:sym typeface="Helvetica Light" pitchFamily="34" charset="0"/>
              </a:rPr>
            </a:br>
            <a:r>
              <a:rPr lang="en-US" sz="1027" dirty="0">
                <a:solidFill>
                  <a:prstClr val="black"/>
                </a:solidFill>
                <a:latin typeface="Calibri" pitchFamily="34" charset="0"/>
                <a:ea typeface="MS PGothic" pitchFamily="34" charset="-128"/>
                <a:cs typeface="Arial" pitchFamily="34" charset="0"/>
                <a:sym typeface="Helvetica Light" pitchFamily="34" charset="0"/>
              </a:rPr>
              <a:t>z Systems data with other structured and unstructured external data sources</a:t>
            </a:r>
          </a:p>
        </p:txBody>
      </p:sp>
      <p:sp>
        <p:nvSpPr>
          <p:cNvPr id="383" name="Content Placeholder 2"/>
          <p:cNvSpPr txBox="1">
            <a:spLocks/>
          </p:cNvSpPr>
          <p:nvPr/>
        </p:nvSpPr>
        <p:spPr bwMode="auto">
          <a:xfrm>
            <a:off x="6037572" y="1400130"/>
            <a:ext cx="2319413" cy="626908"/>
          </a:xfrm>
          <a:prstGeom prst="rect">
            <a:avLst/>
          </a:prstGeom>
          <a:noFill/>
          <a:ln w="9525">
            <a:noFill/>
            <a:miter lim="800000"/>
            <a:headEnd/>
            <a:tailEnd/>
          </a:ln>
        </p:spPr>
        <p:txBody>
          <a:bodyPr lIns="64013" tIns="32008" rIns="64013" bIns="32008"/>
          <a:lstStyle/>
          <a:p>
            <a:pPr algn="ctr" defTabSz="640228" eaLnBrk="0" fontAlgn="base" hangingPunct="0">
              <a:lnSpc>
                <a:spcPct val="90000"/>
              </a:lnSpc>
              <a:spcBef>
                <a:spcPts val="350"/>
              </a:spcBef>
              <a:spcAft>
                <a:spcPct val="0"/>
              </a:spcAft>
            </a:pPr>
            <a:r>
              <a:rPr lang="en-US" sz="1494" b="1">
                <a:solidFill>
                  <a:srgbClr val="00688F"/>
                </a:solidFill>
                <a:latin typeface="Calibri" pitchFamily="34" charset="0"/>
                <a:ea typeface="MS PGothic" pitchFamily="34" charset="-128"/>
                <a:cs typeface="Arial" pitchFamily="34" charset="0"/>
                <a:sym typeface="Helvetica Light" pitchFamily="34" charset="0"/>
              </a:rPr>
              <a:t>Open Enterprise Cloud to Extend, Connect</a:t>
            </a:r>
            <a:br>
              <a:rPr lang="en-US" sz="1494" b="1">
                <a:solidFill>
                  <a:srgbClr val="00688F"/>
                </a:solidFill>
                <a:latin typeface="Calibri" pitchFamily="34" charset="0"/>
                <a:ea typeface="MS PGothic" pitchFamily="34" charset="-128"/>
                <a:cs typeface="Arial" pitchFamily="34" charset="0"/>
                <a:sym typeface="Helvetica Light" pitchFamily="34" charset="0"/>
              </a:rPr>
            </a:br>
            <a:r>
              <a:rPr lang="en-US" sz="1494" b="1">
                <a:solidFill>
                  <a:srgbClr val="00688F"/>
                </a:solidFill>
                <a:latin typeface="Calibri" pitchFamily="34" charset="0"/>
                <a:ea typeface="MS PGothic" pitchFamily="34" charset="-128"/>
                <a:cs typeface="Arial" pitchFamily="34" charset="0"/>
                <a:sym typeface="Helvetica Light" pitchFamily="34" charset="0"/>
              </a:rPr>
              <a:t>and Innovate</a:t>
            </a:r>
          </a:p>
        </p:txBody>
      </p:sp>
      <p:sp>
        <p:nvSpPr>
          <p:cNvPr id="384" name="Rectangle 383"/>
          <p:cNvSpPr>
            <a:spLocks noChangeArrowheads="1"/>
          </p:cNvSpPr>
          <p:nvPr/>
        </p:nvSpPr>
        <p:spPr bwMode="auto">
          <a:xfrm>
            <a:off x="5933829" y="2111516"/>
            <a:ext cx="2773184" cy="1606878"/>
          </a:xfrm>
          <a:prstGeom prst="rect">
            <a:avLst/>
          </a:prstGeom>
          <a:noFill/>
          <a:ln w="9525">
            <a:noFill/>
            <a:miter lim="800000"/>
            <a:headEnd/>
            <a:tailEnd/>
          </a:ln>
        </p:spPr>
        <p:txBody>
          <a:bodyPr wrap="square" lIns="64013" tIns="32008" rIns="64013" bIns="32008">
            <a:spAutoFit/>
          </a:bodyPr>
          <a:lstStyle/>
          <a:p>
            <a:pPr defTabSz="240086" fontAlgn="base">
              <a:lnSpc>
                <a:spcPct val="95000"/>
              </a:lnSpc>
              <a:spcBef>
                <a:spcPct val="0"/>
              </a:spcBef>
              <a:spcAft>
                <a:spcPct val="40000"/>
              </a:spcAft>
            </a:pPr>
            <a:r>
              <a:rPr lang="en-US" sz="1027" dirty="0">
                <a:solidFill>
                  <a:prstClr val="black"/>
                </a:solidFill>
                <a:latin typeface="Calibri" pitchFamily="34" charset="0"/>
                <a:ea typeface="MS PGothic" pitchFamily="34" charset="-128"/>
                <a:cs typeface="Arial" pitchFamily="34" charset="0"/>
                <a:sym typeface="Helvetica Light" pitchFamily="34" charset="0"/>
              </a:rPr>
              <a:t>Cut new service build time by 90% using secure APIs on IBM z and advanced DevOps </a:t>
            </a:r>
          </a:p>
          <a:p>
            <a:pPr defTabSz="240086" fontAlgn="base">
              <a:lnSpc>
                <a:spcPct val="95000"/>
              </a:lnSpc>
              <a:spcBef>
                <a:spcPct val="0"/>
              </a:spcBef>
              <a:spcAft>
                <a:spcPct val="40000"/>
              </a:spcAft>
            </a:pPr>
            <a:r>
              <a:rPr lang="en-US" sz="1027" dirty="0">
                <a:solidFill>
                  <a:prstClr val="black"/>
                </a:solidFill>
                <a:latin typeface="Calibri" pitchFamily="34" charset="0"/>
                <a:ea typeface="MS PGothic" pitchFamily="34" charset="-128"/>
                <a:cs typeface="Arial" pitchFamily="34" charset="0"/>
                <a:sym typeface="Helvetica Light" pitchFamily="34" charset="0"/>
              </a:rPr>
              <a:t>Seamlessly connect any service from public and private cloud with transactions and data on IBM Z</a:t>
            </a:r>
          </a:p>
          <a:p>
            <a:pPr defTabSz="240086" fontAlgn="base">
              <a:lnSpc>
                <a:spcPct val="95000"/>
              </a:lnSpc>
              <a:spcBef>
                <a:spcPct val="0"/>
              </a:spcBef>
              <a:spcAft>
                <a:spcPct val="40000"/>
              </a:spcAft>
            </a:pPr>
            <a:r>
              <a:rPr lang="en-US" sz="1027" dirty="0">
                <a:solidFill>
                  <a:prstClr val="black"/>
                </a:solidFill>
                <a:latin typeface="Calibri" pitchFamily="34" charset="0"/>
                <a:ea typeface="MS PGothic" pitchFamily="34" charset="-128"/>
                <a:cs typeface="Arial" pitchFamily="34" charset="0"/>
                <a:sym typeface="Helvetica Light" pitchFamily="34" charset="0"/>
              </a:rPr>
              <a:t>Accelerate innovation with an ecosystem of partners to develop and manage enterprise wide applications leveraging 1000’s open source software packages</a:t>
            </a:r>
          </a:p>
          <a:p>
            <a:pPr defTabSz="240086" fontAlgn="base">
              <a:lnSpc>
                <a:spcPct val="95000"/>
              </a:lnSpc>
              <a:spcBef>
                <a:spcPct val="0"/>
              </a:spcBef>
              <a:spcAft>
                <a:spcPct val="40000"/>
              </a:spcAft>
            </a:pPr>
            <a:endParaRPr lang="en-US" sz="1027" dirty="0">
              <a:solidFill>
                <a:prstClr val="black"/>
              </a:solidFill>
              <a:latin typeface="Calibri" pitchFamily="34" charset="0"/>
              <a:ea typeface="MS PGothic" pitchFamily="34" charset="-128"/>
              <a:cs typeface="Arial" pitchFamily="34" charset="0"/>
              <a:sym typeface="Helvetica Light" pitchFamily="34" charset="0"/>
            </a:endParaRPr>
          </a:p>
        </p:txBody>
      </p:sp>
      <p:sp>
        <p:nvSpPr>
          <p:cNvPr id="385" name="Content Placeholder 2"/>
          <p:cNvSpPr txBox="1">
            <a:spLocks/>
          </p:cNvSpPr>
          <p:nvPr/>
        </p:nvSpPr>
        <p:spPr bwMode="auto">
          <a:xfrm>
            <a:off x="1244708" y="4096501"/>
            <a:ext cx="7292096" cy="277145"/>
          </a:xfrm>
          <a:prstGeom prst="rect">
            <a:avLst/>
          </a:prstGeom>
          <a:noFill/>
          <a:ln w="9525">
            <a:noFill/>
            <a:miter lim="800000"/>
            <a:headEnd/>
            <a:tailEnd/>
          </a:ln>
        </p:spPr>
        <p:txBody>
          <a:bodyPr lIns="64013" tIns="32008" rIns="64013" bIns="32008"/>
          <a:lstStyle/>
          <a:p>
            <a:pPr algn="ctr" defTabSz="640228" eaLnBrk="0" fontAlgn="base" hangingPunct="0">
              <a:lnSpc>
                <a:spcPct val="90000"/>
              </a:lnSpc>
              <a:spcBef>
                <a:spcPts val="350"/>
              </a:spcBef>
              <a:spcAft>
                <a:spcPct val="0"/>
              </a:spcAft>
            </a:pPr>
            <a:r>
              <a:rPr lang="en-US" sz="1600" b="1" dirty="0">
                <a:solidFill>
                  <a:srgbClr val="00688F"/>
                </a:solidFill>
                <a:latin typeface="Calibri" pitchFamily="34" charset="0"/>
                <a:ea typeface="MS PGothic" pitchFamily="34" charset="-128"/>
                <a:cs typeface="Arial" pitchFamily="34" charset="0"/>
                <a:sym typeface="Helvetica Light" pitchFamily="34" charset="0"/>
              </a:rPr>
              <a:t>Container Pricing For IBM Z provides new flexibility for modern digital workloads.</a:t>
            </a:r>
          </a:p>
        </p:txBody>
      </p:sp>
      <p:sp>
        <p:nvSpPr>
          <p:cNvPr id="389" name="Freeform 15"/>
          <p:cNvSpPr>
            <a:spLocks noEditPoints="1"/>
          </p:cNvSpPr>
          <p:nvPr/>
        </p:nvSpPr>
        <p:spPr bwMode="auto">
          <a:xfrm>
            <a:off x="3907864" y="710975"/>
            <a:ext cx="637283" cy="641729"/>
          </a:xfrm>
          <a:custGeom>
            <a:avLst/>
            <a:gdLst/>
            <a:ahLst/>
            <a:cxnLst>
              <a:cxn ang="0">
                <a:pos x="766" y="889"/>
              </a:cxn>
              <a:cxn ang="0">
                <a:pos x="913" y="777"/>
              </a:cxn>
              <a:cxn ang="0">
                <a:pos x="998" y="610"/>
              </a:cxn>
              <a:cxn ang="0">
                <a:pos x="954" y="493"/>
              </a:cxn>
              <a:cxn ang="0">
                <a:pos x="755" y="129"/>
              </a:cxn>
              <a:cxn ang="0">
                <a:pos x="605" y="160"/>
              </a:cxn>
              <a:cxn ang="0">
                <a:pos x="362" y="223"/>
              </a:cxn>
              <a:cxn ang="0">
                <a:pos x="270" y="370"/>
              </a:cxn>
              <a:cxn ang="0">
                <a:pos x="132" y="638"/>
              </a:cxn>
              <a:cxn ang="0">
                <a:pos x="458" y="868"/>
              </a:cxn>
              <a:cxn ang="0">
                <a:pos x="579" y="895"/>
              </a:cxn>
              <a:cxn ang="0">
                <a:pos x="674" y="672"/>
              </a:cxn>
              <a:cxn ang="0">
                <a:pos x="742" y="685"/>
              </a:cxn>
              <a:cxn ang="0">
                <a:pos x="695" y="339"/>
              </a:cxn>
              <a:cxn ang="0">
                <a:pos x="759" y="292"/>
              </a:cxn>
              <a:cxn ang="0">
                <a:pos x="641" y="214"/>
              </a:cxn>
              <a:cxn ang="0">
                <a:pos x="764" y="161"/>
              </a:cxn>
              <a:cxn ang="0">
                <a:pos x="887" y="270"/>
              </a:cxn>
              <a:cxn ang="0">
                <a:pos x="837" y="397"/>
              </a:cxn>
              <a:cxn ang="0">
                <a:pos x="916" y="341"/>
              </a:cxn>
              <a:cxn ang="0">
                <a:pos x="938" y="467"/>
              </a:cxn>
              <a:cxn ang="0">
                <a:pos x="809" y="478"/>
              </a:cxn>
              <a:cxn ang="0">
                <a:pos x="706" y="487"/>
              </a:cxn>
              <a:cxn ang="0">
                <a:pos x="784" y="498"/>
              </a:cxn>
              <a:cxn ang="0">
                <a:pos x="824" y="596"/>
              </a:cxn>
              <a:cxn ang="0">
                <a:pos x="858" y="571"/>
              </a:cxn>
              <a:cxn ang="0">
                <a:pos x="898" y="498"/>
              </a:cxn>
              <a:cxn ang="0">
                <a:pos x="971" y="610"/>
              </a:cxn>
              <a:cxn ang="0">
                <a:pos x="842" y="683"/>
              </a:cxn>
              <a:cxn ang="0">
                <a:pos x="898" y="725"/>
              </a:cxn>
              <a:cxn ang="0">
                <a:pos x="784" y="744"/>
              </a:cxn>
              <a:cxn ang="0">
                <a:pos x="779" y="830"/>
              </a:cxn>
              <a:cxn ang="0">
                <a:pos x="436" y="793"/>
              </a:cxn>
              <a:cxn ang="0">
                <a:pos x="279" y="507"/>
              </a:cxn>
              <a:cxn ang="0">
                <a:pos x="579" y="433"/>
              </a:cxn>
              <a:cxn ang="0">
                <a:pos x="589" y="547"/>
              </a:cxn>
              <a:cxn ang="0">
                <a:pos x="587" y="585"/>
              </a:cxn>
              <a:cxn ang="0">
                <a:pos x="567" y="719"/>
              </a:cxn>
              <a:cxn ang="0">
                <a:pos x="523" y="877"/>
              </a:cxn>
              <a:cxn ang="0">
                <a:pos x="493" y="777"/>
              </a:cxn>
              <a:cxn ang="0">
                <a:pos x="295" y="444"/>
              </a:cxn>
              <a:cxn ang="0">
                <a:pos x="364" y="395"/>
              </a:cxn>
              <a:cxn ang="0">
                <a:pos x="451" y="457"/>
              </a:cxn>
              <a:cxn ang="0">
                <a:pos x="478" y="449"/>
              </a:cxn>
              <a:cxn ang="0">
                <a:pos x="570" y="315"/>
              </a:cxn>
              <a:cxn ang="0">
                <a:pos x="444" y="317"/>
              </a:cxn>
              <a:cxn ang="0">
                <a:pos x="359" y="353"/>
              </a:cxn>
              <a:cxn ang="0">
                <a:pos x="404" y="232"/>
              </a:cxn>
              <a:cxn ang="0">
                <a:pos x="534" y="154"/>
              </a:cxn>
              <a:cxn ang="0">
                <a:pos x="587" y="404"/>
              </a:cxn>
              <a:cxn ang="0">
                <a:pos x="1070" y="746"/>
              </a:cxn>
              <a:cxn ang="0">
                <a:pos x="833" y="131"/>
              </a:cxn>
              <a:cxn ang="0">
                <a:pos x="1034" y="505"/>
              </a:cxn>
              <a:cxn ang="0">
                <a:pos x="51" y="516"/>
              </a:cxn>
              <a:cxn ang="0">
                <a:pos x="114" y="792"/>
              </a:cxn>
              <a:cxn ang="0">
                <a:pos x="344" y="127"/>
              </a:cxn>
              <a:cxn ang="0">
                <a:pos x="623" y="1021"/>
              </a:cxn>
              <a:cxn ang="0">
                <a:pos x="565" y="1007"/>
              </a:cxn>
              <a:cxn ang="0">
                <a:pos x="333" y="710"/>
              </a:cxn>
              <a:cxn ang="0">
                <a:pos x="319" y="877"/>
              </a:cxn>
              <a:cxn ang="0">
                <a:pos x="246" y="710"/>
              </a:cxn>
              <a:cxn ang="0">
                <a:pos x="219" y="973"/>
              </a:cxn>
              <a:cxn ang="0">
                <a:pos x="275" y="1072"/>
              </a:cxn>
            </a:cxnLst>
            <a:rect l="0" t="0" r="r" b="b"/>
            <a:pathLst>
              <a:path w="1115" h="1123">
                <a:moveTo>
                  <a:pt x="657" y="891"/>
                </a:moveTo>
                <a:lnTo>
                  <a:pt x="657" y="891"/>
                </a:lnTo>
                <a:lnTo>
                  <a:pt x="659" y="891"/>
                </a:lnTo>
                <a:lnTo>
                  <a:pt x="659" y="891"/>
                </a:lnTo>
                <a:lnTo>
                  <a:pt x="666" y="897"/>
                </a:lnTo>
                <a:lnTo>
                  <a:pt x="666" y="897"/>
                </a:lnTo>
                <a:lnTo>
                  <a:pt x="668" y="897"/>
                </a:lnTo>
                <a:lnTo>
                  <a:pt x="668" y="897"/>
                </a:lnTo>
                <a:lnTo>
                  <a:pt x="675" y="900"/>
                </a:lnTo>
                <a:lnTo>
                  <a:pt x="675" y="900"/>
                </a:lnTo>
                <a:lnTo>
                  <a:pt x="677" y="900"/>
                </a:lnTo>
                <a:lnTo>
                  <a:pt x="677" y="900"/>
                </a:lnTo>
                <a:lnTo>
                  <a:pt x="684" y="902"/>
                </a:lnTo>
                <a:lnTo>
                  <a:pt x="684" y="902"/>
                </a:lnTo>
                <a:lnTo>
                  <a:pt x="686" y="904"/>
                </a:lnTo>
                <a:lnTo>
                  <a:pt x="686" y="904"/>
                </a:lnTo>
                <a:lnTo>
                  <a:pt x="688" y="904"/>
                </a:lnTo>
                <a:lnTo>
                  <a:pt x="688" y="904"/>
                </a:lnTo>
                <a:lnTo>
                  <a:pt x="697" y="906"/>
                </a:lnTo>
                <a:lnTo>
                  <a:pt x="697" y="906"/>
                </a:lnTo>
                <a:lnTo>
                  <a:pt x="699" y="906"/>
                </a:lnTo>
                <a:lnTo>
                  <a:pt x="699" y="906"/>
                </a:lnTo>
                <a:lnTo>
                  <a:pt x="710" y="906"/>
                </a:lnTo>
                <a:lnTo>
                  <a:pt x="710" y="906"/>
                </a:lnTo>
                <a:lnTo>
                  <a:pt x="712" y="906"/>
                </a:lnTo>
                <a:lnTo>
                  <a:pt x="712" y="906"/>
                </a:lnTo>
                <a:lnTo>
                  <a:pt x="724" y="904"/>
                </a:lnTo>
                <a:lnTo>
                  <a:pt x="724" y="904"/>
                </a:lnTo>
                <a:lnTo>
                  <a:pt x="732" y="904"/>
                </a:lnTo>
                <a:lnTo>
                  <a:pt x="732" y="904"/>
                </a:lnTo>
                <a:lnTo>
                  <a:pt x="735" y="902"/>
                </a:lnTo>
                <a:lnTo>
                  <a:pt x="735" y="902"/>
                </a:lnTo>
                <a:lnTo>
                  <a:pt x="735" y="902"/>
                </a:lnTo>
                <a:lnTo>
                  <a:pt x="735" y="902"/>
                </a:lnTo>
                <a:lnTo>
                  <a:pt x="737" y="902"/>
                </a:lnTo>
                <a:lnTo>
                  <a:pt x="737" y="902"/>
                </a:lnTo>
                <a:lnTo>
                  <a:pt x="748" y="898"/>
                </a:lnTo>
                <a:lnTo>
                  <a:pt x="748" y="898"/>
                </a:lnTo>
                <a:lnTo>
                  <a:pt x="751" y="897"/>
                </a:lnTo>
                <a:lnTo>
                  <a:pt x="751" y="897"/>
                </a:lnTo>
                <a:lnTo>
                  <a:pt x="761" y="891"/>
                </a:lnTo>
                <a:lnTo>
                  <a:pt x="761" y="891"/>
                </a:lnTo>
                <a:lnTo>
                  <a:pt x="766" y="889"/>
                </a:lnTo>
                <a:lnTo>
                  <a:pt x="766" y="889"/>
                </a:lnTo>
                <a:lnTo>
                  <a:pt x="773" y="884"/>
                </a:lnTo>
                <a:lnTo>
                  <a:pt x="773" y="884"/>
                </a:lnTo>
                <a:lnTo>
                  <a:pt x="777" y="880"/>
                </a:lnTo>
                <a:lnTo>
                  <a:pt x="777" y="880"/>
                </a:lnTo>
                <a:lnTo>
                  <a:pt x="784" y="873"/>
                </a:lnTo>
                <a:lnTo>
                  <a:pt x="784" y="873"/>
                </a:lnTo>
                <a:lnTo>
                  <a:pt x="784" y="873"/>
                </a:lnTo>
                <a:lnTo>
                  <a:pt x="784" y="873"/>
                </a:lnTo>
                <a:lnTo>
                  <a:pt x="784" y="873"/>
                </a:lnTo>
                <a:lnTo>
                  <a:pt x="784" y="873"/>
                </a:lnTo>
                <a:lnTo>
                  <a:pt x="791" y="864"/>
                </a:lnTo>
                <a:lnTo>
                  <a:pt x="791" y="864"/>
                </a:lnTo>
                <a:lnTo>
                  <a:pt x="793" y="862"/>
                </a:lnTo>
                <a:lnTo>
                  <a:pt x="793" y="862"/>
                </a:lnTo>
                <a:lnTo>
                  <a:pt x="799" y="855"/>
                </a:lnTo>
                <a:lnTo>
                  <a:pt x="799" y="855"/>
                </a:lnTo>
                <a:lnTo>
                  <a:pt x="799" y="853"/>
                </a:lnTo>
                <a:lnTo>
                  <a:pt x="799" y="853"/>
                </a:lnTo>
                <a:lnTo>
                  <a:pt x="804" y="844"/>
                </a:lnTo>
                <a:lnTo>
                  <a:pt x="808" y="833"/>
                </a:lnTo>
                <a:lnTo>
                  <a:pt x="808" y="833"/>
                </a:lnTo>
                <a:lnTo>
                  <a:pt x="808" y="833"/>
                </a:lnTo>
                <a:lnTo>
                  <a:pt x="808" y="833"/>
                </a:lnTo>
                <a:lnTo>
                  <a:pt x="811" y="833"/>
                </a:lnTo>
                <a:lnTo>
                  <a:pt x="811" y="833"/>
                </a:lnTo>
                <a:lnTo>
                  <a:pt x="813" y="833"/>
                </a:lnTo>
                <a:lnTo>
                  <a:pt x="813" y="833"/>
                </a:lnTo>
                <a:lnTo>
                  <a:pt x="828" y="833"/>
                </a:lnTo>
                <a:lnTo>
                  <a:pt x="828" y="833"/>
                </a:lnTo>
                <a:lnTo>
                  <a:pt x="829" y="833"/>
                </a:lnTo>
                <a:lnTo>
                  <a:pt x="829" y="833"/>
                </a:lnTo>
                <a:lnTo>
                  <a:pt x="840" y="831"/>
                </a:lnTo>
                <a:lnTo>
                  <a:pt x="851" y="828"/>
                </a:lnTo>
                <a:lnTo>
                  <a:pt x="862" y="824"/>
                </a:lnTo>
                <a:lnTo>
                  <a:pt x="871" y="820"/>
                </a:lnTo>
                <a:lnTo>
                  <a:pt x="889" y="808"/>
                </a:lnTo>
                <a:lnTo>
                  <a:pt x="904" y="793"/>
                </a:lnTo>
                <a:lnTo>
                  <a:pt x="904" y="793"/>
                </a:lnTo>
                <a:lnTo>
                  <a:pt x="904" y="792"/>
                </a:lnTo>
                <a:lnTo>
                  <a:pt x="904" y="792"/>
                </a:lnTo>
                <a:lnTo>
                  <a:pt x="913" y="777"/>
                </a:lnTo>
                <a:lnTo>
                  <a:pt x="913" y="777"/>
                </a:lnTo>
                <a:lnTo>
                  <a:pt x="914" y="775"/>
                </a:lnTo>
                <a:lnTo>
                  <a:pt x="914" y="775"/>
                </a:lnTo>
                <a:lnTo>
                  <a:pt x="920" y="763"/>
                </a:lnTo>
                <a:lnTo>
                  <a:pt x="920" y="763"/>
                </a:lnTo>
                <a:lnTo>
                  <a:pt x="920" y="761"/>
                </a:lnTo>
                <a:lnTo>
                  <a:pt x="920" y="761"/>
                </a:lnTo>
                <a:lnTo>
                  <a:pt x="925" y="744"/>
                </a:lnTo>
                <a:lnTo>
                  <a:pt x="925" y="744"/>
                </a:lnTo>
                <a:lnTo>
                  <a:pt x="925" y="743"/>
                </a:lnTo>
                <a:lnTo>
                  <a:pt x="925" y="743"/>
                </a:lnTo>
                <a:lnTo>
                  <a:pt x="927" y="725"/>
                </a:lnTo>
                <a:lnTo>
                  <a:pt x="927" y="725"/>
                </a:lnTo>
                <a:lnTo>
                  <a:pt x="927" y="715"/>
                </a:lnTo>
                <a:lnTo>
                  <a:pt x="927" y="715"/>
                </a:lnTo>
                <a:lnTo>
                  <a:pt x="942" y="706"/>
                </a:lnTo>
                <a:lnTo>
                  <a:pt x="942" y="706"/>
                </a:lnTo>
                <a:lnTo>
                  <a:pt x="945" y="705"/>
                </a:lnTo>
                <a:lnTo>
                  <a:pt x="945" y="705"/>
                </a:lnTo>
                <a:lnTo>
                  <a:pt x="956" y="696"/>
                </a:lnTo>
                <a:lnTo>
                  <a:pt x="956" y="696"/>
                </a:lnTo>
                <a:lnTo>
                  <a:pt x="960" y="690"/>
                </a:lnTo>
                <a:lnTo>
                  <a:pt x="960" y="690"/>
                </a:lnTo>
                <a:lnTo>
                  <a:pt x="967" y="683"/>
                </a:lnTo>
                <a:lnTo>
                  <a:pt x="967" y="683"/>
                </a:lnTo>
                <a:lnTo>
                  <a:pt x="972" y="677"/>
                </a:lnTo>
                <a:lnTo>
                  <a:pt x="972" y="677"/>
                </a:lnTo>
                <a:lnTo>
                  <a:pt x="978" y="668"/>
                </a:lnTo>
                <a:lnTo>
                  <a:pt x="978" y="668"/>
                </a:lnTo>
                <a:lnTo>
                  <a:pt x="981" y="661"/>
                </a:lnTo>
                <a:lnTo>
                  <a:pt x="981" y="661"/>
                </a:lnTo>
                <a:lnTo>
                  <a:pt x="985" y="654"/>
                </a:lnTo>
                <a:lnTo>
                  <a:pt x="985" y="654"/>
                </a:lnTo>
                <a:lnTo>
                  <a:pt x="989" y="645"/>
                </a:lnTo>
                <a:lnTo>
                  <a:pt x="989" y="645"/>
                </a:lnTo>
                <a:lnTo>
                  <a:pt x="992" y="638"/>
                </a:lnTo>
                <a:lnTo>
                  <a:pt x="992" y="638"/>
                </a:lnTo>
                <a:lnTo>
                  <a:pt x="994" y="629"/>
                </a:lnTo>
                <a:lnTo>
                  <a:pt x="994" y="629"/>
                </a:lnTo>
                <a:lnTo>
                  <a:pt x="996" y="621"/>
                </a:lnTo>
                <a:lnTo>
                  <a:pt x="996" y="621"/>
                </a:lnTo>
                <a:lnTo>
                  <a:pt x="998" y="610"/>
                </a:lnTo>
                <a:lnTo>
                  <a:pt x="998" y="610"/>
                </a:lnTo>
                <a:lnTo>
                  <a:pt x="998" y="610"/>
                </a:lnTo>
                <a:lnTo>
                  <a:pt x="998" y="610"/>
                </a:lnTo>
                <a:lnTo>
                  <a:pt x="1000" y="598"/>
                </a:lnTo>
                <a:lnTo>
                  <a:pt x="1000" y="598"/>
                </a:lnTo>
                <a:lnTo>
                  <a:pt x="1000" y="594"/>
                </a:lnTo>
                <a:lnTo>
                  <a:pt x="1000" y="594"/>
                </a:lnTo>
                <a:lnTo>
                  <a:pt x="998" y="580"/>
                </a:lnTo>
                <a:lnTo>
                  <a:pt x="998" y="580"/>
                </a:lnTo>
                <a:lnTo>
                  <a:pt x="998" y="578"/>
                </a:lnTo>
                <a:lnTo>
                  <a:pt x="998" y="578"/>
                </a:lnTo>
                <a:lnTo>
                  <a:pt x="996" y="563"/>
                </a:lnTo>
                <a:lnTo>
                  <a:pt x="996" y="563"/>
                </a:lnTo>
                <a:lnTo>
                  <a:pt x="996" y="563"/>
                </a:lnTo>
                <a:lnTo>
                  <a:pt x="996" y="563"/>
                </a:lnTo>
                <a:lnTo>
                  <a:pt x="991" y="547"/>
                </a:lnTo>
                <a:lnTo>
                  <a:pt x="983" y="533"/>
                </a:lnTo>
                <a:lnTo>
                  <a:pt x="983" y="533"/>
                </a:lnTo>
                <a:lnTo>
                  <a:pt x="983" y="531"/>
                </a:lnTo>
                <a:lnTo>
                  <a:pt x="983" y="531"/>
                </a:lnTo>
                <a:lnTo>
                  <a:pt x="983" y="531"/>
                </a:lnTo>
                <a:lnTo>
                  <a:pt x="983" y="531"/>
                </a:lnTo>
                <a:lnTo>
                  <a:pt x="983" y="531"/>
                </a:lnTo>
                <a:lnTo>
                  <a:pt x="983" y="531"/>
                </a:lnTo>
                <a:lnTo>
                  <a:pt x="978" y="524"/>
                </a:lnTo>
                <a:lnTo>
                  <a:pt x="978" y="524"/>
                </a:lnTo>
                <a:lnTo>
                  <a:pt x="978" y="522"/>
                </a:lnTo>
                <a:lnTo>
                  <a:pt x="978" y="522"/>
                </a:lnTo>
                <a:lnTo>
                  <a:pt x="976" y="518"/>
                </a:lnTo>
                <a:lnTo>
                  <a:pt x="976" y="518"/>
                </a:lnTo>
                <a:lnTo>
                  <a:pt x="974" y="516"/>
                </a:lnTo>
                <a:lnTo>
                  <a:pt x="974" y="516"/>
                </a:lnTo>
                <a:lnTo>
                  <a:pt x="974" y="514"/>
                </a:lnTo>
                <a:lnTo>
                  <a:pt x="974" y="514"/>
                </a:lnTo>
                <a:lnTo>
                  <a:pt x="971" y="511"/>
                </a:lnTo>
                <a:lnTo>
                  <a:pt x="971" y="511"/>
                </a:lnTo>
                <a:lnTo>
                  <a:pt x="969" y="509"/>
                </a:lnTo>
                <a:lnTo>
                  <a:pt x="969" y="509"/>
                </a:lnTo>
                <a:lnTo>
                  <a:pt x="967" y="507"/>
                </a:lnTo>
                <a:lnTo>
                  <a:pt x="967" y="507"/>
                </a:lnTo>
                <a:lnTo>
                  <a:pt x="967" y="507"/>
                </a:lnTo>
                <a:lnTo>
                  <a:pt x="967" y="507"/>
                </a:lnTo>
                <a:lnTo>
                  <a:pt x="953" y="493"/>
                </a:lnTo>
                <a:lnTo>
                  <a:pt x="953" y="493"/>
                </a:lnTo>
                <a:lnTo>
                  <a:pt x="954" y="493"/>
                </a:lnTo>
                <a:lnTo>
                  <a:pt x="954" y="493"/>
                </a:lnTo>
                <a:lnTo>
                  <a:pt x="963" y="480"/>
                </a:lnTo>
                <a:lnTo>
                  <a:pt x="963" y="480"/>
                </a:lnTo>
                <a:lnTo>
                  <a:pt x="965" y="476"/>
                </a:lnTo>
                <a:lnTo>
                  <a:pt x="965" y="476"/>
                </a:lnTo>
                <a:lnTo>
                  <a:pt x="972" y="464"/>
                </a:lnTo>
                <a:lnTo>
                  <a:pt x="972" y="464"/>
                </a:lnTo>
                <a:lnTo>
                  <a:pt x="974" y="460"/>
                </a:lnTo>
                <a:lnTo>
                  <a:pt x="974" y="460"/>
                </a:lnTo>
                <a:lnTo>
                  <a:pt x="980" y="449"/>
                </a:lnTo>
                <a:lnTo>
                  <a:pt x="981" y="438"/>
                </a:lnTo>
                <a:lnTo>
                  <a:pt x="983" y="426"/>
                </a:lnTo>
                <a:lnTo>
                  <a:pt x="985" y="413"/>
                </a:lnTo>
                <a:lnTo>
                  <a:pt x="985" y="413"/>
                </a:lnTo>
                <a:lnTo>
                  <a:pt x="983" y="395"/>
                </a:lnTo>
                <a:lnTo>
                  <a:pt x="978" y="377"/>
                </a:lnTo>
                <a:lnTo>
                  <a:pt x="971" y="359"/>
                </a:lnTo>
                <a:lnTo>
                  <a:pt x="960" y="344"/>
                </a:lnTo>
                <a:lnTo>
                  <a:pt x="960" y="344"/>
                </a:lnTo>
                <a:lnTo>
                  <a:pt x="953" y="335"/>
                </a:lnTo>
                <a:lnTo>
                  <a:pt x="945" y="328"/>
                </a:lnTo>
                <a:lnTo>
                  <a:pt x="936" y="321"/>
                </a:lnTo>
                <a:lnTo>
                  <a:pt x="927" y="313"/>
                </a:lnTo>
                <a:lnTo>
                  <a:pt x="927" y="313"/>
                </a:lnTo>
                <a:lnTo>
                  <a:pt x="927" y="312"/>
                </a:lnTo>
                <a:lnTo>
                  <a:pt x="927" y="312"/>
                </a:lnTo>
                <a:lnTo>
                  <a:pt x="925" y="292"/>
                </a:lnTo>
                <a:lnTo>
                  <a:pt x="920" y="272"/>
                </a:lnTo>
                <a:lnTo>
                  <a:pt x="911" y="254"/>
                </a:lnTo>
                <a:lnTo>
                  <a:pt x="900" y="237"/>
                </a:lnTo>
                <a:lnTo>
                  <a:pt x="885" y="225"/>
                </a:lnTo>
                <a:lnTo>
                  <a:pt x="869" y="212"/>
                </a:lnTo>
                <a:lnTo>
                  <a:pt x="851" y="205"/>
                </a:lnTo>
                <a:lnTo>
                  <a:pt x="833" y="199"/>
                </a:lnTo>
                <a:lnTo>
                  <a:pt x="833" y="199"/>
                </a:lnTo>
                <a:lnTo>
                  <a:pt x="826" y="187"/>
                </a:lnTo>
                <a:lnTo>
                  <a:pt x="826" y="187"/>
                </a:lnTo>
                <a:lnTo>
                  <a:pt x="818" y="174"/>
                </a:lnTo>
                <a:lnTo>
                  <a:pt x="808" y="161"/>
                </a:lnTo>
                <a:lnTo>
                  <a:pt x="797" y="151"/>
                </a:lnTo>
                <a:lnTo>
                  <a:pt x="784" y="141"/>
                </a:lnTo>
                <a:lnTo>
                  <a:pt x="771" y="134"/>
                </a:lnTo>
                <a:lnTo>
                  <a:pt x="755" y="129"/>
                </a:lnTo>
                <a:lnTo>
                  <a:pt x="741" y="125"/>
                </a:lnTo>
                <a:lnTo>
                  <a:pt x="724" y="125"/>
                </a:lnTo>
                <a:lnTo>
                  <a:pt x="724" y="125"/>
                </a:lnTo>
                <a:lnTo>
                  <a:pt x="710" y="125"/>
                </a:lnTo>
                <a:lnTo>
                  <a:pt x="710" y="125"/>
                </a:lnTo>
                <a:lnTo>
                  <a:pt x="706" y="127"/>
                </a:lnTo>
                <a:lnTo>
                  <a:pt x="706" y="127"/>
                </a:lnTo>
                <a:lnTo>
                  <a:pt x="695" y="129"/>
                </a:lnTo>
                <a:lnTo>
                  <a:pt x="695" y="129"/>
                </a:lnTo>
                <a:lnTo>
                  <a:pt x="692" y="129"/>
                </a:lnTo>
                <a:lnTo>
                  <a:pt x="692" y="129"/>
                </a:lnTo>
                <a:lnTo>
                  <a:pt x="679" y="134"/>
                </a:lnTo>
                <a:lnTo>
                  <a:pt x="679" y="134"/>
                </a:lnTo>
                <a:lnTo>
                  <a:pt x="677" y="134"/>
                </a:lnTo>
                <a:lnTo>
                  <a:pt x="677" y="134"/>
                </a:lnTo>
                <a:lnTo>
                  <a:pt x="666" y="141"/>
                </a:lnTo>
                <a:lnTo>
                  <a:pt x="666" y="141"/>
                </a:lnTo>
                <a:lnTo>
                  <a:pt x="663" y="143"/>
                </a:lnTo>
                <a:lnTo>
                  <a:pt x="663" y="143"/>
                </a:lnTo>
                <a:lnTo>
                  <a:pt x="654" y="149"/>
                </a:lnTo>
                <a:lnTo>
                  <a:pt x="654" y="149"/>
                </a:lnTo>
                <a:lnTo>
                  <a:pt x="652" y="151"/>
                </a:lnTo>
                <a:lnTo>
                  <a:pt x="652" y="151"/>
                </a:lnTo>
                <a:lnTo>
                  <a:pt x="641" y="160"/>
                </a:lnTo>
                <a:lnTo>
                  <a:pt x="641" y="160"/>
                </a:lnTo>
                <a:lnTo>
                  <a:pt x="639" y="161"/>
                </a:lnTo>
                <a:lnTo>
                  <a:pt x="639" y="161"/>
                </a:lnTo>
                <a:lnTo>
                  <a:pt x="632" y="170"/>
                </a:lnTo>
                <a:lnTo>
                  <a:pt x="632" y="170"/>
                </a:lnTo>
                <a:lnTo>
                  <a:pt x="630" y="174"/>
                </a:lnTo>
                <a:lnTo>
                  <a:pt x="630" y="174"/>
                </a:lnTo>
                <a:lnTo>
                  <a:pt x="623" y="185"/>
                </a:lnTo>
                <a:lnTo>
                  <a:pt x="623" y="185"/>
                </a:lnTo>
                <a:lnTo>
                  <a:pt x="623" y="185"/>
                </a:lnTo>
                <a:lnTo>
                  <a:pt x="623" y="185"/>
                </a:lnTo>
                <a:lnTo>
                  <a:pt x="616" y="174"/>
                </a:lnTo>
                <a:lnTo>
                  <a:pt x="616" y="174"/>
                </a:lnTo>
                <a:lnTo>
                  <a:pt x="614" y="170"/>
                </a:lnTo>
                <a:lnTo>
                  <a:pt x="614" y="170"/>
                </a:lnTo>
                <a:lnTo>
                  <a:pt x="607" y="163"/>
                </a:lnTo>
                <a:lnTo>
                  <a:pt x="607" y="163"/>
                </a:lnTo>
                <a:lnTo>
                  <a:pt x="605" y="160"/>
                </a:lnTo>
                <a:lnTo>
                  <a:pt x="605" y="160"/>
                </a:lnTo>
                <a:lnTo>
                  <a:pt x="594" y="151"/>
                </a:lnTo>
                <a:lnTo>
                  <a:pt x="594" y="151"/>
                </a:lnTo>
                <a:lnTo>
                  <a:pt x="592" y="149"/>
                </a:lnTo>
                <a:lnTo>
                  <a:pt x="592" y="149"/>
                </a:lnTo>
                <a:lnTo>
                  <a:pt x="583" y="143"/>
                </a:lnTo>
                <a:lnTo>
                  <a:pt x="583" y="143"/>
                </a:lnTo>
                <a:lnTo>
                  <a:pt x="579" y="140"/>
                </a:lnTo>
                <a:lnTo>
                  <a:pt x="579" y="140"/>
                </a:lnTo>
                <a:lnTo>
                  <a:pt x="569" y="136"/>
                </a:lnTo>
                <a:lnTo>
                  <a:pt x="569" y="136"/>
                </a:lnTo>
                <a:lnTo>
                  <a:pt x="567" y="134"/>
                </a:lnTo>
                <a:lnTo>
                  <a:pt x="567" y="134"/>
                </a:lnTo>
                <a:lnTo>
                  <a:pt x="554" y="129"/>
                </a:lnTo>
                <a:lnTo>
                  <a:pt x="554" y="129"/>
                </a:lnTo>
                <a:lnTo>
                  <a:pt x="550" y="129"/>
                </a:lnTo>
                <a:lnTo>
                  <a:pt x="550" y="129"/>
                </a:lnTo>
                <a:lnTo>
                  <a:pt x="540" y="127"/>
                </a:lnTo>
                <a:lnTo>
                  <a:pt x="540" y="127"/>
                </a:lnTo>
                <a:lnTo>
                  <a:pt x="536" y="125"/>
                </a:lnTo>
                <a:lnTo>
                  <a:pt x="536" y="125"/>
                </a:lnTo>
                <a:lnTo>
                  <a:pt x="522" y="125"/>
                </a:lnTo>
                <a:lnTo>
                  <a:pt x="522" y="125"/>
                </a:lnTo>
                <a:lnTo>
                  <a:pt x="503" y="127"/>
                </a:lnTo>
                <a:lnTo>
                  <a:pt x="487" y="131"/>
                </a:lnTo>
                <a:lnTo>
                  <a:pt x="471" y="136"/>
                </a:lnTo>
                <a:lnTo>
                  <a:pt x="456" y="145"/>
                </a:lnTo>
                <a:lnTo>
                  <a:pt x="444" y="156"/>
                </a:lnTo>
                <a:lnTo>
                  <a:pt x="431" y="169"/>
                </a:lnTo>
                <a:lnTo>
                  <a:pt x="422" y="183"/>
                </a:lnTo>
                <a:lnTo>
                  <a:pt x="415" y="199"/>
                </a:lnTo>
                <a:lnTo>
                  <a:pt x="415" y="199"/>
                </a:lnTo>
                <a:lnTo>
                  <a:pt x="397" y="203"/>
                </a:lnTo>
                <a:lnTo>
                  <a:pt x="397" y="203"/>
                </a:lnTo>
                <a:lnTo>
                  <a:pt x="395" y="205"/>
                </a:lnTo>
                <a:lnTo>
                  <a:pt x="395" y="205"/>
                </a:lnTo>
                <a:lnTo>
                  <a:pt x="380" y="210"/>
                </a:lnTo>
                <a:lnTo>
                  <a:pt x="380" y="210"/>
                </a:lnTo>
                <a:lnTo>
                  <a:pt x="378" y="212"/>
                </a:lnTo>
                <a:lnTo>
                  <a:pt x="378" y="212"/>
                </a:lnTo>
                <a:lnTo>
                  <a:pt x="366" y="221"/>
                </a:lnTo>
                <a:lnTo>
                  <a:pt x="366" y="221"/>
                </a:lnTo>
                <a:lnTo>
                  <a:pt x="362" y="223"/>
                </a:lnTo>
                <a:lnTo>
                  <a:pt x="362" y="223"/>
                </a:lnTo>
                <a:lnTo>
                  <a:pt x="351" y="232"/>
                </a:lnTo>
                <a:lnTo>
                  <a:pt x="351" y="232"/>
                </a:lnTo>
                <a:lnTo>
                  <a:pt x="349" y="234"/>
                </a:lnTo>
                <a:lnTo>
                  <a:pt x="349" y="234"/>
                </a:lnTo>
                <a:lnTo>
                  <a:pt x="339" y="246"/>
                </a:lnTo>
                <a:lnTo>
                  <a:pt x="339" y="246"/>
                </a:lnTo>
                <a:lnTo>
                  <a:pt x="339" y="248"/>
                </a:lnTo>
                <a:lnTo>
                  <a:pt x="339" y="248"/>
                </a:lnTo>
                <a:lnTo>
                  <a:pt x="333" y="259"/>
                </a:lnTo>
                <a:lnTo>
                  <a:pt x="328" y="272"/>
                </a:lnTo>
                <a:lnTo>
                  <a:pt x="322" y="285"/>
                </a:lnTo>
                <a:lnTo>
                  <a:pt x="320" y="299"/>
                </a:lnTo>
                <a:lnTo>
                  <a:pt x="320" y="299"/>
                </a:lnTo>
                <a:lnTo>
                  <a:pt x="320" y="299"/>
                </a:lnTo>
                <a:lnTo>
                  <a:pt x="320" y="299"/>
                </a:lnTo>
                <a:lnTo>
                  <a:pt x="320" y="299"/>
                </a:lnTo>
                <a:lnTo>
                  <a:pt x="320" y="299"/>
                </a:lnTo>
                <a:lnTo>
                  <a:pt x="319" y="301"/>
                </a:lnTo>
                <a:lnTo>
                  <a:pt x="319" y="301"/>
                </a:lnTo>
                <a:lnTo>
                  <a:pt x="319" y="313"/>
                </a:lnTo>
                <a:lnTo>
                  <a:pt x="319" y="313"/>
                </a:lnTo>
                <a:lnTo>
                  <a:pt x="319" y="313"/>
                </a:lnTo>
                <a:lnTo>
                  <a:pt x="319" y="313"/>
                </a:lnTo>
                <a:lnTo>
                  <a:pt x="315" y="317"/>
                </a:lnTo>
                <a:lnTo>
                  <a:pt x="315" y="317"/>
                </a:lnTo>
                <a:lnTo>
                  <a:pt x="306" y="323"/>
                </a:lnTo>
                <a:lnTo>
                  <a:pt x="306" y="323"/>
                </a:lnTo>
                <a:lnTo>
                  <a:pt x="304" y="324"/>
                </a:lnTo>
                <a:lnTo>
                  <a:pt x="304" y="324"/>
                </a:lnTo>
                <a:lnTo>
                  <a:pt x="295" y="333"/>
                </a:lnTo>
                <a:lnTo>
                  <a:pt x="295" y="333"/>
                </a:lnTo>
                <a:lnTo>
                  <a:pt x="293" y="335"/>
                </a:lnTo>
                <a:lnTo>
                  <a:pt x="293" y="335"/>
                </a:lnTo>
                <a:lnTo>
                  <a:pt x="284" y="344"/>
                </a:lnTo>
                <a:lnTo>
                  <a:pt x="284" y="344"/>
                </a:lnTo>
                <a:lnTo>
                  <a:pt x="284" y="346"/>
                </a:lnTo>
                <a:lnTo>
                  <a:pt x="284" y="346"/>
                </a:lnTo>
                <a:lnTo>
                  <a:pt x="277" y="357"/>
                </a:lnTo>
                <a:lnTo>
                  <a:pt x="277" y="357"/>
                </a:lnTo>
                <a:lnTo>
                  <a:pt x="275" y="359"/>
                </a:lnTo>
                <a:lnTo>
                  <a:pt x="275" y="359"/>
                </a:lnTo>
                <a:lnTo>
                  <a:pt x="270" y="370"/>
                </a:lnTo>
                <a:lnTo>
                  <a:pt x="270" y="370"/>
                </a:lnTo>
                <a:lnTo>
                  <a:pt x="268" y="375"/>
                </a:lnTo>
                <a:lnTo>
                  <a:pt x="268" y="375"/>
                </a:lnTo>
                <a:lnTo>
                  <a:pt x="266" y="384"/>
                </a:lnTo>
                <a:lnTo>
                  <a:pt x="266" y="384"/>
                </a:lnTo>
                <a:lnTo>
                  <a:pt x="264" y="391"/>
                </a:lnTo>
                <a:lnTo>
                  <a:pt x="264" y="391"/>
                </a:lnTo>
                <a:lnTo>
                  <a:pt x="263" y="399"/>
                </a:lnTo>
                <a:lnTo>
                  <a:pt x="263" y="399"/>
                </a:lnTo>
                <a:lnTo>
                  <a:pt x="261" y="413"/>
                </a:lnTo>
                <a:lnTo>
                  <a:pt x="261" y="413"/>
                </a:lnTo>
                <a:lnTo>
                  <a:pt x="263" y="428"/>
                </a:lnTo>
                <a:lnTo>
                  <a:pt x="263" y="428"/>
                </a:lnTo>
                <a:lnTo>
                  <a:pt x="263" y="428"/>
                </a:lnTo>
                <a:lnTo>
                  <a:pt x="263" y="428"/>
                </a:lnTo>
                <a:lnTo>
                  <a:pt x="266" y="442"/>
                </a:lnTo>
                <a:lnTo>
                  <a:pt x="266" y="442"/>
                </a:lnTo>
                <a:lnTo>
                  <a:pt x="266" y="446"/>
                </a:lnTo>
                <a:lnTo>
                  <a:pt x="266" y="446"/>
                </a:lnTo>
                <a:lnTo>
                  <a:pt x="270" y="458"/>
                </a:lnTo>
                <a:lnTo>
                  <a:pt x="270" y="458"/>
                </a:lnTo>
                <a:lnTo>
                  <a:pt x="272" y="462"/>
                </a:lnTo>
                <a:lnTo>
                  <a:pt x="272" y="462"/>
                </a:lnTo>
                <a:lnTo>
                  <a:pt x="277" y="471"/>
                </a:lnTo>
                <a:lnTo>
                  <a:pt x="277" y="471"/>
                </a:lnTo>
                <a:lnTo>
                  <a:pt x="281" y="476"/>
                </a:lnTo>
                <a:lnTo>
                  <a:pt x="281" y="476"/>
                </a:lnTo>
                <a:lnTo>
                  <a:pt x="281" y="476"/>
                </a:lnTo>
                <a:lnTo>
                  <a:pt x="281" y="476"/>
                </a:lnTo>
                <a:lnTo>
                  <a:pt x="266" y="482"/>
                </a:lnTo>
                <a:lnTo>
                  <a:pt x="252" y="487"/>
                </a:lnTo>
                <a:lnTo>
                  <a:pt x="237" y="493"/>
                </a:lnTo>
                <a:lnTo>
                  <a:pt x="225" y="502"/>
                </a:lnTo>
                <a:lnTo>
                  <a:pt x="212" y="509"/>
                </a:lnTo>
                <a:lnTo>
                  <a:pt x="199" y="520"/>
                </a:lnTo>
                <a:lnTo>
                  <a:pt x="188" y="529"/>
                </a:lnTo>
                <a:lnTo>
                  <a:pt x="177" y="542"/>
                </a:lnTo>
                <a:lnTo>
                  <a:pt x="168" y="552"/>
                </a:lnTo>
                <a:lnTo>
                  <a:pt x="159" y="565"/>
                </a:lnTo>
                <a:lnTo>
                  <a:pt x="152" y="580"/>
                </a:lnTo>
                <a:lnTo>
                  <a:pt x="145" y="592"/>
                </a:lnTo>
                <a:lnTo>
                  <a:pt x="139" y="607"/>
                </a:lnTo>
                <a:lnTo>
                  <a:pt x="136" y="623"/>
                </a:lnTo>
                <a:lnTo>
                  <a:pt x="132" y="638"/>
                </a:lnTo>
                <a:lnTo>
                  <a:pt x="130" y="654"/>
                </a:lnTo>
                <a:lnTo>
                  <a:pt x="130" y="654"/>
                </a:lnTo>
                <a:lnTo>
                  <a:pt x="130" y="676"/>
                </a:lnTo>
                <a:lnTo>
                  <a:pt x="132" y="696"/>
                </a:lnTo>
                <a:lnTo>
                  <a:pt x="138" y="717"/>
                </a:lnTo>
                <a:lnTo>
                  <a:pt x="143" y="737"/>
                </a:lnTo>
                <a:lnTo>
                  <a:pt x="152" y="755"/>
                </a:lnTo>
                <a:lnTo>
                  <a:pt x="163" y="773"/>
                </a:lnTo>
                <a:lnTo>
                  <a:pt x="176" y="792"/>
                </a:lnTo>
                <a:lnTo>
                  <a:pt x="190" y="808"/>
                </a:lnTo>
                <a:lnTo>
                  <a:pt x="190" y="808"/>
                </a:lnTo>
                <a:lnTo>
                  <a:pt x="196" y="813"/>
                </a:lnTo>
                <a:lnTo>
                  <a:pt x="199" y="820"/>
                </a:lnTo>
                <a:lnTo>
                  <a:pt x="203" y="830"/>
                </a:lnTo>
                <a:lnTo>
                  <a:pt x="203" y="837"/>
                </a:lnTo>
                <a:lnTo>
                  <a:pt x="203" y="898"/>
                </a:lnTo>
                <a:lnTo>
                  <a:pt x="203" y="898"/>
                </a:lnTo>
                <a:lnTo>
                  <a:pt x="205" y="909"/>
                </a:lnTo>
                <a:lnTo>
                  <a:pt x="206" y="918"/>
                </a:lnTo>
                <a:lnTo>
                  <a:pt x="212" y="927"/>
                </a:lnTo>
                <a:lnTo>
                  <a:pt x="217" y="935"/>
                </a:lnTo>
                <a:lnTo>
                  <a:pt x="226" y="942"/>
                </a:lnTo>
                <a:lnTo>
                  <a:pt x="234" y="945"/>
                </a:lnTo>
                <a:lnTo>
                  <a:pt x="244" y="949"/>
                </a:lnTo>
                <a:lnTo>
                  <a:pt x="255" y="949"/>
                </a:lnTo>
                <a:lnTo>
                  <a:pt x="398" y="949"/>
                </a:lnTo>
                <a:lnTo>
                  <a:pt x="398" y="949"/>
                </a:lnTo>
                <a:lnTo>
                  <a:pt x="407" y="949"/>
                </a:lnTo>
                <a:lnTo>
                  <a:pt x="418" y="945"/>
                </a:lnTo>
                <a:lnTo>
                  <a:pt x="426" y="942"/>
                </a:lnTo>
                <a:lnTo>
                  <a:pt x="435" y="935"/>
                </a:lnTo>
                <a:lnTo>
                  <a:pt x="440" y="927"/>
                </a:lnTo>
                <a:lnTo>
                  <a:pt x="445" y="918"/>
                </a:lnTo>
                <a:lnTo>
                  <a:pt x="447" y="909"/>
                </a:lnTo>
                <a:lnTo>
                  <a:pt x="449" y="898"/>
                </a:lnTo>
                <a:lnTo>
                  <a:pt x="449" y="857"/>
                </a:lnTo>
                <a:lnTo>
                  <a:pt x="449" y="857"/>
                </a:lnTo>
                <a:lnTo>
                  <a:pt x="451" y="858"/>
                </a:lnTo>
                <a:lnTo>
                  <a:pt x="451" y="858"/>
                </a:lnTo>
                <a:lnTo>
                  <a:pt x="453" y="860"/>
                </a:lnTo>
                <a:lnTo>
                  <a:pt x="453" y="860"/>
                </a:lnTo>
                <a:lnTo>
                  <a:pt x="458" y="868"/>
                </a:lnTo>
                <a:lnTo>
                  <a:pt x="458" y="868"/>
                </a:lnTo>
                <a:lnTo>
                  <a:pt x="460" y="869"/>
                </a:lnTo>
                <a:lnTo>
                  <a:pt x="460" y="869"/>
                </a:lnTo>
                <a:lnTo>
                  <a:pt x="473" y="884"/>
                </a:lnTo>
                <a:lnTo>
                  <a:pt x="489" y="893"/>
                </a:lnTo>
                <a:lnTo>
                  <a:pt x="489" y="893"/>
                </a:lnTo>
                <a:lnTo>
                  <a:pt x="489" y="893"/>
                </a:lnTo>
                <a:lnTo>
                  <a:pt x="489" y="893"/>
                </a:lnTo>
                <a:lnTo>
                  <a:pt x="502" y="900"/>
                </a:lnTo>
                <a:lnTo>
                  <a:pt x="502" y="900"/>
                </a:lnTo>
                <a:lnTo>
                  <a:pt x="503" y="900"/>
                </a:lnTo>
                <a:lnTo>
                  <a:pt x="503" y="900"/>
                </a:lnTo>
                <a:lnTo>
                  <a:pt x="503" y="900"/>
                </a:lnTo>
                <a:lnTo>
                  <a:pt x="503" y="900"/>
                </a:lnTo>
                <a:lnTo>
                  <a:pt x="505" y="900"/>
                </a:lnTo>
                <a:lnTo>
                  <a:pt x="505" y="900"/>
                </a:lnTo>
                <a:lnTo>
                  <a:pt x="514" y="904"/>
                </a:lnTo>
                <a:lnTo>
                  <a:pt x="514" y="904"/>
                </a:lnTo>
                <a:lnTo>
                  <a:pt x="514" y="904"/>
                </a:lnTo>
                <a:lnTo>
                  <a:pt x="514" y="904"/>
                </a:lnTo>
                <a:lnTo>
                  <a:pt x="518" y="904"/>
                </a:lnTo>
                <a:lnTo>
                  <a:pt x="518" y="904"/>
                </a:lnTo>
                <a:lnTo>
                  <a:pt x="520" y="904"/>
                </a:lnTo>
                <a:lnTo>
                  <a:pt x="520" y="904"/>
                </a:lnTo>
                <a:lnTo>
                  <a:pt x="536" y="906"/>
                </a:lnTo>
                <a:lnTo>
                  <a:pt x="536" y="906"/>
                </a:lnTo>
                <a:lnTo>
                  <a:pt x="547" y="906"/>
                </a:lnTo>
                <a:lnTo>
                  <a:pt x="547" y="906"/>
                </a:lnTo>
                <a:lnTo>
                  <a:pt x="550" y="906"/>
                </a:lnTo>
                <a:lnTo>
                  <a:pt x="550" y="906"/>
                </a:lnTo>
                <a:lnTo>
                  <a:pt x="558" y="904"/>
                </a:lnTo>
                <a:lnTo>
                  <a:pt x="558" y="904"/>
                </a:lnTo>
                <a:lnTo>
                  <a:pt x="560" y="904"/>
                </a:lnTo>
                <a:lnTo>
                  <a:pt x="560" y="904"/>
                </a:lnTo>
                <a:lnTo>
                  <a:pt x="563" y="902"/>
                </a:lnTo>
                <a:lnTo>
                  <a:pt x="563" y="902"/>
                </a:lnTo>
                <a:lnTo>
                  <a:pt x="569" y="900"/>
                </a:lnTo>
                <a:lnTo>
                  <a:pt x="569" y="900"/>
                </a:lnTo>
                <a:lnTo>
                  <a:pt x="572" y="900"/>
                </a:lnTo>
                <a:lnTo>
                  <a:pt x="572" y="900"/>
                </a:lnTo>
                <a:lnTo>
                  <a:pt x="578" y="897"/>
                </a:lnTo>
                <a:lnTo>
                  <a:pt x="578" y="897"/>
                </a:lnTo>
                <a:lnTo>
                  <a:pt x="579" y="895"/>
                </a:lnTo>
                <a:lnTo>
                  <a:pt x="579" y="895"/>
                </a:lnTo>
                <a:lnTo>
                  <a:pt x="587" y="891"/>
                </a:lnTo>
                <a:lnTo>
                  <a:pt x="587" y="891"/>
                </a:lnTo>
                <a:lnTo>
                  <a:pt x="589" y="891"/>
                </a:lnTo>
                <a:lnTo>
                  <a:pt x="589" y="891"/>
                </a:lnTo>
                <a:lnTo>
                  <a:pt x="596" y="886"/>
                </a:lnTo>
                <a:lnTo>
                  <a:pt x="596" y="886"/>
                </a:lnTo>
                <a:lnTo>
                  <a:pt x="596" y="886"/>
                </a:lnTo>
                <a:lnTo>
                  <a:pt x="596" y="886"/>
                </a:lnTo>
                <a:lnTo>
                  <a:pt x="610" y="873"/>
                </a:lnTo>
                <a:lnTo>
                  <a:pt x="623" y="857"/>
                </a:lnTo>
                <a:lnTo>
                  <a:pt x="623" y="857"/>
                </a:lnTo>
                <a:lnTo>
                  <a:pt x="630" y="866"/>
                </a:lnTo>
                <a:lnTo>
                  <a:pt x="637" y="875"/>
                </a:lnTo>
                <a:lnTo>
                  <a:pt x="648" y="884"/>
                </a:lnTo>
                <a:lnTo>
                  <a:pt x="657" y="891"/>
                </a:lnTo>
                <a:lnTo>
                  <a:pt x="657" y="891"/>
                </a:lnTo>
                <a:close/>
                <a:moveTo>
                  <a:pt x="637" y="715"/>
                </a:moveTo>
                <a:lnTo>
                  <a:pt x="637" y="715"/>
                </a:lnTo>
                <a:lnTo>
                  <a:pt x="637" y="706"/>
                </a:lnTo>
                <a:lnTo>
                  <a:pt x="637" y="706"/>
                </a:lnTo>
                <a:lnTo>
                  <a:pt x="637" y="705"/>
                </a:lnTo>
                <a:lnTo>
                  <a:pt x="637" y="705"/>
                </a:lnTo>
                <a:lnTo>
                  <a:pt x="639" y="699"/>
                </a:lnTo>
                <a:lnTo>
                  <a:pt x="639" y="699"/>
                </a:lnTo>
                <a:lnTo>
                  <a:pt x="641" y="697"/>
                </a:lnTo>
                <a:lnTo>
                  <a:pt x="641" y="697"/>
                </a:lnTo>
                <a:lnTo>
                  <a:pt x="643" y="692"/>
                </a:lnTo>
                <a:lnTo>
                  <a:pt x="643" y="692"/>
                </a:lnTo>
                <a:lnTo>
                  <a:pt x="645" y="690"/>
                </a:lnTo>
                <a:lnTo>
                  <a:pt x="645" y="690"/>
                </a:lnTo>
                <a:lnTo>
                  <a:pt x="648" y="685"/>
                </a:lnTo>
                <a:lnTo>
                  <a:pt x="648" y="685"/>
                </a:lnTo>
                <a:lnTo>
                  <a:pt x="652" y="681"/>
                </a:lnTo>
                <a:lnTo>
                  <a:pt x="652" y="681"/>
                </a:lnTo>
                <a:lnTo>
                  <a:pt x="656" y="679"/>
                </a:lnTo>
                <a:lnTo>
                  <a:pt x="656" y="679"/>
                </a:lnTo>
                <a:lnTo>
                  <a:pt x="659" y="677"/>
                </a:lnTo>
                <a:lnTo>
                  <a:pt x="659" y="677"/>
                </a:lnTo>
                <a:lnTo>
                  <a:pt x="661" y="676"/>
                </a:lnTo>
                <a:lnTo>
                  <a:pt x="661" y="676"/>
                </a:lnTo>
                <a:lnTo>
                  <a:pt x="666" y="674"/>
                </a:lnTo>
                <a:lnTo>
                  <a:pt x="666" y="674"/>
                </a:lnTo>
                <a:lnTo>
                  <a:pt x="674" y="672"/>
                </a:lnTo>
                <a:lnTo>
                  <a:pt x="674" y="672"/>
                </a:lnTo>
                <a:lnTo>
                  <a:pt x="675" y="672"/>
                </a:lnTo>
                <a:lnTo>
                  <a:pt x="675" y="672"/>
                </a:lnTo>
                <a:lnTo>
                  <a:pt x="681" y="672"/>
                </a:lnTo>
                <a:lnTo>
                  <a:pt x="681" y="672"/>
                </a:lnTo>
                <a:lnTo>
                  <a:pt x="683" y="672"/>
                </a:lnTo>
                <a:lnTo>
                  <a:pt x="683" y="672"/>
                </a:lnTo>
                <a:lnTo>
                  <a:pt x="690" y="672"/>
                </a:lnTo>
                <a:lnTo>
                  <a:pt x="690" y="672"/>
                </a:lnTo>
                <a:lnTo>
                  <a:pt x="694" y="674"/>
                </a:lnTo>
                <a:lnTo>
                  <a:pt x="694" y="674"/>
                </a:lnTo>
                <a:lnTo>
                  <a:pt x="699" y="676"/>
                </a:lnTo>
                <a:lnTo>
                  <a:pt x="699" y="676"/>
                </a:lnTo>
                <a:lnTo>
                  <a:pt x="701" y="677"/>
                </a:lnTo>
                <a:lnTo>
                  <a:pt x="701" y="677"/>
                </a:lnTo>
                <a:lnTo>
                  <a:pt x="710" y="681"/>
                </a:lnTo>
                <a:lnTo>
                  <a:pt x="710" y="681"/>
                </a:lnTo>
                <a:lnTo>
                  <a:pt x="710" y="683"/>
                </a:lnTo>
                <a:lnTo>
                  <a:pt x="710" y="683"/>
                </a:lnTo>
                <a:lnTo>
                  <a:pt x="717" y="690"/>
                </a:lnTo>
                <a:lnTo>
                  <a:pt x="717" y="690"/>
                </a:lnTo>
                <a:lnTo>
                  <a:pt x="717" y="692"/>
                </a:lnTo>
                <a:lnTo>
                  <a:pt x="717" y="692"/>
                </a:lnTo>
                <a:lnTo>
                  <a:pt x="721" y="694"/>
                </a:lnTo>
                <a:lnTo>
                  <a:pt x="721" y="694"/>
                </a:lnTo>
                <a:lnTo>
                  <a:pt x="723" y="696"/>
                </a:lnTo>
                <a:lnTo>
                  <a:pt x="723" y="696"/>
                </a:lnTo>
                <a:lnTo>
                  <a:pt x="724" y="696"/>
                </a:lnTo>
                <a:lnTo>
                  <a:pt x="724" y="696"/>
                </a:lnTo>
                <a:lnTo>
                  <a:pt x="726" y="696"/>
                </a:lnTo>
                <a:lnTo>
                  <a:pt x="726" y="696"/>
                </a:lnTo>
                <a:lnTo>
                  <a:pt x="730" y="696"/>
                </a:lnTo>
                <a:lnTo>
                  <a:pt x="730" y="696"/>
                </a:lnTo>
                <a:lnTo>
                  <a:pt x="732" y="696"/>
                </a:lnTo>
                <a:lnTo>
                  <a:pt x="732" y="696"/>
                </a:lnTo>
                <a:lnTo>
                  <a:pt x="733" y="696"/>
                </a:lnTo>
                <a:lnTo>
                  <a:pt x="733" y="696"/>
                </a:lnTo>
                <a:lnTo>
                  <a:pt x="735" y="694"/>
                </a:lnTo>
                <a:lnTo>
                  <a:pt x="735" y="694"/>
                </a:lnTo>
                <a:lnTo>
                  <a:pt x="735" y="694"/>
                </a:lnTo>
                <a:lnTo>
                  <a:pt x="735" y="694"/>
                </a:lnTo>
                <a:lnTo>
                  <a:pt x="741" y="690"/>
                </a:lnTo>
                <a:lnTo>
                  <a:pt x="742" y="685"/>
                </a:lnTo>
                <a:lnTo>
                  <a:pt x="742" y="679"/>
                </a:lnTo>
                <a:lnTo>
                  <a:pt x="741" y="676"/>
                </a:lnTo>
                <a:lnTo>
                  <a:pt x="741" y="676"/>
                </a:lnTo>
                <a:lnTo>
                  <a:pt x="733" y="667"/>
                </a:lnTo>
                <a:lnTo>
                  <a:pt x="724" y="658"/>
                </a:lnTo>
                <a:lnTo>
                  <a:pt x="713" y="652"/>
                </a:lnTo>
                <a:lnTo>
                  <a:pt x="704" y="647"/>
                </a:lnTo>
                <a:lnTo>
                  <a:pt x="704" y="647"/>
                </a:lnTo>
                <a:lnTo>
                  <a:pt x="692" y="645"/>
                </a:lnTo>
                <a:lnTo>
                  <a:pt x="681" y="643"/>
                </a:lnTo>
                <a:lnTo>
                  <a:pt x="681" y="643"/>
                </a:lnTo>
                <a:lnTo>
                  <a:pt x="668" y="645"/>
                </a:lnTo>
                <a:lnTo>
                  <a:pt x="668" y="645"/>
                </a:lnTo>
                <a:lnTo>
                  <a:pt x="661" y="647"/>
                </a:lnTo>
                <a:lnTo>
                  <a:pt x="661" y="647"/>
                </a:lnTo>
                <a:lnTo>
                  <a:pt x="656" y="648"/>
                </a:lnTo>
                <a:lnTo>
                  <a:pt x="656" y="648"/>
                </a:lnTo>
                <a:lnTo>
                  <a:pt x="646" y="652"/>
                </a:lnTo>
                <a:lnTo>
                  <a:pt x="646" y="652"/>
                </a:lnTo>
                <a:lnTo>
                  <a:pt x="646" y="652"/>
                </a:lnTo>
                <a:lnTo>
                  <a:pt x="646" y="652"/>
                </a:lnTo>
                <a:lnTo>
                  <a:pt x="637" y="659"/>
                </a:lnTo>
                <a:lnTo>
                  <a:pt x="637" y="310"/>
                </a:lnTo>
                <a:lnTo>
                  <a:pt x="637" y="310"/>
                </a:lnTo>
                <a:lnTo>
                  <a:pt x="646" y="319"/>
                </a:lnTo>
                <a:lnTo>
                  <a:pt x="646" y="319"/>
                </a:lnTo>
                <a:lnTo>
                  <a:pt x="648" y="319"/>
                </a:lnTo>
                <a:lnTo>
                  <a:pt x="648" y="319"/>
                </a:lnTo>
                <a:lnTo>
                  <a:pt x="657" y="326"/>
                </a:lnTo>
                <a:lnTo>
                  <a:pt x="657" y="326"/>
                </a:lnTo>
                <a:lnTo>
                  <a:pt x="659" y="326"/>
                </a:lnTo>
                <a:lnTo>
                  <a:pt x="659" y="326"/>
                </a:lnTo>
                <a:lnTo>
                  <a:pt x="672" y="333"/>
                </a:lnTo>
                <a:lnTo>
                  <a:pt x="672" y="333"/>
                </a:lnTo>
                <a:lnTo>
                  <a:pt x="674" y="333"/>
                </a:lnTo>
                <a:lnTo>
                  <a:pt x="674" y="333"/>
                </a:lnTo>
                <a:lnTo>
                  <a:pt x="684" y="337"/>
                </a:lnTo>
                <a:lnTo>
                  <a:pt x="684" y="337"/>
                </a:lnTo>
                <a:lnTo>
                  <a:pt x="686" y="337"/>
                </a:lnTo>
                <a:lnTo>
                  <a:pt x="686" y="337"/>
                </a:lnTo>
                <a:lnTo>
                  <a:pt x="686" y="337"/>
                </a:lnTo>
                <a:lnTo>
                  <a:pt x="686" y="337"/>
                </a:lnTo>
                <a:lnTo>
                  <a:pt x="695" y="339"/>
                </a:lnTo>
                <a:lnTo>
                  <a:pt x="695" y="339"/>
                </a:lnTo>
                <a:lnTo>
                  <a:pt x="699" y="339"/>
                </a:lnTo>
                <a:lnTo>
                  <a:pt x="699" y="339"/>
                </a:lnTo>
                <a:lnTo>
                  <a:pt x="703" y="341"/>
                </a:lnTo>
                <a:lnTo>
                  <a:pt x="703" y="341"/>
                </a:lnTo>
                <a:lnTo>
                  <a:pt x="710" y="341"/>
                </a:lnTo>
                <a:lnTo>
                  <a:pt x="710" y="341"/>
                </a:lnTo>
                <a:lnTo>
                  <a:pt x="713" y="341"/>
                </a:lnTo>
                <a:lnTo>
                  <a:pt x="713" y="341"/>
                </a:lnTo>
                <a:lnTo>
                  <a:pt x="719" y="339"/>
                </a:lnTo>
                <a:lnTo>
                  <a:pt x="719" y="339"/>
                </a:lnTo>
                <a:lnTo>
                  <a:pt x="724" y="339"/>
                </a:lnTo>
                <a:lnTo>
                  <a:pt x="724" y="339"/>
                </a:lnTo>
                <a:lnTo>
                  <a:pt x="732" y="337"/>
                </a:lnTo>
                <a:lnTo>
                  <a:pt x="732" y="337"/>
                </a:lnTo>
                <a:lnTo>
                  <a:pt x="733" y="337"/>
                </a:lnTo>
                <a:lnTo>
                  <a:pt x="733" y="337"/>
                </a:lnTo>
                <a:lnTo>
                  <a:pt x="733" y="337"/>
                </a:lnTo>
                <a:lnTo>
                  <a:pt x="733" y="337"/>
                </a:lnTo>
                <a:lnTo>
                  <a:pt x="741" y="335"/>
                </a:lnTo>
                <a:lnTo>
                  <a:pt x="741" y="335"/>
                </a:lnTo>
                <a:lnTo>
                  <a:pt x="744" y="333"/>
                </a:lnTo>
                <a:lnTo>
                  <a:pt x="744" y="333"/>
                </a:lnTo>
                <a:lnTo>
                  <a:pt x="751" y="332"/>
                </a:lnTo>
                <a:lnTo>
                  <a:pt x="751" y="332"/>
                </a:lnTo>
                <a:lnTo>
                  <a:pt x="753" y="330"/>
                </a:lnTo>
                <a:lnTo>
                  <a:pt x="753" y="330"/>
                </a:lnTo>
                <a:lnTo>
                  <a:pt x="766" y="323"/>
                </a:lnTo>
                <a:lnTo>
                  <a:pt x="779" y="313"/>
                </a:lnTo>
                <a:lnTo>
                  <a:pt x="779" y="313"/>
                </a:lnTo>
                <a:lnTo>
                  <a:pt x="780" y="310"/>
                </a:lnTo>
                <a:lnTo>
                  <a:pt x="782" y="306"/>
                </a:lnTo>
                <a:lnTo>
                  <a:pt x="782" y="306"/>
                </a:lnTo>
                <a:lnTo>
                  <a:pt x="782" y="301"/>
                </a:lnTo>
                <a:lnTo>
                  <a:pt x="780" y="297"/>
                </a:lnTo>
                <a:lnTo>
                  <a:pt x="780" y="297"/>
                </a:lnTo>
                <a:lnTo>
                  <a:pt x="779" y="294"/>
                </a:lnTo>
                <a:lnTo>
                  <a:pt x="779" y="294"/>
                </a:lnTo>
                <a:lnTo>
                  <a:pt x="775" y="290"/>
                </a:lnTo>
                <a:lnTo>
                  <a:pt x="770" y="288"/>
                </a:lnTo>
                <a:lnTo>
                  <a:pt x="770" y="288"/>
                </a:lnTo>
                <a:lnTo>
                  <a:pt x="764" y="290"/>
                </a:lnTo>
                <a:lnTo>
                  <a:pt x="759" y="292"/>
                </a:lnTo>
                <a:lnTo>
                  <a:pt x="759" y="292"/>
                </a:lnTo>
                <a:lnTo>
                  <a:pt x="748" y="301"/>
                </a:lnTo>
                <a:lnTo>
                  <a:pt x="735" y="308"/>
                </a:lnTo>
                <a:lnTo>
                  <a:pt x="723" y="312"/>
                </a:lnTo>
                <a:lnTo>
                  <a:pt x="710" y="312"/>
                </a:lnTo>
                <a:lnTo>
                  <a:pt x="710" y="312"/>
                </a:lnTo>
                <a:lnTo>
                  <a:pt x="706" y="312"/>
                </a:lnTo>
                <a:lnTo>
                  <a:pt x="706" y="312"/>
                </a:lnTo>
                <a:lnTo>
                  <a:pt x="695" y="312"/>
                </a:lnTo>
                <a:lnTo>
                  <a:pt x="695" y="312"/>
                </a:lnTo>
                <a:lnTo>
                  <a:pt x="690" y="310"/>
                </a:lnTo>
                <a:lnTo>
                  <a:pt x="690" y="310"/>
                </a:lnTo>
                <a:lnTo>
                  <a:pt x="683" y="308"/>
                </a:lnTo>
                <a:lnTo>
                  <a:pt x="683" y="308"/>
                </a:lnTo>
                <a:lnTo>
                  <a:pt x="677" y="304"/>
                </a:lnTo>
                <a:lnTo>
                  <a:pt x="677" y="304"/>
                </a:lnTo>
                <a:lnTo>
                  <a:pt x="672" y="301"/>
                </a:lnTo>
                <a:lnTo>
                  <a:pt x="672" y="301"/>
                </a:lnTo>
                <a:lnTo>
                  <a:pt x="666" y="297"/>
                </a:lnTo>
                <a:lnTo>
                  <a:pt x="666" y="297"/>
                </a:lnTo>
                <a:lnTo>
                  <a:pt x="661" y="294"/>
                </a:lnTo>
                <a:lnTo>
                  <a:pt x="661" y="294"/>
                </a:lnTo>
                <a:lnTo>
                  <a:pt x="657" y="290"/>
                </a:lnTo>
                <a:lnTo>
                  <a:pt x="657" y="290"/>
                </a:lnTo>
                <a:lnTo>
                  <a:pt x="652" y="283"/>
                </a:lnTo>
                <a:lnTo>
                  <a:pt x="652" y="283"/>
                </a:lnTo>
                <a:lnTo>
                  <a:pt x="648" y="279"/>
                </a:lnTo>
                <a:lnTo>
                  <a:pt x="648" y="279"/>
                </a:lnTo>
                <a:lnTo>
                  <a:pt x="645" y="270"/>
                </a:lnTo>
                <a:lnTo>
                  <a:pt x="645" y="270"/>
                </a:lnTo>
                <a:lnTo>
                  <a:pt x="643" y="268"/>
                </a:lnTo>
                <a:lnTo>
                  <a:pt x="643" y="268"/>
                </a:lnTo>
                <a:lnTo>
                  <a:pt x="639" y="254"/>
                </a:lnTo>
                <a:lnTo>
                  <a:pt x="637" y="239"/>
                </a:lnTo>
                <a:lnTo>
                  <a:pt x="637" y="239"/>
                </a:lnTo>
                <a:lnTo>
                  <a:pt x="637" y="239"/>
                </a:lnTo>
                <a:lnTo>
                  <a:pt x="637" y="239"/>
                </a:lnTo>
                <a:lnTo>
                  <a:pt x="637" y="228"/>
                </a:lnTo>
                <a:lnTo>
                  <a:pt x="637" y="228"/>
                </a:lnTo>
                <a:lnTo>
                  <a:pt x="639" y="225"/>
                </a:lnTo>
                <a:lnTo>
                  <a:pt x="639" y="225"/>
                </a:lnTo>
                <a:lnTo>
                  <a:pt x="641" y="214"/>
                </a:lnTo>
                <a:lnTo>
                  <a:pt x="641" y="214"/>
                </a:lnTo>
                <a:lnTo>
                  <a:pt x="643" y="210"/>
                </a:lnTo>
                <a:lnTo>
                  <a:pt x="643" y="210"/>
                </a:lnTo>
                <a:lnTo>
                  <a:pt x="646" y="201"/>
                </a:lnTo>
                <a:lnTo>
                  <a:pt x="646" y="201"/>
                </a:lnTo>
                <a:lnTo>
                  <a:pt x="646" y="199"/>
                </a:lnTo>
                <a:lnTo>
                  <a:pt x="646" y="199"/>
                </a:lnTo>
                <a:lnTo>
                  <a:pt x="654" y="189"/>
                </a:lnTo>
                <a:lnTo>
                  <a:pt x="654" y="189"/>
                </a:lnTo>
                <a:lnTo>
                  <a:pt x="654" y="189"/>
                </a:lnTo>
                <a:lnTo>
                  <a:pt x="654" y="189"/>
                </a:lnTo>
                <a:lnTo>
                  <a:pt x="663" y="178"/>
                </a:lnTo>
                <a:lnTo>
                  <a:pt x="672" y="170"/>
                </a:lnTo>
                <a:lnTo>
                  <a:pt x="672" y="170"/>
                </a:lnTo>
                <a:lnTo>
                  <a:pt x="674" y="169"/>
                </a:lnTo>
                <a:lnTo>
                  <a:pt x="674" y="169"/>
                </a:lnTo>
                <a:lnTo>
                  <a:pt x="684" y="163"/>
                </a:lnTo>
                <a:lnTo>
                  <a:pt x="684" y="163"/>
                </a:lnTo>
                <a:lnTo>
                  <a:pt x="684" y="161"/>
                </a:lnTo>
                <a:lnTo>
                  <a:pt x="684" y="161"/>
                </a:lnTo>
                <a:lnTo>
                  <a:pt x="697" y="158"/>
                </a:lnTo>
                <a:lnTo>
                  <a:pt x="697" y="158"/>
                </a:lnTo>
                <a:lnTo>
                  <a:pt x="697" y="158"/>
                </a:lnTo>
                <a:lnTo>
                  <a:pt x="697" y="158"/>
                </a:lnTo>
                <a:lnTo>
                  <a:pt x="710" y="154"/>
                </a:lnTo>
                <a:lnTo>
                  <a:pt x="710" y="154"/>
                </a:lnTo>
                <a:lnTo>
                  <a:pt x="712" y="154"/>
                </a:lnTo>
                <a:lnTo>
                  <a:pt x="712" y="154"/>
                </a:lnTo>
                <a:lnTo>
                  <a:pt x="724" y="152"/>
                </a:lnTo>
                <a:lnTo>
                  <a:pt x="724" y="152"/>
                </a:lnTo>
                <a:lnTo>
                  <a:pt x="724" y="152"/>
                </a:lnTo>
                <a:lnTo>
                  <a:pt x="724" y="152"/>
                </a:lnTo>
                <a:lnTo>
                  <a:pt x="739" y="154"/>
                </a:lnTo>
                <a:lnTo>
                  <a:pt x="739" y="154"/>
                </a:lnTo>
                <a:lnTo>
                  <a:pt x="748" y="156"/>
                </a:lnTo>
                <a:lnTo>
                  <a:pt x="748" y="156"/>
                </a:lnTo>
                <a:lnTo>
                  <a:pt x="751" y="158"/>
                </a:lnTo>
                <a:lnTo>
                  <a:pt x="751" y="158"/>
                </a:lnTo>
                <a:lnTo>
                  <a:pt x="751" y="158"/>
                </a:lnTo>
                <a:lnTo>
                  <a:pt x="751" y="158"/>
                </a:lnTo>
                <a:lnTo>
                  <a:pt x="753" y="158"/>
                </a:lnTo>
                <a:lnTo>
                  <a:pt x="753" y="158"/>
                </a:lnTo>
                <a:lnTo>
                  <a:pt x="764" y="161"/>
                </a:lnTo>
                <a:lnTo>
                  <a:pt x="764" y="161"/>
                </a:lnTo>
                <a:lnTo>
                  <a:pt x="768" y="163"/>
                </a:lnTo>
                <a:lnTo>
                  <a:pt x="768" y="163"/>
                </a:lnTo>
                <a:lnTo>
                  <a:pt x="775" y="169"/>
                </a:lnTo>
                <a:lnTo>
                  <a:pt x="775" y="169"/>
                </a:lnTo>
                <a:lnTo>
                  <a:pt x="779" y="170"/>
                </a:lnTo>
                <a:lnTo>
                  <a:pt x="779" y="170"/>
                </a:lnTo>
                <a:lnTo>
                  <a:pt x="788" y="179"/>
                </a:lnTo>
                <a:lnTo>
                  <a:pt x="795" y="189"/>
                </a:lnTo>
                <a:lnTo>
                  <a:pt x="795" y="189"/>
                </a:lnTo>
                <a:lnTo>
                  <a:pt x="797" y="192"/>
                </a:lnTo>
                <a:lnTo>
                  <a:pt x="797" y="192"/>
                </a:lnTo>
                <a:lnTo>
                  <a:pt x="802" y="199"/>
                </a:lnTo>
                <a:lnTo>
                  <a:pt x="802" y="199"/>
                </a:lnTo>
                <a:lnTo>
                  <a:pt x="804" y="203"/>
                </a:lnTo>
                <a:lnTo>
                  <a:pt x="804" y="203"/>
                </a:lnTo>
                <a:lnTo>
                  <a:pt x="808" y="214"/>
                </a:lnTo>
                <a:lnTo>
                  <a:pt x="808" y="214"/>
                </a:lnTo>
                <a:lnTo>
                  <a:pt x="808" y="216"/>
                </a:lnTo>
                <a:lnTo>
                  <a:pt x="808" y="216"/>
                </a:lnTo>
                <a:lnTo>
                  <a:pt x="813" y="221"/>
                </a:lnTo>
                <a:lnTo>
                  <a:pt x="813" y="221"/>
                </a:lnTo>
                <a:lnTo>
                  <a:pt x="817" y="225"/>
                </a:lnTo>
                <a:lnTo>
                  <a:pt x="820" y="225"/>
                </a:lnTo>
                <a:lnTo>
                  <a:pt x="820" y="225"/>
                </a:lnTo>
                <a:lnTo>
                  <a:pt x="835" y="228"/>
                </a:lnTo>
                <a:lnTo>
                  <a:pt x="835" y="228"/>
                </a:lnTo>
                <a:lnTo>
                  <a:pt x="838" y="228"/>
                </a:lnTo>
                <a:lnTo>
                  <a:pt x="838" y="228"/>
                </a:lnTo>
                <a:lnTo>
                  <a:pt x="847" y="234"/>
                </a:lnTo>
                <a:lnTo>
                  <a:pt x="847" y="234"/>
                </a:lnTo>
                <a:lnTo>
                  <a:pt x="853" y="236"/>
                </a:lnTo>
                <a:lnTo>
                  <a:pt x="853" y="236"/>
                </a:lnTo>
                <a:lnTo>
                  <a:pt x="864" y="243"/>
                </a:lnTo>
                <a:lnTo>
                  <a:pt x="864" y="243"/>
                </a:lnTo>
                <a:lnTo>
                  <a:pt x="869" y="248"/>
                </a:lnTo>
                <a:lnTo>
                  <a:pt x="869" y="248"/>
                </a:lnTo>
                <a:lnTo>
                  <a:pt x="875" y="252"/>
                </a:lnTo>
                <a:lnTo>
                  <a:pt x="875" y="252"/>
                </a:lnTo>
                <a:lnTo>
                  <a:pt x="880" y="259"/>
                </a:lnTo>
                <a:lnTo>
                  <a:pt x="880" y="259"/>
                </a:lnTo>
                <a:lnTo>
                  <a:pt x="884" y="263"/>
                </a:lnTo>
                <a:lnTo>
                  <a:pt x="884" y="263"/>
                </a:lnTo>
                <a:lnTo>
                  <a:pt x="887" y="270"/>
                </a:lnTo>
                <a:lnTo>
                  <a:pt x="887" y="270"/>
                </a:lnTo>
                <a:lnTo>
                  <a:pt x="889" y="274"/>
                </a:lnTo>
                <a:lnTo>
                  <a:pt x="889" y="274"/>
                </a:lnTo>
                <a:lnTo>
                  <a:pt x="895" y="283"/>
                </a:lnTo>
                <a:lnTo>
                  <a:pt x="895" y="283"/>
                </a:lnTo>
                <a:lnTo>
                  <a:pt x="895" y="285"/>
                </a:lnTo>
                <a:lnTo>
                  <a:pt x="895" y="285"/>
                </a:lnTo>
                <a:lnTo>
                  <a:pt x="896" y="297"/>
                </a:lnTo>
                <a:lnTo>
                  <a:pt x="898" y="310"/>
                </a:lnTo>
                <a:lnTo>
                  <a:pt x="898" y="310"/>
                </a:lnTo>
                <a:lnTo>
                  <a:pt x="884" y="312"/>
                </a:lnTo>
                <a:lnTo>
                  <a:pt x="871" y="315"/>
                </a:lnTo>
                <a:lnTo>
                  <a:pt x="871" y="315"/>
                </a:lnTo>
                <a:lnTo>
                  <a:pt x="867" y="317"/>
                </a:lnTo>
                <a:lnTo>
                  <a:pt x="867" y="317"/>
                </a:lnTo>
                <a:lnTo>
                  <a:pt x="862" y="321"/>
                </a:lnTo>
                <a:lnTo>
                  <a:pt x="862" y="321"/>
                </a:lnTo>
                <a:lnTo>
                  <a:pt x="858" y="323"/>
                </a:lnTo>
                <a:lnTo>
                  <a:pt x="858" y="323"/>
                </a:lnTo>
                <a:lnTo>
                  <a:pt x="853" y="326"/>
                </a:lnTo>
                <a:lnTo>
                  <a:pt x="853" y="326"/>
                </a:lnTo>
                <a:lnTo>
                  <a:pt x="849" y="330"/>
                </a:lnTo>
                <a:lnTo>
                  <a:pt x="849" y="330"/>
                </a:lnTo>
                <a:lnTo>
                  <a:pt x="842" y="337"/>
                </a:lnTo>
                <a:lnTo>
                  <a:pt x="837" y="346"/>
                </a:lnTo>
                <a:lnTo>
                  <a:pt x="833" y="355"/>
                </a:lnTo>
                <a:lnTo>
                  <a:pt x="831" y="364"/>
                </a:lnTo>
                <a:lnTo>
                  <a:pt x="831" y="364"/>
                </a:lnTo>
                <a:lnTo>
                  <a:pt x="831" y="366"/>
                </a:lnTo>
                <a:lnTo>
                  <a:pt x="831" y="366"/>
                </a:lnTo>
                <a:lnTo>
                  <a:pt x="831" y="379"/>
                </a:lnTo>
                <a:lnTo>
                  <a:pt x="831" y="388"/>
                </a:lnTo>
                <a:lnTo>
                  <a:pt x="831" y="388"/>
                </a:lnTo>
                <a:lnTo>
                  <a:pt x="833" y="390"/>
                </a:lnTo>
                <a:lnTo>
                  <a:pt x="833" y="390"/>
                </a:lnTo>
                <a:lnTo>
                  <a:pt x="833" y="391"/>
                </a:lnTo>
                <a:lnTo>
                  <a:pt x="833" y="391"/>
                </a:lnTo>
                <a:lnTo>
                  <a:pt x="835" y="393"/>
                </a:lnTo>
                <a:lnTo>
                  <a:pt x="835" y="393"/>
                </a:lnTo>
                <a:lnTo>
                  <a:pt x="835" y="395"/>
                </a:lnTo>
                <a:lnTo>
                  <a:pt x="835" y="395"/>
                </a:lnTo>
                <a:lnTo>
                  <a:pt x="837" y="397"/>
                </a:lnTo>
                <a:lnTo>
                  <a:pt x="837" y="397"/>
                </a:lnTo>
                <a:lnTo>
                  <a:pt x="838" y="397"/>
                </a:lnTo>
                <a:lnTo>
                  <a:pt x="838" y="397"/>
                </a:lnTo>
                <a:lnTo>
                  <a:pt x="840" y="399"/>
                </a:lnTo>
                <a:lnTo>
                  <a:pt x="840" y="399"/>
                </a:lnTo>
                <a:lnTo>
                  <a:pt x="844" y="399"/>
                </a:lnTo>
                <a:lnTo>
                  <a:pt x="844" y="399"/>
                </a:lnTo>
                <a:lnTo>
                  <a:pt x="846" y="399"/>
                </a:lnTo>
                <a:lnTo>
                  <a:pt x="846" y="399"/>
                </a:lnTo>
                <a:lnTo>
                  <a:pt x="847" y="399"/>
                </a:lnTo>
                <a:lnTo>
                  <a:pt x="847" y="399"/>
                </a:lnTo>
                <a:lnTo>
                  <a:pt x="849" y="399"/>
                </a:lnTo>
                <a:lnTo>
                  <a:pt x="849" y="399"/>
                </a:lnTo>
                <a:lnTo>
                  <a:pt x="853" y="397"/>
                </a:lnTo>
                <a:lnTo>
                  <a:pt x="857" y="393"/>
                </a:lnTo>
                <a:lnTo>
                  <a:pt x="857" y="393"/>
                </a:lnTo>
                <a:lnTo>
                  <a:pt x="858" y="388"/>
                </a:lnTo>
                <a:lnTo>
                  <a:pt x="858" y="382"/>
                </a:lnTo>
                <a:lnTo>
                  <a:pt x="858" y="382"/>
                </a:lnTo>
                <a:lnTo>
                  <a:pt x="858" y="379"/>
                </a:lnTo>
                <a:lnTo>
                  <a:pt x="858" y="370"/>
                </a:lnTo>
                <a:lnTo>
                  <a:pt x="862" y="359"/>
                </a:lnTo>
                <a:lnTo>
                  <a:pt x="866" y="353"/>
                </a:lnTo>
                <a:lnTo>
                  <a:pt x="869" y="350"/>
                </a:lnTo>
                <a:lnTo>
                  <a:pt x="869" y="350"/>
                </a:lnTo>
                <a:lnTo>
                  <a:pt x="876" y="342"/>
                </a:lnTo>
                <a:lnTo>
                  <a:pt x="876" y="342"/>
                </a:lnTo>
                <a:lnTo>
                  <a:pt x="880" y="342"/>
                </a:lnTo>
                <a:lnTo>
                  <a:pt x="880" y="342"/>
                </a:lnTo>
                <a:lnTo>
                  <a:pt x="885" y="339"/>
                </a:lnTo>
                <a:lnTo>
                  <a:pt x="885" y="339"/>
                </a:lnTo>
                <a:lnTo>
                  <a:pt x="889" y="339"/>
                </a:lnTo>
                <a:lnTo>
                  <a:pt x="889" y="339"/>
                </a:lnTo>
                <a:lnTo>
                  <a:pt x="900" y="337"/>
                </a:lnTo>
                <a:lnTo>
                  <a:pt x="900" y="337"/>
                </a:lnTo>
                <a:lnTo>
                  <a:pt x="900" y="339"/>
                </a:lnTo>
                <a:lnTo>
                  <a:pt x="900" y="339"/>
                </a:lnTo>
                <a:lnTo>
                  <a:pt x="911" y="341"/>
                </a:lnTo>
                <a:lnTo>
                  <a:pt x="911" y="341"/>
                </a:lnTo>
                <a:lnTo>
                  <a:pt x="911" y="341"/>
                </a:lnTo>
                <a:lnTo>
                  <a:pt x="911" y="341"/>
                </a:lnTo>
                <a:lnTo>
                  <a:pt x="914" y="341"/>
                </a:lnTo>
                <a:lnTo>
                  <a:pt x="914" y="341"/>
                </a:lnTo>
                <a:lnTo>
                  <a:pt x="916" y="341"/>
                </a:lnTo>
                <a:lnTo>
                  <a:pt x="916" y="341"/>
                </a:lnTo>
                <a:lnTo>
                  <a:pt x="916" y="341"/>
                </a:lnTo>
                <a:lnTo>
                  <a:pt x="916" y="341"/>
                </a:lnTo>
                <a:lnTo>
                  <a:pt x="922" y="344"/>
                </a:lnTo>
                <a:lnTo>
                  <a:pt x="922" y="344"/>
                </a:lnTo>
                <a:lnTo>
                  <a:pt x="925" y="348"/>
                </a:lnTo>
                <a:lnTo>
                  <a:pt x="925" y="348"/>
                </a:lnTo>
                <a:lnTo>
                  <a:pt x="931" y="352"/>
                </a:lnTo>
                <a:lnTo>
                  <a:pt x="931" y="352"/>
                </a:lnTo>
                <a:lnTo>
                  <a:pt x="934" y="355"/>
                </a:lnTo>
                <a:lnTo>
                  <a:pt x="934" y="355"/>
                </a:lnTo>
                <a:lnTo>
                  <a:pt x="938" y="361"/>
                </a:lnTo>
                <a:lnTo>
                  <a:pt x="938" y="361"/>
                </a:lnTo>
                <a:lnTo>
                  <a:pt x="942" y="366"/>
                </a:lnTo>
                <a:lnTo>
                  <a:pt x="942" y="366"/>
                </a:lnTo>
                <a:lnTo>
                  <a:pt x="943" y="370"/>
                </a:lnTo>
                <a:lnTo>
                  <a:pt x="943" y="370"/>
                </a:lnTo>
                <a:lnTo>
                  <a:pt x="947" y="375"/>
                </a:lnTo>
                <a:lnTo>
                  <a:pt x="947" y="375"/>
                </a:lnTo>
                <a:lnTo>
                  <a:pt x="949" y="379"/>
                </a:lnTo>
                <a:lnTo>
                  <a:pt x="949" y="379"/>
                </a:lnTo>
                <a:lnTo>
                  <a:pt x="953" y="388"/>
                </a:lnTo>
                <a:lnTo>
                  <a:pt x="953" y="388"/>
                </a:lnTo>
                <a:lnTo>
                  <a:pt x="954" y="390"/>
                </a:lnTo>
                <a:lnTo>
                  <a:pt x="954" y="390"/>
                </a:lnTo>
                <a:lnTo>
                  <a:pt x="956" y="399"/>
                </a:lnTo>
                <a:lnTo>
                  <a:pt x="956" y="399"/>
                </a:lnTo>
                <a:lnTo>
                  <a:pt x="956" y="402"/>
                </a:lnTo>
                <a:lnTo>
                  <a:pt x="956" y="402"/>
                </a:lnTo>
                <a:lnTo>
                  <a:pt x="956" y="413"/>
                </a:lnTo>
                <a:lnTo>
                  <a:pt x="956" y="413"/>
                </a:lnTo>
                <a:lnTo>
                  <a:pt x="956" y="415"/>
                </a:lnTo>
                <a:lnTo>
                  <a:pt x="956" y="415"/>
                </a:lnTo>
                <a:lnTo>
                  <a:pt x="956" y="428"/>
                </a:lnTo>
                <a:lnTo>
                  <a:pt x="956" y="428"/>
                </a:lnTo>
                <a:lnTo>
                  <a:pt x="956" y="429"/>
                </a:lnTo>
                <a:lnTo>
                  <a:pt x="956" y="429"/>
                </a:lnTo>
                <a:lnTo>
                  <a:pt x="953" y="442"/>
                </a:lnTo>
                <a:lnTo>
                  <a:pt x="947" y="455"/>
                </a:lnTo>
                <a:lnTo>
                  <a:pt x="947" y="455"/>
                </a:lnTo>
                <a:lnTo>
                  <a:pt x="945" y="457"/>
                </a:lnTo>
                <a:lnTo>
                  <a:pt x="945" y="457"/>
                </a:lnTo>
                <a:lnTo>
                  <a:pt x="938" y="467"/>
                </a:lnTo>
                <a:lnTo>
                  <a:pt x="929" y="478"/>
                </a:lnTo>
                <a:lnTo>
                  <a:pt x="929" y="478"/>
                </a:lnTo>
                <a:lnTo>
                  <a:pt x="927" y="478"/>
                </a:lnTo>
                <a:lnTo>
                  <a:pt x="927" y="478"/>
                </a:lnTo>
                <a:lnTo>
                  <a:pt x="918" y="475"/>
                </a:lnTo>
                <a:lnTo>
                  <a:pt x="918" y="475"/>
                </a:lnTo>
                <a:lnTo>
                  <a:pt x="914" y="473"/>
                </a:lnTo>
                <a:lnTo>
                  <a:pt x="914" y="473"/>
                </a:lnTo>
                <a:lnTo>
                  <a:pt x="904" y="469"/>
                </a:lnTo>
                <a:lnTo>
                  <a:pt x="904" y="469"/>
                </a:lnTo>
                <a:lnTo>
                  <a:pt x="902" y="469"/>
                </a:lnTo>
                <a:lnTo>
                  <a:pt x="902" y="469"/>
                </a:lnTo>
                <a:lnTo>
                  <a:pt x="891" y="467"/>
                </a:lnTo>
                <a:lnTo>
                  <a:pt x="891" y="467"/>
                </a:lnTo>
                <a:lnTo>
                  <a:pt x="885" y="467"/>
                </a:lnTo>
                <a:lnTo>
                  <a:pt x="885" y="467"/>
                </a:lnTo>
                <a:lnTo>
                  <a:pt x="880" y="467"/>
                </a:lnTo>
                <a:lnTo>
                  <a:pt x="880" y="467"/>
                </a:lnTo>
                <a:lnTo>
                  <a:pt x="873" y="467"/>
                </a:lnTo>
                <a:lnTo>
                  <a:pt x="873" y="467"/>
                </a:lnTo>
                <a:lnTo>
                  <a:pt x="869" y="467"/>
                </a:lnTo>
                <a:lnTo>
                  <a:pt x="869" y="467"/>
                </a:lnTo>
                <a:lnTo>
                  <a:pt x="862" y="469"/>
                </a:lnTo>
                <a:lnTo>
                  <a:pt x="862" y="469"/>
                </a:lnTo>
                <a:lnTo>
                  <a:pt x="860" y="469"/>
                </a:lnTo>
                <a:lnTo>
                  <a:pt x="860" y="469"/>
                </a:lnTo>
                <a:lnTo>
                  <a:pt x="851" y="471"/>
                </a:lnTo>
                <a:lnTo>
                  <a:pt x="851" y="471"/>
                </a:lnTo>
                <a:lnTo>
                  <a:pt x="849" y="471"/>
                </a:lnTo>
                <a:lnTo>
                  <a:pt x="849" y="471"/>
                </a:lnTo>
                <a:lnTo>
                  <a:pt x="840" y="475"/>
                </a:lnTo>
                <a:lnTo>
                  <a:pt x="840" y="475"/>
                </a:lnTo>
                <a:lnTo>
                  <a:pt x="838" y="475"/>
                </a:lnTo>
                <a:lnTo>
                  <a:pt x="838" y="475"/>
                </a:lnTo>
                <a:lnTo>
                  <a:pt x="829" y="480"/>
                </a:lnTo>
                <a:lnTo>
                  <a:pt x="829" y="480"/>
                </a:lnTo>
                <a:lnTo>
                  <a:pt x="829" y="480"/>
                </a:lnTo>
                <a:lnTo>
                  <a:pt x="829" y="480"/>
                </a:lnTo>
                <a:lnTo>
                  <a:pt x="820" y="484"/>
                </a:lnTo>
                <a:lnTo>
                  <a:pt x="820" y="484"/>
                </a:lnTo>
                <a:lnTo>
                  <a:pt x="811" y="478"/>
                </a:lnTo>
                <a:lnTo>
                  <a:pt x="811" y="478"/>
                </a:lnTo>
                <a:lnTo>
                  <a:pt x="809" y="478"/>
                </a:lnTo>
                <a:lnTo>
                  <a:pt x="809" y="478"/>
                </a:lnTo>
                <a:lnTo>
                  <a:pt x="799" y="473"/>
                </a:lnTo>
                <a:lnTo>
                  <a:pt x="799" y="473"/>
                </a:lnTo>
                <a:lnTo>
                  <a:pt x="795" y="473"/>
                </a:lnTo>
                <a:lnTo>
                  <a:pt x="795" y="473"/>
                </a:lnTo>
                <a:lnTo>
                  <a:pt x="780" y="469"/>
                </a:lnTo>
                <a:lnTo>
                  <a:pt x="780" y="469"/>
                </a:lnTo>
                <a:lnTo>
                  <a:pt x="775" y="467"/>
                </a:lnTo>
                <a:lnTo>
                  <a:pt x="775" y="467"/>
                </a:lnTo>
                <a:lnTo>
                  <a:pt x="771" y="467"/>
                </a:lnTo>
                <a:lnTo>
                  <a:pt x="771" y="467"/>
                </a:lnTo>
                <a:lnTo>
                  <a:pt x="770" y="467"/>
                </a:lnTo>
                <a:lnTo>
                  <a:pt x="770" y="467"/>
                </a:lnTo>
                <a:lnTo>
                  <a:pt x="768" y="467"/>
                </a:lnTo>
                <a:lnTo>
                  <a:pt x="768" y="467"/>
                </a:lnTo>
                <a:lnTo>
                  <a:pt x="771" y="458"/>
                </a:lnTo>
                <a:lnTo>
                  <a:pt x="771" y="458"/>
                </a:lnTo>
                <a:lnTo>
                  <a:pt x="771" y="457"/>
                </a:lnTo>
                <a:lnTo>
                  <a:pt x="771" y="457"/>
                </a:lnTo>
                <a:lnTo>
                  <a:pt x="773" y="451"/>
                </a:lnTo>
                <a:lnTo>
                  <a:pt x="773" y="451"/>
                </a:lnTo>
                <a:lnTo>
                  <a:pt x="775" y="438"/>
                </a:lnTo>
                <a:lnTo>
                  <a:pt x="775" y="438"/>
                </a:lnTo>
                <a:lnTo>
                  <a:pt x="773" y="433"/>
                </a:lnTo>
                <a:lnTo>
                  <a:pt x="773" y="433"/>
                </a:lnTo>
                <a:lnTo>
                  <a:pt x="773" y="431"/>
                </a:lnTo>
                <a:lnTo>
                  <a:pt x="773" y="431"/>
                </a:lnTo>
                <a:lnTo>
                  <a:pt x="768" y="426"/>
                </a:lnTo>
                <a:lnTo>
                  <a:pt x="761" y="424"/>
                </a:lnTo>
                <a:lnTo>
                  <a:pt x="761" y="424"/>
                </a:lnTo>
                <a:lnTo>
                  <a:pt x="755" y="426"/>
                </a:lnTo>
                <a:lnTo>
                  <a:pt x="755" y="426"/>
                </a:lnTo>
                <a:lnTo>
                  <a:pt x="750" y="431"/>
                </a:lnTo>
                <a:lnTo>
                  <a:pt x="748" y="435"/>
                </a:lnTo>
                <a:lnTo>
                  <a:pt x="746" y="438"/>
                </a:lnTo>
                <a:lnTo>
                  <a:pt x="746" y="438"/>
                </a:lnTo>
                <a:lnTo>
                  <a:pt x="744" y="451"/>
                </a:lnTo>
                <a:lnTo>
                  <a:pt x="741" y="462"/>
                </a:lnTo>
                <a:lnTo>
                  <a:pt x="733" y="471"/>
                </a:lnTo>
                <a:lnTo>
                  <a:pt x="724" y="480"/>
                </a:lnTo>
                <a:lnTo>
                  <a:pt x="724" y="480"/>
                </a:lnTo>
                <a:lnTo>
                  <a:pt x="715" y="484"/>
                </a:lnTo>
                <a:lnTo>
                  <a:pt x="706" y="487"/>
                </a:lnTo>
                <a:lnTo>
                  <a:pt x="706" y="487"/>
                </a:lnTo>
                <a:lnTo>
                  <a:pt x="697" y="487"/>
                </a:lnTo>
                <a:lnTo>
                  <a:pt x="697" y="487"/>
                </a:lnTo>
                <a:lnTo>
                  <a:pt x="692" y="489"/>
                </a:lnTo>
                <a:lnTo>
                  <a:pt x="692" y="489"/>
                </a:lnTo>
                <a:lnTo>
                  <a:pt x="688" y="491"/>
                </a:lnTo>
                <a:lnTo>
                  <a:pt x="684" y="495"/>
                </a:lnTo>
                <a:lnTo>
                  <a:pt x="683" y="498"/>
                </a:lnTo>
                <a:lnTo>
                  <a:pt x="683" y="502"/>
                </a:lnTo>
                <a:lnTo>
                  <a:pt x="683" y="502"/>
                </a:lnTo>
                <a:lnTo>
                  <a:pt x="683" y="502"/>
                </a:lnTo>
                <a:lnTo>
                  <a:pt x="683" y="502"/>
                </a:lnTo>
                <a:lnTo>
                  <a:pt x="684" y="507"/>
                </a:lnTo>
                <a:lnTo>
                  <a:pt x="686" y="513"/>
                </a:lnTo>
                <a:lnTo>
                  <a:pt x="692" y="514"/>
                </a:lnTo>
                <a:lnTo>
                  <a:pt x="697" y="516"/>
                </a:lnTo>
                <a:lnTo>
                  <a:pt x="697" y="516"/>
                </a:lnTo>
                <a:lnTo>
                  <a:pt x="697" y="516"/>
                </a:lnTo>
                <a:lnTo>
                  <a:pt x="697" y="516"/>
                </a:lnTo>
                <a:lnTo>
                  <a:pt x="710" y="514"/>
                </a:lnTo>
                <a:lnTo>
                  <a:pt x="710" y="514"/>
                </a:lnTo>
                <a:lnTo>
                  <a:pt x="713" y="514"/>
                </a:lnTo>
                <a:lnTo>
                  <a:pt x="713" y="514"/>
                </a:lnTo>
                <a:lnTo>
                  <a:pt x="715" y="514"/>
                </a:lnTo>
                <a:lnTo>
                  <a:pt x="715" y="514"/>
                </a:lnTo>
                <a:lnTo>
                  <a:pt x="724" y="511"/>
                </a:lnTo>
                <a:lnTo>
                  <a:pt x="724" y="511"/>
                </a:lnTo>
                <a:lnTo>
                  <a:pt x="735" y="505"/>
                </a:lnTo>
                <a:lnTo>
                  <a:pt x="746" y="498"/>
                </a:lnTo>
                <a:lnTo>
                  <a:pt x="746" y="498"/>
                </a:lnTo>
                <a:lnTo>
                  <a:pt x="748" y="498"/>
                </a:lnTo>
                <a:lnTo>
                  <a:pt x="748" y="498"/>
                </a:lnTo>
                <a:lnTo>
                  <a:pt x="757" y="496"/>
                </a:lnTo>
                <a:lnTo>
                  <a:pt x="757" y="496"/>
                </a:lnTo>
                <a:lnTo>
                  <a:pt x="759" y="496"/>
                </a:lnTo>
                <a:lnTo>
                  <a:pt x="759" y="496"/>
                </a:lnTo>
                <a:lnTo>
                  <a:pt x="770" y="496"/>
                </a:lnTo>
                <a:lnTo>
                  <a:pt x="770" y="496"/>
                </a:lnTo>
                <a:lnTo>
                  <a:pt x="773" y="496"/>
                </a:lnTo>
                <a:lnTo>
                  <a:pt x="773" y="496"/>
                </a:lnTo>
                <a:lnTo>
                  <a:pt x="779" y="496"/>
                </a:lnTo>
                <a:lnTo>
                  <a:pt x="779" y="496"/>
                </a:lnTo>
                <a:lnTo>
                  <a:pt x="784" y="498"/>
                </a:lnTo>
                <a:lnTo>
                  <a:pt x="784" y="498"/>
                </a:lnTo>
                <a:lnTo>
                  <a:pt x="788" y="500"/>
                </a:lnTo>
                <a:lnTo>
                  <a:pt x="788" y="500"/>
                </a:lnTo>
                <a:lnTo>
                  <a:pt x="797" y="504"/>
                </a:lnTo>
                <a:lnTo>
                  <a:pt x="797" y="504"/>
                </a:lnTo>
                <a:lnTo>
                  <a:pt x="799" y="504"/>
                </a:lnTo>
                <a:lnTo>
                  <a:pt x="799" y="504"/>
                </a:lnTo>
                <a:lnTo>
                  <a:pt x="806" y="509"/>
                </a:lnTo>
                <a:lnTo>
                  <a:pt x="806" y="509"/>
                </a:lnTo>
                <a:lnTo>
                  <a:pt x="809" y="511"/>
                </a:lnTo>
                <a:lnTo>
                  <a:pt x="809" y="511"/>
                </a:lnTo>
                <a:lnTo>
                  <a:pt x="815" y="516"/>
                </a:lnTo>
                <a:lnTo>
                  <a:pt x="815" y="516"/>
                </a:lnTo>
                <a:lnTo>
                  <a:pt x="817" y="518"/>
                </a:lnTo>
                <a:lnTo>
                  <a:pt x="817" y="518"/>
                </a:lnTo>
                <a:lnTo>
                  <a:pt x="824" y="527"/>
                </a:lnTo>
                <a:lnTo>
                  <a:pt x="824" y="527"/>
                </a:lnTo>
                <a:lnTo>
                  <a:pt x="824" y="529"/>
                </a:lnTo>
                <a:lnTo>
                  <a:pt x="824" y="529"/>
                </a:lnTo>
                <a:lnTo>
                  <a:pt x="829" y="538"/>
                </a:lnTo>
                <a:lnTo>
                  <a:pt x="829" y="538"/>
                </a:lnTo>
                <a:lnTo>
                  <a:pt x="829" y="540"/>
                </a:lnTo>
                <a:lnTo>
                  <a:pt x="829" y="540"/>
                </a:lnTo>
                <a:lnTo>
                  <a:pt x="831" y="549"/>
                </a:lnTo>
                <a:lnTo>
                  <a:pt x="831" y="549"/>
                </a:lnTo>
                <a:lnTo>
                  <a:pt x="831" y="551"/>
                </a:lnTo>
                <a:lnTo>
                  <a:pt x="831" y="551"/>
                </a:lnTo>
                <a:lnTo>
                  <a:pt x="831" y="558"/>
                </a:lnTo>
                <a:lnTo>
                  <a:pt x="831" y="558"/>
                </a:lnTo>
                <a:lnTo>
                  <a:pt x="831" y="562"/>
                </a:lnTo>
                <a:lnTo>
                  <a:pt x="831" y="562"/>
                </a:lnTo>
                <a:lnTo>
                  <a:pt x="831" y="565"/>
                </a:lnTo>
                <a:lnTo>
                  <a:pt x="831" y="565"/>
                </a:lnTo>
                <a:lnTo>
                  <a:pt x="829" y="572"/>
                </a:lnTo>
                <a:lnTo>
                  <a:pt x="829" y="572"/>
                </a:lnTo>
                <a:lnTo>
                  <a:pt x="826" y="589"/>
                </a:lnTo>
                <a:lnTo>
                  <a:pt x="826" y="589"/>
                </a:lnTo>
                <a:lnTo>
                  <a:pt x="824" y="591"/>
                </a:lnTo>
                <a:lnTo>
                  <a:pt x="824" y="591"/>
                </a:lnTo>
                <a:lnTo>
                  <a:pt x="824" y="591"/>
                </a:lnTo>
                <a:lnTo>
                  <a:pt x="824" y="591"/>
                </a:lnTo>
                <a:lnTo>
                  <a:pt x="824" y="596"/>
                </a:lnTo>
                <a:lnTo>
                  <a:pt x="824" y="596"/>
                </a:lnTo>
                <a:lnTo>
                  <a:pt x="824" y="596"/>
                </a:lnTo>
                <a:lnTo>
                  <a:pt x="824" y="596"/>
                </a:lnTo>
                <a:lnTo>
                  <a:pt x="824" y="600"/>
                </a:lnTo>
                <a:lnTo>
                  <a:pt x="824" y="600"/>
                </a:lnTo>
                <a:lnTo>
                  <a:pt x="824" y="601"/>
                </a:lnTo>
                <a:lnTo>
                  <a:pt x="824" y="601"/>
                </a:lnTo>
                <a:lnTo>
                  <a:pt x="826" y="605"/>
                </a:lnTo>
                <a:lnTo>
                  <a:pt x="826" y="605"/>
                </a:lnTo>
                <a:lnTo>
                  <a:pt x="828" y="607"/>
                </a:lnTo>
                <a:lnTo>
                  <a:pt x="828" y="607"/>
                </a:lnTo>
                <a:lnTo>
                  <a:pt x="829" y="607"/>
                </a:lnTo>
                <a:lnTo>
                  <a:pt x="829" y="607"/>
                </a:lnTo>
                <a:lnTo>
                  <a:pt x="831" y="609"/>
                </a:lnTo>
                <a:lnTo>
                  <a:pt x="831" y="609"/>
                </a:lnTo>
                <a:lnTo>
                  <a:pt x="835" y="610"/>
                </a:lnTo>
                <a:lnTo>
                  <a:pt x="835" y="610"/>
                </a:lnTo>
                <a:lnTo>
                  <a:pt x="837" y="610"/>
                </a:lnTo>
                <a:lnTo>
                  <a:pt x="837" y="610"/>
                </a:lnTo>
                <a:lnTo>
                  <a:pt x="844" y="609"/>
                </a:lnTo>
                <a:lnTo>
                  <a:pt x="849" y="603"/>
                </a:lnTo>
                <a:lnTo>
                  <a:pt x="849" y="603"/>
                </a:lnTo>
                <a:lnTo>
                  <a:pt x="849" y="601"/>
                </a:lnTo>
                <a:lnTo>
                  <a:pt x="849" y="601"/>
                </a:lnTo>
                <a:lnTo>
                  <a:pt x="849" y="601"/>
                </a:lnTo>
                <a:lnTo>
                  <a:pt x="849" y="601"/>
                </a:lnTo>
                <a:lnTo>
                  <a:pt x="851" y="600"/>
                </a:lnTo>
                <a:lnTo>
                  <a:pt x="851" y="600"/>
                </a:lnTo>
                <a:lnTo>
                  <a:pt x="851" y="598"/>
                </a:lnTo>
                <a:lnTo>
                  <a:pt x="851" y="598"/>
                </a:lnTo>
                <a:lnTo>
                  <a:pt x="853" y="592"/>
                </a:lnTo>
                <a:lnTo>
                  <a:pt x="853" y="592"/>
                </a:lnTo>
                <a:lnTo>
                  <a:pt x="855" y="591"/>
                </a:lnTo>
                <a:lnTo>
                  <a:pt x="855" y="591"/>
                </a:lnTo>
                <a:lnTo>
                  <a:pt x="857" y="585"/>
                </a:lnTo>
                <a:lnTo>
                  <a:pt x="857" y="585"/>
                </a:lnTo>
                <a:lnTo>
                  <a:pt x="857" y="581"/>
                </a:lnTo>
                <a:lnTo>
                  <a:pt x="857" y="581"/>
                </a:lnTo>
                <a:lnTo>
                  <a:pt x="858" y="576"/>
                </a:lnTo>
                <a:lnTo>
                  <a:pt x="858" y="576"/>
                </a:lnTo>
                <a:lnTo>
                  <a:pt x="858" y="572"/>
                </a:lnTo>
                <a:lnTo>
                  <a:pt x="858" y="572"/>
                </a:lnTo>
                <a:lnTo>
                  <a:pt x="858" y="571"/>
                </a:lnTo>
                <a:lnTo>
                  <a:pt x="858" y="571"/>
                </a:lnTo>
                <a:lnTo>
                  <a:pt x="860" y="563"/>
                </a:lnTo>
                <a:lnTo>
                  <a:pt x="860" y="563"/>
                </a:lnTo>
                <a:lnTo>
                  <a:pt x="860" y="560"/>
                </a:lnTo>
                <a:lnTo>
                  <a:pt x="860" y="560"/>
                </a:lnTo>
                <a:lnTo>
                  <a:pt x="860" y="552"/>
                </a:lnTo>
                <a:lnTo>
                  <a:pt x="860" y="552"/>
                </a:lnTo>
                <a:lnTo>
                  <a:pt x="860" y="551"/>
                </a:lnTo>
                <a:lnTo>
                  <a:pt x="860" y="551"/>
                </a:lnTo>
                <a:lnTo>
                  <a:pt x="858" y="542"/>
                </a:lnTo>
                <a:lnTo>
                  <a:pt x="858" y="542"/>
                </a:lnTo>
                <a:lnTo>
                  <a:pt x="858" y="538"/>
                </a:lnTo>
                <a:lnTo>
                  <a:pt x="858" y="538"/>
                </a:lnTo>
                <a:lnTo>
                  <a:pt x="855" y="529"/>
                </a:lnTo>
                <a:lnTo>
                  <a:pt x="855" y="529"/>
                </a:lnTo>
                <a:lnTo>
                  <a:pt x="855" y="529"/>
                </a:lnTo>
                <a:lnTo>
                  <a:pt x="855" y="529"/>
                </a:lnTo>
                <a:lnTo>
                  <a:pt x="853" y="524"/>
                </a:lnTo>
                <a:lnTo>
                  <a:pt x="853" y="524"/>
                </a:lnTo>
                <a:lnTo>
                  <a:pt x="853" y="522"/>
                </a:lnTo>
                <a:lnTo>
                  <a:pt x="853" y="522"/>
                </a:lnTo>
                <a:lnTo>
                  <a:pt x="851" y="520"/>
                </a:lnTo>
                <a:lnTo>
                  <a:pt x="851" y="520"/>
                </a:lnTo>
                <a:lnTo>
                  <a:pt x="849" y="514"/>
                </a:lnTo>
                <a:lnTo>
                  <a:pt x="849" y="514"/>
                </a:lnTo>
                <a:lnTo>
                  <a:pt x="847" y="514"/>
                </a:lnTo>
                <a:lnTo>
                  <a:pt x="847" y="514"/>
                </a:lnTo>
                <a:lnTo>
                  <a:pt x="842" y="505"/>
                </a:lnTo>
                <a:lnTo>
                  <a:pt x="842" y="505"/>
                </a:lnTo>
                <a:lnTo>
                  <a:pt x="855" y="500"/>
                </a:lnTo>
                <a:lnTo>
                  <a:pt x="855" y="500"/>
                </a:lnTo>
                <a:lnTo>
                  <a:pt x="864" y="496"/>
                </a:lnTo>
                <a:lnTo>
                  <a:pt x="875" y="496"/>
                </a:lnTo>
                <a:lnTo>
                  <a:pt x="875" y="496"/>
                </a:lnTo>
                <a:lnTo>
                  <a:pt x="876" y="496"/>
                </a:lnTo>
                <a:lnTo>
                  <a:pt x="876" y="496"/>
                </a:lnTo>
                <a:lnTo>
                  <a:pt x="885" y="496"/>
                </a:lnTo>
                <a:lnTo>
                  <a:pt x="885" y="496"/>
                </a:lnTo>
                <a:lnTo>
                  <a:pt x="887" y="496"/>
                </a:lnTo>
                <a:lnTo>
                  <a:pt x="887" y="496"/>
                </a:lnTo>
                <a:lnTo>
                  <a:pt x="896" y="496"/>
                </a:lnTo>
                <a:lnTo>
                  <a:pt x="896" y="496"/>
                </a:lnTo>
                <a:lnTo>
                  <a:pt x="898" y="498"/>
                </a:lnTo>
                <a:lnTo>
                  <a:pt x="898" y="498"/>
                </a:lnTo>
                <a:lnTo>
                  <a:pt x="911" y="502"/>
                </a:lnTo>
                <a:lnTo>
                  <a:pt x="911" y="502"/>
                </a:lnTo>
                <a:lnTo>
                  <a:pt x="916" y="504"/>
                </a:lnTo>
                <a:lnTo>
                  <a:pt x="916" y="504"/>
                </a:lnTo>
                <a:lnTo>
                  <a:pt x="925" y="507"/>
                </a:lnTo>
                <a:lnTo>
                  <a:pt x="925" y="507"/>
                </a:lnTo>
                <a:lnTo>
                  <a:pt x="931" y="511"/>
                </a:lnTo>
                <a:lnTo>
                  <a:pt x="931" y="511"/>
                </a:lnTo>
                <a:lnTo>
                  <a:pt x="938" y="516"/>
                </a:lnTo>
                <a:lnTo>
                  <a:pt x="938" y="516"/>
                </a:lnTo>
                <a:lnTo>
                  <a:pt x="943" y="522"/>
                </a:lnTo>
                <a:lnTo>
                  <a:pt x="943" y="522"/>
                </a:lnTo>
                <a:lnTo>
                  <a:pt x="949" y="531"/>
                </a:lnTo>
                <a:lnTo>
                  <a:pt x="949" y="531"/>
                </a:lnTo>
                <a:lnTo>
                  <a:pt x="953" y="534"/>
                </a:lnTo>
                <a:lnTo>
                  <a:pt x="953" y="534"/>
                </a:lnTo>
                <a:lnTo>
                  <a:pt x="956" y="540"/>
                </a:lnTo>
                <a:lnTo>
                  <a:pt x="956" y="540"/>
                </a:lnTo>
                <a:lnTo>
                  <a:pt x="960" y="547"/>
                </a:lnTo>
                <a:lnTo>
                  <a:pt x="960" y="547"/>
                </a:lnTo>
                <a:lnTo>
                  <a:pt x="960" y="549"/>
                </a:lnTo>
                <a:lnTo>
                  <a:pt x="960" y="549"/>
                </a:lnTo>
                <a:lnTo>
                  <a:pt x="963" y="556"/>
                </a:lnTo>
                <a:lnTo>
                  <a:pt x="963" y="556"/>
                </a:lnTo>
                <a:lnTo>
                  <a:pt x="965" y="560"/>
                </a:lnTo>
                <a:lnTo>
                  <a:pt x="965" y="560"/>
                </a:lnTo>
                <a:lnTo>
                  <a:pt x="965" y="567"/>
                </a:lnTo>
                <a:lnTo>
                  <a:pt x="965" y="567"/>
                </a:lnTo>
                <a:lnTo>
                  <a:pt x="967" y="578"/>
                </a:lnTo>
                <a:lnTo>
                  <a:pt x="967" y="578"/>
                </a:lnTo>
                <a:lnTo>
                  <a:pt x="969" y="580"/>
                </a:lnTo>
                <a:lnTo>
                  <a:pt x="969" y="580"/>
                </a:lnTo>
                <a:lnTo>
                  <a:pt x="969" y="581"/>
                </a:lnTo>
                <a:lnTo>
                  <a:pt x="969" y="581"/>
                </a:lnTo>
                <a:lnTo>
                  <a:pt x="971" y="583"/>
                </a:lnTo>
                <a:lnTo>
                  <a:pt x="971" y="583"/>
                </a:lnTo>
                <a:lnTo>
                  <a:pt x="971" y="585"/>
                </a:lnTo>
                <a:lnTo>
                  <a:pt x="971" y="585"/>
                </a:lnTo>
                <a:lnTo>
                  <a:pt x="971" y="592"/>
                </a:lnTo>
                <a:lnTo>
                  <a:pt x="971" y="592"/>
                </a:lnTo>
                <a:lnTo>
                  <a:pt x="971" y="594"/>
                </a:lnTo>
                <a:lnTo>
                  <a:pt x="971" y="594"/>
                </a:lnTo>
                <a:lnTo>
                  <a:pt x="971" y="610"/>
                </a:lnTo>
                <a:lnTo>
                  <a:pt x="971" y="610"/>
                </a:lnTo>
                <a:lnTo>
                  <a:pt x="971" y="612"/>
                </a:lnTo>
                <a:lnTo>
                  <a:pt x="971" y="612"/>
                </a:lnTo>
                <a:lnTo>
                  <a:pt x="967" y="625"/>
                </a:lnTo>
                <a:lnTo>
                  <a:pt x="967" y="625"/>
                </a:lnTo>
                <a:lnTo>
                  <a:pt x="965" y="630"/>
                </a:lnTo>
                <a:lnTo>
                  <a:pt x="965" y="630"/>
                </a:lnTo>
                <a:lnTo>
                  <a:pt x="962" y="639"/>
                </a:lnTo>
                <a:lnTo>
                  <a:pt x="962" y="639"/>
                </a:lnTo>
                <a:lnTo>
                  <a:pt x="960" y="645"/>
                </a:lnTo>
                <a:lnTo>
                  <a:pt x="960" y="645"/>
                </a:lnTo>
                <a:lnTo>
                  <a:pt x="956" y="650"/>
                </a:lnTo>
                <a:lnTo>
                  <a:pt x="956" y="650"/>
                </a:lnTo>
                <a:lnTo>
                  <a:pt x="953" y="658"/>
                </a:lnTo>
                <a:lnTo>
                  <a:pt x="953" y="658"/>
                </a:lnTo>
                <a:lnTo>
                  <a:pt x="949" y="661"/>
                </a:lnTo>
                <a:lnTo>
                  <a:pt x="949" y="661"/>
                </a:lnTo>
                <a:lnTo>
                  <a:pt x="938" y="672"/>
                </a:lnTo>
                <a:lnTo>
                  <a:pt x="927" y="683"/>
                </a:lnTo>
                <a:lnTo>
                  <a:pt x="927" y="683"/>
                </a:lnTo>
                <a:lnTo>
                  <a:pt x="924" y="685"/>
                </a:lnTo>
                <a:lnTo>
                  <a:pt x="924" y="685"/>
                </a:lnTo>
                <a:lnTo>
                  <a:pt x="914" y="690"/>
                </a:lnTo>
                <a:lnTo>
                  <a:pt x="914" y="690"/>
                </a:lnTo>
                <a:lnTo>
                  <a:pt x="914" y="690"/>
                </a:lnTo>
                <a:lnTo>
                  <a:pt x="914" y="690"/>
                </a:lnTo>
                <a:lnTo>
                  <a:pt x="914" y="690"/>
                </a:lnTo>
                <a:lnTo>
                  <a:pt x="914" y="690"/>
                </a:lnTo>
                <a:lnTo>
                  <a:pt x="914" y="690"/>
                </a:lnTo>
                <a:lnTo>
                  <a:pt x="913" y="692"/>
                </a:lnTo>
                <a:lnTo>
                  <a:pt x="913" y="692"/>
                </a:lnTo>
                <a:lnTo>
                  <a:pt x="900" y="696"/>
                </a:lnTo>
                <a:lnTo>
                  <a:pt x="891" y="697"/>
                </a:lnTo>
                <a:lnTo>
                  <a:pt x="880" y="697"/>
                </a:lnTo>
                <a:lnTo>
                  <a:pt x="880" y="697"/>
                </a:lnTo>
                <a:lnTo>
                  <a:pt x="876" y="697"/>
                </a:lnTo>
                <a:lnTo>
                  <a:pt x="876" y="697"/>
                </a:lnTo>
                <a:lnTo>
                  <a:pt x="864" y="696"/>
                </a:lnTo>
                <a:lnTo>
                  <a:pt x="855" y="690"/>
                </a:lnTo>
                <a:lnTo>
                  <a:pt x="855" y="690"/>
                </a:lnTo>
                <a:lnTo>
                  <a:pt x="847" y="685"/>
                </a:lnTo>
                <a:lnTo>
                  <a:pt x="847" y="685"/>
                </a:lnTo>
                <a:lnTo>
                  <a:pt x="842" y="683"/>
                </a:lnTo>
                <a:lnTo>
                  <a:pt x="838" y="683"/>
                </a:lnTo>
                <a:lnTo>
                  <a:pt x="833" y="683"/>
                </a:lnTo>
                <a:lnTo>
                  <a:pt x="829" y="686"/>
                </a:lnTo>
                <a:lnTo>
                  <a:pt x="829" y="686"/>
                </a:lnTo>
                <a:lnTo>
                  <a:pt x="828" y="688"/>
                </a:lnTo>
                <a:lnTo>
                  <a:pt x="828" y="688"/>
                </a:lnTo>
                <a:lnTo>
                  <a:pt x="826" y="694"/>
                </a:lnTo>
                <a:lnTo>
                  <a:pt x="826" y="699"/>
                </a:lnTo>
                <a:lnTo>
                  <a:pt x="826" y="699"/>
                </a:lnTo>
                <a:lnTo>
                  <a:pt x="828" y="705"/>
                </a:lnTo>
                <a:lnTo>
                  <a:pt x="829" y="706"/>
                </a:lnTo>
                <a:lnTo>
                  <a:pt x="829" y="706"/>
                </a:lnTo>
                <a:lnTo>
                  <a:pt x="833" y="710"/>
                </a:lnTo>
                <a:lnTo>
                  <a:pt x="833" y="710"/>
                </a:lnTo>
                <a:lnTo>
                  <a:pt x="837" y="712"/>
                </a:lnTo>
                <a:lnTo>
                  <a:pt x="837" y="712"/>
                </a:lnTo>
                <a:lnTo>
                  <a:pt x="837" y="712"/>
                </a:lnTo>
                <a:lnTo>
                  <a:pt x="837" y="712"/>
                </a:lnTo>
                <a:lnTo>
                  <a:pt x="838" y="714"/>
                </a:lnTo>
                <a:lnTo>
                  <a:pt x="838" y="714"/>
                </a:lnTo>
                <a:lnTo>
                  <a:pt x="846" y="717"/>
                </a:lnTo>
                <a:lnTo>
                  <a:pt x="846" y="717"/>
                </a:lnTo>
                <a:lnTo>
                  <a:pt x="847" y="717"/>
                </a:lnTo>
                <a:lnTo>
                  <a:pt x="847" y="717"/>
                </a:lnTo>
                <a:lnTo>
                  <a:pt x="857" y="723"/>
                </a:lnTo>
                <a:lnTo>
                  <a:pt x="857" y="723"/>
                </a:lnTo>
                <a:lnTo>
                  <a:pt x="860" y="723"/>
                </a:lnTo>
                <a:lnTo>
                  <a:pt x="860" y="723"/>
                </a:lnTo>
                <a:lnTo>
                  <a:pt x="864" y="725"/>
                </a:lnTo>
                <a:lnTo>
                  <a:pt x="864" y="725"/>
                </a:lnTo>
                <a:lnTo>
                  <a:pt x="866" y="725"/>
                </a:lnTo>
                <a:lnTo>
                  <a:pt x="866" y="725"/>
                </a:lnTo>
                <a:lnTo>
                  <a:pt x="871" y="725"/>
                </a:lnTo>
                <a:lnTo>
                  <a:pt x="871" y="725"/>
                </a:lnTo>
                <a:lnTo>
                  <a:pt x="871" y="726"/>
                </a:lnTo>
                <a:lnTo>
                  <a:pt x="871" y="726"/>
                </a:lnTo>
                <a:lnTo>
                  <a:pt x="876" y="726"/>
                </a:lnTo>
                <a:lnTo>
                  <a:pt x="876" y="726"/>
                </a:lnTo>
                <a:lnTo>
                  <a:pt x="884" y="726"/>
                </a:lnTo>
                <a:lnTo>
                  <a:pt x="884" y="726"/>
                </a:lnTo>
                <a:lnTo>
                  <a:pt x="898" y="725"/>
                </a:lnTo>
                <a:lnTo>
                  <a:pt x="898" y="725"/>
                </a:lnTo>
                <a:lnTo>
                  <a:pt x="898" y="725"/>
                </a:lnTo>
                <a:lnTo>
                  <a:pt x="898" y="725"/>
                </a:lnTo>
                <a:lnTo>
                  <a:pt x="898" y="726"/>
                </a:lnTo>
                <a:lnTo>
                  <a:pt x="898" y="726"/>
                </a:lnTo>
                <a:lnTo>
                  <a:pt x="898" y="739"/>
                </a:lnTo>
                <a:lnTo>
                  <a:pt x="898" y="739"/>
                </a:lnTo>
                <a:lnTo>
                  <a:pt x="896" y="743"/>
                </a:lnTo>
                <a:lnTo>
                  <a:pt x="896" y="743"/>
                </a:lnTo>
                <a:lnTo>
                  <a:pt x="893" y="755"/>
                </a:lnTo>
                <a:lnTo>
                  <a:pt x="893" y="755"/>
                </a:lnTo>
                <a:lnTo>
                  <a:pt x="893" y="755"/>
                </a:lnTo>
                <a:lnTo>
                  <a:pt x="893" y="755"/>
                </a:lnTo>
                <a:lnTo>
                  <a:pt x="887" y="766"/>
                </a:lnTo>
                <a:lnTo>
                  <a:pt x="887" y="766"/>
                </a:lnTo>
                <a:lnTo>
                  <a:pt x="887" y="766"/>
                </a:lnTo>
                <a:lnTo>
                  <a:pt x="887" y="766"/>
                </a:lnTo>
                <a:lnTo>
                  <a:pt x="880" y="777"/>
                </a:lnTo>
                <a:lnTo>
                  <a:pt x="880" y="777"/>
                </a:lnTo>
                <a:lnTo>
                  <a:pt x="880" y="777"/>
                </a:lnTo>
                <a:lnTo>
                  <a:pt x="880" y="777"/>
                </a:lnTo>
                <a:lnTo>
                  <a:pt x="873" y="784"/>
                </a:lnTo>
                <a:lnTo>
                  <a:pt x="873" y="784"/>
                </a:lnTo>
                <a:lnTo>
                  <a:pt x="871" y="786"/>
                </a:lnTo>
                <a:lnTo>
                  <a:pt x="871" y="786"/>
                </a:lnTo>
                <a:lnTo>
                  <a:pt x="862" y="793"/>
                </a:lnTo>
                <a:lnTo>
                  <a:pt x="851" y="799"/>
                </a:lnTo>
                <a:lnTo>
                  <a:pt x="851" y="799"/>
                </a:lnTo>
                <a:lnTo>
                  <a:pt x="849" y="801"/>
                </a:lnTo>
                <a:lnTo>
                  <a:pt x="849" y="801"/>
                </a:lnTo>
                <a:lnTo>
                  <a:pt x="838" y="804"/>
                </a:lnTo>
                <a:lnTo>
                  <a:pt x="826" y="806"/>
                </a:lnTo>
                <a:lnTo>
                  <a:pt x="826" y="806"/>
                </a:lnTo>
                <a:lnTo>
                  <a:pt x="824" y="806"/>
                </a:lnTo>
                <a:lnTo>
                  <a:pt x="824" y="806"/>
                </a:lnTo>
                <a:lnTo>
                  <a:pt x="813" y="806"/>
                </a:lnTo>
                <a:lnTo>
                  <a:pt x="813" y="806"/>
                </a:lnTo>
                <a:lnTo>
                  <a:pt x="811" y="804"/>
                </a:lnTo>
                <a:lnTo>
                  <a:pt x="811" y="804"/>
                </a:lnTo>
                <a:lnTo>
                  <a:pt x="811" y="804"/>
                </a:lnTo>
                <a:lnTo>
                  <a:pt x="811" y="804"/>
                </a:lnTo>
                <a:lnTo>
                  <a:pt x="809" y="788"/>
                </a:lnTo>
                <a:lnTo>
                  <a:pt x="804" y="773"/>
                </a:lnTo>
                <a:lnTo>
                  <a:pt x="795" y="759"/>
                </a:lnTo>
                <a:lnTo>
                  <a:pt x="784" y="744"/>
                </a:lnTo>
                <a:lnTo>
                  <a:pt x="784" y="744"/>
                </a:lnTo>
                <a:lnTo>
                  <a:pt x="782" y="744"/>
                </a:lnTo>
                <a:lnTo>
                  <a:pt x="782" y="744"/>
                </a:lnTo>
                <a:lnTo>
                  <a:pt x="779" y="743"/>
                </a:lnTo>
                <a:lnTo>
                  <a:pt x="773" y="741"/>
                </a:lnTo>
                <a:lnTo>
                  <a:pt x="770" y="743"/>
                </a:lnTo>
                <a:lnTo>
                  <a:pt x="764" y="744"/>
                </a:lnTo>
                <a:lnTo>
                  <a:pt x="764" y="744"/>
                </a:lnTo>
                <a:lnTo>
                  <a:pt x="762" y="750"/>
                </a:lnTo>
                <a:lnTo>
                  <a:pt x="762" y="750"/>
                </a:lnTo>
                <a:lnTo>
                  <a:pt x="761" y="757"/>
                </a:lnTo>
                <a:lnTo>
                  <a:pt x="764" y="763"/>
                </a:lnTo>
                <a:lnTo>
                  <a:pt x="764" y="763"/>
                </a:lnTo>
                <a:lnTo>
                  <a:pt x="764" y="764"/>
                </a:lnTo>
                <a:lnTo>
                  <a:pt x="764" y="764"/>
                </a:lnTo>
                <a:lnTo>
                  <a:pt x="766" y="766"/>
                </a:lnTo>
                <a:lnTo>
                  <a:pt x="766" y="766"/>
                </a:lnTo>
                <a:lnTo>
                  <a:pt x="771" y="772"/>
                </a:lnTo>
                <a:lnTo>
                  <a:pt x="771" y="772"/>
                </a:lnTo>
                <a:lnTo>
                  <a:pt x="775" y="777"/>
                </a:lnTo>
                <a:lnTo>
                  <a:pt x="775" y="777"/>
                </a:lnTo>
                <a:lnTo>
                  <a:pt x="777" y="782"/>
                </a:lnTo>
                <a:lnTo>
                  <a:pt x="777" y="782"/>
                </a:lnTo>
                <a:lnTo>
                  <a:pt x="779" y="788"/>
                </a:lnTo>
                <a:lnTo>
                  <a:pt x="779" y="788"/>
                </a:lnTo>
                <a:lnTo>
                  <a:pt x="780" y="793"/>
                </a:lnTo>
                <a:lnTo>
                  <a:pt x="780" y="793"/>
                </a:lnTo>
                <a:lnTo>
                  <a:pt x="782" y="797"/>
                </a:lnTo>
                <a:lnTo>
                  <a:pt x="782" y="797"/>
                </a:lnTo>
                <a:lnTo>
                  <a:pt x="784" y="810"/>
                </a:lnTo>
                <a:lnTo>
                  <a:pt x="784" y="810"/>
                </a:lnTo>
                <a:lnTo>
                  <a:pt x="782" y="813"/>
                </a:lnTo>
                <a:lnTo>
                  <a:pt x="782" y="813"/>
                </a:lnTo>
                <a:lnTo>
                  <a:pt x="782" y="813"/>
                </a:lnTo>
                <a:lnTo>
                  <a:pt x="782" y="813"/>
                </a:lnTo>
                <a:lnTo>
                  <a:pt x="782" y="813"/>
                </a:lnTo>
                <a:lnTo>
                  <a:pt x="782" y="813"/>
                </a:lnTo>
                <a:lnTo>
                  <a:pt x="782" y="815"/>
                </a:lnTo>
                <a:lnTo>
                  <a:pt x="782" y="815"/>
                </a:lnTo>
                <a:lnTo>
                  <a:pt x="779" y="826"/>
                </a:lnTo>
                <a:lnTo>
                  <a:pt x="779" y="826"/>
                </a:lnTo>
                <a:lnTo>
                  <a:pt x="779" y="830"/>
                </a:lnTo>
                <a:lnTo>
                  <a:pt x="779" y="830"/>
                </a:lnTo>
                <a:lnTo>
                  <a:pt x="775" y="837"/>
                </a:lnTo>
                <a:lnTo>
                  <a:pt x="775" y="837"/>
                </a:lnTo>
                <a:lnTo>
                  <a:pt x="773" y="842"/>
                </a:lnTo>
                <a:lnTo>
                  <a:pt x="773" y="842"/>
                </a:lnTo>
                <a:lnTo>
                  <a:pt x="770" y="848"/>
                </a:lnTo>
                <a:lnTo>
                  <a:pt x="770" y="848"/>
                </a:lnTo>
                <a:lnTo>
                  <a:pt x="766" y="851"/>
                </a:lnTo>
                <a:lnTo>
                  <a:pt x="766" y="851"/>
                </a:lnTo>
                <a:lnTo>
                  <a:pt x="761" y="857"/>
                </a:lnTo>
                <a:lnTo>
                  <a:pt x="761" y="857"/>
                </a:lnTo>
                <a:lnTo>
                  <a:pt x="757" y="860"/>
                </a:lnTo>
                <a:lnTo>
                  <a:pt x="757" y="860"/>
                </a:lnTo>
                <a:lnTo>
                  <a:pt x="751" y="866"/>
                </a:lnTo>
                <a:lnTo>
                  <a:pt x="751" y="866"/>
                </a:lnTo>
                <a:lnTo>
                  <a:pt x="746" y="868"/>
                </a:lnTo>
                <a:lnTo>
                  <a:pt x="746" y="868"/>
                </a:lnTo>
                <a:lnTo>
                  <a:pt x="739" y="871"/>
                </a:lnTo>
                <a:lnTo>
                  <a:pt x="739" y="871"/>
                </a:lnTo>
                <a:lnTo>
                  <a:pt x="735" y="873"/>
                </a:lnTo>
                <a:lnTo>
                  <a:pt x="735" y="873"/>
                </a:lnTo>
                <a:lnTo>
                  <a:pt x="726" y="877"/>
                </a:lnTo>
                <a:lnTo>
                  <a:pt x="726" y="877"/>
                </a:lnTo>
                <a:lnTo>
                  <a:pt x="723" y="877"/>
                </a:lnTo>
                <a:lnTo>
                  <a:pt x="723" y="877"/>
                </a:lnTo>
                <a:lnTo>
                  <a:pt x="710" y="878"/>
                </a:lnTo>
                <a:lnTo>
                  <a:pt x="710" y="878"/>
                </a:lnTo>
                <a:lnTo>
                  <a:pt x="695" y="877"/>
                </a:lnTo>
                <a:lnTo>
                  <a:pt x="681" y="873"/>
                </a:lnTo>
                <a:lnTo>
                  <a:pt x="670" y="866"/>
                </a:lnTo>
                <a:lnTo>
                  <a:pt x="659" y="857"/>
                </a:lnTo>
                <a:lnTo>
                  <a:pt x="650" y="846"/>
                </a:lnTo>
                <a:lnTo>
                  <a:pt x="643" y="833"/>
                </a:lnTo>
                <a:lnTo>
                  <a:pt x="639" y="820"/>
                </a:lnTo>
                <a:lnTo>
                  <a:pt x="637" y="804"/>
                </a:lnTo>
                <a:lnTo>
                  <a:pt x="637" y="715"/>
                </a:lnTo>
                <a:close/>
                <a:moveTo>
                  <a:pt x="458" y="768"/>
                </a:moveTo>
                <a:lnTo>
                  <a:pt x="458" y="768"/>
                </a:lnTo>
                <a:lnTo>
                  <a:pt x="454" y="773"/>
                </a:lnTo>
                <a:lnTo>
                  <a:pt x="454" y="773"/>
                </a:lnTo>
                <a:lnTo>
                  <a:pt x="442" y="786"/>
                </a:lnTo>
                <a:lnTo>
                  <a:pt x="442" y="786"/>
                </a:lnTo>
                <a:lnTo>
                  <a:pt x="436" y="793"/>
                </a:lnTo>
                <a:lnTo>
                  <a:pt x="436" y="793"/>
                </a:lnTo>
                <a:lnTo>
                  <a:pt x="427" y="806"/>
                </a:lnTo>
                <a:lnTo>
                  <a:pt x="427" y="806"/>
                </a:lnTo>
                <a:lnTo>
                  <a:pt x="422" y="819"/>
                </a:lnTo>
                <a:lnTo>
                  <a:pt x="420" y="833"/>
                </a:lnTo>
                <a:lnTo>
                  <a:pt x="420" y="833"/>
                </a:lnTo>
                <a:lnTo>
                  <a:pt x="420" y="837"/>
                </a:lnTo>
                <a:lnTo>
                  <a:pt x="420" y="898"/>
                </a:lnTo>
                <a:lnTo>
                  <a:pt x="420" y="898"/>
                </a:lnTo>
                <a:lnTo>
                  <a:pt x="418" y="907"/>
                </a:lnTo>
                <a:lnTo>
                  <a:pt x="413" y="915"/>
                </a:lnTo>
                <a:lnTo>
                  <a:pt x="406" y="918"/>
                </a:lnTo>
                <a:lnTo>
                  <a:pt x="398" y="920"/>
                </a:lnTo>
                <a:lnTo>
                  <a:pt x="255" y="920"/>
                </a:lnTo>
                <a:lnTo>
                  <a:pt x="255" y="920"/>
                </a:lnTo>
                <a:lnTo>
                  <a:pt x="246" y="918"/>
                </a:lnTo>
                <a:lnTo>
                  <a:pt x="239" y="915"/>
                </a:lnTo>
                <a:lnTo>
                  <a:pt x="234" y="907"/>
                </a:lnTo>
                <a:lnTo>
                  <a:pt x="232" y="898"/>
                </a:lnTo>
                <a:lnTo>
                  <a:pt x="232" y="837"/>
                </a:lnTo>
                <a:lnTo>
                  <a:pt x="232" y="837"/>
                </a:lnTo>
                <a:lnTo>
                  <a:pt x="230" y="824"/>
                </a:lnTo>
                <a:lnTo>
                  <a:pt x="226" y="810"/>
                </a:lnTo>
                <a:lnTo>
                  <a:pt x="219" y="797"/>
                </a:lnTo>
                <a:lnTo>
                  <a:pt x="210" y="786"/>
                </a:lnTo>
                <a:lnTo>
                  <a:pt x="210" y="786"/>
                </a:lnTo>
                <a:lnTo>
                  <a:pt x="197" y="773"/>
                </a:lnTo>
                <a:lnTo>
                  <a:pt x="186" y="759"/>
                </a:lnTo>
                <a:lnTo>
                  <a:pt x="177" y="743"/>
                </a:lnTo>
                <a:lnTo>
                  <a:pt x="170" y="726"/>
                </a:lnTo>
                <a:lnTo>
                  <a:pt x="165" y="710"/>
                </a:lnTo>
                <a:lnTo>
                  <a:pt x="161" y="692"/>
                </a:lnTo>
                <a:lnTo>
                  <a:pt x="159" y="674"/>
                </a:lnTo>
                <a:lnTo>
                  <a:pt x="159" y="656"/>
                </a:lnTo>
                <a:lnTo>
                  <a:pt x="159" y="656"/>
                </a:lnTo>
                <a:lnTo>
                  <a:pt x="163" y="630"/>
                </a:lnTo>
                <a:lnTo>
                  <a:pt x="172" y="607"/>
                </a:lnTo>
                <a:lnTo>
                  <a:pt x="183" y="583"/>
                </a:lnTo>
                <a:lnTo>
                  <a:pt x="197" y="563"/>
                </a:lnTo>
                <a:lnTo>
                  <a:pt x="214" y="545"/>
                </a:lnTo>
                <a:lnTo>
                  <a:pt x="234" y="529"/>
                </a:lnTo>
                <a:lnTo>
                  <a:pt x="255" y="516"/>
                </a:lnTo>
                <a:lnTo>
                  <a:pt x="279" y="507"/>
                </a:lnTo>
                <a:lnTo>
                  <a:pt x="279" y="507"/>
                </a:lnTo>
                <a:lnTo>
                  <a:pt x="299" y="504"/>
                </a:lnTo>
                <a:lnTo>
                  <a:pt x="319" y="502"/>
                </a:lnTo>
                <a:lnTo>
                  <a:pt x="319" y="502"/>
                </a:lnTo>
                <a:lnTo>
                  <a:pt x="326" y="500"/>
                </a:lnTo>
                <a:lnTo>
                  <a:pt x="326" y="500"/>
                </a:lnTo>
                <a:lnTo>
                  <a:pt x="326" y="500"/>
                </a:lnTo>
                <a:lnTo>
                  <a:pt x="342" y="502"/>
                </a:lnTo>
                <a:lnTo>
                  <a:pt x="360" y="504"/>
                </a:lnTo>
                <a:lnTo>
                  <a:pt x="375" y="509"/>
                </a:lnTo>
                <a:lnTo>
                  <a:pt x="391" y="514"/>
                </a:lnTo>
                <a:lnTo>
                  <a:pt x="406" y="522"/>
                </a:lnTo>
                <a:lnTo>
                  <a:pt x="418" y="529"/>
                </a:lnTo>
                <a:lnTo>
                  <a:pt x="433" y="538"/>
                </a:lnTo>
                <a:lnTo>
                  <a:pt x="444" y="549"/>
                </a:lnTo>
                <a:lnTo>
                  <a:pt x="454" y="562"/>
                </a:lnTo>
                <a:lnTo>
                  <a:pt x="464" y="574"/>
                </a:lnTo>
                <a:lnTo>
                  <a:pt x="473" y="589"/>
                </a:lnTo>
                <a:lnTo>
                  <a:pt x="480" y="603"/>
                </a:lnTo>
                <a:lnTo>
                  <a:pt x="485" y="618"/>
                </a:lnTo>
                <a:lnTo>
                  <a:pt x="489" y="634"/>
                </a:lnTo>
                <a:lnTo>
                  <a:pt x="493" y="650"/>
                </a:lnTo>
                <a:lnTo>
                  <a:pt x="493" y="667"/>
                </a:lnTo>
                <a:lnTo>
                  <a:pt x="493" y="667"/>
                </a:lnTo>
                <a:lnTo>
                  <a:pt x="491" y="686"/>
                </a:lnTo>
                <a:lnTo>
                  <a:pt x="487" y="706"/>
                </a:lnTo>
                <a:lnTo>
                  <a:pt x="487" y="706"/>
                </a:lnTo>
                <a:lnTo>
                  <a:pt x="483" y="721"/>
                </a:lnTo>
                <a:lnTo>
                  <a:pt x="483" y="721"/>
                </a:lnTo>
                <a:lnTo>
                  <a:pt x="476" y="737"/>
                </a:lnTo>
                <a:lnTo>
                  <a:pt x="476" y="737"/>
                </a:lnTo>
                <a:lnTo>
                  <a:pt x="474" y="743"/>
                </a:lnTo>
                <a:lnTo>
                  <a:pt x="474" y="743"/>
                </a:lnTo>
                <a:lnTo>
                  <a:pt x="469" y="753"/>
                </a:lnTo>
                <a:lnTo>
                  <a:pt x="469" y="753"/>
                </a:lnTo>
                <a:lnTo>
                  <a:pt x="465" y="759"/>
                </a:lnTo>
                <a:lnTo>
                  <a:pt x="465" y="759"/>
                </a:lnTo>
                <a:lnTo>
                  <a:pt x="458" y="768"/>
                </a:lnTo>
                <a:lnTo>
                  <a:pt x="458" y="768"/>
                </a:lnTo>
                <a:close/>
                <a:moveTo>
                  <a:pt x="574" y="429"/>
                </a:moveTo>
                <a:lnTo>
                  <a:pt x="574" y="429"/>
                </a:lnTo>
                <a:lnTo>
                  <a:pt x="576" y="431"/>
                </a:lnTo>
                <a:lnTo>
                  <a:pt x="576" y="431"/>
                </a:lnTo>
                <a:lnTo>
                  <a:pt x="579" y="433"/>
                </a:lnTo>
                <a:lnTo>
                  <a:pt x="579" y="433"/>
                </a:lnTo>
                <a:lnTo>
                  <a:pt x="587" y="438"/>
                </a:lnTo>
                <a:lnTo>
                  <a:pt x="587" y="438"/>
                </a:lnTo>
                <a:lnTo>
                  <a:pt x="587" y="440"/>
                </a:lnTo>
                <a:lnTo>
                  <a:pt x="587" y="440"/>
                </a:lnTo>
                <a:lnTo>
                  <a:pt x="590" y="444"/>
                </a:lnTo>
                <a:lnTo>
                  <a:pt x="590" y="444"/>
                </a:lnTo>
                <a:lnTo>
                  <a:pt x="594" y="447"/>
                </a:lnTo>
                <a:lnTo>
                  <a:pt x="594" y="447"/>
                </a:lnTo>
                <a:lnTo>
                  <a:pt x="596" y="451"/>
                </a:lnTo>
                <a:lnTo>
                  <a:pt x="596" y="451"/>
                </a:lnTo>
                <a:lnTo>
                  <a:pt x="599" y="455"/>
                </a:lnTo>
                <a:lnTo>
                  <a:pt x="599" y="455"/>
                </a:lnTo>
                <a:lnTo>
                  <a:pt x="601" y="458"/>
                </a:lnTo>
                <a:lnTo>
                  <a:pt x="601" y="458"/>
                </a:lnTo>
                <a:lnTo>
                  <a:pt x="603" y="464"/>
                </a:lnTo>
                <a:lnTo>
                  <a:pt x="603" y="464"/>
                </a:lnTo>
                <a:lnTo>
                  <a:pt x="605" y="467"/>
                </a:lnTo>
                <a:lnTo>
                  <a:pt x="605" y="467"/>
                </a:lnTo>
                <a:lnTo>
                  <a:pt x="607" y="473"/>
                </a:lnTo>
                <a:lnTo>
                  <a:pt x="607" y="473"/>
                </a:lnTo>
                <a:lnTo>
                  <a:pt x="607" y="475"/>
                </a:lnTo>
                <a:lnTo>
                  <a:pt x="607" y="475"/>
                </a:lnTo>
                <a:lnTo>
                  <a:pt x="608" y="484"/>
                </a:lnTo>
                <a:lnTo>
                  <a:pt x="608" y="484"/>
                </a:lnTo>
                <a:lnTo>
                  <a:pt x="608" y="484"/>
                </a:lnTo>
                <a:lnTo>
                  <a:pt x="608" y="484"/>
                </a:lnTo>
                <a:lnTo>
                  <a:pt x="608" y="495"/>
                </a:lnTo>
                <a:lnTo>
                  <a:pt x="608" y="495"/>
                </a:lnTo>
                <a:lnTo>
                  <a:pt x="608" y="509"/>
                </a:lnTo>
                <a:lnTo>
                  <a:pt x="608" y="509"/>
                </a:lnTo>
                <a:lnTo>
                  <a:pt x="605" y="516"/>
                </a:lnTo>
                <a:lnTo>
                  <a:pt x="605" y="516"/>
                </a:lnTo>
                <a:lnTo>
                  <a:pt x="603" y="522"/>
                </a:lnTo>
                <a:lnTo>
                  <a:pt x="603" y="522"/>
                </a:lnTo>
                <a:lnTo>
                  <a:pt x="601" y="529"/>
                </a:lnTo>
                <a:lnTo>
                  <a:pt x="601" y="529"/>
                </a:lnTo>
                <a:lnTo>
                  <a:pt x="598" y="536"/>
                </a:lnTo>
                <a:lnTo>
                  <a:pt x="598" y="536"/>
                </a:lnTo>
                <a:lnTo>
                  <a:pt x="594" y="540"/>
                </a:lnTo>
                <a:lnTo>
                  <a:pt x="594" y="540"/>
                </a:lnTo>
                <a:lnTo>
                  <a:pt x="589" y="547"/>
                </a:lnTo>
                <a:lnTo>
                  <a:pt x="589" y="547"/>
                </a:lnTo>
                <a:lnTo>
                  <a:pt x="585" y="551"/>
                </a:lnTo>
                <a:lnTo>
                  <a:pt x="585" y="551"/>
                </a:lnTo>
                <a:lnTo>
                  <a:pt x="578" y="556"/>
                </a:lnTo>
                <a:lnTo>
                  <a:pt x="578" y="556"/>
                </a:lnTo>
                <a:lnTo>
                  <a:pt x="572" y="560"/>
                </a:lnTo>
                <a:lnTo>
                  <a:pt x="572" y="560"/>
                </a:lnTo>
                <a:lnTo>
                  <a:pt x="565" y="563"/>
                </a:lnTo>
                <a:lnTo>
                  <a:pt x="565" y="563"/>
                </a:lnTo>
                <a:lnTo>
                  <a:pt x="560" y="567"/>
                </a:lnTo>
                <a:lnTo>
                  <a:pt x="560" y="567"/>
                </a:lnTo>
                <a:lnTo>
                  <a:pt x="550" y="569"/>
                </a:lnTo>
                <a:lnTo>
                  <a:pt x="550" y="569"/>
                </a:lnTo>
                <a:lnTo>
                  <a:pt x="547" y="571"/>
                </a:lnTo>
                <a:lnTo>
                  <a:pt x="547" y="571"/>
                </a:lnTo>
                <a:lnTo>
                  <a:pt x="531" y="572"/>
                </a:lnTo>
                <a:lnTo>
                  <a:pt x="531" y="572"/>
                </a:lnTo>
                <a:lnTo>
                  <a:pt x="525" y="572"/>
                </a:lnTo>
                <a:lnTo>
                  <a:pt x="522" y="576"/>
                </a:lnTo>
                <a:lnTo>
                  <a:pt x="518" y="580"/>
                </a:lnTo>
                <a:lnTo>
                  <a:pt x="518" y="585"/>
                </a:lnTo>
                <a:lnTo>
                  <a:pt x="518" y="585"/>
                </a:lnTo>
                <a:lnTo>
                  <a:pt x="518" y="591"/>
                </a:lnTo>
                <a:lnTo>
                  <a:pt x="520" y="594"/>
                </a:lnTo>
                <a:lnTo>
                  <a:pt x="522" y="596"/>
                </a:lnTo>
                <a:lnTo>
                  <a:pt x="525" y="600"/>
                </a:lnTo>
                <a:lnTo>
                  <a:pt x="525" y="600"/>
                </a:lnTo>
                <a:lnTo>
                  <a:pt x="525" y="600"/>
                </a:lnTo>
                <a:lnTo>
                  <a:pt x="525" y="600"/>
                </a:lnTo>
                <a:lnTo>
                  <a:pt x="531" y="600"/>
                </a:lnTo>
                <a:lnTo>
                  <a:pt x="531" y="600"/>
                </a:lnTo>
                <a:lnTo>
                  <a:pt x="531" y="600"/>
                </a:lnTo>
                <a:lnTo>
                  <a:pt x="531" y="600"/>
                </a:lnTo>
                <a:lnTo>
                  <a:pt x="531" y="600"/>
                </a:lnTo>
                <a:lnTo>
                  <a:pt x="531" y="600"/>
                </a:lnTo>
                <a:lnTo>
                  <a:pt x="543" y="600"/>
                </a:lnTo>
                <a:lnTo>
                  <a:pt x="543" y="600"/>
                </a:lnTo>
                <a:lnTo>
                  <a:pt x="545" y="600"/>
                </a:lnTo>
                <a:lnTo>
                  <a:pt x="545" y="600"/>
                </a:lnTo>
                <a:lnTo>
                  <a:pt x="556" y="596"/>
                </a:lnTo>
                <a:lnTo>
                  <a:pt x="567" y="594"/>
                </a:lnTo>
                <a:lnTo>
                  <a:pt x="585" y="585"/>
                </a:lnTo>
                <a:lnTo>
                  <a:pt x="585" y="585"/>
                </a:lnTo>
                <a:lnTo>
                  <a:pt x="587" y="585"/>
                </a:lnTo>
                <a:lnTo>
                  <a:pt x="587" y="585"/>
                </a:lnTo>
                <a:lnTo>
                  <a:pt x="598" y="576"/>
                </a:lnTo>
                <a:lnTo>
                  <a:pt x="608" y="565"/>
                </a:lnTo>
                <a:lnTo>
                  <a:pt x="608" y="565"/>
                </a:lnTo>
                <a:lnTo>
                  <a:pt x="608" y="565"/>
                </a:lnTo>
                <a:lnTo>
                  <a:pt x="608" y="681"/>
                </a:lnTo>
                <a:lnTo>
                  <a:pt x="608" y="681"/>
                </a:lnTo>
                <a:lnTo>
                  <a:pt x="607" y="681"/>
                </a:lnTo>
                <a:lnTo>
                  <a:pt x="607" y="681"/>
                </a:lnTo>
                <a:lnTo>
                  <a:pt x="598" y="679"/>
                </a:lnTo>
                <a:lnTo>
                  <a:pt x="598" y="679"/>
                </a:lnTo>
                <a:lnTo>
                  <a:pt x="596" y="679"/>
                </a:lnTo>
                <a:lnTo>
                  <a:pt x="596" y="679"/>
                </a:lnTo>
                <a:lnTo>
                  <a:pt x="590" y="679"/>
                </a:lnTo>
                <a:lnTo>
                  <a:pt x="590" y="679"/>
                </a:lnTo>
                <a:lnTo>
                  <a:pt x="587" y="679"/>
                </a:lnTo>
                <a:lnTo>
                  <a:pt x="587" y="679"/>
                </a:lnTo>
                <a:lnTo>
                  <a:pt x="583" y="681"/>
                </a:lnTo>
                <a:lnTo>
                  <a:pt x="583" y="681"/>
                </a:lnTo>
                <a:lnTo>
                  <a:pt x="579" y="681"/>
                </a:lnTo>
                <a:lnTo>
                  <a:pt x="579" y="681"/>
                </a:lnTo>
                <a:lnTo>
                  <a:pt x="576" y="683"/>
                </a:lnTo>
                <a:lnTo>
                  <a:pt x="576" y="683"/>
                </a:lnTo>
                <a:lnTo>
                  <a:pt x="572" y="685"/>
                </a:lnTo>
                <a:lnTo>
                  <a:pt x="572" y="685"/>
                </a:lnTo>
                <a:lnTo>
                  <a:pt x="570" y="686"/>
                </a:lnTo>
                <a:lnTo>
                  <a:pt x="570" y="686"/>
                </a:lnTo>
                <a:lnTo>
                  <a:pt x="567" y="690"/>
                </a:lnTo>
                <a:lnTo>
                  <a:pt x="567" y="690"/>
                </a:lnTo>
                <a:lnTo>
                  <a:pt x="563" y="692"/>
                </a:lnTo>
                <a:lnTo>
                  <a:pt x="563" y="692"/>
                </a:lnTo>
                <a:lnTo>
                  <a:pt x="560" y="697"/>
                </a:lnTo>
                <a:lnTo>
                  <a:pt x="560" y="697"/>
                </a:lnTo>
                <a:lnTo>
                  <a:pt x="558" y="701"/>
                </a:lnTo>
                <a:lnTo>
                  <a:pt x="556" y="706"/>
                </a:lnTo>
                <a:lnTo>
                  <a:pt x="558" y="710"/>
                </a:lnTo>
                <a:lnTo>
                  <a:pt x="560" y="714"/>
                </a:lnTo>
                <a:lnTo>
                  <a:pt x="560" y="714"/>
                </a:lnTo>
                <a:lnTo>
                  <a:pt x="563" y="717"/>
                </a:lnTo>
                <a:lnTo>
                  <a:pt x="563" y="717"/>
                </a:lnTo>
                <a:lnTo>
                  <a:pt x="563" y="717"/>
                </a:lnTo>
                <a:lnTo>
                  <a:pt x="563" y="717"/>
                </a:lnTo>
                <a:lnTo>
                  <a:pt x="567" y="719"/>
                </a:lnTo>
                <a:lnTo>
                  <a:pt x="567" y="719"/>
                </a:lnTo>
                <a:lnTo>
                  <a:pt x="567" y="719"/>
                </a:lnTo>
                <a:lnTo>
                  <a:pt x="567" y="719"/>
                </a:lnTo>
                <a:lnTo>
                  <a:pt x="569" y="719"/>
                </a:lnTo>
                <a:lnTo>
                  <a:pt x="569" y="719"/>
                </a:lnTo>
                <a:lnTo>
                  <a:pt x="572" y="719"/>
                </a:lnTo>
                <a:lnTo>
                  <a:pt x="572" y="719"/>
                </a:lnTo>
                <a:lnTo>
                  <a:pt x="574" y="719"/>
                </a:lnTo>
                <a:lnTo>
                  <a:pt x="574" y="719"/>
                </a:lnTo>
                <a:lnTo>
                  <a:pt x="578" y="717"/>
                </a:lnTo>
                <a:lnTo>
                  <a:pt x="578" y="717"/>
                </a:lnTo>
                <a:lnTo>
                  <a:pt x="578" y="717"/>
                </a:lnTo>
                <a:lnTo>
                  <a:pt x="578" y="717"/>
                </a:lnTo>
                <a:lnTo>
                  <a:pt x="581" y="714"/>
                </a:lnTo>
                <a:lnTo>
                  <a:pt x="581" y="714"/>
                </a:lnTo>
                <a:lnTo>
                  <a:pt x="587" y="710"/>
                </a:lnTo>
                <a:lnTo>
                  <a:pt x="587" y="710"/>
                </a:lnTo>
                <a:lnTo>
                  <a:pt x="590" y="708"/>
                </a:lnTo>
                <a:lnTo>
                  <a:pt x="590" y="708"/>
                </a:lnTo>
                <a:lnTo>
                  <a:pt x="592" y="706"/>
                </a:lnTo>
                <a:lnTo>
                  <a:pt x="592" y="706"/>
                </a:lnTo>
                <a:lnTo>
                  <a:pt x="596" y="706"/>
                </a:lnTo>
                <a:lnTo>
                  <a:pt x="596" y="706"/>
                </a:lnTo>
                <a:lnTo>
                  <a:pt x="598" y="708"/>
                </a:lnTo>
                <a:lnTo>
                  <a:pt x="598" y="708"/>
                </a:lnTo>
                <a:lnTo>
                  <a:pt x="603" y="710"/>
                </a:lnTo>
                <a:lnTo>
                  <a:pt x="603" y="710"/>
                </a:lnTo>
                <a:lnTo>
                  <a:pt x="607" y="715"/>
                </a:lnTo>
                <a:lnTo>
                  <a:pt x="608" y="723"/>
                </a:lnTo>
                <a:lnTo>
                  <a:pt x="608" y="804"/>
                </a:lnTo>
                <a:lnTo>
                  <a:pt x="608" y="804"/>
                </a:lnTo>
                <a:lnTo>
                  <a:pt x="608" y="806"/>
                </a:lnTo>
                <a:lnTo>
                  <a:pt x="608" y="806"/>
                </a:lnTo>
                <a:lnTo>
                  <a:pt x="608" y="820"/>
                </a:lnTo>
                <a:lnTo>
                  <a:pt x="603" y="833"/>
                </a:lnTo>
                <a:lnTo>
                  <a:pt x="596" y="846"/>
                </a:lnTo>
                <a:lnTo>
                  <a:pt x="589" y="857"/>
                </a:lnTo>
                <a:lnTo>
                  <a:pt x="578" y="866"/>
                </a:lnTo>
                <a:lnTo>
                  <a:pt x="565" y="873"/>
                </a:lnTo>
                <a:lnTo>
                  <a:pt x="550" y="877"/>
                </a:lnTo>
                <a:lnTo>
                  <a:pt x="536" y="878"/>
                </a:lnTo>
                <a:lnTo>
                  <a:pt x="536" y="878"/>
                </a:lnTo>
                <a:lnTo>
                  <a:pt x="523" y="877"/>
                </a:lnTo>
                <a:lnTo>
                  <a:pt x="523" y="877"/>
                </a:lnTo>
                <a:lnTo>
                  <a:pt x="522" y="877"/>
                </a:lnTo>
                <a:lnTo>
                  <a:pt x="522" y="877"/>
                </a:lnTo>
                <a:lnTo>
                  <a:pt x="516" y="875"/>
                </a:lnTo>
                <a:lnTo>
                  <a:pt x="516" y="875"/>
                </a:lnTo>
                <a:lnTo>
                  <a:pt x="509" y="873"/>
                </a:lnTo>
                <a:lnTo>
                  <a:pt x="509" y="873"/>
                </a:lnTo>
                <a:lnTo>
                  <a:pt x="503" y="869"/>
                </a:lnTo>
                <a:lnTo>
                  <a:pt x="503" y="869"/>
                </a:lnTo>
                <a:lnTo>
                  <a:pt x="498" y="866"/>
                </a:lnTo>
                <a:lnTo>
                  <a:pt x="498" y="866"/>
                </a:lnTo>
                <a:lnTo>
                  <a:pt x="491" y="862"/>
                </a:lnTo>
                <a:lnTo>
                  <a:pt x="491" y="862"/>
                </a:lnTo>
                <a:lnTo>
                  <a:pt x="487" y="858"/>
                </a:lnTo>
                <a:lnTo>
                  <a:pt x="487" y="858"/>
                </a:lnTo>
                <a:lnTo>
                  <a:pt x="482" y="853"/>
                </a:lnTo>
                <a:lnTo>
                  <a:pt x="482" y="853"/>
                </a:lnTo>
                <a:lnTo>
                  <a:pt x="478" y="848"/>
                </a:lnTo>
                <a:lnTo>
                  <a:pt x="478" y="848"/>
                </a:lnTo>
                <a:lnTo>
                  <a:pt x="476" y="846"/>
                </a:lnTo>
                <a:lnTo>
                  <a:pt x="476" y="846"/>
                </a:lnTo>
                <a:lnTo>
                  <a:pt x="474" y="842"/>
                </a:lnTo>
                <a:lnTo>
                  <a:pt x="474" y="842"/>
                </a:lnTo>
                <a:lnTo>
                  <a:pt x="473" y="840"/>
                </a:lnTo>
                <a:lnTo>
                  <a:pt x="473" y="840"/>
                </a:lnTo>
                <a:lnTo>
                  <a:pt x="471" y="837"/>
                </a:lnTo>
                <a:lnTo>
                  <a:pt x="471" y="837"/>
                </a:lnTo>
                <a:lnTo>
                  <a:pt x="467" y="831"/>
                </a:lnTo>
                <a:lnTo>
                  <a:pt x="467" y="831"/>
                </a:lnTo>
                <a:lnTo>
                  <a:pt x="467" y="828"/>
                </a:lnTo>
                <a:lnTo>
                  <a:pt x="467" y="828"/>
                </a:lnTo>
                <a:lnTo>
                  <a:pt x="465" y="824"/>
                </a:lnTo>
                <a:lnTo>
                  <a:pt x="465" y="824"/>
                </a:lnTo>
                <a:lnTo>
                  <a:pt x="465" y="820"/>
                </a:lnTo>
                <a:lnTo>
                  <a:pt x="465" y="820"/>
                </a:lnTo>
                <a:lnTo>
                  <a:pt x="465" y="819"/>
                </a:lnTo>
                <a:lnTo>
                  <a:pt x="465" y="819"/>
                </a:lnTo>
                <a:lnTo>
                  <a:pt x="464" y="806"/>
                </a:lnTo>
                <a:lnTo>
                  <a:pt x="464" y="806"/>
                </a:lnTo>
                <a:lnTo>
                  <a:pt x="478" y="792"/>
                </a:lnTo>
                <a:lnTo>
                  <a:pt x="489" y="773"/>
                </a:lnTo>
                <a:lnTo>
                  <a:pt x="489" y="773"/>
                </a:lnTo>
                <a:lnTo>
                  <a:pt x="493" y="777"/>
                </a:lnTo>
                <a:lnTo>
                  <a:pt x="494" y="781"/>
                </a:lnTo>
                <a:lnTo>
                  <a:pt x="498" y="782"/>
                </a:lnTo>
                <a:lnTo>
                  <a:pt x="502" y="782"/>
                </a:lnTo>
                <a:lnTo>
                  <a:pt x="502" y="782"/>
                </a:lnTo>
                <a:lnTo>
                  <a:pt x="507" y="782"/>
                </a:lnTo>
                <a:lnTo>
                  <a:pt x="512" y="779"/>
                </a:lnTo>
                <a:lnTo>
                  <a:pt x="514" y="773"/>
                </a:lnTo>
                <a:lnTo>
                  <a:pt x="516" y="768"/>
                </a:lnTo>
                <a:lnTo>
                  <a:pt x="516" y="768"/>
                </a:lnTo>
                <a:lnTo>
                  <a:pt x="514" y="752"/>
                </a:lnTo>
                <a:lnTo>
                  <a:pt x="509" y="735"/>
                </a:lnTo>
                <a:lnTo>
                  <a:pt x="509" y="735"/>
                </a:lnTo>
                <a:lnTo>
                  <a:pt x="514" y="719"/>
                </a:lnTo>
                <a:lnTo>
                  <a:pt x="518" y="703"/>
                </a:lnTo>
                <a:lnTo>
                  <a:pt x="522" y="685"/>
                </a:lnTo>
                <a:lnTo>
                  <a:pt x="522" y="667"/>
                </a:lnTo>
                <a:lnTo>
                  <a:pt x="522" y="667"/>
                </a:lnTo>
                <a:lnTo>
                  <a:pt x="520" y="647"/>
                </a:lnTo>
                <a:lnTo>
                  <a:pt x="518" y="627"/>
                </a:lnTo>
                <a:lnTo>
                  <a:pt x="512" y="609"/>
                </a:lnTo>
                <a:lnTo>
                  <a:pt x="505" y="589"/>
                </a:lnTo>
                <a:lnTo>
                  <a:pt x="496" y="572"/>
                </a:lnTo>
                <a:lnTo>
                  <a:pt x="487" y="556"/>
                </a:lnTo>
                <a:lnTo>
                  <a:pt x="474" y="540"/>
                </a:lnTo>
                <a:lnTo>
                  <a:pt x="462" y="527"/>
                </a:lnTo>
                <a:lnTo>
                  <a:pt x="447" y="514"/>
                </a:lnTo>
                <a:lnTo>
                  <a:pt x="431" y="502"/>
                </a:lnTo>
                <a:lnTo>
                  <a:pt x="415" y="493"/>
                </a:lnTo>
                <a:lnTo>
                  <a:pt x="397" y="485"/>
                </a:lnTo>
                <a:lnTo>
                  <a:pt x="378" y="478"/>
                </a:lnTo>
                <a:lnTo>
                  <a:pt x="359" y="475"/>
                </a:lnTo>
                <a:lnTo>
                  <a:pt x="339" y="473"/>
                </a:lnTo>
                <a:lnTo>
                  <a:pt x="319" y="473"/>
                </a:lnTo>
                <a:lnTo>
                  <a:pt x="319" y="473"/>
                </a:lnTo>
                <a:lnTo>
                  <a:pt x="311" y="473"/>
                </a:lnTo>
                <a:lnTo>
                  <a:pt x="311" y="473"/>
                </a:lnTo>
                <a:lnTo>
                  <a:pt x="306" y="464"/>
                </a:lnTo>
                <a:lnTo>
                  <a:pt x="306" y="464"/>
                </a:lnTo>
                <a:lnTo>
                  <a:pt x="302" y="458"/>
                </a:lnTo>
                <a:lnTo>
                  <a:pt x="302" y="458"/>
                </a:lnTo>
                <a:lnTo>
                  <a:pt x="299" y="453"/>
                </a:lnTo>
                <a:lnTo>
                  <a:pt x="299" y="453"/>
                </a:lnTo>
                <a:lnTo>
                  <a:pt x="295" y="444"/>
                </a:lnTo>
                <a:lnTo>
                  <a:pt x="295" y="444"/>
                </a:lnTo>
                <a:lnTo>
                  <a:pt x="293" y="442"/>
                </a:lnTo>
                <a:lnTo>
                  <a:pt x="293" y="442"/>
                </a:lnTo>
                <a:lnTo>
                  <a:pt x="290" y="428"/>
                </a:lnTo>
                <a:lnTo>
                  <a:pt x="290" y="428"/>
                </a:lnTo>
                <a:lnTo>
                  <a:pt x="290" y="428"/>
                </a:lnTo>
                <a:lnTo>
                  <a:pt x="290" y="428"/>
                </a:lnTo>
                <a:lnTo>
                  <a:pt x="290" y="413"/>
                </a:lnTo>
                <a:lnTo>
                  <a:pt x="290" y="413"/>
                </a:lnTo>
                <a:lnTo>
                  <a:pt x="290" y="402"/>
                </a:lnTo>
                <a:lnTo>
                  <a:pt x="290" y="402"/>
                </a:lnTo>
                <a:lnTo>
                  <a:pt x="292" y="399"/>
                </a:lnTo>
                <a:lnTo>
                  <a:pt x="292" y="399"/>
                </a:lnTo>
                <a:lnTo>
                  <a:pt x="292" y="391"/>
                </a:lnTo>
                <a:lnTo>
                  <a:pt x="292" y="391"/>
                </a:lnTo>
                <a:lnTo>
                  <a:pt x="293" y="386"/>
                </a:lnTo>
                <a:lnTo>
                  <a:pt x="293" y="386"/>
                </a:lnTo>
                <a:lnTo>
                  <a:pt x="295" y="382"/>
                </a:lnTo>
                <a:lnTo>
                  <a:pt x="295" y="382"/>
                </a:lnTo>
                <a:lnTo>
                  <a:pt x="299" y="375"/>
                </a:lnTo>
                <a:lnTo>
                  <a:pt x="299" y="375"/>
                </a:lnTo>
                <a:lnTo>
                  <a:pt x="299" y="373"/>
                </a:lnTo>
                <a:lnTo>
                  <a:pt x="299" y="373"/>
                </a:lnTo>
                <a:lnTo>
                  <a:pt x="310" y="359"/>
                </a:lnTo>
                <a:lnTo>
                  <a:pt x="324" y="344"/>
                </a:lnTo>
                <a:lnTo>
                  <a:pt x="324" y="344"/>
                </a:lnTo>
                <a:lnTo>
                  <a:pt x="330" y="357"/>
                </a:lnTo>
                <a:lnTo>
                  <a:pt x="330" y="357"/>
                </a:lnTo>
                <a:lnTo>
                  <a:pt x="330" y="357"/>
                </a:lnTo>
                <a:lnTo>
                  <a:pt x="330" y="357"/>
                </a:lnTo>
                <a:lnTo>
                  <a:pt x="337" y="370"/>
                </a:lnTo>
                <a:lnTo>
                  <a:pt x="337" y="370"/>
                </a:lnTo>
                <a:lnTo>
                  <a:pt x="337" y="370"/>
                </a:lnTo>
                <a:lnTo>
                  <a:pt x="337" y="370"/>
                </a:lnTo>
                <a:lnTo>
                  <a:pt x="337" y="370"/>
                </a:lnTo>
                <a:lnTo>
                  <a:pt x="337" y="370"/>
                </a:lnTo>
                <a:lnTo>
                  <a:pt x="348" y="382"/>
                </a:lnTo>
                <a:lnTo>
                  <a:pt x="348" y="382"/>
                </a:lnTo>
                <a:lnTo>
                  <a:pt x="349" y="384"/>
                </a:lnTo>
                <a:lnTo>
                  <a:pt x="349" y="384"/>
                </a:lnTo>
                <a:lnTo>
                  <a:pt x="362" y="393"/>
                </a:lnTo>
                <a:lnTo>
                  <a:pt x="362" y="393"/>
                </a:lnTo>
                <a:lnTo>
                  <a:pt x="364" y="395"/>
                </a:lnTo>
                <a:lnTo>
                  <a:pt x="364" y="395"/>
                </a:lnTo>
                <a:lnTo>
                  <a:pt x="375" y="400"/>
                </a:lnTo>
                <a:lnTo>
                  <a:pt x="375" y="400"/>
                </a:lnTo>
                <a:lnTo>
                  <a:pt x="378" y="402"/>
                </a:lnTo>
                <a:lnTo>
                  <a:pt x="378" y="402"/>
                </a:lnTo>
                <a:lnTo>
                  <a:pt x="393" y="408"/>
                </a:lnTo>
                <a:lnTo>
                  <a:pt x="393" y="408"/>
                </a:lnTo>
                <a:lnTo>
                  <a:pt x="395" y="408"/>
                </a:lnTo>
                <a:lnTo>
                  <a:pt x="395" y="408"/>
                </a:lnTo>
                <a:lnTo>
                  <a:pt x="398" y="408"/>
                </a:lnTo>
                <a:lnTo>
                  <a:pt x="398" y="408"/>
                </a:lnTo>
                <a:lnTo>
                  <a:pt x="402" y="408"/>
                </a:lnTo>
                <a:lnTo>
                  <a:pt x="402" y="408"/>
                </a:lnTo>
                <a:lnTo>
                  <a:pt x="413" y="409"/>
                </a:lnTo>
                <a:lnTo>
                  <a:pt x="413" y="409"/>
                </a:lnTo>
                <a:lnTo>
                  <a:pt x="420" y="409"/>
                </a:lnTo>
                <a:lnTo>
                  <a:pt x="420" y="409"/>
                </a:lnTo>
                <a:lnTo>
                  <a:pt x="424" y="408"/>
                </a:lnTo>
                <a:lnTo>
                  <a:pt x="424" y="408"/>
                </a:lnTo>
                <a:lnTo>
                  <a:pt x="427" y="408"/>
                </a:lnTo>
                <a:lnTo>
                  <a:pt x="427" y="408"/>
                </a:lnTo>
                <a:lnTo>
                  <a:pt x="427" y="408"/>
                </a:lnTo>
                <a:lnTo>
                  <a:pt x="427" y="408"/>
                </a:lnTo>
                <a:lnTo>
                  <a:pt x="427" y="408"/>
                </a:lnTo>
                <a:lnTo>
                  <a:pt x="427" y="408"/>
                </a:lnTo>
                <a:lnTo>
                  <a:pt x="436" y="415"/>
                </a:lnTo>
                <a:lnTo>
                  <a:pt x="444" y="424"/>
                </a:lnTo>
                <a:lnTo>
                  <a:pt x="444" y="424"/>
                </a:lnTo>
                <a:lnTo>
                  <a:pt x="445" y="426"/>
                </a:lnTo>
                <a:lnTo>
                  <a:pt x="445" y="426"/>
                </a:lnTo>
                <a:lnTo>
                  <a:pt x="447" y="431"/>
                </a:lnTo>
                <a:lnTo>
                  <a:pt x="447" y="431"/>
                </a:lnTo>
                <a:lnTo>
                  <a:pt x="449" y="435"/>
                </a:lnTo>
                <a:lnTo>
                  <a:pt x="449" y="435"/>
                </a:lnTo>
                <a:lnTo>
                  <a:pt x="449" y="438"/>
                </a:lnTo>
                <a:lnTo>
                  <a:pt x="449" y="438"/>
                </a:lnTo>
                <a:lnTo>
                  <a:pt x="451" y="444"/>
                </a:lnTo>
                <a:lnTo>
                  <a:pt x="451" y="444"/>
                </a:lnTo>
                <a:lnTo>
                  <a:pt x="451" y="447"/>
                </a:lnTo>
                <a:lnTo>
                  <a:pt x="451" y="447"/>
                </a:lnTo>
                <a:lnTo>
                  <a:pt x="451" y="453"/>
                </a:lnTo>
                <a:lnTo>
                  <a:pt x="451" y="453"/>
                </a:lnTo>
                <a:lnTo>
                  <a:pt x="451" y="457"/>
                </a:lnTo>
                <a:lnTo>
                  <a:pt x="451" y="457"/>
                </a:lnTo>
                <a:lnTo>
                  <a:pt x="449" y="466"/>
                </a:lnTo>
                <a:lnTo>
                  <a:pt x="449" y="466"/>
                </a:lnTo>
                <a:lnTo>
                  <a:pt x="444" y="475"/>
                </a:lnTo>
                <a:lnTo>
                  <a:pt x="444" y="475"/>
                </a:lnTo>
                <a:lnTo>
                  <a:pt x="444" y="480"/>
                </a:lnTo>
                <a:lnTo>
                  <a:pt x="444" y="480"/>
                </a:lnTo>
                <a:lnTo>
                  <a:pt x="444" y="484"/>
                </a:lnTo>
                <a:lnTo>
                  <a:pt x="444" y="484"/>
                </a:lnTo>
                <a:lnTo>
                  <a:pt x="444" y="485"/>
                </a:lnTo>
                <a:lnTo>
                  <a:pt x="444" y="485"/>
                </a:lnTo>
                <a:lnTo>
                  <a:pt x="445" y="489"/>
                </a:lnTo>
                <a:lnTo>
                  <a:pt x="445" y="489"/>
                </a:lnTo>
                <a:lnTo>
                  <a:pt x="445" y="489"/>
                </a:lnTo>
                <a:lnTo>
                  <a:pt x="445" y="489"/>
                </a:lnTo>
                <a:lnTo>
                  <a:pt x="449" y="493"/>
                </a:lnTo>
                <a:lnTo>
                  <a:pt x="449" y="493"/>
                </a:lnTo>
                <a:lnTo>
                  <a:pt x="449" y="493"/>
                </a:lnTo>
                <a:lnTo>
                  <a:pt x="449" y="493"/>
                </a:lnTo>
                <a:lnTo>
                  <a:pt x="449" y="495"/>
                </a:lnTo>
                <a:lnTo>
                  <a:pt x="449" y="495"/>
                </a:lnTo>
                <a:lnTo>
                  <a:pt x="456" y="496"/>
                </a:lnTo>
                <a:lnTo>
                  <a:pt x="456" y="496"/>
                </a:lnTo>
                <a:lnTo>
                  <a:pt x="462" y="495"/>
                </a:lnTo>
                <a:lnTo>
                  <a:pt x="465" y="493"/>
                </a:lnTo>
                <a:lnTo>
                  <a:pt x="465" y="493"/>
                </a:lnTo>
                <a:lnTo>
                  <a:pt x="469" y="489"/>
                </a:lnTo>
                <a:lnTo>
                  <a:pt x="469" y="489"/>
                </a:lnTo>
                <a:lnTo>
                  <a:pt x="469" y="487"/>
                </a:lnTo>
                <a:lnTo>
                  <a:pt x="469" y="487"/>
                </a:lnTo>
                <a:lnTo>
                  <a:pt x="474" y="476"/>
                </a:lnTo>
                <a:lnTo>
                  <a:pt x="474" y="476"/>
                </a:lnTo>
                <a:lnTo>
                  <a:pt x="476" y="471"/>
                </a:lnTo>
                <a:lnTo>
                  <a:pt x="476" y="471"/>
                </a:lnTo>
                <a:lnTo>
                  <a:pt x="478" y="466"/>
                </a:lnTo>
                <a:lnTo>
                  <a:pt x="478" y="466"/>
                </a:lnTo>
                <a:lnTo>
                  <a:pt x="478" y="466"/>
                </a:lnTo>
                <a:lnTo>
                  <a:pt x="478" y="466"/>
                </a:lnTo>
                <a:lnTo>
                  <a:pt x="478" y="462"/>
                </a:lnTo>
                <a:lnTo>
                  <a:pt x="478" y="462"/>
                </a:lnTo>
                <a:lnTo>
                  <a:pt x="478" y="455"/>
                </a:lnTo>
                <a:lnTo>
                  <a:pt x="478" y="455"/>
                </a:lnTo>
                <a:lnTo>
                  <a:pt x="478" y="449"/>
                </a:lnTo>
                <a:lnTo>
                  <a:pt x="478" y="449"/>
                </a:lnTo>
                <a:lnTo>
                  <a:pt x="478" y="440"/>
                </a:lnTo>
                <a:lnTo>
                  <a:pt x="478" y="440"/>
                </a:lnTo>
                <a:lnTo>
                  <a:pt x="478" y="437"/>
                </a:lnTo>
                <a:lnTo>
                  <a:pt x="478" y="437"/>
                </a:lnTo>
                <a:lnTo>
                  <a:pt x="474" y="426"/>
                </a:lnTo>
                <a:lnTo>
                  <a:pt x="471" y="417"/>
                </a:lnTo>
                <a:lnTo>
                  <a:pt x="465" y="406"/>
                </a:lnTo>
                <a:lnTo>
                  <a:pt x="458" y="397"/>
                </a:lnTo>
                <a:lnTo>
                  <a:pt x="458" y="397"/>
                </a:lnTo>
                <a:lnTo>
                  <a:pt x="458" y="397"/>
                </a:lnTo>
                <a:lnTo>
                  <a:pt x="458" y="397"/>
                </a:lnTo>
                <a:lnTo>
                  <a:pt x="471" y="388"/>
                </a:lnTo>
                <a:lnTo>
                  <a:pt x="482" y="377"/>
                </a:lnTo>
                <a:lnTo>
                  <a:pt x="491" y="364"/>
                </a:lnTo>
                <a:lnTo>
                  <a:pt x="498" y="352"/>
                </a:lnTo>
                <a:lnTo>
                  <a:pt x="498" y="352"/>
                </a:lnTo>
                <a:lnTo>
                  <a:pt x="498" y="352"/>
                </a:lnTo>
                <a:lnTo>
                  <a:pt x="498" y="352"/>
                </a:lnTo>
                <a:lnTo>
                  <a:pt x="512" y="352"/>
                </a:lnTo>
                <a:lnTo>
                  <a:pt x="512" y="352"/>
                </a:lnTo>
                <a:lnTo>
                  <a:pt x="525" y="352"/>
                </a:lnTo>
                <a:lnTo>
                  <a:pt x="525" y="352"/>
                </a:lnTo>
                <a:lnTo>
                  <a:pt x="525" y="352"/>
                </a:lnTo>
                <a:lnTo>
                  <a:pt x="525" y="352"/>
                </a:lnTo>
                <a:lnTo>
                  <a:pt x="543" y="346"/>
                </a:lnTo>
                <a:lnTo>
                  <a:pt x="543" y="346"/>
                </a:lnTo>
                <a:lnTo>
                  <a:pt x="549" y="344"/>
                </a:lnTo>
                <a:lnTo>
                  <a:pt x="549" y="344"/>
                </a:lnTo>
                <a:lnTo>
                  <a:pt x="550" y="344"/>
                </a:lnTo>
                <a:lnTo>
                  <a:pt x="550" y="344"/>
                </a:lnTo>
                <a:lnTo>
                  <a:pt x="561" y="339"/>
                </a:lnTo>
                <a:lnTo>
                  <a:pt x="561" y="339"/>
                </a:lnTo>
                <a:lnTo>
                  <a:pt x="567" y="335"/>
                </a:lnTo>
                <a:lnTo>
                  <a:pt x="567" y="335"/>
                </a:lnTo>
                <a:lnTo>
                  <a:pt x="569" y="335"/>
                </a:lnTo>
                <a:lnTo>
                  <a:pt x="569" y="335"/>
                </a:lnTo>
                <a:lnTo>
                  <a:pt x="572" y="330"/>
                </a:lnTo>
                <a:lnTo>
                  <a:pt x="572" y="330"/>
                </a:lnTo>
                <a:lnTo>
                  <a:pt x="574" y="323"/>
                </a:lnTo>
                <a:lnTo>
                  <a:pt x="572" y="319"/>
                </a:lnTo>
                <a:lnTo>
                  <a:pt x="570" y="315"/>
                </a:lnTo>
                <a:lnTo>
                  <a:pt x="570" y="315"/>
                </a:lnTo>
                <a:lnTo>
                  <a:pt x="567" y="312"/>
                </a:lnTo>
                <a:lnTo>
                  <a:pt x="563" y="310"/>
                </a:lnTo>
                <a:lnTo>
                  <a:pt x="563" y="310"/>
                </a:lnTo>
                <a:lnTo>
                  <a:pt x="558" y="310"/>
                </a:lnTo>
                <a:lnTo>
                  <a:pt x="552" y="312"/>
                </a:lnTo>
                <a:lnTo>
                  <a:pt x="552" y="312"/>
                </a:lnTo>
                <a:lnTo>
                  <a:pt x="541" y="317"/>
                </a:lnTo>
                <a:lnTo>
                  <a:pt x="532" y="321"/>
                </a:lnTo>
                <a:lnTo>
                  <a:pt x="520" y="324"/>
                </a:lnTo>
                <a:lnTo>
                  <a:pt x="520" y="324"/>
                </a:lnTo>
                <a:lnTo>
                  <a:pt x="507" y="324"/>
                </a:lnTo>
                <a:lnTo>
                  <a:pt x="493" y="321"/>
                </a:lnTo>
                <a:lnTo>
                  <a:pt x="493" y="321"/>
                </a:lnTo>
                <a:lnTo>
                  <a:pt x="485" y="317"/>
                </a:lnTo>
                <a:lnTo>
                  <a:pt x="478" y="312"/>
                </a:lnTo>
                <a:lnTo>
                  <a:pt x="467" y="303"/>
                </a:lnTo>
                <a:lnTo>
                  <a:pt x="462" y="294"/>
                </a:lnTo>
                <a:lnTo>
                  <a:pt x="458" y="286"/>
                </a:lnTo>
                <a:lnTo>
                  <a:pt x="458" y="286"/>
                </a:lnTo>
                <a:lnTo>
                  <a:pt x="458" y="286"/>
                </a:lnTo>
                <a:lnTo>
                  <a:pt x="458" y="286"/>
                </a:lnTo>
                <a:lnTo>
                  <a:pt x="454" y="283"/>
                </a:lnTo>
                <a:lnTo>
                  <a:pt x="449" y="279"/>
                </a:lnTo>
                <a:lnTo>
                  <a:pt x="445" y="279"/>
                </a:lnTo>
                <a:lnTo>
                  <a:pt x="440" y="279"/>
                </a:lnTo>
                <a:lnTo>
                  <a:pt x="440" y="279"/>
                </a:lnTo>
                <a:lnTo>
                  <a:pt x="435" y="285"/>
                </a:lnTo>
                <a:lnTo>
                  <a:pt x="435" y="285"/>
                </a:lnTo>
                <a:lnTo>
                  <a:pt x="431" y="290"/>
                </a:lnTo>
                <a:lnTo>
                  <a:pt x="431" y="294"/>
                </a:lnTo>
                <a:lnTo>
                  <a:pt x="433" y="297"/>
                </a:lnTo>
                <a:lnTo>
                  <a:pt x="433" y="297"/>
                </a:lnTo>
                <a:lnTo>
                  <a:pt x="435" y="303"/>
                </a:lnTo>
                <a:lnTo>
                  <a:pt x="435" y="303"/>
                </a:lnTo>
                <a:lnTo>
                  <a:pt x="435" y="303"/>
                </a:lnTo>
                <a:lnTo>
                  <a:pt x="435" y="303"/>
                </a:lnTo>
                <a:lnTo>
                  <a:pt x="438" y="310"/>
                </a:lnTo>
                <a:lnTo>
                  <a:pt x="438" y="310"/>
                </a:lnTo>
                <a:lnTo>
                  <a:pt x="438" y="310"/>
                </a:lnTo>
                <a:lnTo>
                  <a:pt x="438" y="310"/>
                </a:lnTo>
                <a:lnTo>
                  <a:pt x="440" y="310"/>
                </a:lnTo>
                <a:lnTo>
                  <a:pt x="440" y="310"/>
                </a:lnTo>
                <a:lnTo>
                  <a:pt x="444" y="317"/>
                </a:lnTo>
                <a:lnTo>
                  <a:pt x="444" y="317"/>
                </a:lnTo>
                <a:lnTo>
                  <a:pt x="445" y="319"/>
                </a:lnTo>
                <a:lnTo>
                  <a:pt x="445" y="319"/>
                </a:lnTo>
                <a:lnTo>
                  <a:pt x="451" y="324"/>
                </a:lnTo>
                <a:lnTo>
                  <a:pt x="451" y="324"/>
                </a:lnTo>
                <a:lnTo>
                  <a:pt x="453" y="326"/>
                </a:lnTo>
                <a:lnTo>
                  <a:pt x="453" y="326"/>
                </a:lnTo>
                <a:lnTo>
                  <a:pt x="460" y="333"/>
                </a:lnTo>
                <a:lnTo>
                  <a:pt x="460" y="333"/>
                </a:lnTo>
                <a:lnTo>
                  <a:pt x="460" y="333"/>
                </a:lnTo>
                <a:lnTo>
                  <a:pt x="460" y="333"/>
                </a:lnTo>
                <a:lnTo>
                  <a:pt x="471" y="341"/>
                </a:lnTo>
                <a:lnTo>
                  <a:pt x="471" y="341"/>
                </a:lnTo>
                <a:lnTo>
                  <a:pt x="471" y="341"/>
                </a:lnTo>
                <a:lnTo>
                  <a:pt x="471" y="341"/>
                </a:lnTo>
                <a:lnTo>
                  <a:pt x="465" y="352"/>
                </a:lnTo>
                <a:lnTo>
                  <a:pt x="458" y="361"/>
                </a:lnTo>
                <a:lnTo>
                  <a:pt x="458" y="361"/>
                </a:lnTo>
                <a:lnTo>
                  <a:pt x="458" y="361"/>
                </a:lnTo>
                <a:lnTo>
                  <a:pt x="458" y="361"/>
                </a:lnTo>
                <a:lnTo>
                  <a:pt x="451" y="368"/>
                </a:lnTo>
                <a:lnTo>
                  <a:pt x="451" y="368"/>
                </a:lnTo>
                <a:lnTo>
                  <a:pt x="449" y="370"/>
                </a:lnTo>
                <a:lnTo>
                  <a:pt x="449" y="370"/>
                </a:lnTo>
                <a:lnTo>
                  <a:pt x="442" y="373"/>
                </a:lnTo>
                <a:lnTo>
                  <a:pt x="442" y="373"/>
                </a:lnTo>
                <a:lnTo>
                  <a:pt x="440" y="375"/>
                </a:lnTo>
                <a:lnTo>
                  <a:pt x="440" y="375"/>
                </a:lnTo>
                <a:lnTo>
                  <a:pt x="433" y="377"/>
                </a:lnTo>
                <a:lnTo>
                  <a:pt x="433" y="377"/>
                </a:lnTo>
                <a:lnTo>
                  <a:pt x="429" y="379"/>
                </a:lnTo>
                <a:lnTo>
                  <a:pt x="429" y="379"/>
                </a:lnTo>
                <a:lnTo>
                  <a:pt x="420" y="380"/>
                </a:lnTo>
                <a:lnTo>
                  <a:pt x="420" y="380"/>
                </a:lnTo>
                <a:lnTo>
                  <a:pt x="407" y="380"/>
                </a:lnTo>
                <a:lnTo>
                  <a:pt x="407" y="380"/>
                </a:lnTo>
                <a:lnTo>
                  <a:pt x="397" y="379"/>
                </a:lnTo>
                <a:lnTo>
                  <a:pt x="387" y="375"/>
                </a:lnTo>
                <a:lnTo>
                  <a:pt x="377" y="370"/>
                </a:lnTo>
                <a:lnTo>
                  <a:pt x="368" y="364"/>
                </a:lnTo>
                <a:lnTo>
                  <a:pt x="368" y="364"/>
                </a:lnTo>
                <a:lnTo>
                  <a:pt x="359" y="353"/>
                </a:lnTo>
                <a:lnTo>
                  <a:pt x="359" y="353"/>
                </a:lnTo>
                <a:lnTo>
                  <a:pt x="359" y="352"/>
                </a:lnTo>
                <a:lnTo>
                  <a:pt x="359" y="352"/>
                </a:lnTo>
                <a:lnTo>
                  <a:pt x="355" y="348"/>
                </a:lnTo>
                <a:lnTo>
                  <a:pt x="355" y="348"/>
                </a:lnTo>
                <a:lnTo>
                  <a:pt x="353" y="344"/>
                </a:lnTo>
                <a:lnTo>
                  <a:pt x="353" y="344"/>
                </a:lnTo>
                <a:lnTo>
                  <a:pt x="351" y="341"/>
                </a:lnTo>
                <a:lnTo>
                  <a:pt x="351" y="341"/>
                </a:lnTo>
                <a:lnTo>
                  <a:pt x="349" y="337"/>
                </a:lnTo>
                <a:lnTo>
                  <a:pt x="349" y="337"/>
                </a:lnTo>
                <a:lnTo>
                  <a:pt x="349" y="333"/>
                </a:lnTo>
                <a:lnTo>
                  <a:pt x="349" y="333"/>
                </a:lnTo>
                <a:lnTo>
                  <a:pt x="348" y="330"/>
                </a:lnTo>
                <a:lnTo>
                  <a:pt x="348" y="330"/>
                </a:lnTo>
                <a:lnTo>
                  <a:pt x="348" y="324"/>
                </a:lnTo>
                <a:lnTo>
                  <a:pt x="348" y="324"/>
                </a:lnTo>
                <a:lnTo>
                  <a:pt x="348" y="321"/>
                </a:lnTo>
                <a:lnTo>
                  <a:pt x="348" y="321"/>
                </a:lnTo>
                <a:lnTo>
                  <a:pt x="348" y="312"/>
                </a:lnTo>
                <a:lnTo>
                  <a:pt x="348" y="312"/>
                </a:lnTo>
                <a:lnTo>
                  <a:pt x="349" y="297"/>
                </a:lnTo>
                <a:lnTo>
                  <a:pt x="349" y="297"/>
                </a:lnTo>
                <a:lnTo>
                  <a:pt x="349" y="292"/>
                </a:lnTo>
                <a:lnTo>
                  <a:pt x="349" y="292"/>
                </a:lnTo>
                <a:lnTo>
                  <a:pt x="353" y="283"/>
                </a:lnTo>
                <a:lnTo>
                  <a:pt x="353" y="283"/>
                </a:lnTo>
                <a:lnTo>
                  <a:pt x="355" y="277"/>
                </a:lnTo>
                <a:lnTo>
                  <a:pt x="355" y="277"/>
                </a:lnTo>
                <a:lnTo>
                  <a:pt x="359" y="268"/>
                </a:lnTo>
                <a:lnTo>
                  <a:pt x="359" y="268"/>
                </a:lnTo>
                <a:lnTo>
                  <a:pt x="362" y="265"/>
                </a:lnTo>
                <a:lnTo>
                  <a:pt x="362" y="265"/>
                </a:lnTo>
                <a:lnTo>
                  <a:pt x="368" y="257"/>
                </a:lnTo>
                <a:lnTo>
                  <a:pt x="368" y="257"/>
                </a:lnTo>
                <a:lnTo>
                  <a:pt x="371" y="252"/>
                </a:lnTo>
                <a:lnTo>
                  <a:pt x="371" y="252"/>
                </a:lnTo>
                <a:lnTo>
                  <a:pt x="377" y="246"/>
                </a:lnTo>
                <a:lnTo>
                  <a:pt x="377" y="246"/>
                </a:lnTo>
                <a:lnTo>
                  <a:pt x="382" y="243"/>
                </a:lnTo>
                <a:lnTo>
                  <a:pt x="382" y="243"/>
                </a:lnTo>
                <a:lnTo>
                  <a:pt x="389" y="239"/>
                </a:lnTo>
                <a:lnTo>
                  <a:pt x="389" y="239"/>
                </a:lnTo>
                <a:lnTo>
                  <a:pt x="404" y="232"/>
                </a:lnTo>
                <a:lnTo>
                  <a:pt x="404" y="232"/>
                </a:lnTo>
                <a:lnTo>
                  <a:pt x="407" y="230"/>
                </a:lnTo>
                <a:lnTo>
                  <a:pt x="407" y="230"/>
                </a:lnTo>
                <a:lnTo>
                  <a:pt x="413" y="228"/>
                </a:lnTo>
                <a:lnTo>
                  <a:pt x="413" y="228"/>
                </a:lnTo>
                <a:lnTo>
                  <a:pt x="426" y="225"/>
                </a:lnTo>
                <a:lnTo>
                  <a:pt x="426" y="225"/>
                </a:lnTo>
                <a:lnTo>
                  <a:pt x="429" y="225"/>
                </a:lnTo>
                <a:lnTo>
                  <a:pt x="433" y="223"/>
                </a:lnTo>
                <a:lnTo>
                  <a:pt x="436" y="219"/>
                </a:lnTo>
                <a:lnTo>
                  <a:pt x="438" y="216"/>
                </a:lnTo>
                <a:lnTo>
                  <a:pt x="438" y="216"/>
                </a:lnTo>
                <a:lnTo>
                  <a:pt x="442" y="203"/>
                </a:lnTo>
                <a:lnTo>
                  <a:pt x="442" y="203"/>
                </a:lnTo>
                <a:lnTo>
                  <a:pt x="444" y="201"/>
                </a:lnTo>
                <a:lnTo>
                  <a:pt x="444" y="201"/>
                </a:lnTo>
                <a:lnTo>
                  <a:pt x="449" y="192"/>
                </a:lnTo>
                <a:lnTo>
                  <a:pt x="449" y="192"/>
                </a:lnTo>
                <a:lnTo>
                  <a:pt x="451" y="189"/>
                </a:lnTo>
                <a:lnTo>
                  <a:pt x="451" y="189"/>
                </a:lnTo>
                <a:lnTo>
                  <a:pt x="458" y="179"/>
                </a:lnTo>
                <a:lnTo>
                  <a:pt x="469" y="170"/>
                </a:lnTo>
                <a:lnTo>
                  <a:pt x="469" y="170"/>
                </a:lnTo>
                <a:lnTo>
                  <a:pt x="471" y="169"/>
                </a:lnTo>
                <a:lnTo>
                  <a:pt x="471" y="169"/>
                </a:lnTo>
                <a:lnTo>
                  <a:pt x="480" y="163"/>
                </a:lnTo>
                <a:lnTo>
                  <a:pt x="480" y="163"/>
                </a:lnTo>
                <a:lnTo>
                  <a:pt x="482" y="161"/>
                </a:lnTo>
                <a:lnTo>
                  <a:pt x="482" y="161"/>
                </a:lnTo>
                <a:lnTo>
                  <a:pt x="493" y="158"/>
                </a:lnTo>
                <a:lnTo>
                  <a:pt x="493" y="158"/>
                </a:lnTo>
                <a:lnTo>
                  <a:pt x="494" y="158"/>
                </a:lnTo>
                <a:lnTo>
                  <a:pt x="494" y="158"/>
                </a:lnTo>
                <a:lnTo>
                  <a:pt x="494" y="158"/>
                </a:lnTo>
                <a:lnTo>
                  <a:pt x="494" y="158"/>
                </a:lnTo>
                <a:lnTo>
                  <a:pt x="498" y="156"/>
                </a:lnTo>
                <a:lnTo>
                  <a:pt x="498" y="156"/>
                </a:lnTo>
                <a:lnTo>
                  <a:pt x="507" y="154"/>
                </a:lnTo>
                <a:lnTo>
                  <a:pt x="507" y="154"/>
                </a:lnTo>
                <a:lnTo>
                  <a:pt x="522" y="152"/>
                </a:lnTo>
                <a:lnTo>
                  <a:pt x="522" y="152"/>
                </a:lnTo>
                <a:lnTo>
                  <a:pt x="534" y="154"/>
                </a:lnTo>
                <a:lnTo>
                  <a:pt x="534" y="154"/>
                </a:lnTo>
                <a:lnTo>
                  <a:pt x="536" y="154"/>
                </a:lnTo>
                <a:lnTo>
                  <a:pt x="536" y="154"/>
                </a:lnTo>
                <a:lnTo>
                  <a:pt x="549" y="158"/>
                </a:lnTo>
                <a:lnTo>
                  <a:pt x="549" y="158"/>
                </a:lnTo>
                <a:lnTo>
                  <a:pt x="549" y="158"/>
                </a:lnTo>
                <a:lnTo>
                  <a:pt x="549" y="158"/>
                </a:lnTo>
                <a:lnTo>
                  <a:pt x="561" y="161"/>
                </a:lnTo>
                <a:lnTo>
                  <a:pt x="561" y="161"/>
                </a:lnTo>
                <a:lnTo>
                  <a:pt x="561" y="163"/>
                </a:lnTo>
                <a:lnTo>
                  <a:pt x="561" y="163"/>
                </a:lnTo>
                <a:lnTo>
                  <a:pt x="572" y="169"/>
                </a:lnTo>
                <a:lnTo>
                  <a:pt x="572" y="169"/>
                </a:lnTo>
                <a:lnTo>
                  <a:pt x="574" y="170"/>
                </a:lnTo>
                <a:lnTo>
                  <a:pt x="574" y="170"/>
                </a:lnTo>
                <a:lnTo>
                  <a:pt x="583" y="178"/>
                </a:lnTo>
                <a:lnTo>
                  <a:pt x="592" y="189"/>
                </a:lnTo>
                <a:lnTo>
                  <a:pt x="592" y="189"/>
                </a:lnTo>
                <a:lnTo>
                  <a:pt x="592" y="189"/>
                </a:lnTo>
                <a:lnTo>
                  <a:pt x="592" y="189"/>
                </a:lnTo>
                <a:lnTo>
                  <a:pt x="599" y="199"/>
                </a:lnTo>
                <a:lnTo>
                  <a:pt x="599" y="199"/>
                </a:lnTo>
                <a:lnTo>
                  <a:pt x="599" y="201"/>
                </a:lnTo>
                <a:lnTo>
                  <a:pt x="599" y="201"/>
                </a:lnTo>
                <a:lnTo>
                  <a:pt x="605" y="212"/>
                </a:lnTo>
                <a:lnTo>
                  <a:pt x="605" y="212"/>
                </a:lnTo>
                <a:lnTo>
                  <a:pt x="605" y="212"/>
                </a:lnTo>
                <a:lnTo>
                  <a:pt x="605" y="212"/>
                </a:lnTo>
                <a:lnTo>
                  <a:pt x="608" y="225"/>
                </a:lnTo>
                <a:lnTo>
                  <a:pt x="608" y="225"/>
                </a:lnTo>
                <a:lnTo>
                  <a:pt x="608" y="227"/>
                </a:lnTo>
                <a:lnTo>
                  <a:pt x="608" y="227"/>
                </a:lnTo>
                <a:lnTo>
                  <a:pt x="608" y="239"/>
                </a:lnTo>
                <a:lnTo>
                  <a:pt x="608" y="239"/>
                </a:lnTo>
                <a:lnTo>
                  <a:pt x="608" y="239"/>
                </a:lnTo>
                <a:lnTo>
                  <a:pt x="608" y="422"/>
                </a:lnTo>
                <a:lnTo>
                  <a:pt x="608" y="422"/>
                </a:lnTo>
                <a:lnTo>
                  <a:pt x="599" y="415"/>
                </a:lnTo>
                <a:lnTo>
                  <a:pt x="599" y="415"/>
                </a:lnTo>
                <a:lnTo>
                  <a:pt x="599" y="413"/>
                </a:lnTo>
                <a:lnTo>
                  <a:pt x="599" y="413"/>
                </a:lnTo>
                <a:lnTo>
                  <a:pt x="590" y="406"/>
                </a:lnTo>
                <a:lnTo>
                  <a:pt x="590" y="406"/>
                </a:lnTo>
                <a:lnTo>
                  <a:pt x="587" y="404"/>
                </a:lnTo>
                <a:lnTo>
                  <a:pt x="581" y="404"/>
                </a:lnTo>
                <a:lnTo>
                  <a:pt x="581" y="404"/>
                </a:lnTo>
                <a:lnTo>
                  <a:pt x="579" y="404"/>
                </a:lnTo>
                <a:lnTo>
                  <a:pt x="579" y="404"/>
                </a:lnTo>
                <a:lnTo>
                  <a:pt x="574" y="406"/>
                </a:lnTo>
                <a:lnTo>
                  <a:pt x="570" y="409"/>
                </a:lnTo>
                <a:lnTo>
                  <a:pt x="570" y="409"/>
                </a:lnTo>
                <a:lnTo>
                  <a:pt x="569" y="415"/>
                </a:lnTo>
                <a:lnTo>
                  <a:pt x="569" y="420"/>
                </a:lnTo>
                <a:lnTo>
                  <a:pt x="570" y="426"/>
                </a:lnTo>
                <a:lnTo>
                  <a:pt x="574" y="429"/>
                </a:lnTo>
                <a:lnTo>
                  <a:pt x="574" y="429"/>
                </a:lnTo>
                <a:close/>
                <a:moveTo>
                  <a:pt x="608" y="67"/>
                </a:moveTo>
                <a:lnTo>
                  <a:pt x="608" y="15"/>
                </a:lnTo>
                <a:lnTo>
                  <a:pt x="608" y="15"/>
                </a:lnTo>
                <a:lnTo>
                  <a:pt x="610" y="9"/>
                </a:lnTo>
                <a:lnTo>
                  <a:pt x="614" y="4"/>
                </a:lnTo>
                <a:lnTo>
                  <a:pt x="617" y="0"/>
                </a:lnTo>
                <a:lnTo>
                  <a:pt x="625" y="0"/>
                </a:lnTo>
                <a:lnTo>
                  <a:pt x="625" y="0"/>
                </a:lnTo>
                <a:lnTo>
                  <a:pt x="630" y="2"/>
                </a:lnTo>
                <a:lnTo>
                  <a:pt x="634" y="4"/>
                </a:lnTo>
                <a:lnTo>
                  <a:pt x="637" y="9"/>
                </a:lnTo>
                <a:lnTo>
                  <a:pt x="637" y="15"/>
                </a:lnTo>
                <a:lnTo>
                  <a:pt x="637" y="69"/>
                </a:lnTo>
                <a:lnTo>
                  <a:pt x="637" y="69"/>
                </a:lnTo>
                <a:lnTo>
                  <a:pt x="636" y="74"/>
                </a:lnTo>
                <a:lnTo>
                  <a:pt x="634" y="78"/>
                </a:lnTo>
                <a:lnTo>
                  <a:pt x="628" y="82"/>
                </a:lnTo>
                <a:lnTo>
                  <a:pt x="623" y="84"/>
                </a:lnTo>
                <a:lnTo>
                  <a:pt x="623" y="84"/>
                </a:lnTo>
                <a:lnTo>
                  <a:pt x="623" y="84"/>
                </a:lnTo>
                <a:lnTo>
                  <a:pt x="623" y="84"/>
                </a:lnTo>
                <a:lnTo>
                  <a:pt x="617" y="82"/>
                </a:lnTo>
                <a:lnTo>
                  <a:pt x="612" y="78"/>
                </a:lnTo>
                <a:lnTo>
                  <a:pt x="610" y="74"/>
                </a:lnTo>
                <a:lnTo>
                  <a:pt x="608" y="67"/>
                </a:lnTo>
                <a:lnTo>
                  <a:pt x="608" y="67"/>
                </a:lnTo>
                <a:close/>
                <a:moveTo>
                  <a:pt x="1079" y="739"/>
                </a:moveTo>
                <a:lnTo>
                  <a:pt x="1079" y="739"/>
                </a:lnTo>
                <a:lnTo>
                  <a:pt x="1076" y="743"/>
                </a:lnTo>
                <a:lnTo>
                  <a:pt x="1074" y="744"/>
                </a:lnTo>
                <a:lnTo>
                  <a:pt x="1070" y="746"/>
                </a:lnTo>
                <a:lnTo>
                  <a:pt x="1065" y="746"/>
                </a:lnTo>
                <a:lnTo>
                  <a:pt x="1065" y="746"/>
                </a:lnTo>
                <a:lnTo>
                  <a:pt x="1059" y="746"/>
                </a:lnTo>
                <a:lnTo>
                  <a:pt x="1010" y="723"/>
                </a:lnTo>
                <a:lnTo>
                  <a:pt x="1010" y="723"/>
                </a:lnTo>
                <a:lnTo>
                  <a:pt x="1007" y="719"/>
                </a:lnTo>
                <a:lnTo>
                  <a:pt x="1003" y="714"/>
                </a:lnTo>
                <a:lnTo>
                  <a:pt x="1003" y="708"/>
                </a:lnTo>
                <a:lnTo>
                  <a:pt x="1005" y="703"/>
                </a:lnTo>
                <a:lnTo>
                  <a:pt x="1005" y="703"/>
                </a:lnTo>
                <a:lnTo>
                  <a:pt x="1007" y="697"/>
                </a:lnTo>
                <a:lnTo>
                  <a:pt x="1012" y="696"/>
                </a:lnTo>
                <a:lnTo>
                  <a:pt x="1018" y="694"/>
                </a:lnTo>
                <a:lnTo>
                  <a:pt x="1023" y="696"/>
                </a:lnTo>
                <a:lnTo>
                  <a:pt x="1072" y="719"/>
                </a:lnTo>
                <a:lnTo>
                  <a:pt x="1072" y="719"/>
                </a:lnTo>
                <a:lnTo>
                  <a:pt x="1076" y="723"/>
                </a:lnTo>
                <a:lnTo>
                  <a:pt x="1079" y="728"/>
                </a:lnTo>
                <a:lnTo>
                  <a:pt x="1079" y="734"/>
                </a:lnTo>
                <a:lnTo>
                  <a:pt x="1079" y="739"/>
                </a:lnTo>
                <a:lnTo>
                  <a:pt x="1079" y="739"/>
                </a:lnTo>
                <a:close/>
                <a:moveTo>
                  <a:pt x="835" y="125"/>
                </a:moveTo>
                <a:lnTo>
                  <a:pt x="862" y="78"/>
                </a:lnTo>
                <a:lnTo>
                  <a:pt x="862" y="78"/>
                </a:lnTo>
                <a:lnTo>
                  <a:pt x="867" y="74"/>
                </a:lnTo>
                <a:lnTo>
                  <a:pt x="871" y="73"/>
                </a:lnTo>
                <a:lnTo>
                  <a:pt x="876" y="71"/>
                </a:lnTo>
                <a:lnTo>
                  <a:pt x="882" y="73"/>
                </a:lnTo>
                <a:lnTo>
                  <a:pt x="882" y="73"/>
                </a:lnTo>
                <a:lnTo>
                  <a:pt x="887" y="78"/>
                </a:lnTo>
                <a:lnTo>
                  <a:pt x="889" y="82"/>
                </a:lnTo>
                <a:lnTo>
                  <a:pt x="889" y="87"/>
                </a:lnTo>
                <a:lnTo>
                  <a:pt x="887" y="93"/>
                </a:lnTo>
                <a:lnTo>
                  <a:pt x="860" y="140"/>
                </a:lnTo>
                <a:lnTo>
                  <a:pt x="860" y="140"/>
                </a:lnTo>
                <a:lnTo>
                  <a:pt x="855" y="145"/>
                </a:lnTo>
                <a:lnTo>
                  <a:pt x="847" y="147"/>
                </a:lnTo>
                <a:lnTo>
                  <a:pt x="847" y="147"/>
                </a:lnTo>
                <a:lnTo>
                  <a:pt x="840" y="145"/>
                </a:lnTo>
                <a:lnTo>
                  <a:pt x="840" y="145"/>
                </a:lnTo>
                <a:lnTo>
                  <a:pt x="837" y="141"/>
                </a:lnTo>
                <a:lnTo>
                  <a:pt x="833" y="136"/>
                </a:lnTo>
                <a:lnTo>
                  <a:pt x="833" y="131"/>
                </a:lnTo>
                <a:lnTo>
                  <a:pt x="835" y="125"/>
                </a:lnTo>
                <a:lnTo>
                  <a:pt x="835" y="125"/>
                </a:lnTo>
                <a:close/>
                <a:moveTo>
                  <a:pt x="998" y="306"/>
                </a:moveTo>
                <a:lnTo>
                  <a:pt x="998" y="306"/>
                </a:lnTo>
                <a:lnTo>
                  <a:pt x="996" y="301"/>
                </a:lnTo>
                <a:lnTo>
                  <a:pt x="996" y="295"/>
                </a:lnTo>
                <a:lnTo>
                  <a:pt x="998" y="290"/>
                </a:lnTo>
                <a:lnTo>
                  <a:pt x="1003" y="286"/>
                </a:lnTo>
                <a:lnTo>
                  <a:pt x="1050" y="261"/>
                </a:lnTo>
                <a:lnTo>
                  <a:pt x="1050" y="261"/>
                </a:lnTo>
                <a:lnTo>
                  <a:pt x="1056" y="259"/>
                </a:lnTo>
                <a:lnTo>
                  <a:pt x="1061" y="259"/>
                </a:lnTo>
                <a:lnTo>
                  <a:pt x="1067" y="261"/>
                </a:lnTo>
                <a:lnTo>
                  <a:pt x="1070" y="266"/>
                </a:lnTo>
                <a:lnTo>
                  <a:pt x="1070" y="266"/>
                </a:lnTo>
                <a:lnTo>
                  <a:pt x="1072" y="272"/>
                </a:lnTo>
                <a:lnTo>
                  <a:pt x="1070" y="277"/>
                </a:lnTo>
                <a:lnTo>
                  <a:pt x="1068" y="283"/>
                </a:lnTo>
                <a:lnTo>
                  <a:pt x="1065" y="286"/>
                </a:lnTo>
                <a:lnTo>
                  <a:pt x="1018" y="312"/>
                </a:lnTo>
                <a:lnTo>
                  <a:pt x="1018" y="312"/>
                </a:lnTo>
                <a:lnTo>
                  <a:pt x="1010" y="313"/>
                </a:lnTo>
                <a:lnTo>
                  <a:pt x="1010" y="313"/>
                </a:lnTo>
                <a:lnTo>
                  <a:pt x="1003" y="312"/>
                </a:lnTo>
                <a:lnTo>
                  <a:pt x="1000" y="310"/>
                </a:lnTo>
                <a:lnTo>
                  <a:pt x="998" y="306"/>
                </a:lnTo>
                <a:lnTo>
                  <a:pt x="998" y="306"/>
                </a:lnTo>
                <a:close/>
                <a:moveTo>
                  <a:pt x="1115" y="513"/>
                </a:moveTo>
                <a:lnTo>
                  <a:pt x="1115" y="513"/>
                </a:lnTo>
                <a:lnTo>
                  <a:pt x="1114" y="518"/>
                </a:lnTo>
                <a:lnTo>
                  <a:pt x="1112" y="524"/>
                </a:lnTo>
                <a:lnTo>
                  <a:pt x="1106" y="525"/>
                </a:lnTo>
                <a:lnTo>
                  <a:pt x="1101" y="527"/>
                </a:lnTo>
                <a:lnTo>
                  <a:pt x="1101" y="527"/>
                </a:lnTo>
                <a:lnTo>
                  <a:pt x="1101" y="527"/>
                </a:lnTo>
                <a:lnTo>
                  <a:pt x="1047" y="527"/>
                </a:lnTo>
                <a:lnTo>
                  <a:pt x="1047" y="527"/>
                </a:lnTo>
                <a:lnTo>
                  <a:pt x="1041" y="525"/>
                </a:lnTo>
                <a:lnTo>
                  <a:pt x="1036" y="522"/>
                </a:lnTo>
                <a:lnTo>
                  <a:pt x="1034" y="518"/>
                </a:lnTo>
                <a:lnTo>
                  <a:pt x="1032" y="511"/>
                </a:lnTo>
                <a:lnTo>
                  <a:pt x="1032" y="511"/>
                </a:lnTo>
                <a:lnTo>
                  <a:pt x="1034" y="505"/>
                </a:lnTo>
                <a:lnTo>
                  <a:pt x="1038" y="502"/>
                </a:lnTo>
                <a:lnTo>
                  <a:pt x="1041" y="498"/>
                </a:lnTo>
                <a:lnTo>
                  <a:pt x="1047" y="498"/>
                </a:lnTo>
                <a:lnTo>
                  <a:pt x="1101" y="498"/>
                </a:lnTo>
                <a:lnTo>
                  <a:pt x="1101" y="498"/>
                </a:lnTo>
                <a:lnTo>
                  <a:pt x="1106" y="500"/>
                </a:lnTo>
                <a:lnTo>
                  <a:pt x="1112" y="502"/>
                </a:lnTo>
                <a:lnTo>
                  <a:pt x="1114" y="507"/>
                </a:lnTo>
                <a:lnTo>
                  <a:pt x="1115" y="513"/>
                </a:lnTo>
                <a:lnTo>
                  <a:pt x="1115" y="513"/>
                </a:lnTo>
                <a:close/>
                <a:moveTo>
                  <a:pt x="72" y="674"/>
                </a:moveTo>
                <a:lnTo>
                  <a:pt x="14" y="674"/>
                </a:lnTo>
                <a:lnTo>
                  <a:pt x="14" y="674"/>
                </a:lnTo>
                <a:lnTo>
                  <a:pt x="9" y="674"/>
                </a:lnTo>
                <a:lnTo>
                  <a:pt x="4" y="670"/>
                </a:lnTo>
                <a:lnTo>
                  <a:pt x="2" y="667"/>
                </a:lnTo>
                <a:lnTo>
                  <a:pt x="0" y="659"/>
                </a:lnTo>
                <a:lnTo>
                  <a:pt x="0" y="659"/>
                </a:lnTo>
                <a:lnTo>
                  <a:pt x="2" y="654"/>
                </a:lnTo>
                <a:lnTo>
                  <a:pt x="4" y="650"/>
                </a:lnTo>
                <a:lnTo>
                  <a:pt x="9" y="647"/>
                </a:lnTo>
                <a:lnTo>
                  <a:pt x="14" y="645"/>
                </a:lnTo>
                <a:lnTo>
                  <a:pt x="72" y="645"/>
                </a:lnTo>
                <a:lnTo>
                  <a:pt x="72" y="645"/>
                </a:lnTo>
                <a:lnTo>
                  <a:pt x="78" y="647"/>
                </a:lnTo>
                <a:lnTo>
                  <a:pt x="83" y="650"/>
                </a:lnTo>
                <a:lnTo>
                  <a:pt x="85" y="654"/>
                </a:lnTo>
                <a:lnTo>
                  <a:pt x="87" y="659"/>
                </a:lnTo>
                <a:lnTo>
                  <a:pt x="87" y="659"/>
                </a:lnTo>
                <a:lnTo>
                  <a:pt x="85" y="667"/>
                </a:lnTo>
                <a:lnTo>
                  <a:pt x="83" y="670"/>
                </a:lnTo>
                <a:lnTo>
                  <a:pt x="78" y="674"/>
                </a:lnTo>
                <a:lnTo>
                  <a:pt x="72" y="674"/>
                </a:lnTo>
                <a:lnTo>
                  <a:pt x="72" y="674"/>
                </a:lnTo>
                <a:close/>
                <a:moveTo>
                  <a:pt x="125" y="543"/>
                </a:moveTo>
                <a:lnTo>
                  <a:pt x="125" y="543"/>
                </a:lnTo>
                <a:lnTo>
                  <a:pt x="119" y="549"/>
                </a:lnTo>
                <a:lnTo>
                  <a:pt x="112" y="551"/>
                </a:lnTo>
                <a:lnTo>
                  <a:pt x="112" y="551"/>
                </a:lnTo>
                <a:lnTo>
                  <a:pt x="105" y="549"/>
                </a:lnTo>
                <a:lnTo>
                  <a:pt x="54" y="520"/>
                </a:lnTo>
                <a:lnTo>
                  <a:pt x="54" y="520"/>
                </a:lnTo>
                <a:lnTo>
                  <a:pt x="51" y="516"/>
                </a:lnTo>
                <a:lnTo>
                  <a:pt x="47" y="511"/>
                </a:lnTo>
                <a:lnTo>
                  <a:pt x="47" y="505"/>
                </a:lnTo>
                <a:lnTo>
                  <a:pt x="49" y="500"/>
                </a:lnTo>
                <a:lnTo>
                  <a:pt x="49" y="500"/>
                </a:lnTo>
                <a:lnTo>
                  <a:pt x="52" y="496"/>
                </a:lnTo>
                <a:lnTo>
                  <a:pt x="58" y="493"/>
                </a:lnTo>
                <a:lnTo>
                  <a:pt x="63" y="493"/>
                </a:lnTo>
                <a:lnTo>
                  <a:pt x="69" y="495"/>
                </a:lnTo>
                <a:lnTo>
                  <a:pt x="119" y="524"/>
                </a:lnTo>
                <a:lnTo>
                  <a:pt x="119" y="524"/>
                </a:lnTo>
                <a:lnTo>
                  <a:pt x="123" y="527"/>
                </a:lnTo>
                <a:lnTo>
                  <a:pt x="125" y="533"/>
                </a:lnTo>
                <a:lnTo>
                  <a:pt x="127" y="538"/>
                </a:lnTo>
                <a:lnTo>
                  <a:pt x="125" y="543"/>
                </a:lnTo>
                <a:lnTo>
                  <a:pt x="125" y="543"/>
                </a:lnTo>
                <a:close/>
                <a:moveTo>
                  <a:pt x="190" y="391"/>
                </a:moveTo>
                <a:lnTo>
                  <a:pt x="219" y="440"/>
                </a:lnTo>
                <a:lnTo>
                  <a:pt x="219" y="440"/>
                </a:lnTo>
                <a:lnTo>
                  <a:pt x="221" y="446"/>
                </a:lnTo>
                <a:lnTo>
                  <a:pt x="221" y="453"/>
                </a:lnTo>
                <a:lnTo>
                  <a:pt x="219" y="457"/>
                </a:lnTo>
                <a:lnTo>
                  <a:pt x="215" y="460"/>
                </a:lnTo>
                <a:lnTo>
                  <a:pt x="215" y="460"/>
                </a:lnTo>
                <a:lnTo>
                  <a:pt x="208" y="462"/>
                </a:lnTo>
                <a:lnTo>
                  <a:pt x="208" y="462"/>
                </a:lnTo>
                <a:lnTo>
                  <a:pt x="201" y="460"/>
                </a:lnTo>
                <a:lnTo>
                  <a:pt x="196" y="455"/>
                </a:lnTo>
                <a:lnTo>
                  <a:pt x="167" y="406"/>
                </a:lnTo>
                <a:lnTo>
                  <a:pt x="167" y="406"/>
                </a:lnTo>
                <a:lnTo>
                  <a:pt x="165" y="400"/>
                </a:lnTo>
                <a:lnTo>
                  <a:pt x="165" y="395"/>
                </a:lnTo>
                <a:lnTo>
                  <a:pt x="167" y="390"/>
                </a:lnTo>
                <a:lnTo>
                  <a:pt x="172" y="386"/>
                </a:lnTo>
                <a:lnTo>
                  <a:pt x="172" y="386"/>
                </a:lnTo>
                <a:lnTo>
                  <a:pt x="177" y="384"/>
                </a:lnTo>
                <a:lnTo>
                  <a:pt x="183" y="384"/>
                </a:lnTo>
                <a:lnTo>
                  <a:pt x="186" y="386"/>
                </a:lnTo>
                <a:lnTo>
                  <a:pt x="190" y="391"/>
                </a:lnTo>
                <a:lnTo>
                  <a:pt x="190" y="391"/>
                </a:lnTo>
                <a:close/>
                <a:moveTo>
                  <a:pt x="114" y="779"/>
                </a:moveTo>
                <a:lnTo>
                  <a:pt x="114" y="779"/>
                </a:lnTo>
                <a:lnTo>
                  <a:pt x="116" y="784"/>
                </a:lnTo>
                <a:lnTo>
                  <a:pt x="114" y="792"/>
                </a:lnTo>
                <a:lnTo>
                  <a:pt x="112" y="795"/>
                </a:lnTo>
                <a:lnTo>
                  <a:pt x="109" y="799"/>
                </a:lnTo>
                <a:lnTo>
                  <a:pt x="58" y="828"/>
                </a:lnTo>
                <a:lnTo>
                  <a:pt x="58" y="828"/>
                </a:lnTo>
                <a:lnTo>
                  <a:pt x="51" y="830"/>
                </a:lnTo>
                <a:lnTo>
                  <a:pt x="51" y="830"/>
                </a:lnTo>
                <a:lnTo>
                  <a:pt x="43" y="828"/>
                </a:lnTo>
                <a:lnTo>
                  <a:pt x="38" y="822"/>
                </a:lnTo>
                <a:lnTo>
                  <a:pt x="38" y="822"/>
                </a:lnTo>
                <a:lnTo>
                  <a:pt x="36" y="817"/>
                </a:lnTo>
                <a:lnTo>
                  <a:pt x="36" y="811"/>
                </a:lnTo>
                <a:lnTo>
                  <a:pt x="40" y="808"/>
                </a:lnTo>
                <a:lnTo>
                  <a:pt x="43" y="804"/>
                </a:lnTo>
                <a:lnTo>
                  <a:pt x="94" y="775"/>
                </a:lnTo>
                <a:lnTo>
                  <a:pt x="94" y="775"/>
                </a:lnTo>
                <a:lnTo>
                  <a:pt x="100" y="773"/>
                </a:lnTo>
                <a:lnTo>
                  <a:pt x="105" y="773"/>
                </a:lnTo>
                <a:lnTo>
                  <a:pt x="109" y="775"/>
                </a:lnTo>
                <a:lnTo>
                  <a:pt x="114" y="779"/>
                </a:lnTo>
                <a:lnTo>
                  <a:pt x="114" y="779"/>
                </a:lnTo>
                <a:close/>
                <a:moveTo>
                  <a:pt x="159" y="310"/>
                </a:moveTo>
                <a:lnTo>
                  <a:pt x="159" y="310"/>
                </a:lnTo>
                <a:lnTo>
                  <a:pt x="179" y="270"/>
                </a:lnTo>
                <a:lnTo>
                  <a:pt x="203" y="232"/>
                </a:lnTo>
                <a:lnTo>
                  <a:pt x="230" y="196"/>
                </a:lnTo>
                <a:lnTo>
                  <a:pt x="259" y="161"/>
                </a:lnTo>
                <a:lnTo>
                  <a:pt x="292" y="132"/>
                </a:lnTo>
                <a:lnTo>
                  <a:pt x="328" y="103"/>
                </a:lnTo>
                <a:lnTo>
                  <a:pt x="364" y="80"/>
                </a:lnTo>
                <a:lnTo>
                  <a:pt x="404" y="58"/>
                </a:lnTo>
                <a:lnTo>
                  <a:pt x="404" y="58"/>
                </a:lnTo>
                <a:lnTo>
                  <a:pt x="409" y="56"/>
                </a:lnTo>
                <a:lnTo>
                  <a:pt x="415" y="58"/>
                </a:lnTo>
                <a:lnTo>
                  <a:pt x="420" y="60"/>
                </a:lnTo>
                <a:lnTo>
                  <a:pt x="424" y="65"/>
                </a:lnTo>
                <a:lnTo>
                  <a:pt x="424" y="65"/>
                </a:lnTo>
                <a:lnTo>
                  <a:pt x="426" y="71"/>
                </a:lnTo>
                <a:lnTo>
                  <a:pt x="424" y="76"/>
                </a:lnTo>
                <a:lnTo>
                  <a:pt x="422" y="80"/>
                </a:lnTo>
                <a:lnTo>
                  <a:pt x="416" y="84"/>
                </a:lnTo>
                <a:lnTo>
                  <a:pt x="416" y="84"/>
                </a:lnTo>
                <a:lnTo>
                  <a:pt x="378" y="103"/>
                </a:lnTo>
                <a:lnTo>
                  <a:pt x="344" y="127"/>
                </a:lnTo>
                <a:lnTo>
                  <a:pt x="311" y="154"/>
                </a:lnTo>
                <a:lnTo>
                  <a:pt x="281" y="183"/>
                </a:lnTo>
                <a:lnTo>
                  <a:pt x="252" y="214"/>
                </a:lnTo>
                <a:lnTo>
                  <a:pt x="226" y="246"/>
                </a:lnTo>
                <a:lnTo>
                  <a:pt x="205" y="283"/>
                </a:lnTo>
                <a:lnTo>
                  <a:pt x="186" y="321"/>
                </a:lnTo>
                <a:lnTo>
                  <a:pt x="186" y="321"/>
                </a:lnTo>
                <a:lnTo>
                  <a:pt x="185" y="324"/>
                </a:lnTo>
                <a:lnTo>
                  <a:pt x="181" y="328"/>
                </a:lnTo>
                <a:lnTo>
                  <a:pt x="177" y="330"/>
                </a:lnTo>
                <a:lnTo>
                  <a:pt x="172" y="330"/>
                </a:lnTo>
                <a:lnTo>
                  <a:pt x="172" y="330"/>
                </a:lnTo>
                <a:lnTo>
                  <a:pt x="167" y="328"/>
                </a:lnTo>
                <a:lnTo>
                  <a:pt x="167" y="328"/>
                </a:lnTo>
                <a:lnTo>
                  <a:pt x="163" y="324"/>
                </a:lnTo>
                <a:lnTo>
                  <a:pt x="159" y="321"/>
                </a:lnTo>
                <a:lnTo>
                  <a:pt x="158" y="315"/>
                </a:lnTo>
                <a:lnTo>
                  <a:pt x="159" y="310"/>
                </a:lnTo>
                <a:lnTo>
                  <a:pt x="159" y="310"/>
                </a:lnTo>
                <a:close/>
                <a:moveTo>
                  <a:pt x="1010" y="819"/>
                </a:moveTo>
                <a:lnTo>
                  <a:pt x="1010" y="819"/>
                </a:lnTo>
                <a:lnTo>
                  <a:pt x="1014" y="824"/>
                </a:lnTo>
                <a:lnTo>
                  <a:pt x="1016" y="830"/>
                </a:lnTo>
                <a:lnTo>
                  <a:pt x="1016" y="835"/>
                </a:lnTo>
                <a:lnTo>
                  <a:pt x="1012" y="840"/>
                </a:lnTo>
                <a:lnTo>
                  <a:pt x="1012" y="840"/>
                </a:lnTo>
                <a:lnTo>
                  <a:pt x="994" y="860"/>
                </a:lnTo>
                <a:lnTo>
                  <a:pt x="974" y="880"/>
                </a:lnTo>
                <a:lnTo>
                  <a:pt x="954" y="900"/>
                </a:lnTo>
                <a:lnTo>
                  <a:pt x="933" y="916"/>
                </a:lnTo>
                <a:lnTo>
                  <a:pt x="909" y="933"/>
                </a:lnTo>
                <a:lnTo>
                  <a:pt x="887" y="949"/>
                </a:lnTo>
                <a:lnTo>
                  <a:pt x="862" y="962"/>
                </a:lnTo>
                <a:lnTo>
                  <a:pt x="838" y="974"/>
                </a:lnTo>
                <a:lnTo>
                  <a:pt x="813" y="985"/>
                </a:lnTo>
                <a:lnTo>
                  <a:pt x="788" y="994"/>
                </a:lnTo>
                <a:lnTo>
                  <a:pt x="761" y="1003"/>
                </a:lnTo>
                <a:lnTo>
                  <a:pt x="733" y="1011"/>
                </a:lnTo>
                <a:lnTo>
                  <a:pt x="706" y="1016"/>
                </a:lnTo>
                <a:lnTo>
                  <a:pt x="679" y="1020"/>
                </a:lnTo>
                <a:lnTo>
                  <a:pt x="652" y="1021"/>
                </a:lnTo>
                <a:lnTo>
                  <a:pt x="623" y="1021"/>
                </a:lnTo>
                <a:lnTo>
                  <a:pt x="623" y="1021"/>
                </a:lnTo>
                <a:lnTo>
                  <a:pt x="617" y="1021"/>
                </a:lnTo>
                <a:lnTo>
                  <a:pt x="612" y="1018"/>
                </a:lnTo>
                <a:lnTo>
                  <a:pt x="610" y="1014"/>
                </a:lnTo>
                <a:lnTo>
                  <a:pt x="608" y="1007"/>
                </a:lnTo>
                <a:lnTo>
                  <a:pt x="608" y="1007"/>
                </a:lnTo>
                <a:lnTo>
                  <a:pt x="610" y="1002"/>
                </a:lnTo>
                <a:lnTo>
                  <a:pt x="612" y="998"/>
                </a:lnTo>
                <a:lnTo>
                  <a:pt x="617" y="994"/>
                </a:lnTo>
                <a:lnTo>
                  <a:pt x="623" y="992"/>
                </a:lnTo>
                <a:lnTo>
                  <a:pt x="623" y="992"/>
                </a:lnTo>
                <a:lnTo>
                  <a:pt x="650" y="992"/>
                </a:lnTo>
                <a:lnTo>
                  <a:pt x="675" y="991"/>
                </a:lnTo>
                <a:lnTo>
                  <a:pt x="703" y="987"/>
                </a:lnTo>
                <a:lnTo>
                  <a:pt x="728" y="982"/>
                </a:lnTo>
                <a:lnTo>
                  <a:pt x="753" y="976"/>
                </a:lnTo>
                <a:lnTo>
                  <a:pt x="777" y="967"/>
                </a:lnTo>
                <a:lnTo>
                  <a:pt x="802" y="958"/>
                </a:lnTo>
                <a:lnTo>
                  <a:pt x="826" y="949"/>
                </a:lnTo>
                <a:lnTo>
                  <a:pt x="849" y="936"/>
                </a:lnTo>
                <a:lnTo>
                  <a:pt x="871" y="924"/>
                </a:lnTo>
                <a:lnTo>
                  <a:pt x="893" y="909"/>
                </a:lnTo>
                <a:lnTo>
                  <a:pt x="914" y="895"/>
                </a:lnTo>
                <a:lnTo>
                  <a:pt x="934" y="877"/>
                </a:lnTo>
                <a:lnTo>
                  <a:pt x="954" y="860"/>
                </a:lnTo>
                <a:lnTo>
                  <a:pt x="972" y="840"/>
                </a:lnTo>
                <a:lnTo>
                  <a:pt x="991" y="820"/>
                </a:lnTo>
                <a:lnTo>
                  <a:pt x="991" y="820"/>
                </a:lnTo>
                <a:lnTo>
                  <a:pt x="994" y="817"/>
                </a:lnTo>
                <a:lnTo>
                  <a:pt x="1000" y="815"/>
                </a:lnTo>
                <a:lnTo>
                  <a:pt x="1005" y="817"/>
                </a:lnTo>
                <a:lnTo>
                  <a:pt x="1010" y="819"/>
                </a:lnTo>
                <a:lnTo>
                  <a:pt x="1010" y="819"/>
                </a:lnTo>
                <a:close/>
                <a:moveTo>
                  <a:pt x="594" y="1007"/>
                </a:moveTo>
                <a:lnTo>
                  <a:pt x="594" y="1007"/>
                </a:lnTo>
                <a:lnTo>
                  <a:pt x="594" y="1014"/>
                </a:lnTo>
                <a:lnTo>
                  <a:pt x="590" y="1018"/>
                </a:lnTo>
                <a:lnTo>
                  <a:pt x="585" y="1021"/>
                </a:lnTo>
                <a:lnTo>
                  <a:pt x="579" y="1023"/>
                </a:lnTo>
                <a:lnTo>
                  <a:pt x="579" y="1023"/>
                </a:lnTo>
                <a:lnTo>
                  <a:pt x="574" y="1021"/>
                </a:lnTo>
                <a:lnTo>
                  <a:pt x="569" y="1018"/>
                </a:lnTo>
                <a:lnTo>
                  <a:pt x="565" y="1014"/>
                </a:lnTo>
                <a:lnTo>
                  <a:pt x="565" y="1007"/>
                </a:lnTo>
                <a:lnTo>
                  <a:pt x="565" y="1007"/>
                </a:lnTo>
                <a:lnTo>
                  <a:pt x="565" y="1002"/>
                </a:lnTo>
                <a:lnTo>
                  <a:pt x="569" y="998"/>
                </a:lnTo>
                <a:lnTo>
                  <a:pt x="574" y="994"/>
                </a:lnTo>
                <a:lnTo>
                  <a:pt x="579" y="992"/>
                </a:lnTo>
                <a:lnTo>
                  <a:pt x="579" y="992"/>
                </a:lnTo>
                <a:lnTo>
                  <a:pt x="585" y="994"/>
                </a:lnTo>
                <a:lnTo>
                  <a:pt x="590" y="998"/>
                </a:lnTo>
                <a:lnTo>
                  <a:pt x="594" y="1002"/>
                </a:lnTo>
                <a:lnTo>
                  <a:pt x="594" y="1007"/>
                </a:lnTo>
                <a:lnTo>
                  <a:pt x="594" y="1007"/>
                </a:lnTo>
                <a:close/>
                <a:moveTo>
                  <a:pt x="435" y="49"/>
                </a:moveTo>
                <a:lnTo>
                  <a:pt x="435" y="49"/>
                </a:lnTo>
                <a:lnTo>
                  <a:pt x="435" y="44"/>
                </a:lnTo>
                <a:lnTo>
                  <a:pt x="438" y="38"/>
                </a:lnTo>
                <a:lnTo>
                  <a:pt x="444" y="35"/>
                </a:lnTo>
                <a:lnTo>
                  <a:pt x="449" y="35"/>
                </a:lnTo>
                <a:lnTo>
                  <a:pt x="449" y="35"/>
                </a:lnTo>
                <a:lnTo>
                  <a:pt x="454" y="35"/>
                </a:lnTo>
                <a:lnTo>
                  <a:pt x="460" y="38"/>
                </a:lnTo>
                <a:lnTo>
                  <a:pt x="464" y="44"/>
                </a:lnTo>
                <a:lnTo>
                  <a:pt x="464" y="49"/>
                </a:lnTo>
                <a:lnTo>
                  <a:pt x="464" y="49"/>
                </a:lnTo>
                <a:lnTo>
                  <a:pt x="464" y="55"/>
                </a:lnTo>
                <a:lnTo>
                  <a:pt x="460" y="60"/>
                </a:lnTo>
                <a:lnTo>
                  <a:pt x="454" y="64"/>
                </a:lnTo>
                <a:lnTo>
                  <a:pt x="449" y="65"/>
                </a:lnTo>
                <a:lnTo>
                  <a:pt x="449" y="65"/>
                </a:lnTo>
                <a:lnTo>
                  <a:pt x="444" y="64"/>
                </a:lnTo>
                <a:lnTo>
                  <a:pt x="438" y="60"/>
                </a:lnTo>
                <a:lnTo>
                  <a:pt x="435" y="55"/>
                </a:lnTo>
                <a:lnTo>
                  <a:pt x="435" y="49"/>
                </a:lnTo>
                <a:lnTo>
                  <a:pt x="435" y="49"/>
                </a:lnTo>
                <a:close/>
                <a:moveTo>
                  <a:pt x="384" y="661"/>
                </a:moveTo>
                <a:lnTo>
                  <a:pt x="384" y="661"/>
                </a:lnTo>
                <a:lnTo>
                  <a:pt x="373" y="661"/>
                </a:lnTo>
                <a:lnTo>
                  <a:pt x="364" y="665"/>
                </a:lnTo>
                <a:lnTo>
                  <a:pt x="357" y="668"/>
                </a:lnTo>
                <a:lnTo>
                  <a:pt x="348" y="676"/>
                </a:lnTo>
                <a:lnTo>
                  <a:pt x="342" y="683"/>
                </a:lnTo>
                <a:lnTo>
                  <a:pt x="339" y="692"/>
                </a:lnTo>
                <a:lnTo>
                  <a:pt x="335" y="701"/>
                </a:lnTo>
                <a:lnTo>
                  <a:pt x="333" y="710"/>
                </a:lnTo>
                <a:lnTo>
                  <a:pt x="333" y="734"/>
                </a:lnTo>
                <a:lnTo>
                  <a:pt x="319" y="734"/>
                </a:lnTo>
                <a:lnTo>
                  <a:pt x="319" y="710"/>
                </a:lnTo>
                <a:lnTo>
                  <a:pt x="319" y="710"/>
                </a:lnTo>
                <a:lnTo>
                  <a:pt x="317" y="701"/>
                </a:lnTo>
                <a:lnTo>
                  <a:pt x="315" y="692"/>
                </a:lnTo>
                <a:lnTo>
                  <a:pt x="310" y="683"/>
                </a:lnTo>
                <a:lnTo>
                  <a:pt x="304" y="676"/>
                </a:lnTo>
                <a:lnTo>
                  <a:pt x="297" y="668"/>
                </a:lnTo>
                <a:lnTo>
                  <a:pt x="288" y="665"/>
                </a:lnTo>
                <a:lnTo>
                  <a:pt x="279" y="661"/>
                </a:lnTo>
                <a:lnTo>
                  <a:pt x="268" y="661"/>
                </a:lnTo>
                <a:lnTo>
                  <a:pt x="268" y="661"/>
                </a:lnTo>
                <a:lnTo>
                  <a:pt x="257" y="661"/>
                </a:lnTo>
                <a:lnTo>
                  <a:pt x="248" y="665"/>
                </a:lnTo>
                <a:lnTo>
                  <a:pt x="241" y="668"/>
                </a:lnTo>
                <a:lnTo>
                  <a:pt x="232" y="676"/>
                </a:lnTo>
                <a:lnTo>
                  <a:pt x="226" y="683"/>
                </a:lnTo>
                <a:lnTo>
                  <a:pt x="223" y="692"/>
                </a:lnTo>
                <a:lnTo>
                  <a:pt x="219" y="701"/>
                </a:lnTo>
                <a:lnTo>
                  <a:pt x="217" y="710"/>
                </a:lnTo>
                <a:lnTo>
                  <a:pt x="217" y="710"/>
                </a:lnTo>
                <a:lnTo>
                  <a:pt x="219" y="721"/>
                </a:lnTo>
                <a:lnTo>
                  <a:pt x="223" y="730"/>
                </a:lnTo>
                <a:lnTo>
                  <a:pt x="226" y="739"/>
                </a:lnTo>
                <a:lnTo>
                  <a:pt x="232" y="746"/>
                </a:lnTo>
                <a:lnTo>
                  <a:pt x="241" y="752"/>
                </a:lnTo>
                <a:lnTo>
                  <a:pt x="248" y="757"/>
                </a:lnTo>
                <a:lnTo>
                  <a:pt x="257" y="761"/>
                </a:lnTo>
                <a:lnTo>
                  <a:pt x="268" y="761"/>
                </a:lnTo>
                <a:lnTo>
                  <a:pt x="277" y="761"/>
                </a:lnTo>
                <a:lnTo>
                  <a:pt x="290" y="761"/>
                </a:lnTo>
                <a:lnTo>
                  <a:pt x="290" y="877"/>
                </a:lnTo>
                <a:lnTo>
                  <a:pt x="290" y="877"/>
                </a:lnTo>
                <a:lnTo>
                  <a:pt x="292" y="882"/>
                </a:lnTo>
                <a:lnTo>
                  <a:pt x="295" y="887"/>
                </a:lnTo>
                <a:lnTo>
                  <a:pt x="299" y="891"/>
                </a:lnTo>
                <a:lnTo>
                  <a:pt x="304" y="891"/>
                </a:lnTo>
                <a:lnTo>
                  <a:pt x="304" y="891"/>
                </a:lnTo>
                <a:lnTo>
                  <a:pt x="310" y="891"/>
                </a:lnTo>
                <a:lnTo>
                  <a:pt x="313" y="887"/>
                </a:lnTo>
                <a:lnTo>
                  <a:pt x="317" y="882"/>
                </a:lnTo>
                <a:lnTo>
                  <a:pt x="319" y="877"/>
                </a:lnTo>
                <a:lnTo>
                  <a:pt x="319" y="761"/>
                </a:lnTo>
                <a:lnTo>
                  <a:pt x="333" y="761"/>
                </a:lnTo>
                <a:lnTo>
                  <a:pt x="333" y="877"/>
                </a:lnTo>
                <a:lnTo>
                  <a:pt x="333" y="877"/>
                </a:lnTo>
                <a:lnTo>
                  <a:pt x="335" y="882"/>
                </a:lnTo>
                <a:lnTo>
                  <a:pt x="339" y="887"/>
                </a:lnTo>
                <a:lnTo>
                  <a:pt x="342" y="891"/>
                </a:lnTo>
                <a:lnTo>
                  <a:pt x="348" y="891"/>
                </a:lnTo>
                <a:lnTo>
                  <a:pt x="348" y="891"/>
                </a:lnTo>
                <a:lnTo>
                  <a:pt x="353" y="891"/>
                </a:lnTo>
                <a:lnTo>
                  <a:pt x="357" y="887"/>
                </a:lnTo>
                <a:lnTo>
                  <a:pt x="360" y="882"/>
                </a:lnTo>
                <a:lnTo>
                  <a:pt x="362" y="877"/>
                </a:lnTo>
                <a:lnTo>
                  <a:pt x="362" y="761"/>
                </a:lnTo>
                <a:lnTo>
                  <a:pt x="384" y="761"/>
                </a:lnTo>
                <a:lnTo>
                  <a:pt x="384" y="761"/>
                </a:lnTo>
                <a:lnTo>
                  <a:pt x="395" y="761"/>
                </a:lnTo>
                <a:lnTo>
                  <a:pt x="404" y="757"/>
                </a:lnTo>
                <a:lnTo>
                  <a:pt x="413" y="752"/>
                </a:lnTo>
                <a:lnTo>
                  <a:pt x="420" y="746"/>
                </a:lnTo>
                <a:lnTo>
                  <a:pt x="426" y="739"/>
                </a:lnTo>
                <a:lnTo>
                  <a:pt x="431" y="730"/>
                </a:lnTo>
                <a:lnTo>
                  <a:pt x="433" y="721"/>
                </a:lnTo>
                <a:lnTo>
                  <a:pt x="435" y="710"/>
                </a:lnTo>
                <a:lnTo>
                  <a:pt x="435" y="710"/>
                </a:lnTo>
                <a:lnTo>
                  <a:pt x="433" y="701"/>
                </a:lnTo>
                <a:lnTo>
                  <a:pt x="431" y="692"/>
                </a:lnTo>
                <a:lnTo>
                  <a:pt x="426" y="683"/>
                </a:lnTo>
                <a:lnTo>
                  <a:pt x="420" y="676"/>
                </a:lnTo>
                <a:lnTo>
                  <a:pt x="413" y="668"/>
                </a:lnTo>
                <a:lnTo>
                  <a:pt x="404" y="665"/>
                </a:lnTo>
                <a:lnTo>
                  <a:pt x="395" y="661"/>
                </a:lnTo>
                <a:lnTo>
                  <a:pt x="384" y="661"/>
                </a:lnTo>
                <a:lnTo>
                  <a:pt x="384" y="661"/>
                </a:lnTo>
                <a:close/>
                <a:moveTo>
                  <a:pt x="290" y="734"/>
                </a:moveTo>
                <a:lnTo>
                  <a:pt x="277" y="734"/>
                </a:lnTo>
                <a:lnTo>
                  <a:pt x="268" y="734"/>
                </a:lnTo>
                <a:lnTo>
                  <a:pt x="268" y="734"/>
                </a:lnTo>
                <a:lnTo>
                  <a:pt x="259" y="732"/>
                </a:lnTo>
                <a:lnTo>
                  <a:pt x="252" y="726"/>
                </a:lnTo>
                <a:lnTo>
                  <a:pt x="248" y="719"/>
                </a:lnTo>
                <a:lnTo>
                  <a:pt x="246" y="710"/>
                </a:lnTo>
                <a:lnTo>
                  <a:pt x="246" y="710"/>
                </a:lnTo>
                <a:lnTo>
                  <a:pt x="248" y="703"/>
                </a:lnTo>
                <a:lnTo>
                  <a:pt x="252" y="696"/>
                </a:lnTo>
                <a:lnTo>
                  <a:pt x="259" y="690"/>
                </a:lnTo>
                <a:lnTo>
                  <a:pt x="268" y="688"/>
                </a:lnTo>
                <a:lnTo>
                  <a:pt x="268" y="688"/>
                </a:lnTo>
                <a:lnTo>
                  <a:pt x="277" y="690"/>
                </a:lnTo>
                <a:lnTo>
                  <a:pt x="284" y="696"/>
                </a:lnTo>
                <a:lnTo>
                  <a:pt x="288" y="703"/>
                </a:lnTo>
                <a:lnTo>
                  <a:pt x="290" y="710"/>
                </a:lnTo>
                <a:lnTo>
                  <a:pt x="290" y="734"/>
                </a:lnTo>
                <a:close/>
                <a:moveTo>
                  <a:pt x="384" y="734"/>
                </a:moveTo>
                <a:lnTo>
                  <a:pt x="362" y="734"/>
                </a:lnTo>
                <a:lnTo>
                  <a:pt x="362" y="710"/>
                </a:lnTo>
                <a:lnTo>
                  <a:pt x="362" y="710"/>
                </a:lnTo>
                <a:lnTo>
                  <a:pt x="364" y="703"/>
                </a:lnTo>
                <a:lnTo>
                  <a:pt x="368" y="696"/>
                </a:lnTo>
                <a:lnTo>
                  <a:pt x="375" y="690"/>
                </a:lnTo>
                <a:lnTo>
                  <a:pt x="384" y="688"/>
                </a:lnTo>
                <a:lnTo>
                  <a:pt x="384" y="688"/>
                </a:lnTo>
                <a:lnTo>
                  <a:pt x="393" y="690"/>
                </a:lnTo>
                <a:lnTo>
                  <a:pt x="400" y="696"/>
                </a:lnTo>
                <a:lnTo>
                  <a:pt x="404" y="703"/>
                </a:lnTo>
                <a:lnTo>
                  <a:pt x="406" y="710"/>
                </a:lnTo>
                <a:lnTo>
                  <a:pt x="406" y="710"/>
                </a:lnTo>
                <a:lnTo>
                  <a:pt x="404" y="719"/>
                </a:lnTo>
                <a:lnTo>
                  <a:pt x="400" y="726"/>
                </a:lnTo>
                <a:lnTo>
                  <a:pt x="393" y="732"/>
                </a:lnTo>
                <a:lnTo>
                  <a:pt x="384" y="734"/>
                </a:lnTo>
                <a:lnTo>
                  <a:pt x="384" y="734"/>
                </a:lnTo>
                <a:close/>
                <a:moveTo>
                  <a:pt x="435" y="978"/>
                </a:moveTo>
                <a:lnTo>
                  <a:pt x="435" y="978"/>
                </a:lnTo>
                <a:lnTo>
                  <a:pt x="433" y="983"/>
                </a:lnTo>
                <a:lnTo>
                  <a:pt x="429" y="989"/>
                </a:lnTo>
                <a:lnTo>
                  <a:pt x="426" y="992"/>
                </a:lnTo>
                <a:lnTo>
                  <a:pt x="420" y="992"/>
                </a:lnTo>
                <a:lnTo>
                  <a:pt x="232" y="992"/>
                </a:lnTo>
                <a:lnTo>
                  <a:pt x="232" y="992"/>
                </a:lnTo>
                <a:lnTo>
                  <a:pt x="226" y="992"/>
                </a:lnTo>
                <a:lnTo>
                  <a:pt x="223" y="989"/>
                </a:lnTo>
                <a:lnTo>
                  <a:pt x="219" y="983"/>
                </a:lnTo>
                <a:lnTo>
                  <a:pt x="217" y="978"/>
                </a:lnTo>
                <a:lnTo>
                  <a:pt x="217" y="978"/>
                </a:lnTo>
                <a:lnTo>
                  <a:pt x="219" y="973"/>
                </a:lnTo>
                <a:lnTo>
                  <a:pt x="223" y="969"/>
                </a:lnTo>
                <a:lnTo>
                  <a:pt x="226" y="965"/>
                </a:lnTo>
                <a:lnTo>
                  <a:pt x="232" y="965"/>
                </a:lnTo>
                <a:lnTo>
                  <a:pt x="420" y="965"/>
                </a:lnTo>
                <a:lnTo>
                  <a:pt x="420" y="965"/>
                </a:lnTo>
                <a:lnTo>
                  <a:pt x="426" y="965"/>
                </a:lnTo>
                <a:lnTo>
                  <a:pt x="429" y="969"/>
                </a:lnTo>
                <a:lnTo>
                  <a:pt x="433" y="973"/>
                </a:lnTo>
                <a:lnTo>
                  <a:pt x="435" y="978"/>
                </a:lnTo>
                <a:lnTo>
                  <a:pt x="435" y="978"/>
                </a:lnTo>
                <a:close/>
                <a:moveTo>
                  <a:pt x="420" y="1021"/>
                </a:moveTo>
                <a:lnTo>
                  <a:pt x="420" y="1021"/>
                </a:lnTo>
                <a:lnTo>
                  <a:pt x="418" y="1027"/>
                </a:lnTo>
                <a:lnTo>
                  <a:pt x="415" y="1032"/>
                </a:lnTo>
                <a:lnTo>
                  <a:pt x="411" y="1036"/>
                </a:lnTo>
                <a:lnTo>
                  <a:pt x="406" y="1036"/>
                </a:lnTo>
                <a:lnTo>
                  <a:pt x="246" y="1036"/>
                </a:lnTo>
                <a:lnTo>
                  <a:pt x="246" y="1036"/>
                </a:lnTo>
                <a:lnTo>
                  <a:pt x="241" y="1036"/>
                </a:lnTo>
                <a:lnTo>
                  <a:pt x="237" y="1032"/>
                </a:lnTo>
                <a:lnTo>
                  <a:pt x="234" y="1027"/>
                </a:lnTo>
                <a:lnTo>
                  <a:pt x="232" y="1021"/>
                </a:lnTo>
                <a:lnTo>
                  <a:pt x="232" y="1021"/>
                </a:lnTo>
                <a:lnTo>
                  <a:pt x="234" y="1016"/>
                </a:lnTo>
                <a:lnTo>
                  <a:pt x="237" y="1012"/>
                </a:lnTo>
                <a:lnTo>
                  <a:pt x="241" y="1009"/>
                </a:lnTo>
                <a:lnTo>
                  <a:pt x="246" y="1009"/>
                </a:lnTo>
                <a:lnTo>
                  <a:pt x="406" y="1009"/>
                </a:lnTo>
                <a:lnTo>
                  <a:pt x="406" y="1009"/>
                </a:lnTo>
                <a:lnTo>
                  <a:pt x="411" y="1009"/>
                </a:lnTo>
                <a:lnTo>
                  <a:pt x="415" y="1012"/>
                </a:lnTo>
                <a:lnTo>
                  <a:pt x="418" y="1016"/>
                </a:lnTo>
                <a:lnTo>
                  <a:pt x="420" y="1021"/>
                </a:lnTo>
                <a:lnTo>
                  <a:pt x="420" y="1021"/>
                </a:lnTo>
                <a:close/>
                <a:moveTo>
                  <a:pt x="362" y="1052"/>
                </a:moveTo>
                <a:lnTo>
                  <a:pt x="290" y="1052"/>
                </a:lnTo>
                <a:lnTo>
                  <a:pt x="290" y="1052"/>
                </a:lnTo>
                <a:lnTo>
                  <a:pt x="284" y="1052"/>
                </a:lnTo>
                <a:lnTo>
                  <a:pt x="281" y="1056"/>
                </a:lnTo>
                <a:lnTo>
                  <a:pt x="277" y="1059"/>
                </a:lnTo>
                <a:lnTo>
                  <a:pt x="275" y="1065"/>
                </a:lnTo>
                <a:lnTo>
                  <a:pt x="275" y="1072"/>
                </a:lnTo>
                <a:lnTo>
                  <a:pt x="275" y="1072"/>
                </a:lnTo>
                <a:lnTo>
                  <a:pt x="277" y="1083"/>
                </a:lnTo>
                <a:lnTo>
                  <a:pt x="281" y="1092"/>
                </a:lnTo>
                <a:lnTo>
                  <a:pt x="284" y="1101"/>
                </a:lnTo>
                <a:lnTo>
                  <a:pt x="290" y="1108"/>
                </a:lnTo>
                <a:lnTo>
                  <a:pt x="299" y="1114"/>
                </a:lnTo>
                <a:lnTo>
                  <a:pt x="306" y="1119"/>
                </a:lnTo>
                <a:lnTo>
                  <a:pt x="315" y="1123"/>
                </a:lnTo>
                <a:lnTo>
                  <a:pt x="326" y="1123"/>
                </a:lnTo>
                <a:lnTo>
                  <a:pt x="326" y="1123"/>
                </a:lnTo>
                <a:lnTo>
                  <a:pt x="337" y="1123"/>
                </a:lnTo>
                <a:lnTo>
                  <a:pt x="346" y="1119"/>
                </a:lnTo>
                <a:lnTo>
                  <a:pt x="355" y="1114"/>
                </a:lnTo>
                <a:lnTo>
                  <a:pt x="362" y="1108"/>
                </a:lnTo>
                <a:lnTo>
                  <a:pt x="368" y="1101"/>
                </a:lnTo>
                <a:lnTo>
                  <a:pt x="373" y="1092"/>
                </a:lnTo>
                <a:lnTo>
                  <a:pt x="375" y="1083"/>
                </a:lnTo>
                <a:lnTo>
                  <a:pt x="377" y="1072"/>
                </a:lnTo>
                <a:lnTo>
                  <a:pt x="377" y="1065"/>
                </a:lnTo>
                <a:lnTo>
                  <a:pt x="377" y="1065"/>
                </a:lnTo>
                <a:lnTo>
                  <a:pt x="375" y="1059"/>
                </a:lnTo>
                <a:lnTo>
                  <a:pt x="371" y="1056"/>
                </a:lnTo>
                <a:lnTo>
                  <a:pt x="368" y="1052"/>
                </a:lnTo>
                <a:lnTo>
                  <a:pt x="362" y="1052"/>
                </a:lnTo>
                <a:lnTo>
                  <a:pt x="362" y="1052"/>
                </a:lnTo>
                <a:close/>
                <a:moveTo>
                  <a:pt x="326" y="1096"/>
                </a:moveTo>
                <a:lnTo>
                  <a:pt x="326" y="1096"/>
                </a:lnTo>
                <a:lnTo>
                  <a:pt x="319" y="1094"/>
                </a:lnTo>
                <a:lnTo>
                  <a:pt x="313" y="1090"/>
                </a:lnTo>
                <a:lnTo>
                  <a:pt x="308" y="1087"/>
                </a:lnTo>
                <a:lnTo>
                  <a:pt x="304" y="1079"/>
                </a:lnTo>
                <a:lnTo>
                  <a:pt x="348" y="1079"/>
                </a:lnTo>
                <a:lnTo>
                  <a:pt x="348" y="1079"/>
                </a:lnTo>
                <a:lnTo>
                  <a:pt x="344" y="1087"/>
                </a:lnTo>
                <a:lnTo>
                  <a:pt x="339" y="1090"/>
                </a:lnTo>
                <a:lnTo>
                  <a:pt x="333" y="1094"/>
                </a:lnTo>
                <a:lnTo>
                  <a:pt x="326" y="1096"/>
                </a:lnTo>
                <a:lnTo>
                  <a:pt x="326" y="1096"/>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grpSp>
        <p:nvGrpSpPr>
          <p:cNvPr id="390" name="Group 16"/>
          <p:cNvGrpSpPr>
            <a:grpSpLocks/>
          </p:cNvGrpSpPr>
          <p:nvPr/>
        </p:nvGrpSpPr>
        <p:grpSpPr bwMode="auto">
          <a:xfrm>
            <a:off x="6858629" y="750992"/>
            <a:ext cx="652103" cy="631355"/>
            <a:chOff x="9854" y="6561"/>
            <a:chExt cx="1174" cy="1135"/>
          </a:xfrm>
        </p:grpSpPr>
        <p:sp>
          <p:nvSpPr>
            <p:cNvPr id="391" name="Freeform 17"/>
            <p:cNvSpPr>
              <a:spLocks/>
            </p:cNvSpPr>
            <p:nvPr/>
          </p:nvSpPr>
          <p:spPr bwMode="auto">
            <a:xfrm>
              <a:off x="9854" y="6561"/>
              <a:ext cx="1174" cy="744"/>
            </a:xfrm>
            <a:custGeom>
              <a:avLst/>
              <a:gdLst/>
              <a:ahLst/>
              <a:cxnLst>
                <a:cxn ang="0">
                  <a:pos x="1580" y="1472"/>
                </a:cxn>
                <a:cxn ang="0">
                  <a:pos x="1586" y="1425"/>
                </a:cxn>
                <a:cxn ang="0">
                  <a:pos x="1939" y="1411"/>
                </a:cxn>
                <a:cxn ang="0">
                  <a:pos x="2077" y="1368"/>
                </a:cxn>
                <a:cxn ang="0">
                  <a:pos x="2186" y="1278"/>
                </a:cxn>
                <a:cxn ang="0">
                  <a:pos x="2254" y="1152"/>
                </a:cxn>
                <a:cxn ang="0">
                  <a:pos x="2270" y="1023"/>
                </a:cxn>
                <a:cxn ang="0">
                  <a:pos x="2235" y="883"/>
                </a:cxn>
                <a:cxn ang="0">
                  <a:pos x="2150" y="769"/>
                </a:cxn>
                <a:cxn ang="0">
                  <a:pos x="2028" y="695"/>
                </a:cxn>
                <a:cxn ang="0">
                  <a:pos x="1901" y="672"/>
                </a:cxn>
                <a:cxn ang="0">
                  <a:pos x="1752" y="704"/>
                </a:cxn>
                <a:cxn ang="0">
                  <a:pos x="1703" y="686"/>
                </a:cxn>
                <a:cxn ang="0">
                  <a:pos x="1695" y="549"/>
                </a:cxn>
                <a:cxn ang="0">
                  <a:pos x="1619" y="345"/>
                </a:cxn>
                <a:cxn ang="0">
                  <a:pos x="1476" y="187"/>
                </a:cxn>
                <a:cxn ang="0">
                  <a:pos x="1281" y="93"/>
                </a:cxn>
                <a:cxn ang="0">
                  <a:pos x="1084" y="78"/>
                </a:cxn>
                <a:cxn ang="0">
                  <a:pos x="875" y="143"/>
                </a:cxn>
                <a:cxn ang="0">
                  <a:pos x="709" y="280"/>
                </a:cxn>
                <a:cxn ang="0">
                  <a:pos x="606" y="469"/>
                </a:cxn>
                <a:cxn ang="0">
                  <a:pos x="581" y="647"/>
                </a:cxn>
                <a:cxn ang="0">
                  <a:pos x="552" y="685"/>
                </a:cxn>
                <a:cxn ang="0">
                  <a:pos x="445" y="672"/>
                </a:cxn>
                <a:cxn ang="0">
                  <a:pos x="300" y="702"/>
                </a:cxn>
                <a:cxn ang="0">
                  <a:pos x="183" y="781"/>
                </a:cxn>
                <a:cxn ang="0">
                  <a:pos x="104" y="899"/>
                </a:cxn>
                <a:cxn ang="0">
                  <a:pos x="75" y="1043"/>
                </a:cxn>
                <a:cxn ang="0">
                  <a:pos x="97" y="1170"/>
                </a:cxn>
                <a:cxn ang="0">
                  <a:pos x="170" y="1292"/>
                </a:cxn>
                <a:cxn ang="0">
                  <a:pos x="284" y="1377"/>
                </a:cxn>
                <a:cxn ang="0">
                  <a:pos x="425" y="1413"/>
                </a:cxn>
                <a:cxn ang="0">
                  <a:pos x="735" y="1430"/>
                </a:cxn>
                <a:cxn ang="0">
                  <a:pos x="730" y="1477"/>
                </a:cxn>
                <a:cxn ang="0">
                  <a:pos x="398" y="1486"/>
                </a:cxn>
                <a:cxn ang="0">
                  <a:pos x="233" y="1435"/>
                </a:cxn>
                <a:cxn ang="0">
                  <a:pos x="101" y="1327"/>
                </a:cxn>
                <a:cxn ang="0">
                  <a:pos x="20" y="1175"/>
                </a:cxn>
                <a:cxn ang="0">
                  <a:pos x="0" y="1020"/>
                </a:cxn>
                <a:cxn ang="0">
                  <a:pos x="43" y="850"/>
                </a:cxn>
                <a:cxn ang="0">
                  <a:pos x="145" y="714"/>
                </a:cxn>
                <a:cxn ang="0">
                  <a:pos x="292" y="625"/>
                </a:cxn>
                <a:cxn ang="0">
                  <a:pos x="445" y="597"/>
                </a:cxn>
                <a:cxn ang="0">
                  <a:pos x="534" y="450"/>
                </a:cxn>
                <a:cxn ang="0">
                  <a:pos x="644" y="241"/>
                </a:cxn>
                <a:cxn ang="0">
                  <a:pos x="822" y="87"/>
                </a:cxn>
                <a:cxn ang="0">
                  <a:pos x="1048" y="7"/>
                </a:cxn>
                <a:cxn ang="0">
                  <a:pos x="1267" y="13"/>
                </a:cxn>
                <a:cxn ang="0">
                  <a:pos x="1490" y="106"/>
                </a:cxn>
                <a:cxn ang="0">
                  <a:pos x="1661" y="271"/>
                </a:cxn>
                <a:cxn ang="0">
                  <a:pos x="1760" y="492"/>
                </a:cxn>
                <a:cxn ang="0">
                  <a:pos x="1869" y="598"/>
                </a:cxn>
                <a:cxn ang="0">
                  <a:pos x="2033" y="617"/>
                </a:cxn>
                <a:cxn ang="0">
                  <a:pos x="2185" y="700"/>
                </a:cxn>
                <a:cxn ang="0">
                  <a:pos x="2293" y="830"/>
                </a:cxn>
                <a:cxn ang="0">
                  <a:pos x="2344" y="997"/>
                </a:cxn>
                <a:cxn ang="0">
                  <a:pos x="2333" y="1154"/>
                </a:cxn>
                <a:cxn ang="0">
                  <a:pos x="2257" y="1309"/>
                </a:cxn>
                <a:cxn ang="0">
                  <a:pos x="2132" y="1423"/>
                </a:cxn>
                <a:cxn ang="0">
                  <a:pos x="1969" y="1483"/>
                </a:cxn>
              </a:cxnLst>
              <a:rect l="0" t="0" r="r" b="b"/>
              <a:pathLst>
                <a:path w="2346" h="1488">
                  <a:moveTo>
                    <a:pt x="1901" y="1488"/>
                  </a:moveTo>
                  <a:lnTo>
                    <a:pt x="1612" y="1488"/>
                  </a:lnTo>
                  <a:lnTo>
                    <a:pt x="1612" y="1488"/>
                  </a:lnTo>
                  <a:lnTo>
                    <a:pt x="1604" y="1487"/>
                  </a:lnTo>
                  <a:lnTo>
                    <a:pt x="1597" y="1486"/>
                  </a:lnTo>
                  <a:lnTo>
                    <a:pt x="1591" y="1482"/>
                  </a:lnTo>
                  <a:lnTo>
                    <a:pt x="1586" y="1477"/>
                  </a:lnTo>
                  <a:lnTo>
                    <a:pt x="1580" y="1472"/>
                  </a:lnTo>
                  <a:lnTo>
                    <a:pt x="1577" y="1466"/>
                  </a:lnTo>
                  <a:lnTo>
                    <a:pt x="1575" y="1458"/>
                  </a:lnTo>
                  <a:lnTo>
                    <a:pt x="1574" y="1451"/>
                  </a:lnTo>
                  <a:lnTo>
                    <a:pt x="1574" y="1451"/>
                  </a:lnTo>
                  <a:lnTo>
                    <a:pt x="1575" y="1443"/>
                  </a:lnTo>
                  <a:lnTo>
                    <a:pt x="1577" y="1436"/>
                  </a:lnTo>
                  <a:lnTo>
                    <a:pt x="1580" y="1430"/>
                  </a:lnTo>
                  <a:lnTo>
                    <a:pt x="1586" y="1425"/>
                  </a:lnTo>
                  <a:lnTo>
                    <a:pt x="1591" y="1419"/>
                  </a:lnTo>
                  <a:lnTo>
                    <a:pt x="1597" y="1416"/>
                  </a:lnTo>
                  <a:lnTo>
                    <a:pt x="1604" y="1414"/>
                  </a:lnTo>
                  <a:lnTo>
                    <a:pt x="1612" y="1413"/>
                  </a:lnTo>
                  <a:lnTo>
                    <a:pt x="1901" y="1413"/>
                  </a:lnTo>
                  <a:lnTo>
                    <a:pt x="1901" y="1413"/>
                  </a:lnTo>
                  <a:lnTo>
                    <a:pt x="1920" y="1413"/>
                  </a:lnTo>
                  <a:lnTo>
                    <a:pt x="1939" y="1411"/>
                  </a:lnTo>
                  <a:lnTo>
                    <a:pt x="1958" y="1409"/>
                  </a:lnTo>
                  <a:lnTo>
                    <a:pt x="1975" y="1406"/>
                  </a:lnTo>
                  <a:lnTo>
                    <a:pt x="1994" y="1402"/>
                  </a:lnTo>
                  <a:lnTo>
                    <a:pt x="2012" y="1397"/>
                  </a:lnTo>
                  <a:lnTo>
                    <a:pt x="2028" y="1391"/>
                  </a:lnTo>
                  <a:lnTo>
                    <a:pt x="2046" y="1384"/>
                  </a:lnTo>
                  <a:lnTo>
                    <a:pt x="2062" y="1377"/>
                  </a:lnTo>
                  <a:lnTo>
                    <a:pt x="2077" y="1368"/>
                  </a:lnTo>
                  <a:lnTo>
                    <a:pt x="2093" y="1359"/>
                  </a:lnTo>
                  <a:lnTo>
                    <a:pt x="2108" y="1349"/>
                  </a:lnTo>
                  <a:lnTo>
                    <a:pt x="2122" y="1339"/>
                  </a:lnTo>
                  <a:lnTo>
                    <a:pt x="2136" y="1328"/>
                  </a:lnTo>
                  <a:lnTo>
                    <a:pt x="2150" y="1317"/>
                  </a:lnTo>
                  <a:lnTo>
                    <a:pt x="2162" y="1304"/>
                  </a:lnTo>
                  <a:lnTo>
                    <a:pt x="2175" y="1292"/>
                  </a:lnTo>
                  <a:lnTo>
                    <a:pt x="2186" y="1278"/>
                  </a:lnTo>
                  <a:lnTo>
                    <a:pt x="2197" y="1264"/>
                  </a:lnTo>
                  <a:lnTo>
                    <a:pt x="2207" y="1250"/>
                  </a:lnTo>
                  <a:lnTo>
                    <a:pt x="2217" y="1235"/>
                  </a:lnTo>
                  <a:lnTo>
                    <a:pt x="2226" y="1219"/>
                  </a:lnTo>
                  <a:lnTo>
                    <a:pt x="2235" y="1204"/>
                  </a:lnTo>
                  <a:lnTo>
                    <a:pt x="2242" y="1186"/>
                  </a:lnTo>
                  <a:lnTo>
                    <a:pt x="2249" y="1170"/>
                  </a:lnTo>
                  <a:lnTo>
                    <a:pt x="2254" y="1152"/>
                  </a:lnTo>
                  <a:lnTo>
                    <a:pt x="2259" y="1135"/>
                  </a:lnTo>
                  <a:lnTo>
                    <a:pt x="2264" y="1117"/>
                  </a:lnTo>
                  <a:lnTo>
                    <a:pt x="2266" y="1100"/>
                  </a:lnTo>
                  <a:lnTo>
                    <a:pt x="2269" y="1081"/>
                  </a:lnTo>
                  <a:lnTo>
                    <a:pt x="2270" y="1062"/>
                  </a:lnTo>
                  <a:lnTo>
                    <a:pt x="2271" y="1043"/>
                  </a:lnTo>
                  <a:lnTo>
                    <a:pt x="2271" y="1043"/>
                  </a:lnTo>
                  <a:lnTo>
                    <a:pt x="2270" y="1023"/>
                  </a:lnTo>
                  <a:lnTo>
                    <a:pt x="2269" y="1006"/>
                  </a:lnTo>
                  <a:lnTo>
                    <a:pt x="2266" y="987"/>
                  </a:lnTo>
                  <a:lnTo>
                    <a:pt x="2264" y="968"/>
                  </a:lnTo>
                  <a:lnTo>
                    <a:pt x="2259" y="951"/>
                  </a:lnTo>
                  <a:lnTo>
                    <a:pt x="2254" y="933"/>
                  </a:lnTo>
                  <a:lnTo>
                    <a:pt x="2249" y="916"/>
                  </a:lnTo>
                  <a:lnTo>
                    <a:pt x="2242" y="899"/>
                  </a:lnTo>
                  <a:lnTo>
                    <a:pt x="2235" y="883"/>
                  </a:lnTo>
                  <a:lnTo>
                    <a:pt x="2226" y="867"/>
                  </a:lnTo>
                  <a:lnTo>
                    <a:pt x="2217" y="852"/>
                  </a:lnTo>
                  <a:lnTo>
                    <a:pt x="2207" y="837"/>
                  </a:lnTo>
                  <a:lnTo>
                    <a:pt x="2197" y="821"/>
                  </a:lnTo>
                  <a:lnTo>
                    <a:pt x="2186" y="808"/>
                  </a:lnTo>
                  <a:lnTo>
                    <a:pt x="2175" y="794"/>
                  </a:lnTo>
                  <a:lnTo>
                    <a:pt x="2162" y="781"/>
                  </a:lnTo>
                  <a:lnTo>
                    <a:pt x="2150" y="769"/>
                  </a:lnTo>
                  <a:lnTo>
                    <a:pt x="2136" y="758"/>
                  </a:lnTo>
                  <a:lnTo>
                    <a:pt x="2122" y="746"/>
                  </a:lnTo>
                  <a:lnTo>
                    <a:pt x="2108" y="736"/>
                  </a:lnTo>
                  <a:lnTo>
                    <a:pt x="2093" y="726"/>
                  </a:lnTo>
                  <a:lnTo>
                    <a:pt x="2077" y="717"/>
                  </a:lnTo>
                  <a:lnTo>
                    <a:pt x="2062" y="710"/>
                  </a:lnTo>
                  <a:lnTo>
                    <a:pt x="2046" y="702"/>
                  </a:lnTo>
                  <a:lnTo>
                    <a:pt x="2028" y="695"/>
                  </a:lnTo>
                  <a:lnTo>
                    <a:pt x="2012" y="690"/>
                  </a:lnTo>
                  <a:lnTo>
                    <a:pt x="1994" y="685"/>
                  </a:lnTo>
                  <a:lnTo>
                    <a:pt x="1975" y="680"/>
                  </a:lnTo>
                  <a:lnTo>
                    <a:pt x="1958" y="677"/>
                  </a:lnTo>
                  <a:lnTo>
                    <a:pt x="1939" y="675"/>
                  </a:lnTo>
                  <a:lnTo>
                    <a:pt x="1920" y="674"/>
                  </a:lnTo>
                  <a:lnTo>
                    <a:pt x="1901" y="672"/>
                  </a:lnTo>
                  <a:lnTo>
                    <a:pt x="1901" y="672"/>
                  </a:lnTo>
                  <a:lnTo>
                    <a:pt x="1883" y="674"/>
                  </a:lnTo>
                  <a:lnTo>
                    <a:pt x="1863" y="675"/>
                  </a:lnTo>
                  <a:lnTo>
                    <a:pt x="1844" y="677"/>
                  </a:lnTo>
                  <a:lnTo>
                    <a:pt x="1825" y="681"/>
                  </a:lnTo>
                  <a:lnTo>
                    <a:pt x="1806" y="685"/>
                  </a:lnTo>
                  <a:lnTo>
                    <a:pt x="1789" y="690"/>
                  </a:lnTo>
                  <a:lnTo>
                    <a:pt x="1770" y="697"/>
                  </a:lnTo>
                  <a:lnTo>
                    <a:pt x="1752" y="704"/>
                  </a:lnTo>
                  <a:lnTo>
                    <a:pt x="1752" y="704"/>
                  </a:lnTo>
                  <a:lnTo>
                    <a:pt x="1743" y="707"/>
                  </a:lnTo>
                  <a:lnTo>
                    <a:pt x="1733" y="707"/>
                  </a:lnTo>
                  <a:lnTo>
                    <a:pt x="1725" y="705"/>
                  </a:lnTo>
                  <a:lnTo>
                    <a:pt x="1716" y="701"/>
                  </a:lnTo>
                  <a:lnTo>
                    <a:pt x="1716" y="701"/>
                  </a:lnTo>
                  <a:lnTo>
                    <a:pt x="1708" y="694"/>
                  </a:lnTo>
                  <a:lnTo>
                    <a:pt x="1703" y="686"/>
                  </a:lnTo>
                  <a:lnTo>
                    <a:pt x="1701" y="677"/>
                  </a:lnTo>
                  <a:lnTo>
                    <a:pt x="1700" y="667"/>
                  </a:lnTo>
                  <a:lnTo>
                    <a:pt x="1700" y="667"/>
                  </a:lnTo>
                  <a:lnTo>
                    <a:pt x="1701" y="635"/>
                  </a:lnTo>
                  <a:lnTo>
                    <a:pt x="1701" y="635"/>
                  </a:lnTo>
                  <a:lnTo>
                    <a:pt x="1700" y="606"/>
                  </a:lnTo>
                  <a:lnTo>
                    <a:pt x="1698" y="578"/>
                  </a:lnTo>
                  <a:lnTo>
                    <a:pt x="1695" y="549"/>
                  </a:lnTo>
                  <a:lnTo>
                    <a:pt x="1690" y="522"/>
                  </a:lnTo>
                  <a:lnTo>
                    <a:pt x="1683" y="496"/>
                  </a:lnTo>
                  <a:lnTo>
                    <a:pt x="1676" y="469"/>
                  </a:lnTo>
                  <a:lnTo>
                    <a:pt x="1667" y="443"/>
                  </a:lnTo>
                  <a:lnTo>
                    <a:pt x="1657" y="418"/>
                  </a:lnTo>
                  <a:lnTo>
                    <a:pt x="1646" y="393"/>
                  </a:lnTo>
                  <a:lnTo>
                    <a:pt x="1633" y="369"/>
                  </a:lnTo>
                  <a:lnTo>
                    <a:pt x="1619" y="345"/>
                  </a:lnTo>
                  <a:lnTo>
                    <a:pt x="1606" y="323"/>
                  </a:lnTo>
                  <a:lnTo>
                    <a:pt x="1589" y="300"/>
                  </a:lnTo>
                  <a:lnTo>
                    <a:pt x="1573" y="280"/>
                  </a:lnTo>
                  <a:lnTo>
                    <a:pt x="1555" y="259"/>
                  </a:lnTo>
                  <a:lnTo>
                    <a:pt x="1537" y="240"/>
                  </a:lnTo>
                  <a:lnTo>
                    <a:pt x="1518" y="221"/>
                  </a:lnTo>
                  <a:lnTo>
                    <a:pt x="1496" y="203"/>
                  </a:lnTo>
                  <a:lnTo>
                    <a:pt x="1476" y="187"/>
                  </a:lnTo>
                  <a:lnTo>
                    <a:pt x="1454" y="171"/>
                  </a:lnTo>
                  <a:lnTo>
                    <a:pt x="1431" y="157"/>
                  </a:lnTo>
                  <a:lnTo>
                    <a:pt x="1407" y="143"/>
                  </a:lnTo>
                  <a:lnTo>
                    <a:pt x="1384" y="131"/>
                  </a:lnTo>
                  <a:lnTo>
                    <a:pt x="1359" y="119"/>
                  </a:lnTo>
                  <a:lnTo>
                    <a:pt x="1334" y="109"/>
                  </a:lnTo>
                  <a:lnTo>
                    <a:pt x="1307" y="101"/>
                  </a:lnTo>
                  <a:lnTo>
                    <a:pt x="1281" y="93"/>
                  </a:lnTo>
                  <a:lnTo>
                    <a:pt x="1255" y="87"/>
                  </a:lnTo>
                  <a:lnTo>
                    <a:pt x="1227" y="82"/>
                  </a:lnTo>
                  <a:lnTo>
                    <a:pt x="1198" y="78"/>
                  </a:lnTo>
                  <a:lnTo>
                    <a:pt x="1171" y="77"/>
                  </a:lnTo>
                  <a:lnTo>
                    <a:pt x="1142" y="76"/>
                  </a:lnTo>
                  <a:lnTo>
                    <a:pt x="1142" y="76"/>
                  </a:lnTo>
                  <a:lnTo>
                    <a:pt x="1113" y="77"/>
                  </a:lnTo>
                  <a:lnTo>
                    <a:pt x="1084" y="78"/>
                  </a:lnTo>
                  <a:lnTo>
                    <a:pt x="1056" y="82"/>
                  </a:lnTo>
                  <a:lnTo>
                    <a:pt x="1029" y="87"/>
                  </a:lnTo>
                  <a:lnTo>
                    <a:pt x="1001" y="93"/>
                  </a:lnTo>
                  <a:lnTo>
                    <a:pt x="975" y="101"/>
                  </a:lnTo>
                  <a:lnTo>
                    <a:pt x="949" y="109"/>
                  </a:lnTo>
                  <a:lnTo>
                    <a:pt x="924" y="119"/>
                  </a:lnTo>
                  <a:lnTo>
                    <a:pt x="898" y="131"/>
                  </a:lnTo>
                  <a:lnTo>
                    <a:pt x="875" y="143"/>
                  </a:lnTo>
                  <a:lnTo>
                    <a:pt x="851" y="157"/>
                  </a:lnTo>
                  <a:lnTo>
                    <a:pt x="828" y="171"/>
                  </a:lnTo>
                  <a:lnTo>
                    <a:pt x="807" y="187"/>
                  </a:lnTo>
                  <a:lnTo>
                    <a:pt x="786" y="203"/>
                  </a:lnTo>
                  <a:lnTo>
                    <a:pt x="766" y="221"/>
                  </a:lnTo>
                  <a:lnTo>
                    <a:pt x="746" y="240"/>
                  </a:lnTo>
                  <a:lnTo>
                    <a:pt x="727" y="259"/>
                  </a:lnTo>
                  <a:lnTo>
                    <a:pt x="709" y="280"/>
                  </a:lnTo>
                  <a:lnTo>
                    <a:pt x="693" y="300"/>
                  </a:lnTo>
                  <a:lnTo>
                    <a:pt x="678" y="323"/>
                  </a:lnTo>
                  <a:lnTo>
                    <a:pt x="663" y="345"/>
                  </a:lnTo>
                  <a:lnTo>
                    <a:pt x="649" y="369"/>
                  </a:lnTo>
                  <a:lnTo>
                    <a:pt x="636" y="393"/>
                  </a:lnTo>
                  <a:lnTo>
                    <a:pt x="625" y="418"/>
                  </a:lnTo>
                  <a:lnTo>
                    <a:pt x="615" y="443"/>
                  </a:lnTo>
                  <a:lnTo>
                    <a:pt x="606" y="469"/>
                  </a:lnTo>
                  <a:lnTo>
                    <a:pt x="599" y="496"/>
                  </a:lnTo>
                  <a:lnTo>
                    <a:pt x="593" y="522"/>
                  </a:lnTo>
                  <a:lnTo>
                    <a:pt x="588" y="549"/>
                  </a:lnTo>
                  <a:lnTo>
                    <a:pt x="585" y="578"/>
                  </a:lnTo>
                  <a:lnTo>
                    <a:pt x="583" y="606"/>
                  </a:lnTo>
                  <a:lnTo>
                    <a:pt x="581" y="635"/>
                  </a:lnTo>
                  <a:lnTo>
                    <a:pt x="581" y="635"/>
                  </a:lnTo>
                  <a:lnTo>
                    <a:pt x="581" y="647"/>
                  </a:lnTo>
                  <a:lnTo>
                    <a:pt x="581" y="647"/>
                  </a:lnTo>
                  <a:lnTo>
                    <a:pt x="581" y="656"/>
                  </a:lnTo>
                  <a:lnTo>
                    <a:pt x="579" y="664"/>
                  </a:lnTo>
                  <a:lnTo>
                    <a:pt x="574" y="671"/>
                  </a:lnTo>
                  <a:lnTo>
                    <a:pt x="568" y="677"/>
                  </a:lnTo>
                  <a:lnTo>
                    <a:pt x="568" y="677"/>
                  </a:lnTo>
                  <a:lnTo>
                    <a:pt x="560" y="681"/>
                  </a:lnTo>
                  <a:lnTo>
                    <a:pt x="552" y="685"/>
                  </a:lnTo>
                  <a:lnTo>
                    <a:pt x="544" y="685"/>
                  </a:lnTo>
                  <a:lnTo>
                    <a:pt x="535" y="684"/>
                  </a:lnTo>
                  <a:lnTo>
                    <a:pt x="535" y="684"/>
                  </a:lnTo>
                  <a:lnTo>
                    <a:pt x="512" y="679"/>
                  </a:lnTo>
                  <a:lnTo>
                    <a:pt x="490" y="676"/>
                  </a:lnTo>
                  <a:lnTo>
                    <a:pt x="467" y="674"/>
                  </a:lnTo>
                  <a:lnTo>
                    <a:pt x="445" y="672"/>
                  </a:lnTo>
                  <a:lnTo>
                    <a:pt x="445" y="672"/>
                  </a:lnTo>
                  <a:lnTo>
                    <a:pt x="425" y="674"/>
                  </a:lnTo>
                  <a:lnTo>
                    <a:pt x="406" y="675"/>
                  </a:lnTo>
                  <a:lnTo>
                    <a:pt x="388" y="677"/>
                  </a:lnTo>
                  <a:lnTo>
                    <a:pt x="369" y="680"/>
                  </a:lnTo>
                  <a:lnTo>
                    <a:pt x="352" y="685"/>
                  </a:lnTo>
                  <a:lnTo>
                    <a:pt x="334" y="690"/>
                  </a:lnTo>
                  <a:lnTo>
                    <a:pt x="317" y="695"/>
                  </a:lnTo>
                  <a:lnTo>
                    <a:pt x="300" y="702"/>
                  </a:lnTo>
                  <a:lnTo>
                    <a:pt x="284" y="709"/>
                  </a:lnTo>
                  <a:lnTo>
                    <a:pt x="268" y="717"/>
                  </a:lnTo>
                  <a:lnTo>
                    <a:pt x="253" y="726"/>
                  </a:lnTo>
                  <a:lnTo>
                    <a:pt x="238" y="736"/>
                  </a:lnTo>
                  <a:lnTo>
                    <a:pt x="223" y="746"/>
                  </a:lnTo>
                  <a:lnTo>
                    <a:pt x="209" y="758"/>
                  </a:lnTo>
                  <a:lnTo>
                    <a:pt x="195" y="769"/>
                  </a:lnTo>
                  <a:lnTo>
                    <a:pt x="183" y="781"/>
                  </a:lnTo>
                  <a:lnTo>
                    <a:pt x="170" y="794"/>
                  </a:lnTo>
                  <a:lnTo>
                    <a:pt x="159" y="808"/>
                  </a:lnTo>
                  <a:lnTo>
                    <a:pt x="148" y="821"/>
                  </a:lnTo>
                  <a:lnTo>
                    <a:pt x="137" y="837"/>
                  </a:lnTo>
                  <a:lnTo>
                    <a:pt x="129" y="852"/>
                  </a:lnTo>
                  <a:lnTo>
                    <a:pt x="119" y="867"/>
                  </a:lnTo>
                  <a:lnTo>
                    <a:pt x="111" y="883"/>
                  </a:lnTo>
                  <a:lnTo>
                    <a:pt x="104" y="899"/>
                  </a:lnTo>
                  <a:lnTo>
                    <a:pt x="97" y="916"/>
                  </a:lnTo>
                  <a:lnTo>
                    <a:pt x="91" y="933"/>
                  </a:lnTo>
                  <a:lnTo>
                    <a:pt x="86" y="951"/>
                  </a:lnTo>
                  <a:lnTo>
                    <a:pt x="82" y="968"/>
                  </a:lnTo>
                  <a:lnTo>
                    <a:pt x="79" y="987"/>
                  </a:lnTo>
                  <a:lnTo>
                    <a:pt x="76" y="1005"/>
                  </a:lnTo>
                  <a:lnTo>
                    <a:pt x="75" y="1023"/>
                  </a:lnTo>
                  <a:lnTo>
                    <a:pt x="75" y="1043"/>
                  </a:lnTo>
                  <a:lnTo>
                    <a:pt x="75" y="1043"/>
                  </a:lnTo>
                  <a:lnTo>
                    <a:pt x="75" y="1062"/>
                  </a:lnTo>
                  <a:lnTo>
                    <a:pt x="76" y="1081"/>
                  </a:lnTo>
                  <a:lnTo>
                    <a:pt x="79" y="1100"/>
                  </a:lnTo>
                  <a:lnTo>
                    <a:pt x="82" y="1117"/>
                  </a:lnTo>
                  <a:lnTo>
                    <a:pt x="86" y="1135"/>
                  </a:lnTo>
                  <a:lnTo>
                    <a:pt x="91" y="1152"/>
                  </a:lnTo>
                  <a:lnTo>
                    <a:pt x="97" y="1170"/>
                  </a:lnTo>
                  <a:lnTo>
                    <a:pt x="104" y="1188"/>
                  </a:lnTo>
                  <a:lnTo>
                    <a:pt x="111" y="1204"/>
                  </a:lnTo>
                  <a:lnTo>
                    <a:pt x="119" y="1219"/>
                  </a:lnTo>
                  <a:lnTo>
                    <a:pt x="129" y="1235"/>
                  </a:lnTo>
                  <a:lnTo>
                    <a:pt x="137" y="1250"/>
                  </a:lnTo>
                  <a:lnTo>
                    <a:pt x="148" y="1264"/>
                  </a:lnTo>
                  <a:lnTo>
                    <a:pt x="159" y="1278"/>
                  </a:lnTo>
                  <a:lnTo>
                    <a:pt x="170" y="1292"/>
                  </a:lnTo>
                  <a:lnTo>
                    <a:pt x="183" y="1304"/>
                  </a:lnTo>
                  <a:lnTo>
                    <a:pt x="195" y="1317"/>
                  </a:lnTo>
                  <a:lnTo>
                    <a:pt x="209" y="1328"/>
                  </a:lnTo>
                  <a:lnTo>
                    <a:pt x="223" y="1339"/>
                  </a:lnTo>
                  <a:lnTo>
                    <a:pt x="238" y="1349"/>
                  </a:lnTo>
                  <a:lnTo>
                    <a:pt x="253" y="1359"/>
                  </a:lnTo>
                  <a:lnTo>
                    <a:pt x="268" y="1368"/>
                  </a:lnTo>
                  <a:lnTo>
                    <a:pt x="284" y="1377"/>
                  </a:lnTo>
                  <a:lnTo>
                    <a:pt x="300" y="1384"/>
                  </a:lnTo>
                  <a:lnTo>
                    <a:pt x="317" y="1391"/>
                  </a:lnTo>
                  <a:lnTo>
                    <a:pt x="334" y="1397"/>
                  </a:lnTo>
                  <a:lnTo>
                    <a:pt x="352" y="1402"/>
                  </a:lnTo>
                  <a:lnTo>
                    <a:pt x="369" y="1406"/>
                  </a:lnTo>
                  <a:lnTo>
                    <a:pt x="388" y="1409"/>
                  </a:lnTo>
                  <a:lnTo>
                    <a:pt x="406" y="1411"/>
                  </a:lnTo>
                  <a:lnTo>
                    <a:pt x="425" y="1413"/>
                  </a:lnTo>
                  <a:lnTo>
                    <a:pt x="445" y="1413"/>
                  </a:lnTo>
                  <a:lnTo>
                    <a:pt x="704" y="1413"/>
                  </a:lnTo>
                  <a:lnTo>
                    <a:pt x="704" y="1413"/>
                  </a:lnTo>
                  <a:lnTo>
                    <a:pt x="712" y="1414"/>
                  </a:lnTo>
                  <a:lnTo>
                    <a:pt x="719" y="1416"/>
                  </a:lnTo>
                  <a:lnTo>
                    <a:pt x="725" y="1419"/>
                  </a:lnTo>
                  <a:lnTo>
                    <a:pt x="730" y="1425"/>
                  </a:lnTo>
                  <a:lnTo>
                    <a:pt x="735" y="1430"/>
                  </a:lnTo>
                  <a:lnTo>
                    <a:pt x="739" y="1436"/>
                  </a:lnTo>
                  <a:lnTo>
                    <a:pt x="741" y="1443"/>
                  </a:lnTo>
                  <a:lnTo>
                    <a:pt x="742" y="1451"/>
                  </a:lnTo>
                  <a:lnTo>
                    <a:pt x="742" y="1451"/>
                  </a:lnTo>
                  <a:lnTo>
                    <a:pt x="741" y="1458"/>
                  </a:lnTo>
                  <a:lnTo>
                    <a:pt x="739" y="1466"/>
                  </a:lnTo>
                  <a:lnTo>
                    <a:pt x="735" y="1472"/>
                  </a:lnTo>
                  <a:lnTo>
                    <a:pt x="730" y="1477"/>
                  </a:lnTo>
                  <a:lnTo>
                    <a:pt x="725" y="1482"/>
                  </a:lnTo>
                  <a:lnTo>
                    <a:pt x="719" y="1486"/>
                  </a:lnTo>
                  <a:lnTo>
                    <a:pt x="712" y="1487"/>
                  </a:lnTo>
                  <a:lnTo>
                    <a:pt x="704" y="1488"/>
                  </a:lnTo>
                  <a:lnTo>
                    <a:pt x="445" y="1488"/>
                  </a:lnTo>
                  <a:lnTo>
                    <a:pt x="445" y="1488"/>
                  </a:lnTo>
                  <a:lnTo>
                    <a:pt x="421" y="1488"/>
                  </a:lnTo>
                  <a:lnTo>
                    <a:pt x="398" y="1486"/>
                  </a:lnTo>
                  <a:lnTo>
                    <a:pt x="377" y="1483"/>
                  </a:lnTo>
                  <a:lnTo>
                    <a:pt x="354" y="1480"/>
                  </a:lnTo>
                  <a:lnTo>
                    <a:pt x="333" y="1475"/>
                  </a:lnTo>
                  <a:lnTo>
                    <a:pt x="312" y="1468"/>
                  </a:lnTo>
                  <a:lnTo>
                    <a:pt x="292" y="1461"/>
                  </a:lnTo>
                  <a:lnTo>
                    <a:pt x="272" y="1453"/>
                  </a:lnTo>
                  <a:lnTo>
                    <a:pt x="252" y="1445"/>
                  </a:lnTo>
                  <a:lnTo>
                    <a:pt x="233" y="1435"/>
                  </a:lnTo>
                  <a:lnTo>
                    <a:pt x="214" y="1423"/>
                  </a:lnTo>
                  <a:lnTo>
                    <a:pt x="195" y="1412"/>
                  </a:lnTo>
                  <a:lnTo>
                    <a:pt x="178" y="1399"/>
                  </a:lnTo>
                  <a:lnTo>
                    <a:pt x="161" y="1387"/>
                  </a:lnTo>
                  <a:lnTo>
                    <a:pt x="145" y="1373"/>
                  </a:lnTo>
                  <a:lnTo>
                    <a:pt x="130" y="1358"/>
                  </a:lnTo>
                  <a:lnTo>
                    <a:pt x="115" y="1342"/>
                  </a:lnTo>
                  <a:lnTo>
                    <a:pt x="101" y="1327"/>
                  </a:lnTo>
                  <a:lnTo>
                    <a:pt x="87" y="1309"/>
                  </a:lnTo>
                  <a:lnTo>
                    <a:pt x="75" y="1292"/>
                  </a:lnTo>
                  <a:lnTo>
                    <a:pt x="64" y="1274"/>
                  </a:lnTo>
                  <a:lnTo>
                    <a:pt x="53" y="1255"/>
                  </a:lnTo>
                  <a:lnTo>
                    <a:pt x="43" y="1236"/>
                  </a:lnTo>
                  <a:lnTo>
                    <a:pt x="35" y="1216"/>
                  </a:lnTo>
                  <a:lnTo>
                    <a:pt x="26" y="1196"/>
                  </a:lnTo>
                  <a:lnTo>
                    <a:pt x="20" y="1175"/>
                  </a:lnTo>
                  <a:lnTo>
                    <a:pt x="13" y="1154"/>
                  </a:lnTo>
                  <a:lnTo>
                    <a:pt x="8" y="1132"/>
                  </a:lnTo>
                  <a:lnTo>
                    <a:pt x="5" y="1111"/>
                  </a:lnTo>
                  <a:lnTo>
                    <a:pt x="2" y="1089"/>
                  </a:lnTo>
                  <a:lnTo>
                    <a:pt x="0" y="1066"/>
                  </a:lnTo>
                  <a:lnTo>
                    <a:pt x="0" y="1043"/>
                  </a:lnTo>
                  <a:lnTo>
                    <a:pt x="0" y="1043"/>
                  </a:lnTo>
                  <a:lnTo>
                    <a:pt x="0" y="1020"/>
                  </a:lnTo>
                  <a:lnTo>
                    <a:pt x="2" y="997"/>
                  </a:lnTo>
                  <a:lnTo>
                    <a:pt x="5" y="976"/>
                  </a:lnTo>
                  <a:lnTo>
                    <a:pt x="8" y="953"/>
                  </a:lnTo>
                  <a:lnTo>
                    <a:pt x="13" y="932"/>
                  </a:lnTo>
                  <a:lnTo>
                    <a:pt x="20" y="911"/>
                  </a:lnTo>
                  <a:lnTo>
                    <a:pt x="26" y="890"/>
                  </a:lnTo>
                  <a:lnTo>
                    <a:pt x="35" y="869"/>
                  </a:lnTo>
                  <a:lnTo>
                    <a:pt x="43" y="850"/>
                  </a:lnTo>
                  <a:lnTo>
                    <a:pt x="53" y="830"/>
                  </a:lnTo>
                  <a:lnTo>
                    <a:pt x="64" y="813"/>
                  </a:lnTo>
                  <a:lnTo>
                    <a:pt x="75" y="794"/>
                  </a:lnTo>
                  <a:lnTo>
                    <a:pt x="87" y="776"/>
                  </a:lnTo>
                  <a:lnTo>
                    <a:pt x="101" y="760"/>
                  </a:lnTo>
                  <a:lnTo>
                    <a:pt x="115" y="744"/>
                  </a:lnTo>
                  <a:lnTo>
                    <a:pt x="130" y="727"/>
                  </a:lnTo>
                  <a:lnTo>
                    <a:pt x="145" y="714"/>
                  </a:lnTo>
                  <a:lnTo>
                    <a:pt x="161" y="700"/>
                  </a:lnTo>
                  <a:lnTo>
                    <a:pt x="178" y="686"/>
                  </a:lnTo>
                  <a:lnTo>
                    <a:pt x="195" y="674"/>
                  </a:lnTo>
                  <a:lnTo>
                    <a:pt x="214" y="662"/>
                  </a:lnTo>
                  <a:lnTo>
                    <a:pt x="233" y="651"/>
                  </a:lnTo>
                  <a:lnTo>
                    <a:pt x="252" y="641"/>
                  </a:lnTo>
                  <a:lnTo>
                    <a:pt x="272" y="632"/>
                  </a:lnTo>
                  <a:lnTo>
                    <a:pt x="292" y="625"/>
                  </a:lnTo>
                  <a:lnTo>
                    <a:pt x="312" y="617"/>
                  </a:lnTo>
                  <a:lnTo>
                    <a:pt x="333" y="611"/>
                  </a:lnTo>
                  <a:lnTo>
                    <a:pt x="354" y="607"/>
                  </a:lnTo>
                  <a:lnTo>
                    <a:pt x="377" y="602"/>
                  </a:lnTo>
                  <a:lnTo>
                    <a:pt x="398" y="600"/>
                  </a:lnTo>
                  <a:lnTo>
                    <a:pt x="421" y="598"/>
                  </a:lnTo>
                  <a:lnTo>
                    <a:pt x="445" y="597"/>
                  </a:lnTo>
                  <a:lnTo>
                    <a:pt x="445" y="597"/>
                  </a:lnTo>
                  <a:lnTo>
                    <a:pt x="476" y="598"/>
                  </a:lnTo>
                  <a:lnTo>
                    <a:pt x="507" y="602"/>
                  </a:lnTo>
                  <a:lnTo>
                    <a:pt x="507" y="602"/>
                  </a:lnTo>
                  <a:lnTo>
                    <a:pt x="510" y="571"/>
                  </a:lnTo>
                  <a:lnTo>
                    <a:pt x="514" y="539"/>
                  </a:lnTo>
                  <a:lnTo>
                    <a:pt x="519" y="509"/>
                  </a:lnTo>
                  <a:lnTo>
                    <a:pt x="526" y="480"/>
                  </a:lnTo>
                  <a:lnTo>
                    <a:pt x="534" y="450"/>
                  </a:lnTo>
                  <a:lnTo>
                    <a:pt x="544" y="422"/>
                  </a:lnTo>
                  <a:lnTo>
                    <a:pt x="554" y="394"/>
                  </a:lnTo>
                  <a:lnTo>
                    <a:pt x="566" y="366"/>
                  </a:lnTo>
                  <a:lnTo>
                    <a:pt x="579" y="340"/>
                  </a:lnTo>
                  <a:lnTo>
                    <a:pt x="594" y="314"/>
                  </a:lnTo>
                  <a:lnTo>
                    <a:pt x="609" y="289"/>
                  </a:lnTo>
                  <a:lnTo>
                    <a:pt x="626" y="265"/>
                  </a:lnTo>
                  <a:lnTo>
                    <a:pt x="644" y="241"/>
                  </a:lnTo>
                  <a:lnTo>
                    <a:pt x="663" y="218"/>
                  </a:lnTo>
                  <a:lnTo>
                    <a:pt x="683" y="196"/>
                  </a:lnTo>
                  <a:lnTo>
                    <a:pt x="704" y="176"/>
                  </a:lnTo>
                  <a:lnTo>
                    <a:pt x="725" y="156"/>
                  </a:lnTo>
                  <a:lnTo>
                    <a:pt x="748" y="137"/>
                  </a:lnTo>
                  <a:lnTo>
                    <a:pt x="772" y="119"/>
                  </a:lnTo>
                  <a:lnTo>
                    <a:pt x="796" y="102"/>
                  </a:lnTo>
                  <a:lnTo>
                    <a:pt x="822" y="87"/>
                  </a:lnTo>
                  <a:lnTo>
                    <a:pt x="847" y="72"/>
                  </a:lnTo>
                  <a:lnTo>
                    <a:pt x="875" y="59"/>
                  </a:lnTo>
                  <a:lnTo>
                    <a:pt x="902" y="47"/>
                  </a:lnTo>
                  <a:lnTo>
                    <a:pt x="930" y="37"/>
                  </a:lnTo>
                  <a:lnTo>
                    <a:pt x="959" y="27"/>
                  </a:lnTo>
                  <a:lnTo>
                    <a:pt x="987" y="19"/>
                  </a:lnTo>
                  <a:lnTo>
                    <a:pt x="1018" y="13"/>
                  </a:lnTo>
                  <a:lnTo>
                    <a:pt x="1048" y="7"/>
                  </a:lnTo>
                  <a:lnTo>
                    <a:pt x="1079" y="3"/>
                  </a:lnTo>
                  <a:lnTo>
                    <a:pt x="1109" y="2"/>
                  </a:lnTo>
                  <a:lnTo>
                    <a:pt x="1142" y="0"/>
                  </a:lnTo>
                  <a:lnTo>
                    <a:pt x="1142" y="0"/>
                  </a:lnTo>
                  <a:lnTo>
                    <a:pt x="1173" y="2"/>
                  </a:lnTo>
                  <a:lnTo>
                    <a:pt x="1204" y="3"/>
                  </a:lnTo>
                  <a:lnTo>
                    <a:pt x="1236" y="8"/>
                  </a:lnTo>
                  <a:lnTo>
                    <a:pt x="1267" y="13"/>
                  </a:lnTo>
                  <a:lnTo>
                    <a:pt x="1297" y="19"/>
                  </a:lnTo>
                  <a:lnTo>
                    <a:pt x="1326" y="28"/>
                  </a:lnTo>
                  <a:lnTo>
                    <a:pt x="1356" y="38"/>
                  </a:lnTo>
                  <a:lnTo>
                    <a:pt x="1384" y="48"/>
                  </a:lnTo>
                  <a:lnTo>
                    <a:pt x="1411" y="61"/>
                  </a:lnTo>
                  <a:lnTo>
                    <a:pt x="1439" y="74"/>
                  </a:lnTo>
                  <a:lnTo>
                    <a:pt x="1465" y="89"/>
                  </a:lnTo>
                  <a:lnTo>
                    <a:pt x="1490" y="106"/>
                  </a:lnTo>
                  <a:lnTo>
                    <a:pt x="1515" y="122"/>
                  </a:lnTo>
                  <a:lnTo>
                    <a:pt x="1539" y="141"/>
                  </a:lnTo>
                  <a:lnTo>
                    <a:pt x="1562" y="160"/>
                  </a:lnTo>
                  <a:lnTo>
                    <a:pt x="1583" y="180"/>
                  </a:lnTo>
                  <a:lnTo>
                    <a:pt x="1604" y="201"/>
                  </a:lnTo>
                  <a:lnTo>
                    <a:pt x="1624" y="223"/>
                  </a:lnTo>
                  <a:lnTo>
                    <a:pt x="1643" y="247"/>
                  </a:lnTo>
                  <a:lnTo>
                    <a:pt x="1661" y="271"/>
                  </a:lnTo>
                  <a:lnTo>
                    <a:pt x="1678" y="296"/>
                  </a:lnTo>
                  <a:lnTo>
                    <a:pt x="1693" y="321"/>
                  </a:lnTo>
                  <a:lnTo>
                    <a:pt x="1707" y="349"/>
                  </a:lnTo>
                  <a:lnTo>
                    <a:pt x="1721" y="375"/>
                  </a:lnTo>
                  <a:lnTo>
                    <a:pt x="1732" y="404"/>
                  </a:lnTo>
                  <a:lnTo>
                    <a:pt x="1742" y="432"/>
                  </a:lnTo>
                  <a:lnTo>
                    <a:pt x="1752" y="462"/>
                  </a:lnTo>
                  <a:lnTo>
                    <a:pt x="1760" y="492"/>
                  </a:lnTo>
                  <a:lnTo>
                    <a:pt x="1766" y="522"/>
                  </a:lnTo>
                  <a:lnTo>
                    <a:pt x="1771" y="552"/>
                  </a:lnTo>
                  <a:lnTo>
                    <a:pt x="1774" y="583"/>
                  </a:lnTo>
                  <a:lnTo>
                    <a:pt x="1776" y="616"/>
                  </a:lnTo>
                  <a:lnTo>
                    <a:pt x="1776" y="616"/>
                  </a:lnTo>
                  <a:lnTo>
                    <a:pt x="1806" y="608"/>
                  </a:lnTo>
                  <a:lnTo>
                    <a:pt x="1837" y="602"/>
                  </a:lnTo>
                  <a:lnTo>
                    <a:pt x="1869" y="598"/>
                  </a:lnTo>
                  <a:lnTo>
                    <a:pt x="1901" y="597"/>
                  </a:lnTo>
                  <a:lnTo>
                    <a:pt x="1901" y="597"/>
                  </a:lnTo>
                  <a:lnTo>
                    <a:pt x="1924" y="598"/>
                  </a:lnTo>
                  <a:lnTo>
                    <a:pt x="1947" y="600"/>
                  </a:lnTo>
                  <a:lnTo>
                    <a:pt x="1969" y="603"/>
                  </a:lnTo>
                  <a:lnTo>
                    <a:pt x="1990" y="607"/>
                  </a:lnTo>
                  <a:lnTo>
                    <a:pt x="2013" y="612"/>
                  </a:lnTo>
                  <a:lnTo>
                    <a:pt x="2033" y="617"/>
                  </a:lnTo>
                  <a:lnTo>
                    <a:pt x="2054" y="625"/>
                  </a:lnTo>
                  <a:lnTo>
                    <a:pt x="2074" y="632"/>
                  </a:lnTo>
                  <a:lnTo>
                    <a:pt x="2095" y="642"/>
                  </a:lnTo>
                  <a:lnTo>
                    <a:pt x="2113" y="651"/>
                  </a:lnTo>
                  <a:lnTo>
                    <a:pt x="2132" y="662"/>
                  </a:lnTo>
                  <a:lnTo>
                    <a:pt x="2150" y="674"/>
                  </a:lnTo>
                  <a:lnTo>
                    <a:pt x="2167" y="686"/>
                  </a:lnTo>
                  <a:lnTo>
                    <a:pt x="2185" y="700"/>
                  </a:lnTo>
                  <a:lnTo>
                    <a:pt x="2200" y="714"/>
                  </a:lnTo>
                  <a:lnTo>
                    <a:pt x="2216" y="729"/>
                  </a:lnTo>
                  <a:lnTo>
                    <a:pt x="2230" y="744"/>
                  </a:lnTo>
                  <a:lnTo>
                    <a:pt x="2245" y="760"/>
                  </a:lnTo>
                  <a:lnTo>
                    <a:pt x="2257" y="776"/>
                  </a:lnTo>
                  <a:lnTo>
                    <a:pt x="2270" y="794"/>
                  </a:lnTo>
                  <a:lnTo>
                    <a:pt x="2281" y="813"/>
                  </a:lnTo>
                  <a:lnTo>
                    <a:pt x="2293" y="830"/>
                  </a:lnTo>
                  <a:lnTo>
                    <a:pt x="2303" y="850"/>
                  </a:lnTo>
                  <a:lnTo>
                    <a:pt x="2311" y="870"/>
                  </a:lnTo>
                  <a:lnTo>
                    <a:pt x="2319" y="890"/>
                  </a:lnTo>
                  <a:lnTo>
                    <a:pt x="2326" y="911"/>
                  </a:lnTo>
                  <a:lnTo>
                    <a:pt x="2333" y="932"/>
                  </a:lnTo>
                  <a:lnTo>
                    <a:pt x="2338" y="953"/>
                  </a:lnTo>
                  <a:lnTo>
                    <a:pt x="2341" y="976"/>
                  </a:lnTo>
                  <a:lnTo>
                    <a:pt x="2344" y="997"/>
                  </a:lnTo>
                  <a:lnTo>
                    <a:pt x="2345" y="1020"/>
                  </a:lnTo>
                  <a:lnTo>
                    <a:pt x="2346" y="1043"/>
                  </a:lnTo>
                  <a:lnTo>
                    <a:pt x="2346" y="1043"/>
                  </a:lnTo>
                  <a:lnTo>
                    <a:pt x="2345" y="1066"/>
                  </a:lnTo>
                  <a:lnTo>
                    <a:pt x="2344" y="1089"/>
                  </a:lnTo>
                  <a:lnTo>
                    <a:pt x="2341" y="1111"/>
                  </a:lnTo>
                  <a:lnTo>
                    <a:pt x="2338" y="1132"/>
                  </a:lnTo>
                  <a:lnTo>
                    <a:pt x="2333" y="1154"/>
                  </a:lnTo>
                  <a:lnTo>
                    <a:pt x="2326" y="1175"/>
                  </a:lnTo>
                  <a:lnTo>
                    <a:pt x="2319" y="1196"/>
                  </a:lnTo>
                  <a:lnTo>
                    <a:pt x="2311" y="1216"/>
                  </a:lnTo>
                  <a:lnTo>
                    <a:pt x="2303" y="1236"/>
                  </a:lnTo>
                  <a:lnTo>
                    <a:pt x="2293" y="1255"/>
                  </a:lnTo>
                  <a:lnTo>
                    <a:pt x="2281" y="1274"/>
                  </a:lnTo>
                  <a:lnTo>
                    <a:pt x="2270" y="1292"/>
                  </a:lnTo>
                  <a:lnTo>
                    <a:pt x="2257" y="1309"/>
                  </a:lnTo>
                  <a:lnTo>
                    <a:pt x="2245" y="1327"/>
                  </a:lnTo>
                  <a:lnTo>
                    <a:pt x="2230" y="1342"/>
                  </a:lnTo>
                  <a:lnTo>
                    <a:pt x="2216" y="1358"/>
                  </a:lnTo>
                  <a:lnTo>
                    <a:pt x="2200" y="1373"/>
                  </a:lnTo>
                  <a:lnTo>
                    <a:pt x="2185" y="1387"/>
                  </a:lnTo>
                  <a:lnTo>
                    <a:pt x="2167" y="1399"/>
                  </a:lnTo>
                  <a:lnTo>
                    <a:pt x="2150" y="1412"/>
                  </a:lnTo>
                  <a:lnTo>
                    <a:pt x="2132" y="1423"/>
                  </a:lnTo>
                  <a:lnTo>
                    <a:pt x="2113" y="1435"/>
                  </a:lnTo>
                  <a:lnTo>
                    <a:pt x="2095" y="1445"/>
                  </a:lnTo>
                  <a:lnTo>
                    <a:pt x="2074" y="1453"/>
                  </a:lnTo>
                  <a:lnTo>
                    <a:pt x="2054" y="1461"/>
                  </a:lnTo>
                  <a:lnTo>
                    <a:pt x="2033" y="1468"/>
                  </a:lnTo>
                  <a:lnTo>
                    <a:pt x="2013" y="1475"/>
                  </a:lnTo>
                  <a:lnTo>
                    <a:pt x="1990" y="1480"/>
                  </a:lnTo>
                  <a:lnTo>
                    <a:pt x="1969" y="1483"/>
                  </a:lnTo>
                  <a:lnTo>
                    <a:pt x="1947" y="1486"/>
                  </a:lnTo>
                  <a:lnTo>
                    <a:pt x="1924" y="1488"/>
                  </a:lnTo>
                  <a:lnTo>
                    <a:pt x="1901" y="1488"/>
                  </a:lnTo>
                  <a:lnTo>
                    <a:pt x="1901" y="1488"/>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392" name="Freeform 18"/>
            <p:cNvSpPr>
              <a:spLocks/>
            </p:cNvSpPr>
            <p:nvPr/>
          </p:nvSpPr>
          <p:spPr bwMode="auto">
            <a:xfrm>
              <a:off x="10108" y="6866"/>
              <a:ext cx="109" cy="86"/>
            </a:xfrm>
            <a:custGeom>
              <a:avLst/>
              <a:gdLst/>
              <a:ahLst/>
              <a:cxnLst>
                <a:cxn ang="0">
                  <a:pos x="182" y="171"/>
                </a:cxn>
                <a:cxn ang="0">
                  <a:pos x="182" y="171"/>
                </a:cxn>
                <a:cxn ang="0">
                  <a:pos x="174" y="171"/>
                </a:cxn>
                <a:cxn ang="0">
                  <a:pos x="167" y="169"/>
                </a:cxn>
                <a:cxn ang="0">
                  <a:pos x="159" y="165"/>
                </a:cxn>
                <a:cxn ang="0">
                  <a:pos x="153" y="159"/>
                </a:cxn>
                <a:cxn ang="0">
                  <a:pos x="153" y="159"/>
                </a:cxn>
                <a:cxn ang="0">
                  <a:pos x="144" y="149"/>
                </a:cxn>
                <a:cxn ang="0">
                  <a:pos x="133" y="139"/>
                </a:cxn>
                <a:cxn ang="0">
                  <a:pos x="118" y="126"/>
                </a:cxn>
                <a:cxn ang="0">
                  <a:pos x="100" y="112"/>
                </a:cxn>
                <a:cxn ang="0">
                  <a:pos x="78" y="99"/>
                </a:cxn>
                <a:cxn ang="0">
                  <a:pos x="53" y="85"/>
                </a:cxn>
                <a:cxn ang="0">
                  <a:pos x="39" y="79"/>
                </a:cxn>
                <a:cxn ang="0">
                  <a:pos x="25" y="72"/>
                </a:cxn>
                <a:cxn ang="0">
                  <a:pos x="25" y="72"/>
                </a:cxn>
                <a:cxn ang="0">
                  <a:pos x="18" y="70"/>
                </a:cxn>
                <a:cxn ang="0">
                  <a:pos x="13" y="65"/>
                </a:cxn>
                <a:cxn ang="0">
                  <a:pos x="8" y="60"/>
                </a:cxn>
                <a:cxn ang="0">
                  <a:pos x="4" y="54"/>
                </a:cxn>
                <a:cxn ang="0">
                  <a:pos x="1" y="46"/>
                </a:cxn>
                <a:cxn ang="0">
                  <a:pos x="0" y="38"/>
                </a:cxn>
                <a:cxn ang="0">
                  <a:pos x="1" y="32"/>
                </a:cxn>
                <a:cxn ang="0">
                  <a:pos x="3" y="25"/>
                </a:cxn>
                <a:cxn ang="0">
                  <a:pos x="3" y="25"/>
                </a:cxn>
                <a:cxn ang="0">
                  <a:pos x="6" y="17"/>
                </a:cxn>
                <a:cxn ang="0">
                  <a:pos x="11" y="12"/>
                </a:cxn>
                <a:cxn ang="0">
                  <a:pos x="16" y="7"/>
                </a:cxn>
                <a:cxn ang="0">
                  <a:pos x="23" y="3"/>
                </a:cxn>
                <a:cxn ang="0">
                  <a:pos x="29" y="1"/>
                </a:cxn>
                <a:cxn ang="0">
                  <a:pos x="36" y="0"/>
                </a:cxn>
                <a:cxn ang="0">
                  <a:pos x="44" y="1"/>
                </a:cxn>
                <a:cxn ang="0">
                  <a:pos x="51" y="2"/>
                </a:cxn>
                <a:cxn ang="0">
                  <a:pos x="51" y="2"/>
                </a:cxn>
                <a:cxn ang="0">
                  <a:pos x="69" y="10"/>
                </a:cxn>
                <a:cxn ang="0">
                  <a:pos x="87" y="17"/>
                </a:cxn>
                <a:cxn ang="0">
                  <a:pos x="103" y="26"/>
                </a:cxn>
                <a:cxn ang="0">
                  <a:pos x="117" y="35"/>
                </a:cxn>
                <a:cxn ang="0">
                  <a:pos x="144" y="52"/>
                </a:cxn>
                <a:cxn ang="0">
                  <a:pos x="167" y="69"/>
                </a:cxn>
                <a:cxn ang="0">
                  <a:pos x="184" y="85"/>
                </a:cxn>
                <a:cxn ang="0">
                  <a:pos x="198" y="97"/>
                </a:cxn>
                <a:cxn ang="0">
                  <a:pos x="211" y="110"/>
                </a:cxn>
                <a:cxn ang="0">
                  <a:pos x="211" y="110"/>
                </a:cxn>
                <a:cxn ang="0">
                  <a:pos x="214" y="116"/>
                </a:cxn>
                <a:cxn ang="0">
                  <a:pos x="218" y="122"/>
                </a:cxn>
                <a:cxn ang="0">
                  <a:pos x="219" y="130"/>
                </a:cxn>
                <a:cxn ang="0">
                  <a:pos x="219" y="138"/>
                </a:cxn>
                <a:cxn ang="0">
                  <a:pos x="218" y="145"/>
                </a:cxn>
                <a:cxn ang="0">
                  <a:pos x="216" y="151"/>
                </a:cxn>
                <a:cxn ang="0">
                  <a:pos x="212" y="158"/>
                </a:cxn>
                <a:cxn ang="0">
                  <a:pos x="206" y="163"/>
                </a:cxn>
                <a:cxn ang="0">
                  <a:pos x="206" y="163"/>
                </a:cxn>
                <a:cxn ang="0">
                  <a:pos x="201" y="166"/>
                </a:cxn>
                <a:cxn ang="0">
                  <a:pos x="194" y="170"/>
                </a:cxn>
                <a:cxn ang="0">
                  <a:pos x="188" y="171"/>
                </a:cxn>
                <a:cxn ang="0">
                  <a:pos x="182" y="171"/>
                </a:cxn>
                <a:cxn ang="0">
                  <a:pos x="182" y="171"/>
                </a:cxn>
              </a:cxnLst>
              <a:rect l="0" t="0" r="r" b="b"/>
              <a:pathLst>
                <a:path w="219" h="171">
                  <a:moveTo>
                    <a:pt x="182" y="171"/>
                  </a:moveTo>
                  <a:lnTo>
                    <a:pt x="182" y="171"/>
                  </a:lnTo>
                  <a:lnTo>
                    <a:pt x="174" y="171"/>
                  </a:lnTo>
                  <a:lnTo>
                    <a:pt x="167" y="169"/>
                  </a:lnTo>
                  <a:lnTo>
                    <a:pt x="159" y="165"/>
                  </a:lnTo>
                  <a:lnTo>
                    <a:pt x="153" y="159"/>
                  </a:lnTo>
                  <a:lnTo>
                    <a:pt x="153" y="159"/>
                  </a:lnTo>
                  <a:lnTo>
                    <a:pt x="144" y="149"/>
                  </a:lnTo>
                  <a:lnTo>
                    <a:pt x="133" y="139"/>
                  </a:lnTo>
                  <a:lnTo>
                    <a:pt x="118" y="126"/>
                  </a:lnTo>
                  <a:lnTo>
                    <a:pt x="100" y="112"/>
                  </a:lnTo>
                  <a:lnTo>
                    <a:pt x="78" y="99"/>
                  </a:lnTo>
                  <a:lnTo>
                    <a:pt x="53" y="85"/>
                  </a:lnTo>
                  <a:lnTo>
                    <a:pt x="39" y="79"/>
                  </a:lnTo>
                  <a:lnTo>
                    <a:pt x="25" y="72"/>
                  </a:lnTo>
                  <a:lnTo>
                    <a:pt x="25" y="72"/>
                  </a:lnTo>
                  <a:lnTo>
                    <a:pt x="18" y="70"/>
                  </a:lnTo>
                  <a:lnTo>
                    <a:pt x="13" y="65"/>
                  </a:lnTo>
                  <a:lnTo>
                    <a:pt x="8" y="60"/>
                  </a:lnTo>
                  <a:lnTo>
                    <a:pt x="4" y="54"/>
                  </a:lnTo>
                  <a:lnTo>
                    <a:pt x="1" y="46"/>
                  </a:lnTo>
                  <a:lnTo>
                    <a:pt x="0" y="38"/>
                  </a:lnTo>
                  <a:lnTo>
                    <a:pt x="1" y="32"/>
                  </a:lnTo>
                  <a:lnTo>
                    <a:pt x="3" y="25"/>
                  </a:lnTo>
                  <a:lnTo>
                    <a:pt x="3" y="25"/>
                  </a:lnTo>
                  <a:lnTo>
                    <a:pt x="6" y="17"/>
                  </a:lnTo>
                  <a:lnTo>
                    <a:pt x="11" y="12"/>
                  </a:lnTo>
                  <a:lnTo>
                    <a:pt x="16" y="7"/>
                  </a:lnTo>
                  <a:lnTo>
                    <a:pt x="23" y="3"/>
                  </a:lnTo>
                  <a:lnTo>
                    <a:pt x="29" y="1"/>
                  </a:lnTo>
                  <a:lnTo>
                    <a:pt x="36" y="0"/>
                  </a:lnTo>
                  <a:lnTo>
                    <a:pt x="44" y="1"/>
                  </a:lnTo>
                  <a:lnTo>
                    <a:pt x="51" y="2"/>
                  </a:lnTo>
                  <a:lnTo>
                    <a:pt x="51" y="2"/>
                  </a:lnTo>
                  <a:lnTo>
                    <a:pt x="69" y="10"/>
                  </a:lnTo>
                  <a:lnTo>
                    <a:pt x="87" y="17"/>
                  </a:lnTo>
                  <a:lnTo>
                    <a:pt x="103" y="26"/>
                  </a:lnTo>
                  <a:lnTo>
                    <a:pt x="117" y="35"/>
                  </a:lnTo>
                  <a:lnTo>
                    <a:pt x="144" y="52"/>
                  </a:lnTo>
                  <a:lnTo>
                    <a:pt x="167" y="69"/>
                  </a:lnTo>
                  <a:lnTo>
                    <a:pt x="184" y="85"/>
                  </a:lnTo>
                  <a:lnTo>
                    <a:pt x="198" y="97"/>
                  </a:lnTo>
                  <a:lnTo>
                    <a:pt x="211" y="110"/>
                  </a:lnTo>
                  <a:lnTo>
                    <a:pt x="211" y="110"/>
                  </a:lnTo>
                  <a:lnTo>
                    <a:pt x="214" y="116"/>
                  </a:lnTo>
                  <a:lnTo>
                    <a:pt x="218" y="122"/>
                  </a:lnTo>
                  <a:lnTo>
                    <a:pt x="219" y="130"/>
                  </a:lnTo>
                  <a:lnTo>
                    <a:pt x="219" y="138"/>
                  </a:lnTo>
                  <a:lnTo>
                    <a:pt x="218" y="145"/>
                  </a:lnTo>
                  <a:lnTo>
                    <a:pt x="216" y="151"/>
                  </a:lnTo>
                  <a:lnTo>
                    <a:pt x="212" y="158"/>
                  </a:lnTo>
                  <a:lnTo>
                    <a:pt x="206" y="163"/>
                  </a:lnTo>
                  <a:lnTo>
                    <a:pt x="206" y="163"/>
                  </a:lnTo>
                  <a:lnTo>
                    <a:pt x="201" y="166"/>
                  </a:lnTo>
                  <a:lnTo>
                    <a:pt x="194" y="170"/>
                  </a:lnTo>
                  <a:lnTo>
                    <a:pt x="188" y="171"/>
                  </a:lnTo>
                  <a:lnTo>
                    <a:pt x="182" y="171"/>
                  </a:lnTo>
                  <a:lnTo>
                    <a:pt x="182" y="171"/>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393" name="Freeform 19"/>
            <p:cNvSpPr>
              <a:spLocks/>
            </p:cNvSpPr>
            <p:nvPr/>
          </p:nvSpPr>
          <p:spPr bwMode="auto">
            <a:xfrm>
              <a:off x="10657" y="6868"/>
              <a:ext cx="109" cy="86"/>
            </a:xfrm>
            <a:custGeom>
              <a:avLst/>
              <a:gdLst/>
              <a:ahLst/>
              <a:cxnLst>
                <a:cxn ang="0">
                  <a:pos x="36" y="171"/>
                </a:cxn>
                <a:cxn ang="0">
                  <a:pos x="36" y="171"/>
                </a:cxn>
                <a:cxn ang="0">
                  <a:pos x="30" y="171"/>
                </a:cxn>
                <a:cxn ang="0">
                  <a:pos x="23" y="170"/>
                </a:cxn>
                <a:cxn ang="0">
                  <a:pos x="17" y="166"/>
                </a:cxn>
                <a:cxn ang="0">
                  <a:pos x="12" y="163"/>
                </a:cxn>
                <a:cxn ang="0">
                  <a:pos x="12" y="163"/>
                </a:cxn>
                <a:cxn ang="0">
                  <a:pos x="7" y="158"/>
                </a:cxn>
                <a:cxn ang="0">
                  <a:pos x="3" y="151"/>
                </a:cxn>
                <a:cxn ang="0">
                  <a:pos x="1" y="144"/>
                </a:cxn>
                <a:cxn ang="0">
                  <a:pos x="0" y="138"/>
                </a:cxn>
                <a:cxn ang="0">
                  <a:pos x="0" y="130"/>
                </a:cxn>
                <a:cxn ang="0">
                  <a:pos x="1" y="122"/>
                </a:cxn>
                <a:cxn ang="0">
                  <a:pos x="3" y="116"/>
                </a:cxn>
                <a:cxn ang="0">
                  <a:pos x="8" y="110"/>
                </a:cxn>
                <a:cxn ang="0">
                  <a:pos x="8" y="110"/>
                </a:cxn>
                <a:cxn ang="0">
                  <a:pos x="20" y="97"/>
                </a:cxn>
                <a:cxn ang="0">
                  <a:pos x="33" y="85"/>
                </a:cxn>
                <a:cxn ang="0">
                  <a:pos x="51" y="69"/>
                </a:cxn>
                <a:cxn ang="0">
                  <a:pos x="74" y="52"/>
                </a:cxn>
                <a:cxn ang="0">
                  <a:pos x="101" y="35"/>
                </a:cxn>
                <a:cxn ang="0">
                  <a:pos x="116" y="26"/>
                </a:cxn>
                <a:cxn ang="0">
                  <a:pos x="132" y="17"/>
                </a:cxn>
                <a:cxn ang="0">
                  <a:pos x="149" y="10"/>
                </a:cxn>
                <a:cxn ang="0">
                  <a:pos x="166" y="2"/>
                </a:cxn>
                <a:cxn ang="0">
                  <a:pos x="166" y="2"/>
                </a:cxn>
                <a:cxn ang="0">
                  <a:pos x="174" y="1"/>
                </a:cxn>
                <a:cxn ang="0">
                  <a:pos x="181" y="0"/>
                </a:cxn>
                <a:cxn ang="0">
                  <a:pos x="189" y="1"/>
                </a:cxn>
                <a:cxn ang="0">
                  <a:pos x="195" y="3"/>
                </a:cxn>
                <a:cxn ang="0">
                  <a:pos x="201" y="7"/>
                </a:cxn>
                <a:cxn ang="0">
                  <a:pos x="208" y="12"/>
                </a:cxn>
                <a:cxn ang="0">
                  <a:pos x="211" y="17"/>
                </a:cxn>
                <a:cxn ang="0">
                  <a:pos x="215" y="25"/>
                </a:cxn>
                <a:cxn ang="0">
                  <a:pos x="215" y="25"/>
                </a:cxn>
                <a:cxn ang="0">
                  <a:pos x="218" y="32"/>
                </a:cxn>
                <a:cxn ang="0">
                  <a:pos x="218" y="38"/>
                </a:cxn>
                <a:cxn ang="0">
                  <a:pos x="216" y="46"/>
                </a:cxn>
                <a:cxn ang="0">
                  <a:pos x="214" y="54"/>
                </a:cxn>
                <a:cxn ang="0">
                  <a:pos x="210" y="60"/>
                </a:cxn>
                <a:cxn ang="0">
                  <a:pos x="206" y="65"/>
                </a:cxn>
                <a:cxn ang="0">
                  <a:pos x="200" y="70"/>
                </a:cxn>
                <a:cxn ang="0">
                  <a:pos x="194" y="72"/>
                </a:cxn>
                <a:cxn ang="0">
                  <a:pos x="194" y="72"/>
                </a:cxn>
                <a:cxn ang="0">
                  <a:pos x="179" y="79"/>
                </a:cxn>
                <a:cxn ang="0">
                  <a:pos x="165" y="85"/>
                </a:cxn>
                <a:cxn ang="0">
                  <a:pos x="140" y="99"/>
                </a:cxn>
                <a:cxn ang="0">
                  <a:pos x="119" y="112"/>
                </a:cxn>
                <a:cxn ang="0">
                  <a:pos x="100" y="126"/>
                </a:cxn>
                <a:cxn ang="0">
                  <a:pos x="85" y="139"/>
                </a:cxn>
                <a:cxn ang="0">
                  <a:pos x="75" y="149"/>
                </a:cxn>
                <a:cxn ang="0">
                  <a:pos x="65" y="159"/>
                </a:cxn>
                <a:cxn ang="0">
                  <a:pos x="65" y="159"/>
                </a:cxn>
                <a:cxn ang="0">
                  <a:pos x="58" y="165"/>
                </a:cxn>
                <a:cxn ang="0">
                  <a:pos x="52" y="169"/>
                </a:cxn>
                <a:cxn ang="0">
                  <a:pos x="45" y="171"/>
                </a:cxn>
                <a:cxn ang="0">
                  <a:pos x="36" y="171"/>
                </a:cxn>
                <a:cxn ang="0">
                  <a:pos x="36" y="171"/>
                </a:cxn>
              </a:cxnLst>
              <a:rect l="0" t="0" r="r" b="b"/>
              <a:pathLst>
                <a:path w="218" h="171">
                  <a:moveTo>
                    <a:pt x="36" y="171"/>
                  </a:moveTo>
                  <a:lnTo>
                    <a:pt x="36" y="171"/>
                  </a:lnTo>
                  <a:lnTo>
                    <a:pt x="30" y="171"/>
                  </a:lnTo>
                  <a:lnTo>
                    <a:pt x="23" y="170"/>
                  </a:lnTo>
                  <a:lnTo>
                    <a:pt x="17" y="166"/>
                  </a:lnTo>
                  <a:lnTo>
                    <a:pt x="12" y="163"/>
                  </a:lnTo>
                  <a:lnTo>
                    <a:pt x="12" y="163"/>
                  </a:lnTo>
                  <a:lnTo>
                    <a:pt x="7" y="158"/>
                  </a:lnTo>
                  <a:lnTo>
                    <a:pt x="3" y="151"/>
                  </a:lnTo>
                  <a:lnTo>
                    <a:pt x="1" y="144"/>
                  </a:lnTo>
                  <a:lnTo>
                    <a:pt x="0" y="138"/>
                  </a:lnTo>
                  <a:lnTo>
                    <a:pt x="0" y="130"/>
                  </a:lnTo>
                  <a:lnTo>
                    <a:pt x="1" y="122"/>
                  </a:lnTo>
                  <a:lnTo>
                    <a:pt x="3" y="116"/>
                  </a:lnTo>
                  <a:lnTo>
                    <a:pt x="8" y="110"/>
                  </a:lnTo>
                  <a:lnTo>
                    <a:pt x="8" y="110"/>
                  </a:lnTo>
                  <a:lnTo>
                    <a:pt x="20" y="97"/>
                  </a:lnTo>
                  <a:lnTo>
                    <a:pt x="33" y="85"/>
                  </a:lnTo>
                  <a:lnTo>
                    <a:pt x="51" y="69"/>
                  </a:lnTo>
                  <a:lnTo>
                    <a:pt x="74" y="52"/>
                  </a:lnTo>
                  <a:lnTo>
                    <a:pt x="101" y="35"/>
                  </a:lnTo>
                  <a:lnTo>
                    <a:pt x="116" y="26"/>
                  </a:lnTo>
                  <a:lnTo>
                    <a:pt x="132" y="17"/>
                  </a:lnTo>
                  <a:lnTo>
                    <a:pt x="149" y="10"/>
                  </a:lnTo>
                  <a:lnTo>
                    <a:pt x="166" y="2"/>
                  </a:lnTo>
                  <a:lnTo>
                    <a:pt x="166" y="2"/>
                  </a:lnTo>
                  <a:lnTo>
                    <a:pt x="174" y="1"/>
                  </a:lnTo>
                  <a:lnTo>
                    <a:pt x="181" y="0"/>
                  </a:lnTo>
                  <a:lnTo>
                    <a:pt x="189" y="1"/>
                  </a:lnTo>
                  <a:lnTo>
                    <a:pt x="195" y="3"/>
                  </a:lnTo>
                  <a:lnTo>
                    <a:pt x="201" y="7"/>
                  </a:lnTo>
                  <a:lnTo>
                    <a:pt x="208" y="12"/>
                  </a:lnTo>
                  <a:lnTo>
                    <a:pt x="211" y="17"/>
                  </a:lnTo>
                  <a:lnTo>
                    <a:pt x="215" y="25"/>
                  </a:lnTo>
                  <a:lnTo>
                    <a:pt x="215" y="25"/>
                  </a:lnTo>
                  <a:lnTo>
                    <a:pt x="218" y="32"/>
                  </a:lnTo>
                  <a:lnTo>
                    <a:pt x="218" y="38"/>
                  </a:lnTo>
                  <a:lnTo>
                    <a:pt x="216" y="46"/>
                  </a:lnTo>
                  <a:lnTo>
                    <a:pt x="214" y="54"/>
                  </a:lnTo>
                  <a:lnTo>
                    <a:pt x="210" y="60"/>
                  </a:lnTo>
                  <a:lnTo>
                    <a:pt x="206" y="65"/>
                  </a:lnTo>
                  <a:lnTo>
                    <a:pt x="200" y="70"/>
                  </a:lnTo>
                  <a:lnTo>
                    <a:pt x="194" y="72"/>
                  </a:lnTo>
                  <a:lnTo>
                    <a:pt x="194" y="72"/>
                  </a:lnTo>
                  <a:lnTo>
                    <a:pt x="179" y="79"/>
                  </a:lnTo>
                  <a:lnTo>
                    <a:pt x="165" y="85"/>
                  </a:lnTo>
                  <a:lnTo>
                    <a:pt x="140" y="99"/>
                  </a:lnTo>
                  <a:lnTo>
                    <a:pt x="119" y="112"/>
                  </a:lnTo>
                  <a:lnTo>
                    <a:pt x="100" y="126"/>
                  </a:lnTo>
                  <a:lnTo>
                    <a:pt x="85" y="139"/>
                  </a:lnTo>
                  <a:lnTo>
                    <a:pt x="75" y="149"/>
                  </a:lnTo>
                  <a:lnTo>
                    <a:pt x="65" y="159"/>
                  </a:lnTo>
                  <a:lnTo>
                    <a:pt x="65" y="159"/>
                  </a:lnTo>
                  <a:lnTo>
                    <a:pt x="58" y="165"/>
                  </a:lnTo>
                  <a:lnTo>
                    <a:pt x="52" y="169"/>
                  </a:lnTo>
                  <a:lnTo>
                    <a:pt x="45" y="171"/>
                  </a:lnTo>
                  <a:lnTo>
                    <a:pt x="36" y="171"/>
                  </a:lnTo>
                  <a:lnTo>
                    <a:pt x="36" y="171"/>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394" name="Freeform 20"/>
            <p:cNvSpPr>
              <a:spLocks/>
            </p:cNvSpPr>
            <p:nvPr/>
          </p:nvSpPr>
          <p:spPr bwMode="auto">
            <a:xfrm>
              <a:off x="10370" y="7368"/>
              <a:ext cx="25" cy="281"/>
            </a:xfrm>
            <a:custGeom>
              <a:avLst/>
              <a:gdLst/>
              <a:ahLst/>
              <a:cxnLst>
                <a:cxn ang="0">
                  <a:pos x="25" y="561"/>
                </a:cxn>
                <a:cxn ang="0">
                  <a:pos x="25" y="561"/>
                </a:cxn>
                <a:cxn ang="0">
                  <a:pos x="20" y="561"/>
                </a:cxn>
                <a:cxn ang="0">
                  <a:pos x="15" y="559"/>
                </a:cxn>
                <a:cxn ang="0">
                  <a:pos x="11" y="558"/>
                </a:cxn>
                <a:cxn ang="0">
                  <a:pos x="8" y="554"/>
                </a:cxn>
                <a:cxn ang="0">
                  <a:pos x="4" y="550"/>
                </a:cxn>
                <a:cxn ang="0">
                  <a:pos x="3" y="546"/>
                </a:cxn>
                <a:cxn ang="0">
                  <a:pos x="0" y="541"/>
                </a:cxn>
                <a:cxn ang="0">
                  <a:pos x="0" y="536"/>
                </a:cxn>
                <a:cxn ang="0">
                  <a:pos x="0" y="25"/>
                </a:cxn>
                <a:cxn ang="0">
                  <a:pos x="0" y="25"/>
                </a:cxn>
                <a:cxn ang="0">
                  <a:pos x="0" y="20"/>
                </a:cxn>
                <a:cxn ang="0">
                  <a:pos x="3" y="15"/>
                </a:cxn>
                <a:cxn ang="0">
                  <a:pos x="4" y="11"/>
                </a:cxn>
                <a:cxn ang="0">
                  <a:pos x="8" y="7"/>
                </a:cxn>
                <a:cxn ang="0">
                  <a:pos x="11" y="4"/>
                </a:cxn>
                <a:cxn ang="0">
                  <a:pos x="15" y="2"/>
                </a:cxn>
                <a:cxn ang="0">
                  <a:pos x="20" y="0"/>
                </a:cxn>
                <a:cxn ang="0">
                  <a:pos x="25" y="0"/>
                </a:cxn>
                <a:cxn ang="0">
                  <a:pos x="25" y="0"/>
                </a:cxn>
                <a:cxn ang="0">
                  <a:pos x="30" y="0"/>
                </a:cxn>
                <a:cxn ang="0">
                  <a:pos x="35" y="2"/>
                </a:cxn>
                <a:cxn ang="0">
                  <a:pos x="39" y="4"/>
                </a:cxn>
                <a:cxn ang="0">
                  <a:pos x="43" y="7"/>
                </a:cxn>
                <a:cxn ang="0">
                  <a:pos x="47" y="11"/>
                </a:cxn>
                <a:cxn ang="0">
                  <a:pos x="48" y="15"/>
                </a:cxn>
                <a:cxn ang="0">
                  <a:pos x="50" y="20"/>
                </a:cxn>
                <a:cxn ang="0">
                  <a:pos x="50" y="25"/>
                </a:cxn>
                <a:cxn ang="0">
                  <a:pos x="50" y="536"/>
                </a:cxn>
                <a:cxn ang="0">
                  <a:pos x="50" y="536"/>
                </a:cxn>
                <a:cxn ang="0">
                  <a:pos x="50" y="541"/>
                </a:cxn>
                <a:cxn ang="0">
                  <a:pos x="48" y="546"/>
                </a:cxn>
                <a:cxn ang="0">
                  <a:pos x="47" y="550"/>
                </a:cxn>
                <a:cxn ang="0">
                  <a:pos x="43" y="554"/>
                </a:cxn>
                <a:cxn ang="0">
                  <a:pos x="39" y="558"/>
                </a:cxn>
                <a:cxn ang="0">
                  <a:pos x="35" y="559"/>
                </a:cxn>
                <a:cxn ang="0">
                  <a:pos x="30" y="561"/>
                </a:cxn>
                <a:cxn ang="0">
                  <a:pos x="25" y="561"/>
                </a:cxn>
                <a:cxn ang="0">
                  <a:pos x="25" y="561"/>
                </a:cxn>
              </a:cxnLst>
              <a:rect l="0" t="0" r="r" b="b"/>
              <a:pathLst>
                <a:path w="50" h="561">
                  <a:moveTo>
                    <a:pt x="25" y="561"/>
                  </a:moveTo>
                  <a:lnTo>
                    <a:pt x="25" y="561"/>
                  </a:lnTo>
                  <a:lnTo>
                    <a:pt x="20" y="561"/>
                  </a:lnTo>
                  <a:lnTo>
                    <a:pt x="15" y="559"/>
                  </a:lnTo>
                  <a:lnTo>
                    <a:pt x="11" y="558"/>
                  </a:lnTo>
                  <a:lnTo>
                    <a:pt x="8" y="554"/>
                  </a:lnTo>
                  <a:lnTo>
                    <a:pt x="4" y="550"/>
                  </a:lnTo>
                  <a:lnTo>
                    <a:pt x="3" y="546"/>
                  </a:lnTo>
                  <a:lnTo>
                    <a:pt x="0" y="541"/>
                  </a:lnTo>
                  <a:lnTo>
                    <a:pt x="0" y="536"/>
                  </a:lnTo>
                  <a:lnTo>
                    <a:pt x="0" y="25"/>
                  </a:lnTo>
                  <a:lnTo>
                    <a:pt x="0" y="25"/>
                  </a:lnTo>
                  <a:lnTo>
                    <a:pt x="0" y="20"/>
                  </a:lnTo>
                  <a:lnTo>
                    <a:pt x="3" y="15"/>
                  </a:lnTo>
                  <a:lnTo>
                    <a:pt x="4" y="11"/>
                  </a:lnTo>
                  <a:lnTo>
                    <a:pt x="8" y="7"/>
                  </a:lnTo>
                  <a:lnTo>
                    <a:pt x="11" y="4"/>
                  </a:lnTo>
                  <a:lnTo>
                    <a:pt x="15" y="2"/>
                  </a:lnTo>
                  <a:lnTo>
                    <a:pt x="20" y="0"/>
                  </a:lnTo>
                  <a:lnTo>
                    <a:pt x="25" y="0"/>
                  </a:lnTo>
                  <a:lnTo>
                    <a:pt x="25" y="0"/>
                  </a:lnTo>
                  <a:lnTo>
                    <a:pt x="30" y="0"/>
                  </a:lnTo>
                  <a:lnTo>
                    <a:pt x="35" y="2"/>
                  </a:lnTo>
                  <a:lnTo>
                    <a:pt x="39" y="4"/>
                  </a:lnTo>
                  <a:lnTo>
                    <a:pt x="43" y="7"/>
                  </a:lnTo>
                  <a:lnTo>
                    <a:pt x="47" y="11"/>
                  </a:lnTo>
                  <a:lnTo>
                    <a:pt x="48" y="15"/>
                  </a:lnTo>
                  <a:lnTo>
                    <a:pt x="50" y="20"/>
                  </a:lnTo>
                  <a:lnTo>
                    <a:pt x="50" y="25"/>
                  </a:lnTo>
                  <a:lnTo>
                    <a:pt x="50" y="536"/>
                  </a:lnTo>
                  <a:lnTo>
                    <a:pt x="50" y="536"/>
                  </a:lnTo>
                  <a:lnTo>
                    <a:pt x="50" y="541"/>
                  </a:lnTo>
                  <a:lnTo>
                    <a:pt x="48" y="546"/>
                  </a:lnTo>
                  <a:lnTo>
                    <a:pt x="47" y="550"/>
                  </a:lnTo>
                  <a:lnTo>
                    <a:pt x="43" y="554"/>
                  </a:lnTo>
                  <a:lnTo>
                    <a:pt x="39" y="558"/>
                  </a:lnTo>
                  <a:lnTo>
                    <a:pt x="35" y="559"/>
                  </a:lnTo>
                  <a:lnTo>
                    <a:pt x="30" y="561"/>
                  </a:lnTo>
                  <a:lnTo>
                    <a:pt x="25" y="561"/>
                  </a:lnTo>
                  <a:lnTo>
                    <a:pt x="25" y="561"/>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395" name="Freeform 21"/>
            <p:cNvSpPr>
              <a:spLocks/>
            </p:cNvSpPr>
            <p:nvPr/>
          </p:nvSpPr>
          <p:spPr bwMode="auto">
            <a:xfrm>
              <a:off x="10447" y="7368"/>
              <a:ext cx="25" cy="198"/>
            </a:xfrm>
            <a:custGeom>
              <a:avLst/>
              <a:gdLst/>
              <a:ahLst/>
              <a:cxnLst>
                <a:cxn ang="0">
                  <a:pos x="25" y="396"/>
                </a:cxn>
                <a:cxn ang="0">
                  <a:pos x="25" y="396"/>
                </a:cxn>
                <a:cxn ang="0">
                  <a:pos x="20" y="396"/>
                </a:cxn>
                <a:cxn ang="0">
                  <a:pos x="15" y="393"/>
                </a:cxn>
                <a:cxn ang="0">
                  <a:pos x="11" y="392"/>
                </a:cxn>
                <a:cxn ang="0">
                  <a:pos x="7" y="388"/>
                </a:cxn>
                <a:cxn ang="0">
                  <a:pos x="3" y="385"/>
                </a:cxn>
                <a:cxn ang="0">
                  <a:pos x="2" y="381"/>
                </a:cxn>
                <a:cxn ang="0">
                  <a:pos x="0" y="376"/>
                </a:cxn>
                <a:cxn ang="0">
                  <a:pos x="0" y="371"/>
                </a:cxn>
                <a:cxn ang="0">
                  <a:pos x="0" y="25"/>
                </a:cxn>
                <a:cxn ang="0">
                  <a:pos x="0" y="25"/>
                </a:cxn>
                <a:cxn ang="0">
                  <a:pos x="0" y="20"/>
                </a:cxn>
                <a:cxn ang="0">
                  <a:pos x="2" y="15"/>
                </a:cxn>
                <a:cxn ang="0">
                  <a:pos x="3" y="11"/>
                </a:cxn>
                <a:cxn ang="0">
                  <a:pos x="7" y="7"/>
                </a:cxn>
                <a:cxn ang="0">
                  <a:pos x="11" y="4"/>
                </a:cxn>
                <a:cxn ang="0">
                  <a:pos x="15" y="2"/>
                </a:cxn>
                <a:cxn ang="0">
                  <a:pos x="20" y="0"/>
                </a:cxn>
                <a:cxn ang="0">
                  <a:pos x="25" y="0"/>
                </a:cxn>
                <a:cxn ang="0">
                  <a:pos x="25" y="0"/>
                </a:cxn>
                <a:cxn ang="0">
                  <a:pos x="30" y="0"/>
                </a:cxn>
                <a:cxn ang="0">
                  <a:pos x="35" y="2"/>
                </a:cxn>
                <a:cxn ang="0">
                  <a:pos x="38" y="4"/>
                </a:cxn>
                <a:cxn ang="0">
                  <a:pos x="42" y="7"/>
                </a:cxn>
                <a:cxn ang="0">
                  <a:pos x="46" y="11"/>
                </a:cxn>
                <a:cxn ang="0">
                  <a:pos x="47" y="15"/>
                </a:cxn>
                <a:cxn ang="0">
                  <a:pos x="50" y="20"/>
                </a:cxn>
                <a:cxn ang="0">
                  <a:pos x="50" y="25"/>
                </a:cxn>
                <a:cxn ang="0">
                  <a:pos x="50" y="371"/>
                </a:cxn>
                <a:cxn ang="0">
                  <a:pos x="50" y="371"/>
                </a:cxn>
                <a:cxn ang="0">
                  <a:pos x="50" y="376"/>
                </a:cxn>
                <a:cxn ang="0">
                  <a:pos x="47" y="381"/>
                </a:cxn>
                <a:cxn ang="0">
                  <a:pos x="46" y="385"/>
                </a:cxn>
                <a:cxn ang="0">
                  <a:pos x="42" y="388"/>
                </a:cxn>
                <a:cxn ang="0">
                  <a:pos x="38" y="392"/>
                </a:cxn>
                <a:cxn ang="0">
                  <a:pos x="35" y="393"/>
                </a:cxn>
                <a:cxn ang="0">
                  <a:pos x="30" y="396"/>
                </a:cxn>
                <a:cxn ang="0">
                  <a:pos x="25" y="396"/>
                </a:cxn>
                <a:cxn ang="0">
                  <a:pos x="25" y="396"/>
                </a:cxn>
              </a:cxnLst>
              <a:rect l="0" t="0" r="r" b="b"/>
              <a:pathLst>
                <a:path w="50" h="396">
                  <a:moveTo>
                    <a:pt x="25" y="396"/>
                  </a:moveTo>
                  <a:lnTo>
                    <a:pt x="25" y="396"/>
                  </a:lnTo>
                  <a:lnTo>
                    <a:pt x="20" y="396"/>
                  </a:lnTo>
                  <a:lnTo>
                    <a:pt x="15" y="393"/>
                  </a:lnTo>
                  <a:lnTo>
                    <a:pt x="11" y="392"/>
                  </a:lnTo>
                  <a:lnTo>
                    <a:pt x="7" y="388"/>
                  </a:lnTo>
                  <a:lnTo>
                    <a:pt x="3" y="385"/>
                  </a:lnTo>
                  <a:lnTo>
                    <a:pt x="2" y="381"/>
                  </a:lnTo>
                  <a:lnTo>
                    <a:pt x="0" y="376"/>
                  </a:lnTo>
                  <a:lnTo>
                    <a:pt x="0" y="371"/>
                  </a:lnTo>
                  <a:lnTo>
                    <a:pt x="0" y="25"/>
                  </a:lnTo>
                  <a:lnTo>
                    <a:pt x="0" y="25"/>
                  </a:lnTo>
                  <a:lnTo>
                    <a:pt x="0" y="20"/>
                  </a:lnTo>
                  <a:lnTo>
                    <a:pt x="2" y="15"/>
                  </a:lnTo>
                  <a:lnTo>
                    <a:pt x="3" y="11"/>
                  </a:lnTo>
                  <a:lnTo>
                    <a:pt x="7" y="7"/>
                  </a:lnTo>
                  <a:lnTo>
                    <a:pt x="11" y="4"/>
                  </a:lnTo>
                  <a:lnTo>
                    <a:pt x="15" y="2"/>
                  </a:lnTo>
                  <a:lnTo>
                    <a:pt x="20" y="0"/>
                  </a:lnTo>
                  <a:lnTo>
                    <a:pt x="25" y="0"/>
                  </a:lnTo>
                  <a:lnTo>
                    <a:pt x="25" y="0"/>
                  </a:lnTo>
                  <a:lnTo>
                    <a:pt x="30" y="0"/>
                  </a:lnTo>
                  <a:lnTo>
                    <a:pt x="35" y="2"/>
                  </a:lnTo>
                  <a:lnTo>
                    <a:pt x="38" y="4"/>
                  </a:lnTo>
                  <a:lnTo>
                    <a:pt x="42" y="7"/>
                  </a:lnTo>
                  <a:lnTo>
                    <a:pt x="46" y="11"/>
                  </a:lnTo>
                  <a:lnTo>
                    <a:pt x="47" y="15"/>
                  </a:lnTo>
                  <a:lnTo>
                    <a:pt x="50" y="20"/>
                  </a:lnTo>
                  <a:lnTo>
                    <a:pt x="50" y="25"/>
                  </a:lnTo>
                  <a:lnTo>
                    <a:pt x="50" y="371"/>
                  </a:lnTo>
                  <a:lnTo>
                    <a:pt x="50" y="371"/>
                  </a:lnTo>
                  <a:lnTo>
                    <a:pt x="50" y="376"/>
                  </a:lnTo>
                  <a:lnTo>
                    <a:pt x="47" y="381"/>
                  </a:lnTo>
                  <a:lnTo>
                    <a:pt x="46" y="385"/>
                  </a:lnTo>
                  <a:lnTo>
                    <a:pt x="42" y="388"/>
                  </a:lnTo>
                  <a:lnTo>
                    <a:pt x="38" y="392"/>
                  </a:lnTo>
                  <a:lnTo>
                    <a:pt x="35" y="393"/>
                  </a:lnTo>
                  <a:lnTo>
                    <a:pt x="30" y="396"/>
                  </a:lnTo>
                  <a:lnTo>
                    <a:pt x="25" y="396"/>
                  </a:lnTo>
                  <a:lnTo>
                    <a:pt x="25" y="396"/>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396" name="Freeform 22"/>
            <p:cNvSpPr>
              <a:spLocks noEditPoints="1"/>
            </p:cNvSpPr>
            <p:nvPr/>
          </p:nvSpPr>
          <p:spPr bwMode="auto">
            <a:xfrm>
              <a:off x="10349" y="7631"/>
              <a:ext cx="66" cy="65"/>
            </a:xfrm>
            <a:custGeom>
              <a:avLst/>
              <a:gdLst/>
              <a:ahLst/>
              <a:cxnLst>
                <a:cxn ang="0">
                  <a:pos x="65" y="130"/>
                </a:cxn>
                <a:cxn ang="0">
                  <a:pos x="65" y="130"/>
                </a:cxn>
                <a:cxn ang="0">
                  <a:pos x="51" y="129"/>
                </a:cxn>
                <a:cxn ang="0">
                  <a:pos x="40" y="125"/>
                </a:cxn>
                <a:cxn ang="0">
                  <a:pos x="29" y="119"/>
                </a:cxn>
                <a:cxn ang="0">
                  <a:pos x="19" y="112"/>
                </a:cxn>
                <a:cxn ang="0">
                  <a:pos x="11" y="102"/>
                </a:cxn>
                <a:cxn ang="0">
                  <a:pos x="5" y="90"/>
                </a:cxn>
                <a:cxn ang="0">
                  <a:pos x="1" y="79"/>
                </a:cxn>
                <a:cxn ang="0">
                  <a:pos x="0" y="65"/>
                </a:cxn>
                <a:cxn ang="0">
                  <a:pos x="0" y="65"/>
                </a:cxn>
                <a:cxn ang="0">
                  <a:pos x="1" y="53"/>
                </a:cxn>
                <a:cxn ang="0">
                  <a:pos x="5" y="40"/>
                </a:cxn>
                <a:cxn ang="0">
                  <a:pos x="11" y="29"/>
                </a:cxn>
                <a:cxn ang="0">
                  <a:pos x="19" y="19"/>
                </a:cxn>
                <a:cxn ang="0">
                  <a:pos x="29" y="11"/>
                </a:cxn>
                <a:cxn ang="0">
                  <a:pos x="40" y="5"/>
                </a:cxn>
                <a:cxn ang="0">
                  <a:pos x="51" y="1"/>
                </a:cxn>
                <a:cxn ang="0">
                  <a:pos x="65" y="0"/>
                </a:cxn>
                <a:cxn ang="0">
                  <a:pos x="65" y="0"/>
                </a:cxn>
                <a:cxn ang="0">
                  <a:pos x="79" y="1"/>
                </a:cxn>
                <a:cxn ang="0">
                  <a:pos x="90" y="5"/>
                </a:cxn>
                <a:cxn ang="0">
                  <a:pos x="102" y="11"/>
                </a:cxn>
                <a:cxn ang="0">
                  <a:pos x="112" y="19"/>
                </a:cxn>
                <a:cxn ang="0">
                  <a:pos x="119" y="29"/>
                </a:cxn>
                <a:cxn ang="0">
                  <a:pos x="125" y="40"/>
                </a:cxn>
                <a:cxn ang="0">
                  <a:pos x="129" y="53"/>
                </a:cxn>
                <a:cxn ang="0">
                  <a:pos x="130" y="65"/>
                </a:cxn>
                <a:cxn ang="0">
                  <a:pos x="130" y="65"/>
                </a:cxn>
                <a:cxn ang="0">
                  <a:pos x="129" y="79"/>
                </a:cxn>
                <a:cxn ang="0">
                  <a:pos x="125" y="90"/>
                </a:cxn>
                <a:cxn ang="0">
                  <a:pos x="119" y="102"/>
                </a:cxn>
                <a:cxn ang="0">
                  <a:pos x="112" y="112"/>
                </a:cxn>
                <a:cxn ang="0">
                  <a:pos x="102" y="119"/>
                </a:cxn>
                <a:cxn ang="0">
                  <a:pos x="90" y="125"/>
                </a:cxn>
                <a:cxn ang="0">
                  <a:pos x="79" y="129"/>
                </a:cxn>
                <a:cxn ang="0">
                  <a:pos x="65" y="130"/>
                </a:cxn>
                <a:cxn ang="0">
                  <a:pos x="65" y="130"/>
                </a:cxn>
                <a:cxn ang="0">
                  <a:pos x="65" y="50"/>
                </a:cxn>
                <a:cxn ang="0">
                  <a:pos x="65" y="50"/>
                </a:cxn>
                <a:cxn ang="0">
                  <a:pos x="59" y="52"/>
                </a:cxn>
                <a:cxn ang="0">
                  <a:pos x="54" y="54"/>
                </a:cxn>
                <a:cxn ang="0">
                  <a:pos x="51" y="59"/>
                </a:cxn>
                <a:cxn ang="0">
                  <a:pos x="50" y="65"/>
                </a:cxn>
                <a:cxn ang="0">
                  <a:pos x="50" y="65"/>
                </a:cxn>
                <a:cxn ang="0">
                  <a:pos x="51" y="72"/>
                </a:cxn>
                <a:cxn ang="0">
                  <a:pos x="54" y="77"/>
                </a:cxn>
                <a:cxn ang="0">
                  <a:pos x="59" y="79"/>
                </a:cxn>
                <a:cxn ang="0">
                  <a:pos x="65" y="80"/>
                </a:cxn>
                <a:cxn ang="0">
                  <a:pos x="65" y="80"/>
                </a:cxn>
                <a:cxn ang="0">
                  <a:pos x="71" y="79"/>
                </a:cxn>
                <a:cxn ang="0">
                  <a:pos x="76" y="77"/>
                </a:cxn>
                <a:cxn ang="0">
                  <a:pos x="79" y="72"/>
                </a:cxn>
                <a:cxn ang="0">
                  <a:pos x="80" y="65"/>
                </a:cxn>
                <a:cxn ang="0">
                  <a:pos x="80" y="65"/>
                </a:cxn>
                <a:cxn ang="0">
                  <a:pos x="79" y="59"/>
                </a:cxn>
                <a:cxn ang="0">
                  <a:pos x="76" y="54"/>
                </a:cxn>
                <a:cxn ang="0">
                  <a:pos x="71" y="52"/>
                </a:cxn>
                <a:cxn ang="0">
                  <a:pos x="65" y="50"/>
                </a:cxn>
                <a:cxn ang="0">
                  <a:pos x="65" y="50"/>
                </a:cxn>
              </a:cxnLst>
              <a:rect l="0" t="0" r="r" b="b"/>
              <a:pathLst>
                <a:path w="130" h="130">
                  <a:moveTo>
                    <a:pt x="65" y="130"/>
                  </a:moveTo>
                  <a:lnTo>
                    <a:pt x="65" y="130"/>
                  </a:lnTo>
                  <a:lnTo>
                    <a:pt x="51" y="129"/>
                  </a:lnTo>
                  <a:lnTo>
                    <a:pt x="40" y="125"/>
                  </a:lnTo>
                  <a:lnTo>
                    <a:pt x="29" y="119"/>
                  </a:lnTo>
                  <a:lnTo>
                    <a:pt x="19" y="112"/>
                  </a:lnTo>
                  <a:lnTo>
                    <a:pt x="11" y="102"/>
                  </a:lnTo>
                  <a:lnTo>
                    <a:pt x="5" y="90"/>
                  </a:lnTo>
                  <a:lnTo>
                    <a:pt x="1" y="79"/>
                  </a:lnTo>
                  <a:lnTo>
                    <a:pt x="0" y="65"/>
                  </a:lnTo>
                  <a:lnTo>
                    <a:pt x="0" y="65"/>
                  </a:lnTo>
                  <a:lnTo>
                    <a:pt x="1" y="53"/>
                  </a:lnTo>
                  <a:lnTo>
                    <a:pt x="5" y="40"/>
                  </a:lnTo>
                  <a:lnTo>
                    <a:pt x="11" y="29"/>
                  </a:lnTo>
                  <a:lnTo>
                    <a:pt x="19" y="19"/>
                  </a:lnTo>
                  <a:lnTo>
                    <a:pt x="29" y="11"/>
                  </a:lnTo>
                  <a:lnTo>
                    <a:pt x="40" y="5"/>
                  </a:lnTo>
                  <a:lnTo>
                    <a:pt x="51" y="1"/>
                  </a:lnTo>
                  <a:lnTo>
                    <a:pt x="65" y="0"/>
                  </a:lnTo>
                  <a:lnTo>
                    <a:pt x="65" y="0"/>
                  </a:lnTo>
                  <a:lnTo>
                    <a:pt x="79" y="1"/>
                  </a:lnTo>
                  <a:lnTo>
                    <a:pt x="90" y="5"/>
                  </a:lnTo>
                  <a:lnTo>
                    <a:pt x="102" y="11"/>
                  </a:lnTo>
                  <a:lnTo>
                    <a:pt x="112" y="19"/>
                  </a:lnTo>
                  <a:lnTo>
                    <a:pt x="119" y="29"/>
                  </a:lnTo>
                  <a:lnTo>
                    <a:pt x="125" y="40"/>
                  </a:lnTo>
                  <a:lnTo>
                    <a:pt x="129" y="53"/>
                  </a:lnTo>
                  <a:lnTo>
                    <a:pt x="130" y="65"/>
                  </a:lnTo>
                  <a:lnTo>
                    <a:pt x="130" y="65"/>
                  </a:lnTo>
                  <a:lnTo>
                    <a:pt x="129" y="79"/>
                  </a:lnTo>
                  <a:lnTo>
                    <a:pt x="125" y="90"/>
                  </a:lnTo>
                  <a:lnTo>
                    <a:pt x="119" y="102"/>
                  </a:lnTo>
                  <a:lnTo>
                    <a:pt x="112" y="112"/>
                  </a:lnTo>
                  <a:lnTo>
                    <a:pt x="102" y="119"/>
                  </a:lnTo>
                  <a:lnTo>
                    <a:pt x="90" y="125"/>
                  </a:lnTo>
                  <a:lnTo>
                    <a:pt x="79" y="129"/>
                  </a:lnTo>
                  <a:lnTo>
                    <a:pt x="65" y="130"/>
                  </a:lnTo>
                  <a:lnTo>
                    <a:pt x="65" y="130"/>
                  </a:lnTo>
                  <a:close/>
                  <a:moveTo>
                    <a:pt x="65" y="50"/>
                  </a:moveTo>
                  <a:lnTo>
                    <a:pt x="65" y="50"/>
                  </a:lnTo>
                  <a:lnTo>
                    <a:pt x="59" y="52"/>
                  </a:lnTo>
                  <a:lnTo>
                    <a:pt x="54" y="54"/>
                  </a:lnTo>
                  <a:lnTo>
                    <a:pt x="51" y="59"/>
                  </a:lnTo>
                  <a:lnTo>
                    <a:pt x="50" y="65"/>
                  </a:lnTo>
                  <a:lnTo>
                    <a:pt x="50" y="65"/>
                  </a:lnTo>
                  <a:lnTo>
                    <a:pt x="51" y="72"/>
                  </a:lnTo>
                  <a:lnTo>
                    <a:pt x="54" y="77"/>
                  </a:lnTo>
                  <a:lnTo>
                    <a:pt x="59" y="79"/>
                  </a:lnTo>
                  <a:lnTo>
                    <a:pt x="65" y="80"/>
                  </a:lnTo>
                  <a:lnTo>
                    <a:pt x="65" y="80"/>
                  </a:lnTo>
                  <a:lnTo>
                    <a:pt x="71" y="79"/>
                  </a:lnTo>
                  <a:lnTo>
                    <a:pt x="76" y="77"/>
                  </a:lnTo>
                  <a:lnTo>
                    <a:pt x="79" y="72"/>
                  </a:lnTo>
                  <a:lnTo>
                    <a:pt x="80" y="65"/>
                  </a:lnTo>
                  <a:lnTo>
                    <a:pt x="80" y="65"/>
                  </a:lnTo>
                  <a:lnTo>
                    <a:pt x="79" y="59"/>
                  </a:lnTo>
                  <a:lnTo>
                    <a:pt x="76" y="54"/>
                  </a:lnTo>
                  <a:lnTo>
                    <a:pt x="71" y="52"/>
                  </a:lnTo>
                  <a:lnTo>
                    <a:pt x="65" y="50"/>
                  </a:lnTo>
                  <a:lnTo>
                    <a:pt x="65" y="5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397" name="Freeform 23"/>
            <p:cNvSpPr>
              <a:spLocks noEditPoints="1"/>
            </p:cNvSpPr>
            <p:nvPr/>
          </p:nvSpPr>
          <p:spPr bwMode="auto">
            <a:xfrm>
              <a:off x="10427" y="7548"/>
              <a:ext cx="65" cy="66"/>
            </a:xfrm>
            <a:custGeom>
              <a:avLst/>
              <a:gdLst/>
              <a:ahLst/>
              <a:cxnLst>
                <a:cxn ang="0">
                  <a:pos x="66" y="131"/>
                </a:cxn>
                <a:cxn ang="0">
                  <a:pos x="66" y="131"/>
                </a:cxn>
                <a:cxn ang="0">
                  <a:pos x="52" y="130"/>
                </a:cxn>
                <a:cxn ang="0">
                  <a:pos x="41" y="126"/>
                </a:cxn>
                <a:cxn ang="0">
                  <a:pos x="29" y="120"/>
                </a:cxn>
                <a:cxn ang="0">
                  <a:pos x="19" y="112"/>
                </a:cxn>
                <a:cxn ang="0">
                  <a:pos x="12" y="102"/>
                </a:cxn>
                <a:cxn ang="0">
                  <a:pos x="5" y="91"/>
                </a:cxn>
                <a:cxn ang="0">
                  <a:pos x="2" y="79"/>
                </a:cxn>
                <a:cxn ang="0">
                  <a:pos x="0" y="66"/>
                </a:cxn>
                <a:cxn ang="0">
                  <a:pos x="0" y="66"/>
                </a:cxn>
                <a:cxn ang="0">
                  <a:pos x="2" y="52"/>
                </a:cxn>
                <a:cxn ang="0">
                  <a:pos x="5" y="40"/>
                </a:cxn>
                <a:cxn ang="0">
                  <a:pos x="12" y="28"/>
                </a:cxn>
                <a:cxn ang="0">
                  <a:pos x="19" y="20"/>
                </a:cxn>
                <a:cxn ang="0">
                  <a:pos x="29" y="11"/>
                </a:cxn>
                <a:cxn ang="0">
                  <a:pos x="41" y="5"/>
                </a:cxn>
                <a:cxn ang="0">
                  <a:pos x="52" y="1"/>
                </a:cxn>
                <a:cxn ang="0">
                  <a:pos x="66" y="0"/>
                </a:cxn>
                <a:cxn ang="0">
                  <a:pos x="66" y="0"/>
                </a:cxn>
                <a:cxn ang="0">
                  <a:pos x="79" y="1"/>
                </a:cxn>
                <a:cxn ang="0">
                  <a:pos x="91" y="5"/>
                </a:cxn>
                <a:cxn ang="0">
                  <a:pos x="102" y="11"/>
                </a:cxn>
                <a:cxn ang="0">
                  <a:pos x="112" y="20"/>
                </a:cxn>
                <a:cxn ang="0">
                  <a:pos x="120" y="28"/>
                </a:cxn>
                <a:cxn ang="0">
                  <a:pos x="126" y="40"/>
                </a:cxn>
                <a:cxn ang="0">
                  <a:pos x="130" y="52"/>
                </a:cxn>
                <a:cxn ang="0">
                  <a:pos x="131" y="66"/>
                </a:cxn>
                <a:cxn ang="0">
                  <a:pos x="131" y="66"/>
                </a:cxn>
                <a:cxn ang="0">
                  <a:pos x="130" y="79"/>
                </a:cxn>
                <a:cxn ang="0">
                  <a:pos x="126" y="91"/>
                </a:cxn>
                <a:cxn ang="0">
                  <a:pos x="120" y="102"/>
                </a:cxn>
                <a:cxn ang="0">
                  <a:pos x="112" y="112"/>
                </a:cxn>
                <a:cxn ang="0">
                  <a:pos x="102" y="120"/>
                </a:cxn>
                <a:cxn ang="0">
                  <a:pos x="91" y="126"/>
                </a:cxn>
                <a:cxn ang="0">
                  <a:pos x="79" y="130"/>
                </a:cxn>
                <a:cxn ang="0">
                  <a:pos x="66" y="131"/>
                </a:cxn>
                <a:cxn ang="0">
                  <a:pos x="66" y="131"/>
                </a:cxn>
                <a:cxn ang="0">
                  <a:pos x="66" y="50"/>
                </a:cxn>
                <a:cxn ang="0">
                  <a:pos x="66" y="50"/>
                </a:cxn>
                <a:cxn ang="0">
                  <a:pos x="59" y="51"/>
                </a:cxn>
                <a:cxn ang="0">
                  <a:pos x="54" y="55"/>
                </a:cxn>
                <a:cxn ang="0">
                  <a:pos x="52" y="60"/>
                </a:cxn>
                <a:cxn ang="0">
                  <a:pos x="51" y="66"/>
                </a:cxn>
                <a:cxn ang="0">
                  <a:pos x="51" y="66"/>
                </a:cxn>
                <a:cxn ang="0">
                  <a:pos x="52" y="71"/>
                </a:cxn>
                <a:cxn ang="0">
                  <a:pos x="54" y="76"/>
                </a:cxn>
                <a:cxn ang="0">
                  <a:pos x="59" y="80"/>
                </a:cxn>
                <a:cxn ang="0">
                  <a:pos x="66" y="81"/>
                </a:cxn>
                <a:cxn ang="0">
                  <a:pos x="66" y="81"/>
                </a:cxn>
                <a:cxn ang="0">
                  <a:pos x="72" y="80"/>
                </a:cxn>
                <a:cxn ang="0">
                  <a:pos x="77" y="76"/>
                </a:cxn>
                <a:cxn ang="0">
                  <a:pos x="79" y="71"/>
                </a:cxn>
                <a:cxn ang="0">
                  <a:pos x="81" y="66"/>
                </a:cxn>
                <a:cxn ang="0">
                  <a:pos x="81" y="66"/>
                </a:cxn>
                <a:cxn ang="0">
                  <a:pos x="79" y="60"/>
                </a:cxn>
                <a:cxn ang="0">
                  <a:pos x="77" y="55"/>
                </a:cxn>
                <a:cxn ang="0">
                  <a:pos x="72" y="51"/>
                </a:cxn>
                <a:cxn ang="0">
                  <a:pos x="66" y="50"/>
                </a:cxn>
                <a:cxn ang="0">
                  <a:pos x="66" y="50"/>
                </a:cxn>
              </a:cxnLst>
              <a:rect l="0" t="0" r="r" b="b"/>
              <a:pathLst>
                <a:path w="131" h="131">
                  <a:moveTo>
                    <a:pt x="66" y="131"/>
                  </a:moveTo>
                  <a:lnTo>
                    <a:pt x="66" y="131"/>
                  </a:lnTo>
                  <a:lnTo>
                    <a:pt x="52" y="130"/>
                  </a:lnTo>
                  <a:lnTo>
                    <a:pt x="41" y="126"/>
                  </a:lnTo>
                  <a:lnTo>
                    <a:pt x="29" y="120"/>
                  </a:lnTo>
                  <a:lnTo>
                    <a:pt x="19" y="112"/>
                  </a:lnTo>
                  <a:lnTo>
                    <a:pt x="12" y="102"/>
                  </a:lnTo>
                  <a:lnTo>
                    <a:pt x="5" y="91"/>
                  </a:lnTo>
                  <a:lnTo>
                    <a:pt x="2" y="79"/>
                  </a:lnTo>
                  <a:lnTo>
                    <a:pt x="0" y="66"/>
                  </a:lnTo>
                  <a:lnTo>
                    <a:pt x="0" y="66"/>
                  </a:lnTo>
                  <a:lnTo>
                    <a:pt x="2" y="52"/>
                  </a:lnTo>
                  <a:lnTo>
                    <a:pt x="5" y="40"/>
                  </a:lnTo>
                  <a:lnTo>
                    <a:pt x="12" y="28"/>
                  </a:lnTo>
                  <a:lnTo>
                    <a:pt x="19" y="20"/>
                  </a:lnTo>
                  <a:lnTo>
                    <a:pt x="29" y="11"/>
                  </a:lnTo>
                  <a:lnTo>
                    <a:pt x="41" y="5"/>
                  </a:lnTo>
                  <a:lnTo>
                    <a:pt x="52" y="1"/>
                  </a:lnTo>
                  <a:lnTo>
                    <a:pt x="66" y="0"/>
                  </a:lnTo>
                  <a:lnTo>
                    <a:pt x="66" y="0"/>
                  </a:lnTo>
                  <a:lnTo>
                    <a:pt x="79" y="1"/>
                  </a:lnTo>
                  <a:lnTo>
                    <a:pt x="91" y="5"/>
                  </a:lnTo>
                  <a:lnTo>
                    <a:pt x="102" y="11"/>
                  </a:lnTo>
                  <a:lnTo>
                    <a:pt x="112" y="20"/>
                  </a:lnTo>
                  <a:lnTo>
                    <a:pt x="120" y="28"/>
                  </a:lnTo>
                  <a:lnTo>
                    <a:pt x="126" y="40"/>
                  </a:lnTo>
                  <a:lnTo>
                    <a:pt x="130" y="52"/>
                  </a:lnTo>
                  <a:lnTo>
                    <a:pt x="131" y="66"/>
                  </a:lnTo>
                  <a:lnTo>
                    <a:pt x="131" y="66"/>
                  </a:lnTo>
                  <a:lnTo>
                    <a:pt x="130" y="79"/>
                  </a:lnTo>
                  <a:lnTo>
                    <a:pt x="126" y="91"/>
                  </a:lnTo>
                  <a:lnTo>
                    <a:pt x="120" y="102"/>
                  </a:lnTo>
                  <a:lnTo>
                    <a:pt x="112" y="112"/>
                  </a:lnTo>
                  <a:lnTo>
                    <a:pt x="102" y="120"/>
                  </a:lnTo>
                  <a:lnTo>
                    <a:pt x="91" y="126"/>
                  </a:lnTo>
                  <a:lnTo>
                    <a:pt x="79" y="130"/>
                  </a:lnTo>
                  <a:lnTo>
                    <a:pt x="66" y="131"/>
                  </a:lnTo>
                  <a:lnTo>
                    <a:pt x="66" y="131"/>
                  </a:lnTo>
                  <a:close/>
                  <a:moveTo>
                    <a:pt x="66" y="50"/>
                  </a:moveTo>
                  <a:lnTo>
                    <a:pt x="66" y="50"/>
                  </a:lnTo>
                  <a:lnTo>
                    <a:pt x="59" y="51"/>
                  </a:lnTo>
                  <a:lnTo>
                    <a:pt x="54" y="55"/>
                  </a:lnTo>
                  <a:lnTo>
                    <a:pt x="52" y="60"/>
                  </a:lnTo>
                  <a:lnTo>
                    <a:pt x="51" y="66"/>
                  </a:lnTo>
                  <a:lnTo>
                    <a:pt x="51" y="66"/>
                  </a:lnTo>
                  <a:lnTo>
                    <a:pt x="52" y="71"/>
                  </a:lnTo>
                  <a:lnTo>
                    <a:pt x="54" y="76"/>
                  </a:lnTo>
                  <a:lnTo>
                    <a:pt x="59" y="80"/>
                  </a:lnTo>
                  <a:lnTo>
                    <a:pt x="66" y="81"/>
                  </a:lnTo>
                  <a:lnTo>
                    <a:pt x="66" y="81"/>
                  </a:lnTo>
                  <a:lnTo>
                    <a:pt x="72" y="80"/>
                  </a:lnTo>
                  <a:lnTo>
                    <a:pt x="77" y="76"/>
                  </a:lnTo>
                  <a:lnTo>
                    <a:pt x="79" y="71"/>
                  </a:lnTo>
                  <a:lnTo>
                    <a:pt x="81" y="66"/>
                  </a:lnTo>
                  <a:lnTo>
                    <a:pt x="81" y="66"/>
                  </a:lnTo>
                  <a:lnTo>
                    <a:pt x="79" y="60"/>
                  </a:lnTo>
                  <a:lnTo>
                    <a:pt x="77" y="55"/>
                  </a:lnTo>
                  <a:lnTo>
                    <a:pt x="72" y="51"/>
                  </a:lnTo>
                  <a:lnTo>
                    <a:pt x="66" y="50"/>
                  </a:lnTo>
                  <a:lnTo>
                    <a:pt x="66" y="5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398" name="Freeform 24"/>
            <p:cNvSpPr>
              <a:spLocks/>
            </p:cNvSpPr>
            <p:nvPr/>
          </p:nvSpPr>
          <p:spPr bwMode="auto">
            <a:xfrm>
              <a:off x="10096" y="7280"/>
              <a:ext cx="25" cy="221"/>
            </a:xfrm>
            <a:custGeom>
              <a:avLst/>
              <a:gdLst/>
              <a:ahLst/>
              <a:cxnLst>
                <a:cxn ang="0">
                  <a:pos x="25" y="442"/>
                </a:cxn>
                <a:cxn ang="0">
                  <a:pos x="25" y="442"/>
                </a:cxn>
                <a:cxn ang="0">
                  <a:pos x="20" y="442"/>
                </a:cxn>
                <a:cxn ang="0">
                  <a:pos x="15" y="439"/>
                </a:cxn>
                <a:cxn ang="0">
                  <a:pos x="11" y="438"/>
                </a:cxn>
                <a:cxn ang="0">
                  <a:pos x="7" y="434"/>
                </a:cxn>
                <a:cxn ang="0">
                  <a:pos x="3" y="430"/>
                </a:cxn>
                <a:cxn ang="0">
                  <a:pos x="2" y="427"/>
                </a:cxn>
                <a:cxn ang="0">
                  <a:pos x="0" y="422"/>
                </a:cxn>
                <a:cxn ang="0">
                  <a:pos x="0" y="417"/>
                </a:cxn>
                <a:cxn ang="0">
                  <a:pos x="0" y="25"/>
                </a:cxn>
                <a:cxn ang="0">
                  <a:pos x="0" y="25"/>
                </a:cxn>
                <a:cxn ang="0">
                  <a:pos x="0" y="20"/>
                </a:cxn>
                <a:cxn ang="0">
                  <a:pos x="2" y="15"/>
                </a:cxn>
                <a:cxn ang="0">
                  <a:pos x="3" y="12"/>
                </a:cxn>
                <a:cxn ang="0">
                  <a:pos x="7" y="8"/>
                </a:cxn>
                <a:cxn ang="0">
                  <a:pos x="11" y="4"/>
                </a:cxn>
                <a:cxn ang="0">
                  <a:pos x="15" y="3"/>
                </a:cxn>
                <a:cxn ang="0">
                  <a:pos x="20" y="0"/>
                </a:cxn>
                <a:cxn ang="0">
                  <a:pos x="25" y="0"/>
                </a:cxn>
                <a:cxn ang="0">
                  <a:pos x="25" y="0"/>
                </a:cxn>
                <a:cxn ang="0">
                  <a:pos x="30" y="0"/>
                </a:cxn>
                <a:cxn ang="0">
                  <a:pos x="35" y="3"/>
                </a:cxn>
                <a:cxn ang="0">
                  <a:pos x="38" y="4"/>
                </a:cxn>
                <a:cxn ang="0">
                  <a:pos x="42" y="8"/>
                </a:cxn>
                <a:cxn ang="0">
                  <a:pos x="46" y="12"/>
                </a:cxn>
                <a:cxn ang="0">
                  <a:pos x="47" y="15"/>
                </a:cxn>
                <a:cxn ang="0">
                  <a:pos x="50" y="20"/>
                </a:cxn>
                <a:cxn ang="0">
                  <a:pos x="50" y="25"/>
                </a:cxn>
                <a:cxn ang="0">
                  <a:pos x="50" y="417"/>
                </a:cxn>
                <a:cxn ang="0">
                  <a:pos x="50" y="417"/>
                </a:cxn>
                <a:cxn ang="0">
                  <a:pos x="50" y="422"/>
                </a:cxn>
                <a:cxn ang="0">
                  <a:pos x="47" y="427"/>
                </a:cxn>
                <a:cxn ang="0">
                  <a:pos x="46" y="430"/>
                </a:cxn>
                <a:cxn ang="0">
                  <a:pos x="42" y="434"/>
                </a:cxn>
                <a:cxn ang="0">
                  <a:pos x="38" y="438"/>
                </a:cxn>
                <a:cxn ang="0">
                  <a:pos x="35" y="439"/>
                </a:cxn>
                <a:cxn ang="0">
                  <a:pos x="30" y="442"/>
                </a:cxn>
                <a:cxn ang="0">
                  <a:pos x="25" y="442"/>
                </a:cxn>
                <a:cxn ang="0">
                  <a:pos x="25" y="442"/>
                </a:cxn>
              </a:cxnLst>
              <a:rect l="0" t="0" r="r" b="b"/>
              <a:pathLst>
                <a:path w="50" h="442">
                  <a:moveTo>
                    <a:pt x="25" y="442"/>
                  </a:moveTo>
                  <a:lnTo>
                    <a:pt x="25" y="442"/>
                  </a:lnTo>
                  <a:lnTo>
                    <a:pt x="20" y="442"/>
                  </a:lnTo>
                  <a:lnTo>
                    <a:pt x="15" y="439"/>
                  </a:lnTo>
                  <a:lnTo>
                    <a:pt x="11" y="438"/>
                  </a:lnTo>
                  <a:lnTo>
                    <a:pt x="7" y="434"/>
                  </a:lnTo>
                  <a:lnTo>
                    <a:pt x="3" y="430"/>
                  </a:lnTo>
                  <a:lnTo>
                    <a:pt x="2" y="427"/>
                  </a:lnTo>
                  <a:lnTo>
                    <a:pt x="0" y="422"/>
                  </a:lnTo>
                  <a:lnTo>
                    <a:pt x="0" y="417"/>
                  </a:lnTo>
                  <a:lnTo>
                    <a:pt x="0" y="25"/>
                  </a:lnTo>
                  <a:lnTo>
                    <a:pt x="0" y="25"/>
                  </a:lnTo>
                  <a:lnTo>
                    <a:pt x="0" y="20"/>
                  </a:lnTo>
                  <a:lnTo>
                    <a:pt x="2" y="15"/>
                  </a:lnTo>
                  <a:lnTo>
                    <a:pt x="3" y="12"/>
                  </a:lnTo>
                  <a:lnTo>
                    <a:pt x="7" y="8"/>
                  </a:lnTo>
                  <a:lnTo>
                    <a:pt x="11" y="4"/>
                  </a:lnTo>
                  <a:lnTo>
                    <a:pt x="15" y="3"/>
                  </a:lnTo>
                  <a:lnTo>
                    <a:pt x="20" y="0"/>
                  </a:lnTo>
                  <a:lnTo>
                    <a:pt x="25" y="0"/>
                  </a:lnTo>
                  <a:lnTo>
                    <a:pt x="25" y="0"/>
                  </a:lnTo>
                  <a:lnTo>
                    <a:pt x="30" y="0"/>
                  </a:lnTo>
                  <a:lnTo>
                    <a:pt x="35" y="3"/>
                  </a:lnTo>
                  <a:lnTo>
                    <a:pt x="38" y="4"/>
                  </a:lnTo>
                  <a:lnTo>
                    <a:pt x="42" y="8"/>
                  </a:lnTo>
                  <a:lnTo>
                    <a:pt x="46" y="12"/>
                  </a:lnTo>
                  <a:lnTo>
                    <a:pt x="47" y="15"/>
                  </a:lnTo>
                  <a:lnTo>
                    <a:pt x="50" y="20"/>
                  </a:lnTo>
                  <a:lnTo>
                    <a:pt x="50" y="25"/>
                  </a:lnTo>
                  <a:lnTo>
                    <a:pt x="50" y="417"/>
                  </a:lnTo>
                  <a:lnTo>
                    <a:pt x="50" y="417"/>
                  </a:lnTo>
                  <a:lnTo>
                    <a:pt x="50" y="422"/>
                  </a:lnTo>
                  <a:lnTo>
                    <a:pt x="47" y="427"/>
                  </a:lnTo>
                  <a:lnTo>
                    <a:pt x="46" y="430"/>
                  </a:lnTo>
                  <a:lnTo>
                    <a:pt x="42" y="434"/>
                  </a:lnTo>
                  <a:lnTo>
                    <a:pt x="38" y="438"/>
                  </a:lnTo>
                  <a:lnTo>
                    <a:pt x="35" y="439"/>
                  </a:lnTo>
                  <a:lnTo>
                    <a:pt x="30" y="442"/>
                  </a:lnTo>
                  <a:lnTo>
                    <a:pt x="25" y="442"/>
                  </a:lnTo>
                  <a:lnTo>
                    <a:pt x="25" y="442"/>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399" name="Freeform 25"/>
            <p:cNvSpPr>
              <a:spLocks/>
            </p:cNvSpPr>
            <p:nvPr/>
          </p:nvSpPr>
          <p:spPr bwMode="auto">
            <a:xfrm>
              <a:off x="10174" y="7280"/>
              <a:ext cx="25" cy="138"/>
            </a:xfrm>
            <a:custGeom>
              <a:avLst/>
              <a:gdLst/>
              <a:ahLst/>
              <a:cxnLst>
                <a:cxn ang="0">
                  <a:pos x="25" y="276"/>
                </a:cxn>
                <a:cxn ang="0">
                  <a:pos x="25" y="276"/>
                </a:cxn>
                <a:cxn ang="0">
                  <a:pos x="20" y="276"/>
                </a:cxn>
                <a:cxn ang="0">
                  <a:pos x="15" y="274"/>
                </a:cxn>
                <a:cxn ang="0">
                  <a:pos x="11" y="272"/>
                </a:cxn>
                <a:cxn ang="0">
                  <a:pos x="7" y="269"/>
                </a:cxn>
                <a:cxn ang="0">
                  <a:pos x="4" y="265"/>
                </a:cxn>
                <a:cxn ang="0">
                  <a:pos x="2" y="261"/>
                </a:cxn>
                <a:cxn ang="0">
                  <a:pos x="0" y="256"/>
                </a:cxn>
                <a:cxn ang="0">
                  <a:pos x="0" y="251"/>
                </a:cxn>
                <a:cxn ang="0">
                  <a:pos x="0" y="25"/>
                </a:cxn>
                <a:cxn ang="0">
                  <a:pos x="0" y="25"/>
                </a:cxn>
                <a:cxn ang="0">
                  <a:pos x="0" y="20"/>
                </a:cxn>
                <a:cxn ang="0">
                  <a:pos x="2" y="15"/>
                </a:cxn>
                <a:cxn ang="0">
                  <a:pos x="4" y="12"/>
                </a:cxn>
                <a:cxn ang="0">
                  <a:pos x="7" y="8"/>
                </a:cxn>
                <a:cxn ang="0">
                  <a:pos x="11" y="4"/>
                </a:cxn>
                <a:cxn ang="0">
                  <a:pos x="15" y="3"/>
                </a:cxn>
                <a:cxn ang="0">
                  <a:pos x="20" y="0"/>
                </a:cxn>
                <a:cxn ang="0">
                  <a:pos x="25" y="0"/>
                </a:cxn>
                <a:cxn ang="0">
                  <a:pos x="25" y="0"/>
                </a:cxn>
                <a:cxn ang="0">
                  <a:pos x="30" y="0"/>
                </a:cxn>
                <a:cxn ang="0">
                  <a:pos x="35" y="3"/>
                </a:cxn>
                <a:cxn ang="0">
                  <a:pos x="39" y="4"/>
                </a:cxn>
                <a:cxn ang="0">
                  <a:pos x="43" y="8"/>
                </a:cxn>
                <a:cxn ang="0">
                  <a:pos x="46" y="12"/>
                </a:cxn>
                <a:cxn ang="0">
                  <a:pos x="48" y="15"/>
                </a:cxn>
                <a:cxn ang="0">
                  <a:pos x="50" y="20"/>
                </a:cxn>
                <a:cxn ang="0">
                  <a:pos x="50" y="25"/>
                </a:cxn>
                <a:cxn ang="0">
                  <a:pos x="50" y="251"/>
                </a:cxn>
                <a:cxn ang="0">
                  <a:pos x="50" y="251"/>
                </a:cxn>
                <a:cxn ang="0">
                  <a:pos x="50" y="256"/>
                </a:cxn>
                <a:cxn ang="0">
                  <a:pos x="48" y="261"/>
                </a:cxn>
                <a:cxn ang="0">
                  <a:pos x="46" y="265"/>
                </a:cxn>
                <a:cxn ang="0">
                  <a:pos x="43" y="269"/>
                </a:cxn>
                <a:cxn ang="0">
                  <a:pos x="39" y="272"/>
                </a:cxn>
                <a:cxn ang="0">
                  <a:pos x="35" y="274"/>
                </a:cxn>
                <a:cxn ang="0">
                  <a:pos x="30" y="276"/>
                </a:cxn>
                <a:cxn ang="0">
                  <a:pos x="25" y="276"/>
                </a:cxn>
                <a:cxn ang="0">
                  <a:pos x="25" y="276"/>
                </a:cxn>
              </a:cxnLst>
              <a:rect l="0" t="0" r="r" b="b"/>
              <a:pathLst>
                <a:path w="50" h="276">
                  <a:moveTo>
                    <a:pt x="25" y="276"/>
                  </a:moveTo>
                  <a:lnTo>
                    <a:pt x="25" y="276"/>
                  </a:lnTo>
                  <a:lnTo>
                    <a:pt x="20" y="276"/>
                  </a:lnTo>
                  <a:lnTo>
                    <a:pt x="15" y="274"/>
                  </a:lnTo>
                  <a:lnTo>
                    <a:pt x="11" y="272"/>
                  </a:lnTo>
                  <a:lnTo>
                    <a:pt x="7" y="269"/>
                  </a:lnTo>
                  <a:lnTo>
                    <a:pt x="4" y="265"/>
                  </a:lnTo>
                  <a:lnTo>
                    <a:pt x="2" y="261"/>
                  </a:lnTo>
                  <a:lnTo>
                    <a:pt x="0" y="256"/>
                  </a:lnTo>
                  <a:lnTo>
                    <a:pt x="0" y="251"/>
                  </a:lnTo>
                  <a:lnTo>
                    <a:pt x="0" y="25"/>
                  </a:lnTo>
                  <a:lnTo>
                    <a:pt x="0" y="25"/>
                  </a:lnTo>
                  <a:lnTo>
                    <a:pt x="0" y="20"/>
                  </a:lnTo>
                  <a:lnTo>
                    <a:pt x="2" y="15"/>
                  </a:lnTo>
                  <a:lnTo>
                    <a:pt x="4" y="12"/>
                  </a:lnTo>
                  <a:lnTo>
                    <a:pt x="7" y="8"/>
                  </a:lnTo>
                  <a:lnTo>
                    <a:pt x="11" y="4"/>
                  </a:lnTo>
                  <a:lnTo>
                    <a:pt x="15" y="3"/>
                  </a:lnTo>
                  <a:lnTo>
                    <a:pt x="20" y="0"/>
                  </a:lnTo>
                  <a:lnTo>
                    <a:pt x="25" y="0"/>
                  </a:lnTo>
                  <a:lnTo>
                    <a:pt x="25" y="0"/>
                  </a:lnTo>
                  <a:lnTo>
                    <a:pt x="30" y="0"/>
                  </a:lnTo>
                  <a:lnTo>
                    <a:pt x="35" y="3"/>
                  </a:lnTo>
                  <a:lnTo>
                    <a:pt x="39" y="4"/>
                  </a:lnTo>
                  <a:lnTo>
                    <a:pt x="43" y="8"/>
                  </a:lnTo>
                  <a:lnTo>
                    <a:pt x="46" y="12"/>
                  </a:lnTo>
                  <a:lnTo>
                    <a:pt x="48" y="15"/>
                  </a:lnTo>
                  <a:lnTo>
                    <a:pt x="50" y="20"/>
                  </a:lnTo>
                  <a:lnTo>
                    <a:pt x="50" y="25"/>
                  </a:lnTo>
                  <a:lnTo>
                    <a:pt x="50" y="251"/>
                  </a:lnTo>
                  <a:lnTo>
                    <a:pt x="50" y="251"/>
                  </a:lnTo>
                  <a:lnTo>
                    <a:pt x="50" y="256"/>
                  </a:lnTo>
                  <a:lnTo>
                    <a:pt x="48" y="261"/>
                  </a:lnTo>
                  <a:lnTo>
                    <a:pt x="46" y="265"/>
                  </a:lnTo>
                  <a:lnTo>
                    <a:pt x="43" y="269"/>
                  </a:lnTo>
                  <a:lnTo>
                    <a:pt x="39" y="272"/>
                  </a:lnTo>
                  <a:lnTo>
                    <a:pt x="35" y="274"/>
                  </a:lnTo>
                  <a:lnTo>
                    <a:pt x="30" y="276"/>
                  </a:lnTo>
                  <a:lnTo>
                    <a:pt x="25" y="276"/>
                  </a:lnTo>
                  <a:lnTo>
                    <a:pt x="25" y="276"/>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00" name="Freeform 26"/>
            <p:cNvSpPr>
              <a:spLocks noEditPoints="1"/>
            </p:cNvSpPr>
            <p:nvPr/>
          </p:nvSpPr>
          <p:spPr bwMode="auto">
            <a:xfrm>
              <a:off x="10076" y="7483"/>
              <a:ext cx="65" cy="65"/>
            </a:xfrm>
            <a:custGeom>
              <a:avLst/>
              <a:gdLst/>
              <a:ahLst/>
              <a:cxnLst>
                <a:cxn ang="0">
                  <a:pos x="66" y="131"/>
                </a:cxn>
                <a:cxn ang="0">
                  <a:pos x="66" y="131"/>
                </a:cxn>
                <a:cxn ang="0">
                  <a:pos x="52" y="129"/>
                </a:cxn>
                <a:cxn ang="0">
                  <a:pos x="41" y="126"/>
                </a:cxn>
                <a:cxn ang="0">
                  <a:pos x="29" y="119"/>
                </a:cxn>
                <a:cxn ang="0">
                  <a:pos x="19" y="112"/>
                </a:cxn>
                <a:cxn ang="0">
                  <a:pos x="12" y="102"/>
                </a:cxn>
                <a:cxn ang="0">
                  <a:pos x="5" y="91"/>
                </a:cxn>
                <a:cxn ang="0">
                  <a:pos x="2" y="79"/>
                </a:cxn>
                <a:cxn ang="0">
                  <a:pos x="0" y="65"/>
                </a:cxn>
                <a:cxn ang="0">
                  <a:pos x="0" y="65"/>
                </a:cxn>
                <a:cxn ang="0">
                  <a:pos x="2" y="53"/>
                </a:cxn>
                <a:cxn ang="0">
                  <a:pos x="5" y="40"/>
                </a:cxn>
                <a:cxn ang="0">
                  <a:pos x="12" y="29"/>
                </a:cxn>
                <a:cxn ang="0">
                  <a:pos x="19" y="19"/>
                </a:cxn>
                <a:cxn ang="0">
                  <a:pos x="29" y="12"/>
                </a:cxn>
                <a:cxn ang="0">
                  <a:pos x="41" y="5"/>
                </a:cxn>
                <a:cxn ang="0">
                  <a:pos x="52" y="1"/>
                </a:cxn>
                <a:cxn ang="0">
                  <a:pos x="66" y="0"/>
                </a:cxn>
                <a:cxn ang="0">
                  <a:pos x="66" y="0"/>
                </a:cxn>
                <a:cxn ang="0">
                  <a:pos x="79" y="1"/>
                </a:cxn>
                <a:cxn ang="0">
                  <a:pos x="91" y="5"/>
                </a:cxn>
                <a:cxn ang="0">
                  <a:pos x="102" y="12"/>
                </a:cxn>
                <a:cxn ang="0">
                  <a:pos x="112" y="19"/>
                </a:cxn>
                <a:cxn ang="0">
                  <a:pos x="119" y="29"/>
                </a:cxn>
                <a:cxn ang="0">
                  <a:pos x="126" y="40"/>
                </a:cxn>
                <a:cxn ang="0">
                  <a:pos x="130" y="53"/>
                </a:cxn>
                <a:cxn ang="0">
                  <a:pos x="131" y="65"/>
                </a:cxn>
                <a:cxn ang="0">
                  <a:pos x="131" y="65"/>
                </a:cxn>
                <a:cxn ang="0">
                  <a:pos x="130" y="79"/>
                </a:cxn>
                <a:cxn ang="0">
                  <a:pos x="126" y="91"/>
                </a:cxn>
                <a:cxn ang="0">
                  <a:pos x="119" y="102"/>
                </a:cxn>
                <a:cxn ang="0">
                  <a:pos x="112" y="112"/>
                </a:cxn>
                <a:cxn ang="0">
                  <a:pos x="102" y="119"/>
                </a:cxn>
                <a:cxn ang="0">
                  <a:pos x="91" y="126"/>
                </a:cxn>
                <a:cxn ang="0">
                  <a:pos x="79" y="129"/>
                </a:cxn>
                <a:cxn ang="0">
                  <a:pos x="66" y="131"/>
                </a:cxn>
                <a:cxn ang="0">
                  <a:pos x="66" y="131"/>
                </a:cxn>
                <a:cxn ang="0">
                  <a:pos x="66" y="50"/>
                </a:cxn>
                <a:cxn ang="0">
                  <a:pos x="66" y="50"/>
                </a:cxn>
                <a:cxn ang="0">
                  <a:pos x="59" y="52"/>
                </a:cxn>
                <a:cxn ang="0">
                  <a:pos x="54" y="54"/>
                </a:cxn>
                <a:cxn ang="0">
                  <a:pos x="52" y="59"/>
                </a:cxn>
                <a:cxn ang="0">
                  <a:pos x="51" y="65"/>
                </a:cxn>
                <a:cxn ang="0">
                  <a:pos x="51" y="65"/>
                </a:cxn>
                <a:cxn ang="0">
                  <a:pos x="52" y="72"/>
                </a:cxn>
                <a:cxn ang="0">
                  <a:pos x="54" y="77"/>
                </a:cxn>
                <a:cxn ang="0">
                  <a:pos x="59" y="79"/>
                </a:cxn>
                <a:cxn ang="0">
                  <a:pos x="66" y="80"/>
                </a:cxn>
                <a:cxn ang="0">
                  <a:pos x="66" y="80"/>
                </a:cxn>
                <a:cxn ang="0">
                  <a:pos x="72" y="79"/>
                </a:cxn>
                <a:cxn ang="0">
                  <a:pos x="77" y="77"/>
                </a:cxn>
                <a:cxn ang="0">
                  <a:pos x="79" y="72"/>
                </a:cxn>
                <a:cxn ang="0">
                  <a:pos x="81" y="65"/>
                </a:cxn>
                <a:cxn ang="0">
                  <a:pos x="81" y="65"/>
                </a:cxn>
                <a:cxn ang="0">
                  <a:pos x="79" y="59"/>
                </a:cxn>
                <a:cxn ang="0">
                  <a:pos x="77" y="54"/>
                </a:cxn>
                <a:cxn ang="0">
                  <a:pos x="72" y="52"/>
                </a:cxn>
                <a:cxn ang="0">
                  <a:pos x="66" y="50"/>
                </a:cxn>
                <a:cxn ang="0">
                  <a:pos x="66" y="50"/>
                </a:cxn>
              </a:cxnLst>
              <a:rect l="0" t="0" r="r" b="b"/>
              <a:pathLst>
                <a:path w="131" h="131">
                  <a:moveTo>
                    <a:pt x="66" y="131"/>
                  </a:moveTo>
                  <a:lnTo>
                    <a:pt x="66" y="131"/>
                  </a:lnTo>
                  <a:lnTo>
                    <a:pt x="52" y="129"/>
                  </a:lnTo>
                  <a:lnTo>
                    <a:pt x="41" y="126"/>
                  </a:lnTo>
                  <a:lnTo>
                    <a:pt x="29" y="119"/>
                  </a:lnTo>
                  <a:lnTo>
                    <a:pt x="19" y="112"/>
                  </a:lnTo>
                  <a:lnTo>
                    <a:pt x="12" y="102"/>
                  </a:lnTo>
                  <a:lnTo>
                    <a:pt x="5" y="91"/>
                  </a:lnTo>
                  <a:lnTo>
                    <a:pt x="2" y="79"/>
                  </a:lnTo>
                  <a:lnTo>
                    <a:pt x="0" y="65"/>
                  </a:lnTo>
                  <a:lnTo>
                    <a:pt x="0" y="65"/>
                  </a:lnTo>
                  <a:lnTo>
                    <a:pt x="2" y="53"/>
                  </a:lnTo>
                  <a:lnTo>
                    <a:pt x="5" y="40"/>
                  </a:lnTo>
                  <a:lnTo>
                    <a:pt x="12" y="29"/>
                  </a:lnTo>
                  <a:lnTo>
                    <a:pt x="19" y="19"/>
                  </a:lnTo>
                  <a:lnTo>
                    <a:pt x="29" y="12"/>
                  </a:lnTo>
                  <a:lnTo>
                    <a:pt x="41" y="5"/>
                  </a:lnTo>
                  <a:lnTo>
                    <a:pt x="52" y="1"/>
                  </a:lnTo>
                  <a:lnTo>
                    <a:pt x="66" y="0"/>
                  </a:lnTo>
                  <a:lnTo>
                    <a:pt x="66" y="0"/>
                  </a:lnTo>
                  <a:lnTo>
                    <a:pt x="79" y="1"/>
                  </a:lnTo>
                  <a:lnTo>
                    <a:pt x="91" y="5"/>
                  </a:lnTo>
                  <a:lnTo>
                    <a:pt x="102" y="12"/>
                  </a:lnTo>
                  <a:lnTo>
                    <a:pt x="112" y="19"/>
                  </a:lnTo>
                  <a:lnTo>
                    <a:pt x="119" y="29"/>
                  </a:lnTo>
                  <a:lnTo>
                    <a:pt x="126" y="40"/>
                  </a:lnTo>
                  <a:lnTo>
                    <a:pt x="130" y="53"/>
                  </a:lnTo>
                  <a:lnTo>
                    <a:pt x="131" y="65"/>
                  </a:lnTo>
                  <a:lnTo>
                    <a:pt x="131" y="65"/>
                  </a:lnTo>
                  <a:lnTo>
                    <a:pt x="130" y="79"/>
                  </a:lnTo>
                  <a:lnTo>
                    <a:pt x="126" y="91"/>
                  </a:lnTo>
                  <a:lnTo>
                    <a:pt x="119" y="102"/>
                  </a:lnTo>
                  <a:lnTo>
                    <a:pt x="112" y="112"/>
                  </a:lnTo>
                  <a:lnTo>
                    <a:pt x="102" y="119"/>
                  </a:lnTo>
                  <a:lnTo>
                    <a:pt x="91" y="126"/>
                  </a:lnTo>
                  <a:lnTo>
                    <a:pt x="79" y="129"/>
                  </a:lnTo>
                  <a:lnTo>
                    <a:pt x="66" y="131"/>
                  </a:lnTo>
                  <a:lnTo>
                    <a:pt x="66" y="131"/>
                  </a:lnTo>
                  <a:close/>
                  <a:moveTo>
                    <a:pt x="66" y="50"/>
                  </a:moveTo>
                  <a:lnTo>
                    <a:pt x="66" y="50"/>
                  </a:lnTo>
                  <a:lnTo>
                    <a:pt x="59" y="52"/>
                  </a:lnTo>
                  <a:lnTo>
                    <a:pt x="54" y="54"/>
                  </a:lnTo>
                  <a:lnTo>
                    <a:pt x="52" y="59"/>
                  </a:lnTo>
                  <a:lnTo>
                    <a:pt x="51" y="65"/>
                  </a:lnTo>
                  <a:lnTo>
                    <a:pt x="51" y="65"/>
                  </a:lnTo>
                  <a:lnTo>
                    <a:pt x="52" y="72"/>
                  </a:lnTo>
                  <a:lnTo>
                    <a:pt x="54" y="77"/>
                  </a:lnTo>
                  <a:lnTo>
                    <a:pt x="59" y="79"/>
                  </a:lnTo>
                  <a:lnTo>
                    <a:pt x="66" y="80"/>
                  </a:lnTo>
                  <a:lnTo>
                    <a:pt x="66" y="80"/>
                  </a:lnTo>
                  <a:lnTo>
                    <a:pt x="72" y="79"/>
                  </a:lnTo>
                  <a:lnTo>
                    <a:pt x="77" y="77"/>
                  </a:lnTo>
                  <a:lnTo>
                    <a:pt x="79" y="72"/>
                  </a:lnTo>
                  <a:lnTo>
                    <a:pt x="81" y="65"/>
                  </a:lnTo>
                  <a:lnTo>
                    <a:pt x="81" y="65"/>
                  </a:lnTo>
                  <a:lnTo>
                    <a:pt x="79" y="59"/>
                  </a:lnTo>
                  <a:lnTo>
                    <a:pt x="77" y="54"/>
                  </a:lnTo>
                  <a:lnTo>
                    <a:pt x="72" y="52"/>
                  </a:lnTo>
                  <a:lnTo>
                    <a:pt x="66" y="50"/>
                  </a:lnTo>
                  <a:lnTo>
                    <a:pt x="66" y="5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01" name="Freeform 27"/>
            <p:cNvSpPr>
              <a:spLocks noEditPoints="1"/>
            </p:cNvSpPr>
            <p:nvPr/>
          </p:nvSpPr>
          <p:spPr bwMode="auto">
            <a:xfrm>
              <a:off x="10154" y="7400"/>
              <a:ext cx="65" cy="66"/>
            </a:xfrm>
            <a:custGeom>
              <a:avLst/>
              <a:gdLst/>
              <a:ahLst/>
              <a:cxnLst>
                <a:cxn ang="0">
                  <a:pos x="65" y="131"/>
                </a:cxn>
                <a:cxn ang="0">
                  <a:pos x="65" y="131"/>
                </a:cxn>
                <a:cxn ang="0">
                  <a:pos x="51" y="130"/>
                </a:cxn>
                <a:cxn ang="0">
                  <a:pos x="40" y="126"/>
                </a:cxn>
                <a:cxn ang="0">
                  <a:pos x="29" y="120"/>
                </a:cxn>
                <a:cxn ang="0">
                  <a:pos x="19" y="113"/>
                </a:cxn>
                <a:cxn ang="0">
                  <a:pos x="11" y="103"/>
                </a:cxn>
                <a:cxn ang="0">
                  <a:pos x="5" y="91"/>
                </a:cxn>
                <a:cxn ang="0">
                  <a:pos x="1" y="79"/>
                </a:cxn>
                <a:cxn ang="0">
                  <a:pos x="0" y="66"/>
                </a:cxn>
                <a:cxn ang="0">
                  <a:pos x="0" y="66"/>
                </a:cxn>
                <a:cxn ang="0">
                  <a:pos x="1" y="52"/>
                </a:cxn>
                <a:cxn ang="0">
                  <a:pos x="5" y="40"/>
                </a:cxn>
                <a:cxn ang="0">
                  <a:pos x="11" y="29"/>
                </a:cxn>
                <a:cxn ang="0">
                  <a:pos x="19" y="20"/>
                </a:cxn>
                <a:cxn ang="0">
                  <a:pos x="29" y="11"/>
                </a:cxn>
                <a:cxn ang="0">
                  <a:pos x="40" y="5"/>
                </a:cxn>
                <a:cxn ang="0">
                  <a:pos x="51" y="1"/>
                </a:cxn>
                <a:cxn ang="0">
                  <a:pos x="65" y="0"/>
                </a:cxn>
                <a:cxn ang="0">
                  <a:pos x="65" y="0"/>
                </a:cxn>
                <a:cxn ang="0">
                  <a:pos x="79" y="1"/>
                </a:cxn>
                <a:cxn ang="0">
                  <a:pos x="90" y="5"/>
                </a:cxn>
                <a:cxn ang="0">
                  <a:pos x="101" y="11"/>
                </a:cxn>
                <a:cxn ang="0">
                  <a:pos x="111" y="20"/>
                </a:cxn>
                <a:cxn ang="0">
                  <a:pos x="119" y="29"/>
                </a:cxn>
                <a:cxn ang="0">
                  <a:pos x="125" y="40"/>
                </a:cxn>
                <a:cxn ang="0">
                  <a:pos x="129" y="52"/>
                </a:cxn>
                <a:cxn ang="0">
                  <a:pos x="130" y="66"/>
                </a:cxn>
                <a:cxn ang="0">
                  <a:pos x="130" y="66"/>
                </a:cxn>
                <a:cxn ang="0">
                  <a:pos x="129" y="79"/>
                </a:cxn>
                <a:cxn ang="0">
                  <a:pos x="125" y="91"/>
                </a:cxn>
                <a:cxn ang="0">
                  <a:pos x="119" y="103"/>
                </a:cxn>
                <a:cxn ang="0">
                  <a:pos x="111" y="113"/>
                </a:cxn>
                <a:cxn ang="0">
                  <a:pos x="101" y="120"/>
                </a:cxn>
                <a:cxn ang="0">
                  <a:pos x="90" y="126"/>
                </a:cxn>
                <a:cxn ang="0">
                  <a:pos x="79" y="130"/>
                </a:cxn>
                <a:cxn ang="0">
                  <a:pos x="65" y="131"/>
                </a:cxn>
                <a:cxn ang="0">
                  <a:pos x="65" y="131"/>
                </a:cxn>
                <a:cxn ang="0">
                  <a:pos x="65" y="50"/>
                </a:cxn>
                <a:cxn ang="0">
                  <a:pos x="65" y="50"/>
                </a:cxn>
                <a:cxn ang="0">
                  <a:pos x="59" y="51"/>
                </a:cxn>
                <a:cxn ang="0">
                  <a:pos x="54" y="55"/>
                </a:cxn>
                <a:cxn ang="0">
                  <a:pos x="51" y="60"/>
                </a:cxn>
                <a:cxn ang="0">
                  <a:pos x="50" y="66"/>
                </a:cxn>
                <a:cxn ang="0">
                  <a:pos x="50" y="66"/>
                </a:cxn>
                <a:cxn ang="0">
                  <a:pos x="51" y="71"/>
                </a:cxn>
                <a:cxn ang="0">
                  <a:pos x="54" y="76"/>
                </a:cxn>
                <a:cxn ang="0">
                  <a:pos x="59" y="80"/>
                </a:cxn>
                <a:cxn ang="0">
                  <a:pos x="65" y="81"/>
                </a:cxn>
                <a:cxn ang="0">
                  <a:pos x="65" y="81"/>
                </a:cxn>
                <a:cxn ang="0">
                  <a:pos x="71" y="80"/>
                </a:cxn>
                <a:cxn ang="0">
                  <a:pos x="76" y="76"/>
                </a:cxn>
                <a:cxn ang="0">
                  <a:pos x="79" y="71"/>
                </a:cxn>
                <a:cxn ang="0">
                  <a:pos x="80" y="66"/>
                </a:cxn>
                <a:cxn ang="0">
                  <a:pos x="80" y="66"/>
                </a:cxn>
                <a:cxn ang="0">
                  <a:pos x="79" y="60"/>
                </a:cxn>
                <a:cxn ang="0">
                  <a:pos x="76" y="55"/>
                </a:cxn>
                <a:cxn ang="0">
                  <a:pos x="71" y="51"/>
                </a:cxn>
                <a:cxn ang="0">
                  <a:pos x="65" y="50"/>
                </a:cxn>
                <a:cxn ang="0">
                  <a:pos x="65" y="50"/>
                </a:cxn>
              </a:cxnLst>
              <a:rect l="0" t="0" r="r" b="b"/>
              <a:pathLst>
                <a:path w="130" h="131">
                  <a:moveTo>
                    <a:pt x="65" y="131"/>
                  </a:moveTo>
                  <a:lnTo>
                    <a:pt x="65" y="131"/>
                  </a:lnTo>
                  <a:lnTo>
                    <a:pt x="51" y="130"/>
                  </a:lnTo>
                  <a:lnTo>
                    <a:pt x="40" y="126"/>
                  </a:lnTo>
                  <a:lnTo>
                    <a:pt x="29" y="120"/>
                  </a:lnTo>
                  <a:lnTo>
                    <a:pt x="19" y="113"/>
                  </a:lnTo>
                  <a:lnTo>
                    <a:pt x="11" y="103"/>
                  </a:lnTo>
                  <a:lnTo>
                    <a:pt x="5" y="91"/>
                  </a:lnTo>
                  <a:lnTo>
                    <a:pt x="1" y="79"/>
                  </a:lnTo>
                  <a:lnTo>
                    <a:pt x="0" y="66"/>
                  </a:lnTo>
                  <a:lnTo>
                    <a:pt x="0" y="66"/>
                  </a:lnTo>
                  <a:lnTo>
                    <a:pt x="1" y="52"/>
                  </a:lnTo>
                  <a:lnTo>
                    <a:pt x="5" y="40"/>
                  </a:lnTo>
                  <a:lnTo>
                    <a:pt x="11" y="29"/>
                  </a:lnTo>
                  <a:lnTo>
                    <a:pt x="19" y="20"/>
                  </a:lnTo>
                  <a:lnTo>
                    <a:pt x="29" y="11"/>
                  </a:lnTo>
                  <a:lnTo>
                    <a:pt x="40" y="5"/>
                  </a:lnTo>
                  <a:lnTo>
                    <a:pt x="51" y="1"/>
                  </a:lnTo>
                  <a:lnTo>
                    <a:pt x="65" y="0"/>
                  </a:lnTo>
                  <a:lnTo>
                    <a:pt x="65" y="0"/>
                  </a:lnTo>
                  <a:lnTo>
                    <a:pt x="79" y="1"/>
                  </a:lnTo>
                  <a:lnTo>
                    <a:pt x="90" y="5"/>
                  </a:lnTo>
                  <a:lnTo>
                    <a:pt x="101" y="11"/>
                  </a:lnTo>
                  <a:lnTo>
                    <a:pt x="111" y="20"/>
                  </a:lnTo>
                  <a:lnTo>
                    <a:pt x="119" y="29"/>
                  </a:lnTo>
                  <a:lnTo>
                    <a:pt x="125" y="40"/>
                  </a:lnTo>
                  <a:lnTo>
                    <a:pt x="129" y="52"/>
                  </a:lnTo>
                  <a:lnTo>
                    <a:pt x="130" y="66"/>
                  </a:lnTo>
                  <a:lnTo>
                    <a:pt x="130" y="66"/>
                  </a:lnTo>
                  <a:lnTo>
                    <a:pt x="129" y="79"/>
                  </a:lnTo>
                  <a:lnTo>
                    <a:pt x="125" y="91"/>
                  </a:lnTo>
                  <a:lnTo>
                    <a:pt x="119" y="103"/>
                  </a:lnTo>
                  <a:lnTo>
                    <a:pt x="111" y="113"/>
                  </a:lnTo>
                  <a:lnTo>
                    <a:pt x="101" y="120"/>
                  </a:lnTo>
                  <a:lnTo>
                    <a:pt x="90" y="126"/>
                  </a:lnTo>
                  <a:lnTo>
                    <a:pt x="79" y="130"/>
                  </a:lnTo>
                  <a:lnTo>
                    <a:pt x="65" y="131"/>
                  </a:lnTo>
                  <a:lnTo>
                    <a:pt x="65" y="131"/>
                  </a:lnTo>
                  <a:close/>
                  <a:moveTo>
                    <a:pt x="65" y="50"/>
                  </a:moveTo>
                  <a:lnTo>
                    <a:pt x="65" y="50"/>
                  </a:lnTo>
                  <a:lnTo>
                    <a:pt x="59" y="51"/>
                  </a:lnTo>
                  <a:lnTo>
                    <a:pt x="54" y="55"/>
                  </a:lnTo>
                  <a:lnTo>
                    <a:pt x="51" y="60"/>
                  </a:lnTo>
                  <a:lnTo>
                    <a:pt x="50" y="66"/>
                  </a:lnTo>
                  <a:lnTo>
                    <a:pt x="50" y="66"/>
                  </a:lnTo>
                  <a:lnTo>
                    <a:pt x="51" y="71"/>
                  </a:lnTo>
                  <a:lnTo>
                    <a:pt x="54" y="76"/>
                  </a:lnTo>
                  <a:lnTo>
                    <a:pt x="59" y="80"/>
                  </a:lnTo>
                  <a:lnTo>
                    <a:pt x="65" y="81"/>
                  </a:lnTo>
                  <a:lnTo>
                    <a:pt x="65" y="81"/>
                  </a:lnTo>
                  <a:lnTo>
                    <a:pt x="71" y="80"/>
                  </a:lnTo>
                  <a:lnTo>
                    <a:pt x="76" y="76"/>
                  </a:lnTo>
                  <a:lnTo>
                    <a:pt x="79" y="71"/>
                  </a:lnTo>
                  <a:lnTo>
                    <a:pt x="80" y="66"/>
                  </a:lnTo>
                  <a:lnTo>
                    <a:pt x="80" y="66"/>
                  </a:lnTo>
                  <a:lnTo>
                    <a:pt x="79" y="60"/>
                  </a:lnTo>
                  <a:lnTo>
                    <a:pt x="76" y="55"/>
                  </a:lnTo>
                  <a:lnTo>
                    <a:pt x="71" y="51"/>
                  </a:lnTo>
                  <a:lnTo>
                    <a:pt x="65" y="50"/>
                  </a:lnTo>
                  <a:lnTo>
                    <a:pt x="65" y="5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02" name="Freeform 28"/>
            <p:cNvSpPr>
              <a:spLocks/>
            </p:cNvSpPr>
            <p:nvPr/>
          </p:nvSpPr>
          <p:spPr bwMode="auto">
            <a:xfrm>
              <a:off x="10019" y="7268"/>
              <a:ext cx="25" cy="107"/>
            </a:xfrm>
            <a:custGeom>
              <a:avLst/>
              <a:gdLst/>
              <a:ahLst/>
              <a:cxnLst>
                <a:cxn ang="0">
                  <a:pos x="25" y="216"/>
                </a:cxn>
                <a:cxn ang="0">
                  <a:pos x="25" y="216"/>
                </a:cxn>
                <a:cxn ang="0">
                  <a:pos x="20" y="216"/>
                </a:cxn>
                <a:cxn ang="0">
                  <a:pos x="15" y="213"/>
                </a:cxn>
                <a:cxn ang="0">
                  <a:pos x="11" y="212"/>
                </a:cxn>
                <a:cxn ang="0">
                  <a:pos x="8" y="208"/>
                </a:cxn>
                <a:cxn ang="0">
                  <a:pos x="4" y="205"/>
                </a:cxn>
                <a:cxn ang="0">
                  <a:pos x="3" y="201"/>
                </a:cxn>
                <a:cxn ang="0">
                  <a:pos x="0" y="196"/>
                </a:cxn>
                <a:cxn ang="0">
                  <a:pos x="0" y="191"/>
                </a:cxn>
                <a:cxn ang="0">
                  <a:pos x="0" y="25"/>
                </a:cxn>
                <a:cxn ang="0">
                  <a:pos x="0" y="25"/>
                </a:cxn>
                <a:cxn ang="0">
                  <a:pos x="0" y="20"/>
                </a:cxn>
                <a:cxn ang="0">
                  <a:pos x="3" y="15"/>
                </a:cxn>
                <a:cxn ang="0">
                  <a:pos x="4" y="12"/>
                </a:cxn>
                <a:cxn ang="0">
                  <a:pos x="8" y="8"/>
                </a:cxn>
                <a:cxn ang="0">
                  <a:pos x="11" y="4"/>
                </a:cxn>
                <a:cxn ang="0">
                  <a:pos x="15" y="3"/>
                </a:cxn>
                <a:cxn ang="0">
                  <a:pos x="20" y="0"/>
                </a:cxn>
                <a:cxn ang="0">
                  <a:pos x="25" y="0"/>
                </a:cxn>
                <a:cxn ang="0">
                  <a:pos x="25" y="0"/>
                </a:cxn>
                <a:cxn ang="0">
                  <a:pos x="30" y="0"/>
                </a:cxn>
                <a:cxn ang="0">
                  <a:pos x="35" y="3"/>
                </a:cxn>
                <a:cxn ang="0">
                  <a:pos x="39" y="4"/>
                </a:cxn>
                <a:cxn ang="0">
                  <a:pos x="43" y="8"/>
                </a:cxn>
                <a:cxn ang="0">
                  <a:pos x="46" y="12"/>
                </a:cxn>
                <a:cxn ang="0">
                  <a:pos x="48" y="15"/>
                </a:cxn>
                <a:cxn ang="0">
                  <a:pos x="50" y="20"/>
                </a:cxn>
                <a:cxn ang="0">
                  <a:pos x="50" y="25"/>
                </a:cxn>
                <a:cxn ang="0">
                  <a:pos x="50" y="191"/>
                </a:cxn>
                <a:cxn ang="0">
                  <a:pos x="50" y="191"/>
                </a:cxn>
                <a:cxn ang="0">
                  <a:pos x="50" y="196"/>
                </a:cxn>
                <a:cxn ang="0">
                  <a:pos x="48" y="201"/>
                </a:cxn>
                <a:cxn ang="0">
                  <a:pos x="46" y="205"/>
                </a:cxn>
                <a:cxn ang="0">
                  <a:pos x="43" y="208"/>
                </a:cxn>
                <a:cxn ang="0">
                  <a:pos x="39" y="212"/>
                </a:cxn>
                <a:cxn ang="0">
                  <a:pos x="35" y="213"/>
                </a:cxn>
                <a:cxn ang="0">
                  <a:pos x="30" y="216"/>
                </a:cxn>
                <a:cxn ang="0">
                  <a:pos x="25" y="216"/>
                </a:cxn>
                <a:cxn ang="0">
                  <a:pos x="25" y="216"/>
                </a:cxn>
              </a:cxnLst>
              <a:rect l="0" t="0" r="r" b="b"/>
              <a:pathLst>
                <a:path w="50" h="216">
                  <a:moveTo>
                    <a:pt x="25" y="216"/>
                  </a:moveTo>
                  <a:lnTo>
                    <a:pt x="25" y="216"/>
                  </a:lnTo>
                  <a:lnTo>
                    <a:pt x="20" y="216"/>
                  </a:lnTo>
                  <a:lnTo>
                    <a:pt x="15" y="213"/>
                  </a:lnTo>
                  <a:lnTo>
                    <a:pt x="11" y="212"/>
                  </a:lnTo>
                  <a:lnTo>
                    <a:pt x="8" y="208"/>
                  </a:lnTo>
                  <a:lnTo>
                    <a:pt x="4" y="205"/>
                  </a:lnTo>
                  <a:lnTo>
                    <a:pt x="3" y="201"/>
                  </a:lnTo>
                  <a:lnTo>
                    <a:pt x="0" y="196"/>
                  </a:lnTo>
                  <a:lnTo>
                    <a:pt x="0" y="191"/>
                  </a:lnTo>
                  <a:lnTo>
                    <a:pt x="0" y="25"/>
                  </a:lnTo>
                  <a:lnTo>
                    <a:pt x="0" y="25"/>
                  </a:lnTo>
                  <a:lnTo>
                    <a:pt x="0" y="20"/>
                  </a:lnTo>
                  <a:lnTo>
                    <a:pt x="3" y="15"/>
                  </a:lnTo>
                  <a:lnTo>
                    <a:pt x="4" y="12"/>
                  </a:lnTo>
                  <a:lnTo>
                    <a:pt x="8" y="8"/>
                  </a:lnTo>
                  <a:lnTo>
                    <a:pt x="11" y="4"/>
                  </a:lnTo>
                  <a:lnTo>
                    <a:pt x="15" y="3"/>
                  </a:lnTo>
                  <a:lnTo>
                    <a:pt x="20" y="0"/>
                  </a:lnTo>
                  <a:lnTo>
                    <a:pt x="25" y="0"/>
                  </a:lnTo>
                  <a:lnTo>
                    <a:pt x="25" y="0"/>
                  </a:lnTo>
                  <a:lnTo>
                    <a:pt x="30" y="0"/>
                  </a:lnTo>
                  <a:lnTo>
                    <a:pt x="35" y="3"/>
                  </a:lnTo>
                  <a:lnTo>
                    <a:pt x="39" y="4"/>
                  </a:lnTo>
                  <a:lnTo>
                    <a:pt x="43" y="8"/>
                  </a:lnTo>
                  <a:lnTo>
                    <a:pt x="46" y="12"/>
                  </a:lnTo>
                  <a:lnTo>
                    <a:pt x="48" y="15"/>
                  </a:lnTo>
                  <a:lnTo>
                    <a:pt x="50" y="20"/>
                  </a:lnTo>
                  <a:lnTo>
                    <a:pt x="50" y="25"/>
                  </a:lnTo>
                  <a:lnTo>
                    <a:pt x="50" y="191"/>
                  </a:lnTo>
                  <a:lnTo>
                    <a:pt x="50" y="191"/>
                  </a:lnTo>
                  <a:lnTo>
                    <a:pt x="50" y="196"/>
                  </a:lnTo>
                  <a:lnTo>
                    <a:pt x="48" y="201"/>
                  </a:lnTo>
                  <a:lnTo>
                    <a:pt x="46" y="205"/>
                  </a:lnTo>
                  <a:lnTo>
                    <a:pt x="43" y="208"/>
                  </a:lnTo>
                  <a:lnTo>
                    <a:pt x="39" y="212"/>
                  </a:lnTo>
                  <a:lnTo>
                    <a:pt x="35" y="213"/>
                  </a:lnTo>
                  <a:lnTo>
                    <a:pt x="30" y="216"/>
                  </a:lnTo>
                  <a:lnTo>
                    <a:pt x="25" y="216"/>
                  </a:lnTo>
                  <a:lnTo>
                    <a:pt x="25" y="216"/>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03" name="Freeform 29"/>
            <p:cNvSpPr>
              <a:spLocks noEditPoints="1"/>
            </p:cNvSpPr>
            <p:nvPr/>
          </p:nvSpPr>
          <p:spPr bwMode="auto">
            <a:xfrm>
              <a:off x="9998" y="7357"/>
              <a:ext cx="66" cy="66"/>
            </a:xfrm>
            <a:custGeom>
              <a:avLst/>
              <a:gdLst/>
              <a:ahLst/>
              <a:cxnLst>
                <a:cxn ang="0">
                  <a:pos x="65" y="131"/>
                </a:cxn>
                <a:cxn ang="0">
                  <a:pos x="65" y="131"/>
                </a:cxn>
                <a:cxn ang="0">
                  <a:pos x="51" y="130"/>
                </a:cxn>
                <a:cxn ang="0">
                  <a:pos x="40" y="126"/>
                </a:cxn>
                <a:cxn ang="0">
                  <a:pos x="29" y="120"/>
                </a:cxn>
                <a:cxn ang="0">
                  <a:pos x="19" y="112"/>
                </a:cxn>
                <a:cxn ang="0">
                  <a:pos x="11" y="102"/>
                </a:cxn>
                <a:cxn ang="0">
                  <a:pos x="5" y="91"/>
                </a:cxn>
                <a:cxn ang="0">
                  <a:pos x="1" y="78"/>
                </a:cxn>
                <a:cxn ang="0">
                  <a:pos x="0" y="66"/>
                </a:cxn>
                <a:cxn ang="0">
                  <a:pos x="0" y="66"/>
                </a:cxn>
                <a:cxn ang="0">
                  <a:pos x="1" y="52"/>
                </a:cxn>
                <a:cxn ang="0">
                  <a:pos x="5" y="40"/>
                </a:cxn>
                <a:cxn ang="0">
                  <a:pos x="11" y="28"/>
                </a:cxn>
                <a:cxn ang="0">
                  <a:pos x="19" y="20"/>
                </a:cxn>
                <a:cxn ang="0">
                  <a:pos x="29" y="11"/>
                </a:cxn>
                <a:cxn ang="0">
                  <a:pos x="40" y="5"/>
                </a:cxn>
                <a:cxn ang="0">
                  <a:pos x="51" y="1"/>
                </a:cxn>
                <a:cxn ang="0">
                  <a:pos x="65" y="0"/>
                </a:cxn>
                <a:cxn ang="0">
                  <a:pos x="65" y="0"/>
                </a:cxn>
                <a:cxn ang="0">
                  <a:pos x="79" y="1"/>
                </a:cxn>
                <a:cxn ang="0">
                  <a:pos x="90" y="5"/>
                </a:cxn>
                <a:cxn ang="0">
                  <a:pos x="101" y="11"/>
                </a:cxn>
                <a:cxn ang="0">
                  <a:pos x="112" y="20"/>
                </a:cxn>
                <a:cxn ang="0">
                  <a:pos x="119" y="28"/>
                </a:cxn>
                <a:cxn ang="0">
                  <a:pos x="125" y="40"/>
                </a:cxn>
                <a:cxn ang="0">
                  <a:pos x="129" y="52"/>
                </a:cxn>
                <a:cxn ang="0">
                  <a:pos x="130" y="66"/>
                </a:cxn>
                <a:cxn ang="0">
                  <a:pos x="130" y="66"/>
                </a:cxn>
                <a:cxn ang="0">
                  <a:pos x="129" y="78"/>
                </a:cxn>
                <a:cxn ang="0">
                  <a:pos x="125" y="91"/>
                </a:cxn>
                <a:cxn ang="0">
                  <a:pos x="119" y="102"/>
                </a:cxn>
                <a:cxn ang="0">
                  <a:pos x="112" y="112"/>
                </a:cxn>
                <a:cxn ang="0">
                  <a:pos x="101" y="120"/>
                </a:cxn>
                <a:cxn ang="0">
                  <a:pos x="90" y="126"/>
                </a:cxn>
                <a:cxn ang="0">
                  <a:pos x="79" y="130"/>
                </a:cxn>
                <a:cxn ang="0">
                  <a:pos x="65" y="131"/>
                </a:cxn>
                <a:cxn ang="0">
                  <a:pos x="65" y="131"/>
                </a:cxn>
                <a:cxn ang="0">
                  <a:pos x="65" y="50"/>
                </a:cxn>
                <a:cxn ang="0">
                  <a:pos x="65" y="50"/>
                </a:cxn>
                <a:cxn ang="0">
                  <a:pos x="59" y="51"/>
                </a:cxn>
                <a:cxn ang="0">
                  <a:pos x="54" y="55"/>
                </a:cxn>
                <a:cxn ang="0">
                  <a:pos x="51" y="60"/>
                </a:cxn>
                <a:cxn ang="0">
                  <a:pos x="50" y="66"/>
                </a:cxn>
                <a:cxn ang="0">
                  <a:pos x="50" y="66"/>
                </a:cxn>
                <a:cxn ang="0">
                  <a:pos x="51" y="71"/>
                </a:cxn>
                <a:cxn ang="0">
                  <a:pos x="54" y="76"/>
                </a:cxn>
                <a:cxn ang="0">
                  <a:pos x="59" y="80"/>
                </a:cxn>
                <a:cxn ang="0">
                  <a:pos x="65" y="81"/>
                </a:cxn>
                <a:cxn ang="0">
                  <a:pos x="65" y="81"/>
                </a:cxn>
                <a:cxn ang="0">
                  <a:pos x="71" y="80"/>
                </a:cxn>
                <a:cxn ang="0">
                  <a:pos x="76" y="76"/>
                </a:cxn>
                <a:cxn ang="0">
                  <a:pos x="79" y="71"/>
                </a:cxn>
                <a:cxn ang="0">
                  <a:pos x="80" y="66"/>
                </a:cxn>
                <a:cxn ang="0">
                  <a:pos x="80" y="66"/>
                </a:cxn>
                <a:cxn ang="0">
                  <a:pos x="79" y="60"/>
                </a:cxn>
                <a:cxn ang="0">
                  <a:pos x="76" y="55"/>
                </a:cxn>
                <a:cxn ang="0">
                  <a:pos x="71" y="51"/>
                </a:cxn>
                <a:cxn ang="0">
                  <a:pos x="65" y="50"/>
                </a:cxn>
                <a:cxn ang="0">
                  <a:pos x="65" y="50"/>
                </a:cxn>
              </a:cxnLst>
              <a:rect l="0" t="0" r="r" b="b"/>
              <a:pathLst>
                <a:path w="130" h="131">
                  <a:moveTo>
                    <a:pt x="65" y="131"/>
                  </a:moveTo>
                  <a:lnTo>
                    <a:pt x="65" y="131"/>
                  </a:lnTo>
                  <a:lnTo>
                    <a:pt x="51" y="130"/>
                  </a:lnTo>
                  <a:lnTo>
                    <a:pt x="40" y="126"/>
                  </a:lnTo>
                  <a:lnTo>
                    <a:pt x="29" y="120"/>
                  </a:lnTo>
                  <a:lnTo>
                    <a:pt x="19" y="112"/>
                  </a:lnTo>
                  <a:lnTo>
                    <a:pt x="11" y="102"/>
                  </a:lnTo>
                  <a:lnTo>
                    <a:pt x="5" y="91"/>
                  </a:lnTo>
                  <a:lnTo>
                    <a:pt x="1" y="78"/>
                  </a:lnTo>
                  <a:lnTo>
                    <a:pt x="0" y="66"/>
                  </a:lnTo>
                  <a:lnTo>
                    <a:pt x="0" y="66"/>
                  </a:lnTo>
                  <a:lnTo>
                    <a:pt x="1" y="52"/>
                  </a:lnTo>
                  <a:lnTo>
                    <a:pt x="5" y="40"/>
                  </a:lnTo>
                  <a:lnTo>
                    <a:pt x="11" y="28"/>
                  </a:lnTo>
                  <a:lnTo>
                    <a:pt x="19" y="20"/>
                  </a:lnTo>
                  <a:lnTo>
                    <a:pt x="29" y="11"/>
                  </a:lnTo>
                  <a:lnTo>
                    <a:pt x="40" y="5"/>
                  </a:lnTo>
                  <a:lnTo>
                    <a:pt x="51" y="1"/>
                  </a:lnTo>
                  <a:lnTo>
                    <a:pt x="65" y="0"/>
                  </a:lnTo>
                  <a:lnTo>
                    <a:pt x="65" y="0"/>
                  </a:lnTo>
                  <a:lnTo>
                    <a:pt x="79" y="1"/>
                  </a:lnTo>
                  <a:lnTo>
                    <a:pt x="90" y="5"/>
                  </a:lnTo>
                  <a:lnTo>
                    <a:pt x="101" y="11"/>
                  </a:lnTo>
                  <a:lnTo>
                    <a:pt x="112" y="20"/>
                  </a:lnTo>
                  <a:lnTo>
                    <a:pt x="119" y="28"/>
                  </a:lnTo>
                  <a:lnTo>
                    <a:pt x="125" y="40"/>
                  </a:lnTo>
                  <a:lnTo>
                    <a:pt x="129" y="52"/>
                  </a:lnTo>
                  <a:lnTo>
                    <a:pt x="130" y="66"/>
                  </a:lnTo>
                  <a:lnTo>
                    <a:pt x="130" y="66"/>
                  </a:lnTo>
                  <a:lnTo>
                    <a:pt x="129" y="78"/>
                  </a:lnTo>
                  <a:lnTo>
                    <a:pt x="125" y="91"/>
                  </a:lnTo>
                  <a:lnTo>
                    <a:pt x="119" y="102"/>
                  </a:lnTo>
                  <a:lnTo>
                    <a:pt x="112" y="112"/>
                  </a:lnTo>
                  <a:lnTo>
                    <a:pt x="101" y="120"/>
                  </a:lnTo>
                  <a:lnTo>
                    <a:pt x="90" y="126"/>
                  </a:lnTo>
                  <a:lnTo>
                    <a:pt x="79" y="130"/>
                  </a:lnTo>
                  <a:lnTo>
                    <a:pt x="65" y="131"/>
                  </a:lnTo>
                  <a:lnTo>
                    <a:pt x="65" y="131"/>
                  </a:lnTo>
                  <a:close/>
                  <a:moveTo>
                    <a:pt x="65" y="50"/>
                  </a:moveTo>
                  <a:lnTo>
                    <a:pt x="65" y="50"/>
                  </a:lnTo>
                  <a:lnTo>
                    <a:pt x="59" y="51"/>
                  </a:lnTo>
                  <a:lnTo>
                    <a:pt x="54" y="55"/>
                  </a:lnTo>
                  <a:lnTo>
                    <a:pt x="51" y="60"/>
                  </a:lnTo>
                  <a:lnTo>
                    <a:pt x="50" y="66"/>
                  </a:lnTo>
                  <a:lnTo>
                    <a:pt x="50" y="66"/>
                  </a:lnTo>
                  <a:lnTo>
                    <a:pt x="51" y="71"/>
                  </a:lnTo>
                  <a:lnTo>
                    <a:pt x="54" y="76"/>
                  </a:lnTo>
                  <a:lnTo>
                    <a:pt x="59" y="80"/>
                  </a:lnTo>
                  <a:lnTo>
                    <a:pt x="65" y="81"/>
                  </a:lnTo>
                  <a:lnTo>
                    <a:pt x="65" y="81"/>
                  </a:lnTo>
                  <a:lnTo>
                    <a:pt x="71" y="80"/>
                  </a:lnTo>
                  <a:lnTo>
                    <a:pt x="76" y="76"/>
                  </a:lnTo>
                  <a:lnTo>
                    <a:pt x="79" y="71"/>
                  </a:lnTo>
                  <a:lnTo>
                    <a:pt x="80" y="66"/>
                  </a:lnTo>
                  <a:lnTo>
                    <a:pt x="80" y="66"/>
                  </a:lnTo>
                  <a:lnTo>
                    <a:pt x="79" y="60"/>
                  </a:lnTo>
                  <a:lnTo>
                    <a:pt x="76" y="55"/>
                  </a:lnTo>
                  <a:lnTo>
                    <a:pt x="71" y="51"/>
                  </a:lnTo>
                  <a:lnTo>
                    <a:pt x="65" y="50"/>
                  </a:lnTo>
                  <a:lnTo>
                    <a:pt x="65" y="5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04" name="Freeform 30"/>
            <p:cNvSpPr>
              <a:spLocks/>
            </p:cNvSpPr>
            <p:nvPr/>
          </p:nvSpPr>
          <p:spPr bwMode="auto">
            <a:xfrm>
              <a:off x="10753" y="7285"/>
              <a:ext cx="25" cy="221"/>
            </a:xfrm>
            <a:custGeom>
              <a:avLst/>
              <a:gdLst/>
              <a:ahLst/>
              <a:cxnLst>
                <a:cxn ang="0">
                  <a:pos x="25" y="442"/>
                </a:cxn>
                <a:cxn ang="0">
                  <a:pos x="25" y="442"/>
                </a:cxn>
                <a:cxn ang="0">
                  <a:pos x="20" y="442"/>
                </a:cxn>
                <a:cxn ang="0">
                  <a:pos x="15" y="439"/>
                </a:cxn>
                <a:cxn ang="0">
                  <a:pos x="12" y="438"/>
                </a:cxn>
                <a:cxn ang="0">
                  <a:pos x="8" y="434"/>
                </a:cxn>
                <a:cxn ang="0">
                  <a:pos x="4" y="430"/>
                </a:cxn>
                <a:cxn ang="0">
                  <a:pos x="3" y="427"/>
                </a:cxn>
                <a:cxn ang="0">
                  <a:pos x="0" y="422"/>
                </a:cxn>
                <a:cxn ang="0">
                  <a:pos x="0" y="417"/>
                </a:cxn>
                <a:cxn ang="0">
                  <a:pos x="0" y="25"/>
                </a:cxn>
                <a:cxn ang="0">
                  <a:pos x="0" y="25"/>
                </a:cxn>
                <a:cxn ang="0">
                  <a:pos x="0" y="20"/>
                </a:cxn>
                <a:cxn ang="0">
                  <a:pos x="3" y="15"/>
                </a:cxn>
                <a:cxn ang="0">
                  <a:pos x="4" y="12"/>
                </a:cxn>
                <a:cxn ang="0">
                  <a:pos x="8" y="8"/>
                </a:cxn>
                <a:cxn ang="0">
                  <a:pos x="12" y="4"/>
                </a:cxn>
                <a:cxn ang="0">
                  <a:pos x="15" y="3"/>
                </a:cxn>
                <a:cxn ang="0">
                  <a:pos x="20" y="0"/>
                </a:cxn>
                <a:cxn ang="0">
                  <a:pos x="25" y="0"/>
                </a:cxn>
                <a:cxn ang="0">
                  <a:pos x="25" y="0"/>
                </a:cxn>
                <a:cxn ang="0">
                  <a:pos x="30" y="0"/>
                </a:cxn>
                <a:cxn ang="0">
                  <a:pos x="35" y="3"/>
                </a:cxn>
                <a:cxn ang="0">
                  <a:pos x="39" y="4"/>
                </a:cxn>
                <a:cxn ang="0">
                  <a:pos x="43" y="8"/>
                </a:cxn>
                <a:cxn ang="0">
                  <a:pos x="47" y="12"/>
                </a:cxn>
                <a:cxn ang="0">
                  <a:pos x="48" y="15"/>
                </a:cxn>
                <a:cxn ang="0">
                  <a:pos x="51" y="20"/>
                </a:cxn>
                <a:cxn ang="0">
                  <a:pos x="51" y="25"/>
                </a:cxn>
                <a:cxn ang="0">
                  <a:pos x="51" y="417"/>
                </a:cxn>
                <a:cxn ang="0">
                  <a:pos x="51" y="417"/>
                </a:cxn>
                <a:cxn ang="0">
                  <a:pos x="51" y="422"/>
                </a:cxn>
                <a:cxn ang="0">
                  <a:pos x="48" y="427"/>
                </a:cxn>
                <a:cxn ang="0">
                  <a:pos x="47" y="430"/>
                </a:cxn>
                <a:cxn ang="0">
                  <a:pos x="43" y="434"/>
                </a:cxn>
                <a:cxn ang="0">
                  <a:pos x="39" y="438"/>
                </a:cxn>
                <a:cxn ang="0">
                  <a:pos x="35" y="439"/>
                </a:cxn>
                <a:cxn ang="0">
                  <a:pos x="30" y="442"/>
                </a:cxn>
                <a:cxn ang="0">
                  <a:pos x="25" y="442"/>
                </a:cxn>
                <a:cxn ang="0">
                  <a:pos x="25" y="442"/>
                </a:cxn>
              </a:cxnLst>
              <a:rect l="0" t="0" r="r" b="b"/>
              <a:pathLst>
                <a:path w="51" h="442">
                  <a:moveTo>
                    <a:pt x="25" y="442"/>
                  </a:moveTo>
                  <a:lnTo>
                    <a:pt x="25" y="442"/>
                  </a:lnTo>
                  <a:lnTo>
                    <a:pt x="20" y="442"/>
                  </a:lnTo>
                  <a:lnTo>
                    <a:pt x="15" y="439"/>
                  </a:lnTo>
                  <a:lnTo>
                    <a:pt x="12" y="438"/>
                  </a:lnTo>
                  <a:lnTo>
                    <a:pt x="8" y="434"/>
                  </a:lnTo>
                  <a:lnTo>
                    <a:pt x="4" y="430"/>
                  </a:lnTo>
                  <a:lnTo>
                    <a:pt x="3" y="427"/>
                  </a:lnTo>
                  <a:lnTo>
                    <a:pt x="0" y="422"/>
                  </a:lnTo>
                  <a:lnTo>
                    <a:pt x="0" y="417"/>
                  </a:lnTo>
                  <a:lnTo>
                    <a:pt x="0" y="25"/>
                  </a:lnTo>
                  <a:lnTo>
                    <a:pt x="0" y="25"/>
                  </a:lnTo>
                  <a:lnTo>
                    <a:pt x="0" y="20"/>
                  </a:lnTo>
                  <a:lnTo>
                    <a:pt x="3" y="15"/>
                  </a:lnTo>
                  <a:lnTo>
                    <a:pt x="4" y="12"/>
                  </a:lnTo>
                  <a:lnTo>
                    <a:pt x="8" y="8"/>
                  </a:lnTo>
                  <a:lnTo>
                    <a:pt x="12" y="4"/>
                  </a:lnTo>
                  <a:lnTo>
                    <a:pt x="15" y="3"/>
                  </a:lnTo>
                  <a:lnTo>
                    <a:pt x="20" y="0"/>
                  </a:lnTo>
                  <a:lnTo>
                    <a:pt x="25" y="0"/>
                  </a:lnTo>
                  <a:lnTo>
                    <a:pt x="25" y="0"/>
                  </a:lnTo>
                  <a:lnTo>
                    <a:pt x="30" y="0"/>
                  </a:lnTo>
                  <a:lnTo>
                    <a:pt x="35" y="3"/>
                  </a:lnTo>
                  <a:lnTo>
                    <a:pt x="39" y="4"/>
                  </a:lnTo>
                  <a:lnTo>
                    <a:pt x="43" y="8"/>
                  </a:lnTo>
                  <a:lnTo>
                    <a:pt x="47" y="12"/>
                  </a:lnTo>
                  <a:lnTo>
                    <a:pt x="48" y="15"/>
                  </a:lnTo>
                  <a:lnTo>
                    <a:pt x="51" y="20"/>
                  </a:lnTo>
                  <a:lnTo>
                    <a:pt x="51" y="25"/>
                  </a:lnTo>
                  <a:lnTo>
                    <a:pt x="51" y="417"/>
                  </a:lnTo>
                  <a:lnTo>
                    <a:pt x="51" y="417"/>
                  </a:lnTo>
                  <a:lnTo>
                    <a:pt x="51" y="422"/>
                  </a:lnTo>
                  <a:lnTo>
                    <a:pt x="48" y="427"/>
                  </a:lnTo>
                  <a:lnTo>
                    <a:pt x="47" y="430"/>
                  </a:lnTo>
                  <a:lnTo>
                    <a:pt x="43" y="434"/>
                  </a:lnTo>
                  <a:lnTo>
                    <a:pt x="39" y="438"/>
                  </a:lnTo>
                  <a:lnTo>
                    <a:pt x="35" y="439"/>
                  </a:lnTo>
                  <a:lnTo>
                    <a:pt x="30" y="442"/>
                  </a:lnTo>
                  <a:lnTo>
                    <a:pt x="25" y="442"/>
                  </a:lnTo>
                  <a:lnTo>
                    <a:pt x="25" y="442"/>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05" name="Freeform 31"/>
            <p:cNvSpPr>
              <a:spLocks/>
            </p:cNvSpPr>
            <p:nvPr/>
          </p:nvSpPr>
          <p:spPr bwMode="auto">
            <a:xfrm>
              <a:off x="10831" y="7285"/>
              <a:ext cx="25" cy="138"/>
            </a:xfrm>
            <a:custGeom>
              <a:avLst/>
              <a:gdLst/>
              <a:ahLst/>
              <a:cxnLst>
                <a:cxn ang="0">
                  <a:pos x="25" y="276"/>
                </a:cxn>
                <a:cxn ang="0">
                  <a:pos x="25" y="276"/>
                </a:cxn>
                <a:cxn ang="0">
                  <a:pos x="20" y="276"/>
                </a:cxn>
                <a:cxn ang="0">
                  <a:pos x="15" y="274"/>
                </a:cxn>
                <a:cxn ang="0">
                  <a:pos x="11" y="272"/>
                </a:cxn>
                <a:cxn ang="0">
                  <a:pos x="7" y="269"/>
                </a:cxn>
                <a:cxn ang="0">
                  <a:pos x="4" y="265"/>
                </a:cxn>
                <a:cxn ang="0">
                  <a:pos x="2" y="261"/>
                </a:cxn>
                <a:cxn ang="0">
                  <a:pos x="0" y="256"/>
                </a:cxn>
                <a:cxn ang="0">
                  <a:pos x="0" y="251"/>
                </a:cxn>
                <a:cxn ang="0">
                  <a:pos x="0" y="25"/>
                </a:cxn>
                <a:cxn ang="0">
                  <a:pos x="0" y="25"/>
                </a:cxn>
                <a:cxn ang="0">
                  <a:pos x="0" y="20"/>
                </a:cxn>
                <a:cxn ang="0">
                  <a:pos x="2" y="15"/>
                </a:cxn>
                <a:cxn ang="0">
                  <a:pos x="4" y="12"/>
                </a:cxn>
                <a:cxn ang="0">
                  <a:pos x="7" y="8"/>
                </a:cxn>
                <a:cxn ang="0">
                  <a:pos x="11" y="4"/>
                </a:cxn>
                <a:cxn ang="0">
                  <a:pos x="15" y="3"/>
                </a:cxn>
                <a:cxn ang="0">
                  <a:pos x="20" y="0"/>
                </a:cxn>
                <a:cxn ang="0">
                  <a:pos x="25" y="0"/>
                </a:cxn>
                <a:cxn ang="0">
                  <a:pos x="25" y="0"/>
                </a:cxn>
                <a:cxn ang="0">
                  <a:pos x="30" y="0"/>
                </a:cxn>
                <a:cxn ang="0">
                  <a:pos x="35" y="3"/>
                </a:cxn>
                <a:cxn ang="0">
                  <a:pos x="39" y="4"/>
                </a:cxn>
                <a:cxn ang="0">
                  <a:pos x="42" y="8"/>
                </a:cxn>
                <a:cxn ang="0">
                  <a:pos x="46" y="12"/>
                </a:cxn>
                <a:cxn ang="0">
                  <a:pos x="47" y="15"/>
                </a:cxn>
                <a:cxn ang="0">
                  <a:pos x="50" y="20"/>
                </a:cxn>
                <a:cxn ang="0">
                  <a:pos x="50" y="25"/>
                </a:cxn>
                <a:cxn ang="0">
                  <a:pos x="50" y="251"/>
                </a:cxn>
                <a:cxn ang="0">
                  <a:pos x="50" y="251"/>
                </a:cxn>
                <a:cxn ang="0">
                  <a:pos x="50" y="256"/>
                </a:cxn>
                <a:cxn ang="0">
                  <a:pos x="47" y="261"/>
                </a:cxn>
                <a:cxn ang="0">
                  <a:pos x="46" y="265"/>
                </a:cxn>
                <a:cxn ang="0">
                  <a:pos x="42" y="269"/>
                </a:cxn>
                <a:cxn ang="0">
                  <a:pos x="39" y="272"/>
                </a:cxn>
                <a:cxn ang="0">
                  <a:pos x="35" y="274"/>
                </a:cxn>
                <a:cxn ang="0">
                  <a:pos x="30" y="276"/>
                </a:cxn>
                <a:cxn ang="0">
                  <a:pos x="25" y="276"/>
                </a:cxn>
                <a:cxn ang="0">
                  <a:pos x="25" y="276"/>
                </a:cxn>
              </a:cxnLst>
              <a:rect l="0" t="0" r="r" b="b"/>
              <a:pathLst>
                <a:path w="50" h="276">
                  <a:moveTo>
                    <a:pt x="25" y="276"/>
                  </a:moveTo>
                  <a:lnTo>
                    <a:pt x="25" y="276"/>
                  </a:lnTo>
                  <a:lnTo>
                    <a:pt x="20" y="276"/>
                  </a:lnTo>
                  <a:lnTo>
                    <a:pt x="15" y="274"/>
                  </a:lnTo>
                  <a:lnTo>
                    <a:pt x="11" y="272"/>
                  </a:lnTo>
                  <a:lnTo>
                    <a:pt x="7" y="269"/>
                  </a:lnTo>
                  <a:lnTo>
                    <a:pt x="4" y="265"/>
                  </a:lnTo>
                  <a:lnTo>
                    <a:pt x="2" y="261"/>
                  </a:lnTo>
                  <a:lnTo>
                    <a:pt x="0" y="256"/>
                  </a:lnTo>
                  <a:lnTo>
                    <a:pt x="0" y="251"/>
                  </a:lnTo>
                  <a:lnTo>
                    <a:pt x="0" y="25"/>
                  </a:lnTo>
                  <a:lnTo>
                    <a:pt x="0" y="25"/>
                  </a:lnTo>
                  <a:lnTo>
                    <a:pt x="0" y="20"/>
                  </a:lnTo>
                  <a:lnTo>
                    <a:pt x="2" y="15"/>
                  </a:lnTo>
                  <a:lnTo>
                    <a:pt x="4" y="12"/>
                  </a:lnTo>
                  <a:lnTo>
                    <a:pt x="7" y="8"/>
                  </a:lnTo>
                  <a:lnTo>
                    <a:pt x="11" y="4"/>
                  </a:lnTo>
                  <a:lnTo>
                    <a:pt x="15" y="3"/>
                  </a:lnTo>
                  <a:lnTo>
                    <a:pt x="20" y="0"/>
                  </a:lnTo>
                  <a:lnTo>
                    <a:pt x="25" y="0"/>
                  </a:lnTo>
                  <a:lnTo>
                    <a:pt x="25" y="0"/>
                  </a:lnTo>
                  <a:lnTo>
                    <a:pt x="30" y="0"/>
                  </a:lnTo>
                  <a:lnTo>
                    <a:pt x="35" y="3"/>
                  </a:lnTo>
                  <a:lnTo>
                    <a:pt x="39" y="4"/>
                  </a:lnTo>
                  <a:lnTo>
                    <a:pt x="42" y="8"/>
                  </a:lnTo>
                  <a:lnTo>
                    <a:pt x="46" y="12"/>
                  </a:lnTo>
                  <a:lnTo>
                    <a:pt x="47" y="15"/>
                  </a:lnTo>
                  <a:lnTo>
                    <a:pt x="50" y="20"/>
                  </a:lnTo>
                  <a:lnTo>
                    <a:pt x="50" y="25"/>
                  </a:lnTo>
                  <a:lnTo>
                    <a:pt x="50" y="251"/>
                  </a:lnTo>
                  <a:lnTo>
                    <a:pt x="50" y="251"/>
                  </a:lnTo>
                  <a:lnTo>
                    <a:pt x="50" y="256"/>
                  </a:lnTo>
                  <a:lnTo>
                    <a:pt x="47" y="261"/>
                  </a:lnTo>
                  <a:lnTo>
                    <a:pt x="46" y="265"/>
                  </a:lnTo>
                  <a:lnTo>
                    <a:pt x="42" y="269"/>
                  </a:lnTo>
                  <a:lnTo>
                    <a:pt x="39" y="272"/>
                  </a:lnTo>
                  <a:lnTo>
                    <a:pt x="35" y="274"/>
                  </a:lnTo>
                  <a:lnTo>
                    <a:pt x="30" y="276"/>
                  </a:lnTo>
                  <a:lnTo>
                    <a:pt x="25" y="276"/>
                  </a:lnTo>
                  <a:lnTo>
                    <a:pt x="25" y="276"/>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06" name="Freeform 32"/>
            <p:cNvSpPr>
              <a:spLocks noEditPoints="1"/>
            </p:cNvSpPr>
            <p:nvPr/>
          </p:nvSpPr>
          <p:spPr bwMode="auto">
            <a:xfrm>
              <a:off x="10733" y="7488"/>
              <a:ext cx="65" cy="65"/>
            </a:xfrm>
            <a:custGeom>
              <a:avLst/>
              <a:gdLst/>
              <a:ahLst/>
              <a:cxnLst>
                <a:cxn ang="0">
                  <a:pos x="65" y="131"/>
                </a:cxn>
                <a:cxn ang="0">
                  <a:pos x="65" y="131"/>
                </a:cxn>
                <a:cxn ang="0">
                  <a:pos x="52" y="129"/>
                </a:cxn>
                <a:cxn ang="0">
                  <a:pos x="40" y="126"/>
                </a:cxn>
                <a:cxn ang="0">
                  <a:pos x="29" y="119"/>
                </a:cxn>
                <a:cxn ang="0">
                  <a:pos x="19" y="112"/>
                </a:cxn>
                <a:cxn ang="0">
                  <a:pos x="12" y="102"/>
                </a:cxn>
                <a:cxn ang="0">
                  <a:pos x="5" y="91"/>
                </a:cxn>
                <a:cxn ang="0">
                  <a:pos x="2" y="79"/>
                </a:cxn>
                <a:cxn ang="0">
                  <a:pos x="0" y="65"/>
                </a:cxn>
                <a:cxn ang="0">
                  <a:pos x="0" y="65"/>
                </a:cxn>
                <a:cxn ang="0">
                  <a:pos x="2" y="53"/>
                </a:cxn>
                <a:cxn ang="0">
                  <a:pos x="5" y="40"/>
                </a:cxn>
                <a:cxn ang="0">
                  <a:pos x="12" y="29"/>
                </a:cxn>
                <a:cxn ang="0">
                  <a:pos x="19" y="19"/>
                </a:cxn>
                <a:cxn ang="0">
                  <a:pos x="29" y="12"/>
                </a:cxn>
                <a:cxn ang="0">
                  <a:pos x="40" y="5"/>
                </a:cxn>
                <a:cxn ang="0">
                  <a:pos x="52" y="2"/>
                </a:cxn>
                <a:cxn ang="0">
                  <a:pos x="65" y="0"/>
                </a:cxn>
                <a:cxn ang="0">
                  <a:pos x="65" y="0"/>
                </a:cxn>
                <a:cxn ang="0">
                  <a:pos x="79" y="2"/>
                </a:cxn>
                <a:cxn ang="0">
                  <a:pos x="91" y="5"/>
                </a:cxn>
                <a:cxn ang="0">
                  <a:pos x="102" y="12"/>
                </a:cxn>
                <a:cxn ang="0">
                  <a:pos x="112" y="19"/>
                </a:cxn>
                <a:cxn ang="0">
                  <a:pos x="119" y="29"/>
                </a:cxn>
                <a:cxn ang="0">
                  <a:pos x="126" y="40"/>
                </a:cxn>
                <a:cxn ang="0">
                  <a:pos x="129" y="53"/>
                </a:cxn>
                <a:cxn ang="0">
                  <a:pos x="131" y="65"/>
                </a:cxn>
                <a:cxn ang="0">
                  <a:pos x="131" y="65"/>
                </a:cxn>
                <a:cxn ang="0">
                  <a:pos x="129" y="79"/>
                </a:cxn>
                <a:cxn ang="0">
                  <a:pos x="126" y="91"/>
                </a:cxn>
                <a:cxn ang="0">
                  <a:pos x="119" y="102"/>
                </a:cxn>
                <a:cxn ang="0">
                  <a:pos x="112" y="112"/>
                </a:cxn>
                <a:cxn ang="0">
                  <a:pos x="102" y="119"/>
                </a:cxn>
                <a:cxn ang="0">
                  <a:pos x="91" y="126"/>
                </a:cxn>
                <a:cxn ang="0">
                  <a:pos x="79" y="129"/>
                </a:cxn>
                <a:cxn ang="0">
                  <a:pos x="65" y="131"/>
                </a:cxn>
                <a:cxn ang="0">
                  <a:pos x="65" y="131"/>
                </a:cxn>
                <a:cxn ang="0">
                  <a:pos x="65" y="50"/>
                </a:cxn>
                <a:cxn ang="0">
                  <a:pos x="65" y="50"/>
                </a:cxn>
                <a:cxn ang="0">
                  <a:pos x="59" y="52"/>
                </a:cxn>
                <a:cxn ang="0">
                  <a:pos x="54" y="54"/>
                </a:cxn>
                <a:cxn ang="0">
                  <a:pos x="52" y="59"/>
                </a:cxn>
                <a:cxn ang="0">
                  <a:pos x="50" y="65"/>
                </a:cxn>
                <a:cxn ang="0">
                  <a:pos x="50" y="65"/>
                </a:cxn>
                <a:cxn ang="0">
                  <a:pos x="52" y="72"/>
                </a:cxn>
                <a:cxn ang="0">
                  <a:pos x="54" y="77"/>
                </a:cxn>
                <a:cxn ang="0">
                  <a:pos x="59" y="79"/>
                </a:cxn>
                <a:cxn ang="0">
                  <a:pos x="65" y="81"/>
                </a:cxn>
                <a:cxn ang="0">
                  <a:pos x="65" y="81"/>
                </a:cxn>
                <a:cxn ang="0">
                  <a:pos x="72" y="79"/>
                </a:cxn>
                <a:cxn ang="0">
                  <a:pos x="77" y="77"/>
                </a:cxn>
                <a:cxn ang="0">
                  <a:pos x="79" y="72"/>
                </a:cxn>
                <a:cxn ang="0">
                  <a:pos x="80" y="65"/>
                </a:cxn>
                <a:cxn ang="0">
                  <a:pos x="80" y="65"/>
                </a:cxn>
                <a:cxn ang="0">
                  <a:pos x="79" y="59"/>
                </a:cxn>
                <a:cxn ang="0">
                  <a:pos x="77" y="54"/>
                </a:cxn>
                <a:cxn ang="0">
                  <a:pos x="72" y="52"/>
                </a:cxn>
                <a:cxn ang="0">
                  <a:pos x="65" y="50"/>
                </a:cxn>
                <a:cxn ang="0">
                  <a:pos x="65" y="50"/>
                </a:cxn>
              </a:cxnLst>
              <a:rect l="0" t="0" r="r" b="b"/>
              <a:pathLst>
                <a:path w="131" h="131">
                  <a:moveTo>
                    <a:pt x="65" y="131"/>
                  </a:moveTo>
                  <a:lnTo>
                    <a:pt x="65" y="131"/>
                  </a:lnTo>
                  <a:lnTo>
                    <a:pt x="52" y="129"/>
                  </a:lnTo>
                  <a:lnTo>
                    <a:pt x="40" y="126"/>
                  </a:lnTo>
                  <a:lnTo>
                    <a:pt x="29" y="119"/>
                  </a:lnTo>
                  <a:lnTo>
                    <a:pt x="19" y="112"/>
                  </a:lnTo>
                  <a:lnTo>
                    <a:pt x="12" y="102"/>
                  </a:lnTo>
                  <a:lnTo>
                    <a:pt x="5" y="91"/>
                  </a:lnTo>
                  <a:lnTo>
                    <a:pt x="2" y="79"/>
                  </a:lnTo>
                  <a:lnTo>
                    <a:pt x="0" y="65"/>
                  </a:lnTo>
                  <a:lnTo>
                    <a:pt x="0" y="65"/>
                  </a:lnTo>
                  <a:lnTo>
                    <a:pt x="2" y="53"/>
                  </a:lnTo>
                  <a:lnTo>
                    <a:pt x="5" y="40"/>
                  </a:lnTo>
                  <a:lnTo>
                    <a:pt x="12" y="29"/>
                  </a:lnTo>
                  <a:lnTo>
                    <a:pt x="19" y="19"/>
                  </a:lnTo>
                  <a:lnTo>
                    <a:pt x="29" y="12"/>
                  </a:lnTo>
                  <a:lnTo>
                    <a:pt x="40" y="5"/>
                  </a:lnTo>
                  <a:lnTo>
                    <a:pt x="52" y="2"/>
                  </a:lnTo>
                  <a:lnTo>
                    <a:pt x="65" y="0"/>
                  </a:lnTo>
                  <a:lnTo>
                    <a:pt x="65" y="0"/>
                  </a:lnTo>
                  <a:lnTo>
                    <a:pt x="79" y="2"/>
                  </a:lnTo>
                  <a:lnTo>
                    <a:pt x="91" y="5"/>
                  </a:lnTo>
                  <a:lnTo>
                    <a:pt x="102" y="12"/>
                  </a:lnTo>
                  <a:lnTo>
                    <a:pt x="112" y="19"/>
                  </a:lnTo>
                  <a:lnTo>
                    <a:pt x="119" y="29"/>
                  </a:lnTo>
                  <a:lnTo>
                    <a:pt x="126" y="40"/>
                  </a:lnTo>
                  <a:lnTo>
                    <a:pt x="129" y="53"/>
                  </a:lnTo>
                  <a:lnTo>
                    <a:pt x="131" y="65"/>
                  </a:lnTo>
                  <a:lnTo>
                    <a:pt x="131" y="65"/>
                  </a:lnTo>
                  <a:lnTo>
                    <a:pt x="129" y="79"/>
                  </a:lnTo>
                  <a:lnTo>
                    <a:pt x="126" y="91"/>
                  </a:lnTo>
                  <a:lnTo>
                    <a:pt x="119" y="102"/>
                  </a:lnTo>
                  <a:lnTo>
                    <a:pt x="112" y="112"/>
                  </a:lnTo>
                  <a:lnTo>
                    <a:pt x="102" y="119"/>
                  </a:lnTo>
                  <a:lnTo>
                    <a:pt x="91" y="126"/>
                  </a:lnTo>
                  <a:lnTo>
                    <a:pt x="79" y="129"/>
                  </a:lnTo>
                  <a:lnTo>
                    <a:pt x="65" y="131"/>
                  </a:lnTo>
                  <a:lnTo>
                    <a:pt x="65" y="131"/>
                  </a:lnTo>
                  <a:close/>
                  <a:moveTo>
                    <a:pt x="65" y="50"/>
                  </a:moveTo>
                  <a:lnTo>
                    <a:pt x="65" y="50"/>
                  </a:lnTo>
                  <a:lnTo>
                    <a:pt x="59" y="52"/>
                  </a:lnTo>
                  <a:lnTo>
                    <a:pt x="54" y="54"/>
                  </a:lnTo>
                  <a:lnTo>
                    <a:pt x="52" y="59"/>
                  </a:lnTo>
                  <a:lnTo>
                    <a:pt x="50" y="65"/>
                  </a:lnTo>
                  <a:lnTo>
                    <a:pt x="50" y="65"/>
                  </a:lnTo>
                  <a:lnTo>
                    <a:pt x="52" y="72"/>
                  </a:lnTo>
                  <a:lnTo>
                    <a:pt x="54" y="77"/>
                  </a:lnTo>
                  <a:lnTo>
                    <a:pt x="59" y="79"/>
                  </a:lnTo>
                  <a:lnTo>
                    <a:pt x="65" y="81"/>
                  </a:lnTo>
                  <a:lnTo>
                    <a:pt x="65" y="81"/>
                  </a:lnTo>
                  <a:lnTo>
                    <a:pt x="72" y="79"/>
                  </a:lnTo>
                  <a:lnTo>
                    <a:pt x="77" y="77"/>
                  </a:lnTo>
                  <a:lnTo>
                    <a:pt x="79" y="72"/>
                  </a:lnTo>
                  <a:lnTo>
                    <a:pt x="80" y="65"/>
                  </a:lnTo>
                  <a:lnTo>
                    <a:pt x="80" y="65"/>
                  </a:lnTo>
                  <a:lnTo>
                    <a:pt x="79" y="59"/>
                  </a:lnTo>
                  <a:lnTo>
                    <a:pt x="77" y="54"/>
                  </a:lnTo>
                  <a:lnTo>
                    <a:pt x="72" y="52"/>
                  </a:lnTo>
                  <a:lnTo>
                    <a:pt x="65" y="50"/>
                  </a:lnTo>
                  <a:lnTo>
                    <a:pt x="65" y="5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07" name="Freeform 33"/>
            <p:cNvSpPr>
              <a:spLocks noEditPoints="1"/>
            </p:cNvSpPr>
            <p:nvPr/>
          </p:nvSpPr>
          <p:spPr bwMode="auto">
            <a:xfrm>
              <a:off x="10811" y="7405"/>
              <a:ext cx="65" cy="66"/>
            </a:xfrm>
            <a:custGeom>
              <a:avLst/>
              <a:gdLst/>
              <a:ahLst/>
              <a:cxnLst>
                <a:cxn ang="0">
                  <a:pos x="65" y="131"/>
                </a:cxn>
                <a:cxn ang="0">
                  <a:pos x="65" y="131"/>
                </a:cxn>
                <a:cxn ang="0">
                  <a:pos x="51" y="130"/>
                </a:cxn>
                <a:cxn ang="0">
                  <a:pos x="40" y="126"/>
                </a:cxn>
                <a:cxn ang="0">
                  <a:pos x="29" y="120"/>
                </a:cxn>
                <a:cxn ang="0">
                  <a:pos x="19" y="113"/>
                </a:cxn>
                <a:cxn ang="0">
                  <a:pos x="11" y="103"/>
                </a:cxn>
                <a:cxn ang="0">
                  <a:pos x="5" y="91"/>
                </a:cxn>
                <a:cxn ang="0">
                  <a:pos x="1" y="79"/>
                </a:cxn>
                <a:cxn ang="0">
                  <a:pos x="0" y="66"/>
                </a:cxn>
                <a:cxn ang="0">
                  <a:pos x="0" y="66"/>
                </a:cxn>
                <a:cxn ang="0">
                  <a:pos x="1" y="52"/>
                </a:cxn>
                <a:cxn ang="0">
                  <a:pos x="5" y="40"/>
                </a:cxn>
                <a:cxn ang="0">
                  <a:pos x="11" y="29"/>
                </a:cxn>
                <a:cxn ang="0">
                  <a:pos x="19" y="20"/>
                </a:cxn>
                <a:cxn ang="0">
                  <a:pos x="29" y="11"/>
                </a:cxn>
                <a:cxn ang="0">
                  <a:pos x="40" y="5"/>
                </a:cxn>
                <a:cxn ang="0">
                  <a:pos x="51" y="1"/>
                </a:cxn>
                <a:cxn ang="0">
                  <a:pos x="65" y="0"/>
                </a:cxn>
                <a:cxn ang="0">
                  <a:pos x="65" y="0"/>
                </a:cxn>
                <a:cxn ang="0">
                  <a:pos x="79" y="1"/>
                </a:cxn>
                <a:cxn ang="0">
                  <a:pos x="90" y="5"/>
                </a:cxn>
                <a:cxn ang="0">
                  <a:pos x="101" y="11"/>
                </a:cxn>
                <a:cxn ang="0">
                  <a:pos x="111" y="20"/>
                </a:cxn>
                <a:cxn ang="0">
                  <a:pos x="119" y="29"/>
                </a:cxn>
                <a:cxn ang="0">
                  <a:pos x="125" y="40"/>
                </a:cxn>
                <a:cxn ang="0">
                  <a:pos x="129" y="52"/>
                </a:cxn>
                <a:cxn ang="0">
                  <a:pos x="130" y="66"/>
                </a:cxn>
                <a:cxn ang="0">
                  <a:pos x="130" y="66"/>
                </a:cxn>
                <a:cxn ang="0">
                  <a:pos x="129" y="79"/>
                </a:cxn>
                <a:cxn ang="0">
                  <a:pos x="125" y="91"/>
                </a:cxn>
                <a:cxn ang="0">
                  <a:pos x="119" y="103"/>
                </a:cxn>
                <a:cxn ang="0">
                  <a:pos x="111" y="113"/>
                </a:cxn>
                <a:cxn ang="0">
                  <a:pos x="101" y="120"/>
                </a:cxn>
                <a:cxn ang="0">
                  <a:pos x="90" y="126"/>
                </a:cxn>
                <a:cxn ang="0">
                  <a:pos x="79" y="130"/>
                </a:cxn>
                <a:cxn ang="0">
                  <a:pos x="65" y="131"/>
                </a:cxn>
                <a:cxn ang="0">
                  <a:pos x="65" y="131"/>
                </a:cxn>
                <a:cxn ang="0">
                  <a:pos x="65" y="50"/>
                </a:cxn>
                <a:cxn ang="0">
                  <a:pos x="65" y="50"/>
                </a:cxn>
                <a:cxn ang="0">
                  <a:pos x="59" y="51"/>
                </a:cxn>
                <a:cxn ang="0">
                  <a:pos x="54" y="55"/>
                </a:cxn>
                <a:cxn ang="0">
                  <a:pos x="51" y="60"/>
                </a:cxn>
                <a:cxn ang="0">
                  <a:pos x="50" y="66"/>
                </a:cxn>
                <a:cxn ang="0">
                  <a:pos x="50" y="66"/>
                </a:cxn>
                <a:cxn ang="0">
                  <a:pos x="51" y="71"/>
                </a:cxn>
                <a:cxn ang="0">
                  <a:pos x="54" y="76"/>
                </a:cxn>
                <a:cxn ang="0">
                  <a:pos x="59" y="80"/>
                </a:cxn>
                <a:cxn ang="0">
                  <a:pos x="65" y="81"/>
                </a:cxn>
                <a:cxn ang="0">
                  <a:pos x="65" y="81"/>
                </a:cxn>
                <a:cxn ang="0">
                  <a:pos x="71" y="80"/>
                </a:cxn>
                <a:cxn ang="0">
                  <a:pos x="76" y="76"/>
                </a:cxn>
                <a:cxn ang="0">
                  <a:pos x="79" y="71"/>
                </a:cxn>
                <a:cxn ang="0">
                  <a:pos x="80" y="66"/>
                </a:cxn>
                <a:cxn ang="0">
                  <a:pos x="80" y="66"/>
                </a:cxn>
                <a:cxn ang="0">
                  <a:pos x="79" y="60"/>
                </a:cxn>
                <a:cxn ang="0">
                  <a:pos x="76" y="55"/>
                </a:cxn>
                <a:cxn ang="0">
                  <a:pos x="71" y="51"/>
                </a:cxn>
                <a:cxn ang="0">
                  <a:pos x="65" y="50"/>
                </a:cxn>
                <a:cxn ang="0">
                  <a:pos x="65" y="50"/>
                </a:cxn>
              </a:cxnLst>
              <a:rect l="0" t="0" r="r" b="b"/>
              <a:pathLst>
                <a:path w="130" h="131">
                  <a:moveTo>
                    <a:pt x="65" y="131"/>
                  </a:moveTo>
                  <a:lnTo>
                    <a:pt x="65" y="131"/>
                  </a:lnTo>
                  <a:lnTo>
                    <a:pt x="51" y="130"/>
                  </a:lnTo>
                  <a:lnTo>
                    <a:pt x="40" y="126"/>
                  </a:lnTo>
                  <a:lnTo>
                    <a:pt x="29" y="120"/>
                  </a:lnTo>
                  <a:lnTo>
                    <a:pt x="19" y="113"/>
                  </a:lnTo>
                  <a:lnTo>
                    <a:pt x="11" y="103"/>
                  </a:lnTo>
                  <a:lnTo>
                    <a:pt x="5" y="91"/>
                  </a:lnTo>
                  <a:lnTo>
                    <a:pt x="1" y="79"/>
                  </a:lnTo>
                  <a:lnTo>
                    <a:pt x="0" y="66"/>
                  </a:lnTo>
                  <a:lnTo>
                    <a:pt x="0" y="66"/>
                  </a:lnTo>
                  <a:lnTo>
                    <a:pt x="1" y="52"/>
                  </a:lnTo>
                  <a:lnTo>
                    <a:pt x="5" y="40"/>
                  </a:lnTo>
                  <a:lnTo>
                    <a:pt x="11" y="29"/>
                  </a:lnTo>
                  <a:lnTo>
                    <a:pt x="19" y="20"/>
                  </a:lnTo>
                  <a:lnTo>
                    <a:pt x="29" y="11"/>
                  </a:lnTo>
                  <a:lnTo>
                    <a:pt x="40" y="5"/>
                  </a:lnTo>
                  <a:lnTo>
                    <a:pt x="51" y="1"/>
                  </a:lnTo>
                  <a:lnTo>
                    <a:pt x="65" y="0"/>
                  </a:lnTo>
                  <a:lnTo>
                    <a:pt x="65" y="0"/>
                  </a:lnTo>
                  <a:lnTo>
                    <a:pt x="79" y="1"/>
                  </a:lnTo>
                  <a:lnTo>
                    <a:pt x="90" y="5"/>
                  </a:lnTo>
                  <a:lnTo>
                    <a:pt x="101" y="11"/>
                  </a:lnTo>
                  <a:lnTo>
                    <a:pt x="111" y="20"/>
                  </a:lnTo>
                  <a:lnTo>
                    <a:pt x="119" y="29"/>
                  </a:lnTo>
                  <a:lnTo>
                    <a:pt x="125" y="40"/>
                  </a:lnTo>
                  <a:lnTo>
                    <a:pt x="129" y="52"/>
                  </a:lnTo>
                  <a:lnTo>
                    <a:pt x="130" y="66"/>
                  </a:lnTo>
                  <a:lnTo>
                    <a:pt x="130" y="66"/>
                  </a:lnTo>
                  <a:lnTo>
                    <a:pt x="129" y="79"/>
                  </a:lnTo>
                  <a:lnTo>
                    <a:pt x="125" y="91"/>
                  </a:lnTo>
                  <a:lnTo>
                    <a:pt x="119" y="103"/>
                  </a:lnTo>
                  <a:lnTo>
                    <a:pt x="111" y="113"/>
                  </a:lnTo>
                  <a:lnTo>
                    <a:pt x="101" y="120"/>
                  </a:lnTo>
                  <a:lnTo>
                    <a:pt x="90" y="126"/>
                  </a:lnTo>
                  <a:lnTo>
                    <a:pt x="79" y="130"/>
                  </a:lnTo>
                  <a:lnTo>
                    <a:pt x="65" y="131"/>
                  </a:lnTo>
                  <a:lnTo>
                    <a:pt x="65" y="131"/>
                  </a:lnTo>
                  <a:close/>
                  <a:moveTo>
                    <a:pt x="65" y="50"/>
                  </a:moveTo>
                  <a:lnTo>
                    <a:pt x="65" y="50"/>
                  </a:lnTo>
                  <a:lnTo>
                    <a:pt x="59" y="51"/>
                  </a:lnTo>
                  <a:lnTo>
                    <a:pt x="54" y="55"/>
                  </a:lnTo>
                  <a:lnTo>
                    <a:pt x="51" y="60"/>
                  </a:lnTo>
                  <a:lnTo>
                    <a:pt x="50" y="66"/>
                  </a:lnTo>
                  <a:lnTo>
                    <a:pt x="50" y="66"/>
                  </a:lnTo>
                  <a:lnTo>
                    <a:pt x="51" y="71"/>
                  </a:lnTo>
                  <a:lnTo>
                    <a:pt x="54" y="76"/>
                  </a:lnTo>
                  <a:lnTo>
                    <a:pt x="59" y="80"/>
                  </a:lnTo>
                  <a:lnTo>
                    <a:pt x="65" y="81"/>
                  </a:lnTo>
                  <a:lnTo>
                    <a:pt x="65" y="81"/>
                  </a:lnTo>
                  <a:lnTo>
                    <a:pt x="71" y="80"/>
                  </a:lnTo>
                  <a:lnTo>
                    <a:pt x="76" y="76"/>
                  </a:lnTo>
                  <a:lnTo>
                    <a:pt x="79" y="71"/>
                  </a:lnTo>
                  <a:lnTo>
                    <a:pt x="80" y="66"/>
                  </a:lnTo>
                  <a:lnTo>
                    <a:pt x="80" y="66"/>
                  </a:lnTo>
                  <a:lnTo>
                    <a:pt x="79" y="60"/>
                  </a:lnTo>
                  <a:lnTo>
                    <a:pt x="76" y="55"/>
                  </a:lnTo>
                  <a:lnTo>
                    <a:pt x="71" y="51"/>
                  </a:lnTo>
                  <a:lnTo>
                    <a:pt x="65" y="50"/>
                  </a:lnTo>
                  <a:lnTo>
                    <a:pt x="65" y="5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08" name="Freeform 34"/>
            <p:cNvSpPr>
              <a:spLocks/>
            </p:cNvSpPr>
            <p:nvPr/>
          </p:nvSpPr>
          <p:spPr bwMode="auto">
            <a:xfrm>
              <a:off x="10675" y="7273"/>
              <a:ext cx="26" cy="107"/>
            </a:xfrm>
            <a:custGeom>
              <a:avLst/>
              <a:gdLst/>
              <a:ahLst/>
              <a:cxnLst>
                <a:cxn ang="0">
                  <a:pos x="25" y="216"/>
                </a:cxn>
                <a:cxn ang="0">
                  <a:pos x="25" y="216"/>
                </a:cxn>
                <a:cxn ang="0">
                  <a:pos x="20" y="216"/>
                </a:cxn>
                <a:cxn ang="0">
                  <a:pos x="15" y="213"/>
                </a:cxn>
                <a:cxn ang="0">
                  <a:pos x="11" y="212"/>
                </a:cxn>
                <a:cxn ang="0">
                  <a:pos x="7" y="208"/>
                </a:cxn>
                <a:cxn ang="0">
                  <a:pos x="4" y="205"/>
                </a:cxn>
                <a:cxn ang="0">
                  <a:pos x="2" y="201"/>
                </a:cxn>
                <a:cxn ang="0">
                  <a:pos x="0" y="196"/>
                </a:cxn>
                <a:cxn ang="0">
                  <a:pos x="0" y="191"/>
                </a:cxn>
                <a:cxn ang="0">
                  <a:pos x="0" y="25"/>
                </a:cxn>
                <a:cxn ang="0">
                  <a:pos x="0" y="25"/>
                </a:cxn>
                <a:cxn ang="0">
                  <a:pos x="0" y="20"/>
                </a:cxn>
                <a:cxn ang="0">
                  <a:pos x="2" y="15"/>
                </a:cxn>
                <a:cxn ang="0">
                  <a:pos x="4" y="12"/>
                </a:cxn>
                <a:cxn ang="0">
                  <a:pos x="7" y="8"/>
                </a:cxn>
                <a:cxn ang="0">
                  <a:pos x="11" y="4"/>
                </a:cxn>
                <a:cxn ang="0">
                  <a:pos x="15" y="3"/>
                </a:cxn>
                <a:cxn ang="0">
                  <a:pos x="20" y="0"/>
                </a:cxn>
                <a:cxn ang="0">
                  <a:pos x="25" y="0"/>
                </a:cxn>
                <a:cxn ang="0">
                  <a:pos x="25" y="0"/>
                </a:cxn>
                <a:cxn ang="0">
                  <a:pos x="30" y="0"/>
                </a:cxn>
                <a:cxn ang="0">
                  <a:pos x="35" y="3"/>
                </a:cxn>
                <a:cxn ang="0">
                  <a:pos x="39" y="4"/>
                </a:cxn>
                <a:cxn ang="0">
                  <a:pos x="43" y="8"/>
                </a:cxn>
                <a:cxn ang="0">
                  <a:pos x="46" y="12"/>
                </a:cxn>
                <a:cxn ang="0">
                  <a:pos x="48" y="15"/>
                </a:cxn>
                <a:cxn ang="0">
                  <a:pos x="50" y="20"/>
                </a:cxn>
                <a:cxn ang="0">
                  <a:pos x="50" y="25"/>
                </a:cxn>
                <a:cxn ang="0">
                  <a:pos x="50" y="191"/>
                </a:cxn>
                <a:cxn ang="0">
                  <a:pos x="50" y="191"/>
                </a:cxn>
                <a:cxn ang="0">
                  <a:pos x="50" y="196"/>
                </a:cxn>
                <a:cxn ang="0">
                  <a:pos x="48" y="201"/>
                </a:cxn>
                <a:cxn ang="0">
                  <a:pos x="46" y="205"/>
                </a:cxn>
                <a:cxn ang="0">
                  <a:pos x="43" y="208"/>
                </a:cxn>
                <a:cxn ang="0">
                  <a:pos x="39" y="212"/>
                </a:cxn>
                <a:cxn ang="0">
                  <a:pos x="35" y="213"/>
                </a:cxn>
                <a:cxn ang="0">
                  <a:pos x="30" y="216"/>
                </a:cxn>
                <a:cxn ang="0">
                  <a:pos x="25" y="216"/>
                </a:cxn>
                <a:cxn ang="0">
                  <a:pos x="25" y="216"/>
                </a:cxn>
              </a:cxnLst>
              <a:rect l="0" t="0" r="r" b="b"/>
              <a:pathLst>
                <a:path w="50" h="216">
                  <a:moveTo>
                    <a:pt x="25" y="216"/>
                  </a:moveTo>
                  <a:lnTo>
                    <a:pt x="25" y="216"/>
                  </a:lnTo>
                  <a:lnTo>
                    <a:pt x="20" y="216"/>
                  </a:lnTo>
                  <a:lnTo>
                    <a:pt x="15" y="213"/>
                  </a:lnTo>
                  <a:lnTo>
                    <a:pt x="11" y="212"/>
                  </a:lnTo>
                  <a:lnTo>
                    <a:pt x="7" y="208"/>
                  </a:lnTo>
                  <a:lnTo>
                    <a:pt x="4" y="205"/>
                  </a:lnTo>
                  <a:lnTo>
                    <a:pt x="2" y="201"/>
                  </a:lnTo>
                  <a:lnTo>
                    <a:pt x="0" y="196"/>
                  </a:lnTo>
                  <a:lnTo>
                    <a:pt x="0" y="191"/>
                  </a:lnTo>
                  <a:lnTo>
                    <a:pt x="0" y="25"/>
                  </a:lnTo>
                  <a:lnTo>
                    <a:pt x="0" y="25"/>
                  </a:lnTo>
                  <a:lnTo>
                    <a:pt x="0" y="20"/>
                  </a:lnTo>
                  <a:lnTo>
                    <a:pt x="2" y="15"/>
                  </a:lnTo>
                  <a:lnTo>
                    <a:pt x="4" y="12"/>
                  </a:lnTo>
                  <a:lnTo>
                    <a:pt x="7" y="8"/>
                  </a:lnTo>
                  <a:lnTo>
                    <a:pt x="11" y="4"/>
                  </a:lnTo>
                  <a:lnTo>
                    <a:pt x="15" y="3"/>
                  </a:lnTo>
                  <a:lnTo>
                    <a:pt x="20" y="0"/>
                  </a:lnTo>
                  <a:lnTo>
                    <a:pt x="25" y="0"/>
                  </a:lnTo>
                  <a:lnTo>
                    <a:pt x="25" y="0"/>
                  </a:lnTo>
                  <a:lnTo>
                    <a:pt x="30" y="0"/>
                  </a:lnTo>
                  <a:lnTo>
                    <a:pt x="35" y="3"/>
                  </a:lnTo>
                  <a:lnTo>
                    <a:pt x="39" y="4"/>
                  </a:lnTo>
                  <a:lnTo>
                    <a:pt x="43" y="8"/>
                  </a:lnTo>
                  <a:lnTo>
                    <a:pt x="46" y="12"/>
                  </a:lnTo>
                  <a:lnTo>
                    <a:pt x="48" y="15"/>
                  </a:lnTo>
                  <a:lnTo>
                    <a:pt x="50" y="20"/>
                  </a:lnTo>
                  <a:lnTo>
                    <a:pt x="50" y="25"/>
                  </a:lnTo>
                  <a:lnTo>
                    <a:pt x="50" y="191"/>
                  </a:lnTo>
                  <a:lnTo>
                    <a:pt x="50" y="191"/>
                  </a:lnTo>
                  <a:lnTo>
                    <a:pt x="50" y="196"/>
                  </a:lnTo>
                  <a:lnTo>
                    <a:pt x="48" y="201"/>
                  </a:lnTo>
                  <a:lnTo>
                    <a:pt x="46" y="205"/>
                  </a:lnTo>
                  <a:lnTo>
                    <a:pt x="43" y="208"/>
                  </a:lnTo>
                  <a:lnTo>
                    <a:pt x="39" y="212"/>
                  </a:lnTo>
                  <a:lnTo>
                    <a:pt x="35" y="213"/>
                  </a:lnTo>
                  <a:lnTo>
                    <a:pt x="30" y="216"/>
                  </a:lnTo>
                  <a:lnTo>
                    <a:pt x="25" y="216"/>
                  </a:lnTo>
                  <a:lnTo>
                    <a:pt x="25" y="216"/>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09" name="Freeform 35"/>
            <p:cNvSpPr>
              <a:spLocks noEditPoints="1"/>
            </p:cNvSpPr>
            <p:nvPr/>
          </p:nvSpPr>
          <p:spPr bwMode="auto">
            <a:xfrm>
              <a:off x="10655" y="7362"/>
              <a:ext cx="66" cy="66"/>
            </a:xfrm>
            <a:custGeom>
              <a:avLst/>
              <a:gdLst/>
              <a:ahLst/>
              <a:cxnLst>
                <a:cxn ang="0">
                  <a:pos x="65" y="131"/>
                </a:cxn>
                <a:cxn ang="0">
                  <a:pos x="65" y="131"/>
                </a:cxn>
                <a:cxn ang="0">
                  <a:pos x="51" y="130"/>
                </a:cxn>
                <a:cxn ang="0">
                  <a:pos x="40" y="126"/>
                </a:cxn>
                <a:cxn ang="0">
                  <a:pos x="29" y="120"/>
                </a:cxn>
                <a:cxn ang="0">
                  <a:pos x="19" y="112"/>
                </a:cxn>
                <a:cxn ang="0">
                  <a:pos x="11" y="102"/>
                </a:cxn>
                <a:cxn ang="0">
                  <a:pos x="5" y="91"/>
                </a:cxn>
                <a:cxn ang="0">
                  <a:pos x="1" y="79"/>
                </a:cxn>
                <a:cxn ang="0">
                  <a:pos x="0" y="66"/>
                </a:cxn>
                <a:cxn ang="0">
                  <a:pos x="0" y="66"/>
                </a:cxn>
                <a:cxn ang="0">
                  <a:pos x="1" y="52"/>
                </a:cxn>
                <a:cxn ang="0">
                  <a:pos x="5" y="40"/>
                </a:cxn>
                <a:cxn ang="0">
                  <a:pos x="11" y="28"/>
                </a:cxn>
                <a:cxn ang="0">
                  <a:pos x="19" y="20"/>
                </a:cxn>
                <a:cxn ang="0">
                  <a:pos x="29" y="11"/>
                </a:cxn>
                <a:cxn ang="0">
                  <a:pos x="40" y="5"/>
                </a:cxn>
                <a:cxn ang="0">
                  <a:pos x="51" y="1"/>
                </a:cxn>
                <a:cxn ang="0">
                  <a:pos x="65" y="0"/>
                </a:cxn>
                <a:cxn ang="0">
                  <a:pos x="65" y="0"/>
                </a:cxn>
                <a:cxn ang="0">
                  <a:pos x="79" y="1"/>
                </a:cxn>
                <a:cxn ang="0">
                  <a:pos x="90" y="5"/>
                </a:cxn>
                <a:cxn ang="0">
                  <a:pos x="101" y="11"/>
                </a:cxn>
                <a:cxn ang="0">
                  <a:pos x="111" y="20"/>
                </a:cxn>
                <a:cxn ang="0">
                  <a:pos x="119" y="28"/>
                </a:cxn>
                <a:cxn ang="0">
                  <a:pos x="125" y="40"/>
                </a:cxn>
                <a:cxn ang="0">
                  <a:pos x="129" y="52"/>
                </a:cxn>
                <a:cxn ang="0">
                  <a:pos x="130" y="66"/>
                </a:cxn>
                <a:cxn ang="0">
                  <a:pos x="130" y="66"/>
                </a:cxn>
                <a:cxn ang="0">
                  <a:pos x="129" y="79"/>
                </a:cxn>
                <a:cxn ang="0">
                  <a:pos x="125" y="91"/>
                </a:cxn>
                <a:cxn ang="0">
                  <a:pos x="119" y="102"/>
                </a:cxn>
                <a:cxn ang="0">
                  <a:pos x="111" y="112"/>
                </a:cxn>
                <a:cxn ang="0">
                  <a:pos x="101" y="120"/>
                </a:cxn>
                <a:cxn ang="0">
                  <a:pos x="90" y="126"/>
                </a:cxn>
                <a:cxn ang="0">
                  <a:pos x="79" y="130"/>
                </a:cxn>
                <a:cxn ang="0">
                  <a:pos x="65" y="131"/>
                </a:cxn>
                <a:cxn ang="0">
                  <a:pos x="65" y="131"/>
                </a:cxn>
                <a:cxn ang="0">
                  <a:pos x="65" y="50"/>
                </a:cxn>
                <a:cxn ang="0">
                  <a:pos x="65" y="50"/>
                </a:cxn>
                <a:cxn ang="0">
                  <a:pos x="59" y="51"/>
                </a:cxn>
                <a:cxn ang="0">
                  <a:pos x="54" y="55"/>
                </a:cxn>
                <a:cxn ang="0">
                  <a:pos x="51" y="60"/>
                </a:cxn>
                <a:cxn ang="0">
                  <a:pos x="50" y="66"/>
                </a:cxn>
                <a:cxn ang="0">
                  <a:pos x="50" y="66"/>
                </a:cxn>
                <a:cxn ang="0">
                  <a:pos x="51" y="71"/>
                </a:cxn>
                <a:cxn ang="0">
                  <a:pos x="54" y="76"/>
                </a:cxn>
                <a:cxn ang="0">
                  <a:pos x="59" y="80"/>
                </a:cxn>
                <a:cxn ang="0">
                  <a:pos x="65" y="81"/>
                </a:cxn>
                <a:cxn ang="0">
                  <a:pos x="65" y="81"/>
                </a:cxn>
                <a:cxn ang="0">
                  <a:pos x="71" y="80"/>
                </a:cxn>
                <a:cxn ang="0">
                  <a:pos x="76" y="76"/>
                </a:cxn>
                <a:cxn ang="0">
                  <a:pos x="79" y="71"/>
                </a:cxn>
                <a:cxn ang="0">
                  <a:pos x="80" y="66"/>
                </a:cxn>
                <a:cxn ang="0">
                  <a:pos x="80" y="66"/>
                </a:cxn>
                <a:cxn ang="0">
                  <a:pos x="79" y="60"/>
                </a:cxn>
                <a:cxn ang="0">
                  <a:pos x="76" y="55"/>
                </a:cxn>
                <a:cxn ang="0">
                  <a:pos x="71" y="51"/>
                </a:cxn>
                <a:cxn ang="0">
                  <a:pos x="65" y="50"/>
                </a:cxn>
                <a:cxn ang="0">
                  <a:pos x="65" y="50"/>
                </a:cxn>
              </a:cxnLst>
              <a:rect l="0" t="0" r="r" b="b"/>
              <a:pathLst>
                <a:path w="130" h="131">
                  <a:moveTo>
                    <a:pt x="65" y="131"/>
                  </a:moveTo>
                  <a:lnTo>
                    <a:pt x="65" y="131"/>
                  </a:lnTo>
                  <a:lnTo>
                    <a:pt x="51" y="130"/>
                  </a:lnTo>
                  <a:lnTo>
                    <a:pt x="40" y="126"/>
                  </a:lnTo>
                  <a:lnTo>
                    <a:pt x="29" y="120"/>
                  </a:lnTo>
                  <a:lnTo>
                    <a:pt x="19" y="112"/>
                  </a:lnTo>
                  <a:lnTo>
                    <a:pt x="11" y="102"/>
                  </a:lnTo>
                  <a:lnTo>
                    <a:pt x="5" y="91"/>
                  </a:lnTo>
                  <a:lnTo>
                    <a:pt x="1" y="79"/>
                  </a:lnTo>
                  <a:lnTo>
                    <a:pt x="0" y="66"/>
                  </a:lnTo>
                  <a:lnTo>
                    <a:pt x="0" y="66"/>
                  </a:lnTo>
                  <a:lnTo>
                    <a:pt x="1" y="52"/>
                  </a:lnTo>
                  <a:lnTo>
                    <a:pt x="5" y="40"/>
                  </a:lnTo>
                  <a:lnTo>
                    <a:pt x="11" y="28"/>
                  </a:lnTo>
                  <a:lnTo>
                    <a:pt x="19" y="20"/>
                  </a:lnTo>
                  <a:lnTo>
                    <a:pt x="29" y="11"/>
                  </a:lnTo>
                  <a:lnTo>
                    <a:pt x="40" y="5"/>
                  </a:lnTo>
                  <a:lnTo>
                    <a:pt x="51" y="1"/>
                  </a:lnTo>
                  <a:lnTo>
                    <a:pt x="65" y="0"/>
                  </a:lnTo>
                  <a:lnTo>
                    <a:pt x="65" y="0"/>
                  </a:lnTo>
                  <a:lnTo>
                    <a:pt x="79" y="1"/>
                  </a:lnTo>
                  <a:lnTo>
                    <a:pt x="90" y="5"/>
                  </a:lnTo>
                  <a:lnTo>
                    <a:pt x="101" y="11"/>
                  </a:lnTo>
                  <a:lnTo>
                    <a:pt x="111" y="20"/>
                  </a:lnTo>
                  <a:lnTo>
                    <a:pt x="119" y="28"/>
                  </a:lnTo>
                  <a:lnTo>
                    <a:pt x="125" y="40"/>
                  </a:lnTo>
                  <a:lnTo>
                    <a:pt x="129" y="52"/>
                  </a:lnTo>
                  <a:lnTo>
                    <a:pt x="130" y="66"/>
                  </a:lnTo>
                  <a:lnTo>
                    <a:pt x="130" y="66"/>
                  </a:lnTo>
                  <a:lnTo>
                    <a:pt x="129" y="79"/>
                  </a:lnTo>
                  <a:lnTo>
                    <a:pt x="125" y="91"/>
                  </a:lnTo>
                  <a:lnTo>
                    <a:pt x="119" y="102"/>
                  </a:lnTo>
                  <a:lnTo>
                    <a:pt x="111" y="112"/>
                  </a:lnTo>
                  <a:lnTo>
                    <a:pt x="101" y="120"/>
                  </a:lnTo>
                  <a:lnTo>
                    <a:pt x="90" y="126"/>
                  </a:lnTo>
                  <a:lnTo>
                    <a:pt x="79" y="130"/>
                  </a:lnTo>
                  <a:lnTo>
                    <a:pt x="65" y="131"/>
                  </a:lnTo>
                  <a:lnTo>
                    <a:pt x="65" y="131"/>
                  </a:lnTo>
                  <a:close/>
                  <a:moveTo>
                    <a:pt x="65" y="50"/>
                  </a:moveTo>
                  <a:lnTo>
                    <a:pt x="65" y="50"/>
                  </a:lnTo>
                  <a:lnTo>
                    <a:pt x="59" y="51"/>
                  </a:lnTo>
                  <a:lnTo>
                    <a:pt x="54" y="55"/>
                  </a:lnTo>
                  <a:lnTo>
                    <a:pt x="51" y="60"/>
                  </a:lnTo>
                  <a:lnTo>
                    <a:pt x="50" y="66"/>
                  </a:lnTo>
                  <a:lnTo>
                    <a:pt x="50" y="66"/>
                  </a:lnTo>
                  <a:lnTo>
                    <a:pt x="51" y="71"/>
                  </a:lnTo>
                  <a:lnTo>
                    <a:pt x="54" y="76"/>
                  </a:lnTo>
                  <a:lnTo>
                    <a:pt x="59" y="80"/>
                  </a:lnTo>
                  <a:lnTo>
                    <a:pt x="65" y="81"/>
                  </a:lnTo>
                  <a:lnTo>
                    <a:pt x="65" y="81"/>
                  </a:lnTo>
                  <a:lnTo>
                    <a:pt x="71" y="80"/>
                  </a:lnTo>
                  <a:lnTo>
                    <a:pt x="76" y="76"/>
                  </a:lnTo>
                  <a:lnTo>
                    <a:pt x="79" y="71"/>
                  </a:lnTo>
                  <a:lnTo>
                    <a:pt x="80" y="66"/>
                  </a:lnTo>
                  <a:lnTo>
                    <a:pt x="80" y="66"/>
                  </a:lnTo>
                  <a:lnTo>
                    <a:pt x="79" y="60"/>
                  </a:lnTo>
                  <a:lnTo>
                    <a:pt x="76" y="55"/>
                  </a:lnTo>
                  <a:lnTo>
                    <a:pt x="71" y="51"/>
                  </a:lnTo>
                  <a:lnTo>
                    <a:pt x="65" y="50"/>
                  </a:lnTo>
                  <a:lnTo>
                    <a:pt x="65" y="5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grpSp>
      <p:grpSp>
        <p:nvGrpSpPr>
          <p:cNvPr id="410" name="Group 36"/>
          <p:cNvGrpSpPr>
            <a:grpSpLocks/>
          </p:cNvGrpSpPr>
          <p:nvPr/>
        </p:nvGrpSpPr>
        <p:grpSpPr bwMode="auto">
          <a:xfrm>
            <a:off x="1272774" y="792489"/>
            <a:ext cx="695082" cy="518718"/>
            <a:chOff x="3525" y="1799"/>
            <a:chExt cx="483" cy="360"/>
          </a:xfrm>
        </p:grpSpPr>
        <p:sp>
          <p:nvSpPr>
            <p:cNvPr id="411" name="Freeform 37"/>
            <p:cNvSpPr>
              <a:spLocks/>
            </p:cNvSpPr>
            <p:nvPr/>
          </p:nvSpPr>
          <p:spPr bwMode="auto">
            <a:xfrm>
              <a:off x="3529" y="1838"/>
              <a:ext cx="401" cy="50"/>
            </a:xfrm>
            <a:custGeom>
              <a:avLst/>
              <a:gdLst/>
              <a:ahLst/>
              <a:cxnLst>
                <a:cxn ang="0">
                  <a:pos x="875" y="109"/>
                </a:cxn>
                <a:cxn ang="0">
                  <a:pos x="0" y="109"/>
                </a:cxn>
                <a:cxn ang="0">
                  <a:pos x="0" y="23"/>
                </a:cxn>
                <a:cxn ang="0">
                  <a:pos x="0" y="23"/>
                </a:cxn>
                <a:cxn ang="0">
                  <a:pos x="1" y="14"/>
                </a:cxn>
                <a:cxn ang="0">
                  <a:pos x="6" y="6"/>
                </a:cxn>
                <a:cxn ang="0">
                  <a:pos x="14" y="2"/>
                </a:cxn>
                <a:cxn ang="0">
                  <a:pos x="23" y="0"/>
                </a:cxn>
                <a:cxn ang="0">
                  <a:pos x="852" y="0"/>
                </a:cxn>
                <a:cxn ang="0">
                  <a:pos x="852" y="0"/>
                </a:cxn>
                <a:cxn ang="0">
                  <a:pos x="861" y="2"/>
                </a:cxn>
                <a:cxn ang="0">
                  <a:pos x="867" y="6"/>
                </a:cxn>
                <a:cxn ang="0">
                  <a:pos x="873" y="14"/>
                </a:cxn>
                <a:cxn ang="0">
                  <a:pos x="875" y="23"/>
                </a:cxn>
                <a:cxn ang="0">
                  <a:pos x="875" y="109"/>
                </a:cxn>
              </a:cxnLst>
              <a:rect l="0" t="0" r="r" b="b"/>
              <a:pathLst>
                <a:path w="875" h="109">
                  <a:moveTo>
                    <a:pt x="875" y="109"/>
                  </a:moveTo>
                  <a:lnTo>
                    <a:pt x="0" y="109"/>
                  </a:lnTo>
                  <a:lnTo>
                    <a:pt x="0" y="23"/>
                  </a:lnTo>
                  <a:lnTo>
                    <a:pt x="0" y="23"/>
                  </a:lnTo>
                  <a:lnTo>
                    <a:pt x="1" y="14"/>
                  </a:lnTo>
                  <a:lnTo>
                    <a:pt x="6" y="6"/>
                  </a:lnTo>
                  <a:lnTo>
                    <a:pt x="14" y="2"/>
                  </a:lnTo>
                  <a:lnTo>
                    <a:pt x="23" y="0"/>
                  </a:lnTo>
                  <a:lnTo>
                    <a:pt x="852" y="0"/>
                  </a:lnTo>
                  <a:lnTo>
                    <a:pt x="852" y="0"/>
                  </a:lnTo>
                  <a:lnTo>
                    <a:pt x="861" y="2"/>
                  </a:lnTo>
                  <a:lnTo>
                    <a:pt x="867" y="6"/>
                  </a:lnTo>
                  <a:lnTo>
                    <a:pt x="873" y="14"/>
                  </a:lnTo>
                  <a:lnTo>
                    <a:pt x="875" y="23"/>
                  </a:lnTo>
                  <a:lnTo>
                    <a:pt x="875" y="109"/>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12" name="Freeform 38"/>
            <p:cNvSpPr>
              <a:spLocks noEditPoints="1"/>
            </p:cNvSpPr>
            <p:nvPr/>
          </p:nvSpPr>
          <p:spPr bwMode="auto">
            <a:xfrm>
              <a:off x="3525" y="1834"/>
              <a:ext cx="408" cy="58"/>
            </a:xfrm>
            <a:custGeom>
              <a:avLst/>
              <a:gdLst/>
              <a:ahLst/>
              <a:cxnLst>
                <a:cxn ang="0">
                  <a:pos x="884" y="127"/>
                </a:cxn>
                <a:cxn ang="0">
                  <a:pos x="9" y="127"/>
                </a:cxn>
                <a:cxn ang="0">
                  <a:pos x="9" y="127"/>
                </a:cxn>
                <a:cxn ang="0">
                  <a:pos x="6" y="127"/>
                </a:cxn>
                <a:cxn ang="0">
                  <a:pos x="3" y="126"/>
                </a:cxn>
                <a:cxn ang="0">
                  <a:pos x="1" y="123"/>
                </a:cxn>
                <a:cxn ang="0">
                  <a:pos x="0" y="118"/>
                </a:cxn>
                <a:cxn ang="0">
                  <a:pos x="0" y="32"/>
                </a:cxn>
                <a:cxn ang="0">
                  <a:pos x="0" y="32"/>
                </a:cxn>
                <a:cxn ang="0">
                  <a:pos x="1" y="25"/>
                </a:cxn>
                <a:cxn ang="0">
                  <a:pos x="3" y="20"/>
                </a:cxn>
                <a:cxn ang="0">
                  <a:pos x="6" y="14"/>
                </a:cxn>
                <a:cxn ang="0">
                  <a:pos x="9" y="9"/>
                </a:cxn>
                <a:cxn ang="0">
                  <a:pos x="13" y="6"/>
                </a:cxn>
                <a:cxn ang="0">
                  <a:pos x="19" y="3"/>
                </a:cxn>
                <a:cxn ang="0">
                  <a:pos x="24" y="0"/>
                </a:cxn>
                <a:cxn ang="0">
                  <a:pos x="32" y="0"/>
                </a:cxn>
                <a:cxn ang="0">
                  <a:pos x="861" y="0"/>
                </a:cxn>
                <a:cxn ang="0">
                  <a:pos x="861" y="0"/>
                </a:cxn>
                <a:cxn ang="0">
                  <a:pos x="867" y="0"/>
                </a:cxn>
                <a:cxn ang="0">
                  <a:pos x="873" y="3"/>
                </a:cxn>
                <a:cxn ang="0">
                  <a:pos x="879" y="6"/>
                </a:cxn>
                <a:cxn ang="0">
                  <a:pos x="884" y="9"/>
                </a:cxn>
                <a:cxn ang="0">
                  <a:pos x="887" y="14"/>
                </a:cxn>
                <a:cxn ang="0">
                  <a:pos x="890" y="20"/>
                </a:cxn>
                <a:cxn ang="0">
                  <a:pos x="891" y="25"/>
                </a:cxn>
                <a:cxn ang="0">
                  <a:pos x="893" y="32"/>
                </a:cxn>
                <a:cxn ang="0">
                  <a:pos x="893" y="118"/>
                </a:cxn>
                <a:cxn ang="0">
                  <a:pos x="893" y="118"/>
                </a:cxn>
                <a:cxn ang="0">
                  <a:pos x="891" y="123"/>
                </a:cxn>
                <a:cxn ang="0">
                  <a:pos x="890" y="126"/>
                </a:cxn>
                <a:cxn ang="0">
                  <a:pos x="887" y="127"/>
                </a:cxn>
                <a:cxn ang="0">
                  <a:pos x="884" y="127"/>
                </a:cxn>
                <a:cxn ang="0">
                  <a:pos x="884" y="127"/>
                </a:cxn>
                <a:cxn ang="0">
                  <a:pos x="18" y="109"/>
                </a:cxn>
                <a:cxn ang="0">
                  <a:pos x="875" y="109"/>
                </a:cxn>
                <a:cxn ang="0">
                  <a:pos x="875" y="32"/>
                </a:cxn>
                <a:cxn ang="0">
                  <a:pos x="875" y="32"/>
                </a:cxn>
                <a:cxn ang="0">
                  <a:pos x="873" y="26"/>
                </a:cxn>
                <a:cxn ang="0">
                  <a:pos x="870" y="23"/>
                </a:cxn>
                <a:cxn ang="0">
                  <a:pos x="867" y="20"/>
                </a:cxn>
                <a:cxn ang="0">
                  <a:pos x="861" y="19"/>
                </a:cxn>
                <a:cxn ang="0">
                  <a:pos x="32" y="19"/>
                </a:cxn>
                <a:cxn ang="0">
                  <a:pos x="32" y="19"/>
                </a:cxn>
                <a:cxn ang="0">
                  <a:pos x="26" y="20"/>
                </a:cxn>
                <a:cxn ang="0">
                  <a:pos x="23" y="23"/>
                </a:cxn>
                <a:cxn ang="0">
                  <a:pos x="19" y="26"/>
                </a:cxn>
                <a:cxn ang="0">
                  <a:pos x="18" y="32"/>
                </a:cxn>
                <a:cxn ang="0">
                  <a:pos x="18" y="109"/>
                </a:cxn>
              </a:cxnLst>
              <a:rect l="0" t="0" r="r" b="b"/>
              <a:pathLst>
                <a:path w="893" h="127">
                  <a:moveTo>
                    <a:pt x="884" y="127"/>
                  </a:moveTo>
                  <a:lnTo>
                    <a:pt x="9" y="127"/>
                  </a:lnTo>
                  <a:lnTo>
                    <a:pt x="9" y="127"/>
                  </a:lnTo>
                  <a:lnTo>
                    <a:pt x="6" y="127"/>
                  </a:lnTo>
                  <a:lnTo>
                    <a:pt x="3" y="126"/>
                  </a:lnTo>
                  <a:lnTo>
                    <a:pt x="1" y="123"/>
                  </a:lnTo>
                  <a:lnTo>
                    <a:pt x="0" y="118"/>
                  </a:lnTo>
                  <a:lnTo>
                    <a:pt x="0" y="32"/>
                  </a:lnTo>
                  <a:lnTo>
                    <a:pt x="0" y="32"/>
                  </a:lnTo>
                  <a:lnTo>
                    <a:pt x="1" y="25"/>
                  </a:lnTo>
                  <a:lnTo>
                    <a:pt x="3" y="20"/>
                  </a:lnTo>
                  <a:lnTo>
                    <a:pt x="6" y="14"/>
                  </a:lnTo>
                  <a:lnTo>
                    <a:pt x="9" y="9"/>
                  </a:lnTo>
                  <a:lnTo>
                    <a:pt x="13" y="6"/>
                  </a:lnTo>
                  <a:lnTo>
                    <a:pt x="19" y="3"/>
                  </a:lnTo>
                  <a:lnTo>
                    <a:pt x="24" y="0"/>
                  </a:lnTo>
                  <a:lnTo>
                    <a:pt x="32" y="0"/>
                  </a:lnTo>
                  <a:lnTo>
                    <a:pt x="861" y="0"/>
                  </a:lnTo>
                  <a:lnTo>
                    <a:pt x="861" y="0"/>
                  </a:lnTo>
                  <a:lnTo>
                    <a:pt x="867" y="0"/>
                  </a:lnTo>
                  <a:lnTo>
                    <a:pt x="873" y="3"/>
                  </a:lnTo>
                  <a:lnTo>
                    <a:pt x="879" y="6"/>
                  </a:lnTo>
                  <a:lnTo>
                    <a:pt x="884" y="9"/>
                  </a:lnTo>
                  <a:lnTo>
                    <a:pt x="887" y="14"/>
                  </a:lnTo>
                  <a:lnTo>
                    <a:pt x="890" y="20"/>
                  </a:lnTo>
                  <a:lnTo>
                    <a:pt x="891" y="25"/>
                  </a:lnTo>
                  <a:lnTo>
                    <a:pt x="893" y="32"/>
                  </a:lnTo>
                  <a:lnTo>
                    <a:pt x="893" y="118"/>
                  </a:lnTo>
                  <a:lnTo>
                    <a:pt x="893" y="118"/>
                  </a:lnTo>
                  <a:lnTo>
                    <a:pt x="891" y="123"/>
                  </a:lnTo>
                  <a:lnTo>
                    <a:pt x="890" y="126"/>
                  </a:lnTo>
                  <a:lnTo>
                    <a:pt x="887" y="127"/>
                  </a:lnTo>
                  <a:lnTo>
                    <a:pt x="884" y="127"/>
                  </a:lnTo>
                  <a:lnTo>
                    <a:pt x="884" y="127"/>
                  </a:lnTo>
                  <a:close/>
                  <a:moveTo>
                    <a:pt x="18" y="109"/>
                  </a:moveTo>
                  <a:lnTo>
                    <a:pt x="875" y="109"/>
                  </a:lnTo>
                  <a:lnTo>
                    <a:pt x="875" y="32"/>
                  </a:lnTo>
                  <a:lnTo>
                    <a:pt x="875" y="32"/>
                  </a:lnTo>
                  <a:lnTo>
                    <a:pt x="873" y="26"/>
                  </a:lnTo>
                  <a:lnTo>
                    <a:pt x="870" y="23"/>
                  </a:lnTo>
                  <a:lnTo>
                    <a:pt x="867" y="20"/>
                  </a:lnTo>
                  <a:lnTo>
                    <a:pt x="861" y="19"/>
                  </a:lnTo>
                  <a:lnTo>
                    <a:pt x="32" y="19"/>
                  </a:lnTo>
                  <a:lnTo>
                    <a:pt x="32" y="19"/>
                  </a:lnTo>
                  <a:lnTo>
                    <a:pt x="26" y="20"/>
                  </a:lnTo>
                  <a:lnTo>
                    <a:pt x="23" y="23"/>
                  </a:lnTo>
                  <a:lnTo>
                    <a:pt x="19" y="26"/>
                  </a:lnTo>
                  <a:lnTo>
                    <a:pt x="18" y="32"/>
                  </a:lnTo>
                  <a:lnTo>
                    <a:pt x="18" y="109"/>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13" name="Rectangle 39"/>
            <p:cNvSpPr>
              <a:spLocks noChangeArrowheads="1"/>
            </p:cNvSpPr>
            <p:nvPr/>
          </p:nvSpPr>
          <p:spPr bwMode="auto">
            <a:xfrm>
              <a:off x="3630" y="1856"/>
              <a:ext cx="279" cy="18"/>
            </a:xfrm>
            <a:prstGeom prst="rect">
              <a:avLst/>
            </a:prstGeom>
            <a:solidFill>
              <a:srgbClr val="292929"/>
            </a:solidFill>
            <a:ln w="9525">
              <a:noFill/>
              <a:miter lim="800000"/>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14" name="Freeform 40"/>
            <p:cNvSpPr>
              <a:spLocks/>
            </p:cNvSpPr>
            <p:nvPr/>
          </p:nvSpPr>
          <p:spPr bwMode="auto">
            <a:xfrm>
              <a:off x="3553" y="1858"/>
              <a:ext cx="14" cy="14"/>
            </a:xfrm>
            <a:custGeom>
              <a:avLst/>
              <a:gdLst/>
              <a:ahLst/>
              <a:cxnLst>
                <a:cxn ang="0">
                  <a:pos x="30" y="15"/>
                </a:cxn>
                <a:cxn ang="0">
                  <a:pos x="30" y="15"/>
                </a:cxn>
                <a:cxn ang="0">
                  <a:pos x="30" y="21"/>
                </a:cxn>
                <a:cxn ang="0">
                  <a:pos x="25" y="26"/>
                </a:cxn>
                <a:cxn ang="0">
                  <a:pos x="21" y="29"/>
                </a:cxn>
                <a:cxn ang="0">
                  <a:pos x="15" y="30"/>
                </a:cxn>
                <a:cxn ang="0">
                  <a:pos x="15" y="30"/>
                </a:cxn>
                <a:cxn ang="0">
                  <a:pos x="9" y="29"/>
                </a:cxn>
                <a:cxn ang="0">
                  <a:pos x="4" y="26"/>
                </a:cxn>
                <a:cxn ang="0">
                  <a:pos x="1" y="21"/>
                </a:cxn>
                <a:cxn ang="0">
                  <a:pos x="0" y="15"/>
                </a:cxn>
                <a:cxn ang="0">
                  <a:pos x="0" y="15"/>
                </a:cxn>
                <a:cxn ang="0">
                  <a:pos x="1" y="9"/>
                </a:cxn>
                <a:cxn ang="0">
                  <a:pos x="4" y="5"/>
                </a:cxn>
                <a:cxn ang="0">
                  <a:pos x="9" y="2"/>
                </a:cxn>
                <a:cxn ang="0">
                  <a:pos x="15" y="0"/>
                </a:cxn>
                <a:cxn ang="0">
                  <a:pos x="15" y="0"/>
                </a:cxn>
                <a:cxn ang="0">
                  <a:pos x="21" y="2"/>
                </a:cxn>
                <a:cxn ang="0">
                  <a:pos x="25" y="5"/>
                </a:cxn>
                <a:cxn ang="0">
                  <a:pos x="30" y="9"/>
                </a:cxn>
                <a:cxn ang="0">
                  <a:pos x="30" y="15"/>
                </a:cxn>
                <a:cxn ang="0">
                  <a:pos x="30" y="15"/>
                </a:cxn>
              </a:cxnLst>
              <a:rect l="0" t="0" r="r" b="b"/>
              <a:pathLst>
                <a:path w="30" h="30">
                  <a:moveTo>
                    <a:pt x="30" y="15"/>
                  </a:moveTo>
                  <a:lnTo>
                    <a:pt x="30" y="15"/>
                  </a:lnTo>
                  <a:lnTo>
                    <a:pt x="30" y="21"/>
                  </a:lnTo>
                  <a:lnTo>
                    <a:pt x="25" y="26"/>
                  </a:lnTo>
                  <a:lnTo>
                    <a:pt x="21" y="29"/>
                  </a:lnTo>
                  <a:lnTo>
                    <a:pt x="15" y="30"/>
                  </a:lnTo>
                  <a:lnTo>
                    <a:pt x="15" y="30"/>
                  </a:lnTo>
                  <a:lnTo>
                    <a:pt x="9" y="29"/>
                  </a:lnTo>
                  <a:lnTo>
                    <a:pt x="4" y="26"/>
                  </a:lnTo>
                  <a:lnTo>
                    <a:pt x="1" y="21"/>
                  </a:lnTo>
                  <a:lnTo>
                    <a:pt x="0" y="15"/>
                  </a:lnTo>
                  <a:lnTo>
                    <a:pt x="0" y="15"/>
                  </a:lnTo>
                  <a:lnTo>
                    <a:pt x="1" y="9"/>
                  </a:lnTo>
                  <a:lnTo>
                    <a:pt x="4" y="5"/>
                  </a:lnTo>
                  <a:lnTo>
                    <a:pt x="9" y="2"/>
                  </a:lnTo>
                  <a:lnTo>
                    <a:pt x="15" y="0"/>
                  </a:lnTo>
                  <a:lnTo>
                    <a:pt x="15" y="0"/>
                  </a:lnTo>
                  <a:lnTo>
                    <a:pt x="21" y="2"/>
                  </a:lnTo>
                  <a:lnTo>
                    <a:pt x="25" y="5"/>
                  </a:lnTo>
                  <a:lnTo>
                    <a:pt x="30" y="9"/>
                  </a:lnTo>
                  <a:lnTo>
                    <a:pt x="30" y="15"/>
                  </a:lnTo>
                  <a:lnTo>
                    <a:pt x="30" y="15"/>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15" name="Freeform 41"/>
            <p:cNvSpPr>
              <a:spLocks/>
            </p:cNvSpPr>
            <p:nvPr/>
          </p:nvSpPr>
          <p:spPr bwMode="auto">
            <a:xfrm>
              <a:off x="3577" y="1858"/>
              <a:ext cx="14" cy="14"/>
            </a:xfrm>
            <a:custGeom>
              <a:avLst/>
              <a:gdLst/>
              <a:ahLst/>
              <a:cxnLst>
                <a:cxn ang="0">
                  <a:pos x="32" y="15"/>
                </a:cxn>
                <a:cxn ang="0">
                  <a:pos x="32" y="15"/>
                </a:cxn>
                <a:cxn ang="0">
                  <a:pos x="30" y="21"/>
                </a:cxn>
                <a:cxn ang="0">
                  <a:pos x="27" y="26"/>
                </a:cxn>
                <a:cxn ang="0">
                  <a:pos x="21" y="29"/>
                </a:cxn>
                <a:cxn ang="0">
                  <a:pos x="15" y="30"/>
                </a:cxn>
                <a:cxn ang="0">
                  <a:pos x="15" y="30"/>
                </a:cxn>
                <a:cxn ang="0">
                  <a:pos x="9" y="29"/>
                </a:cxn>
                <a:cxn ang="0">
                  <a:pos x="5" y="26"/>
                </a:cxn>
                <a:cxn ang="0">
                  <a:pos x="2" y="21"/>
                </a:cxn>
                <a:cxn ang="0">
                  <a:pos x="0" y="15"/>
                </a:cxn>
                <a:cxn ang="0">
                  <a:pos x="0" y="15"/>
                </a:cxn>
                <a:cxn ang="0">
                  <a:pos x="2" y="9"/>
                </a:cxn>
                <a:cxn ang="0">
                  <a:pos x="5" y="5"/>
                </a:cxn>
                <a:cxn ang="0">
                  <a:pos x="9" y="2"/>
                </a:cxn>
                <a:cxn ang="0">
                  <a:pos x="15" y="0"/>
                </a:cxn>
                <a:cxn ang="0">
                  <a:pos x="15" y="0"/>
                </a:cxn>
                <a:cxn ang="0">
                  <a:pos x="21" y="2"/>
                </a:cxn>
                <a:cxn ang="0">
                  <a:pos x="27" y="5"/>
                </a:cxn>
                <a:cxn ang="0">
                  <a:pos x="30" y="9"/>
                </a:cxn>
                <a:cxn ang="0">
                  <a:pos x="32" y="15"/>
                </a:cxn>
                <a:cxn ang="0">
                  <a:pos x="32" y="15"/>
                </a:cxn>
              </a:cxnLst>
              <a:rect l="0" t="0" r="r" b="b"/>
              <a:pathLst>
                <a:path w="32" h="30">
                  <a:moveTo>
                    <a:pt x="32" y="15"/>
                  </a:moveTo>
                  <a:lnTo>
                    <a:pt x="32" y="15"/>
                  </a:lnTo>
                  <a:lnTo>
                    <a:pt x="30" y="21"/>
                  </a:lnTo>
                  <a:lnTo>
                    <a:pt x="27" y="26"/>
                  </a:lnTo>
                  <a:lnTo>
                    <a:pt x="21" y="29"/>
                  </a:lnTo>
                  <a:lnTo>
                    <a:pt x="15" y="30"/>
                  </a:lnTo>
                  <a:lnTo>
                    <a:pt x="15" y="30"/>
                  </a:lnTo>
                  <a:lnTo>
                    <a:pt x="9" y="29"/>
                  </a:lnTo>
                  <a:lnTo>
                    <a:pt x="5" y="26"/>
                  </a:lnTo>
                  <a:lnTo>
                    <a:pt x="2" y="21"/>
                  </a:lnTo>
                  <a:lnTo>
                    <a:pt x="0" y="15"/>
                  </a:lnTo>
                  <a:lnTo>
                    <a:pt x="0" y="15"/>
                  </a:lnTo>
                  <a:lnTo>
                    <a:pt x="2" y="9"/>
                  </a:lnTo>
                  <a:lnTo>
                    <a:pt x="5" y="5"/>
                  </a:lnTo>
                  <a:lnTo>
                    <a:pt x="9" y="2"/>
                  </a:lnTo>
                  <a:lnTo>
                    <a:pt x="15" y="0"/>
                  </a:lnTo>
                  <a:lnTo>
                    <a:pt x="15" y="0"/>
                  </a:lnTo>
                  <a:lnTo>
                    <a:pt x="21" y="2"/>
                  </a:lnTo>
                  <a:lnTo>
                    <a:pt x="27" y="5"/>
                  </a:lnTo>
                  <a:lnTo>
                    <a:pt x="30" y="9"/>
                  </a:lnTo>
                  <a:lnTo>
                    <a:pt x="32" y="15"/>
                  </a:lnTo>
                  <a:lnTo>
                    <a:pt x="32" y="15"/>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16" name="Freeform 42"/>
            <p:cNvSpPr>
              <a:spLocks/>
            </p:cNvSpPr>
            <p:nvPr/>
          </p:nvSpPr>
          <p:spPr bwMode="auto">
            <a:xfrm>
              <a:off x="3600" y="1858"/>
              <a:ext cx="15" cy="14"/>
            </a:xfrm>
            <a:custGeom>
              <a:avLst/>
              <a:gdLst/>
              <a:ahLst/>
              <a:cxnLst>
                <a:cxn ang="0">
                  <a:pos x="32" y="15"/>
                </a:cxn>
                <a:cxn ang="0">
                  <a:pos x="32" y="15"/>
                </a:cxn>
                <a:cxn ang="0">
                  <a:pos x="30" y="21"/>
                </a:cxn>
                <a:cxn ang="0">
                  <a:pos x="27" y="26"/>
                </a:cxn>
                <a:cxn ang="0">
                  <a:pos x="21" y="29"/>
                </a:cxn>
                <a:cxn ang="0">
                  <a:pos x="15" y="30"/>
                </a:cxn>
                <a:cxn ang="0">
                  <a:pos x="15" y="30"/>
                </a:cxn>
                <a:cxn ang="0">
                  <a:pos x="9" y="29"/>
                </a:cxn>
                <a:cxn ang="0">
                  <a:pos x="5" y="26"/>
                </a:cxn>
                <a:cxn ang="0">
                  <a:pos x="2" y="21"/>
                </a:cxn>
                <a:cxn ang="0">
                  <a:pos x="0" y="15"/>
                </a:cxn>
                <a:cxn ang="0">
                  <a:pos x="0" y="15"/>
                </a:cxn>
                <a:cxn ang="0">
                  <a:pos x="2" y="9"/>
                </a:cxn>
                <a:cxn ang="0">
                  <a:pos x="5" y="5"/>
                </a:cxn>
                <a:cxn ang="0">
                  <a:pos x="9" y="2"/>
                </a:cxn>
                <a:cxn ang="0">
                  <a:pos x="15" y="0"/>
                </a:cxn>
                <a:cxn ang="0">
                  <a:pos x="15" y="0"/>
                </a:cxn>
                <a:cxn ang="0">
                  <a:pos x="21" y="2"/>
                </a:cxn>
                <a:cxn ang="0">
                  <a:pos x="27" y="5"/>
                </a:cxn>
                <a:cxn ang="0">
                  <a:pos x="30" y="9"/>
                </a:cxn>
                <a:cxn ang="0">
                  <a:pos x="32" y="15"/>
                </a:cxn>
                <a:cxn ang="0">
                  <a:pos x="32" y="15"/>
                </a:cxn>
              </a:cxnLst>
              <a:rect l="0" t="0" r="r" b="b"/>
              <a:pathLst>
                <a:path w="32" h="30">
                  <a:moveTo>
                    <a:pt x="32" y="15"/>
                  </a:moveTo>
                  <a:lnTo>
                    <a:pt x="32" y="15"/>
                  </a:lnTo>
                  <a:lnTo>
                    <a:pt x="30" y="21"/>
                  </a:lnTo>
                  <a:lnTo>
                    <a:pt x="27" y="26"/>
                  </a:lnTo>
                  <a:lnTo>
                    <a:pt x="21" y="29"/>
                  </a:lnTo>
                  <a:lnTo>
                    <a:pt x="15" y="30"/>
                  </a:lnTo>
                  <a:lnTo>
                    <a:pt x="15" y="30"/>
                  </a:lnTo>
                  <a:lnTo>
                    <a:pt x="9" y="29"/>
                  </a:lnTo>
                  <a:lnTo>
                    <a:pt x="5" y="26"/>
                  </a:lnTo>
                  <a:lnTo>
                    <a:pt x="2" y="21"/>
                  </a:lnTo>
                  <a:lnTo>
                    <a:pt x="0" y="15"/>
                  </a:lnTo>
                  <a:lnTo>
                    <a:pt x="0" y="15"/>
                  </a:lnTo>
                  <a:lnTo>
                    <a:pt x="2" y="9"/>
                  </a:lnTo>
                  <a:lnTo>
                    <a:pt x="5" y="5"/>
                  </a:lnTo>
                  <a:lnTo>
                    <a:pt x="9" y="2"/>
                  </a:lnTo>
                  <a:lnTo>
                    <a:pt x="15" y="0"/>
                  </a:lnTo>
                  <a:lnTo>
                    <a:pt x="15" y="0"/>
                  </a:lnTo>
                  <a:lnTo>
                    <a:pt x="21" y="2"/>
                  </a:lnTo>
                  <a:lnTo>
                    <a:pt x="27" y="5"/>
                  </a:lnTo>
                  <a:lnTo>
                    <a:pt x="30" y="9"/>
                  </a:lnTo>
                  <a:lnTo>
                    <a:pt x="32" y="15"/>
                  </a:lnTo>
                  <a:lnTo>
                    <a:pt x="32" y="15"/>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17" name="Freeform 43"/>
            <p:cNvSpPr>
              <a:spLocks noEditPoints="1"/>
            </p:cNvSpPr>
            <p:nvPr/>
          </p:nvSpPr>
          <p:spPr bwMode="auto">
            <a:xfrm>
              <a:off x="3525" y="1883"/>
              <a:ext cx="408" cy="276"/>
            </a:xfrm>
            <a:custGeom>
              <a:avLst/>
              <a:gdLst/>
              <a:ahLst/>
              <a:cxnLst>
                <a:cxn ang="0">
                  <a:pos x="884" y="602"/>
                </a:cxn>
                <a:cxn ang="0">
                  <a:pos x="9" y="602"/>
                </a:cxn>
                <a:cxn ang="0">
                  <a:pos x="9" y="602"/>
                </a:cxn>
                <a:cxn ang="0">
                  <a:pos x="6" y="600"/>
                </a:cxn>
                <a:cxn ang="0">
                  <a:pos x="3" y="599"/>
                </a:cxn>
                <a:cxn ang="0">
                  <a:pos x="1" y="596"/>
                </a:cxn>
                <a:cxn ang="0">
                  <a:pos x="0" y="593"/>
                </a:cxn>
                <a:cxn ang="0">
                  <a:pos x="0" y="9"/>
                </a:cxn>
                <a:cxn ang="0">
                  <a:pos x="0" y="9"/>
                </a:cxn>
                <a:cxn ang="0">
                  <a:pos x="1" y="6"/>
                </a:cxn>
                <a:cxn ang="0">
                  <a:pos x="3" y="3"/>
                </a:cxn>
                <a:cxn ang="0">
                  <a:pos x="6" y="1"/>
                </a:cxn>
                <a:cxn ang="0">
                  <a:pos x="9" y="0"/>
                </a:cxn>
                <a:cxn ang="0">
                  <a:pos x="884" y="0"/>
                </a:cxn>
                <a:cxn ang="0">
                  <a:pos x="884" y="0"/>
                </a:cxn>
                <a:cxn ang="0">
                  <a:pos x="887" y="1"/>
                </a:cxn>
                <a:cxn ang="0">
                  <a:pos x="890" y="3"/>
                </a:cxn>
                <a:cxn ang="0">
                  <a:pos x="891" y="6"/>
                </a:cxn>
                <a:cxn ang="0">
                  <a:pos x="893" y="9"/>
                </a:cxn>
                <a:cxn ang="0">
                  <a:pos x="893" y="593"/>
                </a:cxn>
                <a:cxn ang="0">
                  <a:pos x="893" y="593"/>
                </a:cxn>
                <a:cxn ang="0">
                  <a:pos x="891" y="596"/>
                </a:cxn>
                <a:cxn ang="0">
                  <a:pos x="890" y="599"/>
                </a:cxn>
                <a:cxn ang="0">
                  <a:pos x="887" y="600"/>
                </a:cxn>
                <a:cxn ang="0">
                  <a:pos x="884" y="602"/>
                </a:cxn>
                <a:cxn ang="0">
                  <a:pos x="884" y="602"/>
                </a:cxn>
                <a:cxn ang="0">
                  <a:pos x="18" y="584"/>
                </a:cxn>
                <a:cxn ang="0">
                  <a:pos x="875" y="584"/>
                </a:cxn>
                <a:cxn ang="0">
                  <a:pos x="875" y="18"/>
                </a:cxn>
                <a:cxn ang="0">
                  <a:pos x="18" y="18"/>
                </a:cxn>
                <a:cxn ang="0">
                  <a:pos x="18" y="584"/>
                </a:cxn>
              </a:cxnLst>
              <a:rect l="0" t="0" r="r" b="b"/>
              <a:pathLst>
                <a:path w="893" h="602">
                  <a:moveTo>
                    <a:pt x="884" y="602"/>
                  </a:moveTo>
                  <a:lnTo>
                    <a:pt x="9" y="602"/>
                  </a:lnTo>
                  <a:lnTo>
                    <a:pt x="9" y="602"/>
                  </a:lnTo>
                  <a:lnTo>
                    <a:pt x="6" y="600"/>
                  </a:lnTo>
                  <a:lnTo>
                    <a:pt x="3" y="599"/>
                  </a:lnTo>
                  <a:lnTo>
                    <a:pt x="1" y="596"/>
                  </a:lnTo>
                  <a:lnTo>
                    <a:pt x="0" y="593"/>
                  </a:lnTo>
                  <a:lnTo>
                    <a:pt x="0" y="9"/>
                  </a:lnTo>
                  <a:lnTo>
                    <a:pt x="0" y="9"/>
                  </a:lnTo>
                  <a:lnTo>
                    <a:pt x="1" y="6"/>
                  </a:lnTo>
                  <a:lnTo>
                    <a:pt x="3" y="3"/>
                  </a:lnTo>
                  <a:lnTo>
                    <a:pt x="6" y="1"/>
                  </a:lnTo>
                  <a:lnTo>
                    <a:pt x="9" y="0"/>
                  </a:lnTo>
                  <a:lnTo>
                    <a:pt x="884" y="0"/>
                  </a:lnTo>
                  <a:lnTo>
                    <a:pt x="884" y="0"/>
                  </a:lnTo>
                  <a:lnTo>
                    <a:pt x="887" y="1"/>
                  </a:lnTo>
                  <a:lnTo>
                    <a:pt x="890" y="3"/>
                  </a:lnTo>
                  <a:lnTo>
                    <a:pt x="891" y="6"/>
                  </a:lnTo>
                  <a:lnTo>
                    <a:pt x="893" y="9"/>
                  </a:lnTo>
                  <a:lnTo>
                    <a:pt x="893" y="593"/>
                  </a:lnTo>
                  <a:lnTo>
                    <a:pt x="893" y="593"/>
                  </a:lnTo>
                  <a:lnTo>
                    <a:pt x="891" y="596"/>
                  </a:lnTo>
                  <a:lnTo>
                    <a:pt x="890" y="599"/>
                  </a:lnTo>
                  <a:lnTo>
                    <a:pt x="887" y="600"/>
                  </a:lnTo>
                  <a:lnTo>
                    <a:pt x="884" y="602"/>
                  </a:lnTo>
                  <a:lnTo>
                    <a:pt x="884" y="602"/>
                  </a:lnTo>
                  <a:close/>
                  <a:moveTo>
                    <a:pt x="18" y="584"/>
                  </a:moveTo>
                  <a:lnTo>
                    <a:pt x="875" y="584"/>
                  </a:lnTo>
                  <a:lnTo>
                    <a:pt x="875" y="18"/>
                  </a:lnTo>
                  <a:lnTo>
                    <a:pt x="18" y="18"/>
                  </a:lnTo>
                  <a:lnTo>
                    <a:pt x="18" y="58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18" name="Freeform 44"/>
            <p:cNvSpPr>
              <a:spLocks/>
            </p:cNvSpPr>
            <p:nvPr/>
          </p:nvSpPr>
          <p:spPr bwMode="auto">
            <a:xfrm>
              <a:off x="3823" y="2041"/>
              <a:ext cx="10" cy="13"/>
            </a:xfrm>
            <a:custGeom>
              <a:avLst/>
              <a:gdLst/>
              <a:ahLst/>
              <a:cxnLst>
                <a:cxn ang="0">
                  <a:pos x="10" y="30"/>
                </a:cxn>
                <a:cxn ang="0">
                  <a:pos x="10" y="30"/>
                </a:cxn>
                <a:cxn ang="0">
                  <a:pos x="7" y="30"/>
                </a:cxn>
                <a:cxn ang="0">
                  <a:pos x="7" y="30"/>
                </a:cxn>
                <a:cxn ang="0">
                  <a:pos x="3" y="29"/>
                </a:cxn>
                <a:cxn ang="0">
                  <a:pos x="0" y="26"/>
                </a:cxn>
                <a:cxn ang="0">
                  <a:pos x="0" y="21"/>
                </a:cxn>
                <a:cxn ang="0">
                  <a:pos x="0" y="18"/>
                </a:cxn>
                <a:cxn ang="0">
                  <a:pos x="0" y="18"/>
                </a:cxn>
                <a:cxn ang="0">
                  <a:pos x="3" y="8"/>
                </a:cxn>
                <a:cxn ang="0">
                  <a:pos x="3" y="8"/>
                </a:cxn>
                <a:cxn ang="0">
                  <a:pos x="5" y="5"/>
                </a:cxn>
                <a:cxn ang="0">
                  <a:pos x="8" y="2"/>
                </a:cxn>
                <a:cxn ang="0">
                  <a:pos x="11" y="0"/>
                </a:cxn>
                <a:cxn ang="0">
                  <a:pos x="16" y="2"/>
                </a:cxn>
                <a:cxn ang="0">
                  <a:pos x="16" y="2"/>
                </a:cxn>
                <a:cxn ang="0">
                  <a:pos x="19" y="3"/>
                </a:cxn>
                <a:cxn ang="0">
                  <a:pos x="20" y="5"/>
                </a:cxn>
                <a:cxn ang="0">
                  <a:pos x="22" y="9"/>
                </a:cxn>
                <a:cxn ang="0">
                  <a:pos x="22" y="12"/>
                </a:cxn>
                <a:cxn ang="0">
                  <a:pos x="22" y="12"/>
                </a:cxn>
                <a:cxn ang="0">
                  <a:pos x="17" y="24"/>
                </a:cxn>
                <a:cxn ang="0">
                  <a:pos x="17" y="24"/>
                </a:cxn>
                <a:cxn ang="0">
                  <a:pos x="16" y="27"/>
                </a:cxn>
                <a:cxn ang="0">
                  <a:pos x="14" y="29"/>
                </a:cxn>
                <a:cxn ang="0">
                  <a:pos x="10" y="30"/>
                </a:cxn>
                <a:cxn ang="0">
                  <a:pos x="10" y="30"/>
                </a:cxn>
              </a:cxnLst>
              <a:rect l="0" t="0" r="r" b="b"/>
              <a:pathLst>
                <a:path w="22" h="30">
                  <a:moveTo>
                    <a:pt x="10" y="30"/>
                  </a:moveTo>
                  <a:lnTo>
                    <a:pt x="10" y="30"/>
                  </a:lnTo>
                  <a:lnTo>
                    <a:pt x="7" y="30"/>
                  </a:lnTo>
                  <a:lnTo>
                    <a:pt x="7" y="30"/>
                  </a:lnTo>
                  <a:lnTo>
                    <a:pt x="3" y="29"/>
                  </a:lnTo>
                  <a:lnTo>
                    <a:pt x="0" y="26"/>
                  </a:lnTo>
                  <a:lnTo>
                    <a:pt x="0" y="21"/>
                  </a:lnTo>
                  <a:lnTo>
                    <a:pt x="0" y="18"/>
                  </a:lnTo>
                  <a:lnTo>
                    <a:pt x="0" y="18"/>
                  </a:lnTo>
                  <a:lnTo>
                    <a:pt x="3" y="8"/>
                  </a:lnTo>
                  <a:lnTo>
                    <a:pt x="3" y="8"/>
                  </a:lnTo>
                  <a:lnTo>
                    <a:pt x="5" y="5"/>
                  </a:lnTo>
                  <a:lnTo>
                    <a:pt x="8" y="2"/>
                  </a:lnTo>
                  <a:lnTo>
                    <a:pt x="11" y="0"/>
                  </a:lnTo>
                  <a:lnTo>
                    <a:pt x="16" y="2"/>
                  </a:lnTo>
                  <a:lnTo>
                    <a:pt x="16" y="2"/>
                  </a:lnTo>
                  <a:lnTo>
                    <a:pt x="19" y="3"/>
                  </a:lnTo>
                  <a:lnTo>
                    <a:pt x="20" y="5"/>
                  </a:lnTo>
                  <a:lnTo>
                    <a:pt x="22" y="9"/>
                  </a:lnTo>
                  <a:lnTo>
                    <a:pt x="22" y="12"/>
                  </a:lnTo>
                  <a:lnTo>
                    <a:pt x="22" y="12"/>
                  </a:lnTo>
                  <a:lnTo>
                    <a:pt x="17" y="24"/>
                  </a:lnTo>
                  <a:lnTo>
                    <a:pt x="17" y="24"/>
                  </a:lnTo>
                  <a:lnTo>
                    <a:pt x="16" y="27"/>
                  </a:lnTo>
                  <a:lnTo>
                    <a:pt x="14" y="29"/>
                  </a:lnTo>
                  <a:lnTo>
                    <a:pt x="10" y="30"/>
                  </a:lnTo>
                  <a:lnTo>
                    <a:pt x="10" y="3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19" name="Freeform 45"/>
            <p:cNvSpPr>
              <a:spLocks noEditPoints="1"/>
            </p:cNvSpPr>
            <p:nvPr/>
          </p:nvSpPr>
          <p:spPr bwMode="auto">
            <a:xfrm>
              <a:off x="3622" y="1910"/>
              <a:ext cx="204" cy="215"/>
            </a:xfrm>
            <a:custGeom>
              <a:avLst/>
              <a:gdLst/>
              <a:ahLst/>
              <a:cxnLst>
                <a:cxn ang="0">
                  <a:pos x="211" y="459"/>
                </a:cxn>
                <a:cxn ang="0">
                  <a:pos x="250" y="453"/>
                </a:cxn>
                <a:cxn ang="0">
                  <a:pos x="235" y="469"/>
                </a:cxn>
                <a:cxn ang="0">
                  <a:pos x="270" y="454"/>
                </a:cxn>
                <a:cxn ang="0">
                  <a:pos x="309" y="444"/>
                </a:cxn>
                <a:cxn ang="0">
                  <a:pos x="282" y="465"/>
                </a:cxn>
                <a:cxn ang="0">
                  <a:pos x="157" y="456"/>
                </a:cxn>
                <a:cxn ang="0">
                  <a:pos x="166" y="439"/>
                </a:cxn>
                <a:cxn ang="0">
                  <a:pos x="192" y="462"/>
                </a:cxn>
                <a:cxn ang="0">
                  <a:pos x="326" y="438"/>
                </a:cxn>
                <a:cxn ang="0">
                  <a:pos x="361" y="418"/>
                </a:cxn>
                <a:cxn ang="0">
                  <a:pos x="339" y="445"/>
                </a:cxn>
                <a:cxn ang="0">
                  <a:pos x="103" y="427"/>
                </a:cxn>
                <a:cxn ang="0">
                  <a:pos x="115" y="415"/>
                </a:cxn>
                <a:cxn ang="0">
                  <a:pos x="130" y="444"/>
                </a:cxn>
                <a:cxn ang="0">
                  <a:pos x="376" y="400"/>
                </a:cxn>
                <a:cxn ang="0">
                  <a:pos x="407" y="380"/>
                </a:cxn>
                <a:cxn ang="0">
                  <a:pos x="385" y="414"/>
                </a:cxn>
                <a:cxn ang="0">
                  <a:pos x="57" y="386"/>
                </a:cxn>
                <a:cxn ang="0">
                  <a:pos x="72" y="377"/>
                </a:cxn>
                <a:cxn ang="0">
                  <a:pos x="83" y="409"/>
                </a:cxn>
                <a:cxn ang="0">
                  <a:pos x="415" y="355"/>
                </a:cxn>
                <a:cxn ang="0">
                  <a:pos x="442" y="334"/>
                </a:cxn>
                <a:cxn ang="0">
                  <a:pos x="422" y="368"/>
                </a:cxn>
                <a:cxn ang="0">
                  <a:pos x="24" y="332"/>
                </a:cxn>
                <a:cxn ang="0">
                  <a:pos x="53" y="350"/>
                </a:cxn>
                <a:cxn ang="0">
                  <a:pos x="20" y="311"/>
                </a:cxn>
                <a:cxn ang="0">
                  <a:pos x="6" y="273"/>
                </a:cxn>
                <a:cxn ang="0">
                  <a:pos x="29" y="299"/>
                </a:cxn>
                <a:cxn ang="0">
                  <a:pos x="11" y="252"/>
                </a:cxn>
                <a:cxn ang="0">
                  <a:pos x="2" y="219"/>
                </a:cxn>
                <a:cxn ang="0">
                  <a:pos x="18" y="217"/>
                </a:cxn>
                <a:cxn ang="0">
                  <a:pos x="14" y="252"/>
                </a:cxn>
                <a:cxn ang="0">
                  <a:pos x="11" y="192"/>
                </a:cxn>
                <a:cxn ang="0">
                  <a:pos x="21" y="153"/>
                </a:cxn>
                <a:cxn ang="0">
                  <a:pos x="24" y="187"/>
                </a:cxn>
                <a:cxn ang="0">
                  <a:pos x="430" y="141"/>
                </a:cxn>
                <a:cxn ang="0">
                  <a:pos x="425" y="106"/>
                </a:cxn>
                <a:cxn ang="0">
                  <a:pos x="445" y="142"/>
                </a:cxn>
                <a:cxn ang="0">
                  <a:pos x="29" y="136"/>
                </a:cxn>
                <a:cxn ang="0">
                  <a:pos x="50" y="100"/>
                </a:cxn>
                <a:cxn ang="0">
                  <a:pos x="44" y="135"/>
                </a:cxn>
                <a:cxn ang="0">
                  <a:pos x="383" y="77"/>
                </a:cxn>
                <a:cxn ang="0">
                  <a:pos x="392" y="61"/>
                </a:cxn>
                <a:cxn ang="0">
                  <a:pos x="412" y="94"/>
                </a:cxn>
                <a:cxn ang="0">
                  <a:pos x="62" y="85"/>
                </a:cxn>
                <a:cxn ang="0">
                  <a:pos x="91" y="58"/>
                </a:cxn>
                <a:cxn ang="0">
                  <a:pos x="77" y="88"/>
                </a:cxn>
                <a:cxn ang="0">
                  <a:pos x="336" y="44"/>
                </a:cxn>
                <a:cxn ang="0">
                  <a:pos x="345" y="27"/>
                </a:cxn>
                <a:cxn ang="0">
                  <a:pos x="365" y="56"/>
                </a:cxn>
                <a:cxn ang="0">
                  <a:pos x="107" y="43"/>
                </a:cxn>
                <a:cxn ang="0">
                  <a:pos x="143" y="29"/>
                </a:cxn>
                <a:cxn ang="0">
                  <a:pos x="115" y="53"/>
                </a:cxn>
                <a:cxn ang="0">
                  <a:pos x="278" y="20"/>
                </a:cxn>
                <a:cxn ang="0">
                  <a:pos x="311" y="12"/>
                </a:cxn>
                <a:cxn ang="0">
                  <a:pos x="308" y="30"/>
                </a:cxn>
                <a:cxn ang="0">
                  <a:pos x="161" y="15"/>
                </a:cxn>
                <a:cxn ang="0">
                  <a:pos x="201" y="12"/>
                </a:cxn>
                <a:cxn ang="0">
                  <a:pos x="169" y="29"/>
                </a:cxn>
                <a:cxn ang="0">
                  <a:pos x="228" y="18"/>
                </a:cxn>
                <a:cxn ang="0">
                  <a:pos x="226" y="0"/>
                </a:cxn>
                <a:cxn ang="0">
                  <a:pos x="259" y="11"/>
                </a:cxn>
              </a:cxnLst>
              <a:rect l="0" t="0" r="r" b="b"/>
              <a:pathLst>
                <a:path w="447" h="469">
                  <a:moveTo>
                    <a:pt x="235" y="469"/>
                  </a:moveTo>
                  <a:lnTo>
                    <a:pt x="235" y="469"/>
                  </a:lnTo>
                  <a:lnTo>
                    <a:pt x="220" y="469"/>
                  </a:lnTo>
                  <a:lnTo>
                    <a:pt x="220" y="469"/>
                  </a:lnTo>
                  <a:lnTo>
                    <a:pt x="217" y="468"/>
                  </a:lnTo>
                  <a:lnTo>
                    <a:pt x="214" y="466"/>
                  </a:lnTo>
                  <a:lnTo>
                    <a:pt x="213" y="463"/>
                  </a:lnTo>
                  <a:lnTo>
                    <a:pt x="211" y="459"/>
                  </a:lnTo>
                  <a:lnTo>
                    <a:pt x="211" y="459"/>
                  </a:lnTo>
                  <a:lnTo>
                    <a:pt x="213" y="456"/>
                  </a:lnTo>
                  <a:lnTo>
                    <a:pt x="214" y="453"/>
                  </a:lnTo>
                  <a:lnTo>
                    <a:pt x="217" y="451"/>
                  </a:lnTo>
                  <a:lnTo>
                    <a:pt x="222" y="451"/>
                  </a:lnTo>
                  <a:lnTo>
                    <a:pt x="222" y="451"/>
                  </a:lnTo>
                  <a:lnTo>
                    <a:pt x="244" y="451"/>
                  </a:lnTo>
                  <a:lnTo>
                    <a:pt x="244" y="451"/>
                  </a:lnTo>
                  <a:lnTo>
                    <a:pt x="247" y="451"/>
                  </a:lnTo>
                  <a:lnTo>
                    <a:pt x="250" y="453"/>
                  </a:lnTo>
                  <a:lnTo>
                    <a:pt x="252" y="456"/>
                  </a:lnTo>
                  <a:lnTo>
                    <a:pt x="253" y="459"/>
                  </a:lnTo>
                  <a:lnTo>
                    <a:pt x="253" y="459"/>
                  </a:lnTo>
                  <a:lnTo>
                    <a:pt x="253" y="463"/>
                  </a:lnTo>
                  <a:lnTo>
                    <a:pt x="250" y="466"/>
                  </a:lnTo>
                  <a:lnTo>
                    <a:pt x="249" y="468"/>
                  </a:lnTo>
                  <a:lnTo>
                    <a:pt x="244" y="469"/>
                  </a:lnTo>
                  <a:lnTo>
                    <a:pt x="244" y="469"/>
                  </a:lnTo>
                  <a:lnTo>
                    <a:pt x="235" y="469"/>
                  </a:lnTo>
                  <a:lnTo>
                    <a:pt x="235" y="469"/>
                  </a:lnTo>
                  <a:close/>
                  <a:moveTo>
                    <a:pt x="279" y="465"/>
                  </a:moveTo>
                  <a:lnTo>
                    <a:pt x="279" y="465"/>
                  </a:lnTo>
                  <a:lnTo>
                    <a:pt x="276" y="465"/>
                  </a:lnTo>
                  <a:lnTo>
                    <a:pt x="275" y="463"/>
                  </a:lnTo>
                  <a:lnTo>
                    <a:pt x="272" y="460"/>
                  </a:lnTo>
                  <a:lnTo>
                    <a:pt x="270" y="457"/>
                  </a:lnTo>
                  <a:lnTo>
                    <a:pt x="270" y="457"/>
                  </a:lnTo>
                  <a:lnTo>
                    <a:pt x="270" y="454"/>
                  </a:lnTo>
                  <a:lnTo>
                    <a:pt x="272" y="451"/>
                  </a:lnTo>
                  <a:lnTo>
                    <a:pt x="275" y="448"/>
                  </a:lnTo>
                  <a:lnTo>
                    <a:pt x="278" y="447"/>
                  </a:lnTo>
                  <a:lnTo>
                    <a:pt x="278" y="447"/>
                  </a:lnTo>
                  <a:lnTo>
                    <a:pt x="300" y="441"/>
                  </a:lnTo>
                  <a:lnTo>
                    <a:pt x="300" y="441"/>
                  </a:lnTo>
                  <a:lnTo>
                    <a:pt x="303" y="441"/>
                  </a:lnTo>
                  <a:lnTo>
                    <a:pt x="306" y="442"/>
                  </a:lnTo>
                  <a:lnTo>
                    <a:pt x="309" y="444"/>
                  </a:lnTo>
                  <a:lnTo>
                    <a:pt x="311" y="447"/>
                  </a:lnTo>
                  <a:lnTo>
                    <a:pt x="311" y="447"/>
                  </a:lnTo>
                  <a:lnTo>
                    <a:pt x="312" y="451"/>
                  </a:lnTo>
                  <a:lnTo>
                    <a:pt x="311" y="454"/>
                  </a:lnTo>
                  <a:lnTo>
                    <a:pt x="308" y="457"/>
                  </a:lnTo>
                  <a:lnTo>
                    <a:pt x="305" y="459"/>
                  </a:lnTo>
                  <a:lnTo>
                    <a:pt x="305" y="459"/>
                  </a:lnTo>
                  <a:lnTo>
                    <a:pt x="282" y="465"/>
                  </a:lnTo>
                  <a:lnTo>
                    <a:pt x="282" y="465"/>
                  </a:lnTo>
                  <a:lnTo>
                    <a:pt x="279" y="465"/>
                  </a:lnTo>
                  <a:lnTo>
                    <a:pt x="279" y="465"/>
                  </a:lnTo>
                  <a:close/>
                  <a:moveTo>
                    <a:pt x="186" y="463"/>
                  </a:moveTo>
                  <a:lnTo>
                    <a:pt x="186" y="463"/>
                  </a:lnTo>
                  <a:lnTo>
                    <a:pt x="184" y="463"/>
                  </a:lnTo>
                  <a:lnTo>
                    <a:pt x="184" y="463"/>
                  </a:lnTo>
                  <a:lnTo>
                    <a:pt x="160" y="457"/>
                  </a:lnTo>
                  <a:lnTo>
                    <a:pt x="160" y="457"/>
                  </a:lnTo>
                  <a:lnTo>
                    <a:pt x="157" y="456"/>
                  </a:lnTo>
                  <a:lnTo>
                    <a:pt x="155" y="453"/>
                  </a:lnTo>
                  <a:lnTo>
                    <a:pt x="154" y="448"/>
                  </a:lnTo>
                  <a:lnTo>
                    <a:pt x="154" y="445"/>
                  </a:lnTo>
                  <a:lnTo>
                    <a:pt x="154" y="445"/>
                  </a:lnTo>
                  <a:lnTo>
                    <a:pt x="157" y="442"/>
                  </a:lnTo>
                  <a:lnTo>
                    <a:pt x="158" y="441"/>
                  </a:lnTo>
                  <a:lnTo>
                    <a:pt x="163" y="439"/>
                  </a:lnTo>
                  <a:lnTo>
                    <a:pt x="166" y="439"/>
                  </a:lnTo>
                  <a:lnTo>
                    <a:pt x="166" y="439"/>
                  </a:lnTo>
                  <a:lnTo>
                    <a:pt x="187" y="445"/>
                  </a:lnTo>
                  <a:lnTo>
                    <a:pt x="187" y="445"/>
                  </a:lnTo>
                  <a:lnTo>
                    <a:pt x="192" y="447"/>
                  </a:lnTo>
                  <a:lnTo>
                    <a:pt x="193" y="450"/>
                  </a:lnTo>
                  <a:lnTo>
                    <a:pt x="195" y="453"/>
                  </a:lnTo>
                  <a:lnTo>
                    <a:pt x="195" y="457"/>
                  </a:lnTo>
                  <a:lnTo>
                    <a:pt x="195" y="457"/>
                  </a:lnTo>
                  <a:lnTo>
                    <a:pt x="193" y="459"/>
                  </a:lnTo>
                  <a:lnTo>
                    <a:pt x="192" y="462"/>
                  </a:lnTo>
                  <a:lnTo>
                    <a:pt x="189" y="463"/>
                  </a:lnTo>
                  <a:lnTo>
                    <a:pt x="186" y="463"/>
                  </a:lnTo>
                  <a:lnTo>
                    <a:pt x="186" y="463"/>
                  </a:lnTo>
                  <a:close/>
                  <a:moveTo>
                    <a:pt x="335" y="445"/>
                  </a:moveTo>
                  <a:lnTo>
                    <a:pt x="335" y="445"/>
                  </a:lnTo>
                  <a:lnTo>
                    <a:pt x="330" y="444"/>
                  </a:lnTo>
                  <a:lnTo>
                    <a:pt x="327" y="441"/>
                  </a:lnTo>
                  <a:lnTo>
                    <a:pt x="327" y="441"/>
                  </a:lnTo>
                  <a:lnTo>
                    <a:pt x="326" y="438"/>
                  </a:lnTo>
                  <a:lnTo>
                    <a:pt x="327" y="433"/>
                  </a:lnTo>
                  <a:lnTo>
                    <a:pt x="329" y="430"/>
                  </a:lnTo>
                  <a:lnTo>
                    <a:pt x="332" y="429"/>
                  </a:lnTo>
                  <a:lnTo>
                    <a:pt x="332" y="429"/>
                  </a:lnTo>
                  <a:lnTo>
                    <a:pt x="351" y="418"/>
                  </a:lnTo>
                  <a:lnTo>
                    <a:pt x="351" y="418"/>
                  </a:lnTo>
                  <a:lnTo>
                    <a:pt x="355" y="417"/>
                  </a:lnTo>
                  <a:lnTo>
                    <a:pt x="358" y="417"/>
                  </a:lnTo>
                  <a:lnTo>
                    <a:pt x="361" y="418"/>
                  </a:lnTo>
                  <a:lnTo>
                    <a:pt x="364" y="420"/>
                  </a:lnTo>
                  <a:lnTo>
                    <a:pt x="364" y="420"/>
                  </a:lnTo>
                  <a:lnTo>
                    <a:pt x="365" y="424"/>
                  </a:lnTo>
                  <a:lnTo>
                    <a:pt x="365" y="427"/>
                  </a:lnTo>
                  <a:lnTo>
                    <a:pt x="364" y="430"/>
                  </a:lnTo>
                  <a:lnTo>
                    <a:pt x="361" y="433"/>
                  </a:lnTo>
                  <a:lnTo>
                    <a:pt x="361" y="433"/>
                  </a:lnTo>
                  <a:lnTo>
                    <a:pt x="339" y="445"/>
                  </a:lnTo>
                  <a:lnTo>
                    <a:pt x="339" y="445"/>
                  </a:lnTo>
                  <a:lnTo>
                    <a:pt x="335" y="445"/>
                  </a:lnTo>
                  <a:lnTo>
                    <a:pt x="335" y="445"/>
                  </a:lnTo>
                  <a:close/>
                  <a:moveTo>
                    <a:pt x="130" y="444"/>
                  </a:moveTo>
                  <a:lnTo>
                    <a:pt x="130" y="444"/>
                  </a:lnTo>
                  <a:lnTo>
                    <a:pt x="127" y="442"/>
                  </a:lnTo>
                  <a:lnTo>
                    <a:pt x="127" y="442"/>
                  </a:lnTo>
                  <a:lnTo>
                    <a:pt x="106" y="430"/>
                  </a:lnTo>
                  <a:lnTo>
                    <a:pt x="106" y="430"/>
                  </a:lnTo>
                  <a:lnTo>
                    <a:pt x="103" y="427"/>
                  </a:lnTo>
                  <a:lnTo>
                    <a:pt x="101" y="424"/>
                  </a:lnTo>
                  <a:lnTo>
                    <a:pt x="101" y="421"/>
                  </a:lnTo>
                  <a:lnTo>
                    <a:pt x="103" y="417"/>
                  </a:lnTo>
                  <a:lnTo>
                    <a:pt x="103" y="417"/>
                  </a:lnTo>
                  <a:lnTo>
                    <a:pt x="106" y="415"/>
                  </a:lnTo>
                  <a:lnTo>
                    <a:pt x="109" y="414"/>
                  </a:lnTo>
                  <a:lnTo>
                    <a:pt x="112" y="414"/>
                  </a:lnTo>
                  <a:lnTo>
                    <a:pt x="115" y="415"/>
                  </a:lnTo>
                  <a:lnTo>
                    <a:pt x="115" y="415"/>
                  </a:lnTo>
                  <a:lnTo>
                    <a:pt x="134" y="426"/>
                  </a:lnTo>
                  <a:lnTo>
                    <a:pt x="134" y="426"/>
                  </a:lnTo>
                  <a:lnTo>
                    <a:pt x="137" y="429"/>
                  </a:lnTo>
                  <a:lnTo>
                    <a:pt x="139" y="432"/>
                  </a:lnTo>
                  <a:lnTo>
                    <a:pt x="139" y="435"/>
                  </a:lnTo>
                  <a:lnTo>
                    <a:pt x="139" y="439"/>
                  </a:lnTo>
                  <a:lnTo>
                    <a:pt x="139" y="439"/>
                  </a:lnTo>
                  <a:lnTo>
                    <a:pt x="136" y="442"/>
                  </a:lnTo>
                  <a:lnTo>
                    <a:pt x="130" y="444"/>
                  </a:lnTo>
                  <a:lnTo>
                    <a:pt x="130" y="444"/>
                  </a:lnTo>
                  <a:close/>
                  <a:moveTo>
                    <a:pt x="385" y="414"/>
                  </a:moveTo>
                  <a:lnTo>
                    <a:pt x="385" y="414"/>
                  </a:lnTo>
                  <a:lnTo>
                    <a:pt x="380" y="412"/>
                  </a:lnTo>
                  <a:lnTo>
                    <a:pt x="377" y="409"/>
                  </a:lnTo>
                  <a:lnTo>
                    <a:pt x="377" y="409"/>
                  </a:lnTo>
                  <a:lnTo>
                    <a:pt x="376" y="406"/>
                  </a:lnTo>
                  <a:lnTo>
                    <a:pt x="376" y="403"/>
                  </a:lnTo>
                  <a:lnTo>
                    <a:pt x="376" y="400"/>
                  </a:lnTo>
                  <a:lnTo>
                    <a:pt x="379" y="397"/>
                  </a:lnTo>
                  <a:lnTo>
                    <a:pt x="379" y="397"/>
                  </a:lnTo>
                  <a:lnTo>
                    <a:pt x="394" y="382"/>
                  </a:lnTo>
                  <a:lnTo>
                    <a:pt x="394" y="382"/>
                  </a:lnTo>
                  <a:lnTo>
                    <a:pt x="397" y="379"/>
                  </a:lnTo>
                  <a:lnTo>
                    <a:pt x="401" y="379"/>
                  </a:lnTo>
                  <a:lnTo>
                    <a:pt x="404" y="379"/>
                  </a:lnTo>
                  <a:lnTo>
                    <a:pt x="407" y="380"/>
                  </a:lnTo>
                  <a:lnTo>
                    <a:pt x="407" y="380"/>
                  </a:lnTo>
                  <a:lnTo>
                    <a:pt x="409" y="383"/>
                  </a:lnTo>
                  <a:lnTo>
                    <a:pt x="410" y="386"/>
                  </a:lnTo>
                  <a:lnTo>
                    <a:pt x="410" y="391"/>
                  </a:lnTo>
                  <a:lnTo>
                    <a:pt x="407" y="394"/>
                  </a:lnTo>
                  <a:lnTo>
                    <a:pt x="407" y="394"/>
                  </a:lnTo>
                  <a:lnTo>
                    <a:pt x="391" y="411"/>
                  </a:lnTo>
                  <a:lnTo>
                    <a:pt x="391" y="411"/>
                  </a:lnTo>
                  <a:lnTo>
                    <a:pt x="388" y="412"/>
                  </a:lnTo>
                  <a:lnTo>
                    <a:pt x="385" y="414"/>
                  </a:lnTo>
                  <a:lnTo>
                    <a:pt x="385" y="414"/>
                  </a:lnTo>
                  <a:close/>
                  <a:moveTo>
                    <a:pt x="83" y="409"/>
                  </a:moveTo>
                  <a:lnTo>
                    <a:pt x="83" y="409"/>
                  </a:lnTo>
                  <a:lnTo>
                    <a:pt x="78" y="409"/>
                  </a:lnTo>
                  <a:lnTo>
                    <a:pt x="75" y="407"/>
                  </a:lnTo>
                  <a:lnTo>
                    <a:pt x="75" y="407"/>
                  </a:lnTo>
                  <a:lnTo>
                    <a:pt x="59" y="389"/>
                  </a:lnTo>
                  <a:lnTo>
                    <a:pt x="59" y="389"/>
                  </a:lnTo>
                  <a:lnTo>
                    <a:pt x="57" y="386"/>
                  </a:lnTo>
                  <a:lnTo>
                    <a:pt x="57" y="383"/>
                  </a:lnTo>
                  <a:lnTo>
                    <a:pt x="57" y="379"/>
                  </a:lnTo>
                  <a:lnTo>
                    <a:pt x="60" y="377"/>
                  </a:lnTo>
                  <a:lnTo>
                    <a:pt x="60" y="377"/>
                  </a:lnTo>
                  <a:lnTo>
                    <a:pt x="63" y="374"/>
                  </a:lnTo>
                  <a:lnTo>
                    <a:pt x="66" y="374"/>
                  </a:lnTo>
                  <a:lnTo>
                    <a:pt x="69" y="376"/>
                  </a:lnTo>
                  <a:lnTo>
                    <a:pt x="72" y="377"/>
                  </a:lnTo>
                  <a:lnTo>
                    <a:pt x="72" y="377"/>
                  </a:lnTo>
                  <a:lnTo>
                    <a:pt x="89" y="394"/>
                  </a:lnTo>
                  <a:lnTo>
                    <a:pt x="89" y="394"/>
                  </a:lnTo>
                  <a:lnTo>
                    <a:pt x="91" y="397"/>
                  </a:lnTo>
                  <a:lnTo>
                    <a:pt x="92" y="400"/>
                  </a:lnTo>
                  <a:lnTo>
                    <a:pt x="91" y="403"/>
                  </a:lnTo>
                  <a:lnTo>
                    <a:pt x="89" y="406"/>
                  </a:lnTo>
                  <a:lnTo>
                    <a:pt x="89" y="406"/>
                  </a:lnTo>
                  <a:lnTo>
                    <a:pt x="86" y="409"/>
                  </a:lnTo>
                  <a:lnTo>
                    <a:pt x="83" y="409"/>
                  </a:lnTo>
                  <a:lnTo>
                    <a:pt x="83" y="409"/>
                  </a:lnTo>
                  <a:close/>
                  <a:moveTo>
                    <a:pt x="422" y="368"/>
                  </a:moveTo>
                  <a:lnTo>
                    <a:pt x="422" y="368"/>
                  </a:lnTo>
                  <a:lnTo>
                    <a:pt x="418" y="367"/>
                  </a:lnTo>
                  <a:lnTo>
                    <a:pt x="418" y="367"/>
                  </a:lnTo>
                  <a:lnTo>
                    <a:pt x="415" y="364"/>
                  </a:lnTo>
                  <a:lnTo>
                    <a:pt x="415" y="361"/>
                  </a:lnTo>
                  <a:lnTo>
                    <a:pt x="415" y="358"/>
                  </a:lnTo>
                  <a:lnTo>
                    <a:pt x="415" y="355"/>
                  </a:lnTo>
                  <a:lnTo>
                    <a:pt x="415" y="355"/>
                  </a:lnTo>
                  <a:lnTo>
                    <a:pt x="427" y="335"/>
                  </a:lnTo>
                  <a:lnTo>
                    <a:pt x="427" y="335"/>
                  </a:lnTo>
                  <a:lnTo>
                    <a:pt x="430" y="332"/>
                  </a:lnTo>
                  <a:lnTo>
                    <a:pt x="433" y="331"/>
                  </a:lnTo>
                  <a:lnTo>
                    <a:pt x="436" y="331"/>
                  </a:lnTo>
                  <a:lnTo>
                    <a:pt x="439" y="331"/>
                  </a:lnTo>
                  <a:lnTo>
                    <a:pt x="439" y="331"/>
                  </a:lnTo>
                  <a:lnTo>
                    <a:pt x="442" y="334"/>
                  </a:lnTo>
                  <a:lnTo>
                    <a:pt x="443" y="337"/>
                  </a:lnTo>
                  <a:lnTo>
                    <a:pt x="443" y="340"/>
                  </a:lnTo>
                  <a:lnTo>
                    <a:pt x="443" y="343"/>
                  </a:lnTo>
                  <a:lnTo>
                    <a:pt x="443" y="343"/>
                  </a:lnTo>
                  <a:lnTo>
                    <a:pt x="430" y="364"/>
                  </a:lnTo>
                  <a:lnTo>
                    <a:pt x="430" y="364"/>
                  </a:lnTo>
                  <a:lnTo>
                    <a:pt x="427" y="367"/>
                  </a:lnTo>
                  <a:lnTo>
                    <a:pt x="422" y="368"/>
                  </a:lnTo>
                  <a:lnTo>
                    <a:pt x="422" y="368"/>
                  </a:lnTo>
                  <a:close/>
                  <a:moveTo>
                    <a:pt x="45" y="364"/>
                  </a:moveTo>
                  <a:lnTo>
                    <a:pt x="45" y="364"/>
                  </a:lnTo>
                  <a:lnTo>
                    <a:pt x="41" y="362"/>
                  </a:lnTo>
                  <a:lnTo>
                    <a:pt x="36" y="359"/>
                  </a:lnTo>
                  <a:lnTo>
                    <a:pt x="36" y="359"/>
                  </a:lnTo>
                  <a:lnTo>
                    <a:pt x="26" y="338"/>
                  </a:lnTo>
                  <a:lnTo>
                    <a:pt x="26" y="338"/>
                  </a:lnTo>
                  <a:lnTo>
                    <a:pt x="24" y="335"/>
                  </a:lnTo>
                  <a:lnTo>
                    <a:pt x="24" y="332"/>
                  </a:lnTo>
                  <a:lnTo>
                    <a:pt x="26" y="329"/>
                  </a:lnTo>
                  <a:lnTo>
                    <a:pt x="29" y="326"/>
                  </a:lnTo>
                  <a:lnTo>
                    <a:pt x="29" y="326"/>
                  </a:lnTo>
                  <a:lnTo>
                    <a:pt x="33" y="326"/>
                  </a:lnTo>
                  <a:lnTo>
                    <a:pt x="36" y="326"/>
                  </a:lnTo>
                  <a:lnTo>
                    <a:pt x="39" y="328"/>
                  </a:lnTo>
                  <a:lnTo>
                    <a:pt x="41" y="331"/>
                  </a:lnTo>
                  <a:lnTo>
                    <a:pt x="41" y="331"/>
                  </a:lnTo>
                  <a:lnTo>
                    <a:pt x="53" y="350"/>
                  </a:lnTo>
                  <a:lnTo>
                    <a:pt x="53" y="350"/>
                  </a:lnTo>
                  <a:lnTo>
                    <a:pt x="53" y="353"/>
                  </a:lnTo>
                  <a:lnTo>
                    <a:pt x="53" y="358"/>
                  </a:lnTo>
                  <a:lnTo>
                    <a:pt x="51" y="361"/>
                  </a:lnTo>
                  <a:lnTo>
                    <a:pt x="50" y="362"/>
                  </a:lnTo>
                  <a:lnTo>
                    <a:pt x="50" y="362"/>
                  </a:lnTo>
                  <a:lnTo>
                    <a:pt x="45" y="364"/>
                  </a:lnTo>
                  <a:lnTo>
                    <a:pt x="45" y="364"/>
                  </a:lnTo>
                  <a:close/>
                  <a:moveTo>
                    <a:pt x="20" y="311"/>
                  </a:moveTo>
                  <a:lnTo>
                    <a:pt x="20" y="311"/>
                  </a:lnTo>
                  <a:lnTo>
                    <a:pt x="15" y="309"/>
                  </a:lnTo>
                  <a:lnTo>
                    <a:pt x="12" y="306"/>
                  </a:lnTo>
                  <a:lnTo>
                    <a:pt x="11" y="305"/>
                  </a:lnTo>
                  <a:lnTo>
                    <a:pt x="11" y="305"/>
                  </a:lnTo>
                  <a:lnTo>
                    <a:pt x="5" y="281"/>
                  </a:lnTo>
                  <a:lnTo>
                    <a:pt x="5" y="281"/>
                  </a:lnTo>
                  <a:lnTo>
                    <a:pt x="5" y="276"/>
                  </a:lnTo>
                  <a:lnTo>
                    <a:pt x="6" y="273"/>
                  </a:lnTo>
                  <a:lnTo>
                    <a:pt x="9" y="272"/>
                  </a:lnTo>
                  <a:lnTo>
                    <a:pt x="12" y="270"/>
                  </a:lnTo>
                  <a:lnTo>
                    <a:pt x="12" y="270"/>
                  </a:lnTo>
                  <a:lnTo>
                    <a:pt x="17" y="270"/>
                  </a:lnTo>
                  <a:lnTo>
                    <a:pt x="20" y="272"/>
                  </a:lnTo>
                  <a:lnTo>
                    <a:pt x="21" y="273"/>
                  </a:lnTo>
                  <a:lnTo>
                    <a:pt x="23" y="276"/>
                  </a:lnTo>
                  <a:lnTo>
                    <a:pt x="23" y="276"/>
                  </a:lnTo>
                  <a:lnTo>
                    <a:pt x="29" y="299"/>
                  </a:lnTo>
                  <a:lnTo>
                    <a:pt x="29" y="299"/>
                  </a:lnTo>
                  <a:lnTo>
                    <a:pt x="29" y="302"/>
                  </a:lnTo>
                  <a:lnTo>
                    <a:pt x="27" y="306"/>
                  </a:lnTo>
                  <a:lnTo>
                    <a:pt x="26" y="308"/>
                  </a:lnTo>
                  <a:lnTo>
                    <a:pt x="23" y="309"/>
                  </a:lnTo>
                  <a:lnTo>
                    <a:pt x="23" y="309"/>
                  </a:lnTo>
                  <a:lnTo>
                    <a:pt x="20" y="311"/>
                  </a:lnTo>
                  <a:lnTo>
                    <a:pt x="20" y="311"/>
                  </a:lnTo>
                  <a:close/>
                  <a:moveTo>
                    <a:pt x="11" y="252"/>
                  </a:moveTo>
                  <a:lnTo>
                    <a:pt x="11" y="252"/>
                  </a:lnTo>
                  <a:lnTo>
                    <a:pt x="6" y="252"/>
                  </a:lnTo>
                  <a:lnTo>
                    <a:pt x="3" y="251"/>
                  </a:lnTo>
                  <a:lnTo>
                    <a:pt x="2" y="248"/>
                  </a:lnTo>
                  <a:lnTo>
                    <a:pt x="2" y="243"/>
                  </a:lnTo>
                  <a:lnTo>
                    <a:pt x="2" y="243"/>
                  </a:lnTo>
                  <a:lnTo>
                    <a:pt x="0" y="234"/>
                  </a:lnTo>
                  <a:lnTo>
                    <a:pt x="0" y="234"/>
                  </a:lnTo>
                  <a:lnTo>
                    <a:pt x="2" y="219"/>
                  </a:lnTo>
                  <a:lnTo>
                    <a:pt x="2" y="219"/>
                  </a:lnTo>
                  <a:lnTo>
                    <a:pt x="2" y="216"/>
                  </a:lnTo>
                  <a:lnTo>
                    <a:pt x="5" y="213"/>
                  </a:lnTo>
                  <a:lnTo>
                    <a:pt x="8" y="211"/>
                  </a:lnTo>
                  <a:lnTo>
                    <a:pt x="11" y="211"/>
                  </a:lnTo>
                  <a:lnTo>
                    <a:pt x="11" y="211"/>
                  </a:lnTo>
                  <a:lnTo>
                    <a:pt x="15" y="211"/>
                  </a:lnTo>
                  <a:lnTo>
                    <a:pt x="17" y="214"/>
                  </a:lnTo>
                  <a:lnTo>
                    <a:pt x="18" y="217"/>
                  </a:lnTo>
                  <a:lnTo>
                    <a:pt x="20" y="220"/>
                  </a:lnTo>
                  <a:lnTo>
                    <a:pt x="20" y="220"/>
                  </a:lnTo>
                  <a:lnTo>
                    <a:pt x="18" y="234"/>
                  </a:lnTo>
                  <a:lnTo>
                    <a:pt x="18" y="234"/>
                  </a:lnTo>
                  <a:lnTo>
                    <a:pt x="20" y="243"/>
                  </a:lnTo>
                  <a:lnTo>
                    <a:pt x="20" y="243"/>
                  </a:lnTo>
                  <a:lnTo>
                    <a:pt x="18" y="246"/>
                  </a:lnTo>
                  <a:lnTo>
                    <a:pt x="17" y="249"/>
                  </a:lnTo>
                  <a:lnTo>
                    <a:pt x="14" y="252"/>
                  </a:lnTo>
                  <a:lnTo>
                    <a:pt x="11" y="252"/>
                  </a:lnTo>
                  <a:lnTo>
                    <a:pt x="11" y="252"/>
                  </a:lnTo>
                  <a:lnTo>
                    <a:pt x="11" y="252"/>
                  </a:lnTo>
                  <a:lnTo>
                    <a:pt x="11" y="252"/>
                  </a:lnTo>
                  <a:close/>
                  <a:moveTo>
                    <a:pt x="15" y="193"/>
                  </a:moveTo>
                  <a:lnTo>
                    <a:pt x="15" y="193"/>
                  </a:lnTo>
                  <a:lnTo>
                    <a:pt x="14" y="193"/>
                  </a:lnTo>
                  <a:lnTo>
                    <a:pt x="14" y="193"/>
                  </a:lnTo>
                  <a:lnTo>
                    <a:pt x="11" y="192"/>
                  </a:lnTo>
                  <a:lnTo>
                    <a:pt x="8" y="190"/>
                  </a:lnTo>
                  <a:lnTo>
                    <a:pt x="6" y="186"/>
                  </a:lnTo>
                  <a:lnTo>
                    <a:pt x="6" y="183"/>
                  </a:lnTo>
                  <a:lnTo>
                    <a:pt x="6" y="183"/>
                  </a:lnTo>
                  <a:lnTo>
                    <a:pt x="14" y="159"/>
                  </a:lnTo>
                  <a:lnTo>
                    <a:pt x="14" y="159"/>
                  </a:lnTo>
                  <a:lnTo>
                    <a:pt x="15" y="156"/>
                  </a:lnTo>
                  <a:lnTo>
                    <a:pt x="18" y="154"/>
                  </a:lnTo>
                  <a:lnTo>
                    <a:pt x="21" y="153"/>
                  </a:lnTo>
                  <a:lnTo>
                    <a:pt x="24" y="154"/>
                  </a:lnTo>
                  <a:lnTo>
                    <a:pt x="24" y="154"/>
                  </a:lnTo>
                  <a:lnTo>
                    <a:pt x="27" y="156"/>
                  </a:lnTo>
                  <a:lnTo>
                    <a:pt x="30" y="159"/>
                  </a:lnTo>
                  <a:lnTo>
                    <a:pt x="30" y="162"/>
                  </a:lnTo>
                  <a:lnTo>
                    <a:pt x="30" y="165"/>
                  </a:lnTo>
                  <a:lnTo>
                    <a:pt x="30" y="165"/>
                  </a:lnTo>
                  <a:lnTo>
                    <a:pt x="24" y="187"/>
                  </a:lnTo>
                  <a:lnTo>
                    <a:pt x="24" y="187"/>
                  </a:lnTo>
                  <a:lnTo>
                    <a:pt x="23" y="190"/>
                  </a:lnTo>
                  <a:lnTo>
                    <a:pt x="21" y="192"/>
                  </a:lnTo>
                  <a:lnTo>
                    <a:pt x="18" y="193"/>
                  </a:lnTo>
                  <a:lnTo>
                    <a:pt x="15" y="193"/>
                  </a:lnTo>
                  <a:lnTo>
                    <a:pt x="15" y="193"/>
                  </a:lnTo>
                  <a:close/>
                  <a:moveTo>
                    <a:pt x="437" y="145"/>
                  </a:moveTo>
                  <a:lnTo>
                    <a:pt x="437" y="145"/>
                  </a:lnTo>
                  <a:lnTo>
                    <a:pt x="433" y="144"/>
                  </a:lnTo>
                  <a:lnTo>
                    <a:pt x="430" y="141"/>
                  </a:lnTo>
                  <a:lnTo>
                    <a:pt x="430" y="141"/>
                  </a:lnTo>
                  <a:lnTo>
                    <a:pt x="419" y="119"/>
                  </a:lnTo>
                  <a:lnTo>
                    <a:pt x="419" y="119"/>
                  </a:lnTo>
                  <a:lnTo>
                    <a:pt x="418" y="116"/>
                  </a:lnTo>
                  <a:lnTo>
                    <a:pt x="418" y="113"/>
                  </a:lnTo>
                  <a:lnTo>
                    <a:pt x="419" y="110"/>
                  </a:lnTo>
                  <a:lnTo>
                    <a:pt x="421" y="107"/>
                  </a:lnTo>
                  <a:lnTo>
                    <a:pt x="421" y="107"/>
                  </a:lnTo>
                  <a:lnTo>
                    <a:pt x="425" y="106"/>
                  </a:lnTo>
                  <a:lnTo>
                    <a:pt x="428" y="106"/>
                  </a:lnTo>
                  <a:lnTo>
                    <a:pt x="431" y="107"/>
                  </a:lnTo>
                  <a:lnTo>
                    <a:pt x="434" y="110"/>
                  </a:lnTo>
                  <a:lnTo>
                    <a:pt x="434" y="110"/>
                  </a:lnTo>
                  <a:lnTo>
                    <a:pt x="447" y="132"/>
                  </a:lnTo>
                  <a:lnTo>
                    <a:pt x="447" y="132"/>
                  </a:lnTo>
                  <a:lnTo>
                    <a:pt x="447" y="136"/>
                  </a:lnTo>
                  <a:lnTo>
                    <a:pt x="447" y="139"/>
                  </a:lnTo>
                  <a:lnTo>
                    <a:pt x="445" y="142"/>
                  </a:lnTo>
                  <a:lnTo>
                    <a:pt x="442" y="144"/>
                  </a:lnTo>
                  <a:lnTo>
                    <a:pt x="442" y="144"/>
                  </a:lnTo>
                  <a:lnTo>
                    <a:pt x="437" y="145"/>
                  </a:lnTo>
                  <a:lnTo>
                    <a:pt x="437" y="145"/>
                  </a:lnTo>
                  <a:close/>
                  <a:moveTo>
                    <a:pt x="36" y="139"/>
                  </a:moveTo>
                  <a:lnTo>
                    <a:pt x="36" y="139"/>
                  </a:lnTo>
                  <a:lnTo>
                    <a:pt x="32" y="138"/>
                  </a:lnTo>
                  <a:lnTo>
                    <a:pt x="32" y="138"/>
                  </a:lnTo>
                  <a:lnTo>
                    <a:pt x="29" y="136"/>
                  </a:lnTo>
                  <a:lnTo>
                    <a:pt x="27" y="132"/>
                  </a:lnTo>
                  <a:lnTo>
                    <a:pt x="27" y="128"/>
                  </a:lnTo>
                  <a:lnTo>
                    <a:pt x="27" y="125"/>
                  </a:lnTo>
                  <a:lnTo>
                    <a:pt x="27" y="125"/>
                  </a:lnTo>
                  <a:lnTo>
                    <a:pt x="41" y="104"/>
                  </a:lnTo>
                  <a:lnTo>
                    <a:pt x="41" y="104"/>
                  </a:lnTo>
                  <a:lnTo>
                    <a:pt x="42" y="101"/>
                  </a:lnTo>
                  <a:lnTo>
                    <a:pt x="47" y="100"/>
                  </a:lnTo>
                  <a:lnTo>
                    <a:pt x="50" y="100"/>
                  </a:lnTo>
                  <a:lnTo>
                    <a:pt x="53" y="101"/>
                  </a:lnTo>
                  <a:lnTo>
                    <a:pt x="53" y="101"/>
                  </a:lnTo>
                  <a:lnTo>
                    <a:pt x="56" y="104"/>
                  </a:lnTo>
                  <a:lnTo>
                    <a:pt x="57" y="107"/>
                  </a:lnTo>
                  <a:lnTo>
                    <a:pt x="57" y="110"/>
                  </a:lnTo>
                  <a:lnTo>
                    <a:pt x="56" y="115"/>
                  </a:lnTo>
                  <a:lnTo>
                    <a:pt x="56" y="115"/>
                  </a:lnTo>
                  <a:lnTo>
                    <a:pt x="44" y="135"/>
                  </a:lnTo>
                  <a:lnTo>
                    <a:pt x="44" y="135"/>
                  </a:lnTo>
                  <a:lnTo>
                    <a:pt x="41" y="138"/>
                  </a:lnTo>
                  <a:lnTo>
                    <a:pt x="36" y="139"/>
                  </a:lnTo>
                  <a:lnTo>
                    <a:pt x="36" y="139"/>
                  </a:lnTo>
                  <a:close/>
                  <a:moveTo>
                    <a:pt x="406" y="95"/>
                  </a:moveTo>
                  <a:lnTo>
                    <a:pt x="406" y="95"/>
                  </a:lnTo>
                  <a:lnTo>
                    <a:pt x="401" y="95"/>
                  </a:lnTo>
                  <a:lnTo>
                    <a:pt x="398" y="92"/>
                  </a:lnTo>
                  <a:lnTo>
                    <a:pt x="398" y="92"/>
                  </a:lnTo>
                  <a:lnTo>
                    <a:pt x="383" y="77"/>
                  </a:lnTo>
                  <a:lnTo>
                    <a:pt x="383" y="77"/>
                  </a:lnTo>
                  <a:lnTo>
                    <a:pt x="380" y="74"/>
                  </a:lnTo>
                  <a:lnTo>
                    <a:pt x="380" y="70"/>
                  </a:lnTo>
                  <a:lnTo>
                    <a:pt x="380" y="67"/>
                  </a:lnTo>
                  <a:lnTo>
                    <a:pt x="382" y="64"/>
                  </a:lnTo>
                  <a:lnTo>
                    <a:pt x="382" y="64"/>
                  </a:lnTo>
                  <a:lnTo>
                    <a:pt x="385" y="62"/>
                  </a:lnTo>
                  <a:lnTo>
                    <a:pt x="389" y="61"/>
                  </a:lnTo>
                  <a:lnTo>
                    <a:pt x="392" y="61"/>
                  </a:lnTo>
                  <a:lnTo>
                    <a:pt x="395" y="64"/>
                  </a:lnTo>
                  <a:lnTo>
                    <a:pt x="395" y="64"/>
                  </a:lnTo>
                  <a:lnTo>
                    <a:pt x="412" y="80"/>
                  </a:lnTo>
                  <a:lnTo>
                    <a:pt x="412" y="80"/>
                  </a:lnTo>
                  <a:lnTo>
                    <a:pt x="413" y="85"/>
                  </a:lnTo>
                  <a:lnTo>
                    <a:pt x="415" y="88"/>
                  </a:lnTo>
                  <a:lnTo>
                    <a:pt x="413" y="91"/>
                  </a:lnTo>
                  <a:lnTo>
                    <a:pt x="412" y="94"/>
                  </a:lnTo>
                  <a:lnTo>
                    <a:pt x="412" y="94"/>
                  </a:lnTo>
                  <a:lnTo>
                    <a:pt x="409" y="95"/>
                  </a:lnTo>
                  <a:lnTo>
                    <a:pt x="406" y="95"/>
                  </a:lnTo>
                  <a:lnTo>
                    <a:pt x="406" y="95"/>
                  </a:lnTo>
                  <a:close/>
                  <a:moveTo>
                    <a:pt x="69" y="91"/>
                  </a:moveTo>
                  <a:lnTo>
                    <a:pt x="69" y="91"/>
                  </a:lnTo>
                  <a:lnTo>
                    <a:pt x="66" y="89"/>
                  </a:lnTo>
                  <a:lnTo>
                    <a:pt x="63" y="88"/>
                  </a:lnTo>
                  <a:lnTo>
                    <a:pt x="63" y="88"/>
                  </a:lnTo>
                  <a:lnTo>
                    <a:pt x="62" y="85"/>
                  </a:lnTo>
                  <a:lnTo>
                    <a:pt x="60" y="82"/>
                  </a:lnTo>
                  <a:lnTo>
                    <a:pt x="62" y="79"/>
                  </a:lnTo>
                  <a:lnTo>
                    <a:pt x="63" y="76"/>
                  </a:lnTo>
                  <a:lnTo>
                    <a:pt x="63" y="76"/>
                  </a:lnTo>
                  <a:lnTo>
                    <a:pt x="81" y="58"/>
                  </a:lnTo>
                  <a:lnTo>
                    <a:pt x="81" y="58"/>
                  </a:lnTo>
                  <a:lnTo>
                    <a:pt x="85" y="56"/>
                  </a:lnTo>
                  <a:lnTo>
                    <a:pt x="88" y="56"/>
                  </a:lnTo>
                  <a:lnTo>
                    <a:pt x="91" y="58"/>
                  </a:lnTo>
                  <a:lnTo>
                    <a:pt x="94" y="59"/>
                  </a:lnTo>
                  <a:lnTo>
                    <a:pt x="94" y="59"/>
                  </a:lnTo>
                  <a:lnTo>
                    <a:pt x="95" y="62"/>
                  </a:lnTo>
                  <a:lnTo>
                    <a:pt x="97" y="65"/>
                  </a:lnTo>
                  <a:lnTo>
                    <a:pt x="95" y="70"/>
                  </a:lnTo>
                  <a:lnTo>
                    <a:pt x="94" y="71"/>
                  </a:lnTo>
                  <a:lnTo>
                    <a:pt x="94" y="71"/>
                  </a:lnTo>
                  <a:lnTo>
                    <a:pt x="77" y="88"/>
                  </a:lnTo>
                  <a:lnTo>
                    <a:pt x="77" y="88"/>
                  </a:lnTo>
                  <a:lnTo>
                    <a:pt x="74" y="89"/>
                  </a:lnTo>
                  <a:lnTo>
                    <a:pt x="69" y="91"/>
                  </a:lnTo>
                  <a:lnTo>
                    <a:pt x="69" y="91"/>
                  </a:lnTo>
                  <a:close/>
                  <a:moveTo>
                    <a:pt x="361" y="58"/>
                  </a:moveTo>
                  <a:lnTo>
                    <a:pt x="361" y="58"/>
                  </a:lnTo>
                  <a:lnTo>
                    <a:pt x="356" y="55"/>
                  </a:lnTo>
                  <a:lnTo>
                    <a:pt x="356" y="55"/>
                  </a:lnTo>
                  <a:lnTo>
                    <a:pt x="336" y="44"/>
                  </a:lnTo>
                  <a:lnTo>
                    <a:pt x="336" y="44"/>
                  </a:lnTo>
                  <a:lnTo>
                    <a:pt x="333" y="41"/>
                  </a:lnTo>
                  <a:lnTo>
                    <a:pt x="332" y="38"/>
                  </a:lnTo>
                  <a:lnTo>
                    <a:pt x="332" y="35"/>
                  </a:lnTo>
                  <a:lnTo>
                    <a:pt x="333" y="32"/>
                  </a:lnTo>
                  <a:lnTo>
                    <a:pt x="333" y="32"/>
                  </a:lnTo>
                  <a:lnTo>
                    <a:pt x="335" y="29"/>
                  </a:lnTo>
                  <a:lnTo>
                    <a:pt x="338" y="27"/>
                  </a:lnTo>
                  <a:lnTo>
                    <a:pt x="341" y="26"/>
                  </a:lnTo>
                  <a:lnTo>
                    <a:pt x="345" y="27"/>
                  </a:lnTo>
                  <a:lnTo>
                    <a:pt x="345" y="27"/>
                  </a:lnTo>
                  <a:lnTo>
                    <a:pt x="367" y="41"/>
                  </a:lnTo>
                  <a:lnTo>
                    <a:pt x="367" y="41"/>
                  </a:lnTo>
                  <a:lnTo>
                    <a:pt x="368" y="43"/>
                  </a:lnTo>
                  <a:lnTo>
                    <a:pt x="370" y="46"/>
                  </a:lnTo>
                  <a:lnTo>
                    <a:pt x="370" y="50"/>
                  </a:lnTo>
                  <a:lnTo>
                    <a:pt x="368" y="53"/>
                  </a:lnTo>
                  <a:lnTo>
                    <a:pt x="368" y="53"/>
                  </a:lnTo>
                  <a:lnTo>
                    <a:pt x="365" y="56"/>
                  </a:lnTo>
                  <a:lnTo>
                    <a:pt x="361" y="58"/>
                  </a:lnTo>
                  <a:lnTo>
                    <a:pt x="361" y="58"/>
                  </a:lnTo>
                  <a:close/>
                  <a:moveTo>
                    <a:pt x="115" y="53"/>
                  </a:moveTo>
                  <a:lnTo>
                    <a:pt x="115" y="53"/>
                  </a:lnTo>
                  <a:lnTo>
                    <a:pt x="112" y="52"/>
                  </a:lnTo>
                  <a:lnTo>
                    <a:pt x="107" y="49"/>
                  </a:lnTo>
                  <a:lnTo>
                    <a:pt x="107" y="49"/>
                  </a:lnTo>
                  <a:lnTo>
                    <a:pt x="106" y="46"/>
                  </a:lnTo>
                  <a:lnTo>
                    <a:pt x="107" y="43"/>
                  </a:lnTo>
                  <a:lnTo>
                    <a:pt x="107" y="38"/>
                  </a:lnTo>
                  <a:lnTo>
                    <a:pt x="110" y="36"/>
                  </a:lnTo>
                  <a:lnTo>
                    <a:pt x="110" y="36"/>
                  </a:lnTo>
                  <a:lnTo>
                    <a:pt x="131" y="24"/>
                  </a:lnTo>
                  <a:lnTo>
                    <a:pt x="131" y="24"/>
                  </a:lnTo>
                  <a:lnTo>
                    <a:pt x="136" y="23"/>
                  </a:lnTo>
                  <a:lnTo>
                    <a:pt x="139" y="24"/>
                  </a:lnTo>
                  <a:lnTo>
                    <a:pt x="142" y="26"/>
                  </a:lnTo>
                  <a:lnTo>
                    <a:pt x="143" y="29"/>
                  </a:lnTo>
                  <a:lnTo>
                    <a:pt x="143" y="29"/>
                  </a:lnTo>
                  <a:lnTo>
                    <a:pt x="145" y="32"/>
                  </a:lnTo>
                  <a:lnTo>
                    <a:pt x="145" y="35"/>
                  </a:lnTo>
                  <a:lnTo>
                    <a:pt x="143" y="38"/>
                  </a:lnTo>
                  <a:lnTo>
                    <a:pt x="140" y="41"/>
                  </a:lnTo>
                  <a:lnTo>
                    <a:pt x="140" y="41"/>
                  </a:lnTo>
                  <a:lnTo>
                    <a:pt x="121" y="52"/>
                  </a:lnTo>
                  <a:lnTo>
                    <a:pt x="121" y="52"/>
                  </a:lnTo>
                  <a:lnTo>
                    <a:pt x="115" y="53"/>
                  </a:lnTo>
                  <a:lnTo>
                    <a:pt x="115" y="53"/>
                  </a:lnTo>
                  <a:close/>
                  <a:moveTo>
                    <a:pt x="308" y="30"/>
                  </a:moveTo>
                  <a:lnTo>
                    <a:pt x="308" y="30"/>
                  </a:lnTo>
                  <a:lnTo>
                    <a:pt x="305" y="30"/>
                  </a:lnTo>
                  <a:lnTo>
                    <a:pt x="305" y="30"/>
                  </a:lnTo>
                  <a:lnTo>
                    <a:pt x="284" y="24"/>
                  </a:lnTo>
                  <a:lnTo>
                    <a:pt x="284" y="24"/>
                  </a:lnTo>
                  <a:lnTo>
                    <a:pt x="281" y="23"/>
                  </a:lnTo>
                  <a:lnTo>
                    <a:pt x="278" y="20"/>
                  </a:lnTo>
                  <a:lnTo>
                    <a:pt x="276" y="17"/>
                  </a:lnTo>
                  <a:lnTo>
                    <a:pt x="276" y="12"/>
                  </a:lnTo>
                  <a:lnTo>
                    <a:pt x="276" y="12"/>
                  </a:lnTo>
                  <a:lnTo>
                    <a:pt x="278" y="9"/>
                  </a:lnTo>
                  <a:lnTo>
                    <a:pt x="281" y="8"/>
                  </a:lnTo>
                  <a:lnTo>
                    <a:pt x="284" y="6"/>
                  </a:lnTo>
                  <a:lnTo>
                    <a:pt x="288" y="6"/>
                  </a:lnTo>
                  <a:lnTo>
                    <a:pt x="288" y="6"/>
                  </a:lnTo>
                  <a:lnTo>
                    <a:pt x="311" y="12"/>
                  </a:lnTo>
                  <a:lnTo>
                    <a:pt x="311" y="12"/>
                  </a:lnTo>
                  <a:lnTo>
                    <a:pt x="314" y="15"/>
                  </a:lnTo>
                  <a:lnTo>
                    <a:pt x="317" y="17"/>
                  </a:lnTo>
                  <a:lnTo>
                    <a:pt x="317" y="21"/>
                  </a:lnTo>
                  <a:lnTo>
                    <a:pt x="317" y="24"/>
                  </a:lnTo>
                  <a:lnTo>
                    <a:pt x="317" y="24"/>
                  </a:lnTo>
                  <a:lnTo>
                    <a:pt x="315" y="27"/>
                  </a:lnTo>
                  <a:lnTo>
                    <a:pt x="314" y="29"/>
                  </a:lnTo>
                  <a:lnTo>
                    <a:pt x="308" y="30"/>
                  </a:lnTo>
                  <a:lnTo>
                    <a:pt x="308" y="30"/>
                  </a:lnTo>
                  <a:close/>
                  <a:moveTo>
                    <a:pt x="169" y="29"/>
                  </a:moveTo>
                  <a:lnTo>
                    <a:pt x="169" y="29"/>
                  </a:lnTo>
                  <a:lnTo>
                    <a:pt x="163" y="26"/>
                  </a:lnTo>
                  <a:lnTo>
                    <a:pt x="161" y="24"/>
                  </a:lnTo>
                  <a:lnTo>
                    <a:pt x="160" y="21"/>
                  </a:lnTo>
                  <a:lnTo>
                    <a:pt x="160" y="21"/>
                  </a:lnTo>
                  <a:lnTo>
                    <a:pt x="160" y="18"/>
                  </a:lnTo>
                  <a:lnTo>
                    <a:pt x="161" y="15"/>
                  </a:lnTo>
                  <a:lnTo>
                    <a:pt x="163" y="12"/>
                  </a:lnTo>
                  <a:lnTo>
                    <a:pt x="166" y="11"/>
                  </a:lnTo>
                  <a:lnTo>
                    <a:pt x="166" y="11"/>
                  </a:lnTo>
                  <a:lnTo>
                    <a:pt x="190" y="5"/>
                  </a:lnTo>
                  <a:lnTo>
                    <a:pt x="190" y="5"/>
                  </a:lnTo>
                  <a:lnTo>
                    <a:pt x="193" y="5"/>
                  </a:lnTo>
                  <a:lnTo>
                    <a:pt x="196" y="6"/>
                  </a:lnTo>
                  <a:lnTo>
                    <a:pt x="199" y="8"/>
                  </a:lnTo>
                  <a:lnTo>
                    <a:pt x="201" y="12"/>
                  </a:lnTo>
                  <a:lnTo>
                    <a:pt x="201" y="12"/>
                  </a:lnTo>
                  <a:lnTo>
                    <a:pt x="201" y="15"/>
                  </a:lnTo>
                  <a:lnTo>
                    <a:pt x="199" y="18"/>
                  </a:lnTo>
                  <a:lnTo>
                    <a:pt x="196" y="21"/>
                  </a:lnTo>
                  <a:lnTo>
                    <a:pt x="193" y="23"/>
                  </a:lnTo>
                  <a:lnTo>
                    <a:pt x="193" y="23"/>
                  </a:lnTo>
                  <a:lnTo>
                    <a:pt x="172" y="27"/>
                  </a:lnTo>
                  <a:lnTo>
                    <a:pt x="172" y="27"/>
                  </a:lnTo>
                  <a:lnTo>
                    <a:pt x="169" y="29"/>
                  </a:lnTo>
                  <a:lnTo>
                    <a:pt x="169" y="29"/>
                  </a:lnTo>
                  <a:close/>
                  <a:moveTo>
                    <a:pt x="250" y="18"/>
                  </a:moveTo>
                  <a:lnTo>
                    <a:pt x="250" y="18"/>
                  </a:lnTo>
                  <a:lnTo>
                    <a:pt x="250" y="18"/>
                  </a:lnTo>
                  <a:lnTo>
                    <a:pt x="250" y="18"/>
                  </a:lnTo>
                  <a:lnTo>
                    <a:pt x="235" y="18"/>
                  </a:lnTo>
                  <a:lnTo>
                    <a:pt x="235" y="18"/>
                  </a:lnTo>
                  <a:lnTo>
                    <a:pt x="228" y="18"/>
                  </a:lnTo>
                  <a:lnTo>
                    <a:pt x="228" y="18"/>
                  </a:lnTo>
                  <a:lnTo>
                    <a:pt x="223" y="18"/>
                  </a:lnTo>
                  <a:lnTo>
                    <a:pt x="220" y="17"/>
                  </a:lnTo>
                  <a:lnTo>
                    <a:pt x="219" y="14"/>
                  </a:lnTo>
                  <a:lnTo>
                    <a:pt x="217" y="9"/>
                  </a:lnTo>
                  <a:lnTo>
                    <a:pt x="217" y="9"/>
                  </a:lnTo>
                  <a:lnTo>
                    <a:pt x="219" y="6"/>
                  </a:lnTo>
                  <a:lnTo>
                    <a:pt x="220" y="3"/>
                  </a:lnTo>
                  <a:lnTo>
                    <a:pt x="223" y="2"/>
                  </a:lnTo>
                  <a:lnTo>
                    <a:pt x="226" y="0"/>
                  </a:lnTo>
                  <a:lnTo>
                    <a:pt x="226" y="0"/>
                  </a:lnTo>
                  <a:lnTo>
                    <a:pt x="235" y="0"/>
                  </a:lnTo>
                  <a:lnTo>
                    <a:pt x="235" y="0"/>
                  </a:lnTo>
                  <a:lnTo>
                    <a:pt x="250" y="0"/>
                  </a:lnTo>
                  <a:lnTo>
                    <a:pt x="250" y="0"/>
                  </a:lnTo>
                  <a:lnTo>
                    <a:pt x="255" y="2"/>
                  </a:lnTo>
                  <a:lnTo>
                    <a:pt x="258" y="3"/>
                  </a:lnTo>
                  <a:lnTo>
                    <a:pt x="259" y="6"/>
                  </a:lnTo>
                  <a:lnTo>
                    <a:pt x="259" y="11"/>
                  </a:lnTo>
                  <a:lnTo>
                    <a:pt x="259" y="11"/>
                  </a:lnTo>
                  <a:lnTo>
                    <a:pt x="258" y="14"/>
                  </a:lnTo>
                  <a:lnTo>
                    <a:pt x="256" y="17"/>
                  </a:lnTo>
                  <a:lnTo>
                    <a:pt x="253" y="18"/>
                  </a:lnTo>
                  <a:lnTo>
                    <a:pt x="250" y="18"/>
                  </a:lnTo>
                  <a:lnTo>
                    <a:pt x="250" y="18"/>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20" name="Freeform 46"/>
            <p:cNvSpPr>
              <a:spLocks/>
            </p:cNvSpPr>
            <p:nvPr/>
          </p:nvSpPr>
          <p:spPr bwMode="auto">
            <a:xfrm>
              <a:off x="3823" y="1983"/>
              <a:ext cx="11" cy="14"/>
            </a:xfrm>
            <a:custGeom>
              <a:avLst/>
              <a:gdLst/>
              <a:ahLst/>
              <a:cxnLst>
                <a:cxn ang="0">
                  <a:pos x="12" y="30"/>
                </a:cxn>
                <a:cxn ang="0">
                  <a:pos x="12" y="30"/>
                </a:cxn>
                <a:cxn ang="0">
                  <a:pos x="9" y="30"/>
                </a:cxn>
                <a:cxn ang="0">
                  <a:pos x="6" y="29"/>
                </a:cxn>
                <a:cxn ang="0">
                  <a:pos x="5" y="26"/>
                </a:cxn>
                <a:cxn ang="0">
                  <a:pos x="3" y="23"/>
                </a:cxn>
                <a:cxn ang="0">
                  <a:pos x="3" y="23"/>
                </a:cxn>
                <a:cxn ang="0">
                  <a:pos x="0" y="12"/>
                </a:cxn>
                <a:cxn ang="0">
                  <a:pos x="0" y="12"/>
                </a:cxn>
                <a:cxn ang="0">
                  <a:pos x="0" y="9"/>
                </a:cxn>
                <a:cxn ang="0">
                  <a:pos x="1" y="5"/>
                </a:cxn>
                <a:cxn ang="0">
                  <a:pos x="3" y="3"/>
                </a:cxn>
                <a:cxn ang="0">
                  <a:pos x="6" y="0"/>
                </a:cxn>
                <a:cxn ang="0">
                  <a:pos x="6" y="0"/>
                </a:cxn>
                <a:cxn ang="0">
                  <a:pos x="11" y="0"/>
                </a:cxn>
                <a:cxn ang="0">
                  <a:pos x="14" y="2"/>
                </a:cxn>
                <a:cxn ang="0">
                  <a:pos x="17" y="3"/>
                </a:cxn>
                <a:cxn ang="0">
                  <a:pos x="18" y="6"/>
                </a:cxn>
                <a:cxn ang="0">
                  <a:pos x="18" y="6"/>
                </a:cxn>
                <a:cxn ang="0">
                  <a:pos x="21" y="20"/>
                </a:cxn>
                <a:cxn ang="0">
                  <a:pos x="21" y="20"/>
                </a:cxn>
                <a:cxn ang="0">
                  <a:pos x="21" y="23"/>
                </a:cxn>
                <a:cxn ang="0">
                  <a:pos x="20" y="26"/>
                </a:cxn>
                <a:cxn ang="0">
                  <a:pos x="18" y="29"/>
                </a:cxn>
                <a:cxn ang="0">
                  <a:pos x="14" y="30"/>
                </a:cxn>
                <a:cxn ang="0">
                  <a:pos x="14" y="30"/>
                </a:cxn>
                <a:cxn ang="0">
                  <a:pos x="12" y="30"/>
                </a:cxn>
                <a:cxn ang="0">
                  <a:pos x="12" y="30"/>
                </a:cxn>
              </a:cxnLst>
              <a:rect l="0" t="0" r="r" b="b"/>
              <a:pathLst>
                <a:path w="21" h="30">
                  <a:moveTo>
                    <a:pt x="12" y="30"/>
                  </a:moveTo>
                  <a:lnTo>
                    <a:pt x="12" y="30"/>
                  </a:lnTo>
                  <a:lnTo>
                    <a:pt x="9" y="30"/>
                  </a:lnTo>
                  <a:lnTo>
                    <a:pt x="6" y="29"/>
                  </a:lnTo>
                  <a:lnTo>
                    <a:pt x="5" y="26"/>
                  </a:lnTo>
                  <a:lnTo>
                    <a:pt x="3" y="23"/>
                  </a:lnTo>
                  <a:lnTo>
                    <a:pt x="3" y="23"/>
                  </a:lnTo>
                  <a:lnTo>
                    <a:pt x="0" y="12"/>
                  </a:lnTo>
                  <a:lnTo>
                    <a:pt x="0" y="12"/>
                  </a:lnTo>
                  <a:lnTo>
                    <a:pt x="0" y="9"/>
                  </a:lnTo>
                  <a:lnTo>
                    <a:pt x="1" y="5"/>
                  </a:lnTo>
                  <a:lnTo>
                    <a:pt x="3" y="3"/>
                  </a:lnTo>
                  <a:lnTo>
                    <a:pt x="6" y="0"/>
                  </a:lnTo>
                  <a:lnTo>
                    <a:pt x="6" y="0"/>
                  </a:lnTo>
                  <a:lnTo>
                    <a:pt x="11" y="0"/>
                  </a:lnTo>
                  <a:lnTo>
                    <a:pt x="14" y="2"/>
                  </a:lnTo>
                  <a:lnTo>
                    <a:pt x="17" y="3"/>
                  </a:lnTo>
                  <a:lnTo>
                    <a:pt x="18" y="6"/>
                  </a:lnTo>
                  <a:lnTo>
                    <a:pt x="18" y="6"/>
                  </a:lnTo>
                  <a:lnTo>
                    <a:pt x="21" y="20"/>
                  </a:lnTo>
                  <a:lnTo>
                    <a:pt x="21" y="20"/>
                  </a:lnTo>
                  <a:lnTo>
                    <a:pt x="21" y="23"/>
                  </a:lnTo>
                  <a:lnTo>
                    <a:pt x="20" y="26"/>
                  </a:lnTo>
                  <a:lnTo>
                    <a:pt x="18" y="29"/>
                  </a:lnTo>
                  <a:lnTo>
                    <a:pt x="14" y="30"/>
                  </a:lnTo>
                  <a:lnTo>
                    <a:pt x="14" y="30"/>
                  </a:lnTo>
                  <a:lnTo>
                    <a:pt x="12" y="30"/>
                  </a:lnTo>
                  <a:lnTo>
                    <a:pt x="12" y="3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21" name="Freeform 47"/>
            <p:cNvSpPr>
              <a:spLocks/>
            </p:cNvSpPr>
            <p:nvPr/>
          </p:nvSpPr>
          <p:spPr bwMode="auto">
            <a:xfrm>
              <a:off x="3548" y="1907"/>
              <a:ext cx="12" cy="22"/>
            </a:xfrm>
            <a:custGeom>
              <a:avLst/>
              <a:gdLst/>
              <a:ahLst/>
              <a:cxnLst>
                <a:cxn ang="0">
                  <a:pos x="25" y="44"/>
                </a:cxn>
                <a:cxn ang="0">
                  <a:pos x="25" y="46"/>
                </a:cxn>
                <a:cxn ang="0">
                  <a:pos x="25" y="47"/>
                </a:cxn>
                <a:cxn ang="0">
                  <a:pos x="25" y="47"/>
                </a:cxn>
                <a:cxn ang="0">
                  <a:pos x="0" y="47"/>
                </a:cxn>
                <a:cxn ang="0">
                  <a:pos x="0" y="47"/>
                </a:cxn>
                <a:cxn ang="0">
                  <a:pos x="0" y="47"/>
                </a:cxn>
                <a:cxn ang="0">
                  <a:pos x="0" y="46"/>
                </a:cxn>
                <a:cxn ang="0">
                  <a:pos x="0" y="44"/>
                </a:cxn>
                <a:cxn ang="0">
                  <a:pos x="0" y="44"/>
                </a:cxn>
                <a:cxn ang="0">
                  <a:pos x="0" y="42"/>
                </a:cxn>
                <a:cxn ang="0">
                  <a:pos x="0" y="42"/>
                </a:cxn>
                <a:cxn ang="0">
                  <a:pos x="0" y="42"/>
                </a:cxn>
                <a:cxn ang="0">
                  <a:pos x="10" y="8"/>
                </a:cxn>
                <a:cxn ang="0">
                  <a:pos x="1" y="12"/>
                </a:cxn>
                <a:cxn ang="0">
                  <a:pos x="0" y="12"/>
                </a:cxn>
                <a:cxn ang="0">
                  <a:pos x="0" y="12"/>
                </a:cxn>
                <a:cxn ang="0">
                  <a:pos x="0" y="12"/>
                </a:cxn>
                <a:cxn ang="0">
                  <a:pos x="0" y="11"/>
                </a:cxn>
                <a:cxn ang="0">
                  <a:pos x="0" y="9"/>
                </a:cxn>
                <a:cxn ang="0">
                  <a:pos x="0" y="9"/>
                </a:cxn>
                <a:cxn ang="0">
                  <a:pos x="0" y="8"/>
                </a:cxn>
                <a:cxn ang="0">
                  <a:pos x="10" y="2"/>
                </a:cxn>
                <a:cxn ang="0">
                  <a:pos x="10" y="0"/>
                </a:cxn>
                <a:cxn ang="0">
                  <a:pos x="12" y="0"/>
                </a:cxn>
                <a:cxn ang="0">
                  <a:pos x="12" y="0"/>
                </a:cxn>
                <a:cxn ang="0">
                  <a:pos x="13" y="0"/>
                </a:cxn>
                <a:cxn ang="0">
                  <a:pos x="15" y="0"/>
                </a:cxn>
                <a:cxn ang="0">
                  <a:pos x="16" y="0"/>
                </a:cxn>
                <a:cxn ang="0">
                  <a:pos x="16" y="2"/>
                </a:cxn>
                <a:cxn ang="0">
                  <a:pos x="16" y="2"/>
                </a:cxn>
                <a:cxn ang="0">
                  <a:pos x="24" y="42"/>
                </a:cxn>
                <a:cxn ang="0">
                  <a:pos x="25" y="42"/>
                </a:cxn>
                <a:cxn ang="0">
                  <a:pos x="25" y="42"/>
                </a:cxn>
                <a:cxn ang="0">
                  <a:pos x="25" y="44"/>
                </a:cxn>
                <a:cxn ang="0">
                  <a:pos x="25" y="44"/>
                </a:cxn>
              </a:cxnLst>
              <a:rect l="0" t="0" r="r" b="b"/>
              <a:pathLst>
                <a:path w="25" h="47">
                  <a:moveTo>
                    <a:pt x="25" y="44"/>
                  </a:moveTo>
                  <a:lnTo>
                    <a:pt x="25" y="44"/>
                  </a:lnTo>
                  <a:lnTo>
                    <a:pt x="25" y="46"/>
                  </a:lnTo>
                  <a:lnTo>
                    <a:pt x="25" y="46"/>
                  </a:lnTo>
                  <a:lnTo>
                    <a:pt x="25" y="47"/>
                  </a:lnTo>
                  <a:lnTo>
                    <a:pt x="25" y="47"/>
                  </a:lnTo>
                  <a:lnTo>
                    <a:pt x="25" y="47"/>
                  </a:lnTo>
                  <a:lnTo>
                    <a:pt x="25" y="47"/>
                  </a:lnTo>
                  <a:lnTo>
                    <a:pt x="24" y="47"/>
                  </a:lnTo>
                  <a:lnTo>
                    <a:pt x="0" y="47"/>
                  </a:lnTo>
                  <a:lnTo>
                    <a:pt x="0" y="47"/>
                  </a:lnTo>
                  <a:lnTo>
                    <a:pt x="0" y="47"/>
                  </a:lnTo>
                  <a:lnTo>
                    <a:pt x="0" y="47"/>
                  </a:lnTo>
                  <a:lnTo>
                    <a:pt x="0" y="47"/>
                  </a:lnTo>
                  <a:lnTo>
                    <a:pt x="0" y="47"/>
                  </a:lnTo>
                  <a:lnTo>
                    <a:pt x="0" y="46"/>
                  </a:lnTo>
                  <a:lnTo>
                    <a:pt x="0" y="46"/>
                  </a:lnTo>
                  <a:lnTo>
                    <a:pt x="0" y="44"/>
                  </a:lnTo>
                  <a:lnTo>
                    <a:pt x="0" y="44"/>
                  </a:lnTo>
                  <a:lnTo>
                    <a:pt x="0" y="44"/>
                  </a:lnTo>
                  <a:lnTo>
                    <a:pt x="0" y="44"/>
                  </a:lnTo>
                  <a:lnTo>
                    <a:pt x="0" y="42"/>
                  </a:lnTo>
                  <a:lnTo>
                    <a:pt x="0" y="42"/>
                  </a:lnTo>
                  <a:lnTo>
                    <a:pt x="0" y="42"/>
                  </a:lnTo>
                  <a:lnTo>
                    <a:pt x="0" y="42"/>
                  </a:lnTo>
                  <a:lnTo>
                    <a:pt x="0" y="42"/>
                  </a:lnTo>
                  <a:lnTo>
                    <a:pt x="10" y="42"/>
                  </a:lnTo>
                  <a:lnTo>
                    <a:pt x="10" y="8"/>
                  </a:lnTo>
                  <a:lnTo>
                    <a:pt x="1" y="12"/>
                  </a:lnTo>
                  <a:lnTo>
                    <a:pt x="1" y="12"/>
                  </a:lnTo>
                  <a:lnTo>
                    <a:pt x="0" y="12"/>
                  </a:lnTo>
                  <a:lnTo>
                    <a:pt x="0"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0" y="8"/>
                  </a:lnTo>
                  <a:lnTo>
                    <a:pt x="10" y="2"/>
                  </a:lnTo>
                  <a:lnTo>
                    <a:pt x="10" y="2"/>
                  </a:lnTo>
                  <a:lnTo>
                    <a:pt x="10" y="0"/>
                  </a:lnTo>
                  <a:lnTo>
                    <a:pt x="10" y="0"/>
                  </a:lnTo>
                  <a:lnTo>
                    <a:pt x="12" y="0"/>
                  </a:lnTo>
                  <a:lnTo>
                    <a:pt x="12" y="0"/>
                  </a:lnTo>
                  <a:lnTo>
                    <a:pt x="12" y="0"/>
                  </a:lnTo>
                  <a:lnTo>
                    <a:pt x="12" y="0"/>
                  </a:lnTo>
                  <a:lnTo>
                    <a:pt x="13" y="0"/>
                  </a:lnTo>
                  <a:lnTo>
                    <a:pt x="13" y="0"/>
                  </a:lnTo>
                  <a:lnTo>
                    <a:pt x="15" y="0"/>
                  </a:lnTo>
                  <a:lnTo>
                    <a:pt x="15" y="0"/>
                  </a:lnTo>
                  <a:lnTo>
                    <a:pt x="16" y="0"/>
                  </a:lnTo>
                  <a:lnTo>
                    <a:pt x="16" y="0"/>
                  </a:lnTo>
                  <a:lnTo>
                    <a:pt x="16" y="2"/>
                  </a:lnTo>
                  <a:lnTo>
                    <a:pt x="16" y="2"/>
                  </a:lnTo>
                  <a:lnTo>
                    <a:pt x="16" y="2"/>
                  </a:lnTo>
                  <a:lnTo>
                    <a:pt x="16" y="42"/>
                  </a:lnTo>
                  <a:lnTo>
                    <a:pt x="24" y="42"/>
                  </a:lnTo>
                  <a:lnTo>
                    <a:pt x="24" y="42"/>
                  </a:lnTo>
                  <a:lnTo>
                    <a:pt x="25" y="42"/>
                  </a:lnTo>
                  <a:lnTo>
                    <a:pt x="25" y="42"/>
                  </a:lnTo>
                  <a:lnTo>
                    <a:pt x="25" y="42"/>
                  </a:lnTo>
                  <a:lnTo>
                    <a:pt x="25" y="42"/>
                  </a:lnTo>
                  <a:lnTo>
                    <a:pt x="25" y="44"/>
                  </a:lnTo>
                  <a:lnTo>
                    <a:pt x="25" y="44"/>
                  </a:lnTo>
                  <a:lnTo>
                    <a:pt x="25" y="44"/>
                  </a:lnTo>
                  <a:lnTo>
                    <a:pt x="25" y="4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22" name="Freeform 48"/>
            <p:cNvSpPr>
              <a:spLocks noEditPoints="1"/>
            </p:cNvSpPr>
            <p:nvPr/>
          </p:nvSpPr>
          <p:spPr bwMode="auto">
            <a:xfrm>
              <a:off x="3576" y="1907"/>
              <a:ext cx="15" cy="22"/>
            </a:xfrm>
            <a:custGeom>
              <a:avLst/>
              <a:gdLst/>
              <a:ahLst/>
              <a:cxnLst>
                <a:cxn ang="0">
                  <a:pos x="32" y="24"/>
                </a:cxn>
                <a:cxn ang="0">
                  <a:pos x="32" y="33"/>
                </a:cxn>
                <a:cxn ang="0">
                  <a:pos x="29" y="41"/>
                </a:cxn>
                <a:cxn ang="0">
                  <a:pos x="25" y="46"/>
                </a:cxn>
                <a:cxn ang="0">
                  <a:pos x="20" y="47"/>
                </a:cxn>
                <a:cxn ang="0">
                  <a:pos x="17" y="47"/>
                </a:cxn>
                <a:cxn ang="0">
                  <a:pos x="10" y="46"/>
                </a:cxn>
                <a:cxn ang="0">
                  <a:pos x="7" y="44"/>
                </a:cxn>
                <a:cxn ang="0">
                  <a:pos x="5" y="41"/>
                </a:cxn>
                <a:cxn ang="0">
                  <a:pos x="2" y="33"/>
                </a:cxn>
                <a:cxn ang="0">
                  <a:pos x="0" y="24"/>
                </a:cxn>
                <a:cxn ang="0">
                  <a:pos x="2" y="14"/>
                </a:cxn>
                <a:cxn ang="0">
                  <a:pos x="5" y="6"/>
                </a:cxn>
                <a:cxn ang="0">
                  <a:pos x="10" y="2"/>
                </a:cxn>
                <a:cxn ang="0">
                  <a:pos x="13" y="0"/>
                </a:cxn>
                <a:cxn ang="0">
                  <a:pos x="17" y="0"/>
                </a:cxn>
                <a:cxn ang="0">
                  <a:pos x="25" y="2"/>
                </a:cxn>
                <a:cxn ang="0">
                  <a:pos x="28" y="3"/>
                </a:cxn>
                <a:cxn ang="0">
                  <a:pos x="29" y="6"/>
                </a:cxn>
                <a:cxn ang="0">
                  <a:pos x="32" y="14"/>
                </a:cxn>
                <a:cxn ang="0">
                  <a:pos x="32" y="24"/>
                </a:cxn>
                <a:cxn ang="0">
                  <a:pos x="26" y="24"/>
                </a:cxn>
                <a:cxn ang="0">
                  <a:pos x="26" y="18"/>
                </a:cxn>
                <a:cxn ang="0">
                  <a:pos x="26" y="14"/>
                </a:cxn>
                <a:cxn ang="0">
                  <a:pos x="25" y="9"/>
                </a:cxn>
                <a:cxn ang="0">
                  <a:pos x="23" y="8"/>
                </a:cxn>
                <a:cxn ang="0">
                  <a:pos x="20" y="6"/>
                </a:cxn>
                <a:cxn ang="0">
                  <a:pos x="17" y="5"/>
                </a:cxn>
                <a:cxn ang="0">
                  <a:pos x="13" y="6"/>
                </a:cxn>
                <a:cxn ang="0">
                  <a:pos x="10" y="11"/>
                </a:cxn>
                <a:cxn ang="0">
                  <a:pos x="8" y="17"/>
                </a:cxn>
                <a:cxn ang="0">
                  <a:pos x="7" y="23"/>
                </a:cxn>
                <a:cxn ang="0">
                  <a:pos x="8" y="32"/>
                </a:cxn>
                <a:cxn ang="0">
                  <a:pos x="10" y="38"/>
                </a:cxn>
                <a:cxn ang="0">
                  <a:pos x="13" y="41"/>
                </a:cxn>
                <a:cxn ang="0">
                  <a:pos x="17" y="42"/>
                </a:cxn>
                <a:cxn ang="0">
                  <a:pos x="20" y="42"/>
                </a:cxn>
                <a:cxn ang="0">
                  <a:pos x="23" y="39"/>
                </a:cxn>
                <a:cxn ang="0">
                  <a:pos x="25" y="38"/>
                </a:cxn>
                <a:cxn ang="0">
                  <a:pos x="26" y="33"/>
                </a:cxn>
                <a:cxn ang="0">
                  <a:pos x="26" y="29"/>
                </a:cxn>
                <a:cxn ang="0">
                  <a:pos x="26" y="24"/>
                </a:cxn>
              </a:cxnLst>
              <a:rect l="0" t="0" r="r" b="b"/>
              <a:pathLst>
                <a:path w="32" h="47">
                  <a:moveTo>
                    <a:pt x="32" y="24"/>
                  </a:moveTo>
                  <a:lnTo>
                    <a:pt x="32" y="24"/>
                  </a:lnTo>
                  <a:lnTo>
                    <a:pt x="32" y="33"/>
                  </a:lnTo>
                  <a:lnTo>
                    <a:pt x="32" y="33"/>
                  </a:lnTo>
                  <a:lnTo>
                    <a:pt x="29" y="41"/>
                  </a:lnTo>
                  <a:lnTo>
                    <a:pt x="29" y="41"/>
                  </a:lnTo>
                  <a:lnTo>
                    <a:pt x="28" y="44"/>
                  </a:lnTo>
                  <a:lnTo>
                    <a:pt x="25" y="46"/>
                  </a:lnTo>
                  <a:lnTo>
                    <a:pt x="25" y="46"/>
                  </a:lnTo>
                  <a:lnTo>
                    <a:pt x="20" y="47"/>
                  </a:lnTo>
                  <a:lnTo>
                    <a:pt x="17" y="47"/>
                  </a:lnTo>
                  <a:lnTo>
                    <a:pt x="17" y="47"/>
                  </a:lnTo>
                  <a:lnTo>
                    <a:pt x="13" y="47"/>
                  </a:lnTo>
                  <a:lnTo>
                    <a:pt x="10" y="46"/>
                  </a:lnTo>
                  <a:lnTo>
                    <a:pt x="10" y="46"/>
                  </a:lnTo>
                  <a:lnTo>
                    <a:pt x="7" y="44"/>
                  </a:lnTo>
                  <a:lnTo>
                    <a:pt x="5" y="41"/>
                  </a:lnTo>
                  <a:lnTo>
                    <a:pt x="5" y="41"/>
                  </a:lnTo>
                  <a:lnTo>
                    <a:pt x="2" y="33"/>
                  </a:lnTo>
                  <a:lnTo>
                    <a:pt x="2" y="33"/>
                  </a:lnTo>
                  <a:lnTo>
                    <a:pt x="0" y="24"/>
                  </a:lnTo>
                  <a:lnTo>
                    <a:pt x="0" y="24"/>
                  </a:lnTo>
                  <a:lnTo>
                    <a:pt x="2" y="14"/>
                  </a:lnTo>
                  <a:lnTo>
                    <a:pt x="2" y="14"/>
                  </a:lnTo>
                  <a:lnTo>
                    <a:pt x="5" y="6"/>
                  </a:lnTo>
                  <a:lnTo>
                    <a:pt x="5" y="6"/>
                  </a:lnTo>
                  <a:lnTo>
                    <a:pt x="7" y="3"/>
                  </a:lnTo>
                  <a:lnTo>
                    <a:pt x="10" y="2"/>
                  </a:lnTo>
                  <a:lnTo>
                    <a:pt x="10" y="2"/>
                  </a:lnTo>
                  <a:lnTo>
                    <a:pt x="13" y="0"/>
                  </a:lnTo>
                  <a:lnTo>
                    <a:pt x="17" y="0"/>
                  </a:lnTo>
                  <a:lnTo>
                    <a:pt x="17" y="0"/>
                  </a:lnTo>
                  <a:lnTo>
                    <a:pt x="22" y="0"/>
                  </a:lnTo>
                  <a:lnTo>
                    <a:pt x="25" y="2"/>
                  </a:lnTo>
                  <a:lnTo>
                    <a:pt x="25" y="2"/>
                  </a:lnTo>
                  <a:lnTo>
                    <a:pt x="28" y="3"/>
                  </a:lnTo>
                  <a:lnTo>
                    <a:pt x="29" y="6"/>
                  </a:lnTo>
                  <a:lnTo>
                    <a:pt x="29" y="6"/>
                  </a:lnTo>
                  <a:lnTo>
                    <a:pt x="32" y="14"/>
                  </a:lnTo>
                  <a:lnTo>
                    <a:pt x="32" y="14"/>
                  </a:lnTo>
                  <a:lnTo>
                    <a:pt x="32" y="24"/>
                  </a:lnTo>
                  <a:lnTo>
                    <a:pt x="32" y="24"/>
                  </a:lnTo>
                  <a:close/>
                  <a:moveTo>
                    <a:pt x="26" y="24"/>
                  </a:moveTo>
                  <a:lnTo>
                    <a:pt x="26" y="24"/>
                  </a:lnTo>
                  <a:lnTo>
                    <a:pt x="26" y="18"/>
                  </a:lnTo>
                  <a:lnTo>
                    <a:pt x="26" y="18"/>
                  </a:lnTo>
                  <a:lnTo>
                    <a:pt x="26" y="14"/>
                  </a:lnTo>
                  <a:lnTo>
                    <a:pt x="26" y="14"/>
                  </a:lnTo>
                  <a:lnTo>
                    <a:pt x="25" y="9"/>
                  </a:lnTo>
                  <a:lnTo>
                    <a:pt x="25" y="9"/>
                  </a:lnTo>
                  <a:lnTo>
                    <a:pt x="23" y="8"/>
                  </a:lnTo>
                  <a:lnTo>
                    <a:pt x="23" y="8"/>
                  </a:lnTo>
                  <a:lnTo>
                    <a:pt x="20" y="6"/>
                  </a:lnTo>
                  <a:lnTo>
                    <a:pt x="20" y="6"/>
                  </a:lnTo>
                  <a:lnTo>
                    <a:pt x="17" y="5"/>
                  </a:lnTo>
                  <a:lnTo>
                    <a:pt x="17" y="5"/>
                  </a:lnTo>
                  <a:lnTo>
                    <a:pt x="13" y="6"/>
                  </a:lnTo>
                  <a:lnTo>
                    <a:pt x="13" y="6"/>
                  </a:lnTo>
                  <a:lnTo>
                    <a:pt x="10" y="11"/>
                  </a:lnTo>
                  <a:lnTo>
                    <a:pt x="10" y="11"/>
                  </a:lnTo>
                  <a:lnTo>
                    <a:pt x="8" y="17"/>
                  </a:lnTo>
                  <a:lnTo>
                    <a:pt x="8" y="17"/>
                  </a:lnTo>
                  <a:lnTo>
                    <a:pt x="7" y="23"/>
                  </a:lnTo>
                  <a:lnTo>
                    <a:pt x="7" y="23"/>
                  </a:lnTo>
                  <a:lnTo>
                    <a:pt x="8" y="32"/>
                  </a:lnTo>
                  <a:lnTo>
                    <a:pt x="8" y="32"/>
                  </a:lnTo>
                  <a:lnTo>
                    <a:pt x="10" y="38"/>
                  </a:lnTo>
                  <a:lnTo>
                    <a:pt x="10" y="38"/>
                  </a:lnTo>
                  <a:lnTo>
                    <a:pt x="13" y="41"/>
                  </a:lnTo>
                  <a:lnTo>
                    <a:pt x="13" y="41"/>
                  </a:lnTo>
                  <a:lnTo>
                    <a:pt x="17" y="42"/>
                  </a:lnTo>
                  <a:lnTo>
                    <a:pt x="17" y="42"/>
                  </a:lnTo>
                  <a:lnTo>
                    <a:pt x="20" y="42"/>
                  </a:lnTo>
                  <a:lnTo>
                    <a:pt x="20" y="42"/>
                  </a:lnTo>
                  <a:lnTo>
                    <a:pt x="23" y="39"/>
                  </a:lnTo>
                  <a:lnTo>
                    <a:pt x="23" y="39"/>
                  </a:lnTo>
                  <a:lnTo>
                    <a:pt x="25" y="38"/>
                  </a:lnTo>
                  <a:lnTo>
                    <a:pt x="25"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23" name="Freeform 49"/>
            <p:cNvSpPr>
              <a:spLocks/>
            </p:cNvSpPr>
            <p:nvPr/>
          </p:nvSpPr>
          <p:spPr bwMode="auto">
            <a:xfrm>
              <a:off x="3608" y="1905"/>
              <a:ext cx="13" cy="21"/>
            </a:xfrm>
            <a:custGeom>
              <a:avLst/>
              <a:gdLst/>
              <a:ahLst/>
              <a:cxnLst>
                <a:cxn ang="0">
                  <a:pos x="28" y="45"/>
                </a:cxn>
                <a:cxn ang="0">
                  <a:pos x="28" y="45"/>
                </a:cxn>
                <a:cxn ang="0">
                  <a:pos x="28" y="46"/>
                </a:cxn>
                <a:cxn ang="0">
                  <a:pos x="26" y="46"/>
                </a:cxn>
                <a:cxn ang="0">
                  <a:pos x="2" y="46"/>
                </a:cxn>
                <a:cxn ang="0">
                  <a:pos x="2" y="46"/>
                </a:cxn>
                <a:cxn ang="0">
                  <a:pos x="2" y="46"/>
                </a:cxn>
                <a:cxn ang="0">
                  <a:pos x="0" y="45"/>
                </a:cxn>
                <a:cxn ang="0">
                  <a:pos x="0" y="45"/>
                </a:cxn>
                <a:cxn ang="0">
                  <a:pos x="0" y="43"/>
                </a:cxn>
                <a:cxn ang="0">
                  <a:pos x="2" y="42"/>
                </a:cxn>
                <a:cxn ang="0">
                  <a:pos x="2" y="42"/>
                </a:cxn>
                <a:cxn ang="0">
                  <a:pos x="2" y="42"/>
                </a:cxn>
                <a:cxn ang="0">
                  <a:pos x="12" y="7"/>
                </a:cxn>
                <a:cxn ang="0">
                  <a:pos x="3" y="12"/>
                </a:cxn>
                <a:cxn ang="0">
                  <a:pos x="2" y="12"/>
                </a:cxn>
                <a:cxn ang="0">
                  <a:pos x="0" y="12"/>
                </a:cxn>
                <a:cxn ang="0">
                  <a:pos x="0" y="12"/>
                </a:cxn>
                <a:cxn ang="0">
                  <a:pos x="0" y="10"/>
                </a:cxn>
                <a:cxn ang="0">
                  <a:pos x="0" y="9"/>
                </a:cxn>
                <a:cxn ang="0">
                  <a:pos x="0" y="9"/>
                </a:cxn>
                <a:cxn ang="0">
                  <a:pos x="0" y="7"/>
                </a:cxn>
                <a:cxn ang="0">
                  <a:pos x="12" y="1"/>
                </a:cxn>
                <a:cxn ang="0">
                  <a:pos x="12" y="0"/>
                </a:cxn>
                <a:cxn ang="0">
                  <a:pos x="12" y="0"/>
                </a:cxn>
                <a:cxn ang="0">
                  <a:pos x="14" y="0"/>
                </a:cxn>
                <a:cxn ang="0">
                  <a:pos x="15" y="0"/>
                </a:cxn>
                <a:cxn ang="0">
                  <a:pos x="17" y="0"/>
                </a:cxn>
                <a:cxn ang="0">
                  <a:pos x="17" y="0"/>
                </a:cxn>
                <a:cxn ang="0">
                  <a:pos x="18" y="1"/>
                </a:cxn>
                <a:cxn ang="0">
                  <a:pos x="18" y="1"/>
                </a:cxn>
                <a:cxn ang="0">
                  <a:pos x="26" y="42"/>
                </a:cxn>
                <a:cxn ang="0">
                  <a:pos x="26" y="42"/>
                </a:cxn>
                <a:cxn ang="0">
                  <a:pos x="28" y="42"/>
                </a:cxn>
                <a:cxn ang="0">
                  <a:pos x="28" y="43"/>
                </a:cxn>
                <a:cxn ang="0">
                  <a:pos x="28" y="45"/>
                </a:cxn>
              </a:cxnLst>
              <a:rect l="0" t="0" r="r" b="b"/>
              <a:pathLst>
                <a:path w="28" h="46">
                  <a:moveTo>
                    <a:pt x="28" y="45"/>
                  </a:moveTo>
                  <a:lnTo>
                    <a:pt x="28" y="45"/>
                  </a:lnTo>
                  <a:lnTo>
                    <a:pt x="28" y="45"/>
                  </a:lnTo>
                  <a:lnTo>
                    <a:pt x="28" y="45"/>
                  </a:lnTo>
                  <a:lnTo>
                    <a:pt x="28" y="46"/>
                  </a:lnTo>
                  <a:lnTo>
                    <a:pt x="28" y="46"/>
                  </a:lnTo>
                  <a:lnTo>
                    <a:pt x="26" y="46"/>
                  </a:lnTo>
                  <a:lnTo>
                    <a:pt x="26" y="46"/>
                  </a:lnTo>
                  <a:lnTo>
                    <a:pt x="26" y="46"/>
                  </a:lnTo>
                  <a:lnTo>
                    <a:pt x="2" y="46"/>
                  </a:lnTo>
                  <a:lnTo>
                    <a:pt x="2" y="46"/>
                  </a:lnTo>
                  <a:lnTo>
                    <a:pt x="2" y="46"/>
                  </a:lnTo>
                  <a:lnTo>
                    <a:pt x="2" y="46"/>
                  </a:lnTo>
                  <a:lnTo>
                    <a:pt x="2" y="46"/>
                  </a:lnTo>
                  <a:lnTo>
                    <a:pt x="2" y="46"/>
                  </a:lnTo>
                  <a:lnTo>
                    <a:pt x="0" y="45"/>
                  </a:lnTo>
                  <a:lnTo>
                    <a:pt x="0" y="45"/>
                  </a:lnTo>
                  <a:lnTo>
                    <a:pt x="0" y="45"/>
                  </a:lnTo>
                  <a:lnTo>
                    <a:pt x="0" y="45"/>
                  </a:lnTo>
                  <a:lnTo>
                    <a:pt x="0" y="43"/>
                  </a:lnTo>
                  <a:lnTo>
                    <a:pt x="0" y="43"/>
                  </a:lnTo>
                  <a:lnTo>
                    <a:pt x="2" y="42"/>
                  </a:lnTo>
                  <a:lnTo>
                    <a:pt x="2" y="42"/>
                  </a:lnTo>
                  <a:lnTo>
                    <a:pt x="2" y="42"/>
                  </a:lnTo>
                  <a:lnTo>
                    <a:pt x="2" y="42"/>
                  </a:lnTo>
                  <a:lnTo>
                    <a:pt x="2" y="42"/>
                  </a:lnTo>
                  <a:lnTo>
                    <a:pt x="12" y="42"/>
                  </a:lnTo>
                  <a:lnTo>
                    <a:pt x="12" y="7"/>
                  </a:lnTo>
                  <a:lnTo>
                    <a:pt x="3" y="12"/>
                  </a:lnTo>
                  <a:lnTo>
                    <a:pt x="3" y="12"/>
                  </a:lnTo>
                  <a:lnTo>
                    <a:pt x="2" y="12"/>
                  </a:lnTo>
                  <a:lnTo>
                    <a:pt x="2"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2" y="7"/>
                  </a:lnTo>
                  <a:lnTo>
                    <a:pt x="12" y="1"/>
                  </a:lnTo>
                  <a:lnTo>
                    <a:pt x="12" y="1"/>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8" y="1"/>
                  </a:lnTo>
                  <a:lnTo>
                    <a:pt x="18" y="1"/>
                  </a:lnTo>
                  <a:lnTo>
                    <a:pt x="18" y="1"/>
                  </a:lnTo>
                  <a:lnTo>
                    <a:pt x="18" y="42"/>
                  </a:lnTo>
                  <a:lnTo>
                    <a:pt x="26" y="42"/>
                  </a:lnTo>
                  <a:lnTo>
                    <a:pt x="26" y="42"/>
                  </a:lnTo>
                  <a:lnTo>
                    <a:pt x="26" y="42"/>
                  </a:lnTo>
                  <a:lnTo>
                    <a:pt x="26" y="42"/>
                  </a:lnTo>
                  <a:lnTo>
                    <a:pt x="28" y="42"/>
                  </a:lnTo>
                  <a:lnTo>
                    <a:pt x="28" y="42"/>
                  </a:lnTo>
                  <a:lnTo>
                    <a:pt x="28" y="43"/>
                  </a:lnTo>
                  <a:lnTo>
                    <a:pt x="28" y="43"/>
                  </a:lnTo>
                  <a:lnTo>
                    <a:pt x="28" y="45"/>
                  </a:lnTo>
                  <a:lnTo>
                    <a:pt x="28" y="45"/>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24" name="Freeform 50"/>
            <p:cNvSpPr>
              <a:spLocks noEditPoints="1"/>
            </p:cNvSpPr>
            <p:nvPr/>
          </p:nvSpPr>
          <p:spPr bwMode="auto">
            <a:xfrm>
              <a:off x="3835" y="1943"/>
              <a:ext cx="14" cy="22"/>
            </a:xfrm>
            <a:custGeom>
              <a:avLst/>
              <a:gdLst/>
              <a:ahLst/>
              <a:cxnLst>
                <a:cxn ang="0">
                  <a:pos x="32" y="24"/>
                </a:cxn>
                <a:cxn ang="0">
                  <a:pos x="30" y="33"/>
                </a:cxn>
                <a:cxn ang="0">
                  <a:pos x="29" y="41"/>
                </a:cxn>
                <a:cxn ang="0">
                  <a:pos x="23" y="47"/>
                </a:cxn>
                <a:cxn ang="0">
                  <a:pos x="20" y="47"/>
                </a:cxn>
                <a:cxn ang="0">
                  <a:pos x="15" y="48"/>
                </a:cxn>
                <a:cxn ang="0">
                  <a:pos x="8" y="47"/>
                </a:cxn>
                <a:cxn ang="0">
                  <a:pos x="3" y="42"/>
                </a:cxn>
                <a:cxn ang="0">
                  <a:pos x="0" y="35"/>
                </a:cxn>
                <a:cxn ang="0">
                  <a:pos x="0" y="24"/>
                </a:cxn>
                <a:cxn ang="0">
                  <a:pos x="0" y="15"/>
                </a:cxn>
                <a:cxn ang="0">
                  <a:pos x="3" y="8"/>
                </a:cxn>
                <a:cxn ang="0">
                  <a:pos x="6" y="5"/>
                </a:cxn>
                <a:cxn ang="0">
                  <a:pos x="9" y="2"/>
                </a:cxn>
                <a:cxn ang="0">
                  <a:pos x="17" y="0"/>
                </a:cxn>
                <a:cxn ang="0">
                  <a:pos x="24" y="2"/>
                </a:cxn>
                <a:cxn ang="0">
                  <a:pos x="26" y="5"/>
                </a:cxn>
                <a:cxn ang="0">
                  <a:pos x="29" y="6"/>
                </a:cxn>
                <a:cxn ang="0">
                  <a:pos x="32" y="14"/>
                </a:cxn>
                <a:cxn ang="0">
                  <a:pos x="32" y="24"/>
                </a:cxn>
                <a:cxn ang="0">
                  <a:pos x="26" y="24"/>
                </a:cxn>
                <a:cxn ang="0">
                  <a:pos x="26" y="18"/>
                </a:cxn>
                <a:cxn ang="0">
                  <a:pos x="24" y="14"/>
                </a:cxn>
                <a:cxn ang="0">
                  <a:pos x="23" y="9"/>
                </a:cxn>
                <a:cxn ang="0">
                  <a:pos x="21" y="8"/>
                </a:cxn>
                <a:cxn ang="0">
                  <a:pos x="20" y="6"/>
                </a:cxn>
                <a:cxn ang="0">
                  <a:pos x="17" y="6"/>
                </a:cxn>
                <a:cxn ang="0">
                  <a:pos x="11" y="8"/>
                </a:cxn>
                <a:cxn ang="0">
                  <a:pos x="8" y="11"/>
                </a:cxn>
                <a:cxn ang="0">
                  <a:pos x="6" y="17"/>
                </a:cxn>
                <a:cxn ang="0">
                  <a:pos x="6" y="24"/>
                </a:cxn>
                <a:cxn ang="0">
                  <a:pos x="6" y="33"/>
                </a:cxn>
                <a:cxn ang="0">
                  <a:pos x="9" y="39"/>
                </a:cxn>
                <a:cxn ang="0">
                  <a:pos x="11" y="42"/>
                </a:cxn>
                <a:cxn ang="0">
                  <a:pos x="15" y="42"/>
                </a:cxn>
                <a:cxn ang="0">
                  <a:pos x="20" y="42"/>
                </a:cxn>
                <a:cxn ang="0">
                  <a:pos x="21" y="41"/>
                </a:cxn>
                <a:cxn ang="0">
                  <a:pos x="24" y="38"/>
                </a:cxn>
                <a:cxn ang="0">
                  <a:pos x="24" y="33"/>
                </a:cxn>
                <a:cxn ang="0">
                  <a:pos x="26" y="29"/>
                </a:cxn>
                <a:cxn ang="0">
                  <a:pos x="26" y="24"/>
                </a:cxn>
              </a:cxnLst>
              <a:rect l="0" t="0" r="r" b="b"/>
              <a:pathLst>
                <a:path w="32" h="48">
                  <a:moveTo>
                    <a:pt x="32" y="24"/>
                  </a:moveTo>
                  <a:lnTo>
                    <a:pt x="32" y="24"/>
                  </a:lnTo>
                  <a:lnTo>
                    <a:pt x="30" y="33"/>
                  </a:lnTo>
                  <a:lnTo>
                    <a:pt x="30" y="33"/>
                  </a:lnTo>
                  <a:lnTo>
                    <a:pt x="29" y="41"/>
                  </a:lnTo>
                  <a:lnTo>
                    <a:pt x="29" y="41"/>
                  </a:lnTo>
                  <a:lnTo>
                    <a:pt x="26" y="44"/>
                  </a:lnTo>
                  <a:lnTo>
                    <a:pt x="23" y="47"/>
                  </a:lnTo>
                  <a:lnTo>
                    <a:pt x="23" y="47"/>
                  </a:lnTo>
                  <a:lnTo>
                    <a:pt x="20" y="47"/>
                  </a:lnTo>
                  <a:lnTo>
                    <a:pt x="15" y="48"/>
                  </a:lnTo>
                  <a:lnTo>
                    <a:pt x="15" y="48"/>
                  </a:lnTo>
                  <a:lnTo>
                    <a:pt x="8" y="47"/>
                  </a:lnTo>
                  <a:lnTo>
                    <a:pt x="8" y="47"/>
                  </a:lnTo>
                  <a:lnTo>
                    <a:pt x="5" y="44"/>
                  </a:lnTo>
                  <a:lnTo>
                    <a:pt x="3" y="42"/>
                  </a:lnTo>
                  <a:lnTo>
                    <a:pt x="3" y="42"/>
                  </a:lnTo>
                  <a:lnTo>
                    <a:pt x="0" y="35"/>
                  </a:lnTo>
                  <a:lnTo>
                    <a:pt x="0" y="35"/>
                  </a:lnTo>
                  <a:lnTo>
                    <a:pt x="0" y="24"/>
                  </a:lnTo>
                  <a:lnTo>
                    <a:pt x="0" y="24"/>
                  </a:lnTo>
                  <a:lnTo>
                    <a:pt x="0" y="15"/>
                  </a:lnTo>
                  <a:lnTo>
                    <a:pt x="0" y="15"/>
                  </a:lnTo>
                  <a:lnTo>
                    <a:pt x="3" y="8"/>
                  </a:lnTo>
                  <a:lnTo>
                    <a:pt x="3" y="8"/>
                  </a:lnTo>
                  <a:lnTo>
                    <a:pt x="6" y="5"/>
                  </a:lnTo>
                  <a:lnTo>
                    <a:pt x="9" y="2"/>
                  </a:lnTo>
                  <a:lnTo>
                    <a:pt x="9" y="2"/>
                  </a:lnTo>
                  <a:lnTo>
                    <a:pt x="12" y="2"/>
                  </a:lnTo>
                  <a:lnTo>
                    <a:pt x="17" y="0"/>
                  </a:lnTo>
                  <a:lnTo>
                    <a:pt x="17" y="0"/>
                  </a:lnTo>
                  <a:lnTo>
                    <a:pt x="24" y="2"/>
                  </a:lnTo>
                  <a:lnTo>
                    <a:pt x="24" y="2"/>
                  </a:lnTo>
                  <a:lnTo>
                    <a:pt x="26" y="5"/>
                  </a:lnTo>
                  <a:lnTo>
                    <a:pt x="29" y="6"/>
                  </a:lnTo>
                  <a:lnTo>
                    <a:pt x="29" y="6"/>
                  </a:lnTo>
                  <a:lnTo>
                    <a:pt x="32" y="14"/>
                  </a:lnTo>
                  <a:lnTo>
                    <a:pt x="32" y="14"/>
                  </a:lnTo>
                  <a:lnTo>
                    <a:pt x="32" y="24"/>
                  </a:lnTo>
                  <a:lnTo>
                    <a:pt x="32" y="24"/>
                  </a:lnTo>
                  <a:close/>
                  <a:moveTo>
                    <a:pt x="26" y="24"/>
                  </a:moveTo>
                  <a:lnTo>
                    <a:pt x="26" y="24"/>
                  </a:lnTo>
                  <a:lnTo>
                    <a:pt x="26" y="18"/>
                  </a:lnTo>
                  <a:lnTo>
                    <a:pt x="26" y="18"/>
                  </a:lnTo>
                  <a:lnTo>
                    <a:pt x="24" y="14"/>
                  </a:lnTo>
                  <a:lnTo>
                    <a:pt x="24" y="14"/>
                  </a:lnTo>
                  <a:lnTo>
                    <a:pt x="23" y="9"/>
                  </a:lnTo>
                  <a:lnTo>
                    <a:pt x="23" y="9"/>
                  </a:lnTo>
                  <a:lnTo>
                    <a:pt x="21" y="8"/>
                  </a:lnTo>
                  <a:lnTo>
                    <a:pt x="21" y="8"/>
                  </a:lnTo>
                  <a:lnTo>
                    <a:pt x="20" y="6"/>
                  </a:lnTo>
                  <a:lnTo>
                    <a:pt x="20" y="6"/>
                  </a:lnTo>
                  <a:lnTo>
                    <a:pt x="17" y="6"/>
                  </a:lnTo>
                  <a:lnTo>
                    <a:pt x="17" y="6"/>
                  </a:lnTo>
                  <a:lnTo>
                    <a:pt x="11" y="8"/>
                  </a:lnTo>
                  <a:lnTo>
                    <a:pt x="11" y="8"/>
                  </a:lnTo>
                  <a:lnTo>
                    <a:pt x="8" y="11"/>
                  </a:lnTo>
                  <a:lnTo>
                    <a:pt x="8" y="11"/>
                  </a:lnTo>
                  <a:lnTo>
                    <a:pt x="6" y="17"/>
                  </a:lnTo>
                  <a:lnTo>
                    <a:pt x="6" y="17"/>
                  </a:lnTo>
                  <a:lnTo>
                    <a:pt x="6" y="24"/>
                  </a:lnTo>
                  <a:lnTo>
                    <a:pt x="6" y="24"/>
                  </a:lnTo>
                  <a:lnTo>
                    <a:pt x="6" y="33"/>
                  </a:lnTo>
                  <a:lnTo>
                    <a:pt x="6" y="33"/>
                  </a:lnTo>
                  <a:lnTo>
                    <a:pt x="9" y="39"/>
                  </a:lnTo>
                  <a:lnTo>
                    <a:pt x="9" y="39"/>
                  </a:lnTo>
                  <a:lnTo>
                    <a:pt x="11" y="42"/>
                  </a:lnTo>
                  <a:lnTo>
                    <a:pt x="11" y="42"/>
                  </a:lnTo>
                  <a:lnTo>
                    <a:pt x="15" y="42"/>
                  </a:lnTo>
                  <a:lnTo>
                    <a:pt x="15" y="42"/>
                  </a:lnTo>
                  <a:lnTo>
                    <a:pt x="20" y="42"/>
                  </a:lnTo>
                  <a:lnTo>
                    <a:pt x="20" y="42"/>
                  </a:lnTo>
                  <a:lnTo>
                    <a:pt x="21" y="41"/>
                  </a:lnTo>
                  <a:lnTo>
                    <a:pt x="21" y="41"/>
                  </a:lnTo>
                  <a:lnTo>
                    <a:pt x="24" y="38"/>
                  </a:lnTo>
                  <a:lnTo>
                    <a:pt x="24" y="38"/>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25" name="Freeform 51"/>
            <p:cNvSpPr>
              <a:spLocks noEditPoints="1"/>
            </p:cNvSpPr>
            <p:nvPr/>
          </p:nvSpPr>
          <p:spPr bwMode="auto">
            <a:xfrm>
              <a:off x="3634" y="1905"/>
              <a:ext cx="15" cy="21"/>
            </a:xfrm>
            <a:custGeom>
              <a:avLst/>
              <a:gdLst/>
              <a:ahLst/>
              <a:cxnLst>
                <a:cxn ang="0">
                  <a:pos x="32" y="24"/>
                </a:cxn>
                <a:cxn ang="0">
                  <a:pos x="32" y="33"/>
                </a:cxn>
                <a:cxn ang="0">
                  <a:pos x="29" y="40"/>
                </a:cxn>
                <a:cxn ang="0">
                  <a:pos x="23" y="45"/>
                </a:cxn>
                <a:cxn ang="0">
                  <a:pos x="20" y="46"/>
                </a:cxn>
                <a:cxn ang="0">
                  <a:pos x="15" y="46"/>
                </a:cxn>
                <a:cxn ang="0">
                  <a:pos x="8" y="45"/>
                </a:cxn>
                <a:cxn ang="0">
                  <a:pos x="3" y="40"/>
                </a:cxn>
                <a:cxn ang="0">
                  <a:pos x="0" y="33"/>
                </a:cxn>
                <a:cxn ang="0">
                  <a:pos x="0" y="24"/>
                </a:cxn>
                <a:cxn ang="0">
                  <a:pos x="0" y="13"/>
                </a:cxn>
                <a:cxn ang="0">
                  <a:pos x="3" y="6"/>
                </a:cxn>
                <a:cxn ang="0">
                  <a:pos x="6" y="3"/>
                </a:cxn>
                <a:cxn ang="0">
                  <a:pos x="9" y="1"/>
                </a:cxn>
                <a:cxn ang="0">
                  <a:pos x="17" y="0"/>
                </a:cxn>
                <a:cxn ang="0">
                  <a:pos x="20" y="0"/>
                </a:cxn>
                <a:cxn ang="0">
                  <a:pos x="24" y="1"/>
                </a:cxn>
                <a:cxn ang="0">
                  <a:pos x="29" y="6"/>
                </a:cxn>
                <a:cxn ang="0">
                  <a:pos x="32" y="13"/>
                </a:cxn>
                <a:cxn ang="0">
                  <a:pos x="32" y="24"/>
                </a:cxn>
                <a:cxn ang="0">
                  <a:pos x="26" y="24"/>
                </a:cxn>
                <a:cxn ang="0">
                  <a:pos x="26" y="18"/>
                </a:cxn>
                <a:cxn ang="0">
                  <a:pos x="24" y="13"/>
                </a:cxn>
                <a:cxn ang="0">
                  <a:pos x="23" y="9"/>
                </a:cxn>
                <a:cxn ang="0">
                  <a:pos x="21" y="7"/>
                </a:cxn>
                <a:cxn ang="0">
                  <a:pos x="20" y="6"/>
                </a:cxn>
                <a:cxn ang="0">
                  <a:pos x="17" y="4"/>
                </a:cxn>
                <a:cxn ang="0">
                  <a:pos x="11" y="6"/>
                </a:cxn>
                <a:cxn ang="0">
                  <a:pos x="8" y="10"/>
                </a:cxn>
                <a:cxn ang="0">
                  <a:pos x="6" y="16"/>
                </a:cxn>
                <a:cxn ang="0">
                  <a:pos x="6" y="22"/>
                </a:cxn>
                <a:cxn ang="0">
                  <a:pos x="6" y="31"/>
                </a:cxn>
                <a:cxn ang="0">
                  <a:pos x="9" y="37"/>
                </a:cxn>
                <a:cxn ang="0">
                  <a:pos x="12" y="40"/>
                </a:cxn>
                <a:cxn ang="0">
                  <a:pos x="15" y="42"/>
                </a:cxn>
                <a:cxn ang="0">
                  <a:pos x="20" y="42"/>
                </a:cxn>
                <a:cxn ang="0">
                  <a:pos x="21" y="39"/>
                </a:cxn>
                <a:cxn ang="0">
                  <a:pos x="24" y="37"/>
                </a:cxn>
                <a:cxn ang="0">
                  <a:pos x="24" y="33"/>
                </a:cxn>
                <a:cxn ang="0">
                  <a:pos x="26" y="28"/>
                </a:cxn>
                <a:cxn ang="0">
                  <a:pos x="26" y="24"/>
                </a:cxn>
              </a:cxnLst>
              <a:rect l="0" t="0" r="r" b="b"/>
              <a:pathLst>
                <a:path w="32" h="46">
                  <a:moveTo>
                    <a:pt x="32" y="24"/>
                  </a:moveTo>
                  <a:lnTo>
                    <a:pt x="32" y="24"/>
                  </a:lnTo>
                  <a:lnTo>
                    <a:pt x="32" y="33"/>
                  </a:lnTo>
                  <a:lnTo>
                    <a:pt x="32" y="33"/>
                  </a:lnTo>
                  <a:lnTo>
                    <a:pt x="29" y="40"/>
                  </a:lnTo>
                  <a:lnTo>
                    <a:pt x="29" y="40"/>
                  </a:lnTo>
                  <a:lnTo>
                    <a:pt x="26" y="43"/>
                  </a:lnTo>
                  <a:lnTo>
                    <a:pt x="23" y="45"/>
                  </a:lnTo>
                  <a:lnTo>
                    <a:pt x="23" y="45"/>
                  </a:lnTo>
                  <a:lnTo>
                    <a:pt x="20" y="46"/>
                  </a:lnTo>
                  <a:lnTo>
                    <a:pt x="15" y="46"/>
                  </a:lnTo>
                  <a:lnTo>
                    <a:pt x="15" y="46"/>
                  </a:lnTo>
                  <a:lnTo>
                    <a:pt x="8" y="45"/>
                  </a:lnTo>
                  <a:lnTo>
                    <a:pt x="8" y="45"/>
                  </a:lnTo>
                  <a:lnTo>
                    <a:pt x="6" y="43"/>
                  </a:lnTo>
                  <a:lnTo>
                    <a:pt x="3" y="40"/>
                  </a:lnTo>
                  <a:lnTo>
                    <a:pt x="3" y="40"/>
                  </a:lnTo>
                  <a:lnTo>
                    <a:pt x="0" y="33"/>
                  </a:lnTo>
                  <a:lnTo>
                    <a:pt x="0" y="33"/>
                  </a:lnTo>
                  <a:lnTo>
                    <a:pt x="0" y="24"/>
                  </a:lnTo>
                  <a:lnTo>
                    <a:pt x="0" y="24"/>
                  </a:lnTo>
                  <a:lnTo>
                    <a:pt x="0" y="13"/>
                  </a:lnTo>
                  <a:lnTo>
                    <a:pt x="0" y="13"/>
                  </a:lnTo>
                  <a:lnTo>
                    <a:pt x="3" y="6"/>
                  </a:lnTo>
                  <a:lnTo>
                    <a:pt x="3" y="6"/>
                  </a:lnTo>
                  <a:lnTo>
                    <a:pt x="6" y="3"/>
                  </a:lnTo>
                  <a:lnTo>
                    <a:pt x="9" y="1"/>
                  </a:lnTo>
                  <a:lnTo>
                    <a:pt x="9" y="1"/>
                  </a:lnTo>
                  <a:lnTo>
                    <a:pt x="12" y="0"/>
                  </a:lnTo>
                  <a:lnTo>
                    <a:pt x="17" y="0"/>
                  </a:lnTo>
                  <a:lnTo>
                    <a:pt x="17" y="0"/>
                  </a:lnTo>
                  <a:lnTo>
                    <a:pt x="20" y="0"/>
                  </a:lnTo>
                  <a:lnTo>
                    <a:pt x="24" y="1"/>
                  </a:lnTo>
                  <a:lnTo>
                    <a:pt x="24" y="1"/>
                  </a:lnTo>
                  <a:lnTo>
                    <a:pt x="26" y="3"/>
                  </a:lnTo>
                  <a:lnTo>
                    <a:pt x="29" y="6"/>
                  </a:lnTo>
                  <a:lnTo>
                    <a:pt x="29" y="6"/>
                  </a:lnTo>
                  <a:lnTo>
                    <a:pt x="32" y="13"/>
                  </a:lnTo>
                  <a:lnTo>
                    <a:pt x="32" y="13"/>
                  </a:lnTo>
                  <a:lnTo>
                    <a:pt x="32" y="24"/>
                  </a:lnTo>
                  <a:lnTo>
                    <a:pt x="32" y="24"/>
                  </a:lnTo>
                  <a:close/>
                  <a:moveTo>
                    <a:pt x="26" y="24"/>
                  </a:moveTo>
                  <a:lnTo>
                    <a:pt x="26" y="24"/>
                  </a:lnTo>
                  <a:lnTo>
                    <a:pt x="26" y="18"/>
                  </a:lnTo>
                  <a:lnTo>
                    <a:pt x="26" y="18"/>
                  </a:lnTo>
                  <a:lnTo>
                    <a:pt x="24" y="13"/>
                  </a:lnTo>
                  <a:lnTo>
                    <a:pt x="24" y="13"/>
                  </a:lnTo>
                  <a:lnTo>
                    <a:pt x="23" y="9"/>
                  </a:lnTo>
                  <a:lnTo>
                    <a:pt x="23" y="9"/>
                  </a:lnTo>
                  <a:lnTo>
                    <a:pt x="21" y="7"/>
                  </a:lnTo>
                  <a:lnTo>
                    <a:pt x="21" y="7"/>
                  </a:lnTo>
                  <a:lnTo>
                    <a:pt x="20" y="6"/>
                  </a:lnTo>
                  <a:lnTo>
                    <a:pt x="20" y="6"/>
                  </a:lnTo>
                  <a:lnTo>
                    <a:pt x="17" y="4"/>
                  </a:lnTo>
                  <a:lnTo>
                    <a:pt x="17" y="4"/>
                  </a:lnTo>
                  <a:lnTo>
                    <a:pt x="11" y="6"/>
                  </a:lnTo>
                  <a:lnTo>
                    <a:pt x="11" y="6"/>
                  </a:lnTo>
                  <a:lnTo>
                    <a:pt x="8" y="10"/>
                  </a:lnTo>
                  <a:lnTo>
                    <a:pt x="8" y="10"/>
                  </a:lnTo>
                  <a:lnTo>
                    <a:pt x="6" y="16"/>
                  </a:lnTo>
                  <a:lnTo>
                    <a:pt x="6" y="16"/>
                  </a:lnTo>
                  <a:lnTo>
                    <a:pt x="6" y="22"/>
                  </a:lnTo>
                  <a:lnTo>
                    <a:pt x="6" y="22"/>
                  </a:lnTo>
                  <a:lnTo>
                    <a:pt x="6" y="31"/>
                  </a:lnTo>
                  <a:lnTo>
                    <a:pt x="6" y="31"/>
                  </a:lnTo>
                  <a:lnTo>
                    <a:pt x="9" y="37"/>
                  </a:lnTo>
                  <a:lnTo>
                    <a:pt x="9" y="37"/>
                  </a:lnTo>
                  <a:lnTo>
                    <a:pt x="12" y="40"/>
                  </a:lnTo>
                  <a:lnTo>
                    <a:pt x="12" y="40"/>
                  </a:lnTo>
                  <a:lnTo>
                    <a:pt x="15" y="42"/>
                  </a:lnTo>
                  <a:lnTo>
                    <a:pt x="15" y="42"/>
                  </a:lnTo>
                  <a:lnTo>
                    <a:pt x="20" y="42"/>
                  </a:lnTo>
                  <a:lnTo>
                    <a:pt x="20" y="42"/>
                  </a:lnTo>
                  <a:lnTo>
                    <a:pt x="21" y="39"/>
                  </a:lnTo>
                  <a:lnTo>
                    <a:pt x="21" y="39"/>
                  </a:lnTo>
                  <a:lnTo>
                    <a:pt x="24" y="37"/>
                  </a:lnTo>
                  <a:lnTo>
                    <a:pt x="24" y="37"/>
                  </a:lnTo>
                  <a:lnTo>
                    <a:pt x="24" y="33"/>
                  </a:lnTo>
                  <a:lnTo>
                    <a:pt x="24" y="33"/>
                  </a:lnTo>
                  <a:lnTo>
                    <a:pt x="26" y="28"/>
                  </a:lnTo>
                  <a:lnTo>
                    <a:pt x="26" y="28"/>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26" name="Freeform 52"/>
            <p:cNvSpPr>
              <a:spLocks/>
            </p:cNvSpPr>
            <p:nvPr/>
          </p:nvSpPr>
          <p:spPr bwMode="auto">
            <a:xfrm>
              <a:off x="3804" y="1907"/>
              <a:ext cx="13" cy="22"/>
            </a:xfrm>
            <a:custGeom>
              <a:avLst/>
              <a:gdLst/>
              <a:ahLst/>
              <a:cxnLst>
                <a:cxn ang="0">
                  <a:pos x="27" y="44"/>
                </a:cxn>
                <a:cxn ang="0">
                  <a:pos x="27" y="46"/>
                </a:cxn>
                <a:cxn ang="0">
                  <a:pos x="27" y="47"/>
                </a:cxn>
                <a:cxn ang="0">
                  <a:pos x="25" y="47"/>
                </a:cxn>
                <a:cxn ang="0">
                  <a:pos x="1" y="47"/>
                </a:cxn>
                <a:cxn ang="0">
                  <a:pos x="1" y="47"/>
                </a:cxn>
                <a:cxn ang="0">
                  <a:pos x="0" y="47"/>
                </a:cxn>
                <a:cxn ang="0">
                  <a:pos x="0" y="46"/>
                </a:cxn>
                <a:cxn ang="0">
                  <a:pos x="0" y="44"/>
                </a:cxn>
                <a:cxn ang="0">
                  <a:pos x="0" y="44"/>
                </a:cxn>
                <a:cxn ang="0">
                  <a:pos x="0" y="42"/>
                </a:cxn>
                <a:cxn ang="0">
                  <a:pos x="1" y="42"/>
                </a:cxn>
                <a:cxn ang="0">
                  <a:pos x="1" y="42"/>
                </a:cxn>
                <a:cxn ang="0">
                  <a:pos x="10" y="8"/>
                </a:cxn>
                <a:cxn ang="0">
                  <a:pos x="1" y="12"/>
                </a:cxn>
                <a:cxn ang="0">
                  <a:pos x="1" y="12"/>
                </a:cxn>
                <a:cxn ang="0">
                  <a:pos x="0" y="12"/>
                </a:cxn>
                <a:cxn ang="0">
                  <a:pos x="0" y="12"/>
                </a:cxn>
                <a:cxn ang="0">
                  <a:pos x="0" y="11"/>
                </a:cxn>
                <a:cxn ang="0">
                  <a:pos x="0" y="9"/>
                </a:cxn>
                <a:cxn ang="0">
                  <a:pos x="0" y="9"/>
                </a:cxn>
                <a:cxn ang="0">
                  <a:pos x="0" y="8"/>
                </a:cxn>
                <a:cxn ang="0">
                  <a:pos x="12" y="2"/>
                </a:cxn>
                <a:cxn ang="0">
                  <a:pos x="12" y="0"/>
                </a:cxn>
                <a:cxn ang="0">
                  <a:pos x="12" y="0"/>
                </a:cxn>
                <a:cxn ang="0">
                  <a:pos x="13" y="0"/>
                </a:cxn>
                <a:cxn ang="0">
                  <a:pos x="15" y="0"/>
                </a:cxn>
                <a:cxn ang="0">
                  <a:pos x="16" y="0"/>
                </a:cxn>
                <a:cxn ang="0">
                  <a:pos x="16" y="0"/>
                </a:cxn>
                <a:cxn ang="0">
                  <a:pos x="16" y="2"/>
                </a:cxn>
                <a:cxn ang="0">
                  <a:pos x="16" y="2"/>
                </a:cxn>
                <a:cxn ang="0">
                  <a:pos x="25" y="42"/>
                </a:cxn>
                <a:cxn ang="0">
                  <a:pos x="25" y="42"/>
                </a:cxn>
                <a:cxn ang="0">
                  <a:pos x="27" y="42"/>
                </a:cxn>
                <a:cxn ang="0">
                  <a:pos x="27" y="44"/>
                </a:cxn>
                <a:cxn ang="0">
                  <a:pos x="27" y="44"/>
                </a:cxn>
              </a:cxnLst>
              <a:rect l="0" t="0" r="r" b="b"/>
              <a:pathLst>
                <a:path w="27" h="47">
                  <a:moveTo>
                    <a:pt x="27" y="44"/>
                  </a:moveTo>
                  <a:lnTo>
                    <a:pt x="27" y="44"/>
                  </a:lnTo>
                  <a:lnTo>
                    <a:pt x="27" y="46"/>
                  </a:lnTo>
                  <a:lnTo>
                    <a:pt x="27" y="46"/>
                  </a:lnTo>
                  <a:lnTo>
                    <a:pt x="27" y="47"/>
                  </a:lnTo>
                  <a:lnTo>
                    <a:pt x="27" y="47"/>
                  </a:lnTo>
                  <a:lnTo>
                    <a:pt x="25" y="47"/>
                  </a:lnTo>
                  <a:lnTo>
                    <a:pt x="25" y="47"/>
                  </a:lnTo>
                  <a:lnTo>
                    <a:pt x="25" y="47"/>
                  </a:lnTo>
                  <a:lnTo>
                    <a:pt x="1" y="47"/>
                  </a:lnTo>
                  <a:lnTo>
                    <a:pt x="1" y="47"/>
                  </a:lnTo>
                  <a:lnTo>
                    <a:pt x="1" y="47"/>
                  </a:lnTo>
                  <a:lnTo>
                    <a:pt x="1" y="47"/>
                  </a:lnTo>
                  <a:lnTo>
                    <a:pt x="0" y="47"/>
                  </a:lnTo>
                  <a:lnTo>
                    <a:pt x="0" y="47"/>
                  </a:lnTo>
                  <a:lnTo>
                    <a:pt x="0" y="46"/>
                  </a:lnTo>
                  <a:lnTo>
                    <a:pt x="0" y="46"/>
                  </a:lnTo>
                  <a:lnTo>
                    <a:pt x="0" y="44"/>
                  </a:lnTo>
                  <a:lnTo>
                    <a:pt x="0" y="44"/>
                  </a:lnTo>
                  <a:lnTo>
                    <a:pt x="0" y="44"/>
                  </a:lnTo>
                  <a:lnTo>
                    <a:pt x="0" y="44"/>
                  </a:lnTo>
                  <a:lnTo>
                    <a:pt x="0" y="42"/>
                  </a:lnTo>
                  <a:lnTo>
                    <a:pt x="0" y="42"/>
                  </a:lnTo>
                  <a:lnTo>
                    <a:pt x="1" y="42"/>
                  </a:lnTo>
                  <a:lnTo>
                    <a:pt x="1" y="42"/>
                  </a:lnTo>
                  <a:lnTo>
                    <a:pt x="1" y="42"/>
                  </a:lnTo>
                  <a:lnTo>
                    <a:pt x="10" y="42"/>
                  </a:lnTo>
                  <a:lnTo>
                    <a:pt x="10" y="8"/>
                  </a:lnTo>
                  <a:lnTo>
                    <a:pt x="1" y="12"/>
                  </a:lnTo>
                  <a:lnTo>
                    <a:pt x="1" y="12"/>
                  </a:lnTo>
                  <a:lnTo>
                    <a:pt x="1" y="12"/>
                  </a:lnTo>
                  <a:lnTo>
                    <a:pt x="1"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1" y="8"/>
                  </a:lnTo>
                  <a:lnTo>
                    <a:pt x="12" y="2"/>
                  </a:lnTo>
                  <a:lnTo>
                    <a:pt x="12" y="2"/>
                  </a:lnTo>
                  <a:lnTo>
                    <a:pt x="12" y="0"/>
                  </a:lnTo>
                  <a:lnTo>
                    <a:pt x="12" y="0"/>
                  </a:lnTo>
                  <a:lnTo>
                    <a:pt x="12" y="0"/>
                  </a:lnTo>
                  <a:lnTo>
                    <a:pt x="12" y="0"/>
                  </a:lnTo>
                  <a:lnTo>
                    <a:pt x="13" y="0"/>
                  </a:lnTo>
                  <a:lnTo>
                    <a:pt x="13" y="0"/>
                  </a:lnTo>
                  <a:lnTo>
                    <a:pt x="15" y="0"/>
                  </a:lnTo>
                  <a:lnTo>
                    <a:pt x="15" y="0"/>
                  </a:lnTo>
                  <a:lnTo>
                    <a:pt x="16" y="0"/>
                  </a:lnTo>
                  <a:lnTo>
                    <a:pt x="16" y="0"/>
                  </a:lnTo>
                  <a:lnTo>
                    <a:pt x="16" y="0"/>
                  </a:lnTo>
                  <a:lnTo>
                    <a:pt x="16" y="0"/>
                  </a:lnTo>
                  <a:lnTo>
                    <a:pt x="16" y="2"/>
                  </a:lnTo>
                  <a:lnTo>
                    <a:pt x="16" y="2"/>
                  </a:lnTo>
                  <a:lnTo>
                    <a:pt x="16" y="2"/>
                  </a:lnTo>
                  <a:lnTo>
                    <a:pt x="16" y="42"/>
                  </a:lnTo>
                  <a:lnTo>
                    <a:pt x="25" y="42"/>
                  </a:lnTo>
                  <a:lnTo>
                    <a:pt x="25" y="42"/>
                  </a:lnTo>
                  <a:lnTo>
                    <a:pt x="25" y="42"/>
                  </a:lnTo>
                  <a:lnTo>
                    <a:pt x="25" y="42"/>
                  </a:lnTo>
                  <a:lnTo>
                    <a:pt x="27" y="42"/>
                  </a:lnTo>
                  <a:lnTo>
                    <a:pt x="27" y="42"/>
                  </a:lnTo>
                  <a:lnTo>
                    <a:pt x="27" y="44"/>
                  </a:lnTo>
                  <a:lnTo>
                    <a:pt x="27" y="44"/>
                  </a:lnTo>
                  <a:lnTo>
                    <a:pt x="27" y="44"/>
                  </a:lnTo>
                  <a:lnTo>
                    <a:pt x="27" y="4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27" name="Freeform 53"/>
            <p:cNvSpPr>
              <a:spLocks noEditPoints="1"/>
            </p:cNvSpPr>
            <p:nvPr/>
          </p:nvSpPr>
          <p:spPr bwMode="auto">
            <a:xfrm>
              <a:off x="3834" y="1907"/>
              <a:ext cx="14" cy="22"/>
            </a:xfrm>
            <a:custGeom>
              <a:avLst/>
              <a:gdLst/>
              <a:ahLst/>
              <a:cxnLst>
                <a:cxn ang="0">
                  <a:pos x="32" y="24"/>
                </a:cxn>
                <a:cxn ang="0">
                  <a:pos x="30" y="33"/>
                </a:cxn>
                <a:cxn ang="0">
                  <a:pos x="29" y="41"/>
                </a:cxn>
                <a:cxn ang="0">
                  <a:pos x="23" y="46"/>
                </a:cxn>
                <a:cxn ang="0">
                  <a:pos x="20" y="47"/>
                </a:cxn>
                <a:cxn ang="0">
                  <a:pos x="15" y="47"/>
                </a:cxn>
                <a:cxn ang="0">
                  <a:pos x="8" y="46"/>
                </a:cxn>
                <a:cxn ang="0">
                  <a:pos x="3" y="41"/>
                </a:cxn>
                <a:cxn ang="0">
                  <a:pos x="0" y="33"/>
                </a:cxn>
                <a:cxn ang="0">
                  <a:pos x="0" y="24"/>
                </a:cxn>
                <a:cxn ang="0">
                  <a:pos x="0" y="14"/>
                </a:cxn>
                <a:cxn ang="0">
                  <a:pos x="3" y="6"/>
                </a:cxn>
                <a:cxn ang="0">
                  <a:pos x="6" y="3"/>
                </a:cxn>
                <a:cxn ang="0">
                  <a:pos x="9" y="2"/>
                </a:cxn>
                <a:cxn ang="0">
                  <a:pos x="17" y="0"/>
                </a:cxn>
                <a:cxn ang="0">
                  <a:pos x="24" y="2"/>
                </a:cxn>
                <a:cxn ang="0">
                  <a:pos x="26" y="3"/>
                </a:cxn>
                <a:cxn ang="0">
                  <a:pos x="29" y="6"/>
                </a:cxn>
                <a:cxn ang="0">
                  <a:pos x="30" y="14"/>
                </a:cxn>
                <a:cxn ang="0">
                  <a:pos x="32" y="24"/>
                </a:cxn>
                <a:cxn ang="0">
                  <a:pos x="26" y="24"/>
                </a:cxn>
                <a:cxn ang="0">
                  <a:pos x="26" y="18"/>
                </a:cxn>
                <a:cxn ang="0">
                  <a:pos x="24" y="14"/>
                </a:cxn>
                <a:cxn ang="0">
                  <a:pos x="23" y="9"/>
                </a:cxn>
                <a:cxn ang="0">
                  <a:pos x="21" y="8"/>
                </a:cxn>
                <a:cxn ang="0">
                  <a:pos x="18" y="6"/>
                </a:cxn>
                <a:cxn ang="0">
                  <a:pos x="15" y="5"/>
                </a:cxn>
                <a:cxn ang="0">
                  <a:pos x="11" y="6"/>
                </a:cxn>
                <a:cxn ang="0">
                  <a:pos x="8" y="11"/>
                </a:cxn>
                <a:cxn ang="0">
                  <a:pos x="6" y="17"/>
                </a:cxn>
                <a:cxn ang="0">
                  <a:pos x="6" y="23"/>
                </a:cxn>
                <a:cxn ang="0">
                  <a:pos x="6" y="32"/>
                </a:cxn>
                <a:cxn ang="0">
                  <a:pos x="8" y="38"/>
                </a:cxn>
                <a:cxn ang="0">
                  <a:pos x="11" y="41"/>
                </a:cxn>
                <a:cxn ang="0">
                  <a:pos x="15" y="42"/>
                </a:cxn>
                <a:cxn ang="0">
                  <a:pos x="20" y="42"/>
                </a:cxn>
                <a:cxn ang="0">
                  <a:pos x="21" y="39"/>
                </a:cxn>
                <a:cxn ang="0">
                  <a:pos x="24" y="38"/>
                </a:cxn>
                <a:cxn ang="0">
                  <a:pos x="24" y="33"/>
                </a:cxn>
                <a:cxn ang="0">
                  <a:pos x="26" y="29"/>
                </a:cxn>
                <a:cxn ang="0">
                  <a:pos x="26" y="24"/>
                </a:cxn>
              </a:cxnLst>
              <a:rect l="0" t="0" r="r" b="b"/>
              <a:pathLst>
                <a:path w="32" h="47">
                  <a:moveTo>
                    <a:pt x="32" y="24"/>
                  </a:moveTo>
                  <a:lnTo>
                    <a:pt x="32" y="24"/>
                  </a:lnTo>
                  <a:lnTo>
                    <a:pt x="30" y="33"/>
                  </a:lnTo>
                  <a:lnTo>
                    <a:pt x="30" y="33"/>
                  </a:lnTo>
                  <a:lnTo>
                    <a:pt x="29" y="41"/>
                  </a:lnTo>
                  <a:lnTo>
                    <a:pt x="29" y="41"/>
                  </a:lnTo>
                  <a:lnTo>
                    <a:pt x="26" y="44"/>
                  </a:lnTo>
                  <a:lnTo>
                    <a:pt x="23" y="46"/>
                  </a:lnTo>
                  <a:lnTo>
                    <a:pt x="23" y="46"/>
                  </a:lnTo>
                  <a:lnTo>
                    <a:pt x="20" y="47"/>
                  </a:lnTo>
                  <a:lnTo>
                    <a:pt x="15" y="47"/>
                  </a:lnTo>
                  <a:lnTo>
                    <a:pt x="15" y="47"/>
                  </a:lnTo>
                  <a:lnTo>
                    <a:pt x="8" y="46"/>
                  </a:lnTo>
                  <a:lnTo>
                    <a:pt x="8" y="46"/>
                  </a:lnTo>
                  <a:lnTo>
                    <a:pt x="5" y="44"/>
                  </a:lnTo>
                  <a:lnTo>
                    <a:pt x="3" y="41"/>
                  </a:lnTo>
                  <a:lnTo>
                    <a:pt x="3" y="41"/>
                  </a:lnTo>
                  <a:lnTo>
                    <a:pt x="0" y="33"/>
                  </a:lnTo>
                  <a:lnTo>
                    <a:pt x="0" y="33"/>
                  </a:lnTo>
                  <a:lnTo>
                    <a:pt x="0" y="24"/>
                  </a:lnTo>
                  <a:lnTo>
                    <a:pt x="0" y="24"/>
                  </a:lnTo>
                  <a:lnTo>
                    <a:pt x="0" y="14"/>
                  </a:lnTo>
                  <a:lnTo>
                    <a:pt x="0" y="14"/>
                  </a:lnTo>
                  <a:lnTo>
                    <a:pt x="3" y="6"/>
                  </a:lnTo>
                  <a:lnTo>
                    <a:pt x="3" y="6"/>
                  </a:lnTo>
                  <a:lnTo>
                    <a:pt x="6" y="3"/>
                  </a:lnTo>
                  <a:lnTo>
                    <a:pt x="9" y="2"/>
                  </a:lnTo>
                  <a:lnTo>
                    <a:pt x="9" y="2"/>
                  </a:lnTo>
                  <a:lnTo>
                    <a:pt x="12" y="0"/>
                  </a:lnTo>
                  <a:lnTo>
                    <a:pt x="17" y="0"/>
                  </a:lnTo>
                  <a:lnTo>
                    <a:pt x="17" y="0"/>
                  </a:lnTo>
                  <a:lnTo>
                    <a:pt x="24" y="2"/>
                  </a:lnTo>
                  <a:lnTo>
                    <a:pt x="24" y="2"/>
                  </a:lnTo>
                  <a:lnTo>
                    <a:pt x="26" y="3"/>
                  </a:lnTo>
                  <a:lnTo>
                    <a:pt x="29" y="6"/>
                  </a:lnTo>
                  <a:lnTo>
                    <a:pt x="29" y="6"/>
                  </a:lnTo>
                  <a:lnTo>
                    <a:pt x="30" y="14"/>
                  </a:lnTo>
                  <a:lnTo>
                    <a:pt x="30" y="14"/>
                  </a:lnTo>
                  <a:lnTo>
                    <a:pt x="32" y="24"/>
                  </a:lnTo>
                  <a:lnTo>
                    <a:pt x="32" y="24"/>
                  </a:lnTo>
                  <a:close/>
                  <a:moveTo>
                    <a:pt x="26" y="24"/>
                  </a:moveTo>
                  <a:lnTo>
                    <a:pt x="26" y="24"/>
                  </a:lnTo>
                  <a:lnTo>
                    <a:pt x="26" y="18"/>
                  </a:lnTo>
                  <a:lnTo>
                    <a:pt x="26" y="18"/>
                  </a:lnTo>
                  <a:lnTo>
                    <a:pt x="24" y="14"/>
                  </a:lnTo>
                  <a:lnTo>
                    <a:pt x="24" y="14"/>
                  </a:lnTo>
                  <a:lnTo>
                    <a:pt x="23" y="9"/>
                  </a:lnTo>
                  <a:lnTo>
                    <a:pt x="23" y="9"/>
                  </a:lnTo>
                  <a:lnTo>
                    <a:pt x="21" y="8"/>
                  </a:lnTo>
                  <a:lnTo>
                    <a:pt x="21" y="8"/>
                  </a:lnTo>
                  <a:lnTo>
                    <a:pt x="18" y="6"/>
                  </a:lnTo>
                  <a:lnTo>
                    <a:pt x="18" y="6"/>
                  </a:lnTo>
                  <a:lnTo>
                    <a:pt x="15" y="5"/>
                  </a:lnTo>
                  <a:lnTo>
                    <a:pt x="15" y="5"/>
                  </a:lnTo>
                  <a:lnTo>
                    <a:pt x="11" y="6"/>
                  </a:lnTo>
                  <a:lnTo>
                    <a:pt x="11" y="6"/>
                  </a:lnTo>
                  <a:lnTo>
                    <a:pt x="8" y="11"/>
                  </a:lnTo>
                  <a:lnTo>
                    <a:pt x="8" y="11"/>
                  </a:lnTo>
                  <a:lnTo>
                    <a:pt x="6" y="17"/>
                  </a:lnTo>
                  <a:lnTo>
                    <a:pt x="6" y="17"/>
                  </a:lnTo>
                  <a:lnTo>
                    <a:pt x="6" y="23"/>
                  </a:lnTo>
                  <a:lnTo>
                    <a:pt x="6" y="23"/>
                  </a:lnTo>
                  <a:lnTo>
                    <a:pt x="6" y="32"/>
                  </a:lnTo>
                  <a:lnTo>
                    <a:pt x="6" y="32"/>
                  </a:lnTo>
                  <a:lnTo>
                    <a:pt x="8" y="38"/>
                  </a:lnTo>
                  <a:lnTo>
                    <a:pt x="8" y="38"/>
                  </a:lnTo>
                  <a:lnTo>
                    <a:pt x="11" y="41"/>
                  </a:lnTo>
                  <a:lnTo>
                    <a:pt x="11" y="41"/>
                  </a:lnTo>
                  <a:lnTo>
                    <a:pt x="15" y="42"/>
                  </a:lnTo>
                  <a:lnTo>
                    <a:pt x="15" y="42"/>
                  </a:lnTo>
                  <a:lnTo>
                    <a:pt x="20" y="42"/>
                  </a:lnTo>
                  <a:lnTo>
                    <a:pt x="20" y="42"/>
                  </a:lnTo>
                  <a:lnTo>
                    <a:pt x="21" y="39"/>
                  </a:lnTo>
                  <a:lnTo>
                    <a:pt x="21" y="39"/>
                  </a:lnTo>
                  <a:lnTo>
                    <a:pt x="24" y="38"/>
                  </a:lnTo>
                  <a:lnTo>
                    <a:pt x="24" y="38"/>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28" name="Freeform 54"/>
            <p:cNvSpPr>
              <a:spLocks/>
            </p:cNvSpPr>
            <p:nvPr/>
          </p:nvSpPr>
          <p:spPr bwMode="auto">
            <a:xfrm>
              <a:off x="3866" y="1905"/>
              <a:ext cx="11" cy="21"/>
            </a:xfrm>
            <a:custGeom>
              <a:avLst/>
              <a:gdLst/>
              <a:ahLst/>
              <a:cxnLst>
                <a:cxn ang="0">
                  <a:pos x="26" y="45"/>
                </a:cxn>
                <a:cxn ang="0">
                  <a:pos x="26" y="45"/>
                </a:cxn>
                <a:cxn ang="0">
                  <a:pos x="26" y="46"/>
                </a:cxn>
                <a:cxn ang="0">
                  <a:pos x="26" y="46"/>
                </a:cxn>
                <a:cxn ang="0">
                  <a:pos x="2" y="46"/>
                </a:cxn>
                <a:cxn ang="0">
                  <a:pos x="0" y="46"/>
                </a:cxn>
                <a:cxn ang="0">
                  <a:pos x="0" y="46"/>
                </a:cxn>
                <a:cxn ang="0">
                  <a:pos x="0" y="45"/>
                </a:cxn>
                <a:cxn ang="0">
                  <a:pos x="0" y="45"/>
                </a:cxn>
                <a:cxn ang="0">
                  <a:pos x="0" y="43"/>
                </a:cxn>
                <a:cxn ang="0">
                  <a:pos x="0" y="42"/>
                </a:cxn>
                <a:cxn ang="0">
                  <a:pos x="0" y="42"/>
                </a:cxn>
                <a:cxn ang="0">
                  <a:pos x="2" y="42"/>
                </a:cxn>
                <a:cxn ang="0">
                  <a:pos x="11" y="7"/>
                </a:cxn>
                <a:cxn ang="0">
                  <a:pos x="2" y="12"/>
                </a:cxn>
                <a:cxn ang="0">
                  <a:pos x="0" y="12"/>
                </a:cxn>
                <a:cxn ang="0">
                  <a:pos x="0" y="12"/>
                </a:cxn>
                <a:cxn ang="0">
                  <a:pos x="0" y="12"/>
                </a:cxn>
                <a:cxn ang="0">
                  <a:pos x="0" y="10"/>
                </a:cxn>
                <a:cxn ang="0">
                  <a:pos x="0" y="9"/>
                </a:cxn>
                <a:cxn ang="0">
                  <a:pos x="0" y="9"/>
                </a:cxn>
                <a:cxn ang="0">
                  <a:pos x="0" y="7"/>
                </a:cxn>
                <a:cxn ang="0">
                  <a:pos x="11" y="1"/>
                </a:cxn>
                <a:cxn ang="0">
                  <a:pos x="12" y="0"/>
                </a:cxn>
                <a:cxn ang="0">
                  <a:pos x="12" y="0"/>
                </a:cxn>
                <a:cxn ang="0">
                  <a:pos x="12" y="0"/>
                </a:cxn>
                <a:cxn ang="0">
                  <a:pos x="14" y="0"/>
                </a:cxn>
                <a:cxn ang="0">
                  <a:pos x="15" y="0"/>
                </a:cxn>
                <a:cxn ang="0">
                  <a:pos x="17" y="0"/>
                </a:cxn>
                <a:cxn ang="0">
                  <a:pos x="17" y="1"/>
                </a:cxn>
                <a:cxn ang="0">
                  <a:pos x="17" y="1"/>
                </a:cxn>
                <a:cxn ang="0">
                  <a:pos x="26" y="42"/>
                </a:cxn>
                <a:cxn ang="0">
                  <a:pos x="26" y="42"/>
                </a:cxn>
                <a:cxn ang="0">
                  <a:pos x="26" y="42"/>
                </a:cxn>
                <a:cxn ang="0">
                  <a:pos x="26" y="43"/>
                </a:cxn>
                <a:cxn ang="0">
                  <a:pos x="26" y="45"/>
                </a:cxn>
              </a:cxnLst>
              <a:rect l="0" t="0" r="r" b="b"/>
              <a:pathLst>
                <a:path w="26" h="46">
                  <a:moveTo>
                    <a:pt x="26" y="45"/>
                  </a:moveTo>
                  <a:lnTo>
                    <a:pt x="26" y="45"/>
                  </a:lnTo>
                  <a:lnTo>
                    <a:pt x="26" y="45"/>
                  </a:lnTo>
                  <a:lnTo>
                    <a:pt x="26" y="45"/>
                  </a:lnTo>
                  <a:lnTo>
                    <a:pt x="26" y="46"/>
                  </a:lnTo>
                  <a:lnTo>
                    <a:pt x="26" y="46"/>
                  </a:lnTo>
                  <a:lnTo>
                    <a:pt x="26" y="46"/>
                  </a:lnTo>
                  <a:lnTo>
                    <a:pt x="26" y="46"/>
                  </a:lnTo>
                  <a:lnTo>
                    <a:pt x="26" y="46"/>
                  </a:lnTo>
                  <a:lnTo>
                    <a:pt x="2" y="46"/>
                  </a:lnTo>
                  <a:lnTo>
                    <a:pt x="2"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2" y="42"/>
                  </a:lnTo>
                  <a:lnTo>
                    <a:pt x="11" y="42"/>
                  </a:lnTo>
                  <a:lnTo>
                    <a:pt x="11" y="7"/>
                  </a:lnTo>
                  <a:lnTo>
                    <a:pt x="2" y="12"/>
                  </a:lnTo>
                  <a:lnTo>
                    <a:pt x="2"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1"/>
                  </a:lnTo>
                  <a:lnTo>
                    <a:pt x="17" y="1"/>
                  </a:lnTo>
                  <a:lnTo>
                    <a:pt x="17" y="1"/>
                  </a:lnTo>
                  <a:lnTo>
                    <a:pt x="17" y="42"/>
                  </a:lnTo>
                  <a:lnTo>
                    <a:pt x="26" y="42"/>
                  </a:lnTo>
                  <a:lnTo>
                    <a:pt x="26" y="42"/>
                  </a:lnTo>
                  <a:lnTo>
                    <a:pt x="26" y="42"/>
                  </a:lnTo>
                  <a:lnTo>
                    <a:pt x="26" y="42"/>
                  </a:lnTo>
                  <a:lnTo>
                    <a:pt x="26" y="42"/>
                  </a:lnTo>
                  <a:lnTo>
                    <a:pt x="26" y="42"/>
                  </a:lnTo>
                  <a:lnTo>
                    <a:pt x="26" y="43"/>
                  </a:lnTo>
                  <a:lnTo>
                    <a:pt x="26" y="43"/>
                  </a:lnTo>
                  <a:lnTo>
                    <a:pt x="26" y="45"/>
                  </a:lnTo>
                  <a:lnTo>
                    <a:pt x="26" y="45"/>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29" name="Freeform 55"/>
            <p:cNvSpPr>
              <a:spLocks noEditPoints="1"/>
            </p:cNvSpPr>
            <p:nvPr/>
          </p:nvSpPr>
          <p:spPr bwMode="auto">
            <a:xfrm>
              <a:off x="3891" y="1905"/>
              <a:ext cx="15" cy="21"/>
            </a:xfrm>
            <a:custGeom>
              <a:avLst/>
              <a:gdLst/>
              <a:ahLst/>
              <a:cxnLst>
                <a:cxn ang="0">
                  <a:pos x="33" y="24"/>
                </a:cxn>
                <a:cxn ang="0">
                  <a:pos x="32" y="33"/>
                </a:cxn>
                <a:cxn ang="0">
                  <a:pos x="29" y="40"/>
                </a:cxn>
                <a:cxn ang="0">
                  <a:pos x="24" y="45"/>
                </a:cxn>
                <a:cxn ang="0">
                  <a:pos x="20" y="46"/>
                </a:cxn>
                <a:cxn ang="0">
                  <a:pos x="17" y="46"/>
                </a:cxn>
                <a:cxn ang="0">
                  <a:pos x="9" y="45"/>
                </a:cxn>
                <a:cxn ang="0">
                  <a:pos x="5" y="40"/>
                </a:cxn>
                <a:cxn ang="0">
                  <a:pos x="2" y="33"/>
                </a:cxn>
                <a:cxn ang="0">
                  <a:pos x="0" y="24"/>
                </a:cxn>
                <a:cxn ang="0">
                  <a:pos x="2" y="13"/>
                </a:cxn>
                <a:cxn ang="0">
                  <a:pos x="5" y="6"/>
                </a:cxn>
                <a:cxn ang="0">
                  <a:pos x="6" y="3"/>
                </a:cxn>
                <a:cxn ang="0">
                  <a:pos x="9" y="1"/>
                </a:cxn>
                <a:cxn ang="0">
                  <a:pos x="17" y="0"/>
                </a:cxn>
                <a:cxn ang="0">
                  <a:pos x="21" y="0"/>
                </a:cxn>
                <a:cxn ang="0">
                  <a:pos x="24" y="1"/>
                </a:cxn>
                <a:cxn ang="0">
                  <a:pos x="29" y="6"/>
                </a:cxn>
                <a:cxn ang="0">
                  <a:pos x="32" y="13"/>
                </a:cxn>
                <a:cxn ang="0">
                  <a:pos x="33" y="24"/>
                </a:cxn>
                <a:cxn ang="0">
                  <a:pos x="26" y="24"/>
                </a:cxn>
                <a:cxn ang="0">
                  <a:pos x="26" y="18"/>
                </a:cxn>
                <a:cxn ang="0">
                  <a:pos x="26" y="13"/>
                </a:cxn>
                <a:cxn ang="0">
                  <a:pos x="24" y="9"/>
                </a:cxn>
                <a:cxn ang="0">
                  <a:pos x="23" y="7"/>
                </a:cxn>
                <a:cxn ang="0">
                  <a:pos x="20" y="6"/>
                </a:cxn>
                <a:cxn ang="0">
                  <a:pos x="17" y="4"/>
                </a:cxn>
                <a:cxn ang="0">
                  <a:pos x="12" y="6"/>
                </a:cxn>
                <a:cxn ang="0">
                  <a:pos x="9" y="10"/>
                </a:cxn>
                <a:cxn ang="0">
                  <a:pos x="8" y="16"/>
                </a:cxn>
                <a:cxn ang="0">
                  <a:pos x="8" y="22"/>
                </a:cxn>
                <a:cxn ang="0">
                  <a:pos x="8" y="31"/>
                </a:cxn>
                <a:cxn ang="0">
                  <a:pos x="9" y="37"/>
                </a:cxn>
                <a:cxn ang="0">
                  <a:pos x="12" y="40"/>
                </a:cxn>
                <a:cxn ang="0">
                  <a:pos x="17" y="42"/>
                </a:cxn>
                <a:cxn ang="0">
                  <a:pos x="20" y="42"/>
                </a:cxn>
                <a:cxn ang="0">
                  <a:pos x="23" y="39"/>
                </a:cxn>
                <a:cxn ang="0">
                  <a:pos x="24" y="37"/>
                </a:cxn>
                <a:cxn ang="0">
                  <a:pos x="26" y="33"/>
                </a:cxn>
                <a:cxn ang="0">
                  <a:pos x="26" y="28"/>
                </a:cxn>
                <a:cxn ang="0">
                  <a:pos x="26" y="24"/>
                </a:cxn>
              </a:cxnLst>
              <a:rect l="0" t="0" r="r" b="b"/>
              <a:pathLst>
                <a:path w="33" h="46">
                  <a:moveTo>
                    <a:pt x="33" y="24"/>
                  </a:moveTo>
                  <a:lnTo>
                    <a:pt x="33" y="24"/>
                  </a:lnTo>
                  <a:lnTo>
                    <a:pt x="32" y="33"/>
                  </a:lnTo>
                  <a:lnTo>
                    <a:pt x="32" y="33"/>
                  </a:lnTo>
                  <a:lnTo>
                    <a:pt x="29" y="40"/>
                  </a:lnTo>
                  <a:lnTo>
                    <a:pt x="29" y="40"/>
                  </a:lnTo>
                  <a:lnTo>
                    <a:pt x="27" y="43"/>
                  </a:lnTo>
                  <a:lnTo>
                    <a:pt x="24" y="45"/>
                  </a:lnTo>
                  <a:lnTo>
                    <a:pt x="24" y="45"/>
                  </a:lnTo>
                  <a:lnTo>
                    <a:pt x="20" y="46"/>
                  </a:lnTo>
                  <a:lnTo>
                    <a:pt x="17" y="46"/>
                  </a:lnTo>
                  <a:lnTo>
                    <a:pt x="17" y="46"/>
                  </a:lnTo>
                  <a:lnTo>
                    <a:pt x="9" y="45"/>
                  </a:lnTo>
                  <a:lnTo>
                    <a:pt x="9" y="45"/>
                  </a:lnTo>
                  <a:lnTo>
                    <a:pt x="6" y="43"/>
                  </a:lnTo>
                  <a:lnTo>
                    <a:pt x="5" y="40"/>
                  </a:lnTo>
                  <a:lnTo>
                    <a:pt x="5" y="40"/>
                  </a:lnTo>
                  <a:lnTo>
                    <a:pt x="2" y="33"/>
                  </a:lnTo>
                  <a:lnTo>
                    <a:pt x="2" y="33"/>
                  </a:lnTo>
                  <a:lnTo>
                    <a:pt x="0" y="24"/>
                  </a:lnTo>
                  <a:lnTo>
                    <a:pt x="0" y="24"/>
                  </a:lnTo>
                  <a:lnTo>
                    <a:pt x="2" y="13"/>
                  </a:lnTo>
                  <a:lnTo>
                    <a:pt x="2" y="13"/>
                  </a:lnTo>
                  <a:lnTo>
                    <a:pt x="5" y="6"/>
                  </a:lnTo>
                  <a:lnTo>
                    <a:pt x="5" y="6"/>
                  </a:lnTo>
                  <a:lnTo>
                    <a:pt x="6" y="3"/>
                  </a:lnTo>
                  <a:lnTo>
                    <a:pt x="9" y="1"/>
                  </a:lnTo>
                  <a:lnTo>
                    <a:pt x="9" y="1"/>
                  </a:lnTo>
                  <a:lnTo>
                    <a:pt x="12" y="0"/>
                  </a:lnTo>
                  <a:lnTo>
                    <a:pt x="17" y="0"/>
                  </a:lnTo>
                  <a:lnTo>
                    <a:pt x="17" y="0"/>
                  </a:lnTo>
                  <a:lnTo>
                    <a:pt x="21" y="0"/>
                  </a:lnTo>
                  <a:lnTo>
                    <a:pt x="24" y="1"/>
                  </a:lnTo>
                  <a:lnTo>
                    <a:pt x="24" y="1"/>
                  </a:lnTo>
                  <a:lnTo>
                    <a:pt x="27" y="3"/>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9"/>
                  </a:lnTo>
                  <a:lnTo>
                    <a:pt x="24" y="9"/>
                  </a:lnTo>
                  <a:lnTo>
                    <a:pt x="23" y="7"/>
                  </a:lnTo>
                  <a:lnTo>
                    <a:pt x="23" y="7"/>
                  </a:lnTo>
                  <a:lnTo>
                    <a:pt x="20" y="6"/>
                  </a:lnTo>
                  <a:lnTo>
                    <a:pt x="20" y="6"/>
                  </a:lnTo>
                  <a:lnTo>
                    <a:pt x="17" y="4"/>
                  </a:lnTo>
                  <a:lnTo>
                    <a:pt x="17" y="4"/>
                  </a:lnTo>
                  <a:lnTo>
                    <a:pt x="12" y="6"/>
                  </a:lnTo>
                  <a:lnTo>
                    <a:pt x="12" y="6"/>
                  </a:lnTo>
                  <a:lnTo>
                    <a:pt x="9" y="10"/>
                  </a:lnTo>
                  <a:lnTo>
                    <a:pt x="9" y="10"/>
                  </a:lnTo>
                  <a:lnTo>
                    <a:pt x="8" y="16"/>
                  </a:lnTo>
                  <a:lnTo>
                    <a:pt x="8" y="16"/>
                  </a:lnTo>
                  <a:lnTo>
                    <a:pt x="8" y="22"/>
                  </a:lnTo>
                  <a:lnTo>
                    <a:pt x="8" y="22"/>
                  </a:lnTo>
                  <a:lnTo>
                    <a:pt x="8" y="31"/>
                  </a:lnTo>
                  <a:lnTo>
                    <a:pt x="8" y="31"/>
                  </a:lnTo>
                  <a:lnTo>
                    <a:pt x="9" y="37"/>
                  </a:lnTo>
                  <a:lnTo>
                    <a:pt x="9" y="37"/>
                  </a:lnTo>
                  <a:lnTo>
                    <a:pt x="12" y="40"/>
                  </a:lnTo>
                  <a:lnTo>
                    <a:pt x="12" y="40"/>
                  </a:lnTo>
                  <a:lnTo>
                    <a:pt x="17" y="42"/>
                  </a:lnTo>
                  <a:lnTo>
                    <a:pt x="17" y="42"/>
                  </a:lnTo>
                  <a:lnTo>
                    <a:pt x="20" y="42"/>
                  </a:lnTo>
                  <a:lnTo>
                    <a:pt x="20" y="42"/>
                  </a:lnTo>
                  <a:lnTo>
                    <a:pt x="23" y="39"/>
                  </a:lnTo>
                  <a:lnTo>
                    <a:pt x="23" y="39"/>
                  </a:lnTo>
                  <a:lnTo>
                    <a:pt x="24" y="37"/>
                  </a:lnTo>
                  <a:lnTo>
                    <a:pt x="24" y="37"/>
                  </a:lnTo>
                  <a:lnTo>
                    <a:pt x="26" y="33"/>
                  </a:lnTo>
                  <a:lnTo>
                    <a:pt x="26" y="33"/>
                  </a:lnTo>
                  <a:lnTo>
                    <a:pt x="26" y="28"/>
                  </a:lnTo>
                  <a:lnTo>
                    <a:pt x="26" y="28"/>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30" name="Freeform 56"/>
            <p:cNvSpPr>
              <a:spLocks/>
            </p:cNvSpPr>
            <p:nvPr/>
          </p:nvSpPr>
          <p:spPr bwMode="auto">
            <a:xfrm>
              <a:off x="3807" y="2111"/>
              <a:ext cx="13" cy="21"/>
            </a:xfrm>
            <a:custGeom>
              <a:avLst/>
              <a:gdLst/>
              <a:ahLst/>
              <a:cxnLst>
                <a:cxn ang="0">
                  <a:pos x="27" y="44"/>
                </a:cxn>
                <a:cxn ang="0">
                  <a:pos x="27" y="45"/>
                </a:cxn>
                <a:cxn ang="0">
                  <a:pos x="27" y="45"/>
                </a:cxn>
                <a:cxn ang="0">
                  <a:pos x="25" y="47"/>
                </a:cxn>
                <a:cxn ang="0">
                  <a:pos x="1" y="47"/>
                </a:cxn>
                <a:cxn ang="0">
                  <a:pos x="1" y="47"/>
                </a:cxn>
                <a:cxn ang="0">
                  <a:pos x="1" y="45"/>
                </a:cxn>
                <a:cxn ang="0">
                  <a:pos x="0" y="45"/>
                </a:cxn>
                <a:cxn ang="0">
                  <a:pos x="0" y="44"/>
                </a:cxn>
                <a:cxn ang="0">
                  <a:pos x="0" y="42"/>
                </a:cxn>
                <a:cxn ang="0">
                  <a:pos x="1" y="42"/>
                </a:cxn>
                <a:cxn ang="0">
                  <a:pos x="1" y="42"/>
                </a:cxn>
                <a:cxn ang="0">
                  <a:pos x="1" y="42"/>
                </a:cxn>
                <a:cxn ang="0">
                  <a:pos x="12" y="6"/>
                </a:cxn>
                <a:cxn ang="0">
                  <a:pos x="3" y="12"/>
                </a:cxn>
                <a:cxn ang="0">
                  <a:pos x="1" y="12"/>
                </a:cxn>
                <a:cxn ang="0">
                  <a:pos x="0" y="12"/>
                </a:cxn>
                <a:cxn ang="0">
                  <a:pos x="0" y="11"/>
                </a:cxn>
                <a:cxn ang="0">
                  <a:pos x="0" y="11"/>
                </a:cxn>
                <a:cxn ang="0">
                  <a:pos x="0" y="9"/>
                </a:cxn>
                <a:cxn ang="0">
                  <a:pos x="0" y="8"/>
                </a:cxn>
                <a:cxn ang="0">
                  <a:pos x="1" y="8"/>
                </a:cxn>
                <a:cxn ang="0">
                  <a:pos x="12" y="0"/>
                </a:cxn>
                <a:cxn ang="0">
                  <a:pos x="12" y="0"/>
                </a:cxn>
                <a:cxn ang="0">
                  <a:pos x="12" y="0"/>
                </a:cxn>
                <a:cxn ang="0">
                  <a:pos x="13" y="0"/>
                </a:cxn>
                <a:cxn ang="0">
                  <a:pos x="15" y="0"/>
                </a:cxn>
                <a:cxn ang="0">
                  <a:pos x="16" y="0"/>
                </a:cxn>
                <a:cxn ang="0">
                  <a:pos x="16" y="0"/>
                </a:cxn>
                <a:cxn ang="0">
                  <a:pos x="18" y="0"/>
                </a:cxn>
                <a:cxn ang="0">
                  <a:pos x="18" y="2"/>
                </a:cxn>
                <a:cxn ang="0">
                  <a:pos x="25" y="42"/>
                </a:cxn>
                <a:cxn ang="0">
                  <a:pos x="25" y="42"/>
                </a:cxn>
                <a:cxn ang="0">
                  <a:pos x="27" y="42"/>
                </a:cxn>
                <a:cxn ang="0">
                  <a:pos x="27" y="42"/>
                </a:cxn>
                <a:cxn ang="0">
                  <a:pos x="27" y="44"/>
                </a:cxn>
              </a:cxnLst>
              <a:rect l="0" t="0" r="r" b="b"/>
              <a:pathLst>
                <a:path w="27" h="47">
                  <a:moveTo>
                    <a:pt x="27" y="44"/>
                  </a:moveTo>
                  <a:lnTo>
                    <a:pt x="27" y="44"/>
                  </a:lnTo>
                  <a:lnTo>
                    <a:pt x="27" y="45"/>
                  </a:lnTo>
                  <a:lnTo>
                    <a:pt x="27" y="45"/>
                  </a:lnTo>
                  <a:lnTo>
                    <a:pt x="27" y="45"/>
                  </a:lnTo>
                  <a:lnTo>
                    <a:pt x="27" y="45"/>
                  </a:lnTo>
                  <a:lnTo>
                    <a:pt x="25" y="47"/>
                  </a:lnTo>
                  <a:lnTo>
                    <a:pt x="25" y="47"/>
                  </a:lnTo>
                  <a:lnTo>
                    <a:pt x="25" y="47"/>
                  </a:lnTo>
                  <a:lnTo>
                    <a:pt x="1" y="47"/>
                  </a:lnTo>
                  <a:lnTo>
                    <a:pt x="1" y="47"/>
                  </a:lnTo>
                  <a:lnTo>
                    <a:pt x="1" y="47"/>
                  </a:lnTo>
                  <a:lnTo>
                    <a:pt x="1" y="47"/>
                  </a:lnTo>
                  <a:lnTo>
                    <a:pt x="1" y="45"/>
                  </a:lnTo>
                  <a:lnTo>
                    <a:pt x="1" y="45"/>
                  </a:lnTo>
                  <a:lnTo>
                    <a:pt x="0" y="45"/>
                  </a:lnTo>
                  <a:lnTo>
                    <a:pt x="0" y="45"/>
                  </a:lnTo>
                  <a:lnTo>
                    <a:pt x="0" y="44"/>
                  </a:lnTo>
                  <a:lnTo>
                    <a:pt x="0" y="44"/>
                  </a:lnTo>
                  <a:lnTo>
                    <a:pt x="0" y="42"/>
                  </a:lnTo>
                  <a:lnTo>
                    <a:pt x="0" y="42"/>
                  </a:lnTo>
                  <a:lnTo>
                    <a:pt x="1" y="42"/>
                  </a:lnTo>
                  <a:lnTo>
                    <a:pt x="1" y="42"/>
                  </a:lnTo>
                  <a:lnTo>
                    <a:pt x="1" y="42"/>
                  </a:lnTo>
                  <a:lnTo>
                    <a:pt x="1" y="42"/>
                  </a:lnTo>
                  <a:lnTo>
                    <a:pt x="1" y="42"/>
                  </a:lnTo>
                  <a:lnTo>
                    <a:pt x="12" y="42"/>
                  </a:lnTo>
                  <a:lnTo>
                    <a:pt x="12" y="6"/>
                  </a:lnTo>
                  <a:lnTo>
                    <a:pt x="3" y="12"/>
                  </a:lnTo>
                  <a:lnTo>
                    <a:pt x="3" y="12"/>
                  </a:lnTo>
                  <a:lnTo>
                    <a:pt x="1" y="12"/>
                  </a:lnTo>
                  <a:lnTo>
                    <a:pt x="1" y="12"/>
                  </a:lnTo>
                  <a:lnTo>
                    <a:pt x="0" y="12"/>
                  </a:lnTo>
                  <a:lnTo>
                    <a:pt x="0" y="12"/>
                  </a:lnTo>
                  <a:lnTo>
                    <a:pt x="0" y="11"/>
                  </a:lnTo>
                  <a:lnTo>
                    <a:pt x="0" y="11"/>
                  </a:lnTo>
                  <a:lnTo>
                    <a:pt x="0" y="11"/>
                  </a:lnTo>
                  <a:lnTo>
                    <a:pt x="0" y="11"/>
                  </a:lnTo>
                  <a:lnTo>
                    <a:pt x="0" y="9"/>
                  </a:lnTo>
                  <a:lnTo>
                    <a:pt x="0" y="9"/>
                  </a:lnTo>
                  <a:lnTo>
                    <a:pt x="0" y="8"/>
                  </a:lnTo>
                  <a:lnTo>
                    <a:pt x="0" y="8"/>
                  </a:lnTo>
                  <a:lnTo>
                    <a:pt x="1" y="8"/>
                  </a:lnTo>
                  <a:lnTo>
                    <a:pt x="1" y="8"/>
                  </a:lnTo>
                  <a:lnTo>
                    <a:pt x="1" y="8"/>
                  </a:lnTo>
                  <a:lnTo>
                    <a:pt x="12" y="0"/>
                  </a:lnTo>
                  <a:lnTo>
                    <a:pt x="12" y="0"/>
                  </a:lnTo>
                  <a:lnTo>
                    <a:pt x="12" y="0"/>
                  </a:lnTo>
                  <a:lnTo>
                    <a:pt x="12" y="0"/>
                  </a:lnTo>
                  <a:lnTo>
                    <a:pt x="12" y="0"/>
                  </a:lnTo>
                  <a:lnTo>
                    <a:pt x="12" y="0"/>
                  </a:lnTo>
                  <a:lnTo>
                    <a:pt x="13" y="0"/>
                  </a:lnTo>
                  <a:lnTo>
                    <a:pt x="13" y="0"/>
                  </a:lnTo>
                  <a:lnTo>
                    <a:pt x="15" y="0"/>
                  </a:lnTo>
                  <a:lnTo>
                    <a:pt x="15" y="0"/>
                  </a:lnTo>
                  <a:lnTo>
                    <a:pt x="16" y="0"/>
                  </a:lnTo>
                  <a:lnTo>
                    <a:pt x="16" y="0"/>
                  </a:lnTo>
                  <a:lnTo>
                    <a:pt x="16" y="0"/>
                  </a:lnTo>
                  <a:lnTo>
                    <a:pt x="16" y="0"/>
                  </a:lnTo>
                  <a:lnTo>
                    <a:pt x="18" y="0"/>
                  </a:lnTo>
                  <a:lnTo>
                    <a:pt x="18" y="0"/>
                  </a:lnTo>
                  <a:lnTo>
                    <a:pt x="18" y="2"/>
                  </a:lnTo>
                  <a:lnTo>
                    <a:pt x="18" y="42"/>
                  </a:lnTo>
                  <a:lnTo>
                    <a:pt x="25" y="42"/>
                  </a:lnTo>
                  <a:lnTo>
                    <a:pt x="25" y="42"/>
                  </a:lnTo>
                  <a:lnTo>
                    <a:pt x="25" y="42"/>
                  </a:lnTo>
                  <a:lnTo>
                    <a:pt x="25" y="42"/>
                  </a:lnTo>
                  <a:lnTo>
                    <a:pt x="27" y="42"/>
                  </a:lnTo>
                  <a:lnTo>
                    <a:pt x="27" y="42"/>
                  </a:lnTo>
                  <a:lnTo>
                    <a:pt x="27" y="42"/>
                  </a:lnTo>
                  <a:lnTo>
                    <a:pt x="27" y="42"/>
                  </a:lnTo>
                  <a:lnTo>
                    <a:pt x="27" y="44"/>
                  </a:lnTo>
                  <a:lnTo>
                    <a:pt x="27" y="4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31" name="Freeform 57"/>
            <p:cNvSpPr>
              <a:spLocks noEditPoints="1"/>
            </p:cNvSpPr>
            <p:nvPr/>
          </p:nvSpPr>
          <p:spPr bwMode="auto">
            <a:xfrm>
              <a:off x="3836" y="2111"/>
              <a:ext cx="15" cy="21"/>
            </a:xfrm>
            <a:custGeom>
              <a:avLst/>
              <a:gdLst/>
              <a:ahLst/>
              <a:cxnLst>
                <a:cxn ang="0">
                  <a:pos x="32" y="23"/>
                </a:cxn>
                <a:cxn ang="0">
                  <a:pos x="32" y="33"/>
                </a:cxn>
                <a:cxn ang="0">
                  <a:pos x="29" y="41"/>
                </a:cxn>
                <a:cxn ang="0">
                  <a:pos x="23" y="45"/>
                </a:cxn>
                <a:cxn ang="0">
                  <a:pos x="20" y="47"/>
                </a:cxn>
                <a:cxn ang="0">
                  <a:pos x="15" y="47"/>
                </a:cxn>
                <a:cxn ang="0">
                  <a:pos x="8" y="45"/>
                </a:cxn>
                <a:cxn ang="0">
                  <a:pos x="3" y="41"/>
                </a:cxn>
                <a:cxn ang="0">
                  <a:pos x="0" y="33"/>
                </a:cxn>
                <a:cxn ang="0">
                  <a:pos x="0" y="23"/>
                </a:cxn>
                <a:cxn ang="0">
                  <a:pos x="2" y="14"/>
                </a:cxn>
                <a:cxn ang="0">
                  <a:pos x="3" y="6"/>
                </a:cxn>
                <a:cxn ang="0">
                  <a:pos x="6" y="3"/>
                </a:cxn>
                <a:cxn ang="0">
                  <a:pos x="9" y="2"/>
                </a:cxn>
                <a:cxn ang="0">
                  <a:pos x="17" y="0"/>
                </a:cxn>
                <a:cxn ang="0">
                  <a:pos x="24" y="2"/>
                </a:cxn>
                <a:cxn ang="0">
                  <a:pos x="26" y="3"/>
                </a:cxn>
                <a:cxn ang="0">
                  <a:pos x="29" y="6"/>
                </a:cxn>
                <a:cxn ang="0">
                  <a:pos x="32" y="14"/>
                </a:cxn>
                <a:cxn ang="0">
                  <a:pos x="32" y="23"/>
                </a:cxn>
                <a:cxn ang="0">
                  <a:pos x="26" y="24"/>
                </a:cxn>
                <a:cxn ang="0">
                  <a:pos x="26" y="17"/>
                </a:cxn>
                <a:cxn ang="0">
                  <a:pos x="24" y="12"/>
                </a:cxn>
                <a:cxn ang="0">
                  <a:pos x="23" y="9"/>
                </a:cxn>
                <a:cxn ang="0">
                  <a:pos x="21" y="6"/>
                </a:cxn>
                <a:cxn ang="0">
                  <a:pos x="20" y="5"/>
                </a:cxn>
                <a:cxn ang="0">
                  <a:pos x="17" y="5"/>
                </a:cxn>
                <a:cxn ang="0">
                  <a:pos x="11" y="6"/>
                </a:cxn>
                <a:cxn ang="0">
                  <a:pos x="8" y="9"/>
                </a:cxn>
                <a:cxn ang="0">
                  <a:pos x="6" y="15"/>
                </a:cxn>
                <a:cxn ang="0">
                  <a:pos x="6" y="23"/>
                </a:cxn>
                <a:cxn ang="0">
                  <a:pos x="6" y="32"/>
                </a:cxn>
                <a:cxn ang="0">
                  <a:pos x="9" y="38"/>
                </a:cxn>
                <a:cxn ang="0">
                  <a:pos x="12" y="41"/>
                </a:cxn>
                <a:cxn ang="0">
                  <a:pos x="15" y="42"/>
                </a:cxn>
                <a:cxn ang="0">
                  <a:pos x="20" y="41"/>
                </a:cxn>
                <a:cxn ang="0">
                  <a:pos x="21" y="39"/>
                </a:cxn>
                <a:cxn ang="0">
                  <a:pos x="24" y="36"/>
                </a:cxn>
                <a:cxn ang="0">
                  <a:pos x="24" y="33"/>
                </a:cxn>
                <a:cxn ang="0">
                  <a:pos x="26" y="29"/>
                </a:cxn>
                <a:cxn ang="0">
                  <a:pos x="26" y="24"/>
                </a:cxn>
              </a:cxnLst>
              <a:rect l="0" t="0" r="r" b="b"/>
              <a:pathLst>
                <a:path w="32" h="47">
                  <a:moveTo>
                    <a:pt x="32" y="23"/>
                  </a:moveTo>
                  <a:lnTo>
                    <a:pt x="32" y="23"/>
                  </a:lnTo>
                  <a:lnTo>
                    <a:pt x="32" y="33"/>
                  </a:lnTo>
                  <a:lnTo>
                    <a:pt x="32" y="33"/>
                  </a:lnTo>
                  <a:lnTo>
                    <a:pt x="29" y="41"/>
                  </a:lnTo>
                  <a:lnTo>
                    <a:pt x="29" y="41"/>
                  </a:lnTo>
                  <a:lnTo>
                    <a:pt x="26" y="44"/>
                  </a:lnTo>
                  <a:lnTo>
                    <a:pt x="23" y="45"/>
                  </a:lnTo>
                  <a:lnTo>
                    <a:pt x="23" y="45"/>
                  </a:lnTo>
                  <a:lnTo>
                    <a:pt x="20" y="47"/>
                  </a:lnTo>
                  <a:lnTo>
                    <a:pt x="15" y="47"/>
                  </a:lnTo>
                  <a:lnTo>
                    <a:pt x="15" y="47"/>
                  </a:lnTo>
                  <a:lnTo>
                    <a:pt x="8" y="45"/>
                  </a:lnTo>
                  <a:lnTo>
                    <a:pt x="8" y="45"/>
                  </a:lnTo>
                  <a:lnTo>
                    <a:pt x="6" y="44"/>
                  </a:lnTo>
                  <a:lnTo>
                    <a:pt x="3" y="41"/>
                  </a:lnTo>
                  <a:lnTo>
                    <a:pt x="3" y="41"/>
                  </a:lnTo>
                  <a:lnTo>
                    <a:pt x="0" y="33"/>
                  </a:lnTo>
                  <a:lnTo>
                    <a:pt x="0" y="33"/>
                  </a:lnTo>
                  <a:lnTo>
                    <a:pt x="0" y="23"/>
                  </a:lnTo>
                  <a:lnTo>
                    <a:pt x="0" y="23"/>
                  </a:lnTo>
                  <a:lnTo>
                    <a:pt x="2" y="14"/>
                  </a:lnTo>
                  <a:lnTo>
                    <a:pt x="2" y="14"/>
                  </a:lnTo>
                  <a:lnTo>
                    <a:pt x="3" y="6"/>
                  </a:lnTo>
                  <a:lnTo>
                    <a:pt x="3" y="6"/>
                  </a:lnTo>
                  <a:lnTo>
                    <a:pt x="6" y="3"/>
                  </a:lnTo>
                  <a:lnTo>
                    <a:pt x="9" y="2"/>
                  </a:lnTo>
                  <a:lnTo>
                    <a:pt x="9" y="2"/>
                  </a:lnTo>
                  <a:lnTo>
                    <a:pt x="12" y="0"/>
                  </a:lnTo>
                  <a:lnTo>
                    <a:pt x="17" y="0"/>
                  </a:lnTo>
                  <a:lnTo>
                    <a:pt x="17" y="0"/>
                  </a:lnTo>
                  <a:lnTo>
                    <a:pt x="24" y="2"/>
                  </a:lnTo>
                  <a:lnTo>
                    <a:pt x="24" y="2"/>
                  </a:lnTo>
                  <a:lnTo>
                    <a:pt x="26" y="3"/>
                  </a:lnTo>
                  <a:lnTo>
                    <a:pt x="29" y="6"/>
                  </a:lnTo>
                  <a:lnTo>
                    <a:pt x="29" y="6"/>
                  </a:lnTo>
                  <a:lnTo>
                    <a:pt x="32" y="14"/>
                  </a:lnTo>
                  <a:lnTo>
                    <a:pt x="32" y="14"/>
                  </a:lnTo>
                  <a:lnTo>
                    <a:pt x="32" y="23"/>
                  </a:lnTo>
                  <a:lnTo>
                    <a:pt x="32" y="23"/>
                  </a:lnTo>
                  <a:close/>
                  <a:moveTo>
                    <a:pt x="26" y="24"/>
                  </a:moveTo>
                  <a:lnTo>
                    <a:pt x="26" y="24"/>
                  </a:lnTo>
                  <a:lnTo>
                    <a:pt x="26" y="17"/>
                  </a:lnTo>
                  <a:lnTo>
                    <a:pt x="26" y="17"/>
                  </a:lnTo>
                  <a:lnTo>
                    <a:pt x="24" y="12"/>
                  </a:lnTo>
                  <a:lnTo>
                    <a:pt x="24" y="12"/>
                  </a:lnTo>
                  <a:lnTo>
                    <a:pt x="23" y="9"/>
                  </a:lnTo>
                  <a:lnTo>
                    <a:pt x="23" y="9"/>
                  </a:lnTo>
                  <a:lnTo>
                    <a:pt x="21" y="6"/>
                  </a:lnTo>
                  <a:lnTo>
                    <a:pt x="21" y="6"/>
                  </a:lnTo>
                  <a:lnTo>
                    <a:pt x="20" y="5"/>
                  </a:lnTo>
                  <a:lnTo>
                    <a:pt x="20" y="5"/>
                  </a:lnTo>
                  <a:lnTo>
                    <a:pt x="17" y="5"/>
                  </a:lnTo>
                  <a:lnTo>
                    <a:pt x="17" y="5"/>
                  </a:lnTo>
                  <a:lnTo>
                    <a:pt x="11" y="6"/>
                  </a:lnTo>
                  <a:lnTo>
                    <a:pt x="11" y="6"/>
                  </a:lnTo>
                  <a:lnTo>
                    <a:pt x="8" y="9"/>
                  </a:lnTo>
                  <a:lnTo>
                    <a:pt x="8" y="9"/>
                  </a:lnTo>
                  <a:lnTo>
                    <a:pt x="6" y="15"/>
                  </a:lnTo>
                  <a:lnTo>
                    <a:pt x="6" y="15"/>
                  </a:lnTo>
                  <a:lnTo>
                    <a:pt x="6" y="23"/>
                  </a:lnTo>
                  <a:lnTo>
                    <a:pt x="6" y="23"/>
                  </a:lnTo>
                  <a:lnTo>
                    <a:pt x="6" y="32"/>
                  </a:lnTo>
                  <a:lnTo>
                    <a:pt x="6" y="32"/>
                  </a:lnTo>
                  <a:lnTo>
                    <a:pt x="9" y="38"/>
                  </a:lnTo>
                  <a:lnTo>
                    <a:pt x="9" y="38"/>
                  </a:lnTo>
                  <a:lnTo>
                    <a:pt x="12" y="41"/>
                  </a:lnTo>
                  <a:lnTo>
                    <a:pt x="12" y="41"/>
                  </a:lnTo>
                  <a:lnTo>
                    <a:pt x="15" y="42"/>
                  </a:lnTo>
                  <a:lnTo>
                    <a:pt x="15" y="42"/>
                  </a:lnTo>
                  <a:lnTo>
                    <a:pt x="20" y="41"/>
                  </a:lnTo>
                  <a:lnTo>
                    <a:pt x="20" y="41"/>
                  </a:lnTo>
                  <a:lnTo>
                    <a:pt x="21" y="39"/>
                  </a:lnTo>
                  <a:lnTo>
                    <a:pt x="21" y="39"/>
                  </a:lnTo>
                  <a:lnTo>
                    <a:pt x="24" y="36"/>
                  </a:lnTo>
                  <a:lnTo>
                    <a:pt x="24" y="36"/>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32" name="Freeform 58"/>
            <p:cNvSpPr>
              <a:spLocks/>
            </p:cNvSpPr>
            <p:nvPr/>
          </p:nvSpPr>
          <p:spPr bwMode="auto">
            <a:xfrm>
              <a:off x="3869" y="2108"/>
              <a:ext cx="12" cy="22"/>
            </a:xfrm>
            <a:custGeom>
              <a:avLst/>
              <a:gdLst/>
              <a:ahLst/>
              <a:cxnLst>
                <a:cxn ang="0">
                  <a:pos x="27" y="43"/>
                </a:cxn>
                <a:cxn ang="0">
                  <a:pos x="27" y="45"/>
                </a:cxn>
                <a:cxn ang="0">
                  <a:pos x="26" y="45"/>
                </a:cxn>
                <a:cxn ang="0">
                  <a:pos x="26" y="46"/>
                </a:cxn>
                <a:cxn ang="0">
                  <a:pos x="2" y="46"/>
                </a:cxn>
                <a:cxn ang="0">
                  <a:pos x="0" y="46"/>
                </a:cxn>
                <a:cxn ang="0">
                  <a:pos x="0" y="45"/>
                </a:cxn>
                <a:cxn ang="0">
                  <a:pos x="0" y="45"/>
                </a:cxn>
                <a:cxn ang="0">
                  <a:pos x="0" y="43"/>
                </a:cxn>
                <a:cxn ang="0">
                  <a:pos x="0" y="42"/>
                </a:cxn>
                <a:cxn ang="0">
                  <a:pos x="0" y="42"/>
                </a:cxn>
                <a:cxn ang="0">
                  <a:pos x="0" y="42"/>
                </a:cxn>
                <a:cxn ang="0">
                  <a:pos x="2" y="42"/>
                </a:cxn>
                <a:cxn ang="0">
                  <a:pos x="11" y="6"/>
                </a:cxn>
                <a:cxn ang="0">
                  <a:pos x="2" y="12"/>
                </a:cxn>
                <a:cxn ang="0">
                  <a:pos x="2" y="12"/>
                </a:cxn>
                <a:cxn ang="0">
                  <a:pos x="0" y="12"/>
                </a:cxn>
                <a:cxn ang="0">
                  <a:pos x="0" y="10"/>
                </a:cxn>
                <a:cxn ang="0">
                  <a:pos x="0" y="10"/>
                </a:cxn>
                <a:cxn ang="0">
                  <a:pos x="0" y="9"/>
                </a:cxn>
                <a:cxn ang="0">
                  <a:pos x="0" y="7"/>
                </a:cxn>
                <a:cxn ang="0">
                  <a:pos x="0" y="7"/>
                </a:cxn>
                <a:cxn ang="0">
                  <a:pos x="12" y="0"/>
                </a:cxn>
                <a:cxn ang="0">
                  <a:pos x="12" y="0"/>
                </a:cxn>
                <a:cxn ang="0">
                  <a:pos x="12" y="0"/>
                </a:cxn>
                <a:cxn ang="0">
                  <a:pos x="14" y="0"/>
                </a:cxn>
                <a:cxn ang="0">
                  <a:pos x="14" y="0"/>
                </a:cxn>
                <a:cxn ang="0">
                  <a:pos x="15" y="0"/>
                </a:cxn>
                <a:cxn ang="0">
                  <a:pos x="17" y="0"/>
                </a:cxn>
                <a:cxn ang="0">
                  <a:pos x="17" y="0"/>
                </a:cxn>
                <a:cxn ang="0">
                  <a:pos x="17" y="1"/>
                </a:cxn>
                <a:cxn ang="0">
                  <a:pos x="26" y="42"/>
                </a:cxn>
                <a:cxn ang="0">
                  <a:pos x="26" y="42"/>
                </a:cxn>
                <a:cxn ang="0">
                  <a:pos x="26" y="42"/>
                </a:cxn>
                <a:cxn ang="0">
                  <a:pos x="27" y="42"/>
                </a:cxn>
                <a:cxn ang="0">
                  <a:pos x="27" y="43"/>
                </a:cxn>
              </a:cxnLst>
              <a:rect l="0" t="0" r="r" b="b"/>
              <a:pathLst>
                <a:path w="27" h="46">
                  <a:moveTo>
                    <a:pt x="27" y="43"/>
                  </a:moveTo>
                  <a:lnTo>
                    <a:pt x="27" y="43"/>
                  </a:lnTo>
                  <a:lnTo>
                    <a:pt x="27" y="45"/>
                  </a:lnTo>
                  <a:lnTo>
                    <a:pt x="27" y="45"/>
                  </a:lnTo>
                  <a:lnTo>
                    <a:pt x="26" y="45"/>
                  </a:lnTo>
                  <a:lnTo>
                    <a:pt x="26" y="45"/>
                  </a:lnTo>
                  <a:lnTo>
                    <a:pt x="26" y="46"/>
                  </a:lnTo>
                  <a:lnTo>
                    <a:pt x="26" y="46"/>
                  </a:lnTo>
                  <a:lnTo>
                    <a:pt x="26" y="46"/>
                  </a:lnTo>
                  <a:lnTo>
                    <a:pt x="2" y="46"/>
                  </a:lnTo>
                  <a:lnTo>
                    <a:pt x="2"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0" y="42"/>
                  </a:lnTo>
                  <a:lnTo>
                    <a:pt x="0" y="42"/>
                  </a:lnTo>
                  <a:lnTo>
                    <a:pt x="2" y="42"/>
                  </a:lnTo>
                  <a:lnTo>
                    <a:pt x="11" y="42"/>
                  </a:lnTo>
                  <a:lnTo>
                    <a:pt x="11" y="6"/>
                  </a:lnTo>
                  <a:lnTo>
                    <a:pt x="2" y="12"/>
                  </a:lnTo>
                  <a:lnTo>
                    <a:pt x="2" y="12"/>
                  </a:lnTo>
                  <a:lnTo>
                    <a:pt x="2" y="12"/>
                  </a:lnTo>
                  <a:lnTo>
                    <a:pt x="2" y="12"/>
                  </a:lnTo>
                  <a:lnTo>
                    <a:pt x="0" y="12"/>
                  </a:lnTo>
                  <a:lnTo>
                    <a:pt x="0" y="12"/>
                  </a:lnTo>
                  <a:lnTo>
                    <a:pt x="0" y="10"/>
                  </a:lnTo>
                  <a:lnTo>
                    <a:pt x="0" y="10"/>
                  </a:lnTo>
                  <a:lnTo>
                    <a:pt x="0" y="10"/>
                  </a:lnTo>
                  <a:lnTo>
                    <a:pt x="0" y="10"/>
                  </a:lnTo>
                  <a:lnTo>
                    <a:pt x="0" y="9"/>
                  </a:lnTo>
                  <a:lnTo>
                    <a:pt x="0" y="9"/>
                  </a:lnTo>
                  <a:lnTo>
                    <a:pt x="0" y="7"/>
                  </a:lnTo>
                  <a:lnTo>
                    <a:pt x="0" y="7"/>
                  </a:lnTo>
                  <a:lnTo>
                    <a:pt x="0" y="7"/>
                  </a:lnTo>
                  <a:lnTo>
                    <a:pt x="0" y="7"/>
                  </a:lnTo>
                  <a:lnTo>
                    <a:pt x="0" y="7"/>
                  </a:lnTo>
                  <a:lnTo>
                    <a:pt x="12" y="0"/>
                  </a:lnTo>
                  <a:lnTo>
                    <a:pt x="12" y="0"/>
                  </a:lnTo>
                  <a:lnTo>
                    <a:pt x="12" y="0"/>
                  </a:lnTo>
                  <a:lnTo>
                    <a:pt x="12" y="0"/>
                  </a:lnTo>
                  <a:lnTo>
                    <a:pt x="12" y="0"/>
                  </a:lnTo>
                  <a:lnTo>
                    <a:pt x="12" y="0"/>
                  </a:lnTo>
                  <a:lnTo>
                    <a:pt x="14" y="0"/>
                  </a:lnTo>
                  <a:lnTo>
                    <a:pt x="14" y="0"/>
                  </a:lnTo>
                  <a:lnTo>
                    <a:pt x="14" y="0"/>
                  </a:lnTo>
                  <a:lnTo>
                    <a:pt x="14" y="0"/>
                  </a:lnTo>
                  <a:lnTo>
                    <a:pt x="15" y="0"/>
                  </a:lnTo>
                  <a:lnTo>
                    <a:pt x="15" y="0"/>
                  </a:lnTo>
                  <a:lnTo>
                    <a:pt x="17" y="0"/>
                  </a:lnTo>
                  <a:lnTo>
                    <a:pt x="17" y="0"/>
                  </a:lnTo>
                  <a:lnTo>
                    <a:pt x="17" y="0"/>
                  </a:lnTo>
                  <a:lnTo>
                    <a:pt x="17" y="0"/>
                  </a:lnTo>
                  <a:lnTo>
                    <a:pt x="17" y="1"/>
                  </a:lnTo>
                  <a:lnTo>
                    <a:pt x="17" y="42"/>
                  </a:lnTo>
                  <a:lnTo>
                    <a:pt x="26" y="42"/>
                  </a:lnTo>
                  <a:lnTo>
                    <a:pt x="26" y="42"/>
                  </a:lnTo>
                  <a:lnTo>
                    <a:pt x="26" y="42"/>
                  </a:lnTo>
                  <a:lnTo>
                    <a:pt x="26" y="42"/>
                  </a:lnTo>
                  <a:lnTo>
                    <a:pt x="26" y="42"/>
                  </a:lnTo>
                  <a:lnTo>
                    <a:pt x="26" y="42"/>
                  </a:lnTo>
                  <a:lnTo>
                    <a:pt x="27" y="42"/>
                  </a:lnTo>
                  <a:lnTo>
                    <a:pt x="27" y="42"/>
                  </a:lnTo>
                  <a:lnTo>
                    <a:pt x="27" y="43"/>
                  </a:lnTo>
                  <a:lnTo>
                    <a:pt x="27" y="43"/>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33" name="Freeform 59"/>
            <p:cNvSpPr>
              <a:spLocks noEditPoints="1"/>
            </p:cNvSpPr>
            <p:nvPr/>
          </p:nvSpPr>
          <p:spPr bwMode="auto">
            <a:xfrm>
              <a:off x="3894" y="2108"/>
              <a:ext cx="15" cy="22"/>
            </a:xfrm>
            <a:custGeom>
              <a:avLst/>
              <a:gdLst/>
              <a:ahLst/>
              <a:cxnLst>
                <a:cxn ang="0">
                  <a:pos x="32" y="22"/>
                </a:cxn>
                <a:cxn ang="0">
                  <a:pos x="30" y="33"/>
                </a:cxn>
                <a:cxn ang="0">
                  <a:pos x="27" y="40"/>
                </a:cxn>
                <a:cxn ang="0">
                  <a:pos x="22" y="45"/>
                </a:cxn>
                <a:cxn ang="0">
                  <a:pos x="19" y="46"/>
                </a:cxn>
                <a:cxn ang="0">
                  <a:pos x="15" y="46"/>
                </a:cxn>
                <a:cxn ang="0">
                  <a:pos x="7" y="45"/>
                </a:cxn>
                <a:cxn ang="0">
                  <a:pos x="3" y="40"/>
                </a:cxn>
                <a:cxn ang="0">
                  <a:pos x="0" y="33"/>
                </a:cxn>
                <a:cxn ang="0">
                  <a:pos x="0" y="22"/>
                </a:cxn>
                <a:cxn ang="0">
                  <a:pos x="0" y="13"/>
                </a:cxn>
                <a:cxn ang="0">
                  <a:pos x="3" y="6"/>
                </a:cxn>
                <a:cxn ang="0">
                  <a:pos x="4" y="3"/>
                </a:cxn>
                <a:cxn ang="0">
                  <a:pos x="7" y="1"/>
                </a:cxn>
                <a:cxn ang="0">
                  <a:pos x="15" y="0"/>
                </a:cxn>
                <a:cxn ang="0">
                  <a:pos x="19" y="0"/>
                </a:cxn>
                <a:cxn ang="0">
                  <a:pos x="22" y="1"/>
                </a:cxn>
                <a:cxn ang="0">
                  <a:pos x="28" y="6"/>
                </a:cxn>
                <a:cxn ang="0">
                  <a:pos x="30" y="13"/>
                </a:cxn>
                <a:cxn ang="0">
                  <a:pos x="32" y="22"/>
                </a:cxn>
                <a:cxn ang="0">
                  <a:pos x="25" y="24"/>
                </a:cxn>
                <a:cxn ang="0">
                  <a:pos x="24" y="16"/>
                </a:cxn>
                <a:cxn ang="0">
                  <a:pos x="24" y="12"/>
                </a:cxn>
                <a:cxn ang="0">
                  <a:pos x="22" y="9"/>
                </a:cxn>
                <a:cxn ang="0">
                  <a:pos x="21" y="6"/>
                </a:cxn>
                <a:cxn ang="0">
                  <a:pos x="18" y="4"/>
                </a:cxn>
                <a:cxn ang="0">
                  <a:pos x="15" y="4"/>
                </a:cxn>
                <a:cxn ang="0">
                  <a:pos x="10" y="6"/>
                </a:cxn>
                <a:cxn ang="0">
                  <a:pos x="7" y="9"/>
                </a:cxn>
                <a:cxn ang="0">
                  <a:pos x="6" y="15"/>
                </a:cxn>
                <a:cxn ang="0">
                  <a:pos x="6" y="22"/>
                </a:cxn>
                <a:cxn ang="0">
                  <a:pos x="6" y="31"/>
                </a:cxn>
                <a:cxn ang="0">
                  <a:pos x="7" y="37"/>
                </a:cxn>
                <a:cxn ang="0">
                  <a:pos x="10" y="40"/>
                </a:cxn>
                <a:cxn ang="0">
                  <a:pos x="15" y="42"/>
                </a:cxn>
                <a:cxn ang="0">
                  <a:pos x="18" y="40"/>
                </a:cxn>
                <a:cxn ang="0">
                  <a:pos x="21" y="39"/>
                </a:cxn>
                <a:cxn ang="0">
                  <a:pos x="22" y="36"/>
                </a:cxn>
                <a:cxn ang="0">
                  <a:pos x="24" y="33"/>
                </a:cxn>
                <a:cxn ang="0">
                  <a:pos x="24" y="28"/>
                </a:cxn>
                <a:cxn ang="0">
                  <a:pos x="25" y="24"/>
                </a:cxn>
              </a:cxnLst>
              <a:rect l="0" t="0" r="r" b="b"/>
              <a:pathLst>
                <a:path w="32" h="46">
                  <a:moveTo>
                    <a:pt x="32" y="22"/>
                  </a:moveTo>
                  <a:lnTo>
                    <a:pt x="32" y="22"/>
                  </a:lnTo>
                  <a:lnTo>
                    <a:pt x="30" y="33"/>
                  </a:lnTo>
                  <a:lnTo>
                    <a:pt x="30" y="33"/>
                  </a:lnTo>
                  <a:lnTo>
                    <a:pt x="27" y="40"/>
                  </a:lnTo>
                  <a:lnTo>
                    <a:pt x="27" y="40"/>
                  </a:lnTo>
                  <a:lnTo>
                    <a:pt x="25" y="43"/>
                  </a:lnTo>
                  <a:lnTo>
                    <a:pt x="22" y="45"/>
                  </a:lnTo>
                  <a:lnTo>
                    <a:pt x="22" y="45"/>
                  </a:lnTo>
                  <a:lnTo>
                    <a:pt x="19" y="46"/>
                  </a:lnTo>
                  <a:lnTo>
                    <a:pt x="15" y="46"/>
                  </a:lnTo>
                  <a:lnTo>
                    <a:pt x="15" y="46"/>
                  </a:lnTo>
                  <a:lnTo>
                    <a:pt x="7" y="45"/>
                  </a:lnTo>
                  <a:lnTo>
                    <a:pt x="7" y="45"/>
                  </a:lnTo>
                  <a:lnTo>
                    <a:pt x="4" y="43"/>
                  </a:lnTo>
                  <a:lnTo>
                    <a:pt x="3" y="40"/>
                  </a:lnTo>
                  <a:lnTo>
                    <a:pt x="3" y="40"/>
                  </a:lnTo>
                  <a:lnTo>
                    <a:pt x="0" y="33"/>
                  </a:lnTo>
                  <a:lnTo>
                    <a:pt x="0" y="33"/>
                  </a:lnTo>
                  <a:lnTo>
                    <a:pt x="0" y="22"/>
                  </a:lnTo>
                  <a:lnTo>
                    <a:pt x="0" y="22"/>
                  </a:lnTo>
                  <a:lnTo>
                    <a:pt x="0" y="13"/>
                  </a:lnTo>
                  <a:lnTo>
                    <a:pt x="0" y="13"/>
                  </a:lnTo>
                  <a:lnTo>
                    <a:pt x="3" y="6"/>
                  </a:lnTo>
                  <a:lnTo>
                    <a:pt x="3" y="6"/>
                  </a:lnTo>
                  <a:lnTo>
                    <a:pt x="4" y="3"/>
                  </a:lnTo>
                  <a:lnTo>
                    <a:pt x="7" y="1"/>
                  </a:lnTo>
                  <a:lnTo>
                    <a:pt x="7" y="1"/>
                  </a:lnTo>
                  <a:lnTo>
                    <a:pt x="12" y="0"/>
                  </a:lnTo>
                  <a:lnTo>
                    <a:pt x="15" y="0"/>
                  </a:lnTo>
                  <a:lnTo>
                    <a:pt x="15" y="0"/>
                  </a:lnTo>
                  <a:lnTo>
                    <a:pt x="19" y="0"/>
                  </a:lnTo>
                  <a:lnTo>
                    <a:pt x="22" y="1"/>
                  </a:lnTo>
                  <a:lnTo>
                    <a:pt x="22" y="1"/>
                  </a:lnTo>
                  <a:lnTo>
                    <a:pt x="25" y="3"/>
                  </a:lnTo>
                  <a:lnTo>
                    <a:pt x="28" y="6"/>
                  </a:lnTo>
                  <a:lnTo>
                    <a:pt x="28" y="6"/>
                  </a:lnTo>
                  <a:lnTo>
                    <a:pt x="30" y="13"/>
                  </a:lnTo>
                  <a:lnTo>
                    <a:pt x="30" y="13"/>
                  </a:lnTo>
                  <a:lnTo>
                    <a:pt x="32" y="22"/>
                  </a:lnTo>
                  <a:lnTo>
                    <a:pt x="32" y="22"/>
                  </a:lnTo>
                  <a:close/>
                  <a:moveTo>
                    <a:pt x="25" y="24"/>
                  </a:moveTo>
                  <a:lnTo>
                    <a:pt x="25" y="24"/>
                  </a:lnTo>
                  <a:lnTo>
                    <a:pt x="24" y="16"/>
                  </a:lnTo>
                  <a:lnTo>
                    <a:pt x="24" y="16"/>
                  </a:lnTo>
                  <a:lnTo>
                    <a:pt x="24" y="12"/>
                  </a:lnTo>
                  <a:lnTo>
                    <a:pt x="24" y="12"/>
                  </a:lnTo>
                  <a:lnTo>
                    <a:pt x="22" y="9"/>
                  </a:lnTo>
                  <a:lnTo>
                    <a:pt x="22" y="9"/>
                  </a:lnTo>
                  <a:lnTo>
                    <a:pt x="21" y="6"/>
                  </a:lnTo>
                  <a:lnTo>
                    <a:pt x="21" y="6"/>
                  </a:lnTo>
                  <a:lnTo>
                    <a:pt x="18" y="4"/>
                  </a:lnTo>
                  <a:lnTo>
                    <a:pt x="18" y="4"/>
                  </a:lnTo>
                  <a:lnTo>
                    <a:pt x="15" y="4"/>
                  </a:lnTo>
                  <a:lnTo>
                    <a:pt x="15" y="4"/>
                  </a:lnTo>
                  <a:lnTo>
                    <a:pt x="10" y="6"/>
                  </a:lnTo>
                  <a:lnTo>
                    <a:pt x="10" y="6"/>
                  </a:lnTo>
                  <a:lnTo>
                    <a:pt x="7" y="9"/>
                  </a:lnTo>
                  <a:lnTo>
                    <a:pt x="7" y="9"/>
                  </a:lnTo>
                  <a:lnTo>
                    <a:pt x="6" y="15"/>
                  </a:lnTo>
                  <a:lnTo>
                    <a:pt x="6" y="15"/>
                  </a:lnTo>
                  <a:lnTo>
                    <a:pt x="6" y="22"/>
                  </a:lnTo>
                  <a:lnTo>
                    <a:pt x="6" y="22"/>
                  </a:lnTo>
                  <a:lnTo>
                    <a:pt x="6" y="31"/>
                  </a:lnTo>
                  <a:lnTo>
                    <a:pt x="6" y="31"/>
                  </a:lnTo>
                  <a:lnTo>
                    <a:pt x="7" y="37"/>
                  </a:lnTo>
                  <a:lnTo>
                    <a:pt x="7" y="37"/>
                  </a:lnTo>
                  <a:lnTo>
                    <a:pt x="10" y="40"/>
                  </a:lnTo>
                  <a:lnTo>
                    <a:pt x="10" y="40"/>
                  </a:lnTo>
                  <a:lnTo>
                    <a:pt x="15" y="42"/>
                  </a:lnTo>
                  <a:lnTo>
                    <a:pt x="15" y="42"/>
                  </a:lnTo>
                  <a:lnTo>
                    <a:pt x="18" y="40"/>
                  </a:lnTo>
                  <a:lnTo>
                    <a:pt x="18" y="40"/>
                  </a:lnTo>
                  <a:lnTo>
                    <a:pt x="21" y="39"/>
                  </a:lnTo>
                  <a:lnTo>
                    <a:pt x="21" y="39"/>
                  </a:lnTo>
                  <a:lnTo>
                    <a:pt x="22" y="36"/>
                  </a:lnTo>
                  <a:lnTo>
                    <a:pt x="22" y="36"/>
                  </a:lnTo>
                  <a:lnTo>
                    <a:pt x="24" y="33"/>
                  </a:lnTo>
                  <a:lnTo>
                    <a:pt x="24" y="33"/>
                  </a:lnTo>
                  <a:lnTo>
                    <a:pt x="24" y="28"/>
                  </a:lnTo>
                  <a:lnTo>
                    <a:pt x="24" y="28"/>
                  </a:lnTo>
                  <a:lnTo>
                    <a:pt x="25" y="24"/>
                  </a:lnTo>
                  <a:lnTo>
                    <a:pt x="25"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34" name="Freeform 60"/>
            <p:cNvSpPr>
              <a:spLocks/>
            </p:cNvSpPr>
            <p:nvPr/>
          </p:nvSpPr>
          <p:spPr bwMode="auto">
            <a:xfrm>
              <a:off x="3550" y="2111"/>
              <a:ext cx="13" cy="21"/>
            </a:xfrm>
            <a:custGeom>
              <a:avLst/>
              <a:gdLst/>
              <a:ahLst/>
              <a:cxnLst>
                <a:cxn ang="0">
                  <a:pos x="27" y="44"/>
                </a:cxn>
                <a:cxn ang="0">
                  <a:pos x="27" y="45"/>
                </a:cxn>
                <a:cxn ang="0">
                  <a:pos x="26" y="45"/>
                </a:cxn>
                <a:cxn ang="0">
                  <a:pos x="26" y="47"/>
                </a:cxn>
                <a:cxn ang="0">
                  <a:pos x="2" y="47"/>
                </a:cxn>
                <a:cxn ang="0">
                  <a:pos x="2" y="47"/>
                </a:cxn>
                <a:cxn ang="0">
                  <a:pos x="0" y="45"/>
                </a:cxn>
                <a:cxn ang="0">
                  <a:pos x="0" y="45"/>
                </a:cxn>
                <a:cxn ang="0">
                  <a:pos x="0" y="44"/>
                </a:cxn>
                <a:cxn ang="0">
                  <a:pos x="0" y="42"/>
                </a:cxn>
                <a:cxn ang="0">
                  <a:pos x="0" y="42"/>
                </a:cxn>
                <a:cxn ang="0">
                  <a:pos x="2" y="42"/>
                </a:cxn>
                <a:cxn ang="0">
                  <a:pos x="2" y="42"/>
                </a:cxn>
                <a:cxn ang="0">
                  <a:pos x="11" y="6"/>
                </a:cxn>
                <a:cxn ang="0">
                  <a:pos x="2" y="12"/>
                </a:cxn>
                <a:cxn ang="0">
                  <a:pos x="2" y="12"/>
                </a:cxn>
                <a:cxn ang="0">
                  <a:pos x="0" y="12"/>
                </a:cxn>
                <a:cxn ang="0">
                  <a:pos x="0" y="11"/>
                </a:cxn>
                <a:cxn ang="0">
                  <a:pos x="0" y="11"/>
                </a:cxn>
                <a:cxn ang="0">
                  <a:pos x="0" y="9"/>
                </a:cxn>
                <a:cxn ang="0">
                  <a:pos x="0" y="8"/>
                </a:cxn>
                <a:cxn ang="0">
                  <a:pos x="0" y="8"/>
                </a:cxn>
                <a:cxn ang="0">
                  <a:pos x="12" y="0"/>
                </a:cxn>
                <a:cxn ang="0">
                  <a:pos x="12" y="0"/>
                </a:cxn>
                <a:cxn ang="0">
                  <a:pos x="12" y="0"/>
                </a:cxn>
                <a:cxn ang="0">
                  <a:pos x="14" y="0"/>
                </a:cxn>
                <a:cxn ang="0">
                  <a:pos x="14" y="0"/>
                </a:cxn>
                <a:cxn ang="0">
                  <a:pos x="15" y="0"/>
                </a:cxn>
                <a:cxn ang="0">
                  <a:pos x="17" y="0"/>
                </a:cxn>
                <a:cxn ang="0">
                  <a:pos x="17" y="0"/>
                </a:cxn>
                <a:cxn ang="0">
                  <a:pos x="17" y="2"/>
                </a:cxn>
                <a:cxn ang="0">
                  <a:pos x="26" y="42"/>
                </a:cxn>
                <a:cxn ang="0">
                  <a:pos x="26" y="42"/>
                </a:cxn>
                <a:cxn ang="0">
                  <a:pos x="26" y="42"/>
                </a:cxn>
                <a:cxn ang="0">
                  <a:pos x="27" y="42"/>
                </a:cxn>
                <a:cxn ang="0">
                  <a:pos x="27" y="44"/>
                </a:cxn>
              </a:cxnLst>
              <a:rect l="0" t="0" r="r" b="b"/>
              <a:pathLst>
                <a:path w="27" h="47">
                  <a:moveTo>
                    <a:pt x="27" y="44"/>
                  </a:moveTo>
                  <a:lnTo>
                    <a:pt x="27" y="44"/>
                  </a:lnTo>
                  <a:lnTo>
                    <a:pt x="27" y="45"/>
                  </a:lnTo>
                  <a:lnTo>
                    <a:pt x="27" y="45"/>
                  </a:lnTo>
                  <a:lnTo>
                    <a:pt x="26" y="45"/>
                  </a:lnTo>
                  <a:lnTo>
                    <a:pt x="26" y="45"/>
                  </a:lnTo>
                  <a:lnTo>
                    <a:pt x="26" y="47"/>
                  </a:lnTo>
                  <a:lnTo>
                    <a:pt x="26" y="47"/>
                  </a:lnTo>
                  <a:lnTo>
                    <a:pt x="26" y="47"/>
                  </a:lnTo>
                  <a:lnTo>
                    <a:pt x="2" y="47"/>
                  </a:lnTo>
                  <a:lnTo>
                    <a:pt x="2" y="47"/>
                  </a:lnTo>
                  <a:lnTo>
                    <a:pt x="2" y="47"/>
                  </a:lnTo>
                  <a:lnTo>
                    <a:pt x="2" y="47"/>
                  </a:lnTo>
                  <a:lnTo>
                    <a:pt x="0" y="45"/>
                  </a:lnTo>
                  <a:lnTo>
                    <a:pt x="0" y="45"/>
                  </a:lnTo>
                  <a:lnTo>
                    <a:pt x="0" y="45"/>
                  </a:lnTo>
                  <a:lnTo>
                    <a:pt x="0" y="45"/>
                  </a:lnTo>
                  <a:lnTo>
                    <a:pt x="0" y="44"/>
                  </a:lnTo>
                  <a:lnTo>
                    <a:pt x="0" y="44"/>
                  </a:lnTo>
                  <a:lnTo>
                    <a:pt x="0" y="42"/>
                  </a:lnTo>
                  <a:lnTo>
                    <a:pt x="0" y="42"/>
                  </a:lnTo>
                  <a:lnTo>
                    <a:pt x="0" y="42"/>
                  </a:lnTo>
                  <a:lnTo>
                    <a:pt x="0" y="42"/>
                  </a:lnTo>
                  <a:lnTo>
                    <a:pt x="2" y="42"/>
                  </a:lnTo>
                  <a:lnTo>
                    <a:pt x="2" y="42"/>
                  </a:lnTo>
                  <a:lnTo>
                    <a:pt x="2" y="42"/>
                  </a:lnTo>
                  <a:lnTo>
                    <a:pt x="11" y="42"/>
                  </a:lnTo>
                  <a:lnTo>
                    <a:pt x="11" y="6"/>
                  </a:lnTo>
                  <a:lnTo>
                    <a:pt x="2" y="12"/>
                  </a:lnTo>
                  <a:lnTo>
                    <a:pt x="2" y="12"/>
                  </a:lnTo>
                  <a:lnTo>
                    <a:pt x="2" y="12"/>
                  </a:lnTo>
                  <a:lnTo>
                    <a:pt x="2" y="12"/>
                  </a:lnTo>
                  <a:lnTo>
                    <a:pt x="0" y="12"/>
                  </a:lnTo>
                  <a:lnTo>
                    <a:pt x="0" y="12"/>
                  </a:lnTo>
                  <a:lnTo>
                    <a:pt x="0" y="11"/>
                  </a:lnTo>
                  <a:lnTo>
                    <a:pt x="0" y="11"/>
                  </a:lnTo>
                  <a:lnTo>
                    <a:pt x="0" y="11"/>
                  </a:lnTo>
                  <a:lnTo>
                    <a:pt x="0" y="11"/>
                  </a:lnTo>
                  <a:lnTo>
                    <a:pt x="0" y="9"/>
                  </a:lnTo>
                  <a:lnTo>
                    <a:pt x="0" y="9"/>
                  </a:lnTo>
                  <a:lnTo>
                    <a:pt x="0" y="8"/>
                  </a:lnTo>
                  <a:lnTo>
                    <a:pt x="0" y="8"/>
                  </a:lnTo>
                  <a:lnTo>
                    <a:pt x="0" y="8"/>
                  </a:lnTo>
                  <a:lnTo>
                    <a:pt x="0" y="8"/>
                  </a:lnTo>
                  <a:lnTo>
                    <a:pt x="2" y="8"/>
                  </a:lnTo>
                  <a:lnTo>
                    <a:pt x="12" y="0"/>
                  </a:lnTo>
                  <a:lnTo>
                    <a:pt x="12" y="0"/>
                  </a:lnTo>
                  <a:lnTo>
                    <a:pt x="12" y="0"/>
                  </a:lnTo>
                  <a:lnTo>
                    <a:pt x="12" y="0"/>
                  </a:lnTo>
                  <a:lnTo>
                    <a:pt x="12" y="0"/>
                  </a:lnTo>
                  <a:lnTo>
                    <a:pt x="12" y="0"/>
                  </a:lnTo>
                  <a:lnTo>
                    <a:pt x="14" y="0"/>
                  </a:lnTo>
                  <a:lnTo>
                    <a:pt x="14" y="0"/>
                  </a:lnTo>
                  <a:lnTo>
                    <a:pt x="14" y="0"/>
                  </a:lnTo>
                  <a:lnTo>
                    <a:pt x="14" y="0"/>
                  </a:lnTo>
                  <a:lnTo>
                    <a:pt x="15" y="0"/>
                  </a:lnTo>
                  <a:lnTo>
                    <a:pt x="15" y="0"/>
                  </a:lnTo>
                  <a:lnTo>
                    <a:pt x="17" y="0"/>
                  </a:lnTo>
                  <a:lnTo>
                    <a:pt x="17" y="0"/>
                  </a:lnTo>
                  <a:lnTo>
                    <a:pt x="17" y="0"/>
                  </a:lnTo>
                  <a:lnTo>
                    <a:pt x="17" y="0"/>
                  </a:lnTo>
                  <a:lnTo>
                    <a:pt x="17" y="2"/>
                  </a:lnTo>
                  <a:lnTo>
                    <a:pt x="17" y="42"/>
                  </a:lnTo>
                  <a:lnTo>
                    <a:pt x="26" y="42"/>
                  </a:lnTo>
                  <a:lnTo>
                    <a:pt x="26" y="42"/>
                  </a:lnTo>
                  <a:lnTo>
                    <a:pt x="26" y="42"/>
                  </a:lnTo>
                  <a:lnTo>
                    <a:pt x="26" y="42"/>
                  </a:lnTo>
                  <a:lnTo>
                    <a:pt x="26" y="42"/>
                  </a:lnTo>
                  <a:lnTo>
                    <a:pt x="26" y="42"/>
                  </a:lnTo>
                  <a:lnTo>
                    <a:pt x="27" y="42"/>
                  </a:lnTo>
                  <a:lnTo>
                    <a:pt x="27" y="42"/>
                  </a:lnTo>
                  <a:lnTo>
                    <a:pt x="27" y="44"/>
                  </a:lnTo>
                  <a:lnTo>
                    <a:pt x="27" y="4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35" name="Freeform 61"/>
            <p:cNvSpPr>
              <a:spLocks noEditPoints="1"/>
            </p:cNvSpPr>
            <p:nvPr/>
          </p:nvSpPr>
          <p:spPr bwMode="auto">
            <a:xfrm>
              <a:off x="3579" y="2111"/>
              <a:ext cx="15" cy="21"/>
            </a:xfrm>
            <a:custGeom>
              <a:avLst/>
              <a:gdLst/>
              <a:ahLst/>
              <a:cxnLst>
                <a:cxn ang="0">
                  <a:pos x="31" y="23"/>
                </a:cxn>
                <a:cxn ang="0">
                  <a:pos x="30" y="33"/>
                </a:cxn>
                <a:cxn ang="0">
                  <a:pos x="27" y="41"/>
                </a:cxn>
                <a:cxn ang="0">
                  <a:pos x="22" y="45"/>
                </a:cxn>
                <a:cxn ang="0">
                  <a:pos x="19" y="47"/>
                </a:cxn>
                <a:cxn ang="0">
                  <a:pos x="15" y="47"/>
                </a:cxn>
                <a:cxn ang="0">
                  <a:pos x="7" y="45"/>
                </a:cxn>
                <a:cxn ang="0">
                  <a:pos x="3" y="41"/>
                </a:cxn>
                <a:cxn ang="0">
                  <a:pos x="0" y="33"/>
                </a:cxn>
                <a:cxn ang="0">
                  <a:pos x="0" y="23"/>
                </a:cxn>
                <a:cxn ang="0">
                  <a:pos x="0" y="14"/>
                </a:cxn>
                <a:cxn ang="0">
                  <a:pos x="3" y="6"/>
                </a:cxn>
                <a:cxn ang="0">
                  <a:pos x="6" y="3"/>
                </a:cxn>
                <a:cxn ang="0">
                  <a:pos x="7" y="2"/>
                </a:cxn>
                <a:cxn ang="0">
                  <a:pos x="16" y="0"/>
                </a:cxn>
                <a:cxn ang="0">
                  <a:pos x="22" y="2"/>
                </a:cxn>
                <a:cxn ang="0">
                  <a:pos x="25" y="3"/>
                </a:cxn>
                <a:cxn ang="0">
                  <a:pos x="28" y="6"/>
                </a:cxn>
                <a:cxn ang="0">
                  <a:pos x="30" y="14"/>
                </a:cxn>
                <a:cxn ang="0">
                  <a:pos x="31" y="23"/>
                </a:cxn>
                <a:cxn ang="0">
                  <a:pos x="25" y="24"/>
                </a:cxn>
                <a:cxn ang="0">
                  <a:pos x="24" y="17"/>
                </a:cxn>
                <a:cxn ang="0">
                  <a:pos x="24" y="12"/>
                </a:cxn>
                <a:cxn ang="0">
                  <a:pos x="22" y="9"/>
                </a:cxn>
                <a:cxn ang="0">
                  <a:pos x="21" y="6"/>
                </a:cxn>
                <a:cxn ang="0">
                  <a:pos x="18" y="5"/>
                </a:cxn>
                <a:cxn ang="0">
                  <a:pos x="15" y="5"/>
                </a:cxn>
                <a:cxn ang="0">
                  <a:pos x="10" y="6"/>
                </a:cxn>
                <a:cxn ang="0">
                  <a:pos x="7" y="9"/>
                </a:cxn>
                <a:cxn ang="0">
                  <a:pos x="6" y="15"/>
                </a:cxn>
                <a:cxn ang="0">
                  <a:pos x="6" y="23"/>
                </a:cxn>
                <a:cxn ang="0">
                  <a:pos x="6" y="32"/>
                </a:cxn>
                <a:cxn ang="0">
                  <a:pos x="7" y="38"/>
                </a:cxn>
                <a:cxn ang="0">
                  <a:pos x="10" y="41"/>
                </a:cxn>
                <a:cxn ang="0">
                  <a:pos x="15" y="42"/>
                </a:cxn>
                <a:cxn ang="0">
                  <a:pos x="18" y="41"/>
                </a:cxn>
                <a:cxn ang="0">
                  <a:pos x="21" y="39"/>
                </a:cxn>
                <a:cxn ang="0">
                  <a:pos x="22" y="36"/>
                </a:cxn>
                <a:cxn ang="0">
                  <a:pos x="24" y="33"/>
                </a:cxn>
                <a:cxn ang="0">
                  <a:pos x="25" y="29"/>
                </a:cxn>
                <a:cxn ang="0">
                  <a:pos x="25" y="24"/>
                </a:cxn>
              </a:cxnLst>
              <a:rect l="0" t="0" r="r" b="b"/>
              <a:pathLst>
                <a:path w="31" h="47">
                  <a:moveTo>
                    <a:pt x="31" y="23"/>
                  </a:moveTo>
                  <a:lnTo>
                    <a:pt x="31" y="23"/>
                  </a:lnTo>
                  <a:lnTo>
                    <a:pt x="30" y="33"/>
                  </a:lnTo>
                  <a:lnTo>
                    <a:pt x="30" y="33"/>
                  </a:lnTo>
                  <a:lnTo>
                    <a:pt x="27" y="41"/>
                  </a:lnTo>
                  <a:lnTo>
                    <a:pt x="27" y="41"/>
                  </a:lnTo>
                  <a:lnTo>
                    <a:pt x="25" y="44"/>
                  </a:lnTo>
                  <a:lnTo>
                    <a:pt x="22" y="45"/>
                  </a:lnTo>
                  <a:lnTo>
                    <a:pt x="22" y="45"/>
                  </a:lnTo>
                  <a:lnTo>
                    <a:pt x="19" y="47"/>
                  </a:lnTo>
                  <a:lnTo>
                    <a:pt x="15" y="47"/>
                  </a:lnTo>
                  <a:lnTo>
                    <a:pt x="15" y="47"/>
                  </a:lnTo>
                  <a:lnTo>
                    <a:pt x="7" y="45"/>
                  </a:lnTo>
                  <a:lnTo>
                    <a:pt x="7" y="45"/>
                  </a:lnTo>
                  <a:lnTo>
                    <a:pt x="4" y="44"/>
                  </a:lnTo>
                  <a:lnTo>
                    <a:pt x="3" y="41"/>
                  </a:lnTo>
                  <a:lnTo>
                    <a:pt x="3" y="41"/>
                  </a:lnTo>
                  <a:lnTo>
                    <a:pt x="0" y="33"/>
                  </a:lnTo>
                  <a:lnTo>
                    <a:pt x="0" y="33"/>
                  </a:lnTo>
                  <a:lnTo>
                    <a:pt x="0" y="23"/>
                  </a:lnTo>
                  <a:lnTo>
                    <a:pt x="0" y="23"/>
                  </a:lnTo>
                  <a:lnTo>
                    <a:pt x="0" y="14"/>
                  </a:lnTo>
                  <a:lnTo>
                    <a:pt x="0" y="14"/>
                  </a:lnTo>
                  <a:lnTo>
                    <a:pt x="3" y="6"/>
                  </a:lnTo>
                  <a:lnTo>
                    <a:pt x="3" y="6"/>
                  </a:lnTo>
                  <a:lnTo>
                    <a:pt x="6" y="3"/>
                  </a:lnTo>
                  <a:lnTo>
                    <a:pt x="7" y="2"/>
                  </a:lnTo>
                  <a:lnTo>
                    <a:pt x="7" y="2"/>
                  </a:lnTo>
                  <a:lnTo>
                    <a:pt x="12" y="0"/>
                  </a:lnTo>
                  <a:lnTo>
                    <a:pt x="16" y="0"/>
                  </a:lnTo>
                  <a:lnTo>
                    <a:pt x="16" y="0"/>
                  </a:lnTo>
                  <a:lnTo>
                    <a:pt x="22" y="2"/>
                  </a:lnTo>
                  <a:lnTo>
                    <a:pt x="22" y="2"/>
                  </a:lnTo>
                  <a:lnTo>
                    <a:pt x="25" y="3"/>
                  </a:lnTo>
                  <a:lnTo>
                    <a:pt x="28" y="6"/>
                  </a:lnTo>
                  <a:lnTo>
                    <a:pt x="28" y="6"/>
                  </a:lnTo>
                  <a:lnTo>
                    <a:pt x="30" y="14"/>
                  </a:lnTo>
                  <a:lnTo>
                    <a:pt x="30" y="14"/>
                  </a:lnTo>
                  <a:lnTo>
                    <a:pt x="31" y="23"/>
                  </a:lnTo>
                  <a:lnTo>
                    <a:pt x="31" y="23"/>
                  </a:lnTo>
                  <a:close/>
                  <a:moveTo>
                    <a:pt x="25" y="24"/>
                  </a:moveTo>
                  <a:lnTo>
                    <a:pt x="25" y="24"/>
                  </a:lnTo>
                  <a:lnTo>
                    <a:pt x="24" y="17"/>
                  </a:lnTo>
                  <a:lnTo>
                    <a:pt x="24" y="17"/>
                  </a:lnTo>
                  <a:lnTo>
                    <a:pt x="24" y="12"/>
                  </a:lnTo>
                  <a:lnTo>
                    <a:pt x="24" y="12"/>
                  </a:lnTo>
                  <a:lnTo>
                    <a:pt x="22" y="9"/>
                  </a:lnTo>
                  <a:lnTo>
                    <a:pt x="22" y="9"/>
                  </a:lnTo>
                  <a:lnTo>
                    <a:pt x="21" y="6"/>
                  </a:lnTo>
                  <a:lnTo>
                    <a:pt x="21" y="6"/>
                  </a:lnTo>
                  <a:lnTo>
                    <a:pt x="18" y="5"/>
                  </a:lnTo>
                  <a:lnTo>
                    <a:pt x="18" y="5"/>
                  </a:lnTo>
                  <a:lnTo>
                    <a:pt x="15" y="5"/>
                  </a:lnTo>
                  <a:lnTo>
                    <a:pt x="15" y="5"/>
                  </a:lnTo>
                  <a:lnTo>
                    <a:pt x="10" y="6"/>
                  </a:lnTo>
                  <a:lnTo>
                    <a:pt x="10" y="6"/>
                  </a:lnTo>
                  <a:lnTo>
                    <a:pt x="7" y="9"/>
                  </a:lnTo>
                  <a:lnTo>
                    <a:pt x="7" y="9"/>
                  </a:lnTo>
                  <a:lnTo>
                    <a:pt x="6" y="15"/>
                  </a:lnTo>
                  <a:lnTo>
                    <a:pt x="6" y="15"/>
                  </a:lnTo>
                  <a:lnTo>
                    <a:pt x="6" y="23"/>
                  </a:lnTo>
                  <a:lnTo>
                    <a:pt x="6" y="23"/>
                  </a:lnTo>
                  <a:lnTo>
                    <a:pt x="6" y="32"/>
                  </a:lnTo>
                  <a:lnTo>
                    <a:pt x="6" y="32"/>
                  </a:lnTo>
                  <a:lnTo>
                    <a:pt x="7" y="38"/>
                  </a:lnTo>
                  <a:lnTo>
                    <a:pt x="7" y="38"/>
                  </a:lnTo>
                  <a:lnTo>
                    <a:pt x="10" y="41"/>
                  </a:lnTo>
                  <a:lnTo>
                    <a:pt x="10" y="41"/>
                  </a:lnTo>
                  <a:lnTo>
                    <a:pt x="15" y="42"/>
                  </a:lnTo>
                  <a:lnTo>
                    <a:pt x="15" y="42"/>
                  </a:lnTo>
                  <a:lnTo>
                    <a:pt x="18" y="41"/>
                  </a:lnTo>
                  <a:lnTo>
                    <a:pt x="18" y="41"/>
                  </a:lnTo>
                  <a:lnTo>
                    <a:pt x="21" y="39"/>
                  </a:lnTo>
                  <a:lnTo>
                    <a:pt x="21" y="39"/>
                  </a:lnTo>
                  <a:lnTo>
                    <a:pt x="22" y="36"/>
                  </a:lnTo>
                  <a:lnTo>
                    <a:pt x="22" y="36"/>
                  </a:lnTo>
                  <a:lnTo>
                    <a:pt x="24" y="33"/>
                  </a:lnTo>
                  <a:lnTo>
                    <a:pt x="24" y="33"/>
                  </a:lnTo>
                  <a:lnTo>
                    <a:pt x="25" y="29"/>
                  </a:lnTo>
                  <a:lnTo>
                    <a:pt x="25" y="29"/>
                  </a:lnTo>
                  <a:lnTo>
                    <a:pt x="25" y="24"/>
                  </a:lnTo>
                  <a:lnTo>
                    <a:pt x="25"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36" name="Freeform 62"/>
            <p:cNvSpPr>
              <a:spLocks/>
            </p:cNvSpPr>
            <p:nvPr/>
          </p:nvSpPr>
          <p:spPr bwMode="auto">
            <a:xfrm>
              <a:off x="3611" y="2108"/>
              <a:ext cx="12" cy="22"/>
            </a:xfrm>
            <a:custGeom>
              <a:avLst/>
              <a:gdLst/>
              <a:ahLst/>
              <a:cxnLst>
                <a:cxn ang="0">
                  <a:pos x="26" y="43"/>
                </a:cxn>
                <a:cxn ang="0">
                  <a:pos x="26" y="45"/>
                </a:cxn>
                <a:cxn ang="0">
                  <a:pos x="26" y="45"/>
                </a:cxn>
                <a:cxn ang="0">
                  <a:pos x="26" y="46"/>
                </a:cxn>
                <a:cxn ang="0">
                  <a:pos x="0" y="46"/>
                </a:cxn>
                <a:cxn ang="0">
                  <a:pos x="0" y="46"/>
                </a:cxn>
                <a:cxn ang="0">
                  <a:pos x="0" y="45"/>
                </a:cxn>
                <a:cxn ang="0">
                  <a:pos x="0" y="45"/>
                </a:cxn>
                <a:cxn ang="0">
                  <a:pos x="0" y="43"/>
                </a:cxn>
                <a:cxn ang="0">
                  <a:pos x="0" y="42"/>
                </a:cxn>
                <a:cxn ang="0">
                  <a:pos x="0" y="42"/>
                </a:cxn>
                <a:cxn ang="0">
                  <a:pos x="0" y="42"/>
                </a:cxn>
                <a:cxn ang="0">
                  <a:pos x="0" y="42"/>
                </a:cxn>
                <a:cxn ang="0">
                  <a:pos x="11" y="6"/>
                </a:cxn>
                <a:cxn ang="0">
                  <a:pos x="2" y="12"/>
                </a:cxn>
                <a:cxn ang="0">
                  <a:pos x="0" y="12"/>
                </a:cxn>
                <a:cxn ang="0">
                  <a:pos x="0" y="12"/>
                </a:cxn>
                <a:cxn ang="0">
                  <a:pos x="0" y="10"/>
                </a:cxn>
                <a:cxn ang="0">
                  <a:pos x="0" y="10"/>
                </a:cxn>
                <a:cxn ang="0">
                  <a:pos x="0" y="9"/>
                </a:cxn>
                <a:cxn ang="0">
                  <a:pos x="0" y="7"/>
                </a:cxn>
                <a:cxn ang="0">
                  <a:pos x="0" y="7"/>
                </a:cxn>
                <a:cxn ang="0">
                  <a:pos x="11" y="0"/>
                </a:cxn>
                <a:cxn ang="0">
                  <a:pos x="11" y="0"/>
                </a:cxn>
                <a:cxn ang="0">
                  <a:pos x="12" y="0"/>
                </a:cxn>
                <a:cxn ang="0">
                  <a:pos x="12" y="0"/>
                </a:cxn>
                <a:cxn ang="0">
                  <a:pos x="14" y="0"/>
                </a:cxn>
                <a:cxn ang="0">
                  <a:pos x="16" y="0"/>
                </a:cxn>
                <a:cxn ang="0">
                  <a:pos x="17" y="0"/>
                </a:cxn>
                <a:cxn ang="0">
                  <a:pos x="17" y="0"/>
                </a:cxn>
                <a:cxn ang="0">
                  <a:pos x="17" y="1"/>
                </a:cxn>
                <a:cxn ang="0">
                  <a:pos x="25" y="42"/>
                </a:cxn>
                <a:cxn ang="0">
                  <a:pos x="26" y="42"/>
                </a:cxn>
                <a:cxn ang="0">
                  <a:pos x="26" y="42"/>
                </a:cxn>
                <a:cxn ang="0">
                  <a:pos x="26" y="42"/>
                </a:cxn>
                <a:cxn ang="0">
                  <a:pos x="26" y="43"/>
                </a:cxn>
              </a:cxnLst>
              <a:rect l="0" t="0" r="r" b="b"/>
              <a:pathLst>
                <a:path w="26" h="46">
                  <a:moveTo>
                    <a:pt x="26" y="43"/>
                  </a:moveTo>
                  <a:lnTo>
                    <a:pt x="26" y="43"/>
                  </a:lnTo>
                  <a:lnTo>
                    <a:pt x="26" y="45"/>
                  </a:lnTo>
                  <a:lnTo>
                    <a:pt x="26" y="45"/>
                  </a:lnTo>
                  <a:lnTo>
                    <a:pt x="26" y="45"/>
                  </a:lnTo>
                  <a:lnTo>
                    <a:pt x="26" y="45"/>
                  </a:lnTo>
                  <a:lnTo>
                    <a:pt x="26" y="46"/>
                  </a:lnTo>
                  <a:lnTo>
                    <a:pt x="26" y="46"/>
                  </a:lnTo>
                  <a:lnTo>
                    <a:pt x="25"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0" y="42"/>
                  </a:lnTo>
                  <a:lnTo>
                    <a:pt x="0" y="42"/>
                  </a:lnTo>
                  <a:lnTo>
                    <a:pt x="0" y="42"/>
                  </a:lnTo>
                  <a:lnTo>
                    <a:pt x="11" y="42"/>
                  </a:lnTo>
                  <a:lnTo>
                    <a:pt x="11" y="6"/>
                  </a:lnTo>
                  <a:lnTo>
                    <a:pt x="2" y="12"/>
                  </a:lnTo>
                  <a:lnTo>
                    <a:pt x="2" y="12"/>
                  </a:lnTo>
                  <a:lnTo>
                    <a:pt x="0" y="12"/>
                  </a:lnTo>
                  <a:lnTo>
                    <a:pt x="0" y="12"/>
                  </a:lnTo>
                  <a:lnTo>
                    <a:pt x="0" y="12"/>
                  </a:lnTo>
                  <a:lnTo>
                    <a:pt x="0" y="12"/>
                  </a:lnTo>
                  <a:lnTo>
                    <a:pt x="0" y="10"/>
                  </a:lnTo>
                  <a:lnTo>
                    <a:pt x="0" y="10"/>
                  </a:lnTo>
                  <a:lnTo>
                    <a:pt x="0" y="10"/>
                  </a:lnTo>
                  <a:lnTo>
                    <a:pt x="0" y="10"/>
                  </a:lnTo>
                  <a:lnTo>
                    <a:pt x="0" y="9"/>
                  </a:lnTo>
                  <a:lnTo>
                    <a:pt x="0" y="9"/>
                  </a:lnTo>
                  <a:lnTo>
                    <a:pt x="0" y="7"/>
                  </a:lnTo>
                  <a:lnTo>
                    <a:pt x="0" y="7"/>
                  </a:lnTo>
                  <a:lnTo>
                    <a:pt x="0" y="7"/>
                  </a:lnTo>
                  <a:lnTo>
                    <a:pt x="0" y="7"/>
                  </a:lnTo>
                  <a:lnTo>
                    <a:pt x="0" y="7"/>
                  </a:lnTo>
                  <a:lnTo>
                    <a:pt x="11" y="0"/>
                  </a:lnTo>
                  <a:lnTo>
                    <a:pt x="11" y="0"/>
                  </a:lnTo>
                  <a:lnTo>
                    <a:pt x="11" y="0"/>
                  </a:lnTo>
                  <a:lnTo>
                    <a:pt x="11" y="0"/>
                  </a:lnTo>
                  <a:lnTo>
                    <a:pt x="12" y="0"/>
                  </a:lnTo>
                  <a:lnTo>
                    <a:pt x="12" y="0"/>
                  </a:lnTo>
                  <a:lnTo>
                    <a:pt x="12" y="0"/>
                  </a:lnTo>
                  <a:lnTo>
                    <a:pt x="12" y="0"/>
                  </a:lnTo>
                  <a:lnTo>
                    <a:pt x="14" y="0"/>
                  </a:lnTo>
                  <a:lnTo>
                    <a:pt x="14" y="0"/>
                  </a:lnTo>
                  <a:lnTo>
                    <a:pt x="16" y="0"/>
                  </a:lnTo>
                  <a:lnTo>
                    <a:pt x="16" y="0"/>
                  </a:lnTo>
                  <a:lnTo>
                    <a:pt x="17" y="0"/>
                  </a:lnTo>
                  <a:lnTo>
                    <a:pt x="17" y="0"/>
                  </a:lnTo>
                  <a:lnTo>
                    <a:pt x="17" y="0"/>
                  </a:lnTo>
                  <a:lnTo>
                    <a:pt x="17" y="0"/>
                  </a:lnTo>
                  <a:lnTo>
                    <a:pt x="17" y="1"/>
                  </a:lnTo>
                  <a:lnTo>
                    <a:pt x="17" y="42"/>
                  </a:lnTo>
                  <a:lnTo>
                    <a:pt x="25" y="42"/>
                  </a:lnTo>
                  <a:lnTo>
                    <a:pt x="25" y="42"/>
                  </a:lnTo>
                  <a:lnTo>
                    <a:pt x="26" y="42"/>
                  </a:lnTo>
                  <a:lnTo>
                    <a:pt x="26" y="42"/>
                  </a:lnTo>
                  <a:lnTo>
                    <a:pt x="26" y="42"/>
                  </a:lnTo>
                  <a:lnTo>
                    <a:pt x="26" y="42"/>
                  </a:lnTo>
                  <a:lnTo>
                    <a:pt x="26" y="42"/>
                  </a:lnTo>
                  <a:lnTo>
                    <a:pt x="26" y="42"/>
                  </a:lnTo>
                  <a:lnTo>
                    <a:pt x="26" y="43"/>
                  </a:lnTo>
                  <a:lnTo>
                    <a:pt x="26" y="43"/>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37" name="Freeform 63"/>
            <p:cNvSpPr>
              <a:spLocks noEditPoints="1"/>
            </p:cNvSpPr>
            <p:nvPr/>
          </p:nvSpPr>
          <p:spPr bwMode="auto">
            <a:xfrm>
              <a:off x="3636" y="2108"/>
              <a:ext cx="14" cy="22"/>
            </a:xfrm>
            <a:custGeom>
              <a:avLst/>
              <a:gdLst/>
              <a:ahLst/>
              <a:cxnLst>
                <a:cxn ang="0">
                  <a:pos x="31" y="22"/>
                </a:cxn>
                <a:cxn ang="0">
                  <a:pos x="31" y="33"/>
                </a:cxn>
                <a:cxn ang="0">
                  <a:pos x="28" y="40"/>
                </a:cxn>
                <a:cxn ang="0">
                  <a:pos x="24" y="45"/>
                </a:cxn>
                <a:cxn ang="0">
                  <a:pos x="19" y="46"/>
                </a:cxn>
                <a:cxn ang="0">
                  <a:pos x="16" y="46"/>
                </a:cxn>
                <a:cxn ang="0">
                  <a:pos x="9" y="45"/>
                </a:cxn>
                <a:cxn ang="0">
                  <a:pos x="3" y="40"/>
                </a:cxn>
                <a:cxn ang="0">
                  <a:pos x="1" y="33"/>
                </a:cxn>
                <a:cxn ang="0">
                  <a:pos x="0" y="22"/>
                </a:cxn>
                <a:cxn ang="0">
                  <a:pos x="1" y="13"/>
                </a:cxn>
                <a:cxn ang="0">
                  <a:pos x="4" y="6"/>
                </a:cxn>
                <a:cxn ang="0">
                  <a:pos x="6" y="3"/>
                </a:cxn>
                <a:cxn ang="0">
                  <a:pos x="9" y="1"/>
                </a:cxn>
                <a:cxn ang="0">
                  <a:pos x="16" y="0"/>
                </a:cxn>
                <a:cxn ang="0">
                  <a:pos x="21" y="0"/>
                </a:cxn>
                <a:cxn ang="0">
                  <a:pos x="24" y="1"/>
                </a:cxn>
                <a:cxn ang="0">
                  <a:pos x="28" y="6"/>
                </a:cxn>
                <a:cxn ang="0">
                  <a:pos x="31" y="13"/>
                </a:cxn>
                <a:cxn ang="0">
                  <a:pos x="31" y="22"/>
                </a:cxn>
                <a:cxn ang="0">
                  <a:pos x="25" y="24"/>
                </a:cxn>
                <a:cxn ang="0">
                  <a:pos x="25" y="16"/>
                </a:cxn>
                <a:cxn ang="0">
                  <a:pos x="25" y="12"/>
                </a:cxn>
                <a:cxn ang="0">
                  <a:pos x="24" y="9"/>
                </a:cxn>
                <a:cxn ang="0">
                  <a:pos x="22" y="6"/>
                </a:cxn>
                <a:cxn ang="0">
                  <a:pos x="19" y="4"/>
                </a:cxn>
                <a:cxn ang="0">
                  <a:pos x="16" y="4"/>
                </a:cxn>
                <a:cxn ang="0">
                  <a:pos x="12" y="6"/>
                </a:cxn>
                <a:cxn ang="0">
                  <a:pos x="9" y="9"/>
                </a:cxn>
                <a:cxn ang="0">
                  <a:pos x="7" y="15"/>
                </a:cxn>
                <a:cxn ang="0">
                  <a:pos x="6" y="22"/>
                </a:cxn>
                <a:cxn ang="0">
                  <a:pos x="7" y="31"/>
                </a:cxn>
                <a:cxn ang="0">
                  <a:pos x="9" y="37"/>
                </a:cxn>
                <a:cxn ang="0">
                  <a:pos x="12" y="40"/>
                </a:cxn>
                <a:cxn ang="0">
                  <a:pos x="16" y="42"/>
                </a:cxn>
                <a:cxn ang="0">
                  <a:pos x="19" y="40"/>
                </a:cxn>
                <a:cxn ang="0">
                  <a:pos x="22" y="39"/>
                </a:cxn>
                <a:cxn ang="0">
                  <a:pos x="24" y="36"/>
                </a:cxn>
                <a:cxn ang="0">
                  <a:pos x="25" y="33"/>
                </a:cxn>
                <a:cxn ang="0">
                  <a:pos x="25" y="28"/>
                </a:cxn>
                <a:cxn ang="0">
                  <a:pos x="25" y="24"/>
                </a:cxn>
              </a:cxnLst>
              <a:rect l="0" t="0" r="r" b="b"/>
              <a:pathLst>
                <a:path w="31" h="46">
                  <a:moveTo>
                    <a:pt x="31" y="22"/>
                  </a:moveTo>
                  <a:lnTo>
                    <a:pt x="31" y="22"/>
                  </a:lnTo>
                  <a:lnTo>
                    <a:pt x="31" y="33"/>
                  </a:lnTo>
                  <a:lnTo>
                    <a:pt x="31" y="33"/>
                  </a:lnTo>
                  <a:lnTo>
                    <a:pt x="28" y="40"/>
                  </a:lnTo>
                  <a:lnTo>
                    <a:pt x="28" y="40"/>
                  </a:lnTo>
                  <a:lnTo>
                    <a:pt x="27" y="43"/>
                  </a:lnTo>
                  <a:lnTo>
                    <a:pt x="24" y="45"/>
                  </a:lnTo>
                  <a:lnTo>
                    <a:pt x="24" y="45"/>
                  </a:lnTo>
                  <a:lnTo>
                    <a:pt x="19" y="46"/>
                  </a:lnTo>
                  <a:lnTo>
                    <a:pt x="16" y="46"/>
                  </a:lnTo>
                  <a:lnTo>
                    <a:pt x="16" y="46"/>
                  </a:lnTo>
                  <a:lnTo>
                    <a:pt x="9" y="45"/>
                  </a:lnTo>
                  <a:lnTo>
                    <a:pt x="9" y="45"/>
                  </a:lnTo>
                  <a:lnTo>
                    <a:pt x="6" y="43"/>
                  </a:lnTo>
                  <a:lnTo>
                    <a:pt x="3" y="40"/>
                  </a:lnTo>
                  <a:lnTo>
                    <a:pt x="3" y="40"/>
                  </a:lnTo>
                  <a:lnTo>
                    <a:pt x="1" y="33"/>
                  </a:lnTo>
                  <a:lnTo>
                    <a:pt x="1" y="33"/>
                  </a:lnTo>
                  <a:lnTo>
                    <a:pt x="0" y="22"/>
                  </a:lnTo>
                  <a:lnTo>
                    <a:pt x="0" y="22"/>
                  </a:lnTo>
                  <a:lnTo>
                    <a:pt x="1" y="13"/>
                  </a:lnTo>
                  <a:lnTo>
                    <a:pt x="1" y="13"/>
                  </a:lnTo>
                  <a:lnTo>
                    <a:pt x="4" y="6"/>
                  </a:lnTo>
                  <a:lnTo>
                    <a:pt x="4" y="6"/>
                  </a:lnTo>
                  <a:lnTo>
                    <a:pt x="6" y="3"/>
                  </a:lnTo>
                  <a:lnTo>
                    <a:pt x="9" y="1"/>
                  </a:lnTo>
                  <a:lnTo>
                    <a:pt x="9" y="1"/>
                  </a:lnTo>
                  <a:lnTo>
                    <a:pt x="12" y="0"/>
                  </a:lnTo>
                  <a:lnTo>
                    <a:pt x="16" y="0"/>
                  </a:lnTo>
                  <a:lnTo>
                    <a:pt x="16" y="0"/>
                  </a:lnTo>
                  <a:lnTo>
                    <a:pt x="21" y="0"/>
                  </a:lnTo>
                  <a:lnTo>
                    <a:pt x="24" y="1"/>
                  </a:lnTo>
                  <a:lnTo>
                    <a:pt x="24" y="1"/>
                  </a:lnTo>
                  <a:lnTo>
                    <a:pt x="27" y="3"/>
                  </a:lnTo>
                  <a:lnTo>
                    <a:pt x="28" y="6"/>
                  </a:lnTo>
                  <a:lnTo>
                    <a:pt x="28" y="6"/>
                  </a:lnTo>
                  <a:lnTo>
                    <a:pt x="31" y="13"/>
                  </a:lnTo>
                  <a:lnTo>
                    <a:pt x="31" y="13"/>
                  </a:lnTo>
                  <a:lnTo>
                    <a:pt x="31" y="22"/>
                  </a:lnTo>
                  <a:lnTo>
                    <a:pt x="31" y="22"/>
                  </a:lnTo>
                  <a:close/>
                  <a:moveTo>
                    <a:pt x="25" y="24"/>
                  </a:moveTo>
                  <a:lnTo>
                    <a:pt x="25" y="24"/>
                  </a:lnTo>
                  <a:lnTo>
                    <a:pt x="25" y="16"/>
                  </a:lnTo>
                  <a:lnTo>
                    <a:pt x="25" y="16"/>
                  </a:lnTo>
                  <a:lnTo>
                    <a:pt x="25" y="12"/>
                  </a:lnTo>
                  <a:lnTo>
                    <a:pt x="25" y="12"/>
                  </a:lnTo>
                  <a:lnTo>
                    <a:pt x="24" y="9"/>
                  </a:lnTo>
                  <a:lnTo>
                    <a:pt x="24" y="9"/>
                  </a:lnTo>
                  <a:lnTo>
                    <a:pt x="22" y="6"/>
                  </a:lnTo>
                  <a:lnTo>
                    <a:pt x="22" y="6"/>
                  </a:lnTo>
                  <a:lnTo>
                    <a:pt x="19" y="4"/>
                  </a:lnTo>
                  <a:lnTo>
                    <a:pt x="19" y="4"/>
                  </a:lnTo>
                  <a:lnTo>
                    <a:pt x="16" y="4"/>
                  </a:lnTo>
                  <a:lnTo>
                    <a:pt x="16" y="4"/>
                  </a:lnTo>
                  <a:lnTo>
                    <a:pt x="12" y="6"/>
                  </a:lnTo>
                  <a:lnTo>
                    <a:pt x="12" y="6"/>
                  </a:lnTo>
                  <a:lnTo>
                    <a:pt x="9" y="9"/>
                  </a:lnTo>
                  <a:lnTo>
                    <a:pt x="9" y="9"/>
                  </a:lnTo>
                  <a:lnTo>
                    <a:pt x="7" y="15"/>
                  </a:lnTo>
                  <a:lnTo>
                    <a:pt x="7" y="15"/>
                  </a:lnTo>
                  <a:lnTo>
                    <a:pt x="6" y="22"/>
                  </a:lnTo>
                  <a:lnTo>
                    <a:pt x="6" y="22"/>
                  </a:lnTo>
                  <a:lnTo>
                    <a:pt x="7" y="31"/>
                  </a:lnTo>
                  <a:lnTo>
                    <a:pt x="7" y="31"/>
                  </a:lnTo>
                  <a:lnTo>
                    <a:pt x="9" y="37"/>
                  </a:lnTo>
                  <a:lnTo>
                    <a:pt x="9" y="37"/>
                  </a:lnTo>
                  <a:lnTo>
                    <a:pt x="12" y="40"/>
                  </a:lnTo>
                  <a:lnTo>
                    <a:pt x="12" y="40"/>
                  </a:lnTo>
                  <a:lnTo>
                    <a:pt x="16" y="42"/>
                  </a:lnTo>
                  <a:lnTo>
                    <a:pt x="16" y="42"/>
                  </a:lnTo>
                  <a:lnTo>
                    <a:pt x="19" y="40"/>
                  </a:lnTo>
                  <a:lnTo>
                    <a:pt x="19" y="40"/>
                  </a:lnTo>
                  <a:lnTo>
                    <a:pt x="22" y="39"/>
                  </a:lnTo>
                  <a:lnTo>
                    <a:pt x="22" y="39"/>
                  </a:lnTo>
                  <a:lnTo>
                    <a:pt x="24" y="36"/>
                  </a:lnTo>
                  <a:lnTo>
                    <a:pt x="24" y="36"/>
                  </a:lnTo>
                  <a:lnTo>
                    <a:pt x="25" y="33"/>
                  </a:lnTo>
                  <a:lnTo>
                    <a:pt x="25" y="33"/>
                  </a:lnTo>
                  <a:lnTo>
                    <a:pt x="25" y="28"/>
                  </a:lnTo>
                  <a:lnTo>
                    <a:pt x="25" y="28"/>
                  </a:lnTo>
                  <a:lnTo>
                    <a:pt x="25" y="24"/>
                  </a:lnTo>
                  <a:lnTo>
                    <a:pt x="25"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38" name="Freeform 64"/>
            <p:cNvSpPr>
              <a:spLocks/>
            </p:cNvSpPr>
            <p:nvPr/>
          </p:nvSpPr>
          <p:spPr bwMode="auto">
            <a:xfrm>
              <a:off x="3866" y="1943"/>
              <a:ext cx="11" cy="21"/>
            </a:xfrm>
            <a:custGeom>
              <a:avLst/>
              <a:gdLst/>
              <a:ahLst/>
              <a:cxnLst>
                <a:cxn ang="0">
                  <a:pos x="26" y="43"/>
                </a:cxn>
                <a:cxn ang="0">
                  <a:pos x="26" y="45"/>
                </a:cxn>
                <a:cxn ang="0">
                  <a:pos x="26" y="45"/>
                </a:cxn>
                <a:cxn ang="0">
                  <a:pos x="26" y="45"/>
                </a:cxn>
                <a:cxn ang="0">
                  <a:pos x="2" y="45"/>
                </a:cxn>
                <a:cxn ang="0">
                  <a:pos x="0" y="45"/>
                </a:cxn>
                <a:cxn ang="0">
                  <a:pos x="0" y="45"/>
                </a:cxn>
                <a:cxn ang="0">
                  <a:pos x="0" y="45"/>
                </a:cxn>
                <a:cxn ang="0">
                  <a:pos x="0" y="43"/>
                </a:cxn>
                <a:cxn ang="0">
                  <a:pos x="0" y="42"/>
                </a:cxn>
                <a:cxn ang="0">
                  <a:pos x="0" y="42"/>
                </a:cxn>
                <a:cxn ang="0">
                  <a:pos x="0" y="40"/>
                </a:cxn>
                <a:cxn ang="0">
                  <a:pos x="2" y="40"/>
                </a:cxn>
                <a:cxn ang="0">
                  <a:pos x="11" y="6"/>
                </a:cxn>
                <a:cxn ang="0">
                  <a:pos x="2" y="10"/>
                </a:cxn>
                <a:cxn ang="0">
                  <a:pos x="0" y="12"/>
                </a:cxn>
                <a:cxn ang="0">
                  <a:pos x="0" y="12"/>
                </a:cxn>
                <a:cxn ang="0">
                  <a:pos x="0" y="10"/>
                </a:cxn>
                <a:cxn ang="0">
                  <a:pos x="0" y="9"/>
                </a:cxn>
                <a:cxn ang="0">
                  <a:pos x="0" y="7"/>
                </a:cxn>
                <a:cxn ang="0">
                  <a:pos x="0" y="7"/>
                </a:cxn>
                <a:cxn ang="0">
                  <a:pos x="0" y="7"/>
                </a:cxn>
                <a:cxn ang="0">
                  <a:pos x="11" y="0"/>
                </a:cxn>
                <a:cxn ang="0">
                  <a:pos x="12" y="0"/>
                </a:cxn>
                <a:cxn ang="0">
                  <a:pos x="12" y="0"/>
                </a:cxn>
                <a:cxn ang="0">
                  <a:pos x="12" y="0"/>
                </a:cxn>
                <a:cxn ang="0">
                  <a:pos x="14" y="0"/>
                </a:cxn>
                <a:cxn ang="0">
                  <a:pos x="15" y="0"/>
                </a:cxn>
                <a:cxn ang="0">
                  <a:pos x="17" y="0"/>
                </a:cxn>
                <a:cxn ang="0">
                  <a:pos x="17" y="0"/>
                </a:cxn>
                <a:cxn ang="0">
                  <a:pos x="17" y="0"/>
                </a:cxn>
                <a:cxn ang="0">
                  <a:pos x="26" y="40"/>
                </a:cxn>
                <a:cxn ang="0">
                  <a:pos x="26" y="40"/>
                </a:cxn>
                <a:cxn ang="0">
                  <a:pos x="26" y="42"/>
                </a:cxn>
                <a:cxn ang="0">
                  <a:pos x="26" y="42"/>
                </a:cxn>
                <a:cxn ang="0">
                  <a:pos x="26" y="43"/>
                </a:cxn>
              </a:cxnLst>
              <a:rect l="0" t="0" r="r" b="b"/>
              <a:pathLst>
                <a:path w="26" h="45">
                  <a:moveTo>
                    <a:pt x="26" y="43"/>
                  </a:moveTo>
                  <a:lnTo>
                    <a:pt x="26" y="43"/>
                  </a:lnTo>
                  <a:lnTo>
                    <a:pt x="26" y="45"/>
                  </a:lnTo>
                  <a:lnTo>
                    <a:pt x="26" y="45"/>
                  </a:lnTo>
                  <a:lnTo>
                    <a:pt x="26" y="45"/>
                  </a:lnTo>
                  <a:lnTo>
                    <a:pt x="26" y="45"/>
                  </a:lnTo>
                  <a:lnTo>
                    <a:pt x="26" y="45"/>
                  </a:lnTo>
                  <a:lnTo>
                    <a:pt x="26" y="45"/>
                  </a:lnTo>
                  <a:lnTo>
                    <a:pt x="26" y="45"/>
                  </a:lnTo>
                  <a:lnTo>
                    <a:pt x="2" y="45"/>
                  </a:lnTo>
                  <a:lnTo>
                    <a:pt x="2" y="45"/>
                  </a:lnTo>
                  <a:lnTo>
                    <a:pt x="0" y="45"/>
                  </a:lnTo>
                  <a:lnTo>
                    <a:pt x="0" y="45"/>
                  </a:lnTo>
                  <a:lnTo>
                    <a:pt x="0" y="45"/>
                  </a:lnTo>
                  <a:lnTo>
                    <a:pt x="0" y="45"/>
                  </a:lnTo>
                  <a:lnTo>
                    <a:pt x="0" y="45"/>
                  </a:lnTo>
                  <a:lnTo>
                    <a:pt x="0" y="45"/>
                  </a:lnTo>
                  <a:lnTo>
                    <a:pt x="0" y="43"/>
                  </a:lnTo>
                  <a:lnTo>
                    <a:pt x="0" y="43"/>
                  </a:lnTo>
                  <a:lnTo>
                    <a:pt x="0" y="42"/>
                  </a:lnTo>
                  <a:lnTo>
                    <a:pt x="0" y="42"/>
                  </a:lnTo>
                  <a:lnTo>
                    <a:pt x="0" y="42"/>
                  </a:lnTo>
                  <a:lnTo>
                    <a:pt x="0" y="42"/>
                  </a:lnTo>
                  <a:lnTo>
                    <a:pt x="0" y="40"/>
                  </a:lnTo>
                  <a:lnTo>
                    <a:pt x="0" y="40"/>
                  </a:lnTo>
                  <a:lnTo>
                    <a:pt x="2" y="40"/>
                  </a:lnTo>
                  <a:lnTo>
                    <a:pt x="11" y="40"/>
                  </a:lnTo>
                  <a:lnTo>
                    <a:pt x="11" y="6"/>
                  </a:lnTo>
                  <a:lnTo>
                    <a:pt x="2" y="10"/>
                  </a:lnTo>
                  <a:lnTo>
                    <a:pt x="2" y="10"/>
                  </a:lnTo>
                  <a:lnTo>
                    <a:pt x="0" y="12"/>
                  </a:lnTo>
                  <a:lnTo>
                    <a:pt x="0" y="12"/>
                  </a:lnTo>
                  <a:lnTo>
                    <a:pt x="0" y="12"/>
                  </a:lnTo>
                  <a:lnTo>
                    <a:pt x="0" y="12"/>
                  </a:lnTo>
                  <a:lnTo>
                    <a:pt x="0" y="10"/>
                  </a:lnTo>
                  <a:lnTo>
                    <a:pt x="0" y="10"/>
                  </a:lnTo>
                  <a:lnTo>
                    <a:pt x="0" y="9"/>
                  </a:lnTo>
                  <a:lnTo>
                    <a:pt x="0" y="9"/>
                  </a:lnTo>
                  <a:lnTo>
                    <a:pt x="0" y="7"/>
                  </a:lnTo>
                  <a:lnTo>
                    <a:pt x="0" y="7"/>
                  </a:lnTo>
                  <a:lnTo>
                    <a:pt x="0" y="7"/>
                  </a:lnTo>
                  <a:lnTo>
                    <a:pt x="0" y="7"/>
                  </a:lnTo>
                  <a:lnTo>
                    <a:pt x="0" y="7"/>
                  </a:lnTo>
                  <a:lnTo>
                    <a:pt x="0" y="7"/>
                  </a:lnTo>
                  <a:lnTo>
                    <a:pt x="0" y="6"/>
                  </a:lnTo>
                  <a:lnTo>
                    <a:pt x="11" y="0"/>
                  </a:lnTo>
                  <a:lnTo>
                    <a:pt x="11" y="0"/>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7" y="0"/>
                  </a:lnTo>
                  <a:lnTo>
                    <a:pt x="17" y="40"/>
                  </a:lnTo>
                  <a:lnTo>
                    <a:pt x="26" y="40"/>
                  </a:lnTo>
                  <a:lnTo>
                    <a:pt x="26" y="40"/>
                  </a:lnTo>
                  <a:lnTo>
                    <a:pt x="26" y="40"/>
                  </a:lnTo>
                  <a:lnTo>
                    <a:pt x="26" y="40"/>
                  </a:lnTo>
                  <a:lnTo>
                    <a:pt x="26" y="42"/>
                  </a:lnTo>
                  <a:lnTo>
                    <a:pt x="26" y="42"/>
                  </a:lnTo>
                  <a:lnTo>
                    <a:pt x="26" y="42"/>
                  </a:lnTo>
                  <a:lnTo>
                    <a:pt x="26" y="42"/>
                  </a:lnTo>
                  <a:lnTo>
                    <a:pt x="26" y="43"/>
                  </a:lnTo>
                  <a:lnTo>
                    <a:pt x="26" y="43"/>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39" name="Freeform 65"/>
            <p:cNvSpPr>
              <a:spLocks noEditPoints="1"/>
            </p:cNvSpPr>
            <p:nvPr/>
          </p:nvSpPr>
          <p:spPr bwMode="auto">
            <a:xfrm>
              <a:off x="3844" y="1986"/>
              <a:ext cx="13" cy="22"/>
            </a:xfrm>
            <a:custGeom>
              <a:avLst/>
              <a:gdLst/>
              <a:ahLst/>
              <a:cxnLst>
                <a:cxn ang="0">
                  <a:pos x="32" y="24"/>
                </a:cxn>
                <a:cxn ang="0">
                  <a:pos x="32" y="35"/>
                </a:cxn>
                <a:cxn ang="0">
                  <a:pos x="29" y="42"/>
                </a:cxn>
                <a:cxn ang="0">
                  <a:pos x="24" y="47"/>
                </a:cxn>
                <a:cxn ang="0">
                  <a:pos x="20" y="48"/>
                </a:cxn>
                <a:cxn ang="0">
                  <a:pos x="17" y="48"/>
                </a:cxn>
                <a:cxn ang="0">
                  <a:pos x="9" y="47"/>
                </a:cxn>
                <a:cxn ang="0">
                  <a:pos x="6" y="45"/>
                </a:cxn>
                <a:cxn ang="0">
                  <a:pos x="3" y="42"/>
                </a:cxn>
                <a:cxn ang="0">
                  <a:pos x="2" y="35"/>
                </a:cxn>
                <a:cxn ang="0">
                  <a:pos x="0" y="24"/>
                </a:cxn>
                <a:cxn ang="0">
                  <a:pos x="2" y="15"/>
                </a:cxn>
                <a:cxn ang="0">
                  <a:pos x="5" y="8"/>
                </a:cxn>
                <a:cxn ang="0">
                  <a:pos x="9" y="3"/>
                </a:cxn>
                <a:cxn ang="0">
                  <a:pos x="12" y="2"/>
                </a:cxn>
                <a:cxn ang="0">
                  <a:pos x="17" y="0"/>
                </a:cxn>
                <a:cxn ang="0">
                  <a:pos x="24" y="2"/>
                </a:cxn>
                <a:cxn ang="0">
                  <a:pos x="29" y="8"/>
                </a:cxn>
                <a:cxn ang="0">
                  <a:pos x="32" y="14"/>
                </a:cxn>
                <a:cxn ang="0">
                  <a:pos x="32" y="24"/>
                </a:cxn>
                <a:cxn ang="0">
                  <a:pos x="26" y="24"/>
                </a:cxn>
                <a:cxn ang="0">
                  <a:pos x="26" y="18"/>
                </a:cxn>
                <a:cxn ang="0">
                  <a:pos x="26" y="14"/>
                </a:cxn>
                <a:cxn ang="0">
                  <a:pos x="24" y="11"/>
                </a:cxn>
                <a:cxn ang="0">
                  <a:pos x="23" y="8"/>
                </a:cxn>
                <a:cxn ang="0">
                  <a:pos x="20" y="6"/>
                </a:cxn>
                <a:cxn ang="0">
                  <a:pos x="17" y="6"/>
                </a:cxn>
                <a:cxn ang="0">
                  <a:pos x="12" y="8"/>
                </a:cxn>
                <a:cxn ang="0">
                  <a:pos x="9" y="11"/>
                </a:cxn>
                <a:cxn ang="0">
                  <a:pos x="8" y="17"/>
                </a:cxn>
                <a:cxn ang="0">
                  <a:pos x="6" y="24"/>
                </a:cxn>
                <a:cxn ang="0">
                  <a:pos x="8" y="33"/>
                </a:cxn>
                <a:cxn ang="0">
                  <a:pos x="9" y="39"/>
                </a:cxn>
                <a:cxn ang="0">
                  <a:pos x="12" y="42"/>
                </a:cxn>
                <a:cxn ang="0">
                  <a:pos x="17" y="44"/>
                </a:cxn>
                <a:cxn ang="0">
                  <a:pos x="20" y="42"/>
                </a:cxn>
                <a:cxn ang="0">
                  <a:pos x="23" y="41"/>
                </a:cxn>
                <a:cxn ang="0">
                  <a:pos x="24" y="38"/>
                </a:cxn>
                <a:cxn ang="0">
                  <a:pos x="26" y="35"/>
                </a:cxn>
                <a:cxn ang="0">
                  <a:pos x="26" y="30"/>
                </a:cxn>
                <a:cxn ang="0">
                  <a:pos x="26" y="24"/>
                </a:cxn>
              </a:cxnLst>
              <a:rect l="0" t="0" r="r" b="b"/>
              <a:pathLst>
                <a:path w="32" h="48">
                  <a:moveTo>
                    <a:pt x="32" y="24"/>
                  </a:moveTo>
                  <a:lnTo>
                    <a:pt x="32" y="24"/>
                  </a:lnTo>
                  <a:lnTo>
                    <a:pt x="32" y="35"/>
                  </a:lnTo>
                  <a:lnTo>
                    <a:pt x="32" y="35"/>
                  </a:lnTo>
                  <a:lnTo>
                    <a:pt x="29" y="42"/>
                  </a:lnTo>
                  <a:lnTo>
                    <a:pt x="29" y="42"/>
                  </a:lnTo>
                  <a:lnTo>
                    <a:pt x="27" y="44"/>
                  </a:lnTo>
                  <a:lnTo>
                    <a:pt x="24" y="47"/>
                  </a:lnTo>
                  <a:lnTo>
                    <a:pt x="24" y="47"/>
                  </a:lnTo>
                  <a:lnTo>
                    <a:pt x="20" y="48"/>
                  </a:lnTo>
                  <a:lnTo>
                    <a:pt x="17" y="48"/>
                  </a:lnTo>
                  <a:lnTo>
                    <a:pt x="17" y="48"/>
                  </a:lnTo>
                  <a:lnTo>
                    <a:pt x="12" y="48"/>
                  </a:lnTo>
                  <a:lnTo>
                    <a:pt x="9" y="47"/>
                  </a:lnTo>
                  <a:lnTo>
                    <a:pt x="9" y="47"/>
                  </a:lnTo>
                  <a:lnTo>
                    <a:pt x="6" y="45"/>
                  </a:lnTo>
                  <a:lnTo>
                    <a:pt x="3" y="42"/>
                  </a:lnTo>
                  <a:lnTo>
                    <a:pt x="3" y="42"/>
                  </a:lnTo>
                  <a:lnTo>
                    <a:pt x="2" y="35"/>
                  </a:lnTo>
                  <a:lnTo>
                    <a:pt x="2" y="35"/>
                  </a:lnTo>
                  <a:lnTo>
                    <a:pt x="0" y="24"/>
                  </a:lnTo>
                  <a:lnTo>
                    <a:pt x="0" y="24"/>
                  </a:lnTo>
                  <a:lnTo>
                    <a:pt x="2" y="15"/>
                  </a:lnTo>
                  <a:lnTo>
                    <a:pt x="2" y="15"/>
                  </a:lnTo>
                  <a:lnTo>
                    <a:pt x="5" y="8"/>
                  </a:lnTo>
                  <a:lnTo>
                    <a:pt x="5" y="8"/>
                  </a:lnTo>
                  <a:lnTo>
                    <a:pt x="6" y="5"/>
                  </a:lnTo>
                  <a:lnTo>
                    <a:pt x="9" y="3"/>
                  </a:lnTo>
                  <a:lnTo>
                    <a:pt x="9" y="3"/>
                  </a:lnTo>
                  <a:lnTo>
                    <a:pt x="12" y="2"/>
                  </a:lnTo>
                  <a:lnTo>
                    <a:pt x="17" y="0"/>
                  </a:lnTo>
                  <a:lnTo>
                    <a:pt x="17" y="0"/>
                  </a:lnTo>
                  <a:lnTo>
                    <a:pt x="24" y="2"/>
                  </a:lnTo>
                  <a:lnTo>
                    <a:pt x="24" y="2"/>
                  </a:lnTo>
                  <a:lnTo>
                    <a:pt x="27" y="5"/>
                  </a:lnTo>
                  <a:lnTo>
                    <a:pt x="29" y="8"/>
                  </a:lnTo>
                  <a:lnTo>
                    <a:pt x="29" y="8"/>
                  </a:lnTo>
                  <a:lnTo>
                    <a:pt x="32" y="14"/>
                  </a:lnTo>
                  <a:lnTo>
                    <a:pt x="32" y="14"/>
                  </a:lnTo>
                  <a:lnTo>
                    <a:pt x="32" y="24"/>
                  </a:lnTo>
                  <a:lnTo>
                    <a:pt x="32" y="24"/>
                  </a:lnTo>
                  <a:close/>
                  <a:moveTo>
                    <a:pt x="26" y="24"/>
                  </a:moveTo>
                  <a:lnTo>
                    <a:pt x="26" y="24"/>
                  </a:lnTo>
                  <a:lnTo>
                    <a:pt x="26" y="18"/>
                  </a:lnTo>
                  <a:lnTo>
                    <a:pt x="26" y="18"/>
                  </a:lnTo>
                  <a:lnTo>
                    <a:pt x="26" y="14"/>
                  </a:lnTo>
                  <a:lnTo>
                    <a:pt x="26" y="14"/>
                  </a:lnTo>
                  <a:lnTo>
                    <a:pt x="24" y="11"/>
                  </a:lnTo>
                  <a:lnTo>
                    <a:pt x="24" y="11"/>
                  </a:lnTo>
                  <a:lnTo>
                    <a:pt x="23" y="8"/>
                  </a:lnTo>
                  <a:lnTo>
                    <a:pt x="23" y="8"/>
                  </a:lnTo>
                  <a:lnTo>
                    <a:pt x="20" y="6"/>
                  </a:lnTo>
                  <a:lnTo>
                    <a:pt x="20" y="6"/>
                  </a:lnTo>
                  <a:lnTo>
                    <a:pt x="17" y="6"/>
                  </a:lnTo>
                  <a:lnTo>
                    <a:pt x="17" y="6"/>
                  </a:lnTo>
                  <a:lnTo>
                    <a:pt x="12" y="8"/>
                  </a:lnTo>
                  <a:lnTo>
                    <a:pt x="12" y="8"/>
                  </a:lnTo>
                  <a:lnTo>
                    <a:pt x="9" y="11"/>
                  </a:lnTo>
                  <a:lnTo>
                    <a:pt x="9" y="11"/>
                  </a:lnTo>
                  <a:lnTo>
                    <a:pt x="8" y="17"/>
                  </a:lnTo>
                  <a:lnTo>
                    <a:pt x="8" y="17"/>
                  </a:lnTo>
                  <a:lnTo>
                    <a:pt x="6" y="24"/>
                  </a:lnTo>
                  <a:lnTo>
                    <a:pt x="6" y="24"/>
                  </a:lnTo>
                  <a:lnTo>
                    <a:pt x="8" y="33"/>
                  </a:lnTo>
                  <a:lnTo>
                    <a:pt x="8" y="33"/>
                  </a:lnTo>
                  <a:lnTo>
                    <a:pt x="9" y="39"/>
                  </a:lnTo>
                  <a:lnTo>
                    <a:pt x="9" y="39"/>
                  </a:lnTo>
                  <a:lnTo>
                    <a:pt x="12" y="42"/>
                  </a:lnTo>
                  <a:lnTo>
                    <a:pt x="12" y="42"/>
                  </a:lnTo>
                  <a:lnTo>
                    <a:pt x="17" y="44"/>
                  </a:lnTo>
                  <a:lnTo>
                    <a:pt x="17" y="44"/>
                  </a:lnTo>
                  <a:lnTo>
                    <a:pt x="20" y="42"/>
                  </a:lnTo>
                  <a:lnTo>
                    <a:pt x="20" y="42"/>
                  </a:lnTo>
                  <a:lnTo>
                    <a:pt x="23" y="41"/>
                  </a:lnTo>
                  <a:lnTo>
                    <a:pt x="23" y="41"/>
                  </a:lnTo>
                  <a:lnTo>
                    <a:pt x="24" y="38"/>
                  </a:lnTo>
                  <a:lnTo>
                    <a:pt x="24" y="38"/>
                  </a:lnTo>
                  <a:lnTo>
                    <a:pt x="26" y="35"/>
                  </a:lnTo>
                  <a:lnTo>
                    <a:pt x="26" y="35"/>
                  </a:lnTo>
                  <a:lnTo>
                    <a:pt x="26" y="30"/>
                  </a:lnTo>
                  <a:lnTo>
                    <a:pt x="26" y="30"/>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40" name="Freeform 66"/>
            <p:cNvSpPr>
              <a:spLocks/>
            </p:cNvSpPr>
            <p:nvPr/>
          </p:nvSpPr>
          <p:spPr bwMode="auto">
            <a:xfrm>
              <a:off x="3866" y="1985"/>
              <a:ext cx="11" cy="21"/>
            </a:xfrm>
            <a:custGeom>
              <a:avLst/>
              <a:gdLst/>
              <a:ahLst/>
              <a:cxnLst>
                <a:cxn ang="0">
                  <a:pos x="26" y="44"/>
                </a:cxn>
                <a:cxn ang="0">
                  <a:pos x="26" y="45"/>
                </a:cxn>
                <a:cxn ang="0">
                  <a:pos x="26" y="45"/>
                </a:cxn>
                <a:cxn ang="0">
                  <a:pos x="26" y="47"/>
                </a:cxn>
                <a:cxn ang="0">
                  <a:pos x="2" y="47"/>
                </a:cxn>
                <a:cxn ang="0">
                  <a:pos x="0" y="47"/>
                </a:cxn>
                <a:cxn ang="0">
                  <a:pos x="0" y="45"/>
                </a:cxn>
                <a:cxn ang="0">
                  <a:pos x="0" y="45"/>
                </a:cxn>
                <a:cxn ang="0">
                  <a:pos x="0" y="44"/>
                </a:cxn>
                <a:cxn ang="0">
                  <a:pos x="0" y="42"/>
                </a:cxn>
                <a:cxn ang="0">
                  <a:pos x="0" y="42"/>
                </a:cxn>
                <a:cxn ang="0">
                  <a:pos x="0" y="41"/>
                </a:cxn>
                <a:cxn ang="0">
                  <a:pos x="2" y="41"/>
                </a:cxn>
                <a:cxn ang="0">
                  <a:pos x="11" y="6"/>
                </a:cxn>
                <a:cxn ang="0">
                  <a:pos x="2" y="12"/>
                </a:cxn>
                <a:cxn ang="0">
                  <a:pos x="0" y="12"/>
                </a:cxn>
                <a:cxn ang="0">
                  <a:pos x="0" y="12"/>
                </a:cxn>
                <a:cxn ang="0">
                  <a:pos x="0" y="11"/>
                </a:cxn>
                <a:cxn ang="0">
                  <a:pos x="0" y="9"/>
                </a:cxn>
                <a:cxn ang="0">
                  <a:pos x="0" y="9"/>
                </a:cxn>
                <a:cxn ang="0">
                  <a:pos x="0" y="8"/>
                </a:cxn>
                <a:cxn ang="0">
                  <a:pos x="0" y="8"/>
                </a:cxn>
                <a:cxn ang="0">
                  <a:pos x="11" y="0"/>
                </a:cxn>
                <a:cxn ang="0">
                  <a:pos x="12" y="0"/>
                </a:cxn>
                <a:cxn ang="0">
                  <a:pos x="12" y="0"/>
                </a:cxn>
                <a:cxn ang="0">
                  <a:pos x="12" y="0"/>
                </a:cxn>
                <a:cxn ang="0">
                  <a:pos x="14" y="0"/>
                </a:cxn>
                <a:cxn ang="0">
                  <a:pos x="15" y="0"/>
                </a:cxn>
                <a:cxn ang="0">
                  <a:pos x="17" y="0"/>
                </a:cxn>
                <a:cxn ang="0">
                  <a:pos x="17" y="0"/>
                </a:cxn>
                <a:cxn ang="0">
                  <a:pos x="17" y="0"/>
                </a:cxn>
                <a:cxn ang="0">
                  <a:pos x="26" y="41"/>
                </a:cxn>
                <a:cxn ang="0">
                  <a:pos x="26" y="41"/>
                </a:cxn>
                <a:cxn ang="0">
                  <a:pos x="26" y="42"/>
                </a:cxn>
                <a:cxn ang="0">
                  <a:pos x="26" y="42"/>
                </a:cxn>
                <a:cxn ang="0">
                  <a:pos x="26" y="44"/>
                </a:cxn>
              </a:cxnLst>
              <a:rect l="0" t="0" r="r" b="b"/>
              <a:pathLst>
                <a:path w="26" h="47">
                  <a:moveTo>
                    <a:pt x="26" y="44"/>
                  </a:moveTo>
                  <a:lnTo>
                    <a:pt x="26" y="44"/>
                  </a:lnTo>
                  <a:lnTo>
                    <a:pt x="26" y="45"/>
                  </a:lnTo>
                  <a:lnTo>
                    <a:pt x="26" y="45"/>
                  </a:lnTo>
                  <a:lnTo>
                    <a:pt x="26" y="45"/>
                  </a:lnTo>
                  <a:lnTo>
                    <a:pt x="26" y="45"/>
                  </a:lnTo>
                  <a:lnTo>
                    <a:pt x="26" y="47"/>
                  </a:lnTo>
                  <a:lnTo>
                    <a:pt x="26" y="47"/>
                  </a:lnTo>
                  <a:lnTo>
                    <a:pt x="26" y="47"/>
                  </a:lnTo>
                  <a:lnTo>
                    <a:pt x="2" y="47"/>
                  </a:lnTo>
                  <a:lnTo>
                    <a:pt x="2" y="47"/>
                  </a:lnTo>
                  <a:lnTo>
                    <a:pt x="0" y="47"/>
                  </a:lnTo>
                  <a:lnTo>
                    <a:pt x="0" y="47"/>
                  </a:lnTo>
                  <a:lnTo>
                    <a:pt x="0" y="45"/>
                  </a:lnTo>
                  <a:lnTo>
                    <a:pt x="0" y="45"/>
                  </a:lnTo>
                  <a:lnTo>
                    <a:pt x="0" y="45"/>
                  </a:lnTo>
                  <a:lnTo>
                    <a:pt x="0" y="45"/>
                  </a:lnTo>
                  <a:lnTo>
                    <a:pt x="0" y="44"/>
                  </a:lnTo>
                  <a:lnTo>
                    <a:pt x="0" y="44"/>
                  </a:lnTo>
                  <a:lnTo>
                    <a:pt x="0" y="42"/>
                  </a:lnTo>
                  <a:lnTo>
                    <a:pt x="0" y="42"/>
                  </a:lnTo>
                  <a:lnTo>
                    <a:pt x="0" y="42"/>
                  </a:lnTo>
                  <a:lnTo>
                    <a:pt x="0" y="42"/>
                  </a:lnTo>
                  <a:lnTo>
                    <a:pt x="0" y="41"/>
                  </a:lnTo>
                  <a:lnTo>
                    <a:pt x="0" y="41"/>
                  </a:lnTo>
                  <a:lnTo>
                    <a:pt x="2" y="41"/>
                  </a:lnTo>
                  <a:lnTo>
                    <a:pt x="11" y="41"/>
                  </a:lnTo>
                  <a:lnTo>
                    <a:pt x="11" y="6"/>
                  </a:lnTo>
                  <a:lnTo>
                    <a:pt x="2" y="12"/>
                  </a:lnTo>
                  <a:lnTo>
                    <a:pt x="2"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0" y="8"/>
                  </a:lnTo>
                  <a:lnTo>
                    <a:pt x="0" y="8"/>
                  </a:lnTo>
                  <a:lnTo>
                    <a:pt x="0" y="8"/>
                  </a:lnTo>
                  <a:lnTo>
                    <a:pt x="11" y="0"/>
                  </a:lnTo>
                  <a:lnTo>
                    <a:pt x="11" y="0"/>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7" y="0"/>
                  </a:lnTo>
                  <a:lnTo>
                    <a:pt x="17" y="41"/>
                  </a:lnTo>
                  <a:lnTo>
                    <a:pt x="26" y="41"/>
                  </a:lnTo>
                  <a:lnTo>
                    <a:pt x="26" y="41"/>
                  </a:lnTo>
                  <a:lnTo>
                    <a:pt x="26" y="41"/>
                  </a:lnTo>
                  <a:lnTo>
                    <a:pt x="26" y="41"/>
                  </a:lnTo>
                  <a:lnTo>
                    <a:pt x="26" y="42"/>
                  </a:lnTo>
                  <a:lnTo>
                    <a:pt x="26" y="42"/>
                  </a:lnTo>
                  <a:lnTo>
                    <a:pt x="26" y="42"/>
                  </a:lnTo>
                  <a:lnTo>
                    <a:pt x="26" y="42"/>
                  </a:lnTo>
                  <a:lnTo>
                    <a:pt x="26" y="44"/>
                  </a:lnTo>
                  <a:lnTo>
                    <a:pt x="26" y="4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41" name="Freeform 67"/>
            <p:cNvSpPr>
              <a:spLocks noEditPoints="1"/>
            </p:cNvSpPr>
            <p:nvPr/>
          </p:nvSpPr>
          <p:spPr bwMode="auto">
            <a:xfrm>
              <a:off x="3891" y="1984"/>
              <a:ext cx="15" cy="22"/>
            </a:xfrm>
            <a:custGeom>
              <a:avLst/>
              <a:gdLst/>
              <a:ahLst/>
              <a:cxnLst>
                <a:cxn ang="0">
                  <a:pos x="33" y="24"/>
                </a:cxn>
                <a:cxn ang="0">
                  <a:pos x="32" y="34"/>
                </a:cxn>
                <a:cxn ang="0">
                  <a:pos x="29" y="42"/>
                </a:cxn>
                <a:cxn ang="0">
                  <a:pos x="24" y="46"/>
                </a:cxn>
                <a:cxn ang="0">
                  <a:pos x="20" y="48"/>
                </a:cxn>
                <a:cxn ang="0">
                  <a:pos x="17" y="48"/>
                </a:cxn>
                <a:cxn ang="0">
                  <a:pos x="9" y="46"/>
                </a:cxn>
                <a:cxn ang="0">
                  <a:pos x="5" y="42"/>
                </a:cxn>
                <a:cxn ang="0">
                  <a:pos x="2" y="34"/>
                </a:cxn>
                <a:cxn ang="0">
                  <a:pos x="0" y="24"/>
                </a:cxn>
                <a:cxn ang="0">
                  <a:pos x="2" y="15"/>
                </a:cxn>
                <a:cxn ang="0">
                  <a:pos x="5" y="7"/>
                </a:cxn>
                <a:cxn ang="0">
                  <a:pos x="6" y="4"/>
                </a:cxn>
                <a:cxn ang="0">
                  <a:pos x="9" y="3"/>
                </a:cxn>
                <a:cxn ang="0">
                  <a:pos x="17" y="0"/>
                </a:cxn>
                <a:cxn ang="0">
                  <a:pos x="21" y="1"/>
                </a:cxn>
                <a:cxn ang="0">
                  <a:pos x="24" y="1"/>
                </a:cxn>
                <a:cxn ang="0">
                  <a:pos x="29" y="6"/>
                </a:cxn>
                <a:cxn ang="0">
                  <a:pos x="32" y="13"/>
                </a:cxn>
                <a:cxn ang="0">
                  <a:pos x="33" y="24"/>
                </a:cxn>
                <a:cxn ang="0">
                  <a:pos x="26" y="24"/>
                </a:cxn>
                <a:cxn ang="0">
                  <a:pos x="26" y="18"/>
                </a:cxn>
                <a:cxn ang="0">
                  <a:pos x="26" y="13"/>
                </a:cxn>
                <a:cxn ang="0">
                  <a:pos x="24" y="10"/>
                </a:cxn>
                <a:cxn ang="0">
                  <a:pos x="23" y="7"/>
                </a:cxn>
                <a:cxn ang="0">
                  <a:pos x="20" y="6"/>
                </a:cxn>
                <a:cxn ang="0">
                  <a:pos x="17" y="6"/>
                </a:cxn>
                <a:cxn ang="0">
                  <a:pos x="12" y="7"/>
                </a:cxn>
                <a:cxn ang="0">
                  <a:pos x="9" y="10"/>
                </a:cxn>
                <a:cxn ang="0">
                  <a:pos x="8" y="16"/>
                </a:cxn>
                <a:cxn ang="0">
                  <a:pos x="8" y="24"/>
                </a:cxn>
                <a:cxn ang="0">
                  <a:pos x="8" y="33"/>
                </a:cxn>
                <a:cxn ang="0">
                  <a:pos x="9" y="39"/>
                </a:cxn>
                <a:cxn ang="0">
                  <a:pos x="12" y="42"/>
                </a:cxn>
                <a:cxn ang="0">
                  <a:pos x="17" y="43"/>
                </a:cxn>
                <a:cxn ang="0">
                  <a:pos x="20" y="42"/>
                </a:cxn>
                <a:cxn ang="0">
                  <a:pos x="23" y="40"/>
                </a:cxn>
                <a:cxn ang="0">
                  <a:pos x="24" y="37"/>
                </a:cxn>
                <a:cxn ang="0">
                  <a:pos x="26" y="34"/>
                </a:cxn>
                <a:cxn ang="0">
                  <a:pos x="26" y="30"/>
                </a:cxn>
                <a:cxn ang="0">
                  <a:pos x="26" y="24"/>
                </a:cxn>
              </a:cxnLst>
              <a:rect l="0" t="0" r="r" b="b"/>
              <a:pathLst>
                <a:path w="33" h="48">
                  <a:moveTo>
                    <a:pt x="33" y="24"/>
                  </a:moveTo>
                  <a:lnTo>
                    <a:pt x="33" y="24"/>
                  </a:lnTo>
                  <a:lnTo>
                    <a:pt x="32" y="34"/>
                  </a:lnTo>
                  <a:lnTo>
                    <a:pt x="32" y="34"/>
                  </a:lnTo>
                  <a:lnTo>
                    <a:pt x="29" y="42"/>
                  </a:lnTo>
                  <a:lnTo>
                    <a:pt x="29" y="42"/>
                  </a:lnTo>
                  <a:lnTo>
                    <a:pt x="27" y="43"/>
                  </a:lnTo>
                  <a:lnTo>
                    <a:pt x="24" y="46"/>
                  </a:lnTo>
                  <a:lnTo>
                    <a:pt x="24" y="46"/>
                  </a:lnTo>
                  <a:lnTo>
                    <a:pt x="20" y="48"/>
                  </a:lnTo>
                  <a:lnTo>
                    <a:pt x="17" y="48"/>
                  </a:lnTo>
                  <a:lnTo>
                    <a:pt x="17" y="48"/>
                  </a:lnTo>
                  <a:lnTo>
                    <a:pt x="9" y="46"/>
                  </a:lnTo>
                  <a:lnTo>
                    <a:pt x="9" y="46"/>
                  </a:lnTo>
                  <a:lnTo>
                    <a:pt x="6" y="45"/>
                  </a:lnTo>
                  <a:lnTo>
                    <a:pt x="5" y="42"/>
                  </a:lnTo>
                  <a:lnTo>
                    <a:pt x="5" y="42"/>
                  </a:lnTo>
                  <a:lnTo>
                    <a:pt x="2" y="34"/>
                  </a:lnTo>
                  <a:lnTo>
                    <a:pt x="2" y="34"/>
                  </a:lnTo>
                  <a:lnTo>
                    <a:pt x="0" y="24"/>
                  </a:lnTo>
                  <a:lnTo>
                    <a:pt x="0" y="24"/>
                  </a:lnTo>
                  <a:lnTo>
                    <a:pt x="2" y="15"/>
                  </a:lnTo>
                  <a:lnTo>
                    <a:pt x="2" y="15"/>
                  </a:lnTo>
                  <a:lnTo>
                    <a:pt x="5" y="7"/>
                  </a:lnTo>
                  <a:lnTo>
                    <a:pt x="5" y="7"/>
                  </a:lnTo>
                  <a:lnTo>
                    <a:pt x="6" y="4"/>
                  </a:lnTo>
                  <a:lnTo>
                    <a:pt x="9" y="3"/>
                  </a:lnTo>
                  <a:lnTo>
                    <a:pt x="9" y="3"/>
                  </a:lnTo>
                  <a:lnTo>
                    <a:pt x="12" y="1"/>
                  </a:lnTo>
                  <a:lnTo>
                    <a:pt x="17" y="0"/>
                  </a:lnTo>
                  <a:lnTo>
                    <a:pt x="17" y="0"/>
                  </a:lnTo>
                  <a:lnTo>
                    <a:pt x="21" y="1"/>
                  </a:lnTo>
                  <a:lnTo>
                    <a:pt x="24" y="1"/>
                  </a:lnTo>
                  <a:lnTo>
                    <a:pt x="24" y="1"/>
                  </a:lnTo>
                  <a:lnTo>
                    <a:pt x="27" y="4"/>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10"/>
                  </a:lnTo>
                  <a:lnTo>
                    <a:pt x="24" y="10"/>
                  </a:lnTo>
                  <a:lnTo>
                    <a:pt x="23" y="7"/>
                  </a:lnTo>
                  <a:lnTo>
                    <a:pt x="23" y="7"/>
                  </a:lnTo>
                  <a:lnTo>
                    <a:pt x="20" y="6"/>
                  </a:lnTo>
                  <a:lnTo>
                    <a:pt x="20" y="6"/>
                  </a:lnTo>
                  <a:lnTo>
                    <a:pt x="17" y="6"/>
                  </a:lnTo>
                  <a:lnTo>
                    <a:pt x="17" y="6"/>
                  </a:lnTo>
                  <a:lnTo>
                    <a:pt x="12" y="7"/>
                  </a:lnTo>
                  <a:lnTo>
                    <a:pt x="12" y="7"/>
                  </a:lnTo>
                  <a:lnTo>
                    <a:pt x="9" y="10"/>
                  </a:lnTo>
                  <a:lnTo>
                    <a:pt x="9" y="10"/>
                  </a:lnTo>
                  <a:lnTo>
                    <a:pt x="8" y="16"/>
                  </a:lnTo>
                  <a:lnTo>
                    <a:pt x="8" y="16"/>
                  </a:lnTo>
                  <a:lnTo>
                    <a:pt x="8" y="24"/>
                  </a:lnTo>
                  <a:lnTo>
                    <a:pt x="8" y="24"/>
                  </a:lnTo>
                  <a:lnTo>
                    <a:pt x="8" y="33"/>
                  </a:lnTo>
                  <a:lnTo>
                    <a:pt x="8" y="33"/>
                  </a:lnTo>
                  <a:lnTo>
                    <a:pt x="9" y="39"/>
                  </a:lnTo>
                  <a:lnTo>
                    <a:pt x="9" y="39"/>
                  </a:lnTo>
                  <a:lnTo>
                    <a:pt x="12" y="42"/>
                  </a:lnTo>
                  <a:lnTo>
                    <a:pt x="12" y="42"/>
                  </a:lnTo>
                  <a:lnTo>
                    <a:pt x="17" y="43"/>
                  </a:lnTo>
                  <a:lnTo>
                    <a:pt x="17" y="43"/>
                  </a:lnTo>
                  <a:lnTo>
                    <a:pt x="20" y="42"/>
                  </a:lnTo>
                  <a:lnTo>
                    <a:pt x="20" y="42"/>
                  </a:lnTo>
                  <a:lnTo>
                    <a:pt x="23" y="40"/>
                  </a:lnTo>
                  <a:lnTo>
                    <a:pt x="23" y="40"/>
                  </a:lnTo>
                  <a:lnTo>
                    <a:pt x="24" y="37"/>
                  </a:lnTo>
                  <a:lnTo>
                    <a:pt x="24" y="37"/>
                  </a:lnTo>
                  <a:lnTo>
                    <a:pt x="26" y="34"/>
                  </a:lnTo>
                  <a:lnTo>
                    <a:pt x="26" y="34"/>
                  </a:lnTo>
                  <a:lnTo>
                    <a:pt x="26" y="30"/>
                  </a:lnTo>
                  <a:lnTo>
                    <a:pt x="26" y="30"/>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42" name="Freeform 68"/>
            <p:cNvSpPr>
              <a:spLocks noEditPoints="1"/>
            </p:cNvSpPr>
            <p:nvPr/>
          </p:nvSpPr>
          <p:spPr bwMode="auto">
            <a:xfrm>
              <a:off x="3547" y="1993"/>
              <a:ext cx="16" cy="21"/>
            </a:xfrm>
            <a:custGeom>
              <a:avLst/>
              <a:gdLst/>
              <a:ahLst/>
              <a:cxnLst>
                <a:cxn ang="0">
                  <a:pos x="33" y="24"/>
                </a:cxn>
                <a:cxn ang="0">
                  <a:pos x="32" y="33"/>
                </a:cxn>
                <a:cxn ang="0">
                  <a:pos x="29" y="41"/>
                </a:cxn>
                <a:cxn ang="0">
                  <a:pos x="24" y="46"/>
                </a:cxn>
                <a:cxn ang="0">
                  <a:pos x="21" y="47"/>
                </a:cxn>
                <a:cxn ang="0">
                  <a:pos x="17" y="47"/>
                </a:cxn>
                <a:cxn ang="0">
                  <a:pos x="9" y="46"/>
                </a:cxn>
                <a:cxn ang="0">
                  <a:pos x="5" y="41"/>
                </a:cxn>
                <a:cxn ang="0">
                  <a:pos x="2" y="33"/>
                </a:cxn>
                <a:cxn ang="0">
                  <a:pos x="0" y="24"/>
                </a:cxn>
                <a:cxn ang="0">
                  <a:pos x="2" y="14"/>
                </a:cxn>
                <a:cxn ang="0">
                  <a:pos x="5" y="6"/>
                </a:cxn>
                <a:cxn ang="0">
                  <a:pos x="6" y="3"/>
                </a:cxn>
                <a:cxn ang="0">
                  <a:pos x="9" y="2"/>
                </a:cxn>
                <a:cxn ang="0">
                  <a:pos x="17" y="0"/>
                </a:cxn>
                <a:cxn ang="0">
                  <a:pos x="21" y="0"/>
                </a:cxn>
                <a:cxn ang="0">
                  <a:pos x="24" y="2"/>
                </a:cxn>
                <a:cxn ang="0">
                  <a:pos x="29" y="6"/>
                </a:cxn>
                <a:cxn ang="0">
                  <a:pos x="32" y="14"/>
                </a:cxn>
                <a:cxn ang="0">
                  <a:pos x="33" y="24"/>
                </a:cxn>
                <a:cxn ang="0">
                  <a:pos x="27" y="24"/>
                </a:cxn>
                <a:cxn ang="0">
                  <a:pos x="26" y="18"/>
                </a:cxn>
                <a:cxn ang="0">
                  <a:pos x="26" y="14"/>
                </a:cxn>
                <a:cxn ang="0">
                  <a:pos x="24" y="9"/>
                </a:cxn>
                <a:cxn ang="0">
                  <a:pos x="23" y="8"/>
                </a:cxn>
                <a:cxn ang="0">
                  <a:pos x="20" y="6"/>
                </a:cxn>
                <a:cxn ang="0">
                  <a:pos x="17" y="5"/>
                </a:cxn>
                <a:cxn ang="0">
                  <a:pos x="12" y="6"/>
                </a:cxn>
                <a:cxn ang="0">
                  <a:pos x="9" y="11"/>
                </a:cxn>
                <a:cxn ang="0">
                  <a:pos x="8" y="17"/>
                </a:cxn>
                <a:cxn ang="0">
                  <a:pos x="8" y="23"/>
                </a:cxn>
                <a:cxn ang="0">
                  <a:pos x="8" y="32"/>
                </a:cxn>
                <a:cxn ang="0">
                  <a:pos x="9" y="38"/>
                </a:cxn>
                <a:cxn ang="0">
                  <a:pos x="12" y="41"/>
                </a:cxn>
                <a:cxn ang="0">
                  <a:pos x="17" y="43"/>
                </a:cxn>
                <a:cxn ang="0">
                  <a:pos x="20" y="43"/>
                </a:cxn>
                <a:cxn ang="0">
                  <a:pos x="23" y="39"/>
                </a:cxn>
                <a:cxn ang="0">
                  <a:pos x="24" y="38"/>
                </a:cxn>
                <a:cxn ang="0">
                  <a:pos x="26" y="33"/>
                </a:cxn>
                <a:cxn ang="0">
                  <a:pos x="26" y="29"/>
                </a:cxn>
                <a:cxn ang="0">
                  <a:pos x="27" y="24"/>
                </a:cxn>
              </a:cxnLst>
              <a:rect l="0" t="0" r="r" b="b"/>
              <a:pathLst>
                <a:path w="33" h="47">
                  <a:moveTo>
                    <a:pt x="33" y="24"/>
                  </a:moveTo>
                  <a:lnTo>
                    <a:pt x="33" y="24"/>
                  </a:lnTo>
                  <a:lnTo>
                    <a:pt x="32" y="33"/>
                  </a:lnTo>
                  <a:lnTo>
                    <a:pt x="32" y="33"/>
                  </a:lnTo>
                  <a:lnTo>
                    <a:pt x="29" y="41"/>
                  </a:lnTo>
                  <a:lnTo>
                    <a:pt x="29" y="41"/>
                  </a:lnTo>
                  <a:lnTo>
                    <a:pt x="27" y="44"/>
                  </a:lnTo>
                  <a:lnTo>
                    <a:pt x="24" y="46"/>
                  </a:lnTo>
                  <a:lnTo>
                    <a:pt x="24" y="46"/>
                  </a:lnTo>
                  <a:lnTo>
                    <a:pt x="21" y="47"/>
                  </a:lnTo>
                  <a:lnTo>
                    <a:pt x="17" y="47"/>
                  </a:lnTo>
                  <a:lnTo>
                    <a:pt x="17" y="47"/>
                  </a:lnTo>
                  <a:lnTo>
                    <a:pt x="9" y="46"/>
                  </a:lnTo>
                  <a:lnTo>
                    <a:pt x="9" y="46"/>
                  </a:lnTo>
                  <a:lnTo>
                    <a:pt x="6" y="44"/>
                  </a:lnTo>
                  <a:lnTo>
                    <a:pt x="5" y="41"/>
                  </a:lnTo>
                  <a:lnTo>
                    <a:pt x="5" y="41"/>
                  </a:lnTo>
                  <a:lnTo>
                    <a:pt x="2" y="33"/>
                  </a:lnTo>
                  <a:lnTo>
                    <a:pt x="2" y="33"/>
                  </a:lnTo>
                  <a:lnTo>
                    <a:pt x="0" y="24"/>
                  </a:lnTo>
                  <a:lnTo>
                    <a:pt x="0" y="24"/>
                  </a:lnTo>
                  <a:lnTo>
                    <a:pt x="2" y="14"/>
                  </a:lnTo>
                  <a:lnTo>
                    <a:pt x="2" y="14"/>
                  </a:lnTo>
                  <a:lnTo>
                    <a:pt x="5" y="6"/>
                  </a:lnTo>
                  <a:lnTo>
                    <a:pt x="5" y="6"/>
                  </a:lnTo>
                  <a:lnTo>
                    <a:pt x="6" y="3"/>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3" y="24"/>
                  </a:lnTo>
                  <a:lnTo>
                    <a:pt x="33" y="24"/>
                  </a:lnTo>
                  <a:close/>
                  <a:moveTo>
                    <a:pt x="27" y="24"/>
                  </a:moveTo>
                  <a:lnTo>
                    <a:pt x="27"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8" y="23"/>
                  </a:lnTo>
                  <a:lnTo>
                    <a:pt x="8" y="23"/>
                  </a:lnTo>
                  <a:lnTo>
                    <a:pt x="8" y="32"/>
                  </a:lnTo>
                  <a:lnTo>
                    <a:pt x="8" y="32"/>
                  </a:lnTo>
                  <a:lnTo>
                    <a:pt x="9" y="38"/>
                  </a:lnTo>
                  <a:lnTo>
                    <a:pt x="9" y="38"/>
                  </a:lnTo>
                  <a:lnTo>
                    <a:pt x="12" y="41"/>
                  </a:lnTo>
                  <a:lnTo>
                    <a:pt x="12" y="41"/>
                  </a:lnTo>
                  <a:lnTo>
                    <a:pt x="17" y="43"/>
                  </a:lnTo>
                  <a:lnTo>
                    <a:pt x="17" y="43"/>
                  </a:lnTo>
                  <a:lnTo>
                    <a:pt x="20" y="43"/>
                  </a:lnTo>
                  <a:lnTo>
                    <a:pt x="20" y="43"/>
                  </a:lnTo>
                  <a:lnTo>
                    <a:pt x="23" y="39"/>
                  </a:lnTo>
                  <a:lnTo>
                    <a:pt x="23" y="39"/>
                  </a:lnTo>
                  <a:lnTo>
                    <a:pt x="24" y="38"/>
                  </a:lnTo>
                  <a:lnTo>
                    <a:pt x="24" y="38"/>
                  </a:lnTo>
                  <a:lnTo>
                    <a:pt x="26" y="33"/>
                  </a:lnTo>
                  <a:lnTo>
                    <a:pt x="26" y="33"/>
                  </a:lnTo>
                  <a:lnTo>
                    <a:pt x="26" y="29"/>
                  </a:lnTo>
                  <a:lnTo>
                    <a:pt x="26" y="29"/>
                  </a:lnTo>
                  <a:lnTo>
                    <a:pt x="27" y="24"/>
                  </a:lnTo>
                  <a:lnTo>
                    <a:pt x="27"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43" name="Freeform 69"/>
            <p:cNvSpPr>
              <a:spLocks/>
            </p:cNvSpPr>
            <p:nvPr/>
          </p:nvSpPr>
          <p:spPr bwMode="auto">
            <a:xfrm>
              <a:off x="3570" y="1990"/>
              <a:ext cx="13" cy="22"/>
            </a:xfrm>
            <a:custGeom>
              <a:avLst/>
              <a:gdLst/>
              <a:ahLst/>
              <a:cxnLst>
                <a:cxn ang="0">
                  <a:pos x="27" y="43"/>
                </a:cxn>
                <a:cxn ang="0">
                  <a:pos x="27" y="45"/>
                </a:cxn>
                <a:cxn ang="0">
                  <a:pos x="26" y="47"/>
                </a:cxn>
                <a:cxn ang="0">
                  <a:pos x="26" y="47"/>
                </a:cxn>
                <a:cxn ang="0">
                  <a:pos x="1" y="47"/>
                </a:cxn>
                <a:cxn ang="0">
                  <a:pos x="1" y="47"/>
                </a:cxn>
                <a:cxn ang="0">
                  <a:pos x="0" y="47"/>
                </a:cxn>
                <a:cxn ang="0">
                  <a:pos x="0" y="45"/>
                </a:cxn>
                <a:cxn ang="0">
                  <a:pos x="0" y="43"/>
                </a:cxn>
                <a:cxn ang="0">
                  <a:pos x="0" y="43"/>
                </a:cxn>
                <a:cxn ang="0">
                  <a:pos x="0" y="42"/>
                </a:cxn>
                <a:cxn ang="0">
                  <a:pos x="1" y="42"/>
                </a:cxn>
                <a:cxn ang="0">
                  <a:pos x="1" y="42"/>
                </a:cxn>
                <a:cxn ang="0">
                  <a:pos x="10" y="7"/>
                </a:cxn>
                <a:cxn ang="0">
                  <a:pos x="1" y="12"/>
                </a:cxn>
                <a:cxn ang="0">
                  <a:pos x="1" y="12"/>
                </a:cxn>
                <a:cxn ang="0">
                  <a:pos x="0" y="12"/>
                </a:cxn>
                <a:cxn ang="0">
                  <a:pos x="0" y="12"/>
                </a:cxn>
                <a:cxn ang="0">
                  <a:pos x="0" y="10"/>
                </a:cxn>
                <a:cxn ang="0">
                  <a:pos x="0" y="9"/>
                </a:cxn>
                <a:cxn ang="0">
                  <a:pos x="0" y="9"/>
                </a:cxn>
                <a:cxn ang="0">
                  <a:pos x="0" y="7"/>
                </a:cxn>
                <a:cxn ang="0">
                  <a:pos x="12" y="1"/>
                </a:cxn>
                <a:cxn ang="0">
                  <a:pos x="12" y="0"/>
                </a:cxn>
                <a:cxn ang="0">
                  <a:pos x="12" y="0"/>
                </a:cxn>
                <a:cxn ang="0">
                  <a:pos x="13" y="0"/>
                </a:cxn>
                <a:cxn ang="0">
                  <a:pos x="13" y="0"/>
                </a:cxn>
                <a:cxn ang="0">
                  <a:pos x="15" y="0"/>
                </a:cxn>
                <a:cxn ang="0">
                  <a:pos x="17" y="0"/>
                </a:cxn>
                <a:cxn ang="0">
                  <a:pos x="17" y="1"/>
                </a:cxn>
                <a:cxn ang="0">
                  <a:pos x="17" y="1"/>
                </a:cxn>
                <a:cxn ang="0">
                  <a:pos x="26" y="42"/>
                </a:cxn>
                <a:cxn ang="0">
                  <a:pos x="26" y="42"/>
                </a:cxn>
                <a:cxn ang="0">
                  <a:pos x="26" y="42"/>
                </a:cxn>
                <a:cxn ang="0">
                  <a:pos x="27" y="43"/>
                </a:cxn>
                <a:cxn ang="0">
                  <a:pos x="27" y="43"/>
                </a:cxn>
              </a:cxnLst>
              <a:rect l="0" t="0" r="r" b="b"/>
              <a:pathLst>
                <a:path w="27" h="47">
                  <a:moveTo>
                    <a:pt x="27" y="43"/>
                  </a:moveTo>
                  <a:lnTo>
                    <a:pt x="27" y="43"/>
                  </a:lnTo>
                  <a:lnTo>
                    <a:pt x="27" y="45"/>
                  </a:lnTo>
                  <a:lnTo>
                    <a:pt x="27" y="45"/>
                  </a:lnTo>
                  <a:lnTo>
                    <a:pt x="26" y="47"/>
                  </a:lnTo>
                  <a:lnTo>
                    <a:pt x="26" y="47"/>
                  </a:lnTo>
                  <a:lnTo>
                    <a:pt x="26" y="47"/>
                  </a:lnTo>
                  <a:lnTo>
                    <a:pt x="26" y="47"/>
                  </a:lnTo>
                  <a:lnTo>
                    <a:pt x="26" y="47"/>
                  </a:lnTo>
                  <a:lnTo>
                    <a:pt x="1" y="47"/>
                  </a:lnTo>
                  <a:lnTo>
                    <a:pt x="1" y="47"/>
                  </a:lnTo>
                  <a:lnTo>
                    <a:pt x="1" y="47"/>
                  </a:lnTo>
                  <a:lnTo>
                    <a:pt x="1" y="47"/>
                  </a:lnTo>
                  <a:lnTo>
                    <a:pt x="0" y="47"/>
                  </a:lnTo>
                  <a:lnTo>
                    <a:pt x="0" y="47"/>
                  </a:lnTo>
                  <a:lnTo>
                    <a:pt x="0" y="45"/>
                  </a:lnTo>
                  <a:lnTo>
                    <a:pt x="0" y="45"/>
                  </a:lnTo>
                  <a:lnTo>
                    <a:pt x="0" y="43"/>
                  </a:lnTo>
                  <a:lnTo>
                    <a:pt x="0" y="43"/>
                  </a:lnTo>
                  <a:lnTo>
                    <a:pt x="0" y="43"/>
                  </a:lnTo>
                  <a:lnTo>
                    <a:pt x="0" y="43"/>
                  </a:lnTo>
                  <a:lnTo>
                    <a:pt x="0" y="42"/>
                  </a:lnTo>
                  <a:lnTo>
                    <a:pt x="0" y="42"/>
                  </a:lnTo>
                  <a:lnTo>
                    <a:pt x="1" y="42"/>
                  </a:lnTo>
                  <a:lnTo>
                    <a:pt x="1" y="42"/>
                  </a:lnTo>
                  <a:lnTo>
                    <a:pt x="1" y="42"/>
                  </a:lnTo>
                  <a:lnTo>
                    <a:pt x="10" y="42"/>
                  </a:lnTo>
                  <a:lnTo>
                    <a:pt x="10" y="7"/>
                  </a:lnTo>
                  <a:lnTo>
                    <a:pt x="1" y="12"/>
                  </a:lnTo>
                  <a:lnTo>
                    <a:pt x="1" y="12"/>
                  </a:lnTo>
                  <a:lnTo>
                    <a:pt x="1" y="12"/>
                  </a:lnTo>
                  <a:lnTo>
                    <a:pt x="1"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1" y="7"/>
                  </a:lnTo>
                  <a:lnTo>
                    <a:pt x="12" y="1"/>
                  </a:lnTo>
                  <a:lnTo>
                    <a:pt x="12" y="1"/>
                  </a:lnTo>
                  <a:lnTo>
                    <a:pt x="12" y="0"/>
                  </a:lnTo>
                  <a:lnTo>
                    <a:pt x="12" y="0"/>
                  </a:lnTo>
                  <a:lnTo>
                    <a:pt x="12" y="0"/>
                  </a:lnTo>
                  <a:lnTo>
                    <a:pt x="12" y="0"/>
                  </a:lnTo>
                  <a:lnTo>
                    <a:pt x="13" y="0"/>
                  </a:lnTo>
                  <a:lnTo>
                    <a:pt x="13" y="0"/>
                  </a:lnTo>
                  <a:lnTo>
                    <a:pt x="13" y="0"/>
                  </a:lnTo>
                  <a:lnTo>
                    <a:pt x="13" y="0"/>
                  </a:lnTo>
                  <a:lnTo>
                    <a:pt x="15" y="0"/>
                  </a:lnTo>
                  <a:lnTo>
                    <a:pt x="15" y="0"/>
                  </a:lnTo>
                  <a:lnTo>
                    <a:pt x="17" y="0"/>
                  </a:lnTo>
                  <a:lnTo>
                    <a:pt x="17" y="0"/>
                  </a:lnTo>
                  <a:lnTo>
                    <a:pt x="17" y="1"/>
                  </a:lnTo>
                  <a:lnTo>
                    <a:pt x="17" y="1"/>
                  </a:lnTo>
                  <a:lnTo>
                    <a:pt x="17" y="1"/>
                  </a:lnTo>
                  <a:lnTo>
                    <a:pt x="17" y="42"/>
                  </a:lnTo>
                  <a:lnTo>
                    <a:pt x="26" y="42"/>
                  </a:lnTo>
                  <a:lnTo>
                    <a:pt x="26" y="42"/>
                  </a:lnTo>
                  <a:lnTo>
                    <a:pt x="26" y="42"/>
                  </a:lnTo>
                  <a:lnTo>
                    <a:pt x="26" y="42"/>
                  </a:lnTo>
                  <a:lnTo>
                    <a:pt x="26" y="42"/>
                  </a:lnTo>
                  <a:lnTo>
                    <a:pt x="26" y="42"/>
                  </a:lnTo>
                  <a:lnTo>
                    <a:pt x="27" y="43"/>
                  </a:lnTo>
                  <a:lnTo>
                    <a:pt x="27" y="43"/>
                  </a:lnTo>
                  <a:lnTo>
                    <a:pt x="27" y="43"/>
                  </a:lnTo>
                  <a:lnTo>
                    <a:pt x="27" y="43"/>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44" name="Freeform 70"/>
            <p:cNvSpPr>
              <a:spLocks noEditPoints="1"/>
            </p:cNvSpPr>
            <p:nvPr/>
          </p:nvSpPr>
          <p:spPr bwMode="auto">
            <a:xfrm>
              <a:off x="3596" y="1990"/>
              <a:ext cx="14" cy="22"/>
            </a:xfrm>
            <a:custGeom>
              <a:avLst/>
              <a:gdLst/>
              <a:ahLst/>
              <a:cxnLst>
                <a:cxn ang="0">
                  <a:pos x="31" y="24"/>
                </a:cxn>
                <a:cxn ang="0">
                  <a:pos x="30" y="33"/>
                </a:cxn>
                <a:cxn ang="0">
                  <a:pos x="27" y="40"/>
                </a:cxn>
                <a:cxn ang="0">
                  <a:pos x="22" y="45"/>
                </a:cxn>
                <a:cxn ang="0">
                  <a:pos x="19" y="47"/>
                </a:cxn>
                <a:cxn ang="0">
                  <a:pos x="15" y="47"/>
                </a:cxn>
                <a:cxn ang="0">
                  <a:pos x="7" y="45"/>
                </a:cxn>
                <a:cxn ang="0">
                  <a:pos x="4" y="43"/>
                </a:cxn>
                <a:cxn ang="0">
                  <a:pos x="3" y="40"/>
                </a:cxn>
                <a:cxn ang="0">
                  <a:pos x="0" y="33"/>
                </a:cxn>
                <a:cxn ang="0">
                  <a:pos x="0" y="24"/>
                </a:cxn>
                <a:cxn ang="0">
                  <a:pos x="0" y="13"/>
                </a:cxn>
                <a:cxn ang="0">
                  <a:pos x="3" y="6"/>
                </a:cxn>
                <a:cxn ang="0">
                  <a:pos x="7" y="1"/>
                </a:cxn>
                <a:cxn ang="0">
                  <a:pos x="12" y="0"/>
                </a:cxn>
                <a:cxn ang="0">
                  <a:pos x="16" y="0"/>
                </a:cxn>
                <a:cxn ang="0">
                  <a:pos x="22" y="1"/>
                </a:cxn>
                <a:cxn ang="0">
                  <a:pos x="28" y="6"/>
                </a:cxn>
                <a:cxn ang="0">
                  <a:pos x="30" y="13"/>
                </a:cxn>
                <a:cxn ang="0">
                  <a:pos x="31" y="24"/>
                </a:cxn>
                <a:cxn ang="0">
                  <a:pos x="25" y="24"/>
                </a:cxn>
                <a:cxn ang="0">
                  <a:pos x="24" y="18"/>
                </a:cxn>
                <a:cxn ang="0">
                  <a:pos x="24" y="13"/>
                </a:cxn>
                <a:cxn ang="0">
                  <a:pos x="22" y="9"/>
                </a:cxn>
                <a:cxn ang="0">
                  <a:pos x="21" y="6"/>
                </a:cxn>
                <a:cxn ang="0">
                  <a:pos x="18" y="6"/>
                </a:cxn>
                <a:cxn ang="0">
                  <a:pos x="15" y="4"/>
                </a:cxn>
                <a:cxn ang="0">
                  <a:pos x="10" y="6"/>
                </a:cxn>
                <a:cxn ang="0">
                  <a:pos x="7" y="10"/>
                </a:cxn>
                <a:cxn ang="0">
                  <a:pos x="6" y="16"/>
                </a:cxn>
                <a:cxn ang="0">
                  <a:pos x="6" y="22"/>
                </a:cxn>
                <a:cxn ang="0">
                  <a:pos x="6" y="31"/>
                </a:cxn>
                <a:cxn ang="0">
                  <a:pos x="7" y="37"/>
                </a:cxn>
                <a:cxn ang="0">
                  <a:pos x="10" y="40"/>
                </a:cxn>
                <a:cxn ang="0">
                  <a:pos x="15" y="42"/>
                </a:cxn>
                <a:cxn ang="0">
                  <a:pos x="18" y="42"/>
                </a:cxn>
                <a:cxn ang="0">
                  <a:pos x="21" y="39"/>
                </a:cxn>
                <a:cxn ang="0">
                  <a:pos x="22" y="37"/>
                </a:cxn>
                <a:cxn ang="0">
                  <a:pos x="24" y="33"/>
                </a:cxn>
                <a:cxn ang="0">
                  <a:pos x="25" y="28"/>
                </a:cxn>
                <a:cxn ang="0">
                  <a:pos x="25" y="24"/>
                </a:cxn>
              </a:cxnLst>
              <a:rect l="0" t="0" r="r" b="b"/>
              <a:pathLst>
                <a:path w="31" h="47">
                  <a:moveTo>
                    <a:pt x="31" y="24"/>
                  </a:moveTo>
                  <a:lnTo>
                    <a:pt x="31" y="24"/>
                  </a:lnTo>
                  <a:lnTo>
                    <a:pt x="30" y="33"/>
                  </a:lnTo>
                  <a:lnTo>
                    <a:pt x="30" y="33"/>
                  </a:lnTo>
                  <a:lnTo>
                    <a:pt x="27" y="40"/>
                  </a:lnTo>
                  <a:lnTo>
                    <a:pt x="27" y="40"/>
                  </a:lnTo>
                  <a:lnTo>
                    <a:pt x="25" y="43"/>
                  </a:lnTo>
                  <a:lnTo>
                    <a:pt x="22" y="45"/>
                  </a:lnTo>
                  <a:lnTo>
                    <a:pt x="22" y="45"/>
                  </a:lnTo>
                  <a:lnTo>
                    <a:pt x="19" y="47"/>
                  </a:lnTo>
                  <a:lnTo>
                    <a:pt x="15" y="47"/>
                  </a:lnTo>
                  <a:lnTo>
                    <a:pt x="15" y="47"/>
                  </a:lnTo>
                  <a:lnTo>
                    <a:pt x="10" y="47"/>
                  </a:lnTo>
                  <a:lnTo>
                    <a:pt x="7" y="45"/>
                  </a:lnTo>
                  <a:lnTo>
                    <a:pt x="7" y="45"/>
                  </a:lnTo>
                  <a:lnTo>
                    <a:pt x="4" y="43"/>
                  </a:lnTo>
                  <a:lnTo>
                    <a:pt x="3" y="40"/>
                  </a:lnTo>
                  <a:lnTo>
                    <a:pt x="3" y="40"/>
                  </a:lnTo>
                  <a:lnTo>
                    <a:pt x="0" y="33"/>
                  </a:lnTo>
                  <a:lnTo>
                    <a:pt x="0" y="33"/>
                  </a:lnTo>
                  <a:lnTo>
                    <a:pt x="0" y="24"/>
                  </a:lnTo>
                  <a:lnTo>
                    <a:pt x="0" y="24"/>
                  </a:lnTo>
                  <a:lnTo>
                    <a:pt x="0" y="13"/>
                  </a:lnTo>
                  <a:lnTo>
                    <a:pt x="0" y="13"/>
                  </a:lnTo>
                  <a:lnTo>
                    <a:pt x="3" y="6"/>
                  </a:lnTo>
                  <a:lnTo>
                    <a:pt x="3" y="6"/>
                  </a:lnTo>
                  <a:lnTo>
                    <a:pt x="6" y="3"/>
                  </a:lnTo>
                  <a:lnTo>
                    <a:pt x="7" y="1"/>
                  </a:lnTo>
                  <a:lnTo>
                    <a:pt x="7" y="1"/>
                  </a:lnTo>
                  <a:lnTo>
                    <a:pt x="12" y="0"/>
                  </a:lnTo>
                  <a:lnTo>
                    <a:pt x="16" y="0"/>
                  </a:lnTo>
                  <a:lnTo>
                    <a:pt x="16" y="0"/>
                  </a:lnTo>
                  <a:lnTo>
                    <a:pt x="22" y="1"/>
                  </a:lnTo>
                  <a:lnTo>
                    <a:pt x="22" y="1"/>
                  </a:lnTo>
                  <a:lnTo>
                    <a:pt x="25" y="3"/>
                  </a:lnTo>
                  <a:lnTo>
                    <a:pt x="28" y="6"/>
                  </a:lnTo>
                  <a:lnTo>
                    <a:pt x="28" y="6"/>
                  </a:lnTo>
                  <a:lnTo>
                    <a:pt x="30" y="13"/>
                  </a:lnTo>
                  <a:lnTo>
                    <a:pt x="30" y="13"/>
                  </a:lnTo>
                  <a:lnTo>
                    <a:pt x="31" y="24"/>
                  </a:lnTo>
                  <a:lnTo>
                    <a:pt x="31" y="24"/>
                  </a:lnTo>
                  <a:close/>
                  <a:moveTo>
                    <a:pt x="25" y="24"/>
                  </a:moveTo>
                  <a:lnTo>
                    <a:pt x="25" y="24"/>
                  </a:lnTo>
                  <a:lnTo>
                    <a:pt x="24" y="18"/>
                  </a:lnTo>
                  <a:lnTo>
                    <a:pt x="24" y="18"/>
                  </a:lnTo>
                  <a:lnTo>
                    <a:pt x="24" y="13"/>
                  </a:lnTo>
                  <a:lnTo>
                    <a:pt x="24" y="13"/>
                  </a:lnTo>
                  <a:lnTo>
                    <a:pt x="22" y="9"/>
                  </a:lnTo>
                  <a:lnTo>
                    <a:pt x="22" y="9"/>
                  </a:lnTo>
                  <a:lnTo>
                    <a:pt x="21" y="6"/>
                  </a:lnTo>
                  <a:lnTo>
                    <a:pt x="21" y="6"/>
                  </a:lnTo>
                  <a:lnTo>
                    <a:pt x="18" y="6"/>
                  </a:lnTo>
                  <a:lnTo>
                    <a:pt x="18" y="6"/>
                  </a:lnTo>
                  <a:lnTo>
                    <a:pt x="15" y="4"/>
                  </a:lnTo>
                  <a:lnTo>
                    <a:pt x="15" y="4"/>
                  </a:lnTo>
                  <a:lnTo>
                    <a:pt x="10" y="6"/>
                  </a:lnTo>
                  <a:lnTo>
                    <a:pt x="10" y="6"/>
                  </a:lnTo>
                  <a:lnTo>
                    <a:pt x="7" y="10"/>
                  </a:lnTo>
                  <a:lnTo>
                    <a:pt x="7" y="10"/>
                  </a:lnTo>
                  <a:lnTo>
                    <a:pt x="6" y="16"/>
                  </a:lnTo>
                  <a:lnTo>
                    <a:pt x="6" y="16"/>
                  </a:lnTo>
                  <a:lnTo>
                    <a:pt x="6" y="22"/>
                  </a:lnTo>
                  <a:lnTo>
                    <a:pt x="6" y="22"/>
                  </a:lnTo>
                  <a:lnTo>
                    <a:pt x="6" y="31"/>
                  </a:lnTo>
                  <a:lnTo>
                    <a:pt x="6" y="31"/>
                  </a:lnTo>
                  <a:lnTo>
                    <a:pt x="7" y="37"/>
                  </a:lnTo>
                  <a:lnTo>
                    <a:pt x="7" y="37"/>
                  </a:lnTo>
                  <a:lnTo>
                    <a:pt x="10" y="40"/>
                  </a:lnTo>
                  <a:lnTo>
                    <a:pt x="10" y="40"/>
                  </a:lnTo>
                  <a:lnTo>
                    <a:pt x="15" y="42"/>
                  </a:lnTo>
                  <a:lnTo>
                    <a:pt x="15" y="42"/>
                  </a:lnTo>
                  <a:lnTo>
                    <a:pt x="18" y="42"/>
                  </a:lnTo>
                  <a:lnTo>
                    <a:pt x="18" y="42"/>
                  </a:lnTo>
                  <a:lnTo>
                    <a:pt x="21" y="39"/>
                  </a:lnTo>
                  <a:lnTo>
                    <a:pt x="21" y="39"/>
                  </a:lnTo>
                  <a:lnTo>
                    <a:pt x="22" y="37"/>
                  </a:lnTo>
                  <a:lnTo>
                    <a:pt x="22" y="37"/>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45" name="Freeform 71"/>
            <p:cNvSpPr>
              <a:spLocks noEditPoints="1"/>
            </p:cNvSpPr>
            <p:nvPr/>
          </p:nvSpPr>
          <p:spPr bwMode="auto">
            <a:xfrm>
              <a:off x="3844" y="2028"/>
              <a:ext cx="15" cy="22"/>
            </a:xfrm>
            <a:custGeom>
              <a:avLst/>
              <a:gdLst/>
              <a:ahLst/>
              <a:cxnLst>
                <a:cxn ang="0">
                  <a:pos x="33" y="24"/>
                </a:cxn>
                <a:cxn ang="0">
                  <a:pos x="31" y="33"/>
                </a:cxn>
                <a:cxn ang="0">
                  <a:pos x="28" y="41"/>
                </a:cxn>
                <a:cxn ang="0">
                  <a:pos x="24" y="47"/>
                </a:cxn>
                <a:cxn ang="0">
                  <a:pos x="21" y="48"/>
                </a:cxn>
                <a:cxn ang="0">
                  <a:pos x="16" y="48"/>
                </a:cxn>
                <a:cxn ang="0">
                  <a:pos x="9" y="47"/>
                </a:cxn>
                <a:cxn ang="0">
                  <a:pos x="4" y="42"/>
                </a:cxn>
                <a:cxn ang="0">
                  <a:pos x="1" y="35"/>
                </a:cxn>
                <a:cxn ang="0">
                  <a:pos x="0" y="24"/>
                </a:cxn>
                <a:cxn ang="0">
                  <a:pos x="1" y="15"/>
                </a:cxn>
                <a:cxn ang="0">
                  <a:pos x="4" y="8"/>
                </a:cxn>
                <a:cxn ang="0">
                  <a:pos x="6" y="5"/>
                </a:cxn>
                <a:cxn ang="0">
                  <a:pos x="9" y="3"/>
                </a:cxn>
                <a:cxn ang="0">
                  <a:pos x="16" y="0"/>
                </a:cxn>
                <a:cxn ang="0">
                  <a:pos x="24" y="2"/>
                </a:cxn>
                <a:cxn ang="0">
                  <a:pos x="27" y="5"/>
                </a:cxn>
                <a:cxn ang="0">
                  <a:pos x="28" y="6"/>
                </a:cxn>
                <a:cxn ang="0">
                  <a:pos x="31" y="14"/>
                </a:cxn>
                <a:cxn ang="0">
                  <a:pos x="33" y="24"/>
                </a:cxn>
                <a:cxn ang="0">
                  <a:pos x="25" y="24"/>
                </a:cxn>
                <a:cxn ang="0">
                  <a:pos x="25" y="18"/>
                </a:cxn>
                <a:cxn ang="0">
                  <a:pos x="25" y="14"/>
                </a:cxn>
                <a:cxn ang="0">
                  <a:pos x="24" y="11"/>
                </a:cxn>
                <a:cxn ang="0">
                  <a:pos x="22" y="8"/>
                </a:cxn>
                <a:cxn ang="0">
                  <a:pos x="19" y="6"/>
                </a:cxn>
                <a:cxn ang="0">
                  <a:pos x="16" y="6"/>
                </a:cxn>
                <a:cxn ang="0">
                  <a:pos x="12" y="8"/>
                </a:cxn>
                <a:cxn ang="0">
                  <a:pos x="9" y="11"/>
                </a:cxn>
                <a:cxn ang="0">
                  <a:pos x="7" y="17"/>
                </a:cxn>
                <a:cxn ang="0">
                  <a:pos x="7" y="24"/>
                </a:cxn>
                <a:cxn ang="0">
                  <a:pos x="7" y="33"/>
                </a:cxn>
                <a:cxn ang="0">
                  <a:pos x="9" y="39"/>
                </a:cxn>
                <a:cxn ang="0">
                  <a:pos x="12" y="42"/>
                </a:cxn>
                <a:cxn ang="0">
                  <a:pos x="16" y="44"/>
                </a:cxn>
                <a:cxn ang="0">
                  <a:pos x="19" y="42"/>
                </a:cxn>
                <a:cxn ang="0">
                  <a:pos x="22" y="41"/>
                </a:cxn>
                <a:cxn ang="0">
                  <a:pos x="24" y="38"/>
                </a:cxn>
                <a:cxn ang="0">
                  <a:pos x="25" y="35"/>
                </a:cxn>
                <a:cxn ang="0">
                  <a:pos x="25" y="30"/>
                </a:cxn>
                <a:cxn ang="0">
                  <a:pos x="25" y="24"/>
                </a:cxn>
              </a:cxnLst>
              <a:rect l="0" t="0" r="r" b="b"/>
              <a:pathLst>
                <a:path w="33" h="48">
                  <a:moveTo>
                    <a:pt x="33" y="24"/>
                  </a:moveTo>
                  <a:lnTo>
                    <a:pt x="33" y="24"/>
                  </a:lnTo>
                  <a:lnTo>
                    <a:pt x="31" y="33"/>
                  </a:lnTo>
                  <a:lnTo>
                    <a:pt x="31" y="33"/>
                  </a:lnTo>
                  <a:lnTo>
                    <a:pt x="28" y="41"/>
                  </a:lnTo>
                  <a:lnTo>
                    <a:pt x="28" y="41"/>
                  </a:lnTo>
                  <a:lnTo>
                    <a:pt x="27" y="44"/>
                  </a:lnTo>
                  <a:lnTo>
                    <a:pt x="24" y="47"/>
                  </a:lnTo>
                  <a:lnTo>
                    <a:pt x="24" y="47"/>
                  </a:lnTo>
                  <a:lnTo>
                    <a:pt x="21" y="48"/>
                  </a:lnTo>
                  <a:lnTo>
                    <a:pt x="16" y="48"/>
                  </a:lnTo>
                  <a:lnTo>
                    <a:pt x="16" y="48"/>
                  </a:lnTo>
                  <a:lnTo>
                    <a:pt x="9" y="47"/>
                  </a:lnTo>
                  <a:lnTo>
                    <a:pt x="9" y="47"/>
                  </a:lnTo>
                  <a:lnTo>
                    <a:pt x="6" y="45"/>
                  </a:lnTo>
                  <a:lnTo>
                    <a:pt x="4" y="42"/>
                  </a:lnTo>
                  <a:lnTo>
                    <a:pt x="4" y="42"/>
                  </a:lnTo>
                  <a:lnTo>
                    <a:pt x="1" y="35"/>
                  </a:lnTo>
                  <a:lnTo>
                    <a:pt x="1" y="35"/>
                  </a:lnTo>
                  <a:lnTo>
                    <a:pt x="0" y="24"/>
                  </a:lnTo>
                  <a:lnTo>
                    <a:pt x="0" y="24"/>
                  </a:lnTo>
                  <a:lnTo>
                    <a:pt x="1" y="15"/>
                  </a:lnTo>
                  <a:lnTo>
                    <a:pt x="1" y="15"/>
                  </a:lnTo>
                  <a:lnTo>
                    <a:pt x="4" y="8"/>
                  </a:lnTo>
                  <a:lnTo>
                    <a:pt x="4" y="8"/>
                  </a:lnTo>
                  <a:lnTo>
                    <a:pt x="6" y="5"/>
                  </a:lnTo>
                  <a:lnTo>
                    <a:pt x="9" y="3"/>
                  </a:lnTo>
                  <a:lnTo>
                    <a:pt x="9" y="3"/>
                  </a:lnTo>
                  <a:lnTo>
                    <a:pt x="13" y="2"/>
                  </a:lnTo>
                  <a:lnTo>
                    <a:pt x="16" y="0"/>
                  </a:lnTo>
                  <a:lnTo>
                    <a:pt x="16" y="0"/>
                  </a:lnTo>
                  <a:lnTo>
                    <a:pt x="24" y="2"/>
                  </a:lnTo>
                  <a:lnTo>
                    <a:pt x="24" y="2"/>
                  </a:lnTo>
                  <a:lnTo>
                    <a:pt x="27" y="5"/>
                  </a:lnTo>
                  <a:lnTo>
                    <a:pt x="28" y="6"/>
                  </a:lnTo>
                  <a:lnTo>
                    <a:pt x="28" y="6"/>
                  </a:lnTo>
                  <a:lnTo>
                    <a:pt x="31" y="14"/>
                  </a:lnTo>
                  <a:lnTo>
                    <a:pt x="31" y="14"/>
                  </a:lnTo>
                  <a:lnTo>
                    <a:pt x="33" y="24"/>
                  </a:lnTo>
                  <a:lnTo>
                    <a:pt x="33" y="24"/>
                  </a:lnTo>
                  <a:close/>
                  <a:moveTo>
                    <a:pt x="25" y="24"/>
                  </a:moveTo>
                  <a:lnTo>
                    <a:pt x="25" y="24"/>
                  </a:lnTo>
                  <a:lnTo>
                    <a:pt x="25" y="18"/>
                  </a:lnTo>
                  <a:lnTo>
                    <a:pt x="25" y="18"/>
                  </a:lnTo>
                  <a:lnTo>
                    <a:pt x="25" y="14"/>
                  </a:lnTo>
                  <a:lnTo>
                    <a:pt x="25" y="14"/>
                  </a:lnTo>
                  <a:lnTo>
                    <a:pt x="24" y="11"/>
                  </a:lnTo>
                  <a:lnTo>
                    <a:pt x="24" y="11"/>
                  </a:lnTo>
                  <a:lnTo>
                    <a:pt x="22" y="8"/>
                  </a:lnTo>
                  <a:lnTo>
                    <a:pt x="22" y="8"/>
                  </a:lnTo>
                  <a:lnTo>
                    <a:pt x="19" y="6"/>
                  </a:lnTo>
                  <a:lnTo>
                    <a:pt x="19" y="6"/>
                  </a:lnTo>
                  <a:lnTo>
                    <a:pt x="16" y="6"/>
                  </a:lnTo>
                  <a:lnTo>
                    <a:pt x="16" y="6"/>
                  </a:lnTo>
                  <a:lnTo>
                    <a:pt x="12" y="8"/>
                  </a:lnTo>
                  <a:lnTo>
                    <a:pt x="12" y="8"/>
                  </a:lnTo>
                  <a:lnTo>
                    <a:pt x="9" y="11"/>
                  </a:lnTo>
                  <a:lnTo>
                    <a:pt x="9" y="11"/>
                  </a:lnTo>
                  <a:lnTo>
                    <a:pt x="7" y="17"/>
                  </a:lnTo>
                  <a:lnTo>
                    <a:pt x="7" y="17"/>
                  </a:lnTo>
                  <a:lnTo>
                    <a:pt x="7" y="24"/>
                  </a:lnTo>
                  <a:lnTo>
                    <a:pt x="7" y="24"/>
                  </a:lnTo>
                  <a:lnTo>
                    <a:pt x="7" y="33"/>
                  </a:lnTo>
                  <a:lnTo>
                    <a:pt x="7" y="33"/>
                  </a:lnTo>
                  <a:lnTo>
                    <a:pt x="9" y="39"/>
                  </a:lnTo>
                  <a:lnTo>
                    <a:pt x="9" y="39"/>
                  </a:lnTo>
                  <a:lnTo>
                    <a:pt x="12" y="42"/>
                  </a:lnTo>
                  <a:lnTo>
                    <a:pt x="12" y="42"/>
                  </a:lnTo>
                  <a:lnTo>
                    <a:pt x="16" y="44"/>
                  </a:lnTo>
                  <a:lnTo>
                    <a:pt x="16" y="44"/>
                  </a:lnTo>
                  <a:lnTo>
                    <a:pt x="19" y="42"/>
                  </a:lnTo>
                  <a:lnTo>
                    <a:pt x="19" y="42"/>
                  </a:lnTo>
                  <a:lnTo>
                    <a:pt x="22" y="41"/>
                  </a:lnTo>
                  <a:lnTo>
                    <a:pt x="22" y="41"/>
                  </a:lnTo>
                  <a:lnTo>
                    <a:pt x="24" y="38"/>
                  </a:lnTo>
                  <a:lnTo>
                    <a:pt x="24" y="38"/>
                  </a:lnTo>
                  <a:lnTo>
                    <a:pt x="25" y="35"/>
                  </a:lnTo>
                  <a:lnTo>
                    <a:pt x="25" y="35"/>
                  </a:lnTo>
                  <a:lnTo>
                    <a:pt x="25" y="30"/>
                  </a:lnTo>
                  <a:lnTo>
                    <a:pt x="25" y="30"/>
                  </a:lnTo>
                  <a:lnTo>
                    <a:pt x="25" y="24"/>
                  </a:lnTo>
                  <a:lnTo>
                    <a:pt x="25"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46" name="Freeform 72"/>
            <p:cNvSpPr>
              <a:spLocks/>
            </p:cNvSpPr>
            <p:nvPr/>
          </p:nvSpPr>
          <p:spPr bwMode="auto">
            <a:xfrm>
              <a:off x="3866" y="2027"/>
              <a:ext cx="13" cy="21"/>
            </a:xfrm>
            <a:custGeom>
              <a:avLst/>
              <a:gdLst/>
              <a:ahLst/>
              <a:cxnLst>
                <a:cxn ang="0">
                  <a:pos x="27" y="44"/>
                </a:cxn>
                <a:cxn ang="0">
                  <a:pos x="27" y="45"/>
                </a:cxn>
                <a:cxn ang="0">
                  <a:pos x="25" y="45"/>
                </a:cxn>
                <a:cxn ang="0">
                  <a:pos x="25" y="45"/>
                </a:cxn>
                <a:cxn ang="0">
                  <a:pos x="1" y="47"/>
                </a:cxn>
                <a:cxn ang="0">
                  <a:pos x="1" y="45"/>
                </a:cxn>
                <a:cxn ang="0">
                  <a:pos x="0" y="45"/>
                </a:cxn>
                <a:cxn ang="0">
                  <a:pos x="0" y="45"/>
                </a:cxn>
                <a:cxn ang="0">
                  <a:pos x="0" y="44"/>
                </a:cxn>
                <a:cxn ang="0">
                  <a:pos x="0" y="42"/>
                </a:cxn>
                <a:cxn ang="0">
                  <a:pos x="0" y="42"/>
                </a:cxn>
                <a:cxn ang="0">
                  <a:pos x="0" y="41"/>
                </a:cxn>
                <a:cxn ang="0">
                  <a:pos x="1" y="41"/>
                </a:cxn>
                <a:cxn ang="0">
                  <a:pos x="10" y="6"/>
                </a:cxn>
                <a:cxn ang="0">
                  <a:pos x="1" y="11"/>
                </a:cxn>
                <a:cxn ang="0">
                  <a:pos x="1" y="12"/>
                </a:cxn>
                <a:cxn ang="0">
                  <a:pos x="0" y="12"/>
                </a:cxn>
                <a:cxn ang="0">
                  <a:pos x="0" y="11"/>
                </a:cxn>
                <a:cxn ang="0">
                  <a:pos x="0" y="9"/>
                </a:cxn>
                <a:cxn ang="0">
                  <a:pos x="0" y="9"/>
                </a:cxn>
                <a:cxn ang="0">
                  <a:pos x="0" y="8"/>
                </a:cxn>
                <a:cxn ang="0">
                  <a:pos x="0" y="8"/>
                </a:cxn>
                <a:cxn ang="0">
                  <a:pos x="12" y="0"/>
                </a:cxn>
                <a:cxn ang="0">
                  <a:pos x="12" y="0"/>
                </a:cxn>
                <a:cxn ang="0">
                  <a:pos x="12" y="0"/>
                </a:cxn>
                <a:cxn ang="0">
                  <a:pos x="13" y="0"/>
                </a:cxn>
                <a:cxn ang="0">
                  <a:pos x="13" y="0"/>
                </a:cxn>
                <a:cxn ang="0">
                  <a:pos x="15" y="0"/>
                </a:cxn>
                <a:cxn ang="0">
                  <a:pos x="16" y="0"/>
                </a:cxn>
                <a:cxn ang="0">
                  <a:pos x="16" y="0"/>
                </a:cxn>
                <a:cxn ang="0">
                  <a:pos x="16" y="0"/>
                </a:cxn>
                <a:cxn ang="0">
                  <a:pos x="25" y="41"/>
                </a:cxn>
                <a:cxn ang="0">
                  <a:pos x="25" y="41"/>
                </a:cxn>
                <a:cxn ang="0">
                  <a:pos x="25" y="42"/>
                </a:cxn>
                <a:cxn ang="0">
                  <a:pos x="27" y="42"/>
                </a:cxn>
                <a:cxn ang="0">
                  <a:pos x="27" y="44"/>
                </a:cxn>
              </a:cxnLst>
              <a:rect l="0" t="0" r="r" b="b"/>
              <a:pathLst>
                <a:path w="27" h="47">
                  <a:moveTo>
                    <a:pt x="27" y="44"/>
                  </a:moveTo>
                  <a:lnTo>
                    <a:pt x="27" y="44"/>
                  </a:lnTo>
                  <a:lnTo>
                    <a:pt x="27" y="45"/>
                  </a:lnTo>
                  <a:lnTo>
                    <a:pt x="27" y="45"/>
                  </a:lnTo>
                  <a:lnTo>
                    <a:pt x="25" y="45"/>
                  </a:lnTo>
                  <a:lnTo>
                    <a:pt x="25" y="45"/>
                  </a:lnTo>
                  <a:lnTo>
                    <a:pt x="25" y="45"/>
                  </a:lnTo>
                  <a:lnTo>
                    <a:pt x="25" y="45"/>
                  </a:lnTo>
                  <a:lnTo>
                    <a:pt x="25" y="47"/>
                  </a:lnTo>
                  <a:lnTo>
                    <a:pt x="1" y="47"/>
                  </a:lnTo>
                  <a:lnTo>
                    <a:pt x="1" y="47"/>
                  </a:lnTo>
                  <a:lnTo>
                    <a:pt x="1" y="45"/>
                  </a:lnTo>
                  <a:lnTo>
                    <a:pt x="1" y="45"/>
                  </a:lnTo>
                  <a:lnTo>
                    <a:pt x="0" y="45"/>
                  </a:lnTo>
                  <a:lnTo>
                    <a:pt x="0" y="45"/>
                  </a:lnTo>
                  <a:lnTo>
                    <a:pt x="0" y="45"/>
                  </a:lnTo>
                  <a:lnTo>
                    <a:pt x="0" y="45"/>
                  </a:lnTo>
                  <a:lnTo>
                    <a:pt x="0" y="44"/>
                  </a:lnTo>
                  <a:lnTo>
                    <a:pt x="0" y="44"/>
                  </a:lnTo>
                  <a:lnTo>
                    <a:pt x="0" y="42"/>
                  </a:lnTo>
                  <a:lnTo>
                    <a:pt x="0" y="42"/>
                  </a:lnTo>
                  <a:lnTo>
                    <a:pt x="0" y="42"/>
                  </a:lnTo>
                  <a:lnTo>
                    <a:pt x="0" y="42"/>
                  </a:lnTo>
                  <a:lnTo>
                    <a:pt x="0" y="41"/>
                  </a:lnTo>
                  <a:lnTo>
                    <a:pt x="0" y="41"/>
                  </a:lnTo>
                  <a:lnTo>
                    <a:pt x="1" y="41"/>
                  </a:lnTo>
                  <a:lnTo>
                    <a:pt x="10" y="41"/>
                  </a:lnTo>
                  <a:lnTo>
                    <a:pt x="10" y="6"/>
                  </a:lnTo>
                  <a:lnTo>
                    <a:pt x="1" y="11"/>
                  </a:lnTo>
                  <a:lnTo>
                    <a:pt x="1" y="11"/>
                  </a:lnTo>
                  <a:lnTo>
                    <a:pt x="1" y="12"/>
                  </a:lnTo>
                  <a:lnTo>
                    <a:pt x="1" y="12"/>
                  </a:lnTo>
                  <a:lnTo>
                    <a:pt x="0" y="12"/>
                  </a:lnTo>
                  <a:lnTo>
                    <a:pt x="0" y="12"/>
                  </a:lnTo>
                  <a:lnTo>
                    <a:pt x="0" y="11"/>
                  </a:lnTo>
                  <a:lnTo>
                    <a:pt x="0" y="11"/>
                  </a:lnTo>
                  <a:lnTo>
                    <a:pt x="0" y="9"/>
                  </a:lnTo>
                  <a:lnTo>
                    <a:pt x="0" y="9"/>
                  </a:lnTo>
                  <a:lnTo>
                    <a:pt x="0" y="9"/>
                  </a:lnTo>
                  <a:lnTo>
                    <a:pt x="0" y="9"/>
                  </a:lnTo>
                  <a:lnTo>
                    <a:pt x="0" y="8"/>
                  </a:lnTo>
                  <a:lnTo>
                    <a:pt x="0" y="8"/>
                  </a:lnTo>
                  <a:lnTo>
                    <a:pt x="0" y="8"/>
                  </a:lnTo>
                  <a:lnTo>
                    <a:pt x="0" y="8"/>
                  </a:lnTo>
                  <a:lnTo>
                    <a:pt x="1" y="6"/>
                  </a:lnTo>
                  <a:lnTo>
                    <a:pt x="12" y="0"/>
                  </a:lnTo>
                  <a:lnTo>
                    <a:pt x="12" y="0"/>
                  </a:lnTo>
                  <a:lnTo>
                    <a:pt x="12" y="0"/>
                  </a:lnTo>
                  <a:lnTo>
                    <a:pt x="12" y="0"/>
                  </a:lnTo>
                  <a:lnTo>
                    <a:pt x="12" y="0"/>
                  </a:lnTo>
                  <a:lnTo>
                    <a:pt x="12" y="0"/>
                  </a:lnTo>
                  <a:lnTo>
                    <a:pt x="13" y="0"/>
                  </a:lnTo>
                  <a:lnTo>
                    <a:pt x="13" y="0"/>
                  </a:lnTo>
                  <a:lnTo>
                    <a:pt x="13" y="0"/>
                  </a:lnTo>
                  <a:lnTo>
                    <a:pt x="13" y="0"/>
                  </a:lnTo>
                  <a:lnTo>
                    <a:pt x="15" y="0"/>
                  </a:lnTo>
                  <a:lnTo>
                    <a:pt x="15" y="0"/>
                  </a:lnTo>
                  <a:lnTo>
                    <a:pt x="16" y="0"/>
                  </a:lnTo>
                  <a:lnTo>
                    <a:pt x="16" y="0"/>
                  </a:lnTo>
                  <a:lnTo>
                    <a:pt x="16" y="0"/>
                  </a:lnTo>
                  <a:lnTo>
                    <a:pt x="16" y="0"/>
                  </a:lnTo>
                  <a:lnTo>
                    <a:pt x="16" y="0"/>
                  </a:lnTo>
                  <a:lnTo>
                    <a:pt x="16" y="41"/>
                  </a:lnTo>
                  <a:lnTo>
                    <a:pt x="25" y="41"/>
                  </a:lnTo>
                  <a:lnTo>
                    <a:pt x="25" y="41"/>
                  </a:lnTo>
                  <a:lnTo>
                    <a:pt x="25" y="41"/>
                  </a:lnTo>
                  <a:lnTo>
                    <a:pt x="25" y="41"/>
                  </a:lnTo>
                  <a:lnTo>
                    <a:pt x="25" y="42"/>
                  </a:lnTo>
                  <a:lnTo>
                    <a:pt x="25" y="42"/>
                  </a:lnTo>
                  <a:lnTo>
                    <a:pt x="27" y="42"/>
                  </a:lnTo>
                  <a:lnTo>
                    <a:pt x="27" y="42"/>
                  </a:lnTo>
                  <a:lnTo>
                    <a:pt x="27" y="44"/>
                  </a:lnTo>
                  <a:lnTo>
                    <a:pt x="27" y="4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47" name="Freeform 73"/>
            <p:cNvSpPr>
              <a:spLocks noEditPoints="1"/>
            </p:cNvSpPr>
            <p:nvPr/>
          </p:nvSpPr>
          <p:spPr bwMode="auto">
            <a:xfrm>
              <a:off x="3892" y="2026"/>
              <a:ext cx="15" cy="22"/>
            </a:xfrm>
            <a:custGeom>
              <a:avLst/>
              <a:gdLst/>
              <a:ahLst/>
              <a:cxnLst>
                <a:cxn ang="0">
                  <a:pos x="32" y="24"/>
                </a:cxn>
                <a:cxn ang="0">
                  <a:pos x="30" y="33"/>
                </a:cxn>
                <a:cxn ang="0">
                  <a:pos x="27" y="40"/>
                </a:cxn>
                <a:cxn ang="0">
                  <a:pos x="23" y="46"/>
                </a:cxn>
                <a:cxn ang="0">
                  <a:pos x="20" y="48"/>
                </a:cxn>
                <a:cxn ang="0">
                  <a:pos x="15" y="48"/>
                </a:cxn>
                <a:cxn ang="0">
                  <a:pos x="8" y="46"/>
                </a:cxn>
                <a:cxn ang="0">
                  <a:pos x="3" y="42"/>
                </a:cxn>
                <a:cxn ang="0">
                  <a:pos x="0" y="34"/>
                </a:cxn>
                <a:cxn ang="0">
                  <a:pos x="0" y="24"/>
                </a:cxn>
                <a:cxn ang="0">
                  <a:pos x="0" y="15"/>
                </a:cxn>
                <a:cxn ang="0">
                  <a:pos x="3" y="7"/>
                </a:cxn>
                <a:cxn ang="0">
                  <a:pos x="5" y="4"/>
                </a:cxn>
                <a:cxn ang="0">
                  <a:pos x="8" y="1"/>
                </a:cxn>
                <a:cxn ang="0">
                  <a:pos x="15" y="0"/>
                </a:cxn>
                <a:cxn ang="0">
                  <a:pos x="20" y="1"/>
                </a:cxn>
                <a:cxn ang="0">
                  <a:pos x="23" y="1"/>
                </a:cxn>
                <a:cxn ang="0">
                  <a:pos x="29" y="6"/>
                </a:cxn>
                <a:cxn ang="0">
                  <a:pos x="30" y="13"/>
                </a:cxn>
                <a:cxn ang="0">
                  <a:pos x="32" y="24"/>
                </a:cxn>
                <a:cxn ang="0">
                  <a:pos x="26" y="24"/>
                </a:cxn>
                <a:cxn ang="0">
                  <a:pos x="24" y="18"/>
                </a:cxn>
                <a:cxn ang="0">
                  <a:pos x="24" y="13"/>
                </a:cxn>
                <a:cxn ang="0">
                  <a:pos x="23" y="10"/>
                </a:cxn>
                <a:cxn ang="0">
                  <a:pos x="21" y="7"/>
                </a:cxn>
                <a:cxn ang="0">
                  <a:pos x="18" y="6"/>
                </a:cxn>
                <a:cxn ang="0">
                  <a:pos x="15" y="6"/>
                </a:cxn>
                <a:cxn ang="0">
                  <a:pos x="11" y="7"/>
                </a:cxn>
                <a:cxn ang="0">
                  <a:pos x="8" y="10"/>
                </a:cxn>
                <a:cxn ang="0">
                  <a:pos x="6" y="16"/>
                </a:cxn>
                <a:cxn ang="0">
                  <a:pos x="6" y="24"/>
                </a:cxn>
                <a:cxn ang="0">
                  <a:pos x="6" y="33"/>
                </a:cxn>
                <a:cxn ang="0">
                  <a:pos x="8" y="39"/>
                </a:cxn>
                <a:cxn ang="0">
                  <a:pos x="11" y="42"/>
                </a:cxn>
                <a:cxn ang="0">
                  <a:pos x="15" y="43"/>
                </a:cxn>
                <a:cxn ang="0">
                  <a:pos x="18" y="42"/>
                </a:cxn>
                <a:cxn ang="0">
                  <a:pos x="21" y="40"/>
                </a:cxn>
                <a:cxn ang="0">
                  <a:pos x="23" y="37"/>
                </a:cxn>
                <a:cxn ang="0">
                  <a:pos x="24" y="34"/>
                </a:cxn>
                <a:cxn ang="0">
                  <a:pos x="24" y="30"/>
                </a:cxn>
                <a:cxn ang="0">
                  <a:pos x="26" y="24"/>
                </a:cxn>
              </a:cxnLst>
              <a:rect l="0" t="0" r="r" b="b"/>
              <a:pathLst>
                <a:path w="32" h="48">
                  <a:moveTo>
                    <a:pt x="32" y="24"/>
                  </a:moveTo>
                  <a:lnTo>
                    <a:pt x="32" y="24"/>
                  </a:lnTo>
                  <a:lnTo>
                    <a:pt x="30" y="33"/>
                  </a:lnTo>
                  <a:lnTo>
                    <a:pt x="30" y="33"/>
                  </a:lnTo>
                  <a:lnTo>
                    <a:pt x="27" y="40"/>
                  </a:lnTo>
                  <a:lnTo>
                    <a:pt x="27" y="40"/>
                  </a:lnTo>
                  <a:lnTo>
                    <a:pt x="26" y="43"/>
                  </a:lnTo>
                  <a:lnTo>
                    <a:pt x="23" y="46"/>
                  </a:lnTo>
                  <a:lnTo>
                    <a:pt x="23" y="46"/>
                  </a:lnTo>
                  <a:lnTo>
                    <a:pt x="20" y="48"/>
                  </a:lnTo>
                  <a:lnTo>
                    <a:pt x="15" y="48"/>
                  </a:lnTo>
                  <a:lnTo>
                    <a:pt x="15" y="48"/>
                  </a:lnTo>
                  <a:lnTo>
                    <a:pt x="8" y="46"/>
                  </a:lnTo>
                  <a:lnTo>
                    <a:pt x="8" y="46"/>
                  </a:lnTo>
                  <a:lnTo>
                    <a:pt x="5" y="45"/>
                  </a:lnTo>
                  <a:lnTo>
                    <a:pt x="3" y="42"/>
                  </a:lnTo>
                  <a:lnTo>
                    <a:pt x="3" y="42"/>
                  </a:lnTo>
                  <a:lnTo>
                    <a:pt x="0" y="34"/>
                  </a:lnTo>
                  <a:lnTo>
                    <a:pt x="0" y="34"/>
                  </a:lnTo>
                  <a:lnTo>
                    <a:pt x="0" y="24"/>
                  </a:lnTo>
                  <a:lnTo>
                    <a:pt x="0" y="24"/>
                  </a:lnTo>
                  <a:lnTo>
                    <a:pt x="0" y="15"/>
                  </a:lnTo>
                  <a:lnTo>
                    <a:pt x="0" y="15"/>
                  </a:lnTo>
                  <a:lnTo>
                    <a:pt x="3" y="7"/>
                  </a:lnTo>
                  <a:lnTo>
                    <a:pt x="3" y="7"/>
                  </a:lnTo>
                  <a:lnTo>
                    <a:pt x="5" y="4"/>
                  </a:lnTo>
                  <a:lnTo>
                    <a:pt x="8" y="1"/>
                  </a:lnTo>
                  <a:lnTo>
                    <a:pt x="8" y="1"/>
                  </a:lnTo>
                  <a:lnTo>
                    <a:pt x="12" y="1"/>
                  </a:lnTo>
                  <a:lnTo>
                    <a:pt x="15" y="0"/>
                  </a:lnTo>
                  <a:lnTo>
                    <a:pt x="15" y="0"/>
                  </a:lnTo>
                  <a:lnTo>
                    <a:pt x="20" y="1"/>
                  </a:lnTo>
                  <a:lnTo>
                    <a:pt x="23" y="1"/>
                  </a:lnTo>
                  <a:lnTo>
                    <a:pt x="23" y="1"/>
                  </a:lnTo>
                  <a:lnTo>
                    <a:pt x="26" y="4"/>
                  </a:lnTo>
                  <a:lnTo>
                    <a:pt x="29" y="6"/>
                  </a:lnTo>
                  <a:lnTo>
                    <a:pt x="29" y="6"/>
                  </a:lnTo>
                  <a:lnTo>
                    <a:pt x="30" y="13"/>
                  </a:lnTo>
                  <a:lnTo>
                    <a:pt x="30" y="13"/>
                  </a:lnTo>
                  <a:lnTo>
                    <a:pt x="32" y="24"/>
                  </a:lnTo>
                  <a:lnTo>
                    <a:pt x="32" y="24"/>
                  </a:lnTo>
                  <a:close/>
                  <a:moveTo>
                    <a:pt x="26" y="24"/>
                  </a:moveTo>
                  <a:lnTo>
                    <a:pt x="26" y="24"/>
                  </a:lnTo>
                  <a:lnTo>
                    <a:pt x="24" y="18"/>
                  </a:lnTo>
                  <a:lnTo>
                    <a:pt x="24" y="18"/>
                  </a:lnTo>
                  <a:lnTo>
                    <a:pt x="24" y="13"/>
                  </a:lnTo>
                  <a:lnTo>
                    <a:pt x="24" y="13"/>
                  </a:lnTo>
                  <a:lnTo>
                    <a:pt x="23" y="10"/>
                  </a:lnTo>
                  <a:lnTo>
                    <a:pt x="23" y="10"/>
                  </a:lnTo>
                  <a:lnTo>
                    <a:pt x="21" y="7"/>
                  </a:lnTo>
                  <a:lnTo>
                    <a:pt x="21" y="7"/>
                  </a:lnTo>
                  <a:lnTo>
                    <a:pt x="18" y="6"/>
                  </a:lnTo>
                  <a:lnTo>
                    <a:pt x="18" y="6"/>
                  </a:lnTo>
                  <a:lnTo>
                    <a:pt x="15" y="6"/>
                  </a:lnTo>
                  <a:lnTo>
                    <a:pt x="15" y="6"/>
                  </a:lnTo>
                  <a:lnTo>
                    <a:pt x="11" y="7"/>
                  </a:lnTo>
                  <a:lnTo>
                    <a:pt x="11" y="7"/>
                  </a:lnTo>
                  <a:lnTo>
                    <a:pt x="8" y="10"/>
                  </a:lnTo>
                  <a:lnTo>
                    <a:pt x="8" y="10"/>
                  </a:lnTo>
                  <a:lnTo>
                    <a:pt x="6" y="16"/>
                  </a:lnTo>
                  <a:lnTo>
                    <a:pt x="6" y="16"/>
                  </a:lnTo>
                  <a:lnTo>
                    <a:pt x="6" y="24"/>
                  </a:lnTo>
                  <a:lnTo>
                    <a:pt x="6" y="24"/>
                  </a:lnTo>
                  <a:lnTo>
                    <a:pt x="6" y="33"/>
                  </a:lnTo>
                  <a:lnTo>
                    <a:pt x="6" y="33"/>
                  </a:lnTo>
                  <a:lnTo>
                    <a:pt x="8" y="39"/>
                  </a:lnTo>
                  <a:lnTo>
                    <a:pt x="8" y="39"/>
                  </a:lnTo>
                  <a:lnTo>
                    <a:pt x="11" y="42"/>
                  </a:lnTo>
                  <a:lnTo>
                    <a:pt x="11" y="42"/>
                  </a:lnTo>
                  <a:lnTo>
                    <a:pt x="15" y="43"/>
                  </a:lnTo>
                  <a:lnTo>
                    <a:pt x="15" y="43"/>
                  </a:lnTo>
                  <a:lnTo>
                    <a:pt x="18" y="42"/>
                  </a:lnTo>
                  <a:lnTo>
                    <a:pt x="18" y="42"/>
                  </a:lnTo>
                  <a:lnTo>
                    <a:pt x="21" y="40"/>
                  </a:lnTo>
                  <a:lnTo>
                    <a:pt x="21" y="40"/>
                  </a:lnTo>
                  <a:lnTo>
                    <a:pt x="23" y="37"/>
                  </a:lnTo>
                  <a:lnTo>
                    <a:pt x="23" y="37"/>
                  </a:lnTo>
                  <a:lnTo>
                    <a:pt x="24" y="34"/>
                  </a:lnTo>
                  <a:lnTo>
                    <a:pt x="24" y="34"/>
                  </a:lnTo>
                  <a:lnTo>
                    <a:pt x="24" y="30"/>
                  </a:lnTo>
                  <a:lnTo>
                    <a:pt x="24" y="30"/>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48" name="Freeform 74"/>
            <p:cNvSpPr>
              <a:spLocks noEditPoints="1"/>
            </p:cNvSpPr>
            <p:nvPr/>
          </p:nvSpPr>
          <p:spPr bwMode="auto">
            <a:xfrm>
              <a:off x="3547" y="2035"/>
              <a:ext cx="16" cy="22"/>
            </a:xfrm>
            <a:custGeom>
              <a:avLst/>
              <a:gdLst/>
              <a:ahLst/>
              <a:cxnLst>
                <a:cxn ang="0">
                  <a:pos x="33" y="24"/>
                </a:cxn>
                <a:cxn ang="0">
                  <a:pos x="32" y="33"/>
                </a:cxn>
                <a:cxn ang="0">
                  <a:pos x="29" y="41"/>
                </a:cxn>
                <a:cxn ang="0">
                  <a:pos x="24" y="46"/>
                </a:cxn>
                <a:cxn ang="0">
                  <a:pos x="21" y="47"/>
                </a:cxn>
                <a:cxn ang="0">
                  <a:pos x="17" y="49"/>
                </a:cxn>
                <a:cxn ang="0">
                  <a:pos x="9" y="47"/>
                </a:cxn>
                <a:cxn ang="0">
                  <a:pos x="5"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3" y="24"/>
                </a:cxn>
                <a:cxn ang="0">
                  <a:pos x="27" y="24"/>
                </a:cxn>
                <a:cxn ang="0">
                  <a:pos x="26" y="18"/>
                </a:cxn>
                <a:cxn ang="0">
                  <a:pos x="26" y="14"/>
                </a:cxn>
                <a:cxn ang="0">
                  <a:pos x="24" y="9"/>
                </a:cxn>
                <a:cxn ang="0">
                  <a:pos x="23" y="8"/>
                </a:cxn>
                <a:cxn ang="0">
                  <a:pos x="20" y="6"/>
                </a:cxn>
                <a:cxn ang="0">
                  <a:pos x="17" y="5"/>
                </a:cxn>
                <a:cxn ang="0">
                  <a:pos x="12" y="6"/>
                </a:cxn>
                <a:cxn ang="0">
                  <a:pos x="9" y="11"/>
                </a:cxn>
                <a:cxn ang="0">
                  <a:pos x="8" y="17"/>
                </a:cxn>
                <a:cxn ang="0">
                  <a:pos x="8" y="24"/>
                </a:cxn>
                <a:cxn ang="0">
                  <a:pos x="8" y="32"/>
                </a:cxn>
                <a:cxn ang="0">
                  <a:pos x="9" y="38"/>
                </a:cxn>
                <a:cxn ang="0">
                  <a:pos x="12" y="42"/>
                </a:cxn>
                <a:cxn ang="0">
                  <a:pos x="17" y="42"/>
                </a:cxn>
                <a:cxn ang="0">
                  <a:pos x="20" y="42"/>
                </a:cxn>
                <a:cxn ang="0">
                  <a:pos x="23" y="41"/>
                </a:cxn>
                <a:cxn ang="0">
                  <a:pos x="24" y="38"/>
                </a:cxn>
                <a:cxn ang="0">
                  <a:pos x="26" y="33"/>
                </a:cxn>
                <a:cxn ang="0">
                  <a:pos x="26" y="29"/>
                </a:cxn>
                <a:cxn ang="0">
                  <a:pos x="27" y="24"/>
                </a:cxn>
              </a:cxnLst>
              <a:rect l="0" t="0" r="r" b="b"/>
              <a:pathLst>
                <a:path w="33" h="49">
                  <a:moveTo>
                    <a:pt x="33" y="24"/>
                  </a:moveTo>
                  <a:lnTo>
                    <a:pt x="33" y="24"/>
                  </a:lnTo>
                  <a:lnTo>
                    <a:pt x="32" y="33"/>
                  </a:lnTo>
                  <a:lnTo>
                    <a:pt x="32" y="33"/>
                  </a:lnTo>
                  <a:lnTo>
                    <a:pt x="29" y="41"/>
                  </a:lnTo>
                  <a:lnTo>
                    <a:pt x="29" y="41"/>
                  </a:lnTo>
                  <a:lnTo>
                    <a:pt x="27" y="44"/>
                  </a:lnTo>
                  <a:lnTo>
                    <a:pt x="24" y="46"/>
                  </a:lnTo>
                  <a:lnTo>
                    <a:pt x="24" y="46"/>
                  </a:lnTo>
                  <a:lnTo>
                    <a:pt x="21" y="47"/>
                  </a:lnTo>
                  <a:lnTo>
                    <a:pt x="17" y="49"/>
                  </a:lnTo>
                  <a:lnTo>
                    <a:pt x="17" y="49"/>
                  </a:lnTo>
                  <a:lnTo>
                    <a:pt x="9" y="47"/>
                  </a:lnTo>
                  <a:lnTo>
                    <a:pt x="9" y="47"/>
                  </a:lnTo>
                  <a:lnTo>
                    <a:pt x="6" y="44"/>
                  </a:lnTo>
                  <a:lnTo>
                    <a:pt x="5" y="42"/>
                  </a:lnTo>
                  <a:lnTo>
                    <a:pt x="5" y="42"/>
                  </a:lnTo>
                  <a:lnTo>
                    <a:pt x="2" y="35"/>
                  </a:lnTo>
                  <a:lnTo>
                    <a:pt x="2" y="35"/>
                  </a:lnTo>
                  <a:lnTo>
                    <a:pt x="0" y="24"/>
                  </a:lnTo>
                  <a:lnTo>
                    <a:pt x="0" y="24"/>
                  </a:lnTo>
                  <a:lnTo>
                    <a:pt x="2" y="14"/>
                  </a:lnTo>
                  <a:lnTo>
                    <a:pt x="2" y="14"/>
                  </a:lnTo>
                  <a:lnTo>
                    <a:pt x="5" y="6"/>
                  </a:lnTo>
                  <a:lnTo>
                    <a:pt x="5" y="6"/>
                  </a:lnTo>
                  <a:lnTo>
                    <a:pt x="6" y="5"/>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3" y="24"/>
                  </a:lnTo>
                  <a:lnTo>
                    <a:pt x="33" y="24"/>
                  </a:lnTo>
                  <a:close/>
                  <a:moveTo>
                    <a:pt x="27" y="24"/>
                  </a:moveTo>
                  <a:lnTo>
                    <a:pt x="27"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8" y="24"/>
                  </a:lnTo>
                  <a:lnTo>
                    <a:pt x="8"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7" y="24"/>
                  </a:lnTo>
                  <a:lnTo>
                    <a:pt x="27"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49" name="Freeform 75"/>
            <p:cNvSpPr>
              <a:spLocks/>
            </p:cNvSpPr>
            <p:nvPr/>
          </p:nvSpPr>
          <p:spPr bwMode="auto">
            <a:xfrm>
              <a:off x="3573" y="2032"/>
              <a:ext cx="12" cy="22"/>
            </a:xfrm>
            <a:custGeom>
              <a:avLst/>
              <a:gdLst/>
              <a:ahLst/>
              <a:cxnLst>
                <a:cxn ang="0">
                  <a:pos x="27" y="45"/>
                </a:cxn>
                <a:cxn ang="0">
                  <a:pos x="26" y="45"/>
                </a:cxn>
                <a:cxn ang="0">
                  <a:pos x="26" y="46"/>
                </a:cxn>
                <a:cxn ang="0">
                  <a:pos x="26" y="46"/>
                </a:cxn>
                <a:cxn ang="0">
                  <a:pos x="1" y="46"/>
                </a:cxn>
                <a:cxn ang="0">
                  <a:pos x="0" y="46"/>
                </a:cxn>
                <a:cxn ang="0">
                  <a:pos x="0" y="46"/>
                </a:cxn>
                <a:cxn ang="0">
                  <a:pos x="0" y="45"/>
                </a:cxn>
                <a:cxn ang="0">
                  <a:pos x="0" y="45"/>
                </a:cxn>
                <a:cxn ang="0">
                  <a:pos x="0" y="43"/>
                </a:cxn>
                <a:cxn ang="0">
                  <a:pos x="0" y="42"/>
                </a:cxn>
                <a:cxn ang="0">
                  <a:pos x="0" y="42"/>
                </a:cxn>
                <a:cxn ang="0">
                  <a:pos x="1" y="42"/>
                </a:cxn>
                <a:cxn ang="0">
                  <a:pos x="11" y="7"/>
                </a:cxn>
                <a:cxn ang="0">
                  <a:pos x="1" y="12"/>
                </a:cxn>
                <a:cxn ang="0">
                  <a:pos x="0" y="12"/>
                </a:cxn>
                <a:cxn ang="0">
                  <a:pos x="0" y="12"/>
                </a:cxn>
                <a:cxn ang="0">
                  <a:pos x="0" y="12"/>
                </a:cxn>
                <a:cxn ang="0">
                  <a:pos x="0" y="10"/>
                </a:cxn>
                <a:cxn ang="0">
                  <a:pos x="0" y="9"/>
                </a:cxn>
                <a:cxn ang="0">
                  <a:pos x="0" y="9"/>
                </a:cxn>
                <a:cxn ang="0">
                  <a:pos x="0" y="7"/>
                </a:cxn>
                <a:cxn ang="0">
                  <a:pos x="11" y="1"/>
                </a:cxn>
                <a:cxn ang="0">
                  <a:pos x="12" y="1"/>
                </a:cxn>
                <a:cxn ang="0">
                  <a:pos x="12" y="0"/>
                </a:cxn>
                <a:cxn ang="0">
                  <a:pos x="14" y="0"/>
                </a:cxn>
                <a:cxn ang="0">
                  <a:pos x="14" y="0"/>
                </a:cxn>
                <a:cxn ang="0">
                  <a:pos x="15" y="0"/>
                </a:cxn>
                <a:cxn ang="0">
                  <a:pos x="17" y="1"/>
                </a:cxn>
                <a:cxn ang="0">
                  <a:pos x="17" y="1"/>
                </a:cxn>
                <a:cxn ang="0">
                  <a:pos x="17" y="1"/>
                </a:cxn>
                <a:cxn ang="0">
                  <a:pos x="26" y="42"/>
                </a:cxn>
                <a:cxn ang="0">
                  <a:pos x="26" y="42"/>
                </a:cxn>
                <a:cxn ang="0">
                  <a:pos x="26" y="42"/>
                </a:cxn>
                <a:cxn ang="0">
                  <a:pos x="26" y="43"/>
                </a:cxn>
                <a:cxn ang="0">
                  <a:pos x="27" y="45"/>
                </a:cxn>
              </a:cxnLst>
              <a:rect l="0" t="0" r="r" b="b"/>
              <a:pathLst>
                <a:path w="27" h="46">
                  <a:moveTo>
                    <a:pt x="27" y="45"/>
                  </a:moveTo>
                  <a:lnTo>
                    <a:pt x="27" y="45"/>
                  </a:lnTo>
                  <a:lnTo>
                    <a:pt x="26" y="45"/>
                  </a:lnTo>
                  <a:lnTo>
                    <a:pt x="26" y="45"/>
                  </a:lnTo>
                  <a:lnTo>
                    <a:pt x="26" y="46"/>
                  </a:lnTo>
                  <a:lnTo>
                    <a:pt x="26" y="46"/>
                  </a:lnTo>
                  <a:lnTo>
                    <a:pt x="26" y="46"/>
                  </a:lnTo>
                  <a:lnTo>
                    <a:pt x="26" y="46"/>
                  </a:lnTo>
                  <a:lnTo>
                    <a:pt x="26" y="46"/>
                  </a:lnTo>
                  <a:lnTo>
                    <a:pt x="1" y="46"/>
                  </a:lnTo>
                  <a:lnTo>
                    <a:pt x="1"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1" y="42"/>
                  </a:lnTo>
                  <a:lnTo>
                    <a:pt x="11" y="42"/>
                  </a:lnTo>
                  <a:lnTo>
                    <a:pt x="11" y="7"/>
                  </a:lnTo>
                  <a:lnTo>
                    <a:pt x="1" y="12"/>
                  </a:lnTo>
                  <a:lnTo>
                    <a:pt x="1"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1"/>
                  </a:lnTo>
                  <a:lnTo>
                    <a:pt x="12" y="1"/>
                  </a:lnTo>
                  <a:lnTo>
                    <a:pt x="12" y="0"/>
                  </a:lnTo>
                  <a:lnTo>
                    <a:pt x="12" y="0"/>
                  </a:lnTo>
                  <a:lnTo>
                    <a:pt x="14" y="0"/>
                  </a:lnTo>
                  <a:lnTo>
                    <a:pt x="14" y="0"/>
                  </a:lnTo>
                  <a:lnTo>
                    <a:pt x="14" y="0"/>
                  </a:lnTo>
                  <a:lnTo>
                    <a:pt x="14" y="0"/>
                  </a:lnTo>
                  <a:lnTo>
                    <a:pt x="15" y="0"/>
                  </a:lnTo>
                  <a:lnTo>
                    <a:pt x="15" y="0"/>
                  </a:lnTo>
                  <a:lnTo>
                    <a:pt x="17" y="1"/>
                  </a:lnTo>
                  <a:lnTo>
                    <a:pt x="17" y="1"/>
                  </a:lnTo>
                  <a:lnTo>
                    <a:pt x="17" y="1"/>
                  </a:lnTo>
                  <a:lnTo>
                    <a:pt x="17" y="1"/>
                  </a:lnTo>
                  <a:lnTo>
                    <a:pt x="17" y="1"/>
                  </a:lnTo>
                  <a:lnTo>
                    <a:pt x="17" y="42"/>
                  </a:lnTo>
                  <a:lnTo>
                    <a:pt x="26" y="42"/>
                  </a:lnTo>
                  <a:lnTo>
                    <a:pt x="26" y="42"/>
                  </a:lnTo>
                  <a:lnTo>
                    <a:pt x="26" y="42"/>
                  </a:lnTo>
                  <a:lnTo>
                    <a:pt x="26" y="42"/>
                  </a:lnTo>
                  <a:lnTo>
                    <a:pt x="26" y="42"/>
                  </a:lnTo>
                  <a:lnTo>
                    <a:pt x="26" y="42"/>
                  </a:lnTo>
                  <a:lnTo>
                    <a:pt x="26" y="43"/>
                  </a:lnTo>
                  <a:lnTo>
                    <a:pt x="26" y="43"/>
                  </a:lnTo>
                  <a:lnTo>
                    <a:pt x="27" y="45"/>
                  </a:lnTo>
                  <a:lnTo>
                    <a:pt x="27" y="45"/>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50" name="Freeform 76"/>
            <p:cNvSpPr>
              <a:spLocks noEditPoints="1"/>
            </p:cNvSpPr>
            <p:nvPr/>
          </p:nvSpPr>
          <p:spPr bwMode="auto">
            <a:xfrm>
              <a:off x="3596" y="2032"/>
              <a:ext cx="14" cy="23"/>
            </a:xfrm>
            <a:custGeom>
              <a:avLst/>
              <a:gdLst/>
              <a:ahLst/>
              <a:cxnLst>
                <a:cxn ang="0">
                  <a:pos x="31" y="24"/>
                </a:cxn>
                <a:cxn ang="0">
                  <a:pos x="30" y="33"/>
                </a:cxn>
                <a:cxn ang="0">
                  <a:pos x="27" y="40"/>
                </a:cxn>
                <a:cxn ang="0">
                  <a:pos x="22" y="45"/>
                </a:cxn>
                <a:cxn ang="0">
                  <a:pos x="19" y="46"/>
                </a:cxn>
                <a:cxn ang="0">
                  <a:pos x="15" y="48"/>
                </a:cxn>
                <a:cxn ang="0">
                  <a:pos x="7" y="46"/>
                </a:cxn>
                <a:cxn ang="0">
                  <a:pos x="3" y="42"/>
                </a:cxn>
                <a:cxn ang="0">
                  <a:pos x="0" y="34"/>
                </a:cxn>
                <a:cxn ang="0">
                  <a:pos x="0" y="24"/>
                </a:cxn>
                <a:cxn ang="0">
                  <a:pos x="0" y="13"/>
                </a:cxn>
                <a:cxn ang="0">
                  <a:pos x="3" y="6"/>
                </a:cxn>
                <a:cxn ang="0">
                  <a:pos x="6" y="4"/>
                </a:cxn>
                <a:cxn ang="0">
                  <a:pos x="7" y="1"/>
                </a:cxn>
                <a:cxn ang="0">
                  <a:pos x="16" y="0"/>
                </a:cxn>
                <a:cxn ang="0">
                  <a:pos x="22" y="1"/>
                </a:cxn>
                <a:cxn ang="0">
                  <a:pos x="25" y="3"/>
                </a:cxn>
                <a:cxn ang="0">
                  <a:pos x="28" y="6"/>
                </a:cxn>
                <a:cxn ang="0">
                  <a:pos x="30" y="13"/>
                </a:cxn>
                <a:cxn ang="0">
                  <a:pos x="31" y="24"/>
                </a:cxn>
                <a:cxn ang="0">
                  <a:pos x="25" y="24"/>
                </a:cxn>
                <a:cxn ang="0">
                  <a:pos x="24" y="18"/>
                </a:cxn>
                <a:cxn ang="0">
                  <a:pos x="24" y="13"/>
                </a:cxn>
                <a:cxn ang="0">
                  <a:pos x="22" y="9"/>
                </a:cxn>
                <a:cxn ang="0">
                  <a:pos x="21" y="7"/>
                </a:cxn>
                <a:cxn ang="0">
                  <a:pos x="18" y="6"/>
                </a:cxn>
                <a:cxn ang="0">
                  <a:pos x="15" y="4"/>
                </a:cxn>
                <a:cxn ang="0">
                  <a:pos x="10" y="6"/>
                </a:cxn>
                <a:cxn ang="0">
                  <a:pos x="7" y="10"/>
                </a:cxn>
                <a:cxn ang="0">
                  <a:pos x="6" y="16"/>
                </a:cxn>
                <a:cxn ang="0">
                  <a:pos x="6" y="24"/>
                </a:cxn>
                <a:cxn ang="0">
                  <a:pos x="6" y="31"/>
                </a:cxn>
                <a:cxn ang="0">
                  <a:pos x="7" y="37"/>
                </a:cxn>
                <a:cxn ang="0">
                  <a:pos x="10" y="42"/>
                </a:cxn>
                <a:cxn ang="0">
                  <a:pos x="15" y="42"/>
                </a:cxn>
                <a:cxn ang="0">
                  <a:pos x="18" y="42"/>
                </a:cxn>
                <a:cxn ang="0">
                  <a:pos x="21" y="40"/>
                </a:cxn>
                <a:cxn ang="0">
                  <a:pos x="22" y="37"/>
                </a:cxn>
                <a:cxn ang="0">
                  <a:pos x="24" y="33"/>
                </a:cxn>
                <a:cxn ang="0">
                  <a:pos x="25" y="28"/>
                </a:cxn>
                <a:cxn ang="0">
                  <a:pos x="25" y="24"/>
                </a:cxn>
              </a:cxnLst>
              <a:rect l="0" t="0" r="r" b="b"/>
              <a:pathLst>
                <a:path w="31" h="48">
                  <a:moveTo>
                    <a:pt x="31" y="24"/>
                  </a:moveTo>
                  <a:lnTo>
                    <a:pt x="31" y="24"/>
                  </a:lnTo>
                  <a:lnTo>
                    <a:pt x="30" y="33"/>
                  </a:lnTo>
                  <a:lnTo>
                    <a:pt x="30" y="33"/>
                  </a:lnTo>
                  <a:lnTo>
                    <a:pt x="27" y="40"/>
                  </a:lnTo>
                  <a:lnTo>
                    <a:pt x="27" y="40"/>
                  </a:lnTo>
                  <a:lnTo>
                    <a:pt x="25" y="43"/>
                  </a:lnTo>
                  <a:lnTo>
                    <a:pt x="22" y="45"/>
                  </a:lnTo>
                  <a:lnTo>
                    <a:pt x="22" y="45"/>
                  </a:lnTo>
                  <a:lnTo>
                    <a:pt x="19" y="46"/>
                  </a:lnTo>
                  <a:lnTo>
                    <a:pt x="15" y="48"/>
                  </a:lnTo>
                  <a:lnTo>
                    <a:pt x="15" y="48"/>
                  </a:lnTo>
                  <a:lnTo>
                    <a:pt x="7" y="46"/>
                  </a:lnTo>
                  <a:lnTo>
                    <a:pt x="7" y="46"/>
                  </a:lnTo>
                  <a:lnTo>
                    <a:pt x="4" y="43"/>
                  </a:lnTo>
                  <a:lnTo>
                    <a:pt x="3" y="42"/>
                  </a:lnTo>
                  <a:lnTo>
                    <a:pt x="3" y="42"/>
                  </a:lnTo>
                  <a:lnTo>
                    <a:pt x="0" y="34"/>
                  </a:lnTo>
                  <a:lnTo>
                    <a:pt x="0" y="34"/>
                  </a:lnTo>
                  <a:lnTo>
                    <a:pt x="0" y="24"/>
                  </a:lnTo>
                  <a:lnTo>
                    <a:pt x="0" y="24"/>
                  </a:lnTo>
                  <a:lnTo>
                    <a:pt x="0" y="13"/>
                  </a:lnTo>
                  <a:lnTo>
                    <a:pt x="0" y="13"/>
                  </a:lnTo>
                  <a:lnTo>
                    <a:pt x="3" y="6"/>
                  </a:lnTo>
                  <a:lnTo>
                    <a:pt x="3" y="6"/>
                  </a:lnTo>
                  <a:lnTo>
                    <a:pt x="6" y="4"/>
                  </a:lnTo>
                  <a:lnTo>
                    <a:pt x="7" y="1"/>
                  </a:lnTo>
                  <a:lnTo>
                    <a:pt x="7" y="1"/>
                  </a:lnTo>
                  <a:lnTo>
                    <a:pt x="12" y="0"/>
                  </a:lnTo>
                  <a:lnTo>
                    <a:pt x="16" y="0"/>
                  </a:lnTo>
                  <a:lnTo>
                    <a:pt x="16" y="0"/>
                  </a:lnTo>
                  <a:lnTo>
                    <a:pt x="22" y="1"/>
                  </a:lnTo>
                  <a:lnTo>
                    <a:pt x="22" y="1"/>
                  </a:lnTo>
                  <a:lnTo>
                    <a:pt x="25" y="3"/>
                  </a:lnTo>
                  <a:lnTo>
                    <a:pt x="28" y="6"/>
                  </a:lnTo>
                  <a:lnTo>
                    <a:pt x="28" y="6"/>
                  </a:lnTo>
                  <a:lnTo>
                    <a:pt x="30" y="13"/>
                  </a:lnTo>
                  <a:lnTo>
                    <a:pt x="30" y="13"/>
                  </a:lnTo>
                  <a:lnTo>
                    <a:pt x="31" y="24"/>
                  </a:lnTo>
                  <a:lnTo>
                    <a:pt x="31" y="24"/>
                  </a:lnTo>
                  <a:close/>
                  <a:moveTo>
                    <a:pt x="25" y="24"/>
                  </a:moveTo>
                  <a:lnTo>
                    <a:pt x="25" y="24"/>
                  </a:lnTo>
                  <a:lnTo>
                    <a:pt x="24" y="18"/>
                  </a:lnTo>
                  <a:lnTo>
                    <a:pt x="24" y="18"/>
                  </a:lnTo>
                  <a:lnTo>
                    <a:pt x="24" y="13"/>
                  </a:lnTo>
                  <a:lnTo>
                    <a:pt x="24" y="13"/>
                  </a:lnTo>
                  <a:lnTo>
                    <a:pt x="22" y="9"/>
                  </a:lnTo>
                  <a:lnTo>
                    <a:pt x="22" y="9"/>
                  </a:lnTo>
                  <a:lnTo>
                    <a:pt x="21" y="7"/>
                  </a:lnTo>
                  <a:lnTo>
                    <a:pt x="21" y="7"/>
                  </a:lnTo>
                  <a:lnTo>
                    <a:pt x="18" y="6"/>
                  </a:lnTo>
                  <a:lnTo>
                    <a:pt x="18" y="6"/>
                  </a:lnTo>
                  <a:lnTo>
                    <a:pt x="15" y="4"/>
                  </a:lnTo>
                  <a:lnTo>
                    <a:pt x="15" y="4"/>
                  </a:lnTo>
                  <a:lnTo>
                    <a:pt x="10" y="6"/>
                  </a:lnTo>
                  <a:lnTo>
                    <a:pt x="10" y="6"/>
                  </a:lnTo>
                  <a:lnTo>
                    <a:pt x="7" y="10"/>
                  </a:lnTo>
                  <a:lnTo>
                    <a:pt x="7" y="10"/>
                  </a:lnTo>
                  <a:lnTo>
                    <a:pt x="6" y="16"/>
                  </a:lnTo>
                  <a:lnTo>
                    <a:pt x="6" y="16"/>
                  </a:lnTo>
                  <a:lnTo>
                    <a:pt x="6" y="24"/>
                  </a:lnTo>
                  <a:lnTo>
                    <a:pt x="6" y="24"/>
                  </a:lnTo>
                  <a:lnTo>
                    <a:pt x="6" y="31"/>
                  </a:lnTo>
                  <a:lnTo>
                    <a:pt x="6" y="31"/>
                  </a:lnTo>
                  <a:lnTo>
                    <a:pt x="7" y="37"/>
                  </a:lnTo>
                  <a:lnTo>
                    <a:pt x="7" y="37"/>
                  </a:lnTo>
                  <a:lnTo>
                    <a:pt x="10" y="42"/>
                  </a:lnTo>
                  <a:lnTo>
                    <a:pt x="10" y="42"/>
                  </a:lnTo>
                  <a:lnTo>
                    <a:pt x="15" y="42"/>
                  </a:lnTo>
                  <a:lnTo>
                    <a:pt x="15" y="42"/>
                  </a:lnTo>
                  <a:lnTo>
                    <a:pt x="18" y="42"/>
                  </a:lnTo>
                  <a:lnTo>
                    <a:pt x="18" y="42"/>
                  </a:lnTo>
                  <a:lnTo>
                    <a:pt x="21" y="40"/>
                  </a:lnTo>
                  <a:lnTo>
                    <a:pt x="21" y="40"/>
                  </a:lnTo>
                  <a:lnTo>
                    <a:pt x="22" y="37"/>
                  </a:lnTo>
                  <a:lnTo>
                    <a:pt x="22" y="37"/>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51" name="Freeform 77"/>
            <p:cNvSpPr>
              <a:spLocks noEditPoints="1"/>
            </p:cNvSpPr>
            <p:nvPr/>
          </p:nvSpPr>
          <p:spPr bwMode="auto">
            <a:xfrm>
              <a:off x="3891" y="1940"/>
              <a:ext cx="15" cy="22"/>
            </a:xfrm>
            <a:custGeom>
              <a:avLst/>
              <a:gdLst/>
              <a:ahLst/>
              <a:cxnLst>
                <a:cxn ang="0">
                  <a:pos x="33" y="24"/>
                </a:cxn>
                <a:cxn ang="0">
                  <a:pos x="32" y="33"/>
                </a:cxn>
                <a:cxn ang="0">
                  <a:pos x="29" y="40"/>
                </a:cxn>
                <a:cxn ang="0">
                  <a:pos x="24" y="45"/>
                </a:cxn>
                <a:cxn ang="0">
                  <a:pos x="20" y="46"/>
                </a:cxn>
                <a:cxn ang="0">
                  <a:pos x="17" y="46"/>
                </a:cxn>
                <a:cxn ang="0">
                  <a:pos x="9" y="45"/>
                </a:cxn>
                <a:cxn ang="0">
                  <a:pos x="5" y="40"/>
                </a:cxn>
                <a:cxn ang="0">
                  <a:pos x="2" y="33"/>
                </a:cxn>
                <a:cxn ang="0">
                  <a:pos x="0" y="24"/>
                </a:cxn>
                <a:cxn ang="0">
                  <a:pos x="2" y="13"/>
                </a:cxn>
                <a:cxn ang="0">
                  <a:pos x="5" y="6"/>
                </a:cxn>
                <a:cxn ang="0">
                  <a:pos x="6" y="3"/>
                </a:cxn>
                <a:cxn ang="0">
                  <a:pos x="9" y="1"/>
                </a:cxn>
                <a:cxn ang="0">
                  <a:pos x="17" y="0"/>
                </a:cxn>
                <a:cxn ang="0">
                  <a:pos x="21" y="0"/>
                </a:cxn>
                <a:cxn ang="0">
                  <a:pos x="24" y="1"/>
                </a:cxn>
                <a:cxn ang="0">
                  <a:pos x="29" y="6"/>
                </a:cxn>
                <a:cxn ang="0">
                  <a:pos x="32" y="13"/>
                </a:cxn>
                <a:cxn ang="0">
                  <a:pos x="33" y="24"/>
                </a:cxn>
                <a:cxn ang="0">
                  <a:pos x="26" y="24"/>
                </a:cxn>
                <a:cxn ang="0">
                  <a:pos x="26" y="18"/>
                </a:cxn>
                <a:cxn ang="0">
                  <a:pos x="26" y="13"/>
                </a:cxn>
                <a:cxn ang="0">
                  <a:pos x="24" y="9"/>
                </a:cxn>
                <a:cxn ang="0">
                  <a:pos x="23" y="6"/>
                </a:cxn>
                <a:cxn ang="0">
                  <a:pos x="20" y="6"/>
                </a:cxn>
                <a:cxn ang="0">
                  <a:pos x="17" y="4"/>
                </a:cxn>
                <a:cxn ang="0">
                  <a:pos x="12" y="6"/>
                </a:cxn>
                <a:cxn ang="0">
                  <a:pos x="9" y="10"/>
                </a:cxn>
                <a:cxn ang="0">
                  <a:pos x="8" y="16"/>
                </a:cxn>
                <a:cxn ang="0">
                  <a:pos x="8" y="22"/>
                </a:cxn>
                <a:cxn ang="0">
                  <a:pos x="8" y="31"/>
                </a:cxn>
                <a:cxn ang="0">
                  <a:pos x="9" y="37"/>
                </a:cxn>
                <a:cxn ang="0">
                  <a:pos x="12" y="40"/>
                </a:cxn>
                <a:cxn ang="0">
                  <a:pos x="17" y="42"/>
                </a:cxn>
                <a:cxn ang="0">
                  <a:pos x="20" y="42"/>
                </a:cxn>
                <a:cxn ang="0">
                  <a:pos x="23" y="39"/>
                </a:cxn>
                <a:cxn ang="0">
                  <a:pos x="24" y="37"/>
                </a:cxn>
                <a:cxn ang="0">
                  <a:pos x="26" y="33"/>
                </a:cxn>
                <a:cxn ang="0">
                  <a:pos x="26" y="28"/>
                </a:cxn>
                <a:cxn ang="0">
                  <a:pos x="26" y="24"/>
                </a:cxn>
              </a:cxnLst>
              <a:rect l="0" t="0" r="r" b="b"/>
              <a:pathLst>
                <a:path w="33" h="46">
                  <a:moveTo>
                    <a:pt x="33" y="24"/>
                  </a:moveTo>
                  <a:lnTo>
                    <a:pt x="33" y="24"/>
                  </a:lnTo>
                  <a:lnTo>
                    <a:pt x="32" y="33"/>
                  </a:lnTo>
                  <a:lnTo>
                    <a:pt x="32" y="33"/>
                  </a:lnTo>
                  <a:lnTo>
                    <a:pt x="29" y="40"/>
                  </a:lnTo>
                  <a:lnTo>
                    <a:pt x="29" y="40"/>
                  </a:lnTo>
                  <a:lnTo>
                    <a:pt x="27" y="43"/>
                  </a:lnTo>
                  <a:lnTo>
                    <a:pt x="24" y="45"/>
                  </a:lnTo>
                  <a:lnTo>
                    <a:pt x="24" y="45"/>
                  </a:lnTo>
                  <a:lnTo>
                    <a:pt x="20" y="46"/>
                  </a:lnTo>
                  <a:lnTo>
                    <a:pt x="17" y="46"/>
                  </a:lnTo>
                  <a:lnTo>
                    <a:pt x="17" y="46"/>
                  </a:lnTo>
                  <a:lnTo>
                    <a:pt x="9" y="45"/>
                  </a:lnTo>
                  <a:lnTo>
                    <a:pt x="9" y="45"/>
                  </a:lnTo>
                  <a:lnTo>
                    <a:pt x="6" y="43"/>
                  </a:lnTo>
                  <a:lnTo>
                    <a:pt x="5" y="40"/>
                  </a:lnTo>
                  <a:lnTo>
                    <a:pt x="5" y="40"/>
                  </a:lnTo>
                  <a:lnTo>
                    <a:pt x="2" y="33"/>
                  </a:lnTo>
                  <a:lnTo>
                    <a:pt x="2" y="33"/>
                  </a:lnTo>
                  <a:lnTo>
                    <a:pt x="0" y="24"/>
                  </a:lnTo>
                  <a:lnTo>
                    <a:pt x="0" y="24"/>
                  </a:lnTo>
                  <a:lnTo>
                    <a:pt x="2" y="13"/>
                  </a:lnTo>
                  <a:lnTo>
                    <a:pt x="2" y="13"/>
                  </a:lnTo>
                  <a:lnTo>
                    <a:pt x="5" y="6"/>
                  </a:lnTo>
                  <a:lnTo>
                    <a:pt x="5" y="6"/>
                  </a:lnTo>
                  <a:lnTo>
                    <a:pt x="6" y="3"/>
                  </a:lnTo>
                  <a:lnTo>
                    <a:pt x="9" y="1"/>
                  </a:lnTo>
                  <a:lnTo>
                    <a:pt x="9" y="1"/>
                  </a:lnTo>
                  <a:lnTo>
                    <a:pt x="12" y="0"/>
                  </a:lnTo>
                  <a:lnTo>
                    <a:pt x="17" y="0"/>
                  </a:lnTo>
                  <a:lnTo>
                    <a:pt x="17" y="0"/>
                  </a:lnTo>
                  <a:lnTo>
                    <a:pt x="21" y="0"/>
                  </a:lnTo>
                  <a:lnTo>
                    <a:pt x="24" y="1"/>
                  </a:lnTo>
                  <a:lnTo>
                    <a:pt x="24" y="1"/>
                  </a:lnTo>
                  <a:lnTo>
                    <a:pt x="27" y="3"/>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9"/>
                  </a:lnTo>
                  <a:lnTo>
                    <a:pt x="24" y="9"/>
                  </a:lnTo>
                  <a:lnTo>
                    <a:pt x="23" y="6"/>
                  </a:lnTo>
                  <a:lnTo>
                    <a:pt x="23" y="6"/>
                  </a:lnTo>
                  <a:lnTo>
                    <a:pt x="20" y="6"/>
                  </a:lnTo>
                  <a:lnTo>
                    <a:pt x="20" y="6"/>
                  </a:lnTo>
                  <a:lnTo>
                    <a:pt x="17" y="4"/>
                  </a:lnTo>
                  <a:lnTo>
                    <a:pt x="17" y="4"/>
                  </a:lnTo>
                  <a:lnTo>
                    <a:pt x="12" y="6"/>
                  </a:lnTo>
                  <a:lnTo>
                    <a:pt x="12" y="6"/>
                  </a:lnTo>
                  <a:lnTo>
                    <a:pt x="9" y="10"/>
                  </a:lnTo>
                  <a:lnTo>
                    <a:pt x="9" y="10"/>
                  </a:lnTo>
                  <a:lnTo>
                    <a:pt x="8" y="16"/>
                  </a:lnTo>
                  <a:lnTo>
                    <a:pt x="8" y="16"/>
                  </a:lnTo>
                  <a:lnTo>
                    <a:pt x="8" y="22"/>
                  </a:lnTo>
                  <a:lnTo>
                    <a:pt x="8" y="22"/>
                  </a:lnTo>
                  <a:lnTo>
                    <a:pt x="8" y="31"/>
                  </a:lnTo>
                  <a:lnTo>
                    <a:pt x="8" y="31"/>
                  </a:lnTo>
                  <a:lnTo>
                    <a:pt x="9" y="37"/>
                  </a:lnTo>
                  <a:lnTo>
                    <a:pt x="9" y="37"/>
                  </a:lnTo>
                  <a:lnTo>
                    <a:pt x="12" y="40"/>
                  </a:lnTo>
                  <a:lnTo>
                    <a:pt x="12" y="40"/>
                  </a:lnTo>
                  <a:lnTo>
                    <a:pt x="17" y="42"/>
                  </a:lnTo>
                  <a:lnTo>
                    <a:pt x="17" y="42"/>
                  </a:lnTo>
                  <a:lnTo>
                    <a:pt x="20" y="42"/>
                  </a:lnTo>
                  <a:lnTo>
                    <a:pt x="20" y="42"/>
                  </a:lnTo>
                  <a:lnTo>
                    <a:pt x="23" y="39"/>
                  </a:lnTo>
                  <a:lnTo>
                    <a:pt x="23" y="39"/>
                  </a:lnTo>
                  <a:lnTo>
                    <a:pt x="24" y="37"/>
                  </a:lnTo>
                  <a:lnTo>
                    <a:pt x="24" y="37"/>
                  </a:lnTo>
                  <a:lnTo>
                    <a:pt x="26" y="33"/>
                  </a:lnTo>
                  <a:lnTo>
                    <a:pt x="26" y="33"/>
                  </a:lnTo>
                  <a:lnTo>
                    <a:pt x="26" y="28"/>
                  </a:lnTo>
                  <a:lnTo>
                    <a:pt x="26" y="28"/>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52" name="Freeform 78"/>
            <p:cNvSpPr>
              <a:spLocks noEditPoints="1"/>
            </p:cNvSpPr>
            <p:nvPr/>
          </p:nvSpPr>
          <p:spPr bwMode="auto">
            <a:xfrm>
              <a:off x="3549" y="1950"/>
              <a:ext cx="14" cy="22"/>
            </a:xfrm>
            <a:custGeom>
              <a:avLst/>
              <a:gdLst/>
              <a:ahLst/>
              <a:cxnLst>
                <a:cxn ang="0">
                  <a:pos x="32" y="24"/>
                </a:cxn>
                <a:cxn ang="0">
                  <a:pos x="32" y="33"/>
                </a:cxn>
                <a:cxn ang="0">
                  <a:pos x="29" y="40"/>
                </a:cxn>
                <a:cxn ang="0">
                  <a:pos x="23" y="45"/>
                </a:cxn>
                <a:cxn ang="0">
                  <a:pos x="20" y="47"/>
                </a:cxn>
                <a:cxn ang="0">
                  <a:pos x="15" y="48"/>
                </a:cxn>
                <a:cxn ang="0">
                  <a:pos x="8" y="45"/>
                </a:cxn>
                <a:cxn ang="0">
                  <a:pos x="6" y="44"/>
                </a:cxn>
                <a:cxn ang="0">
                  <a:pos x="3" y="40"/>
                </a:cxn>
                <a:cxn ang="0">
                  <a:pos x="0" y="34"/>
                </a:cxn>
                <a:cxn ang="0">
                  <a:pos x="0" y="24"/>
                </a:cxn>
                <a:cxn ang="0">
                  <a:pos x="2" y="13"/>
                </a:cxn>
                <a:cxn ang="0">
                  <a:pos x="3" y="6"/>
                </a:cxn>
                <a:cxn ang="0">
                  <a:pos x="9" y="1"/>
                </a:cxn>
                <a:cxn ang="0">
                  <a:pos x="12" y="0"/>
                </a:cxn>
                <a:cxn ang="0">
                  <a:pos x="17" y="0"/>
                </a:cxn>
                <a:cxn ang="0">
                  <a:pos x="24" y="1"/>
                </a:cxn>
                <a:cxn ang="0">
                  <a:pos x="26" y="3"/>
                </a:cxn>
                <a:cxn ang="0">
                  <a:pos x="29" y="6"/>
                </a:cxn>
                <a:cxn ang="0">
                  <a:pos x="32" y="13"/>
                </a:cxn>
                <a:cxn ang="0">
                  <a:pos x="32" y="24"/>
                </a:cxn>
                <a:cxn ang="0">
                  <a:pos x="26" y="24"/>
                </a:cxn>
                <a:cxn ang="0">
                  <a:pos x="26" y="18"/>
                </a:cxn>
                <a:cxn ang="0">
                  <a:pos x="24" y="13"/>
                </a:cxn>
                <a:cxn ang="0">
                  <a:pos x="23" y="9"/>
                </a:cxn>
                <a:cxn ang="0">
                  <a:pos x="21" y="7"/>
                </a:cxn>
                <a:cxn ang="0">
                  <a:pos x="20" y="6"/>
                </a:cxn>
                <a:cxn ang="0">
                  <a:pos x="17" y="4"/>
                </a:cxn>
                <a:cxn ang="0">
                  <a:pos x="11" y="6"/>
                </a:cxn>
                <a:cxn ang="0">
                  <a:pos x="8" y="10"/>
                </a:cxn>
                <a:cxn ang="0">
                  <a:pos x="6" y="16"/>
                </a:cxn>
                <a:cxn ang="0">
                  <a:pos x="6" y="24"/>
                </a:cxn>
                <a:cxn ang="0">
                  <a:pos x="6" y="31"/>
                </a:cxn>
                <a:cxn ang="0">
                  <a:pos x="9" y="37"/>
                </a:cxn>
                <a:cxn ang="0">
                  <a:pos x="12" y="40"/>
                </a:cxn>
                <a:cxn ang="0">
                  <a:pos x="15" y="42"/>
                </a:cxn>
                <a:cxn ang="0">
                  <a:pos x="20" y="42"/>
                </a:cxn>
                <a:cxn ang="0">
                  <a:pos x="23" y="40"/>
                </a:cxn>
                <a:cxn ang="0">
                  <a:pos x="24" y="37"/>
                </a:cxn>
                <a:cxn ang="0">
                  <a:pos x="24" y="33"/>
                </a:cxn>
                <a:cxn ang="0">
                  <a:pos x="26" y="28"/>
                </a:cxn>
                <a:cxn ang="0">
                  <a:pos x="26" y="24"/>
                </a:cxn>
              </a:cxnLst>
              <a:rect l="0" t="0" r="r" b="b"/>
              <a:pathLst>
                <a:path w="32" h="48">
                  <a:moveTo>
                    <a:pt x="32" y="24"/>
                  </a:moveTo>
                  <a:lnTo>
                    <a:pt x="32" y="24"/>
                  </a:lnTo>
                  <a:lnTo>
                    <a:pt x="32" y="33"/>
                  </a:lnTo>
                  <a:lnTo>
                    <a:pt x="32" y="33"/>
                  </a:lnTo>
                  <a:lnTo>
                    <a:pt x="29" y="40"/>
                  </a:lnTo>
                  <a:lnTo>
                    <a:pt x="29" y="40"/>
                  </a:lnTo>
                  <a:lnTo>
                    <a:pt x="26" y="44"/>
                  </a:lnTo>
                  <a:lnTo>
                    <a:pt x="23" y="45"/>
                  </a:lnTo>
                  <a:lnTo>
                    <a:pt x="23" y="45"/>
                  </a:lnTo>
                  <a:lnTo>
                    <a:pt x="20" y="47"/>
                  </a:lnTo>
                  <a:lnTo>
                    <a:pt x="15" y="48"/>
                  </a:lnTo>
                  <a:lnTo>
                    <a:pt x="15" y="48"/>
                  </a:lnTo>
                  <a:lnTo>
                    <a:pt x="12" y="47"/>
                  </a:lnTo>
                  <a:lnTo>
                    <a:pt x="8" y="45"/>
                  </a:lnTo>
                  <a:lnTo>
                    <a:pt x="8" y="45"/>
                  </a:lnTo>
                  <a:lnTo>
                    <a:pt x="6" y="44"/>
                  </a:lnTo>
                  <a:lnTo>
                    <a:pt x="3" y="40"/>
                  </a:lnTo>
                  <a:lnTo>
                    <a:pt x="3" y="40"/>
                  </a:lnTo>
                  <a:lnTo>
                    <a:pt x="0" y="34"/>
                  </a:lnTo>
                  <a:lnTo>
                    <a:pt x="0" y="34"/>
                  </a:lnTo>
                  <a:lnTo>
                    <a:pt x="0" y="24"/>
                  </a:lnTo>
                  <a:lnTo>
                    <a:pt x="0" y="24"/>
                  </a:lnTo>
                  <a:lnTo>
                    <a:pt x="2" y="13"/>
                  </a:lnTo>
                  <a:lnTo>
                    <a:pt x="2" y="13"/>
                  </a:lnTo>
                  <a:lnTo>
                    <a:pt x="3" y="6"/>
                  </a:lnTo>
                  <a:lnTo>
                    <a:pt x="3" y="6"/>
                  </a:lnTo>
                  <a:lnTo>
                    <a:pt x="6" y="4"/>
                  </a:lnTo>
                  <a:lnTo>
                    <a:pt x="9" y="1"/>
                  </a:lnTo>
                  <a:lnTo>
                    <a:pt x="9" y="1"/>
                  </a:lnTo>
                  <a:lnTo>
                    <a:pt x="12" y="0"/>
                  </a:lnTo>
                  <a:lnTo>
                    <a:pt x="17" y="0"/>
                  </a:lnTo>
                  <a:lnTo>
                    <a:pt x="17" y="0"/>
                  </a:lnTo>
                  <a:lnTo>
                    <a:pt x="21" y="0"/>
                  </a:lnTo>
                  <a:lnTo>
                    <a:pt x="24" y="1"/>
                  </a:lnTo>
                  <a:lnTo>
                    <a:pt x="24" y="1"/>
                  </a:lnTo>
                  <a:lnTo>
                    <a:pt x="26" y="3"/>
                  </a:lnTo>
                  <a:lnTo>
                    <a:pt x="29" y="6"/>
                  </a:lnTo>
                  <a:lnTo>
                    <a:pt x="29" y="6"/>
                  </a:lnTo>
                  <a:lnTo>
                    <a:pt x="32" y="13"/>
                  </a:lnTo>
                  <a:lnTo>
                    <a:pt x="32" y="13"/>
                  </a:lnTo>
                  <a:lnTo>
                    <a:pt x="32" y="24"/>
                  </a:lnTo>
                  <a:lnTo>
                    <a:pt x="32" y="24"/>
                  </a:lnTo>
                  <a:close/>
                  <a:moveTo>
                    <a:pt x="26" y="24"/>
                  </a:moveTo>
                  <a:lnTo>
                    <a:pt x="26" y="24"/>
                  </a:lnTo>
                  <a:lnTo>
                    <a:pt x="26" y="18"/>
                  </a:lnTo>
                  <a:lnTo>
                    <a:pt x="26" y="18"/>
                  </a:lnTo>
                  <a:lnTo>
                    <a:pt x="24" y="13"/>
                  </a:lnTo>
                  <a:lnTo>
                    <a:pt x="24" y="13"/>
                  </a:lnTo>
                  <a:lnTo>
                    <a:pt x="23" y="9"/>
                  </a:lnTo>
                  <a:lnTo>
                    <a:pt x="23" y="9"/>
                  </a:lnTo>
                  <a:lnTo>
                    <a:pt x="21" y="7"/>
                  </a:lnTo>
                  <a:lnTo>
                    <a:pt x="21" y="7"/>
                  </a:lnTo>
                  <a:lnTo>
                    <a:pt x="20" y="6"/>
                  </a:lnTo>
                  <a:lnTo>
                    <a:pt x="20" y="6"/>
                  </a:lnTo>
                  <a:lnTo>
                    <a:pt x="17" y="4"/>
                  </a:lnTo>
                  <a:lnTo>
                    <a:pt x="17" y="4"/>
                  </a:lnTo>
                  <a:lnTo>
                    <a:pt x="11" y="6"/>
                  </a:lnTo>
                  <a:lnTo>
                    <a:pt x="11" y="6"/>
                  </a:lnTo>
                  <a:lnTo>
                    <a:pt x="8" y="10"/>
                  </a:lnTo>
                  <a:lnTo>
                    <a:pt x="8" y="10"/>
                  </a:lnTo>
                  <a:lnTo>
                    <a:pt x="6" y="16"/>
                  </a:lnTo>
                  <a:lnTo>
                    <a:pt x="6" y="16"/>
                  </a:lnTo>
                  <a:lnTo>
                    <a:pt x="6" y="24"/>
                  </a:lnTo>
                  <a:lnTo>
                    <a:pt x="6" y="24"/>
                  </a:lnTo>
                  <a:lnTo>
                    <a:pt x="6" y="31"/>
                  </a:lnTo>
                  <a:lnTo>
                    <a:pt x="6" y="31"/>
                  </a:lnTo>
                  <a:lnTo>
                    <a:pt x="9" y="37"/>
                  </a:lnTo>
                  <a:lnTo>
                    <a:pt x="9" y="37"/>
                  </a:lnTo>
                  <a:lnTo>
                    <a:pt x="12" y="40"/>
                  </a:lnTo>
                  <a:lnTo>
                    <a:pt x="12" y="40"/>
                  </a:lnTo>
                  <a:lnTo>
                    <a:pt x="15" y="42"/>
                  </a:lnTo>
                  <a:lnTo>
                    <a:pt x="15" y="42"/>
                  </a:lnTo>
                  <a:lnTo>
                    <a:pt x="20" y="42"/>
                  </a:lnTo>
                  <a:lnTo>
                    <a:pt x="20" y="42"/>
                  </a:lnTo>
                  <a:lnTo>
                    <a:pt x="23" y="40"/>
                  </a:lnTo>
                  <a:lnTo>
                    <a:pt x="23" y="40"/>
                  </a:lnTo>
                  <a:lnTo>
                    <a:pt x="24" y="37"/>
                  </a:lnTo>
                  <a:lnTo>
                    <a:pt x="24" y="37"/>
                  </a:lnTo>
                  <a:lnTo>
                    <a:pt x="24" y="33"/>
                  </a:lnTo>
                  <a:lnTo>
                    <a:pt x="24" y="33"/>
                  </a:lnTo>
                  <a:lnTo>
                    <a:pt x="26" y="28"/>
                  </a:lnTo>
                  <a:lnTo>
                    <a:pt x="26" y="28"/>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53" name="Freeform 79"/>
            <p:cNvSpPr>
              <a:spLocks/>
            </p:cNvSpPr>
            <p:nvPr/>
          </p:nvSpPr>
          <p:spPr bwMode="auto">
            <a:xfrm>
              <a:off x="3580" y="1950"/>
              <a:ext cx="12" cy="21"/>
            </a:xfrm>
            <a:custGeom>
              <a:avLst/>
              <a:gdLst/>
              <a:ahLst/>
              <a:cxnLst>
                <a:cxn ang="0">
                  <a:pos x="27" y="45"/>
                </a:cxn>
                <a:cxn ang="0">
                  <a:pos x="26" y="45"/>
                </a:cxn>
                <a:cxn ang="0">
                  <a:pos x="26" y="47"/>
                </a:cxn>
                <a:cxn ang="0">
                  <a:pos x="26" y="47"/>
                </a:cxn>
                <a:cxn ang="0">
                  <a:pos x="2" y="47"/>
                </a:cxn>
                <a:cxn ang="0">
                  <a:pos x="0" y="47"/>
                </a:cxn>
                <a:cxn ang="0">
                  <a:pos x="0" y="47"/>
                </a:cxn>
                <a:cxn ang="0">
                  <a:pos x="0" y="45"/>
                </a:cxn>
                <a:cxn ang="0">
                  <a:pos x="0" y="45"/>
                </a:cxn>
                <a:cxn ang="0">
                  <a:pos x="0" y="44"/>
                </a:cxn>
                <a:cxn ang="0">
                  <a:pos x="0" y="42"/>
                </a:cxn>
                <a:cxn ang="0">
                  <a:pos x="0" y="42"/>
                </a:cxn>
                <a:cxn ang="0">
                  <a:pos x="2" y="42"/>
                </a:cxn>
                <a:cxn ang="0">
                  <a:pos x="11" y="7"/>
                </a:cxn>
                <a:cxn ang="0">
                  <a:pos x="2" y="12"/>
                </a:cxn>
                <a:cxn ang="0">
                  <a:pos x="0" y="12"/>
                </a:cxn>
                <a:cxn ang="0">
                  <a:pos x="0" y="12"/>
                </a:cxn>
                <a:cxn ang="0">
                  <a:pos x="0" y="12"/>
                </a:cxn>
                <a:cxn ang="0">
                  <a:pos x="0" y="10"/>
                </a:cxn>
                <a:cxn ang="0">
                  <a:pos x="0" y="9"/>
                </a:cxn>
                <a:cxn ang="0">
                  <a:pos x="0" y="9"/>
                </a:cxn>
                <a:cxn ang="0">
                  <a:pos x="0" y="7"/>
                </a:cxn>
                <a:cxn ang="0">
                  <a:pos x="11" y="1"/>
                </a:cxn>
                <a:cxn ang="0">
                  <a:pos x="12" y="0"/>
                </a:cxn>
                <a:cxn ang="0">
                  <a:pos x="12" y="0"/>
                </a:cxn>
                <a:cxn ang="0">
                  <a:pos x="14" y="0"/>
                </a:cxn>
                <a:cxn ang="0">
                  <a:pos x="14" y="0"/>
                </a:cxn>
                <a:cxn ang="0">
                  <a:pos x="15" y="0"/>
                </a:cxn>
                <a:cxn ang="0">
                  <a:pos x="17" y="1"/>
                </a:cxn>
                <a:cxn ang="0">
                  <a:pos x="17" y="1"/>
                </a:cxn>
                <a:cxn ang="0">
                  <a:pos x="17" y="1"/>
                </a:cxn>
                <a:cxn ang="0">
                  <a:pos x="26" y="42"/>
                </a:cxn>
                <a:cxn ang="0">
                  <a:pos x="26" y="42"/>
                </a:cxn>
                <a:cxn ang="0">
                  <a:pos x="26" y="42"/>
                </a:cxn>
                <a:cxn ang="0">
                  <a:pos x="26" y="44"/>
                </a:cxn>
                <a:cxn ang="0">
                  <a:pos x="27" y="45"/>
                </a:cxn>
              </a:cxnLst>
              <a:rect l="0" t="0" r="r" b="b"/>
              <a:pathLst>
                <a:path w="27" h="47">
                  <a:moveTo>
                    <a:pt x="27" y="45"/>
                  </a:moveTo>
                  <a:lnTo>
                    <a:pt x="27" y="45"/>
                  </a:lnTo>
                  <a:lnTo>
                    <a:pt x="26" y="45"/>
                  </a:lnTo>
                  <a:lnTo>
                    <a:pt x="26" y="45"/>
                  </a:lnTo>
                  <a:lnTo>
                    <a:pt x="26" y="47"/>
                  </a:lnTo>
                  <a:lnTo>
                    <a:pt x="26" y="47"/>
                  </a:lnTo>
                  <a:lnTo>
                    <a:pt x="26" y="47"/>
                  </a:lnTo>
                  <a:lnTo>
                    <a:pt x="26" y="47"/>
                  </a:lnTo>
                  <a:lnTo>
                    <a:pt x="26" y="47"/>
                  </a:lnTo>
                  <a:lnTo>
                    <a:pt x="2" y="47"/>
                  </a:lnTo>
                  <a:lnTo>
                    <a:pt x="2" y="47"/>
                  </a:lnTo>
                  <a:lnTo>
                    <a:pt x="0" y="47"/>
                  </a:lnTo>
                  <a:lnTo>
                    <a:pt x="0" y="47"/>
                  </a:lnTo>
                  <a:lnTo>
                    <a:pt x="0" y="47"/>
                  </a:lnTo>
                  <a:lnTo>
                    <a:pt x="0" y="47"/>
                  </a:lnTo>
                  <a:lnTo>
                    <a:pt x="0" y="45"/>
                  </a:lnTo>
                  <a:lnTo>
                    <a:pt x="0" y="45"/>
                  </a:lnTo>
                  <a:lnTo>
                    <a:pt x="0" y="45"/>
                  </a:lnTo>
                  <a:lnTo>
                    <a:pt x="0" y="45"/>
                  </a:lnTo>
                  <a:lnTo>
                    <a:pt x="0" y="44"/>
                  </a:lnTo>
                  <a:lnTo>
                    <a:pt x="0" y="44"/>
                  </a:lnTo>
                  <a:lnTo>
                    <a:pt x="0" y="42"/>
                  </a:lnTo>
                  <a:lnTo>
                    <a:pt x="0" y="42"/>
                  </a:lnTo>
                  <a:lnTo>
                    <a:pt x="0" y="42"/>
                  </a:lnTo>
                  <a:lnTo>
                    <a:pt x="0" y="42"/>
                  </a:lnTo>
                  <a:lnTo>
                    <a:pt x="2" y="42"/>
                  </a:lnTo>
                  <a:lnTo>
                    <a:pt x="11" y="42"/>
                  </a:lnTo>
                  <a:lnTo>
                    <a:pt x="11" y="7"/>
                  </a:lnTo>
                  <a:lnTo>
                    <a:pt x="2" y="12"/>
                  </a:lnTo>
                  <a:lnTo>
                    <a:pt x="2"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0"/>
                  </a:lnTo>
                  <a:lnTo>
                    <a:pt x="12" y="0"/>
                  </a:lnTo>
                  <a:lnTo>
                    <a:pt x="12" y="0"/>
                  </a:lnTo>
                  <a:lnTo>
                    <a:pt x="12" y="0"/>
                  </a:lnTo>
                  <a:lnTo>
                    <a:pt x="14" y="0"/>
                  </a:lnTo>
                  <a:lnTo>
                    <a:pt x="14" y="0"/>
                  </a:lnTo>
                  <a:lnTo>
                    <a:pt x="14" y="0"/>
                  </a:lnTo>
                  <a:lnTo>
                    <a:pt x="14" y="0"/>
                  </a:lnTo>
                  <a:lnTo>
                    <a:pt x="15" y="0"/>
                  </a:lnTo>
                  <a:lnTo>
                    <a:pt x="15" y="0"/>
                  </a:lnTo>
                  <a:lnTo>
                    <a:pt x="17" y="1"/>
                  </a:lnTo>
                  <a:lnTo>
                    <a:pt x="17" y="1"/>
                  </a:lnTo>
                  <a:lnTo>
                    <a:pt x="17" y="1"/>
                  </a:lnTo>
                  <a:lnTo>
                    <a:pt x="17" y="1"/>
                  </a:lnTo>
                  <a:lnTo>
                    <a:pt x="17" y="1"/>
                  </a:lnTo>
                  <a:lnTo>
                    <a:pt x="17" y="42"/>
                  </a:lnTo>
                  <a:lnTo>
                    <a:pt x="26" y="42"/>
                  </a:lnTo>
                  <a:lnTo>
                    <a:pt x="26" y="42"/>
                  </a:lnTo>
                  <a:lnTo>
                    <a:pt x="26" y="42"/>
                  </a:lnTo>
                  <a:lnTo>
                    <a:pt x="26" y="42"/>
                  </a:lnTo>
                  <a:lnTo>
                    <a:pt x="26" y="42"/>
                  </a:lnTo>
                  <a:lnTo>
                    <a:pt x="26" y="42"/>
                  </a:lnTo>
                  <a:lnTo>
                    <a:pt x="26" y="44"/>
                  </a:lnTo>
                  <a:lnTo>
                    <a:pt x="26" y="44"/>
                  </a:lnTo>
                  <a:lnTo>
                    <a:pt x="27" y="45"/>
                  </a:lnTo>
                  <a:lnTo>
                    <a:pt x="27" y="45"/>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54" name="Freeform 80"/>
            <p:cNvSpPr>
              <a:spLocks noEditPoints="1"/>
            </p:cNvSpPr>
            <p:nvPr/>
          </p:nvSpPr>
          <p:spPr bwMode="auto">
            <a:xfrm>
              <a:off x="3605" y="1948"/>
              <a:ext cx="14" cy="21"/>
            </a:xfrm>
            <a:custGeom>
              <a:avLst/>
              <a:gdLst/>
              <a:ahLst/>
              <a:cxnLst>
                <a:cxn ang="0">
                  <a:pos x="34" y="23"/>
                </a:cxn>
                <a:cxn ang="0">
                  <a:pos x="32" y="33"/>
                </a:cxn>
                <a:cxn ang="0">
                  <a:pos x="29" y="41"/>
                </a:cxn>
                <a:cxn ang="0">
                  <a:pos x="24" y="45"/>
                </a:cxn>
                <a:cxn ang="0">
                  <a:pos x="21" y="47"/>
                </a:cxn>
                <a:cxn ang="0">
                  <a:pos x="17" y="47"/>
                </a:cxn>
                <a:cxn ang="0">
                  <a:pos x="9" y="45"/>
                </a:cxn>
                <a:cxn ang="0">
                  <a:pos x="5" y="41"/>
                </a:cxn>
                <a:cxn ang="0">
                  <a:pos x="2" y="33"/>
                </a:cxn>
                <a:cxn ang="0">
                  <a:pos x="0" y="23"/>
                </a:cxn>
                <a:cxn ang="0">
                  <a:pos x="2" y="14"/>
                </a:cxn>
                <a:cxn ang="0">
                  <a:pos x="5" y="6"/>
                </a:cxn>
                <a:cxn ang="0">
                  <a:pos x="6" y="3"/>
                </a:cxn>
                <a:cxn ang="0">
                  <a:pos x="9" y="2"/>
                </a:cxn>
                <a:cxn ang="0">
                  <a:pos x="17" y="0"/>
                </a:cxn>
                <a:cxn ang="0">
                  <a:pos x="21" y="0"/>
                </a:cxn>
                <a:cxn ang="0">
                  <a:pos x="24" y="2"/>
                </a:cxn>
                <a:cxn ang="0">
                  <a:pos x="29" y="6"/>
                </a:cxn>
                <a:cxn ang="0">
                  <a:pos x="32" y="14"/>
                </a:cxn>
                <a:cxn ang="0">
                  <a:pos x="34" y="23"/>
                </a:cxn>
                <a:cxn ang="0">
                  <a:pos x="26" y="24"/>
                </a:cxn>
                <a:cxn ang="0">
                  <a:pos x="26" y="18"/>
                </a:cxn>
                <a:cxn ang="0">
                  <a:pos x="26" y="12"/>
                </a:cxn>
                <a:cxn ang="0">
                  <a:pos x="24" y="9"/>
                </a:cxn>
                <a:cxn ang="0">
                  <a:pos x="23" y="6"/>
                </a:cxn>
                <a:cxn ang="0">
                  <a:pos x="20" y="5"/>
                </a:cxn>
                <a:cxn ang="0">
                  <a:pos x="17" y="5"/>
                </a:cxn>
                <a:cxn ang="0">
                  <a:pos x="12" y="6"/>
                </a:cxn>
                <a:cxn ang="0">
                  <a:pos x="9" y="11"/>
                </a:cxn>
                <a:cxn ang="0">
                  <a:pos x="8" y="15"/>
                </a:cxn>
                <a:cxn ang="0">
                  <a:pos x="8" y="23"/>
                </a:cxn>
                <a:cxn ang="0">
                  <a:pos x="8" y="32"/>
                </a:cxn>
                <a:cxn ang="0">
                  <a:pos x="9" y="38"/>
                </a:cxn>
                <a:cxn ang="0">
                  <a:pos x="12" y="41"/>
                </a:cxn>
                <a:cxn ang="0">
                  <a:pos x="17" y="42"/>
                </a:cxn>
                <a:cxn ang="0">
                  <a:pos x="20" y="41"/>
                </a:cxn>
                <a:cxn ang="0">
                  <a:pos x="23" y="39"/>
                </a:cxn>
                <a:cxn ang="0">
                  <a:pos x="24" y="36"/>
                </a:cxn>
                <a:cxn ang="0">
                  <a:pos x="26" y="33"/>
                </a:cxn>
                <a:cxn ang="0">
                  <a:pos x="26" y="29"/>
                </a:cxn>
                <a:cxn ang="0">
                  <a:pos x="26" y="24"/>
                </a:cxn>
              </a:cxnLst>
              <a:rect l="0" t="0" r="r" b="b"/>
              <a:pathLst>
                <a:path w="34" h="47">
                  <a:moveTo>
                    <a:pt x="34" y="23"/>
                  </a:moveTo>
                  <a:lnTo>
                    <a:pt x="34" y="23"/>
                  </a:lnTo>
                  <a:lnTo>
                    <a:pt x="32" y="33"/>
                  </a:lnTo>
                  <a:lnTo>
                    <a:pt x="32" y="33"/>
                  </a:lnTo>
                  <a:lnTo>
                    <a:pt x="29" y="41"/>
                  </a:lnTo>
                  <a:lnTo>
                    <a:pt x="29" y="41"/>
                  </a:lnTo>
                  <a:lnTo>
                    <a:pt x="27" y="44"/>
                  </a:lnTo>
                  <a:lnTo>
                    <a:pt x="24" y="45"/>
                  </a:lnTo>
                  <a:lnTo>
                    <a:pt x="24" y="45"/>
                  </a:lnTo>
                  <a:lnTo>
                    <a:pt x="21" y="47"/>
                  </a:lnTo>
                  <a:lnTo>
                    <a:pt x="17" y="47"/>
                  </a:lnTo>
                  <a:lnTo>
                    <a:pt x="17" y="47"/>
                  </a:lnTo>
                  <a:lnTo>
                    <a:pt x="9" y="45"/>
                  </a:lnTo>
                  <a:lnTo>
                    <a:pt x="9" y="45"/>
                  </a:lnTo>
                  <a:lnTo>
                    <a:pt x="6" y="44"/>
                  </a:lnTo>
                  <a:lnTo>
                    <a:pt x="5" y="41"/>
                  </a:lnTo>
                  <a:lnTo>
                    <a:pt x="5" y="41"/>
                  </a:lnTo>
                  <a:lnTo>
                    <a:pt x="2" y="33"/>
                  </a:lnTo>
                  <a:lnTo>
                    <a:pt x="2" y="33"/>
                  </a:lnTo>
                  <a:lnTo>
                    <a:pt x="0" y="23"/>
                  </a:lnTo>
                  <a:lnTo>
                    <a:pt x="0" y="23"/>
                  </a:lnTo>
                  <a:lnTo>
                    <a:pt x="2" y="14"/>
                  </a:lnTo>
                  <a:lnTo>
                    <a:pt x="2" y="14"/>
                  </a:lnTo>
                  <a:lnTo>
                    <a:pt x="5" y="6"/>
                  </a:lnTo>
                  <a:lnTo>
                    <a:pt x="5" y="6"/>
                  </a:lnTo>
                  <a:lnTo>
                    <a:pt x="6" y="3"/>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4" y="23"/>
                  </a:lnTo>
                  <a:lnTo>
                    <a:pt x="34" y="23"/>
                  </a:lnTo>
                  <a:close/>
                  <a:moveTo>
                    <a:pt x="26" y="24"/>
                  </a:moveTo>
                  <a:lnTo>
                    <a:pt x="26" y="24"/>
                  </a:lnTo>
                  <a:lnTo>
                    <a:pt x="26" y="18"/>
                  </a:lnTo>
                  <a:lnTo>
                    <a:pt x="26" y="18"/>
                  </a:lnTo>
                  <a:lnTo>
                    <a:pt x="26" y="12"/>
                  </a:lnTo>
                  <a:lnTo>
                    <a:pt x="26" y="12"/>
                  </a:lnTo>
                  <a:lnTo>
                    <a:pt x="24" y="9"/>
                  </a:lnTo>
                  <a:lnTo>
                    <a:pt x="24" y="9"/>
                  </a:lnTo>
                  <a:lnTo>
                    <a:pt x="23" y="6"/>
                  </a:lnTo>
                  <a:lnTo>
                    <a:pt x="23" y="6"/>
                  </a:lnTo>
                  <a:lnTo>
                    <a:pt x="20" y="5"/>
                  </a:lnTo>
                  <a:lnTo>
                    <a:pt x="20" y="5"/>
                  </a:lnTo>
                  <a:lnTo>
                    <a:pt x="17" y="5"/>
                  </a:lnTo>
                  <a:lnTo>
                    <a:pt x="17" y="5"/>
                  </a:lnTo>
                  <a:lnTo>
                    <a:pt x="12" y="6"/>
                  </a:lnTo>
                  <a:lnTo>
                    <a:pt x="12" y="6"/>
                  </a:lnTo>
                  <a:lnTo>
                    <a:pt x="9" y="11"/>
                  </a:lnTo>
                  <a:lnTo>
                    <a:pt x="9" y="11"/>
                  </a:lnTo>
                  <a:lnTo>
                    <a:pt x="8" y="15"/>
                  </a:lnTo>
                  <a:lnTo>
                    <a:pt x="8" y="15"/>
                  </a:lnTo>
                  <a:lnTo>
                    <a:pt x="8" y="23"/>
                  </a:lnTo>
                  <a:lnTo>
                    <a:pt x="8" y="23"/>
                  </a:lnTo>
                  <a:lnTo>
                    <a:pt x="8" y="32"/>
                  </a:lnTo>
                  <a:lnTo>
                    <a:pt x="8" y="32"/>
                  </a:lnTo>
                  <a:lnTo>
                    <a:pt x="9" y="38"/>
                  </a:lnTo>
                  <a:lnTo>
                    <a:pt x="9" y="38"/>
                  </a:lnTo>
                  <a:lnTo>
                    <a:pt x="12" y="41"/>
                  </a:lnTo>
                  <a:lnTo>
                    <a:pt x="12" y="41"/>
                  </a:lnTo>
                  <a:lnTo>
                    <a:pt x="17" y="42"/>
                  </a:lnTo>
                  <a:lnTo>
                    <a:pt x="17" y="42"/>
                  </a:lnTo>
                  <a:lnTo>
                    <a:pt x="20" y="41"/>
                  </a:lnTo>
                  <a:lnTo>
                    <a:pt x="20" y="41"/>
                  </a:lnTo>
                  <a:lnTo>
                    <a:pt x="23" y="39"/>
                  </a:lnTo>
                  <a:lnTo>
                    <a:pt x="23" y="39"/>
                  </a:lnTo>
                  <a:lnTo>
                    <a:pt x="24" y="36"/>
                  </a:lnTo>
                  <a:lnTo>
                    <a:pt x="24" y="36"/>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55" name="Freeform 81"/>
            <p:cNvSpPr>
              <a:spLocks noEditPoints="1"/>
            </p:cNvSpPr>
            <p:nvPr/>
          </p:nvSpPr>
          <p:spPr bwMode="auto">
            <a:xfrm>
              <a:off x="3836" y="2073"/>
              <a:ext cx="15" cy="22"/>
            </a:xfrm>
            <a:custGeom>
              <a:avLst/>
              <a:gdLst/>
              <a:ahLst/>
              <a:cxnLst>
                <a:cxn ang="0">
                  <a:pos x="32" y="24"/>
                </a:cxn>
                <a:cxn ang="0">
                  <a:pos x="32" y="33"/>
                </a:cxn>
                <a:cxn ang="0">
                  <a:pos x="29" y="41"/>
                </a:cxn>
                <a:cxn ang="0">
                  <a:pos x="24" y="45"/>
                </a:cxn>
                <a:cxn ang="0">
                  <a:pos x="20" y="47"/>
                </a:cxn>
                <a:cxn ang="0">
                  <a:pos x="15" y="48"/>
                </a:cxn>
                <a:cxn ang="0">
                  <a:pos x="9" y="47"/>
                </a:cxn>
                <a:cxn ang="0">
                  <a:pos x="3"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2" y="24"/>
                </a:cxn>
                <a:cxn ang="0">
                  <a:pos x="26" y="24"/>
                </a:cxn>
                <a:cxn ang="0">
                  <a:pos x="26" y="18"/>
                </a:cxn>
                <a:cxn ang="0">
                  <a:pos x="26" y="14"/>
                </a:cxn>
                <a:cxn ang="0">
                  <a:pos x="24" y="9"/>
                </a:cxn>
                <a:cxn ang="0">
                  <a:pos x="23" y="8"/>
                </a:cxn>
                <a:cxn ang="0">
                  <a:pos x="20" y="6"/>
                </a:cxn>
                <a:cxn ang="0">
                  <a:pos x="17" y="5"/>
                </a:cxn>
                <a:cxn ang="0">
                  <a:pos x="12" y="6"/>
                </a:cxn>
                <a:cxn ang="0">
                  <a:pos x="9" y="11"/>
                </a:cxn>
                <a:cxn ang="0">
                  <a:pos x="8" y="17"/>
                </a:cxn>
                <a:cxn ang="0">
                  <a:pos x="6" y="24"/>
                </a:cxn>
                <a:cxn ang="0">
                  <a:pos x="8" y="32"/>
                </a:cxn>
                <a:cxn ang="0">
                  <a:pos x="9" y="38"/>
                </a:cxn>
                <a:cxn ang="0">
                  <a:pos x="12" y="42"/>
                </a:cxn>
                <a:cxn ang="0">
                  <a:pos x="17" y="42"/>
                </a:cxn>
                <a:cxn ang="0">
                  <a:pos x="20" y="42"/>
                </a:cxn>
                <a:cxn ang="0">
                  <a:pos x="23" y="41"/>
                </a:cxn>
                <a:cxn ang="0">
                  <a:pos x="24" y="38"/>
                </a:cxn>
                <a:cxn ang="0">
                  <a:pos x="26" y="33"/>
                </a:cxn>
                <a:cxn ang="0">
                  <a:pos x="26" y="29"/>
                </a:cxn>
                <a:cxn ang="0">
                  <a:pos x="26" y="24"/>
                </a:cxn>
              </a:cxnLst>
              <a:rect l="0" t="0" r="r" b="b"/>
              <a:pathLst>
                <a:path w="32" h="48">
                  <a:moveTo>
                    <a:pt x="32" y="24"/>
                  </a:moveTo>
                  <a:lnTo>
                    <a:pt x="32" y="24"/>
                  </a:lnTo>
                  <a:lnTo>
                    <a:pt x="32" y="33"/>
                  </a:lnTo>
                  <a:lnTo>
                    <a:pt x="32" y="33"/>
                  </a:lnTo>
                  <a:lnTo>
                    <a:pt x="29" y="41"/>
                  </a:lnTo>
                  <a:lnTo>
                    <a:pt x="29" y="41"/>
                  </a:lnTo>
                  <a:lnTo>
                    <a:pt x="26" y="44"/>
                  </a:lnTo>
                  <a:lnTo>
                    <a:pt x="24" y="45"/>
                  </a:lnTo>
                  <a:lnTo>
                    <a:pt x="24" y="45"/>
                  </a:lnTo>
                  <a:lnTo>
                    <a:pt x="20" y="47"/>
                  </a:lnTo>
                  <a:lnTo>
                    <a:pt x="15" y="48"/>
                  </a:lnTo>
                  <a:lnTo>
                    <a:pt x="15" y="48"/>
                  </a:lnTo>
                  <a:lnTo>
                    <a:pt x="9" y="47"/>
                  </a:lnTo>
                  <a:lnTo>
                    <a:pt x="9" y="47"/>
                  </a:lnTo>
                  <a:lnTo>
                    <a:pt x="6" y="44"/>
                  </a:lnTo>
                  <a:lnTo>
                    <a:pt x="3" y="42"/>
                  </a:lnTo>
                  <a:lnTo>
                    <a:pt x="3" y="42"/>
                  </a:lnTo>
                  <a:lnTo>
                    <a:pt x="2" y="35"/>
                  </a:lnTo>
                  <a:lnTo>
                    <a:pt x="2" y="35"/>
                  </a:lnTo>
                  <a:lnTo>
                    <a:pt x="0" y="24"/>
                  </a:lnTo>
                  <a:lnTo>
                    <a:pt x="0" y="24"/>
                  </a:lnTo>
                  <a:lnTo>
                    <a:pt x="2" y="14"/>
                  </a:lnTo>
                  <a:lnTo>
                    <a:pt x="2" y="14"/>
                  </a:lnTo>
                  <a:lnTo>
                    <a:pt x="5" y="6"/>
                  </a:lnTo>
                  <a:lnTo>
                    <a:pt x="5" y="6"/>
                  </a:lnTo>
                  <a:lnTo>
                    <a:pt x="6" y="5"/>
                  </a:lnTo>
                  <a:lnTo>
                    <a:pt x="9" y="2"/>
                  </a:lnTo>
                  <a:lnTo>
                    <a:pt x="9" y="2"/>
                  </a:lnTo>
                  <a:lnTo>
                    <a:pt x="12" y="0"/>
                  </a:lnTo>
                  <a:lnTo>
                    <a:pt x="17" y="0"/>
                  </a:lnTo>
                  <a:lnTo>
                    <a:pt x="17" y="0"/>
                  </a:lnTo>
                  <a:lnTo>
                    <a:pt x="21" y="0"/>
                  </a:lnTo>
                  <a:lnTo>
                    <a:pt x="24" y="2"/>
                  </a:lnTo>
                  <a:lnTo>
                    <a:pt x="24" y="2"/>
                  </a:lnTo>
                  <a:lnTo>
                    <a:pt x="27" y="3"/>
                  </a:lnTo>
                  <a:lnTo>
                    <a:pt x="29" y="6"/>
                  </a:lnTo>
                  <a:lnTo>
                    <a:pt x="29" y="6"/>
                  </a:lnTo>
                  <a:lnTo>
                    <a:pt x="32" y="14"/>
                  </a:lnTo>
                  <a:lnTo>
                    <a:pt x="32" y="14"/>
                  </a:lnTo>
                  <a:lnTo>
                    <a:pt x="32" y="24"/>
                  </a:lnTo>
                  <a:lnTo>
                    <a:pt x="32" y="24"/>
                  </a:lnTo>
                  <a:close/>
                  <a:moveTo>
                    <a:pt x="26" y="24"/>
                  </a:moveTo>
                  <a:lnTo>
                    <a:pt x="26"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6" y="24"/>
                  </a:lnTo>
                  <a:lnTo>
                    <a:pt x="6"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56" name="Freeform 82"/>
            <p:cNvSpPr>
              <a:spLocks/>
            </p:cNvSpPr>
            <p:nvPr/>
          </p:nvSpPr>
          <p:spPr bwMode="auto">
            <a:xfrm>
              <a:off x="3867" y="2073"/>
              <a:ext cx="13" cy="21"/>
            </a:xfrm>
            <a:custGeom>
              <a:avLst/>
              <a:gdLst/>
              <a:ahLst/>
              <a:cxnLst>
                <a:cxn ang="0">
                  <a:pos x="27" y="45"/>
                </a:cxn>
                <a:cxn ang="0">
                  <a:pos x="27" y="45"/>
                </a:cxn>
                <a:cxn ang="0">
                  <a:pos x="27" y="47"/>
                </a:cxn>
                <a:cxn ang="0">
                  <a:pos x="26" y="47"/>
                </a:cxn>
                <a:cxn ang="0">
                  <a:pos x="2" y="47"/>
                </a:cxn>
                <a:cxn ang="0">
                  <a:pos x="2" y="47"/>
                </a:cxn>
                <a:cxn ang="0">
                  <a:pos x="0" y="47"/>
                </a:cxn>
                <a:cxn ang="0">
                  <a:pos x="0" y="45"/>
                </a:cxn>
                <a:cxn ang="0">
                  <a:pos x="0" y="45"/>
                </a:cxn>
                <a:cxn ang="0">
                  <a:pos x="0" y="44"/>
                </a:cxn>
                <a:cxn ang="0">
                  <a:pos x="0" y="42"/>
                </a:cxn>
                <a:cxn ang="0">
                  <a:pos x="2" y="42"/>
                </a:cxn>
                <a:cxn ang="0">
                  <a:pos x="2" y="42"/>
                </a:cxn>
                <a:cxn ang="0">
                  <a:pos x="11" y="8"/>
                </a:cxn>
                <a:cxn ang="0">
                  <a:pos x="2" y="12"/>
                </a:cxn>
                <a:cxn ang="0">
                  <a:pos x="2" y="12"/>
                </a:cxn>
                <a:cxn ang="0">
                  <a:pos x="0" y="12"/>
                </a:cxn>
                <a:cxn ang="0">
                  <a:pos x="0" y="12"/>
                </a:cxn>
                <a:cxn ang="0">
                  <a:pos x="0" y="11"/>
                </a:cxn>
                <a:cxn ang="0">
                  <a:pos x="0" y="9"/>
                </a:cxn>
                <a:cxn ang="0">
                  <a:pos x="0" y="9"/>
                </a:cxn>
                <a:cxn ang="0">
                  <a:pos x="0" y="8"/>
                </a:cxn>
                <a:cxn ang="0">
                  <a:pos x="12" y="2"/>
                </a:cxn>
                <a:cxn ang="0">
                  <a:pos x="12" y="2"/>
                </a:cxn>
                <a:cxn ang="0">
                  <a:pos x="12" y="0"/>
                </a:cxn>
                <a:cxn ang="0">
                  <a:pos x="14" y="0"/>
                </a:cxn>
                <a:cxn ang="0">
                  <a:pos x="15" y="0"/>
                </a:cxn>
                <a:cxn ang="0">
                  <a:pos x="15" y="0"/>
                </a:cxn>
                <a:cxn ang="0">
                  <a:pos x="17" y="2"/>
                </a:cxn>
                <a:cxn ang="0">
                  <a:pos x="17" y="2"/>
                </a:cxn>
                <a:cxn ang="0">
                  <a:pos x="17" y="2"/>
                </a:cxn>
                <a:cxn ang="0">
                  <a:pos x="26" y="42"/>
                </a:cxn>
                <a:cxn ang="0">
                  <a:pos x="26" y="42"/>
                </a:cxn>
                <a:cxn ang="0">
                  <a:pos x="27" y="42"/>
                </a:cxn>
                <a:cxn ang="0">
                  <a:pos x="27" y="44"/>
                </a:cxn>
                <a:cxn ang="0">
                  <a:pos x="27" y="45"/>
                </a:cxn>
              </a:cxnLst>
              <a:rect l="0" t="0" r="r" b="b"/>
              <a:pathLst>
                <a:path w="27" h="47">
                  <a:moveTo>
                    <a:pt x="27" y="45"/>
                  </a:moveTo>
                  <a:lnTo>
                    <a:pt x="27" y="45"/>
                  </a:lnTo>
                  <a:lnTo>
                    <a:pt x="27" y="45"/>
                  </a:lnTo>
                  <a:lnTo>
                    <a:pt x="27" y="45"/>
                  </a:lnTo>
                  <a:lnTo>
                    <a:pt x="27" y="47"/>
                  </a:lnTo>
                  <a:lnTo>
                    <a:pt x="27" y="47"/>
                  </a:lnTo>
                  <a:lnTo>
                    <a:pt x="26" y="47"/>
                  </a:lnTo>
                  <a:lnTo>
                    <a:pt x="26" y="47"/>
                  </a:lnTo>
                  <a:lnTo>
                    <a:pt x="26" y="47"/>
                  </a:lnTo>
                  <a:lnTo>
                    <a:pt x="2" y="47"/>
                  </a:lnTo>
                  <a:lnTo>
                    <a:pt x="2" y="47"/>
                  </a:lnTo>
                  <a:lnTo>
                    <a:pt x="2" y="47"/>
                  </a:lnTo>
                  <a:lnTo>
                    <a:pt x="2" y="47"/>
                  </a:lnTo>
                  <a:lnTo>
                    <a:pt x="0" y="47"/>
                  </a:lnTo>
                  <a:lnTo>
                    <a:pt x="0" y="47"/>
                  </a:lnTo>
                  <a:lnTo>
                    <a:pt x="0" y="45"/>
                  </a:lnTo>
                  <a:lnTo>
                    <a:pt x="0" y="45"/>
                  </a:lnTo>
                  <a:lnTo>
                    <a:pt x="0" y="45"/>
                  </a:lnTo>
                  <a:lnTo>
                    <a:pt x="0" y="45"/>
                  </a:lnTo>
                  <a:lnTo>
                    <a:pt x="0" y="44"/>
                  </a:lnTo>
                  <a:lnTo>
                    <a:pt x="0" y="44"/>
                  </a:lnTo>
                  <a:lnTo>
                    <a:pt x="0" y="42"/>
                  </a:lnTo>
                  <a:lnTo>
                    <a:pt x="0" y="42"/>
                  </a:lnTo>
                  <a:lnTo>
                    <a:pt x="2" y="42"/>
                  </a:lnTo>
                  <a:lnTo>
                    <a:pt x="2" y="42"/>
                  </a:lnTo>
                  <a:lnTo>
                    <a:pt x="2" y="42"/>
                  </a:lnTo>
                  <a:lnTo>
                    <a:pt x="11" y="42"/>
                  </a:lnTo>
                  <a:lnTo>
                    <a:pt x="11" y="8"/>
                  </a:lnTo>
                  <a:lnTo>
                    <a:pt x="2" y="12"/>
                  </a:lnTo>
                  <a:lnTo>
                    <a:pt x="2" y="12"/>
                  </a:lnTo>
                  <a:lnTo>
                    <a:pt x="2" y="12"/>
                  </a:lnTo>
                  <a:lnTo>
                    <a:pt x="2"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2" y="8"/>
                  </a:lnTo>
                  <a:lnTo>
                    <a:pt x="12" y="2"/>
                  </a:lnTo>
                  <a:lnTo>
                    <a:pt x="12" y="2"/>
                  </a:lnTo>
                  <a:lnTo>
                    <a:pt x="12" y="2"/>
                  </a:lnTo>
                  <a:lnTo>
                    <a:pt x="12" y="2"/>
                  </a:lnTo>
                  <a:lnTo>
                    <a:pt x="12" y="0"/>
                  </a:lnTo>
                  <a:lnTo>
                    <a:pt x="12" y="0"/>
                  </a:lnTo>
                  <a:lnTo>
                    <a:pt x="14" y="0"/>
                  </a:lnTo>
                  <a:lnTo>
                    <a:pt x="14" y="0"/>
                  </a:lnTo>
                  <a:lnTo>
                    <a:pt x="15" y="0"/>
                  </a:lnTo>
                  <a:lnTo>
                    <a:pt x="15" y="0"/>
                  </a:lnTo>
                  <a:lnTo>
                    <a:pt x="15" y="0"/>
                  </a:lnTo>
                  <a:lnTo>
                    <a:pt x="15" y="0"/>
                  </a:lnTo>
                  <a:lnTo>
                    <a:pt x="17" y="2"/>
                  </a:lnTo>
                  <a:lnTo>
                    <a:pt x="17" y="2"/>
                  </a:lnTo>
                  <a:lnTo>
                    <a:pt x="17" y="2"/>
                  </a:lnTo>
                  <a:lnTo>
                    <a:pt x="17" y="2"/>
                  </a:lnTo>
                  <a:lnTo>
                    <a:pt x="17" y="2"/>
                  </a:lnTo>
                  <a:lnTo>
                    <a:pt x="17" y="42"/>
                  </a:lnTo>
                  <a:lnTo>
                    <a:pt x="26" y="42"/>
                  </a:lnTo>
                  <a:lnTo>
                    <a:pt x="26" y="42"/>
                  </a:lnTo>
                  <a:lnTo>
                    <a:pt x="26" y="42"/>
                  </a:lnTo>
                  <a:lnTo>
                    <a:pt x="26" y="42"/>
                  </a:lnTo>
                  <a:lnTo>
                    <a:pt x="27" y="42"/>
                  </a:lnTo>
                  <a:lnTo>
                    <a:pt x="27" y="42"/>
                  </a:lnTo>
                  <a:lnTo>
                    <a:pt x="27" y="44"/>
                  </a:lnTo>
                  <a:lnTo>
                    <a:pt x="27" y="44"/>
                  </a:lnTo>
                  <a:lnTo>
                    <a:pt x="27" y="45"/>
                  </a:lnTo>
                  <a:lnTo>
                    <a:pt x="27" y="45"/>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57" name="Freeform 83"/>
            <p:cNvSpPr>
              <a:spLocks noEditPoints="1"/>
            </p:cNvSpPr>
            <p:nvPr/>
          </p:nvSpPr>
          <p:spPr bwMode="auto">
            <a:xfrm>
              <a:off x="3893" y="2071"/>
              <a:ext cx="15" cy="21"/>
            </a:xfrm>
            <a:custGeom>
              <a:avLst/>
              <a:gdLst/>
              <a:ahLst/>
              <a:cxnLst>
                <a:cxn ang="0">
                  <a:pos x="31" y="22"/>
                </a:cxn>
                <a:cxn ang="0">
                  <a:pos x="30" y="33"/>
                </a:cxn>
                <a:cxn ang="0">
                  <a:pos x="28" y="40"/>
                </a:cxn>
                <a:cxn ang="0">
                  <a:pos x="22" y="45"/>
                </a:cxn>
                <a:cxn ang="0">
                  <a:pos x="19" y="46"/>
                </a:cxn>
                <a:cxn ang="0">
                  <a:pos x="15" y="46"/>
                </a:cxn>
                <a:cxn ang="0">
                  <a:pos x="7" y="45"/>
                </a:cxn>
                <a:cxn ang="0">
                  <a:pos x="3" y="40"/>
                </a:cxn>
                <a:cxn ang="0">
                  <a:pos x="0" y="33"/>
                </a:cxn>
                <a:cxn ang="0">
                  <a:pos x="0" y="24"/>
                </a:cxn>
                <a:cxn ang="0">
                  <a:pos x="0" y="13"/>
                </a:cxn>
                <a:cxn ang="0">
                  <a:pos x="3" y="6"/>
                </a:cxn>
                <a:cxn ang="0">
                  <a:pos x="6" y="3"/>
                </a:cxn>
                <a:cxn ang="0">
                  <a:pos x="9" y="1"/>
                </a:cxn>
                <a:cxn ang="0">
                  <a:pos x="16" y="0"/>
                </a:cxn>
                <a:cxn ang="0">
                  <a:pos x="19" y="0"/>
                </a:cxn>
                <a:cxn ang="0">
                  <a:pos x="24" y="1"/>
                </a:cxn>
                <a:cxn ang="0">
                  <a:pos x="28" y="6"/>
                </a:cxn>
                <a:cxn ang="0">
                  <a:pos x="30" y="13"/>
                </a:cxn>
                <a:cxn ang="0">
                  <a:pos x="31" y="22"/>
                </a:cxn>
                <a:cxn ang="0">
                  <a:pos x="25" y="24"/>
                </a:cxn>
                <a:cxn ang="0">
                  <a:pos x="25" y="18"/>
                </a:cxn>
                <a:cxn ang="0">
                  <a:pos x="24" y="12"/>
                </a:cxn>
                <a:cxn ang="0">
                  <a:pos x="22" y="9"/>
                </a:cxn>
                <a:cxn ang="0">
                  <a:pos x="21" y="6"/>
                </a:cxn>
                <a:cxn ang="0">
                  <a:pos x="18" y="4"/>
                </a:cxn>
                <a:cxn ang="0">
                  <a:pos x="15" y="4"/>
                </a:cxn>
                <a:cxn ang="0">
                  <a:pos x="10" y="6"/>
                </a:cxn>
                <a:cxn ang="0">
                  <a:pos x="7" y="10"/>
                </a:cxn>
                <a:cxn ang="0">
                  <a:pos x="6" y="15"/>
                </a:cxn>
                <a:cxn ang="0">
                  <a:pos x="6" y="22"/>
                </a:cxn>
                <a:cxn ang="0">
                  <a:pos x="6" y="31"/>
                </a:cxn>
                <a:cxn ang="0">
                  <a:pos x="7" y="37"/>
                </a:cxn>
                <a:cxn ang="0">
                  <a:pos x="10" y="40"/>
                </a:cxn>
                <a:cxn ang="0">
                  <a:pos x="15" y="42"/>
                </a:cxn>
                <a:cxn ang="0">
                  <a:pos x="19" y="40"/>
                </a:cxn>
                <a:cxn ang="0">
                  <a:pos x="21" y="39"/>
                </a:cxn>
                <a:cxn ang="0">
                  <a:pos x="24" y="36"/>
                </a:cxn>
                <a:cxn ang="0">
                  <a:pos x="24" y="33"/>
                </a:cxn>
                <a:cxn ang="0">
                  <a:pos x="25" y="28"/>
                </a:cxn>
                <a:cxn ang="0">
                  <a:pos x="25" y="24"/>
                </a:cxn>
              </a:cxnLst>
              <a:rect l="0" t="0" r="r" b="b"/>
              <a:pathLst>
                <a:path w="31" h="46">
                  <a:moveTo>
                    <a:pt x="31" y="22"/>
                  </a:moveTo>
                  <a:lnTo>
                    <a:pt x="31" y="22"/>
                  </a:lnTo>
                  <a:lnTo>
                    <a:pt x="30" y="33"/>
                  </a:lnTo>
                  <a:lnTo>
                    <a:pt x="30" y="33"/>
                  </a:lnTo>
                  <a:lnTo>
                    <a:pt x="28" y="40"/>
                  </a:lnTo>
                  <a:lnTo>
                    <a:pt x="28" y="40"/>
                  </a:lnTo>
                  <a:lnTo>
                    <a:pt x="25" y="43"/>
                  </a:lnTo>
                  <a:lnTo>
                    <a:pt x="22" y="45"/>
                  </a:lnTo>
                  <a:lnTo>
                    <a:pt x="22" y="45"/>
                  </a:lnTo>
                  <a:lnTo>
                    <a:pt x="19" y="46"/>
                  </a:lnTo>
                  <a:lnTo>
                    <a:pt x="15" y="46"/>
                  </a:lnTo>
                  <a:lnTo>
                    <a:pt x="15" y="46"/>
                  </a:lnTo>
                  <a:lnTo>
                    <a:pt x="7" y="45"/>
                  </a:lnTo>
                  <a:lnTo>
                    <a:pt x="7" y="45"/>
                  </a:lnTo>
                  <a:lnTo>
                    <a:pt x="4" y="43"/>
                  </a:lnTo>
                  <a:lnTo>
                    <a:pt x="3" y="40"/>
                  </a:lnTo>
                  <a:lnTo>
                    <a:pt x="3" y="40"/>
                  </a:lnTo>
                  <a:lnTo>
                    <a:pt x="0" y="33"/>
                  </a:lnTo>
                  <a:lnTo>
                    <a:pt x="0" y="33"/>
                  </a:lnTo>
                  <a:lnTo>
                    <a:pt x="0" y="24"/>
                  </a:lnTo>
                  <a:lnTo>
                    <a:pt x="0" y="24"/>
                  </a:lnTo>
                  <a:lnTo>
                    <a:pt x="0" y="13"/>
                  </a:lnTo>
                  <a:lnTo>
                    <a:pt x="0" y="13"/>
                  </a:lnTo>
                  <a:lnTo>
                    <a:pt x="3" y="6"/>
                  </a:lnTo>
                  <a:lnTo>
                    <a:pt x="3" y="6"/>
                  </a:lnTo>
                  <a:lnTo>
                    <a:pt x="6" y="3"/>
                  </a:lnTo>
                  <a:lnTo>
                    <a:pt x="9" y="1"/>
                  </a:lnTo>
                  <a:lnTo>
                    <a:pt x="9" y="1"/>
                  </a:lnTo>
                  <a:lnTo>
                    <a:pt x="12" y="0"/>
                  </a:lnTo>
                  <a:lnTo>
                    <a:pt x="16" y="0"/>
                  </a:lnTo>
                  <a:lnTo>
                    <a:pt x="16" y="0"/>
                  </a:lnTo>
                  <a:lnTo>
                    <a:pt x="19" y="0"/>
                  </a:lnTo>
                  <a:lnTo>
                    <a:pt x="24" y="1"/>
                  </a:lnTo>
                  <a:lnTo>
                    <a:pt x="24" y="1"/>
                  </a:lnTo>
                  <a:lnTo>
                    <a:pt x="25" y="3"/>
                  </a:lnTo>
                  <a:lnTo>
                    <a:pt x="28" y="6"/>
                  </a:lnTo>
                  <a:lnTo>
                    <a:pt x="28" y="6"/>
                  </a:lnTo>
                  <a:lnTo>
                    <a:pt x="30" y="13"/>
                  </a:lnTo>
                  <a:lnTo>
                    <a:pt x="30" y="13"/>
                  </a:lnTo>
                  <a:lnTo>
                    <a:pt x="31" y="22"/>
                  </a:lnTo>
                  <a:lnTo>
                    <a:pt x="31" y="22"/>
                  </a:lnTo>
                  <a:close/>
                  <a:moveTo>
                    <a:pt x="25" y="24"/>
                  </a:moveTo>
                  <a:lnTo>
                    <a:pt x="25" y="24"/>
                  </a:lnTo>
                  <a:lnTo>
                    <a:pt x="25" y="18"/>
                  </a:lnTo>
                  <a:lnTo>
                    <a:pt x="25" y="18"/>
                  </a:lnTo>
                  <a:lnTo>
                    <a:pt x="24" y="12"/>
                  </a:lnTo>
                  <a:lnTo>
                    <a:pt x="24" y="12"/>
                  </a:lnTo>
                  <a:lnTo>
                    <a:pt x="22" y="9"/>
                  </a:lnTo>
                  <a:lnTo>
                    <a:pt x="22" y="9"/>
                  </a:lnTo>
                  <a:lnTo>
                    <a:pt x="21" y="6"/>
                  </a:lnTo>
                  <a:lnTo>
                    <a:pt x="21" y="6"/>
                  </a:lnTo>
                  <a:lnTo>
                    <a:pt x="18" y="4"/>
                  </a:lnTo>
                  <a:lnTo>
                    <a:pt x="18" y="4"/>
                  </a:lnTo>
                  <a:lnTo>
                    <a:pt x="15" y="4"/>
                  </a:lnTo>
                  <a:lnTo>
                    <a:pt x="15" y="4"/>
                  </a:lnTo>
                  <a:lnTo>
                    <a:pt x="10" y="6"/>
                  </a:lnTo>
                  <a:lnTo>
                    <a:pt x="10" y="6"/>
                  </a:lnTo>
                  <a:lnTo>
                    <a:pt x="7" y="10"/>
                  </a:lnTo>
                  <a:lnTo>
                    <a:pt x="7" y="10"/>
                  </a:lnTo>
                  <a:lnTo>
                    <a:pt x="6" y="15"/>
                  </a:lnTo>
                  <a:lnTo>
                    <a:pt x="6" y="15"/>
                  </a:lnTo>
                  <a:lnTo>
                    <a:pt x="6" y="22"/>
                  </a:lnTo>
                  <a:lnTo>
                    <a:pt x="6" y="22"/>
                  </a:lnTo>
                  <a:lnTo>
                    <a:pt x="6" y="31"/>
                  </a:lnTo>
                  <a:lnTo>
                    <a:pt x="6" y="31"/>
                  </a:lnTo>
                  <a:lnTo>
                    <a:pt x="7" y="37"/>
                  </a:lnTo>
                  <a:lnTo>
                    <a:pt x="7" y="37"/>
                  </a:lnTo>
                  <a:lnTo>
                    <a:pt x="10" y="40"/>
                  </a:lnTo>
                  <a:lnTo>
                    <a:pt x="10" y="40"/>
                  </a:lnTo>
                  <a:lnTo>
                    <a:pt x="15" y="42"/>
                  </a:lnTo>
                  <a:lnTo>
                    <a:pt x="15" y="42"/>
                  </a:lnTo>
                  <a:lnTo>
                    <a:pt x="19" y="40"/>
                  </a:lnTo>
                  <a:lnTo>
                    <a:pt x="19" y="40"/>
                  </a:lnTo>
                  <a:lnTo>
                    <a:pt x="21" y="39"/>
                  </a:lnTo>
                  <a:lnTo>
                    <a:pt x="21" y="39"/>
                  </a:lnTo>
                  <a:lnTo>
                    <a:pt x="24" y="36"/>
                  </a:lnTo>
                  <a:lnTo>
                    <a:pt x="24" y="36"/>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58" name="Freeform 84"/>
            <p:cNvSpPr>
              <a:spLocks noEditPoints="1"/>
            </p:cNvSpPr>
            <p:nvPr/>
          </p:nvSpPr>
          <p:spPr bwMode="auto">
            <a:xfrm>
              <a:off x="3550" y="2075"/>
              <a:ext cx="14" cy="22"/>
            </a:xfrm>
            <a:custGeom>
              <a:avLst/>
              <a:gdLst/>
              <a:ahLst/>
              <a:cxnLst>
                <a:cxn ang="0">
                  <a:pos x="32" y="24"/>
                </a:cxn>
                <a:cxn ang="0">
                  <a:pos x="30" y="34"/>
                </a:cxn>
                <a:cxn ang="0">
                  <a:pos x="27" y="42"/>
                </a:cxn>
                <a:cxn ang="0">
                  <a:pos x="23" y="46"/>
                </a:cxn>
                <a:cxn ang="0">
                  <a:pos x="20" y="48"/>
                </a:cxn>
                <a:cxn ang="0">
                  <a:pos x="15" y="48"/>
                </a:cxn>
                <a:cxn ang="0">
                  <a:pos x="8" y="46"/>
                </a:cxn>
                <a:cxn ang="0">
                  <a:pos x="3" y="42"/>
                </a:cxn>
                <a:cxn ang="0">
                  <a:pos x="0" y="34"/>
                </a:cxn>
                <a:cxn ang="0">
                  <a:pos x="0" y="24"/>
                </a:cxn>
                <a:cxn ang="0">
                  <a:pos x="0" y="15"/>
                </a:cxn>
                <a:cxn ang="0">
                  <a:pos x="3" y="7"/>
                </a:cxn>
                <a:cxn ang="0">
                  <a:pos x="5" y="4"/>
                </a:cxn>
                <a:cxn ang="0">
                  <a:pos x="8" y="3"/>
                </a:cxn>
                <a:cxn ang="0">
                  <a:pos x="15" y="0"/>
                </a:cxn>
                <a:cxn ang="0">
                  <a:pos x="20" y="1"/>
                </a:cxn>
                <a:cxn ang="0">
                  <a:pos x="23" y="1"/>
                </a:cxn>
                <a:cxn ang="0">
                  <a:pos x="29" y="6"/>
                </a:cxn>
                <a:cxn ang="0">
                  <a:pos x="30" y="13"/>
                </a:cxn>
                <a:cxn ang="0">
                  <a:pos x="32" y="24"/>
                </a:cxn>
                <a:cxn ang="0">
                  <a:pos x="26" y="24"/>
                </a:cxn>
                <a:cxn ang="0">
                  <a:pos x="24" y="18"/>
                </a:cxn>
                <a:cxn ang="0">
                  <a:pos x="24" y="13"/>
                </a:cxn>
                <a:cxn ang="0">
                  <a:pos x="23" y="10"/>
                </a:cxn>
                <a:cxn ang="0">
                  <a:pos x="21" y="7"/>
                </a:cxn>
                <a:cxn ang="0">
                  <a:pos x="18" y="6"/>
                </a:cxn>
                <a:cxn ang="0">
                  <a:pos x="15" y="6"/>
                </a:cxn>
                <a:cxn ang="0">
                  <a:pos x="11" y="7"/>
                </a:cxn>
                <a:cxn ang="0">
                  <a:pos x="8" y="10"/>
                </a:cxn>
                <a:cxn ang="0">
                  <a:pos x="6" y="16"/>
                </a:cxn>
                <a:cxn ang="0">
                  <a:pos x="6" y="24"/>
                </a:cxn>
                <a:cxn ang="0">
                  <a:pos x="6" y="33"/>
                </a:cxn>
                <a:cxn ang="0">
                  <a:pos x="8" y="39"/>
                </a:cxn>
                <a:cxn ang="0">
                  <a:pos x="11" y="42"/>
                </a:cxn>
                <a:cxn ang="0">
                  <a:pos x="15" y="43"/>
                </a:cxn>
                <a:cxn ang="0">
                  <a:pos x="18" y="42"/>
                </a:cxn>
                <a:cxn ang="0">
                  <a:pos x="21" y="40"/>
                </a:cxn>
                <a:cxn ang="0">
                  <a:pos x="23" y="37"/>
                </a:cxn>
                <a:cxn ang="0">
                  <a:pos x="24" y="34"/>
                </a:cxn>
                <a:cxn ang="0">
                  <a:pos x="24" y="30"/>
                </a:cxn>
                <a:cxn ang="0">
                  <a:pos x="26" y="24"/>
                </a:cxn>
              </a:cxnLst>
              <a:rect l="0" t="0" r="r" b="b"/>
              <a:pathLst>
                <a:path w="32" h="48">
                  <a:moveTo>
                    <a:pt x="32" y="24"/>
                  </a:moveTo>
                  <a:lnTo>
                    <a:pt x="32" y="24"/>
                  </a:lnTo>
                  <a:lnTo>
                    <a:pt x="30" y="34"/>
                  </a:lnTo>
                  <a:lnTo>
                    <a:pt x="30" y="34"/>
                  </a:lnTo>
                  <a:lnTo>
                    <a:pt x="27" y="42"/>
                  </a:lnTo>
                  <a:lnTo>
                    <a:pt x="27" y="42"/>
                  </a:lnTo>
                  <a:lnTo>
                    <a:pt x="26" y="43"/>
                  </a:lnTo>
                  <a:lnTo>
                    <a:pt x="23" y="46"/>
                  </a:lnTo>
                  <a:lnTo>
                    <a:pt x="23" y="46"/>
                  </a:lnTo>
                  <a:lnTo>
                    <a:pt x="20" y="48"/>
                  </a:lnTo>
                  <a:lnTo>
                    <a:pt x="15" y="48"/>
                  </a:lnTo>
                  <a:lnTo>
                    <a:pt x="15" y="48"/>
                  </a:lnTo>
                  <a:lnTo>
                    <a:pt x="8" y="46"/>
                  </a:lnTo>
                  <a:lnTo>
                    <a:pt x="8" y="46"/>
                  </a:lnTo>
                  <a:lnTo>
                    <a:pt x="5" y="45"/>
                  </a:lnTo>
                  <a:lnTo>
                    <a:pt x="3" y="42"/>
                  </a:lnTo>
                  <a:lnTo>
                    <a:pt x="3" y="42"/>
                  </a:lnTo>
                  <a:lnTo>
                    <a:pt x="0" y="34"/>
                  </a:lnTo>
                  <a:lnTo>
                    <a:pt x="0" y="34"/>
                  </a:lnTo>
                  <a:lnTo>
                    <a:pt x="0" y="24"/>
                  </a:lnTo>
                  <a:lnTo>
                    <a:pt x="0" y="24"/>
                  </a:lnTo>
                  <a:lnTo>
                    <a:pt x="0" y="15"/>
                  </a:lnTo>
                  <a:lnTo>
                    <a:pt x="0" y="15"/>
                  </a:lnTo>
                  <a:lnTo>
                    <a:pt x="3" y="7"/>
                  </a:lnTo>
                  <a:lnTo>
                    <a:pt x="3" y="7"/>
                  </a:lnTo>
                  <a:lnTo>
                    <a:pt x="5" y="4"/>
                  </a:lnTo>
                  <a:lnTo>
                    <a:pt x="8" y="3"/>
                  </a:lnTo>
                  <a:lnTo>
                    <a:pt x="8" y="3"/>
                  </a:lnTo>
                  <a:lnTo>
                    <a:pt x="12" y="1"/>
                  </a:lnTo>
                  <a:lnTo>
                    <a:pt x="15" y="0"/>
                  </a:lnTo>
                  <a:lnTo>
                    <a:pt x="15" y="0"/>
                  </a:lnTo>
                  <a:lnTo>
                    <a:pt x="20" y="1"/>
                  </a:lnTo>
                  <a:lnTo>
                    <a:pt x="23" y="1"/>
                  </a:lnTo>
                  <a:lnTo>
                    <a:pt x="23" y="1"/>
                  </a:lnTo>
                  <a:lnTo>
                    <a:pt x="26" y="4"/>
                  </a:lnTo>
                  <a:lnTo>
                    <a:pt x="29" y="6"/>
                  </a:lnTo>
                  <a:lnTo>
                    <a:pt x="29" y="6"/>
                  </a:lnTo>
                  <a:lnTo>
                    <a:pt x="30" y="13"/>
                  </a:lnTo>
                  <a:lnTo>
                    <a:pt x="30" y="13"/>
                  </a:lnTo>
                  <a:lnTo>
                    <a:pt x="32" y="24"/>
                  </a:lnTo>
                  <a:lnTo>
                    <a:pt x="32" y="24"/>
                  </a:lnTo>
                  <a:close/>
                  <a:moveTo>
                    <a:pt x="26" y="24"/>
                  </a:moveTo>
                  <a:lnTo>
                    <a:pt x="26" y="24"/>
                  </a:lnTo>
                  <a:lnTo>
                    <a:pt x="24" y="18"/>
                  </a:lnTo>
                  <a:lnTo>
                    <a:pt x="24" y="18"/>
                  </a:lnTo>
                  <a:lnTo>
                    <a:pt x="24" y="13"/>
                  </a:lnTo>
                  <a:lnTo>
                    <a:pt x="24" y="13"/>
                  </a:lnTo>
                  <a:lnTo>
                    <a:pt x="23" y="10"/>
                  </a:lnTo>
                  <a:lnTo>
                    <a:pt x="23" y="10"/>
                  </a:lnTo>
                  <a:lnTo>
                    <a:pt x="21" y="7"/>
                  </a:lnTo>
                  <a:lnTo>
                    <a:pt x="21" y="7"/>
                  </a:lnTo>
                  <a:lnTo>
                    <a:pt x="18" y="6"/>
                  </a:lnTo>
                  <a:lnTo>
                    <a:pt x="18" y="6"/>
                  </a:lnTo>
                  <a:lnTo>
                    <a:pt x="15" y="6"/>
                  </a:lnTo>
                  <a:lnTo>
                    <a:pt x="15" y="6"/>
                  </a:lnTo>
                  <a:lnTo>
                    <a:pt x="11" y="7"/>
                  </a:lnTo>
                  <a:lnTo>
                    <a:pt x="11" y="7"/>
                  </a:lnTo>
                  <a:lnTo>
                    <a:pt x="8" y="10"/>
                  </a:lnTo>
                  <a:lnTo>
                    <a:pt x="8" y="10"/>
                  </a:lnTo>
                  <a:lnTo>
                    <a:pt x="6" y="16"/>
                  </a:lnTo>
                  <a:lnTo>
                    <a:pt x="6" y="16"/>
                  </a:lnTo>
                  <a:lnTo>
                    <a:pt x="6" y="24"/>
                  </a:lnTo>
                  <a:lnTo>
                    <a:pt x="6" y="24"/>
                  </a:lnTo>
                  <a:lnTo>
                    <a:pt x="6" y="33"/>
                  </a:lnTo>
                  <a:lnTo>
                    <a:pt x="6" y="33"/>
                  </a:lnTo>
                  <a:lnTo>
                    <a:pt x="8" y="39"/>
                  </a:lnTo>
                  <a:lnTo>
                    <a:pt x="8" y="39"/>
                  </a:lnTo>
                  <a:lnTo>
                    <a:pt x="11" y="42"/>
                  </a:lnTo>
                  <a:lnTo>
                    <a:pt x="11" y="42"/>
                  </a:lnTo>
                  <a:lnTo>
                    <a:pt x="15" y="43"/>
                  </a:lnTo>
                  <a:lnTo>
                    <a:pt x="15" y="43"/>
                  </a:lnTo>
                  <a:lnTo>
                    <a:pt x="18" y="42"/>
                  </a:lnTo>
                  <a:lnTo>
                    <a:pt x="18" y="42"/>
                  </a:lnTo>
                  <a:lnTo>
                    <a:pt x="21" y="40"/>
                  </a:lnTo>
                  <a:lnTo>
                    <a:pt x="21" y="40"/>
                  </a:lnTo>
                  <a:lnTo>
                    <a:pt x="23" y="37"/>
                  </a:lnTo>
                  <a:lnTo>
                    <a:pt x="23" y="37"/>
                  </a:lnTo>
                  <a:lnTo>
                    <a:pt x="24" y="34"/>
                  </a:lnTo>
                  <a:lnTo>
                    <a:pt x="24" y="34"/>
                  </a:lnTo>
                  <a:lnTo>
                    <a:pt x="24" y="30"/>
                  </a:lnTo>
                  <a:lnTo>
                    <a:pt x="24" y="30"/>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59" name="Freeform 85"/>
            <p:cNvSpPr>
              <a:spLocks/>
            </p:cNvSpPr>
            <p:nvPr/>
          </p:nvSpPr>
          <p:spPr bwMode="auto">
            <a:xfrm>
              <a:off x="3580" y="2075"/>
              <a:ext cx="13" cy="22"/>
            </a:xfrm>
            <a:custGeom>
              <a:avLst/>
              <a:gdLst/>
              <a:ahLst/>
              <a:cxnLst>
                <a:cxn ang="0">
                  <a:pos x="27" y="44"/>
                </a:cxn>
                <a:cxn ang="0">
                  <a:pos x="27" y="45"/>
                </a:cxn>
                <a:cxn ang="0">
                  <a:pos x="27" y="45"/>
                </a:cxn>
                <a:cxn ang="0">
                  <a:pos x="27" y="45"/>
                </a:cxn>
                <a:cxn ang="0">
                  <a:pos x="1" y="47"/>
                </a:cxn>
                <a:cxn ang="0">
                  <a:pos x="1" y="45"/>
                </a:cxn>
                <a:cxn ang="0">
                  <a:pos x="1" y="45"/>
                </a:cxn>
                <a:cxn ang="0">
                  <a:pos x="1" y="45"/>
                </a:cxn>
                <a:cxn ang="0">
                  <a:pos x="0" y="44"/>
                </a:cxn>
                <a:cxn ang="0">
                  <a:pos x="1" y="42"/>
                </a:cxn>
                <a:cxn ang="0">
                  <a:pos x="1" y="42"/>
                </a:cxn>
                <a:cxn ang="0">
                  <a:pos x="1" y="41"/>
                </a:cxn>
                <a:cxn ang="0">
                  <a:pos x="1" y="41"/>
                </a:cxn>
                <a:cxn ang="0">
                  <a:pos x="12" y="6"/>
                </a:cxn>
                <a:cxn ang="0">
                  <a:pos x="3" y="12"/>
                </a:cxn>
                <a:cxn ang="0">
                  <a:pos x="1" y="12"/>
                </a:cxn>
                <a:cxn ang="0">
                  <a:pos x="1" y="12"/>
                </a:cxn>
                <a:cxn ang="0">
                  <a:pos x="0" y="11"/>
                </a:cxn>
                <a:cxn ang="0">
                  <a:pos x="0" y="9"/>
                </a:cxn>
                <a:cxn ang="0">
                  <a:pos x="0" y="9"/>
                </a:cxn>
                <a:cxn ang="0">
                  <a:pos x="0" y="8"/>
                </a:cxn>
                <a:cxn ang="0">
                  <a:pos x="1" y="8"/>
                </a:cxn>
                <a:cxn ang="0">
                  <a:pos x="12" y="0"/>
                </a:cxn>
                <a:cxn ang="0">
                  <a:pos x="12" y="0"/>
                </a:cxn>
                <a:cxn ang="0">
                  <a:pos x="13" y="0"/>
                </a:cxn>
                <a:cxn ang="0">
                  <a:pos x="13" y="0"/>
                </a:cxn>
                <a:cxn ang="0">
                  <a:pos x="15" y="0"/>
                </a:cxn>
                <a:cxn ang="0">
                  <a:pos x="16" y="0"/>
                </a:cxn>
                <a:cxn ang="0">
                  <a:pos x="16" y="0"/>
                </a:cxn>
                <a:cxn ang="0">
                  <a:pos x="18" y="0"/>
                </a:cxn>
                <a:cxn ang="0">
                  <a:pos x="18" y="0"/>
                </a:cxn>
                <a:cxn ang="0">
                  <a:pos x="25" y="41"/>
                </a:cxn>
                <a:cxn ang="0">
                  <a:pos x="27" y="41"/>
                </a:cxn>
                <a:cxn ang="0">
                  <a:pos x="27" y="42"/>
                </a:cxn>
                <a:cxn ang="0">
                  <a:pos x="27" y="42"/>
                </a:cxn>
                <a:cxn ang="0">
                  <a:pos x="27" y="44"/>
                </a:cxn>
              </a:cxnLst>
              <a:rect l="0" t="0" r="r" b="b"/>
              <a:pathLst>
                <a:path w="27" h="47">
                  <a:moveTo>
                    <a:pt x="27" y="44"/>
                  </a:moveTo>
                  <a:lnTo>
                    <a:pt x="27" y="44"/>
                  </a:lnTo>
                  <a:lnTo>
                    <a:pt x="27" y="45"/>
                  </a:lnTo>
                  <a:lnTo>
                    <a:pt x="27" y="45"/>
                  </a:lnTo>
                  <a:lnTo>
                    <a:pt x="27" y="45"/>
                  </a:lnTo>
                  <a:lnTo>
                    <a:pt x="27" y="45"/>
                  </a:lnTo>
                  <a:lnTo>
                    <a:pt x="27" y="45"/>
                  </a:lnTo>
                  <a:lnTo>
                    <a:pt x="27" y="45"/>
                  </a:lnTo>
                  <a:lnTo>
                    <a:pt x="25" y="47"/>
                  </a:lnTo>
                  <a:lnTo>
                    <a:pt x="1" y="47"/>
                  </a:lnTo>
                  <a:lnTo>
                    <a:pt x="1" y="47"/>
                  </a:lnTo>
                  <a:lnTo>
                    <a:pt x="1" y="45"/>
                  </a:lnTo>
                  <a:lnTo>
                    <a:pt x="1" y="45"/>
                  </a:lnTo>
                  <a:lnTo>
                    <a:pt x="1" y="45"/>
                  </a:lnTo>
                  <a:lnTo>
                    <a:pt x="1" y="45"/>
                  </a:lnTo>
                  <a:lnTo>
                    <a:pt x="1" y="45"/>
                  </a:lnTo>
                  <a:lnTo>
                    <a:pt x="1" y="45"/>
                  </a:lnTo>
                  <a:lnTo>
                    <a:pt x="0" y="44"/>
                  </a:lnTo>
                  <a:lnTo>
                    <a:pt x="0" y="44"/>
                  </a:lnTo>
                  <a:lnTo>
                    <a:pt x="1" y="42"/>
                  </a:lnTo>
                  <a:lnTo>
                    <a:pt x="1" y="42"/>
                  </a:lnTo>
                  <a:lnTo>
                    <a:pt x="1" y="42"/>
                  </a:lnTo>
                  <a:lnTo>
                    <a:pt x="1" y="42"/>
                  </a:lnTo>
                  <a:lnTo>
                    <a:pt x="1" y="41"/>
                  </a:lnTo>
                  <a:lnTo>
                    <a:pt x="1" y="41"/>
                  </a:lnTo>
                  <a:lnTo>
                    <a:pt x="1" y="41"/>
                  </a:lnTo>
                  <a:lnTo>
                    <a:pt x="12" y="41"/>
                  </a:lnTo>
                  <a:lnTo>
                    <a:pt x="12" y="6"/>
                  </a:lnTo>
                  <a:lnTo>
                    <a:pt x="3" y="12"/>
                  </a:lnTo>
                  <a:lnTo>
                    <a:pt x="3" y="12"/>
                  </a:lnTo>
                  <a:lnTo>
                    <a:pt x="1" y="12"/>
                  </a:lnTo>
                  <a:lnTo>
                    <a:pt x="1" y="12"/>
                  </a:lnTo>
                  <a:lnTo>
                    <a:pt x="1" y="12"/>
                  </a:lnTo>
                  <a:lnTo>
                    <a:pt x="1" y="12"/>
                  </a:lnTo>
                  <a:lnTo>
                    <a:pt x="0" y="11"/>
                  </a:lnTo>
                  <a:lnTo>
                    <a:pt x="0" y="11"/>
                  </a:lnTo>
                  <a:lnTo>
                    <a:pt x="0" y="9"/>
                  </a:lnTo>
                  <a:lnTo>
                    <a:pt x="0" y="9"/>
                  </a:lnTo>
                  <a:lnTo>
                    <a:pt x="0" y="9"/>
                  </a:lnTo>
                  <a:lnTo>
                    <a:pt x="0" y="9"/>
                  </a:lnTo>
                  <a:lnTo>
                    <a:pt x="0" y="8"/>
                  </a:lnTo>
                  <a:lnTo>
                    <a:pt x="0" y="8"/>
                  </a:lnTo>
                  <a:lnTo>
                    <a:pt x="1" y="8"/>
                  </a:lnTo>
                  <a:lnTo>
                    <a:pt x="1" y="8"/>
                  </a:lnTo>
                  <a:lnTo>
                    <a:pt x="1" y="8"/>
                  </a:lnTo>
                  <a:lnTo>
                    <a:pt x="12" y="0"/>
                  </a:lnTo>
                  <a:lnTo>
                    <a:pt x="12" y="0"/>
                  </a:lnTo>
                  <a:lnTo>
                    <a:pt x="12" y="0"/>
                  </a:lnTo>
                  <a:lnTo>
                    <a:pt x="12" y="0"/>
                  </a:lnTo>
                  <a:lnTo>
                    <a:pt x="13" y="0"/>
                  </a:lnTo>
                  <a:lnTo>
                    <a:pt x="13" y="0"/>
                  </a:lnTo>
                  <a:lnTo>
                    <a:pt x="13" y="0"/>
                  </a:lnTo>
                  <a:lnTo>
                    <a:pt x="13" y="0"/>
                  </a:lnTo>
                  <a:lnTo>
                    <a:pt x="15" y="0"/>
                  </a:lnTo>
                  <a:lnTo>
                    <a:pt x="15" y="0"/>
                  </a:lnTo>
                  <a:lnTo>
                    <a:pt x="16" y="0"/>
                  </a:lnTo>
                  <a:lnTo>
                    <a:pt x="16" y="0"/>
                  </a:lnTo>
                  <a:lnTo>
                    <a:pt x="16" y="0"/>
                  </a:lnTo>
                  <a:lnTo>
                    <a:pt x="16" y="0"/>
                  </a:lnTo>
                  <a:lnTo>
                    <a:pt x="18" y="0"/>
                  </a:lnTo>
                  <a:lnTo>
                    <a:pt x="18" y="0"/>
                  </a:lnTo>
                  <a:lnTo>
                    <a:pt x="18" y="0"/>
                  </a:lnTo>
                  <a:lnTo>
                    <a:pt x="18" y="41"/>
                  </a:lnTo>
                  <a:lnTo>
                    <a:pt x="25" y="41"/>
                  </a:lnTo>
                  <a:lnTo>
                    <a:pt x="25" y="41"/>
                  </a:lnTo>
                  <a:lnTo>
                    <a:pt x="27" y="41"/>
                  </a:lnTo>
                  <a:lnTo>
                    <a:pt x="27" y="41"/>
                  </a:lnTo>
                  <a:lnTo>
                    <a:pt x="27" y="42"/>
                  </a:lnTo>
                  <a:lnTo>
                    <a:pt x="27" y="42"/>
                  </a:lnTo>
                  <a:lnTo>
                    <a:pt x="27" y="42"/>
                  </a:lnTo>
                  <a:lnTo>
                    <a:pt x="27" y="42"/>
                  </a:lnTo>
                  <a:lnTo>
                    <a:pt x="27" y="44"/>
                  </a:lnTo>
                  <a:lnTo>
                    <a:pt x="27" y="4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60" name="Freeform 86"/>
            <p:cNvSpPr>
              <a:spLocks noEditPoints="1"/>
            </p:cNvSpPr>
            <p:nvPr/>
          </p:nvSpPr>
          <p:spPr bwMode="auto">
            <a:xfrm>
              <a:off x="3606" y="2073"/>
              <a:ext cx="14" cy="22"/>
            </a:xfrm>
            <a:custGeom>
              <a:avLst/>
              <a:gdLst/>
              <a:ahLst/>
              <a:cxnLst>
                <a:cxn ang="0">
                  <a:pos x="32" y="24"/>
                </a:cxn>
                <a:cxn ang="0">
                  <a:pos x="32" y="33"/>
                </a:cxn>
                <a:cxn ang="0">
                  <a:pos x="29" y="41"/>
                </a:cxn>
                <a:cxn ang="0">
                  <a:pos x="24" y="45"/>
                </a:cxn>
                <a:cxn ang="0">
                  <a:pos x="20" y="47"/>
                </a:cxn>
                <a:cxn ang="0">
                  <a:pos x="15" y="48"/>
                </a:cxn>
                <a:cxn ang="0">
                  <a:pos x="9" y="47"/>
                </a:cxn>
                <a:cxn ang="0">
                  <a:pos x="3"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2" y="24"/>
                </a:cxn>
                <a:cxn ang="0">
                  <a:pos x="26" y="24"/>
                </a:cxn>
                <a:cxn ang="0">
                  <a:pos x="26" y="18"/>
                </a:cxn>
                <a:cxn ang="0">
                  <a:pos x="24" y="14"/>
                </a:cxn>
                <a:cxn ang="0">
                  <a:pos x="24" y="9"/>
                </a:cxn>
                <a:cxn ang="0">
                  <a:pos x="21" y="8"/>
                </a:cxn>
                <a:cxn ang="0">
                  <a:pos x="20" y="6"/>
                </a:cxn>
                <a:cxn ang="0">
                  <a:pos x="17" y="5"/>
                </a:cxn>
                <a:cxn ang="0">
                  <a:pos x="11" y="6"/>
                </a:cxn>
                <a:cxn ang="0">
                  <a:pos x="9" y="11"/>
                </a:cxn>
                <a:cxn ang="0">
                  <a:pos x="8" y="17"/>
                </a:cxn>
                <a:cxn ang="0">
                  <a:pos x="6" y="24"/>
                </a:cxn>
                <a:cxn ang="0">
                  <a:pos x="8" y="32"/>
                </a:cxn>
                <a:cxn ang="0">
                  <a:pos x="9" y="38"/>
                </a:cxn>
                <a:cxn ang="0">
                  <a:pos x="12" y="42"/>
                </a:cxn>
                <a:cxn ang="0">
                  <a:pos x="17" y="42"/>
                </a:cxn>
                <a:cxn ang="0">
                  <a:pos x="20" y="42"/>
                </a:cxn>
                <a:cxn ang="0">
                  <a:pos x="23" y="41"/>
                </a:cxn>
                <a:cxn ang="0">
                  <a:pos x="24" y="38"/>
                </a:cxn>
                <a:cxn ang="0">
                  <a:pos x="26" y="33"/>
                </a:cxn>
                <a:cxn ang="0">
                  <a:pos x="26" y="29"/>
                </a:cxn>
                <a:cxn ang="0">
                  <a:pos x="26" y="24"/>
                </a:cxn>
              </a:cxnLst>
              <a:rect l="0" t="0" r="r" b="b"/>
              <a:pathLst>
                <a:path w="32" h="48">
                  <a:moveTo>
                    <a:pt x="32" y="24"/>
                  </a:moveTo>
                  <a:lnTo>
                    <a:pt x="32" y="24"/>
                  </a:lnTo>
                  <a:lnTo>
                    <a:pt x="32" y="33"/>
                  </a:lnTo>
                  <a:lnTo>
                    <a:pt x="32" y="33"/>
                  </a:lnTo>
                  <a:lnTo>
                    <a:pt x="29" y="41"/>
                  </a:lnTo>
                  <a:lnTo>
                    <a:pt x="29" y="41"/>
                  </a:lnTo>
                  <a:lnTo>
                    <a:pt x="26" y="44"/>
                  </a:lnTo>
                  <a:lnTo>
                    <a:pt x="24" y="45"/>
                  </a:lnTo>
                  <a:lnTo>
                    <a:pt x="24" y="45"/>
                  </a:lnTo>
                  <a:lnTo>
                    <a:pt x="20" y="47"/>
                  </a:lnTo>
                  <a:lnTo>
                    <a:pt x="15" y="48"/>
                  </a:lnTo>
                  <a:lnTo>
                    <a:pt x="15" y="48"/>
                  </a:lnTo>
                  <a:lnTo>
                    <a:pt x="9" y="47"/>
                  </a:lnTo>
                  <a:lnTo>
                    <a:pt x="9" y="47"/>
                  </a:lnTo>
                  <a:lnTo>
                    <a:pt x="6" y="44"/>
                  </a:lnTo>
                  <a:lnTo>
                    <a:pt x="3" y="42"/>
                  </a:lnTo>
                  <a:lnTo>
                    <a:pt x="3" y="42"/>
                  </a:lnTo>
                  <a:lnTo>
                    <a:pt x="2" y="35"/>
                  </a:lnTo>
                  <a:lnTo>
                    <a:pt x="2" y="35"/>
                  </a:lnTo>
                  <a:lnTo>
                    <a:pt x="0" y="24"/>
                  </a:lnTo>
                  <a:lnTo>
                    <a:pt x="0" y="24"/>
                  </a:lnTo>
                  <a:lnTo>
                    <a:pt x="2" y="14"/>
                  </a:lnTo>
                  <a:lnTo>
                    <a:pt x="2" y="14"/>
                  </a:lnTo>
                  <a:lnTo>
                    <a:pt x="5" y="6"/>
                  </a:lnTo>
                  <a:lnTo>
                    <a:pt x="5" y="6"/>
                  </a:lnTo>
                  <a:lnTo>
                    <a:pt x="6" y="5"/>
                  </a:lnTo>
                  <a:lnTo>
                    <a:pt x="9" y="2"/>
                  </a:lnTo>
                  <a:lnTo>
                    <a:pt x="9" y="2"/>
                  </a:lnTo>
                  <a:lnTo>
                    <a:pt x="12" y="0"/>
                  </a:lnTo>
                  <a:lnTo>
                    <a:pt x="17" y="0"/>
                  </a:lnTo>
                  <a:lnTo>
                    <a:pt x="17" y="0"/>
                  </a:lnTo>
                  <a:lnTo>
                    <a:pt x="21" y="0"/>
                  </a:lnTo>
                  <a:lnTo>
                    <a:pt x="24" y="2"/>
                  </a:lnTo>
                  <a:lnTo>
                    <a:pt x="24" y="2"/>
                  </a:lnTo>
                  <a:lnTo>
                    <a:pt x="28" y="3"/>
                  </a:lnTo>
                  <a:lnTo>
                    <a:pt x="29" y="6"/>
                  </a:lnTo>
                  <a:lnTo>
                    <a:pt x="29" y="6"/>
                  </a:lnTo>
                  <a:lnTo>
                    <a:pt x="32" y="14"/>
                  </a:lnTo>
                  <a:lnTo>
                    <a:pt x="32" y="14"/>
                  </a:lnTo>
                  <a:lnTo>
                    <a:pt x="32" y="24"/>
                  </a:lnTo>
                  <a:lnTo>
                    <a:pt x="32" y="24"/>
                  </a:lnTo>
                  <a:close/>
                  <a:moveTo>
                    <a:pt x="26" y="24"/>
                  </a:moveTo>
                  <a:lnTo>
                    <a:pt x="26" y="24"/>
                  </a:lnTo>
                  <a:lnTo>
                    <a:pt x="26" y="18"/>
                  </a:lnTo>
                  <a:lnTo>
                    <a:pt x="26" y="18"/>
                  </a:lnTo>
                  <a:lnTo>
                    <a:pt x="24" y="14"/>
                  </a:lnTo>
                  <a:lnTo>
                    <a:pt x="24" y="14"/>
                  </a:lnTo>
                  <a:lnTo>
                    <a:pt x="24" y="9"/>
                  </a:lnTo>
                  <a:lnTo>
                    <a:pt x="24" y="9"/>
                  </a:lnTo>
                  <a:lnTo>
                    <a:pt x="21" y="8"/>
                  </a:lnTo>
                  <a:lnTo>
                    <a:pt x="21" y="8"/>
                  </a:lnTo>
                  <a:lnTo>
                    <a:pt x="20" y="6"/>
                  </a:lnTo>
                  <a:lnTo>
                    <a:pt x="20" y="6"/>
                  </a:lnTo>
                  <a:lnTo>
                    <a:pt x="17" y="5"/>
                  </a:lnTo>
                  <a:lnTo>
                    <a:pt x="17" y="5"/>
                  </a:lnTo>
                  <a:lnTo>
                    <a:pt x="11" y="6"/>
                  </a:lnTo>
                  <a:lnTo>
                    <a:pt x="11" y="6"/>
                  </a:lnTo>
                  <a:lnTo>
                    <a:pt x="9" y="11"/>
                  </a:lnTo>
                  <a:lnTo>
                    <a:pt x="9" y="11"/>
                  </a:lnTo>
                  <a:lnTo>
                    <a:pt x="8" y="17"/>
                  </a:lnTo>
                  <a:lnTo>
                    <a:pt x="8" y="17"/>
                  </a:lnTo>
                  <a:lnTo>
                    <a:pt x="6" y="24"/>
                  </a:lnTo>
                  <a:lnTo>
                    <a:pt x="6"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61" name="Freeform 87"/>
            <p:cNvSpPr>
              <a:spLocks noEditPoints="1"/>
            </p:cNvSpPr>
            <p:nvPr/>
          </p:nvSpPr>
          <p:spPr bwMode="auto">
            <a:xfrm>
              <a:off x="3640" y="1929"/>
              <a:ext cx="178" cy="179"/>
            </a:xfrm>
            <a:custGeom>
              <a:avLst/>
              <a:gdLst/>
              <a:ahLst/>
              <a:cxnLst>
                <a:cxn ang="0">
                  <a:pos x="190" y="390"/>
                </a:cxn>
                <a:cxn ang="0">
                  <a:pos x="152" y="386"/>
                </a:cxn>
                <a:cxn ang="0">
                  <a:pos x="99" y="364"/>
                </a:cxn>
                <a:cxn ang="0">
                  <a:pos x="53" y="330"/>
                </a:cxn>
                <a:cxn ang="0">
                  <a:pos x="30" y="298"/>
                </a:cxn>
                <a:cxn ang="0">
                  <a:pos x="6" y="247"/>
                </a:cxn>
                <a:cxn ang="0">
                  <a:pos x="0" y="190"/>
                </a:cxn>
                <a:cxn ang="0">
                  <a:pos x="4" y="152"/>
                </a:cxn>
                <a:cxn ang="0">
                  <a:pos x="24" y="99"/>
                </a:cxn>
                <a:cxn ang="0">
                  <a:pos x="60" y="54"/>
                </a:cxn>
                <a:cxn ang="0">
                  <a:pos x="90" y="30"/>
                </a:cxn>
                <a:cxn ang="0">
                  <a:pos x="142" y="7"/>
                </a:cxn>
                <a:cxn ang="0">
                  <a:pos x="199" y="0"/>
                </a:cxn>
                <a:cxn ang="0">
                  <a:pos x="238" y="4"/>
                </a:cxn>
                <a:cxn ang="0">
                  <a:pos x="291" y="25"/>
                </a:cxn>
                <a:cxn ang="0">
                  <a:pos x="336" y="60"/>
                </a:cxn>
                <a:cxn ang="0">
                  <a:pos x="368" y="105"/>
                </a:cxn>
                <a:cxn ang="0">
                  <a:pos x="386" y="159"/>
                </a:cxn>
                <a:cxn ang="0">
                  <a:pos x="389" y="199"/>
                </a:cxn>
                <a:cxn ang="0">
                  <a:pos x="380" y="256"/>
                </a:cxn>
                <a:cxn ang="0">
                  <a:pos x="354" y="306"/>
                </a:cxn>
                <a:cxn ang="0">
                  <a:pos x="317" y="346"/>
                </a:cxn>
                <a:cxn ang="0">
                  <a:pos x="270" y="375"/>
                </a:cxn>
                <a:cxn ang="0">
                  <a:pos x="214" y="389"/>
                </a:cxn>
                <a:cxn ang="0">
                  <a:pos x="194" y="18"/>
                </a:cxn>
                <a:cxn ang="0">
                  <a:pos x="161" y="21"/>
                </a:cxn>
                <a:cxn ang="0">
                  <a:pos x="113" y="37"/>
                </a:cxn>
                <a:cxn ang="0">
                  <a:pos x="72" y="66"/>
                </a:cxn>
                <a:cxn ang="0">
                  <a:pos x="50" y="93"/>
                </a:cxn>
                <a:cxn ang="0">
                  <a:pos x="27" y="140"/>
                </a:cxn>
                <a:cxn ang="0">
                  <a:pos x="18" y="191"/>
                </a:cxn>
                <a:cxn ang="0">
                  <a:pos x="19" y="226"/>
                </a:cxn>
                <a:cxn ang="0">
                  <a:pos x="36" y="274"/>
                </a:cxn>
                <a:cxn ang="0">
                  <a:pos x="66" y="316"/>
                </a:cxn>
                <a:cxn ang="0">
                  <a:pos x="93" y="339"/>
                </a:cxn>
                <a:cxn ang="0">
                  <a:pos x="139" y="363"/>
                </a:cxn>
                <a:cxn ang="0">
                  <a:pos x="190" y="372"/>
                </a:cxn>
                <a:cxn ang="0">
                  <a:pos x="226" y="369"/>
                </a:cxn>
                <a:cxn ang="0">
                  <a:pos x="276" y="352"/>
                </a:cxn>
                <a:cxn ang="0">
                  <a:pos x="317" y="322"/>
                </a:cxn>
                <a:cxn ang="0">
                  <a:pos x="348" y="283"/>
                </a:cxn>
                <a:cxn ang="0">
                  <a:pos x="366" y="235"/>
                </a:cxn>
                <a:cxn ang="0">
                  <a:pos x="371" y="199"/>
                </a:cxn>
                <a:cxn ang="0">
                  <a:pos x="365" y="146"/>
                </a:cxn>
                <a:cxn ang="0">
                  <a:pos x="344" y="99"/>
                </a:cxn>
                <a:cxn ang="0">
                  <a:pos x="310" y="61"/>
                </a:cxn>
                <a:cxn ang="0">
                  <a:pos x="267" y="33"/>
                </a:cxn>
                <a:cxn ang="0">
                  <a:pos x="217" y="19"/>
                </a:cxn>
                <a:cxn ang="0">
                  <a:pos x="194" y="18"/>
                </a:cxn>
              </a:cxnLst>
              <a:rect l="0" t="0" r="r" b="b"/>
              <a:pathLst>
                <a:path w="389" h="390">
                  <a:moveTo>
                    <a:pt x="194" y="390"/>
                  </a:moveTo>
                  <a:lnTo>
                    <a:pt x="194" y="390"/>
                  </a:lnTo>
                  <a:lnTo>
                    <a:pt x="190" y="390"/>
                  </a:lnTo>
                  <a:lnTo>
                    <a:pt x="190" y="390"/>
                  </a:lnTo>
                  <a:lnTo>
                    <a:pt x="170" y="389"/>
                  </a:lnTo>
                  <a:lnTo>
                    <a:pt x="152" y="386"/>
                  </a:lnTo>
                  <a:lnTo>
                    <a:pt x="133" y="380"/>
                  </a:lnTo>
                  <a:lnTo>
                    <a:pt x="116" y="374"/>
                  </a:lnTo>
                  <a:lnTo>
                    <a:pt x="99" y="364"/>
                  </a:lnTo>
                  <a:lnTo>
                    <a:pt x="83" y="354"/>
                  </a:lnTo>
                  <a:lnTo>
                    <a:pt x="68" y="342"/>
                  </a:lnTo>
                  <a:lnTo>
                    <a:pt x="53" y="330"/>
                  </a:lnTo>
                  <a:lnTo>
                    <a:pt x="53" y="330"/>
                  </a:lnTo>
                  <a:lnTo>
                    <a:pt x="40" y="315"/>
                  </a:lnTo>
                  <a:lnTo>
                    <a:pt x="30" y="298"/>
                  </a:lnTo>
                  <a:lnTo>
                    <a:pt x="21" y="283"/>
                  </a:lnTo>
                  <a:lnTo>
                    <a:pt x="12" y="265"/>
                  </a:lnTo>
                  <a:lnTo>
                    <a:pt x="6" y="247"/>
                  </a:lnTo>
                  <a:lnTo>
                    <a:pt x="3" y="229"/>
                  </a:lnTo>
                  <a:lnTo>
                    <a:pt x="0" y="209"/>
                  </a:lnTo>
                  <a:lnTo>
                    <a:pt x="0" y="190"/>
                  </a:lnTo>
                  <a:lnTo>
                    <a:pt x="0" y="190"/>
                  </a:lnTo>
                  <a:lnTo>
                    <a:pt x="1" y="170"/>
                  </a:lnTo>
                  <a:lnTo>
                    <a:pt x="4" y="152"/>
                  </a:lnTo>
                  <a:lnTo>
                    <a:pt x="9" y="134"/>
                  </a:lnTo>
                  <a:lnTo>
                    <a:pt x="16" y="116"/>
                  </a:lnTo>
                  <a:lnTo>
                    <a:pt x="24" y="99"/>
                  </a:lnTo>
                  <a:lnTo>
                    <a:pt x="34" y="82"/>
                  </a:lnTo>
                  <a:lnTo>
                    <a:pt x="47" y="67"/>
                  </a:lnTo>
                  <a:lnTo>
                    <a:pt x="60" y="54"/>
                  </a:lnTo>
                  <a:lnTo>
                    <a:pt x="60" y="54"/>
                  </a:lnTo>
                  <a:lnTo>
                    <a:pt x="75" y="40"/>
                  </a:lnTo>
                  <a:lnTo>
                    <a:pt x="90" y="30"/>
                  </a:lnTo>
                  <a:lnTo>
                    <a:pt x="107" y="21"/>
                  </a:lnTo>
                  <a:lnTo>
                    <a:pt x="123" y="13"/>
                  </a:lnTo>
                  <a:lnTo>
                    <a:pt x="142" y="7"/>
                  </a:lnTo>
                  <a:lnTo>
                    <a:pt x="161" y="3"/>
                  </a:lnTo>
                  <a:lnTo>
                    <a:pt x="179" y="0"/>
                  </a:lnTo>
                  <a:lnTo>
                    <a:pt x="199" y="0"/>
                  </a:lnTo>
                  <a:lnTo>
                    <a:pt x="199" y="0"/>
                  </a:lnTo>
                  <a:lnTo>
                    <a:pt x="218" y="1"/>
                  </a:lnTo>
                  <a:lnTo>
                    <a:pt x="238" y="4"/>
                  </a:lnTo>
                  <a:lnTo>
                    <a:pt x="256" y="10"/>
                  </a:lnTo>
                  <a:lnTo>
                    <a:pt x="274" y="16"/>
                  </a:lnTo>
                  <a:lnTo>
                    <a:pt x="291" y="25"/>
                  </a:lnTo>
                  <a:lnTo>
                    <a:pt x="307" y="36"/>
                  </a:lnTo>
                  <a:lnTo>
                    <a:pt x="323" y="48"/>
                  </a:lnTo>
                  <a:lnTo>
                    <a:pt x="336" y="60"/>
                  </a:lnTo>
                  <a:lnTo>
                    <a:pt x="348" y="75"/>
                  </a:lnTo>
                  <a:lnTo>
                    <a:pt x="359" y="90"/>
                  </a:lnTo>
                  <a:lnTo>
                    <a:pt x="368" y="105"/>
                  </a:lnTo>
                  <a:lnTo>
                    <a:pt x="375" y="123"/>
                  </a:lnTo>
                  <a:lnTo>
                    <a:pt x="381" y="141"/>
                  </a:lnTo>
                  <a:lnTo>
                    <a:pt x="386" y="159"/>
                  </a:lnTo>
                  <a:lnTo>
                    <a:pt x="389" y="179"/>
                  </a:lnTo>
                  <a:lnTo>
                    <a:pt x="389" y="199"/>
                  </a:lnTo>
                  <a:lnTo>
                    <a:pt x="389" y="199"/>
                  </a:lnTo>
                  <a:lnTo>
                    <a:pt x="387" y="218"/>
                  </a:lnTo>
                  <a:lnTo>
                    <a:pt x="384" y="238"/>
                  </a:lnTo>
                  <a:lnTo>
                    <a:pt x="380" y="256"/>
                  </a:lnTo>
                  <a:lnTo>
                    <a:pt x="372" y="274"/>
                  </a:lnTo>
                  <a:lnTo>
                    <a:pt x="365" y="291"/>
                  </a:lnTo>
                  <a:lnTo>
                    <a:pt x="354" y="306"/>
                  </a:lnTo>
                  <a:lnTo>
                    <a:pt x="344" y="321"/>
                  </a:lnTo>
                  <a:lnTo>
                    <a:pt x="330" y="334"/>
                  </a:lnTo>
                  <a:lnTo>
                    <a:pt x="317" y="346"/>
                  </a:lnTo>
                  <a:lnTo>
                    <a:pt x="301" y="357"/>
                  </a:lnTo>
                  <a:lnTo>
                    <a:pt x="286" y="368"/>
                  </a:lnTo>
                  <a:lnTo>
                    <a:pt x="270" y="375"/>
                  </a:lnTo>
                  <a:lnTo>
                    <a:pt x="252" y="381"/>
                  </a:lnTo>
                  <a:lnTo>
                    <a:pt x="234" y="386"/>
                  </a:lnTo>
                  <a:lnTo>
                    <a:pt x="214" y="389"/>
                  </a:lnTo>
                  <a:lnTo>
                    <a:pt x="194" y="390"/>
                  </a:lnTo>
                  <a:lnTo>
                    <a:pt x="194" y="390"/>
                  </a:lnTo>
                  <a:close/>
                  <a:moveTo>
                    <a:pt x="194" y="18"/>
                  </a:moveTo>
                  <a:lnTo>
                    <a:pt x="194" y="18"/>
                  </a:lnTo>
                  <a:lnTo>
                    <a:pt x="178" y="19"/>
                  </a:lnTo>
                  <a:lnTo>
                    <a:pt x="161" y="21"/>
                  </a:lnTo>
                  <a:lnTo>
                    <a:pt x="145" y="25"/>
                  </a:lnTo>
                  <a:lnTo>
                    <a:pt x="128" y="30"/>
                  </a:lnTo>
                  <a:lnTo>
                    <a:pt x="113" y="37"/>
                  </a:lnTo>
                  <a:lnTo>
                    <a:pt x="99" y="46"/>
                  </a:lnTo>
                  <a:lnTo>
                    <a:pt x="86" y="55"/>
                  </a:lnTo>
                  <a:lnTo>
                    <a:pt x="72" y="66"/>
                  </a:lnTo>
                  <a:lnTo>
                    <a:pt x="72" y="66"/>
                  </a:lnTo>
                  <a:lnTo>
                    <a:pt x="60" y="79"/>
                  </a:lnTo>
                  <a:lnTo>
                    <a:pt x="50" y="93"/>
                  </a:lnTo>
                  <a:lnTo>
                    <a:pt x="40" y="108"/>
                  </a:lnTo>
                  <a:lnTo>
                    <a:pt x="33" y="123"/>
                  </a:lnTo>
                  <a:lnTo>
                    <a:pt x="27" y="140"/>
                  </a:lnTo>
                  <a:lnTo>
                    <a:pt x="22" y="156"/>
                  </a:lnTo>
                  <a:lnTo>
                    <a:pt x="19" y="173"/>
                  </a:lnTo>
                  <a:lnTo>
                    <a:pt x="18" y="191"/>
                  </a:lnTo>
                  <a:lnTo>
                    <a:pt x="18" y="191"/>
                  </a:lnTo>
                  <a:lnTo>
                    <a:pt x="18" y="208"/>
                  </a:lnTo>
                  <a:lnTo>
                    <a:pt x="19" y="226"/>
                  </a:lnTo>
                  <a:lnTo>
                    <a:pt x="24" y="242"/>
                  </a:lnTo>
                  <a:lnTo>
                    <a:pt x="30" y="259"/>
                  </a:lnTo>
                  <a:lnTo>
                    <a:pt x="36" y="274"/>
                  </a:lnTo>
                  <a:lnTo>
                    <a:pt x="45" y="289"/>
                  </a:lnTo>
                  <a:lnTo>
                    <a:pt x="56" y="304"/>
                  </a:lnTo>
                  <a:lnTo>
                    <a:pt x="66" y="316"/>
                  </a:lnTo>
                  <a:lnTo>
                    <a:pt x="66" y="316"/>
                  </a:lnTo>
                  <a:lnTo>
                    <a:pt x="80" y="328"/>
                  </a:lnTo>
                  <a:lnTo>
                    <a:pt x="93" y="339"/>
                  </a:lnTo>
                  <a:lnTo>
                    <a:pt x="107" y="349"/>
                  </a:lnTo>
                  <a:lnTo>
                    <a:pt x="123" y="357"/>
                  </a:lnTo>
                  <a:lnTo>
                    <a:pt x="139" y="363"/>
                  </a:lnTo>
                  <a:lnTo>
                    <a:pt x="155" y="368"/>
                  </a:lnTo>
                  <a:lnTo>
                    <a:pt x="173" y="371"/>
                  </a:lnTo>
                  <a:lnTo>
                    <a:pt x="190" y="372"/>
                  </a:lnTo>
                  <a:lnTo>
                    <a:pt x="190" y="372"/>
                  </a:lnTo>
                  <a:lnTo>
                    <a:pt x="208" y="371"/>
                  </a:lnTo>
                  <a:lnTo>
                    <a:pt x="226" y="369"/>
                  </a:lnTo>
                  <a:lnTo>
                    <a:pt x="243" y="364"/>
                  </a:lnTo>
                  <a:lnTo>
                    <a:pt x="259" y="358"/>
                  </a:lnTo>
                  <a:lnTo>
                    <a:pt x="276" y="352"/>
                  </a:lnTo>
                  <a:lnTo>
                    <a:pt x="289" y="343"/>
                  </a:lnTo>
                  <a:lnTo>
                    <a:pt x="304" y="334"/>
                  </a:lnTo>
                  <a:lnTo>
                    <a:pt x="317" y="322"/>
                  </a:lnTo>
                  <a:lnTo>
                    <a:pt x="329" y="310"/>
                  </a:lnTo>
                  <a:lnTo>
                    <a:pt x="339" y="297"/>
                  </a:lnTo>
                  <a:lnTo>
                    <a:pt x="348" y="283"/>
                  </a:lnTo>
                  <a:lnTo>
                    <a:pt x="356" y="268"/>
                  </a:lnTo>
                  <a:lnTo>
                    <a:pt x="362" y="251"/>
                  </a:lnTo>
                  <a:lnTo>
                    <a:pt x="366" y="235"/>
                  </a:lnTo>
                  <a:lnTo>
                    <a:pt x="369" y="217"/>
                  </a:lnTo>
                  <a:lnTo>
                    <a:pt x="371" y="199"/>
                  </a:lnTo>
                  <a:lnTo>
                    <a:pt x="371" y="199"/>
                  </a:lnTo>
                  <a:lnTo>
                    <a:pt x="371" y="181"/>
                  </a:lnTo>
                  <a:lnTo>
                    <a:pt x="368" y="162"/>
                  </a:lnTo>
                  <a:lnTo>
                    <a:pt x="365" y="146"/>
                  </a:lnTo>
                  <a:lnTo>
                    <a:pt x="359" y="129"/>
                  </a:lnTo>
                  <a:lnTo>
                    <a:pt x="351" y="114"/>
                  </a:lnTo>
                  <a:lnTo>
                    <a:pt x="344" y="99"/>
                  </a:lnTo>
                  <a:lnTo>
                    <a:pt x="333" y="85"/>
                  </a:lnTo>
                  <a:lnTo>
                    <a:pt x="323" y="72"/>
                  </a:lnTo>
                  <a:lnTo>
                    <a:pt x="310" y="61"/>
                  </a:lnTo>
                  <a:lnTo>
                    <a:pt x="297" y="51"/>
                  </a:lnTo>
                  <a:lnTo>
                    <a:pt x="282" y="42"/>
                  </a:lnTo>
                  <a:lnTo>
                    <a:pt x="267" y="33"/>
                  </a:lnTo>
                  <a:lnTo>
                    <a:pt x="252" y="27"/>
                  </a:lnTo>
                  <a:lnTo>
                    <a:pt x="234" y="22"/>
                  </a:lnTo>
                  <a:lnTo>
                    <a:pt x="217" y="19"/>
                  </a:lnTo>
                  <a:lnTo>
                    <a:pt x="199" y="18"/>
                  </a:lnTo>
                  <a:lnTo>
                    <a:pt x="199" y="18"/>
                  </a:lnTo>
                  <a:lnTo>
                    <a:pt x="194" y="18"/>
                  </a:lnTo>
                  <a:lnTo>
                    <a:pt x="194" y="18"/>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62" name="Freeform 88"/>
            <p:cNvSpPr>
              <a:spLocks noEditPoints="1"/>
            </p:cNvSpPr>
            <p:nvPr/>
          </p:nvSpPr>
          <p:spPr bwMode="auto">
            <a:xfrm>
              <a:off x="3654" y="1944"/>
              <a:ext cx="150" cy="150"/>
            </a:xfrm>
            <a:custGeom>
              <a:avLst/>
              <a:gdLst/>
              <a:ahLst/>
              <a:cxnLst>
                <a:cxn ang="0">
                  <a:pos x="160" y="327"/>
                </a:cxn>
                <a:cxn ang="0">
                  <a:pos x="128" y="323"/>
                </a:cxn>
                <a:cxn ang="0">
                  <a:pos x="84" y="306"/>
                </a:cxn>
                <a:cxn ang="0">
                  <a:pos x="45" y="276"/>
                </a:cxn>
                <a:cxn ang="0">
                  <a:pos x="26" y="251"/>
                </a:cxn>
                <a:cxn ang="0">
                  <a:pos x="6" y="208"/>
                </a:cxn>
                <a:cxn ang="0">
                  <a:pos x="0" y="160"/>
                </a:cxn>
                <a:cxn ang="0">
                  <a:pos x="4" y="127"/>
                </a:cxn>
                <a:cxn ang="0">
                  <a:pos x="21" y="83"/>
                </a:cxn>
                <a:cxn ang="0">
                  <a:pos x="51" y="45"/>
                </a:cxn>
                <a:cxn ang="0">
                  <a:pos x="77" y="26"/>
                </a:cxn>
                <a:cxn ang="0">
                  <a:pos x="121" y="6"/>
                </a:cxn>
                <a:cxn ang="0">
                  <a:pos x="169" y="0"/>
                </a:cxn>
                <a:cxn ang="0">
                  <a:pos x="201" y="3"/>
                </a:cxn>
                <a:cxn ang="0">
                  <a:pos x="246" y="21"/>
                </a:cxn>
                <a:cxn ang="0">
                  <a:pos x="284" y="50"/>
                </a:cxn>
                <a:cxn ang="0">
                  <a:pos x="311" y="89"/>
                </a:cxn>
                <a:cxn ang="0">
                  <a:pos x="326" y="134"/>
                </a:cxn>
                <a:cxn ang="0">
                  <a:pos x="329" y="168"/>
                </a:cxn>
                <a:cxn ang="0">
                  <a:pos x="320" y="216"/>
                </a:cxn>
                <a:cxn ang="0">
                  <a:pos x="299" y="257"/>
                </a:cxn>
                <a:cxn ang="0">
                  <a:pos x="267" y="291"/>
                </a:cxn>
                <a:cxn ang="0">
                  <a:pos x="228" y="315"/>
                </a:cxn>
                <a:cxn ang="0">
                  <a:pos x="181" y="326"/>
                </a:cxn>
                <a:cxn ang="0">
                  <a:pos x="164" y="18"/>
                </a:cxn>
                <a:cxn ang="0">
                  <a:pos x="137" y="20"/>
                </a:cxn>
                <a:cxn ang="0">
                  <a:pos x="98" y="33"/>
                </a:cxn>
                <a:cxn ang="0">
                  <a:pos x="63" y="58"/>
                </a:cxn>
                <a:cxn ang="0">
                  <a:pos x="45" y="80"/>
                </a:cxn>
                <a:cxn ang="0">
                  <a:pos x="26" y="118"/>
                </a:cxn>
                <a:cxn ang="0">
                  <a:pos x="18" y="160"/>
                </a:cxn>
                <a:cxn ang="0">
                  <a:pos x="21" y="189"/>
                </a:cxn>
                <a:cxn ang="0">
                  <a:pos x="35" y="229"/>
                </a:cxn>
                <a:cxn ang="0">
                  <a:pos x="59" y="264"/>
                </a:cxn>
                <a:cxn ang="0">
                  <a:pos x="81" y="284"/>
                </a:cxn>
                <a:cxn ang="0">
                  <a:pos x="119" y="302"/>
                </a:cxn>
                <a:cxn ang="0">
                  <a:pos x="161" y="309"/>
                </a:cxn>
                <a:cxn ang="0">
                  <a:pos x="190" y="306"/>
                </a:cxn>
                <a:cxn ang="0">
                  <a:pos x="231" y="293"/>
                </a:cxn>
                <a:cxn ang="0">
                  <a:pos x="265" y="269"/>
                </a:cxn>
                <a:cxn ang="0">
                  <a:pos x="291" y="235"/>
                </a:cxn>
                <a:cxn ang="0">
                  <a:pos x="306" y="196"/>
                </a:cxn>
                <a:cxn ang="0">
                  <a:pos x="311" y="168"/>
                </a:cxn>
                <a:cxn ang="0">
                  <a:pos x="305" y="124"/>
                </a:cxn>
                <a:cxn ang="0">
                  <a:pos x="287" y="85"/>
                </a:cxn>
                <a:cxn ang="0">
                  <a:pos x="259" y="53"/>
                </a:cxn>
                <a:cxn ang="0">
                  <a:pos x="225" y="30"/>
                </a:cxn>
                <a:cxn ang="0">
                  <a:pos x="182" y="20"/>
                </a:cxn>
                <a:cxn ang="0">
                  <a:pos x="164" y="18"/>
                </a:cxn>
              </a:cxnLst>
              <a:rect l="0" t="0" r="r" b="b"/>
              <a:pathLst>
                <a:path w="329" h="327">
                  <a:moveTo>
                    <a:pt x="164" y="327"/>
                  </a:moveTo>
                  <a:lnTo>
                    <a:pt x="164" y="327"/>
                  </a:lnTo>
                  <a:lnTo>
                    <a:pt x="160" y="327"/>
                  </a:lnTo>
                  <a:lnTo>
                    <a:pt x="160" y="327"/>
                  </a:lnTo>
                  <a:lnTo>
                    <a:pt x="145" y="326"/>
                  </a:lnTo>
                  <a:lnTo>
                    <a:pt x="128" y="323"/>
                  </a:lnTo>
                  <a:lnTo>
                    <a:pt x="113" y="320"/>
                  </a:lnTo>
                  <a:lnTo>
                    <a:pt x="98" y="314"/>
                  </a:lnTo>
                  <a:lnTo>
                    <a:pt x="84" y="306"/>
                  </a:lnTo>
                  <a:lnTo>
                    <a:pt x="71" y="297"/>
                  </a:lnTo>
                  <a:lnTo>
                    <a:pt x="57" y="288"/>
                  </a:lnTo>
                  <a:lnTo>
                    <a:pt x="45" y="276"/>
                  </a:lnTo>
                  <a:lnTo>
                    <a:pt x="45" y="276"/>
                  </a:lnTo>
                  <a:lnTo>
                    <a:pt x="35" y="264"/>
                  </a:lnTo>
                  <a:lnTo>
                    <a:pt x="26" y="251"/>
                  </a:lnTo>
                  <a:lnTo>
                    <a:pt x="18" y="237"/>
                  </a:lnTo>
                  <a:lnTo>
                    <a:pt x="12" y="223"/>
                  </a:lnTo>
                  <a:lnTo>
                    <a:pt x="6" y="208"/>
                  </a:lnTo>
                  <a:lnTo>
                    <a:pt x="3" y="192"/>
                  </a:lnTo>
                  <a:lnTo>
                    <a:pt x="1" y="177"/>
                  </a:lnTo>
                  <a:lnTo>
                    <a:pt x="0" y="160"/>
                  </a:lnTo>
                  <a:lnTo>
                    <a:pt x="0" y="160"/>
                  </a:lnTo>
                  <a:lnTo>
                    <a:pt x="1" y="143"/>
                  </a:lnTo>
                  <a:lnTo>
                    <a:pt x="4" y="127"/>
                  </a:lnTo>
                  <a:lnTo>
                    <a:pt x="9" y="112"/>
                  </a:lnTo>
                  <a:lnTo>
                    <a:pt x="15" y="97"/>
                  </a:lnTo>
                  <a:lnTo>
                    <a:pt x="21" y="83"/>
                  </a:lnTo>
                  <a:lnTo>
                    <a:pt x="30" y="70"/>
                  </a:lnTo>
                  <a:lnTo>
                    <a:pt x="41" y="58"/>
                  </a:lnTo>
                  <a:lnTo>
                    <a:pt x="51" y="45"/>
                  </a:lnTo>
                  <a:lnTo>
                    <a:pt x="51" y="45"/>
                  </a:lnTo>
                  <a:lnTo>
                    <a:pt x="63" y="35"/>
                  </a:lnTo>
                  <a:lnTo>
                    <a:pt x="77" y="26"/>
                  </a:lnTo>
                  <a:lnTo>
                    <a:pt x="90" y="17"/>
                  </a:lnTo>
                  <a:lnTo>
                    <a:pt x="106" y="11"/>
                  </a:lnTo>
                  <a:lnTo>
                    <a:pt x="121" y="6"/>
                  </a:lnTo>
                  <a:lnTo>
                    <a:pt x="136" y="2"/>
                  </a:lnTo>
                  <a:lnTo>
                    <a:pt x="152" y="0"/>
                  </a:lnTo>
                  <a:lnTo>
                    <a:pt x="169" y="0"/>
                  </a:lnTo>
                  <a:lnTo>
                    <a:pt x="169" y="0"/>
                  </a:lnTo>
                  <a:lnTo>
                    <a:pt x="185" y="2"/>
                  </a:lnTo>
                  <a:lnTo>
                    <a:pt x="201" y="3"/>
                  </a:lnTo>
                  <a:lnTo>
                    <a:pt x="217" y="8"/>
                  </a:lnTo>
                  <a:lnTo>
                    <a:pt x="232" y="14"/>
                  </a:lnTo>
                  <a:lnTo>
                    <a:pt x="246" y="21"/>
                  </a:lnTo>
                  <a:lnTo>
                    <a:pt x="259" y="30"/>
                  </a:lnTo>
                  <a:lnTo>
                    <a:pt x="271" y="39"/>
                  </a:lnTo>
                  <a:lnTo>
                    <a:pt x="284" y="50"/>
                  </a:lnTo>
                  <a:lnTo>
                    <a:pt x="293" y="62"/>
                  </a:lnTo>
                  <a:lnTo>
                    <a:pt x="303" y="76"/>
                  </a:lnTo>
                  <a:lnTo>
                    <a:pt x="311" y="89"/>
                  </a:lnTo>
                  <a:lnTo>
                    <a:pt x="317" y="103"/>
                  </a:lnTo>
                  <a:lnTo>
                    <a:pt x="323" y="119"/>
                  </a:lnTo>
                  <a:lnTo>
                    <a:pt x="326" y="134"/>
                  </a:lnTo>
                  <a:lnTo>
                    <a:pt x="327" y="151"/>
                  </a:lnTo>
                  <a:lnTo>
                    <a:pt x="329" y="168"/>
                  </a:lnTo>
                  <a:lnTo>
                    <a:pt x="329" y="168"/>
                  </a:lnTo>
                  <a:lnTo>
                    <a:pt x="327" y="184"/>
                  </a:lnTo>
                  <a:lnTo>
                    <a:pt x="324" y="199"/>
                  </a:lnTo>
                  <a:lnTo>
                    <a:pt x="320" y="216"/>
                  </a:lnTo>
                  <a:lnTo>
                    <a:pt x="314" y="229"/>
                  </a:lnTo>
                  <a:lnTo>
                    <a:pt x="308" y="245"/>
                  </a:lnTo>
                  <a:lnTo>
                    <a:pt x="299" y="257"/>
                  </a:lnTo>
                  <a:lnTo>
                    <a:pt x="290" y="270"/>
                  </a:lnTo>
                  <a:lnTo>
                    <a:pt x="279" y="281"/>
                  </a:lnTo>
                  <a:lnTo>
                    <a:pt x="267" y="291"/>
                  </a:lnTo>
                  <a:lnTo>
                    <a:pt x="255" y="300"/>
                  </a:lnTo>
                  <a:lnTo>
                    <a:pt x="241" y="308"/>
                  </a:lnTo>
                  <a:lnTo>
                    <a:pt x="228" y="315"/>
                  </a:lnTo>
                  <a:lnTo>
                    <a:pt x="213" y="320"/>
                  </a:lnTo>
                  <a:lnTo>
                    <a:pt x="198" y="324"/>
                  </a:lnTo>
                  <a:lnTo>
                    <a:pt x="181" y="326"/>
                  </a:lnTo>
                  <a:lnTo>
                    <a:pt x="164" y="327"/>
                  </a:lnTo>
                  <a:lnTo>
                    <a:pt x="164" y="327"/>
                  </a:lnTo>
                  <a:close/>
                  <a:moveTo>
                    <a:pt x="164" y="18"/>
                  </a:moveTo>
                  <a:lnTo>
                    <a:pt x="164" y="18"/>
                  </a:lnTo>
                  <a:lnTo>
                    <a:pt x="151" y="18"/>
                  </a:lnTo>
                  <a:lnTo>
                    <a:pt x="137" y="20"/>
                  </a:lnTo>
                  <a:lnTo>
                    <a:pt x="124" y="24"/>
                  </a:lnTo>
                  <a:lnTo>
                    <a:pt x="110" y="29"/>
                  </a:lnTo>
                  <a:lnTo>
                    <a:pt x="98" y="33"/>
                  </a:lnTo>
                  <a:lnTo>
                    <a:pt x="86" y="41"/>
                  </a:lnTo>
                  <a:lnTo>
                    <a:pt x="74" y="48"/>
                  </a:lnTo>
                  <a:lnTo>
                    <a:pt x="63" y="58"/>
                  </a:lnTo>
                  <a:lnTo>
                    <a:pt x="63" y="58"/>
                  </a:lnTo>
                  <a:lnTo>
                    <a:pt x="54" y="68"/>
                  </a:lnTo>
                  <a:lnTo>
                    <a:pt x="45" y="80"/>
                  </a:lnTo>
                  <a:lnTo>
                    <a:pt x="38" y="92"/>
                  </a:lnTo>
                  <a:lnTo>
                    <a:pt x="32" y="104"/>
                  </a:lnTo>
                  <a:lnTo>
                    <a:pt x="26" y="118"/>
                  </a:lnTo>
                  <a:lnTo>
                    <a:pt x="23" y="131"/>
                  </a:lnTo>
                  <a:lnTo>
                    <a:pt x="20" y="145"/>
                  </a:lnTo>
                  <a:lnTo>
                    <a:pt x="18" y="160"/>
                  </a:lnTo>
                  <a:lnTo>
                    <a:pt x="18" y="160"/>
                  </a:lnTo>
                  <a:lnTo>
                    <a:pt x="20" y="175"/>
                  </a:lnTo>
                  <a:lnTo>
                    <a:pt x="21" y="189"/>
                  </a:lnTo>
                  <a:lnTo>
                    <a:pt x="24" y="202"/>
                  </a:lnTo>
                  <a:lnTo>
                    <a:pt x="29" y="216"/>
                  </a:lnTo>
                  <a:lnTo>
                    <a:pt x="35" y="229"/>
                  </a:lnTo>
                  <a:lnTo>
                    <a:pt x="41" y="241"/>
                  </a:lnTo>
                  <a:lnTo>
                    <a:pt x="50" y="254"/>
                  </a:lnTo>
                  <a:lnTo>
                    <a:pt x="59" y="264"/>
                  </a:lnTo>
                  <a:lnTo>
                    <a:pt x="59" y="264"/>
                  </a:lnTo>
                  <a:lnTo>
                    <a:pt x="69" y="275"/>
                  </a:lnTo>
                  <a:lnTo>
                    <a:pt x="81" y="284"/>
                  </a:lnTo>
                  <a:lnTo>
                    <a:pt x="93" y="291"/>
                  </a:lnTo>
                  <a:lnTo>
                    <a:pt x="106" y="297"/>
                  </a:lnTo>
                  <a:lnTo>
                    <a:pt x="119" y="302"/>
                  </a:lnTo>
                  <a:lnTo>
                    <a:pt x="133" y="306"/>
                  </a:lnTo>
                  <a:lnTo>
                    <a:pt x="146" y="308"/>
                  </a:lnTo>
                  <a:lnTo>
                    <a:pt x="161" y="309"/>
                  </a:lnTo>
                  <a:lnTo>
                    <a:pt x="161" y="309"/>
                  </a:lnTo>
                  <a:lnTo>
                    <a:pt x="176" y="309"/>
                  </a:lnTo>
                  <a:lnTo>
                    <a:pt x="190" y="306"/>
                  </a:lnTo>
                  <a:lnTo>
                    <a:pt x="205" y="303"/>
                  </a:lnTo>
                  <a:lnTo>
                    <a:pt x="217" y="299"/>
                  </a:lnTo>
                  <a:lnTo>
                    <a:pt x="231" y="293"/>
                  </a:lnTo>
                  <a:lnTo>
                    <a:pt x="243" y="287"/>
                  </a:lnTo>
                  <a:lnTo>
                    <a:pt x="255" y="278"/>
                  </a:lnTo>
                  <a:lnTo>
                    <a:pt x="265" y="269"/>
                  </a:lnTo>
                  <a:lnTo>
                    <a:pt x="274" y="258"/>
                  </a:lnTo>
                  <a:lnTo>
                    <a:pt x="284" y="248"/>
                  </a:lnTo>
                  <a:lnTo>
                    <a:pt x="291" y="235"/>
                  </a:lnTo>
                  <a:lnTo>
                    <a:pt x="297" y="223"/>
                  </a:lnTo>
                  <a:lnTo>
                    <a:pt x="303" y="210"/>
                  </a:lnTo>
                  <a:lnTo>
                    <a:pt x="306" y="196"/>
                  </a:lnTo>
                  <a:lnTo>
                    <a:pt x="309" y="181"/>
                  </a:lnTo>
                  <a:lnTo>
                    <a:pt x="311" y="168"/>
                  </a:lnTo>
                  <a:lnTo>
                    <a:pt x="311" y="168"/>
                  </a:lnTo>
                  <a:lnTo>
                    <a:pt x="309" y="153"/>
                  </a:lnTo>
                  <a:lnTo>
                    <a:pt x="308" y="137"/>
                  </a:lnTo>
                  <a:lnTo>
                    <a:pt x="305" y="124"/>
                  </a:lnTo>
                  <a:lnTo>
                    <a:pt x="300" y="110"/>
                  </a:lnTo>
                  <a:lnTo>
                    <a:pt x="294" y="97"/>
                  </a:lnTo>
                  <a:lnTo>
                    <a:pt x="287" y="85"/>
                  </a:lnTo>
                  <a:lnTo>
                    <a:pt x="279" y="74"/>
                  </a:lnTo>
                  <a:lnTo>
                    <a:pt x="270" y="64"/>
                  </a:lnTo>
                  <a:lnTo>
                    <a:pt x="259" y="53"/>
                  </a:lnTo>
                  <a:lnTo>
                    <a:pt x="249" y="45"/>
                  </a:lnTo>
                  <a:lnTo>
                    <a:pt x="237" y="38"/>
                  </a:lnTo>
                  <a:lnTo>
                    <a:pt x="225" y="30"/>
                  </a:lnTo>
                  <a:lnTo>
                    <a:pt x="211" y="26"/>
                  </a:lnTo>
                  <a:lnTo>
                    <a:pt x="198" y="21"/>
                  </a:lnTo>
                  <a:lnTo>
                    <a:pt x="182" y="20"/>
                  </a:lnTo>
                  <a:lnTo>
                    <a:pt x="167" y="18"/>
                  </a:lnTo>
                  <a:lnTo>
                    <a:pt x="167" y="18"/>
                  </a:lnTo>
                  <a:lnTo>
                    <a:pt x="164" y="18"/>
                  </a:lnTo>
                  <a:lnTo>
                    <a:pt x="164" y="18"/>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63" name="Freeform 89"/>
            <p:cNvSpPr>
              <a:spLocks/>
            </p:cNvSpPr>
            <p:nvPr/>
          </p:nvSpPr>
          <p:spPr bwMode="auto">
            <a:xfrm>
              <a:off x="3810" y="2016"/>
              <a:ext cx="70" cy="10"/>
            </a:xfrm>
            <a:custGeom>
              <a:avLst/>
              <a:gdLst/>
              <a:ahLst/>
              <a:cxnLst>
                <a:cxn ang="0">
                  <a:pos x="143" y="21"/>
                </a:cxn>
                <a:cxn ang="0">
                  <a:pos x="143" y="21"/>
                </a:cxn>
                <a:cxn ang="0">
                  <a:pos x="143" y="21"/>
                </a:cxn>
                <a:cxn ang="0">
                  <a:pos x="9" y="18"/>
                </a:cxn>
                <a:cxn ang="0">
                  <a:pos x="9" y="18"/>
                </a:cxn>
                <a:cxn ang="0">
                  <a:pos x="6" y="18"/>
                </a:cxn>
                <a:cxn ang="0">
                  <a:pos x="3" y="15"/>
                </a:cxn>
                <a:cxn ang="0">
                  <a:pos x="1" y="12"/>
                </a:cxn>
                <a:cxn ang="0">
                  <a:pos x="0" y="9"/>
                </a:cxn>
                <a:cxn ang="0">
                  <a:pos x="0" y="9"/>
                </a:cxn>
                <a:cxn ang="0">
                  <a:pos x="1" y="6"/>
                </a:cxn>
                <a:cxn ang="0">
                  <a:pos x="3" y="3"/>
                </a:cxn>
                <a:cxn ang="0">
                  <a:pos x="6" y="1"/>
                </a:cxn>
                <a:cxn ang="0">
                  <a:pos x="9" y="0"/>
                </a:cxn>
                <a:cxn ang="0">
                  <a:pos x="9" y="0"/>
                </a:cxn>
                <a:cxn ang="0">
                  <a:pos x="9" y="0"/>
                </a:cxn>
                <a:cxn ang="0">
                  <a:pos x="143" y="3"/>
                </a:cxn>
                <a:cxn ang="0">
                  <a:pos x="143" y="3"/>
                </a:cxn>
                <a:cxn ang="0">
                  <a:pos x="146" y="4"/>
                </a:cxn>
                <a:cxn ang="0">
                  <a:pos x="149" y="6"/>
                </a:cxn>
                <a:cxn ang="0">
                  <a:pos x="151" y="9"/>
                </a:cxn>
                <a:cxn ang="0">
                  <a:pos x="152" y="12"/>
                </a:cxn>
                <a:cxn ang="0">
                  <a:pos x="152" y="12"/>
                </a:cxn>
                <a:cxn ang="0">
                  <a:pos x="151" y="16"/>
                </a:cxn>
                <a:cxn ang="0">
                  <a:pos x="149" y="19"/>
                </a:cxn>
                <a:cxn ang="0">
                  <a:pos x="146" y="21"/>
                </a:cxn>
                <a:cxn ang="0">
                  <a:pos x="143" y="21"/>
                </a:cxn>
                <a:cxn ang="0">
                  <a:pos x="143" y="21"/>
                </a:cxn>
              </a:cxnLst>
              <a:rect l="0" t="0" r="r" b="b"/>
              <a:pathLst>
                <a:path w="152" h="21">
                  <a:moveTo>
                    <a:pt x="143" y="21"/>
                  </a:moveTo>
                  <a:lnTo>
                    <a:pt x="143" y="21"/>
                  </a:lnTo>
                  <a:lnTo>
                    <a:pt x="143" y="21"/>
                  </a:lnTo>
                  <a:lnTo>
                    <a:pt x="9" y="18"/>
                  </a:lnTo>
                  <a:lnTo>
                    <a:pt x="9" y="18"/>
                  </a:lnTo>
                  <a:lnTo>
                    <a:pt x="6" y="18"/>
                  </a:lnTo>
                  <a:lnTo>
                    <a:pt x="3" y="15"/>
                  </a:lnTo>
                  <a:lnTo>
                    <a:pt x="1" y="12"/>
                  </a:lnTo>
                  <a:lnTo>
                    <a:pt x="0" y="9"/>
                  </a:lnTo>
                  <a:lnTo>
                    <a:pt x="0" y="9"/>
                  </a:lnTo>
                  <a:lnTo>
                    <a:pt x="1" y="6"/>
                  </a:lnTo>
                  <a:lnTo>
                    <a:pt x="3" y="3"/>
                  </a:lnTo>
                  <a:lnTo>
                    <a:pt x="6" y="1"/>
                  </a:lnTo>
                  <a:lnTo>
                    <a:pt x="9" y="0"/>
                  </a:lnTo>
                  <a:lnTo>
                    <a:pt x="9" y="0"/>
                  </a:lnTo>
                  <a:lnTo>
                    <a:pt x="9" y="0"/>
                  </a:lnTo>
                  <a:lnTo>
                    <a:pt x="143" y="3"/>
                  </a:lnTo>
                  <a:lnTo>
                    <a:pt x="143" y="3"/>
                  </a:lnTo>
                  <a:lnTo>
                    <a:pt x="146" y="4"/>
                  </a:lnTo>
                  <a:lnTo>
                    <a:pt x="149" y="6"/>
                  </a:lnTo>
                  <a:lnTo>
                    <a:pt x="151" y="9"/>
                  </a:lnTo>
                  <a:lnTo>
                    <a:pt x="152" y="12"/>
                  </a:lnTo>
                  <a:lnTo>
                    <a:pt x="152" y="12"/>
                  </a:lnTo>
                  <a:lnTo>
                    <a:pt x="151" y="16"/>
                  </a:lnTo>
                  <a:lnTo>
                    <a:pt x="149" y="19"/>
                  </a:lnTo>
                  <a:lnTo>
                    <a:pt x="146" y="21"/>
                  </a:lnTo>
                  <a:lnTo>
                    <a:pt x="143" y="21"/>
                  </a:lnTo>
                  <a:lnTo>
                    <a:pt x="143" y="21"/>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64" name="Freeform 90"/>
            <p:cNvSpPr>
              <a:spLocks/>
            </p:cNvSpPr>
            <p:nvPr/>
          </p:nvSpPr>
          <p:spPr bwMode="auto">
            <a:xfrm>
              <a:off x="3876" y="1999"/>
              <a:ext cx="113" cy="47"/>
            </a:xfrm>
            <a:custGeom>
              <a:avLst/>
              <a:gdLst/>
              <a:ahLst/>
              <a:cxnLst>
                <a:cxn ang="0">
                  <a:pos x="249" y="47"/>
                </a:cxn>
                <a:cxn ang="0">
                  <a:pos x="249" y="64"/>
                </a:cxn>
                <a:cxn ang="0">
                  <a:pos x="249" y="64"/>
                </a:cxn>
                <a:cxn ang="0">
                  <a:pos x="247" y="71"/>
                </a:cxn>
                <a:cxn ang="0">
                  <a:pos x="244" y="79"/>
                </a:cxn>
                <a:cxn ang="0">
                  <a:pos x="241" y="86"/>
                </a:cxn>
                <a:cxn ang="0">
                  <a:pos x="235" y="92"/>
                </a:cxn>
                <a:cxn ang="0">
                  <a:pos x="229" y="97"/>
                </a:cxn>
                <a:cxn ang="0">
                  <a:pos x="222" y="101"/>
                </a:cxn>
                <a:cxn ang="0">
                  <a:pos x="214" y="103"/>
                </a:cxn>
                <a:cxn ang="0">
                  <a:pos x="205" y="103"/>
                </a:cxn>
                <a:cxn ang="0">
                  <a:pos x="39" y="100"/>
                </a:cxn>
                <a:cxn ang="0">
                  <a:pos x="39" y="100"/>
                </a:cxn>
                <a:cxn ang="0">
                  <a:pos x="32" y="98"/>
                </a:cxn>
                <a:cxn ang="0">
                  <a:pos x="24" y="95"/>
                </a:cxn>
                <a:cxn ang="0">
                  <a:pos x="17" y="92"/>
                </a:cxn>
                <a:cxn ang="0">
                  <a:pos x="11" y="86"/>
                </a:cxn>
                <a:cxn ang="0">
                  <a:pos x="6" y="80"/>
                </a:cxn>
                <a:cxn ang="0">
                  <a:pos x="2" y="73"/>
                </a:cxn>
                <a:cxn ang="0">
                  <a:pos x="0" y="65"/>
                </a:cxn>
                <a:cxn ang="0">
                  <a:pos x="0" y="58"/>
                </a:cxn>
                <a:cxn ang="0">
                  <a:pos x="0" y="41"/>
                </a:cxn>
                <a:cxn ang="0">
                  <a:pos x="0" y="41"/>
                </a:cxn>
                <a:cxn ang="0">
                  <a:pos x="2" y="34"/>
                </a:cxn>
                <a:cxn ang="0">
                  <a:pos x="3" y="24"/>
                </a:cxn>
                <a:cxn ang="0">
                  <a:pos x="8" y="18"/>
                </a:cxn>
                <a:cxn ang="0">
                  <a:pos x="12" y="12"/>
                </a:cxn>
                <a:cxn ang="0">
                  <a:pos x="20" y="8"/>
                </a:cxn>
                <a:cxn ang="0">
                  <a:pos x="26" y="3"/>
                </a:cxn>
                <a:cxn ang="0">
                  <a:pos x="33" y="2"/>
                </a:cxn>
                <a:cxn ang="0">
                  <a:pos x="42" y="0"/>
                </a:cxn>
                <a:cxn ang="0">
                  <a:pos x="208" y="5"/>
                </a:cxn>
                <a:cxn ang="0">
                  <a:pos x="208" y="5"/>
                </a:cxn>
                <a:cxn ang="0">
                  <a:pos x="217" y="5"/>
                </a:cxn>
                <a:cxn ang="0">
                  <a:pos x="225" y="8"/>
                </a:cxn>
                <a:cxn ang="0">
                  <a:pos x="231" y="12"/>
                </a:cxn>
                <a:cxn ang="0">
                  <a:pos x="237" y="17"/>
                </a:cxn>
                <a:cxn ang="0">
                  <a:pos x="243" y="23"/>
                </a:cxn>
                <a:cxn ang="0">
                  <a:pos x="246" y="31"/>
                </a:cxn>
                <a:cxn ang="0">
                  <a:pos x="247" y="38"/>
                </a:cxn>
                <a:cxn ang="0">
                  <a:pos x="249" y="47"/>
                </a:cxn>
                <a:cxn ang="0">
                  <a:pos x="249" y="47"/>
                </a:cxn>
              </a:cxnLst>
              <a:rect l="0" t="0" r="r" b="b"/>
              <a:pathLst>
                <a:path w="249" h="103">
                  <a:moveTo>
                    <a:pt x="249" y="47"/>
                  </a:moveTo>
                  <a:lnTo>
                    <a:pt x="249" y="64"/>
                  </a:lnTo>
                  <a:lnTo>
                    <a:pt x="249" y="64"/>
                  </a:lnTo>
                  <a:lnTo>
                    <a:pt x="247" y="71"/>
                  </a:lnTo>
                  <a:lnTo>
                    <a:pt x="244" y="79"/>
                  </a:lnTo>
                  <a:lnTo>
                    <a:pt x="241" y="86"/>
                  </a:lnTo>
                  <a:lnTo>
                    <a:pt x="235" y="92"/>
                  </a:lnTo>
                  <a:lnTo>
                    <a:pt x="229" y="97"/>
                  </a:lnTo>
                  <a:lnTo>
                    <a:pt x="222" y="101"/>
                  </a:lnTo>
                  <a:lnTo>
                    <a:pt x="214" y="103"/>
                  </a:lnTo>
                  <a:lnTo>
                    <a:pt x="205" y="103"/>
                  </a:lnTo>
                  <a:lnTo>
                    <a:pt x="39" y="100"/>
                  </a:lnTo>
                  <a:lnTo>
                    <a:pt x="39" y="100"/>
                  </a:lnTo>
                  <a:lnTo>
                    <a:pt x="32" y="98"/>
                  </a:lnTo>
                  <a:lnTo>
                    <a:pt x="24" y="95"/>
                  </a:lnTo>
                  <a:lnTo>
                    <a:pt x="17" y="92"/>
                  </a:lnTo>
                  <a:lnTo>
                    <a:pt x="11" y="86"/>
                  </a:lnTo>
                  <a:lnTo>
                    <a:pt x="6" y="80"/>
                  </a:lnTo>
                  <a:lnTo>
                    <a:pt x="2" y="73"/>
                  </a:lnTo>
                  <a:lnTo>
                    <a:pt x="0" y="65"/>
                  </a:lnTo>
                  <a:lnTo>
                    <a:pt x="0" y="58"/>
                  </a:lnTo>
                  <a:lnTo>
                    <a:pt x="0" y="41"/>
                  </a:lnTo>
                  <a:lnTo>
                    <a:pt x="0" y="41"/>
                  </a:lnTo>
                  <a:lnTo>
                    <a:pt x="2" y="34"/>
                  </a:lnTo>
                  <a:lnTo>
                    <a:pt x="3" y="24"/>
                  </a:lnTo>
                  <a:lnTo>
                    <a:pt x="8" y="18"/>
                  </a:lnTo>
                  <a:lnTo>
                    <a:pt x="12" y="12"/>
                  </a:lnTo>
                  <a:lnTo>
                    <a:pt x="20" y="8"/>
                  </a:lnTo>
                  <a:lnTo>
                    <a:pt x="26" y="3"/>
                  </a:lnTo>
                  <a:lnTo>
                    <a:pt x="33" y="2"/>
                  </a:lnTo>
                  <a:lnTo>
                    <a:pt x="42" y="0"/>
                  </a:lnTo>
                  <a:lnTo>
                    <a:pt x="208" y="5"/>
                  </a:lnTo>
                  <a:lnTo>
                    <a:pt x="208" y="5"/>
                  </a:lnTo>
                  <a:lnTo>
                    <a:pt x="217" y="5"/>
                  </a:lnTo>
                  <a:lnTo>
                    <a:pt x="225" y="8"/>
                  </a:lnTo>
                  <a:lnTo>
                    <a:pt x="231" y="12"/>
                  </a:lnTo>
                  <a:lnTo>
                    <a:pt x="237" y="17"/>
                  </a:lnTo>
                  <a:lnTo>
                    <a:pt x="243" y="23"/>
                  </a:lnTo>
                  <a:lnTo>
                    <a:pt x="246" y="31"/>
                  </a:lnTo>
                  <a:lnTo>
                    <a:pt x="247" y="38"/>
                  </a:lnTo>
                  <a:lnTo>
                    <a:pt x="249" y="47"/>
                  </a:lnTo>
                  <a:lnTo>
                    <a:pt x="249" y="47"/>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65" name="Freeform 91"/>
            <p:cNvSpPr>
              <a:spLocks noEditPoints="1"/>
            </p:cNvSpPr>
            <p:nvPr/>
          </p:nvSpPr>
          <p:spPr bwMode="auto">
            <a:xfrm>
              <a:off x="3872" y="1996"/>
              <a:ext cx="122" cy="55"/>
            </a:xfrm>
            <a:custGeom>
              <a:avLst/>
              <a:gdLst/>
              <a:ahLst/>
              <a:cxnLst>
                <a:cxn ang="0">
                  <a:pos x="216" y="121"/>
                </a:cxn>
                <a:cxn ang="0">
                  <a:pos x="48" y="118"/>
                </a:cxn>
                <a:cxn ang="0">
                  <a:pos x="39" y="116"/>
                </a:cxn>
                <a:cxn ang="0">
                  <a:pos x="21" y="109"/>
                </a:cxn>
                <a:cxn ang="0">
                  <a:pos x="8" y="94"/>
                </a:cxn>
                <a:cxn ang="0">
                  <a:pos x="0" y="76"/>
                </a:cxn>
                <a:cxn ang="0">
                  <a:pos x="0" y="50"/>
                </a:cxn>
                <a:cxn ang="0">
                  <a:pos x="2" y="40"/>
                </a:cxn>
                <a:cxn ang="0">
                  <a:pos x="9" y="23"/>
                </a:cxn>
                <a:cxn ang="0">
                  <a:pos x="23" y="9"/>
                </a:cxn>
                <a:cxn ang="0">
                  <a:pos x="41" y="2"/>
                </a:cxn>
                <a:cxn ang="0">
                  <a:pos x="50" y="0"/>
                </a:cxn>
                <a:cxn ang="0">
                  <a:pos x="217" y="5"/>
                </a:cxn>
                <a:cxn ang="0">
                  <a:pos x="228" y="6"/>
                </a:cxn>
                <a:cxn ang="0">
                  <a:pos x="246" y="14"/>
                </a:cxn>
                <a:cxn ang="0">
                  <a:pos x="259" y="27"/>
                </a:cxn>
                <a:cxn ang="0">
                  <a:pos x="266" y="46"/>
                </a:cxn>
                <a:cxn ang="0">
                  <a:pos x="267" y="56"/>
                </a:cxn>
                <a:cxn ang="0">
                  <a:pos x="267" y="73"/>
                </a:cxn>
                <a:cxn ang="0">
                  <a:pos x="263" y="91"/>
                </a:cxn>
                <a:cxn ang="0">
                  <a:pos x="250" y="107"/>
                </a:cxn>
                <a:cxn ang="0">
                  <a:pos x="243" y="113"/>
                </a:cxn>
                <a:cxn ang="0">
                  <a:pos x="226" y="121"/>
                </a:cxn>
                <a:cxn ang="0">
                  <a:pos x="216" y="121"/>
                </a:cxn>
                <a:cxn ang="0">
                  <a:pos x="50" y="18"/>
                </a:cxn>
                <a:cxn ang="0">
                  <a:pos x="38" y="21"/>
                </a:cxn>
                <a:cxn ang="0">
                  <a:pos x="27" y="27"/>
                </a:cxn>
                <a:cxn ang="0">
                  <a:pos x="21" y="38"/>
                </a:cxn>
                <a:cxn ang="0">
                  <a:pos x="18" y="50"/>
                </a:cxn>
                <a:cxn ang="0">
                  <a:pos x="18" y="67"/>
                </a:cxn>
                <a:cxn ang="0">
                  <a:pos x="20" y="79"/>
                </a:cxn>
                <a:cxn ang="0">
                  <a:pos x="27" y="89"/>
                </a:cxn>
                <a:cxn ang="0">
                  <a:pos x="36" y="97"/>
                </a:cxn>
                <a:cxn ang="0">
                  <a:pos x="50" y="100"/>
                </a:cxn>
                <a:cxn ang="0">
                  <a:pos x="216" y="103"/>
                </a:cxn>
                <a:cxn ang="0">
                  <a:pos x="228" y="101"/>
                </a:cxn>
                <a:cxn ang="0">
                  <a:pos x="238" y="94"/>
                </a:cxn>
                <a:cxn ang="0">
                  <a:pos x="243" y="89"/>
                </a:cxn>
                <a:cxn ang="0">
                  <a:pos x="247" y="79"/>
                </a:cxn>
                <a:cxn ang="0">
                  <a:pos x="249" y="56"/>
                </a:cxn>
                <a:cxn ang="0">
                  <a:pos x="249" y="49"/>
                </a:cxn>
                <a:cxn ang="0">
                  <a:pos x="244" y="38"/>
                </a:cxn>
                <a:cxn ang="0">
                  <a:pos x="235" y="29"/>
                </a:cxn>
                <a:cxn ang="0">
                  <a:pos x="223" y="23"/>
                </a:cxn>
                <a:cxn ang="0">
                  <a:pos x="51" y="18"/>
                </a:cxn>
                <a:cxn ang="0">
                  <a:pos x="50" y="18"/>
                </a:cxn>
                <a:cxn ang="0">
                  <a:pos x="258" y="56"/>
                </a:cxn>
                <a:cxn ang="0">
                  <a:pos x="258" y="56"/>
                </a:cxn>
              </a:cxnLst>
              <a:rect l="0" t="0" r="r" b="b"/>
              <a:pathLst>
                <a:path w="267" h="121">
                  <a:moveTo>
                    <a:pt x="216" y="121"/>
                  </a:moveTo>
                  <a:lnTo>
                    <a:pt x="216" y="121"/>
                  </a:lnTo>
                  <a:lnTo>
                    <a:pt x="214" y="121"/>
                  </a:lnTo>
                  <a:lnTo>
                    <a:pt x="48" y="118"/>
                  </a:lnTo>
                  <a:lnTo>
                    <a:pt x="48" y="118"/>
                  </a:lnTo>
                  <a:lnTo>
                    <a:pt x="39" y="116"/>
                  </a:lnTo>
                  <a:lnTo>
                    <a:pt x="29" y="113"/>
                  </a:lnTo>
                  <a:lnTo>
                    <a:pt x="21" y="109"/>
                  </a:lnTo>
                  <a:lnTo>
                    <a:pt x="14" y="101"/>
                  </a:lnTo>
                  <a:lnTo>
                    <a:pt x="8" y="94"/>
                  </a:lnTo>
                  <a:lnTo>
                    <a:pt x="3" y="86"/>
                  </a:lnTo>
                  <a:lnTo>
                    <a:pt x="0" y="76"/>
                  </a:lnTo>
                  <a:lnTo>
                    <a:pt x="0" y="67"/>
                  </a:lnTo>
                  <a:lnTo>
                    <a:pt x="0" y="50"/>
                  </a:lnTo>
                  <a:lnTo>
                    <a:pt x="0" y="50"/>
                  </a:lnTo>
                  <a:lnTo>
                    <a:pt x="2" y="40"/>
                  </a:lnTo>
                  <a:lnTo>
                    <a:pt x="5" y="30"/>
                  </a:lnTo>
                  <a:lnTo>
                    <a:pt x="9" y="23"/>
                  </a:lnTo>
                  <a:lnTo>
                    <a:pt x="15" y="15"/>
                  </a:lnTo>
                  <a:lnTo>
                    <a:pt x="23" y="9"/>
                  </a:lnTo>
                  <a:lnTo>
                    <a:pt x="32" y="5"/>
                  </a:lnTo>
                  <a:lnTo>
                    <a:pt x="41" y="2"/>
                  </a:lnTo>
                  <a:lnTo>
                    <a:pt x="50" y="0"/>
                  </a:lnTo>
                  <a:lnTo>
                    <a:pt x="50" y="0"/>
                  </a:lnTo>
                  <a:lnTo>
                    <a:pt x="51" y="0"/>
                  </a:lnTo>
                  <a:lnTo>
                    <a:pt x="217" y="5"/>
                  </a:lnTo>
                  <a:lnTo>
                    <a:pt x="217" y="5"/>
                  </a:lnTo>
                  <a:lnTo>
                    <a:pt x="228" y="6"/>
                  </a:lnTo>
                  <a:lnTo>
                    <a:pt x="237" y="9"/>
                  </a:lnTo>
                  <a:lnTo>
                    <a:pt x="246" y="14"/>
                  </a:lnTo>
                  <a:lnTo>
                    <a:pt x="253" y="20"/>
                  </a:lnTo>
                  <a:lnTo>
                    <a:pt x="259" y="27"/>
                  </a:lnTo>
                  <a:lnTo>
                    <a:pt x="264" y="37"/>
                  </a:lnTo>
                  <a:lnTo>
                    <a:pt x="266" y="46"/>
                  </a:lnTo>
                  <a:lnTo>
                    <a:pt x="267" y="56"/>
                  </a:lnTo>
                  <a:lnTo>
                    <a:pt x="267" y="56"/>
                  </a:lnTo>
                  <a:lnTo>
                    <a:pt x="267" y="73"/>
                  </a:lnTo>
                  <a:lnTo>
                    <a:pt x="267" y="73"/>
                  </a:lnTo>
                  <a:lnTo>
                    <a:pt x="266" y="82"/>
                  </a:lnTo>
                  <a:lnTo>
                    <a:pt x="263" y="91"/>
                  </a:lnTo>
                  <a:lnTo>
                    <a:pt x="258" y="100"/>
                  </a:lnTo>
                  <a:lnTo>
                    <a:pt x="250" y="107"/>
                  </a:lnTo>
                  <a:lnTo>
                    <a:pt x="250" y="107"/>
                  </a:lnTo>
                  <a:lnTo>
                    <a:pt x="243" y="113"/>
                  </a:lnTo>
                  <a:lnTo>
                    <a:pt x="235" y="118"/>
                  </a:lnTo>
                  <a:lnTo>
                    <a:pt x="226" y="121"/>
                  </a:lnTo>
                  <a:lnTo>
                    <a:pt x="216" y="121"/>
                  </a:lnTo>
                  <a:lnTo>
                    <a:pt x="216" y="121"/>
                  </a:lnTo>
                  <a:close/>
                  <a:moveTo>
                    <a:pt x="50" y="18"/>
                  </a:moveTo>
                  <a:lnTo>
                    <a:pt x="50" y="18"/>
                  </a:lnTo>
                  <a:lnTo>
                    <a:pt x="44" y="20"/>
                  </a:lnTo>
                  <a:lnTo>
                    <a:pt x="38" y="21"/>
                  </a:lnTo>
                  <a:lnTo>
                    <a:pt x="32" y="24"/>
                  </a:lnTo>
                  <a:lnTo>
                    <a:pt x="27" y="27"/>
                  </a:lnTo>
                  <a:lnTo>
                    <a:pt x="24" y="32"/>
                  </a:lnTo>
                  <a:lnTo>
                    <a:pt x="21" y="38"/>
                  </a:lnTo>
                  <a:lnTo>
                    <a:pt x="18" y="44"/>
                  </a:lnTo>
                  <a:lnTo>
                    <a:pt x="18" y="50"/>
                  </a:lnTo>
                  <a:lnTo>
                    <a:pt x="18" y="67"/>
                  </a:lnTo>
                  <a:lnTo>
                    <a:pt x="18" y="67"/>
                  </a:lnTo>
                  <a:lnTo>
                    <a:pt x="18" y="73"/>
                  </a:lnTo>
                  <a:lnTo>
                    <a:pt x="20" y="79"/>
                  </a:lnTo>
                  <a:lnTo>
                    <a:pt x="23" y="85"/>
                  </a:lnTo>
                  <a:lnTo>
                    <a:pt x="27" y="89"/>
                  </a:lnTo>
                  <a:lnTo>
                    <a:pt x="32" y="94"/>
                  </a:lnTo>
                  <a:lnTo>
                    <a:pt x="36" y="97"/>
                  </a:lnTo>
                  <a:lnTo>
                    <a:pt x="42" y="98"/>
                  </a:lnTo>
                  <a:lnTo>
                    <a:pt x="50" y="100"/>
                  </a:lnTo>
                  <a:lnTo>
                    <a:pt x="216" y="103"/>
                  </a:lnTo>
                  <a:lnTo>
                    <a:pt x="216" y="103"/>
                  </a:lnTo>
                  <a:lnTo>
                    <a:pt x="222" y="103"/>
                  </a:lnTo>
                  <a:lnTo>
                    <a:pt x="228" y="101"/>
                  </a:lnTo>
                  <a:lnTo>
                    <a:pt x="234" y="98"/>
                  </a:lnTo>
                  <a:lnTo>
                    <a:pt x="238" y="94"/>
                  </a:lnTo>
                  <a:lnTo>
                    <a:pt x="238" y="94"/>
                  </a:lnTo>
                  <a:lnTo>
                    <a:pt x="243" y="89"/>
                  </a:lnTo>
                  <a:lnTo>
                    <a:pt x="246" y="85"/>
                  </a:lnTo>
                  <a:lnTo>
                    <a:pt x="247" y="79"/>
                  </a:lnTo>
                  <a:lnTo>
                    <a:pt x="249" y="71"/>
                  </a:lnTo>
                  <a:lnTo>
                    <a:pt x="249" y="56"/>
                  </a:lnTo>
                  <a:lnTo>
                    <a:pt x="249" y="56"/>
                  </a:lnTo>
                  <a:lnTo>
                    <a:pt x="249" y="49"/>
                  </a:lnTo>
                  <a:lnTo>
                    <a:pt x="246" y="43"/>
                  </a:lnTo>
                  <a:lnTo>
                    <a:pt x="244" y="38"/>
                  </a:lnTo>
                  <a:lnTo>
                    <a:pt x="240" y="32"/>
                  </a:lnTo>
                  <a:lnTo>
                    <a:pt x="235" y="29"/>
                  </a:lnTo>
                  <a:lnTo>
                    <a:pt x="229" y="26"/>
                  </a:lnTo>
                  <a:lnTo>
                    <a:pt x="223" y="23"/>
                  </a:lnTo>
                  <a:lnTo>
                    <a:pt x="217" y="23"/>
                  </a:lnTo>
                  <a:lnTo>
                    <a:pt x="51" y="18"/>
                  </a:lnTo>
                  <a:lnTo>
                    <a:pt x="51" y="18"/>
                  </a:lnTo>
                  <a:lnTo>
                    <a:pt x="50" y="18"/>
                  </a:lnTo>
                  <a:lnTo>
                    <a:pt x="50" y="18"/>
                  </a:lnTo>
                  <a:close/>
                  <a:moveTo>
                    <a:pt x="258" y="56"/>
                  </a:moveTo>
                  <a:lnTo>
                    <a:pt x="258" y="56"/>
                  </a:lnTo>
                  <a:lnTo>
                    <a:pt x="258" y="56"/>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66" name="Rectangle 92"/>
            <p:cNvSpPr>
              <a:spLocks noChangeArrowheads="1"/>
            </p:cNvSpPr>
            <p:nvPr/>
          </p:nvSpPr>
          <p:spPr bwMode="auto">
            <a:xfrm>
              <a:off x="3685" y="1997"/>
              <a:ext cx="72" cy="20"/>
            </a:xfrm>
            <a:prstGeom prst="rect">
              <a:avLst/>
            </a:prstGeom>
            <a:solidFill>
              <a:srgbClr val="292929"/>
            </a:solidFill>
            <a:ln w="9525">
              <a:noFill/>
              <a:miter lim="800000"/>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67" name="Rectangle 93"/>
            <p:cNvSpPr>
              <a:spLocks noChangeArrowheads="1"/>
            </p:cNvSpPr>
            <p:nvPr/>
          </p:nvSpPr>
          <p:spPr bwMode="auto">
            <a:xfrm>
              <a:off x="3685" y="2024"/>
              <a:ext cx="90" cy="21"/>
            </a:xfrm>
            <a:prstGeom prst="rect">
              <a:avLst/>
            </a:prstGeom>
            <a:solidFill>
              <a:srgbClr val="292929"/>
            </a:solidFill>
            <a:ln w="9525">
              <a:noFill/>
              <a:miter lim="800000"/>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sp>
          <p:nvSpPr>
            <p:cNvPr id="468" name="Freeform 94"/>
            <p:cNvSpPr>
              <a:spLocks noEditPoints="1"/>
            </p:cNvSpPr>
            <p:nvPr/>
          </p:nvSpPr>
          <p:spPr bwMode="auto">
            <a:xfrm>
              <a:off x="3781" y="1799"/>
              <a:ext cx="227" cy="220"/>
            </a:xfrm>
            <a:custGeom>
              <a:avLst/>
              <a:gdLst/>
              <a:ahLst/>
              <a:cxnLst>
                <a:cxn ang="0">
                  <a:pos x="472" y="471"/>
                </a:cxn>
                <a:cxn ang="0">
                  <a:pos x="478" y="447"/>
                </a:cxn>
                <a:cxn ang="0">
                  <a:pos x="495" y="447"/>
                </a:cxn>
                <a:cxn ang="0">
                  <a:pos x="486" y="480"/>
                </a:cxn>
                <a:cxn ang="0">
                  <a:pos x="478" y="417"/>
                </a:cxn>
                <a:cxn ang="0">
                  <a:pos x="486" y="381"/>
                </a:cxn>
                <a:cxn ang="0">
                  <a:pos x="495" y="414"/>
                </a:cxn>
                <a:cxn ang="0">
                  <a:pos x="486" y="362"/>
                </a:cxn>
                <a:cxn ang="0">
                  <a:pos x="478" y="326"/>
                </a:cxn>
                <a:cxn ang="0">
                  <a:pos x="495" y="326"/>
                </a:cxn>
                <a:cxn ang="0">
                  <a:pos x="486" y="362"/>
                </a:cxn>
                <a:cxn ang="0">
                  <a:pos x="477" y="293"/>
                </a:cxn>
                <a:cxn ang="0">
                  <a:pos x="486" y="260"/>
                </a:cxn>
                <a:cxn ang="0">
                  <a:pos x="495" y="296"/>
                </a:cxn>
                <a:cxn ang="0">
                  <a:pos x="483" y="240"/>
                </a:cxn>
                <a:cxn ang="0">
                  <a:pos x="480" y="203"/>
                </a:cxn>
                <a:cxn ang="0">
                  <a:pos x="495" y="209"/>
                </a:cxn>
                <a:cxn ang="0">
                  <a:pos x="486" y="242"/>
                </a:cxn>
                <a:cxn ang="0">
                  <a:pos x="477" y="148"/>
                </a:cxn>
                <a:cxn ang="0">
                  <a:pos x="490" y="139"/>
                </a:cxn>
                <a:cxn ang="0">
                  <a:pos x="493" y="178"/>
                </a:cxn>
                <a:cxn ang="0">
                  <a:pos x="480" y="118"/>
                </a:cxn>
                <a:cxn ang="0">
                  <a:pos x="483" y="79"/>
                </a:cxn>
                <a:cxn ang="0">
                  <a:pos x="495" y="112"/>
                </a:cxn>
                <a:cxn ang="0">
                  <a:pos x="9" y="96"/>
                </a:cxn>
                <a:cxn ang="0">
                  <a:pos x="0" y="62"/>
                </a:cxn>
                <a:cxn ang="0">
                  <a:pos x="15" y="56"/>
                </a:cxn>
                <a:cxn ang="0">
                  <a:pos x="12" y="96"/>
                </a:cxn>
                <a:cxn ang="0">
                  <a:pos x="478" y="55"/>
                </a:cxn>
                <a:cxn ang="0">
                  <a:pos x="474" y="29"/>
                </a:cxn>
                <a:cxn ang="0">
                  <a:pos x="489" y="22"/>
                </a:cxn>
                <a:cxn ang="0">
                  <a:pos x="495" y="55"/>
                </a:cxn>
                <a:cxn ang="0">
                  <a:pos x="9" y="35"/>
                </a:cxn>
                <a:cxn ang="0">
                  <a:pos x="9" y="16"/>
                </a:cxn>
                <a:cxn ang="0">
                  <a:pos x="38" y="7"/>
                </a:cxn>
                <a:cxn ang="0">
                  <a:pos x="35" y="20"/>
                </a:cxn>
                <a:cxn ang="0">
                  <a:pos x="454" y="19"/>
                </a:cxn>
                <a:cxn ang="0">
                  <a:pos x="421" y="10"/>
                </a:cxn>
                <a:cxn ang="0">
                  <a:pos x="457" y="2"/>
                </a:cxn>
                <a:cxn ang="0">
                  <a:pos x="457" y="19"/>
                </a:cxn>
                <a:cxn ang="0">
                  <a:pos x="362" y="17"/>
                </a:cxn>
                <a:cxn ang="0">
                  <a:pos x="370" y="0"/>
                </a:cxn>
                <a:cxn ang="0">
                  <a:pos x="403" y="10"/>
                </a:cxn>
                <a:cxn ang="0">
                  <a:pos x="309" y="19"/>
                </a:cxn>
                <a:cxn ang="0">
                  <a:pos x="300" y="7"/>
                </a:cxn>
                <a:cxn ang="0">
                  <a:pos x="339" y="4"/>
                </a:cxn>
                <a:cxn ang="0">
                  <a:pos x="333" y="19"/>
                </a:cxn>
                <a:cxn ang="0">
                  <a:pos x="240" y="14"/>
                </a:cxn>
                <a:cxn ang="0">
                  <a:pos x="273" y="0"/>
                </a:cxn>
                <a:cxn ang="0">
                  <a:pos x="281" y="14"/>
                </a:cxn>
                <a:cxn ang="0">
                  <a:pos x="189" y="19"/>
                </a:cxn>
                <a:cxn ang="0">
                  <a:pos x="181" y="4"/>
                </a:cxn>
                <a:cxn ang="0">
                  <a:pos x="220" y="7"/>
                </a:cxn>
                <a:cxn ang="0">
                  <a:pos x="213" y="19"/>
                </a:cxn>
                <a:cxn ang="0">
                  <a:pos x="119" y="10"/>
                </a:cxn>
                <a:cxn ang="0">
                  <a:pos x="152" y="0"/>
                </a:cxn>
                <a:cxn ang="0">
                  <a:pos x="158" y="17"/>
                </a:cxn>
                <a:cxn ang="0">
                  <a:pos x="63" y="19"/>
                </a:cxn>
                <a:cxn ang="0">
                  <a:pos x="63" y="2"/>
                </a:cxn>
                <a:cxn ang="0">
                  <a:pos x="101" y="10"/>
                </a:cxn>
              </a:cxnLst>
              <a:rect l="0" t="0" r="r" b="b"/>
              <a:pathLst>
                <a:path w="495" h="482">
                  <a:moveTo>
                    <a:pt x="481" y="482"/>
                  </a:moveTo>
                  <a:lnTo>
                    <a:pt x="481" y="482"/>
                  </a:lnTo>
                  <a:lnTo>
                    <a:pt x="477" y="480"/>
                  </a:lnTo>
                  <a:lnTo>
                    <a:pt x="477" y="480"/>
                  </a:lnTo>
                  <a:lnTo>
                    <a:pt x="474" y="479"/>
                  </a:lnTo>
                  <a:lnTo>
                    <a:pt x="472" y="474"/>
                  </a:lnTo>
                  <a:lnTo>
                    <a:pt x="472" y="471"/>
                  </a:lnTo>
                  <a:lnTo>
                    <a:pt x="474" y="468"/>
                  </a:lnTo>
                  <a:lnTo>
                    <a:pt x="474" y="468"/>
                  </a:lnTo>
                  <a:lnTo>
                    <a:pt x="477" y="462"/>
                  </a:lnTo>
                  <a:lnTo>
                    <a:pt x="477" y="454"/>
                  </a:lnTo>
                  <a:lnTo>
                    <a:pt x="477" y="450"/>
                  </a:lnTo>
                  <a:lnTo>
                    <a:pt x="477" y="450"/>
                  </a:lnTo>
                  <a:lnTo>
                    <a:pt x="478" y="447"/>
                  </a:lnTo>
                  <a:lnTo>
                    <a:pt x="480" y="444"/>
                  </a:lnTo>
                  <a:lnTo>
                    <a:pt x="483" y="441"/>
                  </a:lnTo>
                  <a:lnTo>
                    <a:pt x="486" y="441"/>
                  </a:lnTo>
                  <a:lnTo>
                    <a:pt x="486" y="441"/>
                  </a:lnTo>
                  <a:lnTo>
                    <a:pt x="490" y="441"/>
                  </a:lnTo>
                  <a:lnTo>
                    <a:pt x="493" y="444"/>
                  </a:lnTo>
                  <a:lnTo>
                    <a:pt x="495" y="447"/>
                  </a:lnTo>
                  <a:lnTo>
                    <a:pt x="495" y="450"/>
                  </a:lnTo>
                  <a:lnTo>
                    <a:pt x="495" y="454"/>
                  </a:lnTo>
                  <a:lnTo>
                    <a:pt x="495" y="454"/>
                  </a:lnTo>
                  <a:lnTo>
                    <a:pt x="493" y="467"/>
                  </a:lnTo>
                  <a:lnTo>
                    <a:pt x="489" y="477"/>
                  </a:lnTo>
                  <a:lnTo>
                    <a:pt x="489" y="477"/>
                  </a:lnTo>
                  <a:lnTo>
                    <a:pt x="486" y="480"/>
                  </a:lnTo>
                  <a:lnTo>
                    <a:pt x="481" y="482"/>
                  </a:lnTo>
                  <a:lnTo>
                    <a:pt x="481" y="482"/>
                  </a:lnTo>
                  <a:close/>
                  <a:moveTo>
                    <a:pt x="486" y="423"/>
                  </a:moveTo>
                  <a:lnTo>
                    <a:pt x="486" y="423"/>
                  </a:lnTo>
                  <a:lnTo>
                    <a:pt x="483" y="421"/>
                  </a:lnTo>
                  <a:lnTo>
                    <a:pt x="480" y="420"/>
                  </a:lnTo>
                  <a:lnTo>
                    <a:pt x="478" y="417"/>
                  </a:lnTo>
                  <a:lnTo>
                    <a:pt x="477" y="414"/>
                  </a:lnTo>
                  <a:lnTo>
                    <a:pt x="477" y="390"/>
                  </a:lnTo>
                  <a:lnTo>
                    <a:pt x="477" y="390"/>
                  </a:lnTo>
                  <a:lnTo>
                    <a:pt x="478" y="387"/>
                  </a:lnTo>
                  <a:lnTo>
                    <a:pt x="480" y="384"/>
                  </a:lnTo>
                  <a:lnTo>
                    <a:pt x="483" y="381"/>
                  </a:lnTo>
                  <a:lnTo>
                    <a:pt x="486" y="381"/>
                  </a:lnTo>
                  <a:lnTo>
                    <a:pt x="486" y="381"/>
                  </a:lnTo>
                  <a:lnTo>
                    <a:pt x="490" y="381"/>
                  </a:lnTo>
                  <a:lnTo>
                    <a:pt x="493" y="384"/>
                  </a:lnTo>
                  <a:lnTo>
                    <a:pt x="495" y="387"/>
                  </a:lnTo>
                  <a:lnTo>
                    <a:pt x="495" y="390"/>
                  </a:lnTo>
                  <a:lnTo>
                    <a:pt x="495" y="414"/>
                  </a:lnTo>
                  <a:lnTo>
                    <a:pt x="495" y="414"/>
                  </a:lnTo>
                  <a:lnTo>
                    <a:pt x="495" y="417"/>
                  </a:lnTo>
                  <a:lnTo>
                    <a:pt x="493" y="420"/>
                  </a:lnTo>
                  <a:lnTo>
                    <a:pt x="490" y="421"/>
                  </a:lnTo>
                  <a:lnTo>
                    <a:pt x="486" y="423"/>
                  </a:lnTo>
                  <a:lnTo>
                    <a:pt x="486" y="423"/>
                  </a:lnTo>
                  <a:close/>
                  <a:moveTo>
                    <a:pt x="486" y="362"/>
                  </a:moveTo>
                  <a:lnTo>
                    <a:pt x="486" y="362"/>
                  </a:lnTo>
                  <a:lnTo>
                    <a:pt x="483" y="361"/>
                  </a:lnTo>
                  <a:lnTo>
                    <a:pt x="480" y="359"/>
                  </a:lnTo>
                  <a:lnTo>
                    <a:pt x="478" y="356"/>
                  </a:lnTo>
                  <a:lnTo>
                    <a:pt x="477" y="353"/>
                  </a:lnTo>
                  <a:lnTo>
                    <a:pt x="477" y="329"/>
                  </a:lnTo>
                  <a:lnTo>
                    <a:pt x="477" y="329"/>
                  </a:lnTo>
                  <a:lnTo>
                    <a:pt x="478" y="326"/>
                  </a:lnTo>
                  <a:lnTo>
                    <a:pt x="480" y="323"/>
                  </a:lnTo>
                  <a:lnTo>
                    <a:pt x="483" y="320"/>
                  </a:lnTo>
                  <a:lnTo>
                    <a:pt x="486" y="320"/>
                  </a:lnTo>
                  <a:lnTo>
                    <a:pt x="486" y="320"/>
                  </a:lnTo>
                  <a:lnTo>
                    <a:pt x="490" y="320"/>
                  </a:lnTo>
                  <a:lnTo>
                    <a:pt x="493" y="323"/>
                  </a:lnTo>
                  <a:lnTo>
                    <a:pt x="495" y="326"/>
                  </a:lnTo>
                  <a:lnTo>
                    <a:pt x="495" y="329"/>
                  </a:lnTo>
                  <a:lnTo>
                    <a:pt x="495" y="353"/>
                  </a:lnTo>
                  <a:lnTo>
                    <a:pt x="495" y="353"/>
                  </a:lnTo>
                  <a:lnTo>
                    <a:pt x="495" y="356"/>
                  </a:lnTo>
                  <a:lnTo>
                    <a:pt x="493" y="359"/>
                  </a:lnTo>
                  <a:lnTo>
                    <a:pt x="490" y="361"/>
                  </a:lnTo>
                  <a:lnTo>
                    <a:pt x="486" y="362"/>
                  </a:lnTo>
                  <a:lnTo>
                    <a:pt x="486" y="362"/>
                  </a:lnTo>
                  <a:close/>
                  <a:moveTo>
                    <a:pt x="486" y="302"/>
                  </a:moveTo>
                  <a:lnTo>
                    <a:pt x="486" y="302"/>
                  </a:lnTo>
                  <a:lnTo>
                    <a:pt x="483" y="301"/>
                  </a:lnTo>
                  <a:lnTo>
                    <a:pt x="480" y="299"/>
                  </a:lnTo>
                  <a:lnTo>
                    <a:pt x="478" y="296"/>
                  </a:lnTo>
                  <a:lnTo>
                    <a:pt x="477" y="293"/>
                  </a:lnTo>
                  <a:lnTo>
                    <a:pt x="477" y="269"/>
                  </a:lnTo>
                  <a:lnTo>
                    <a:pt x="477" y="269"/>
                  </a:lnTo>
                  <a:lnTo>
                    <a:pt x="478" y="266"/>
                  </a:lnTo>
                  <a:lnTo>
                    <a:pt x="480" y="263"/>
                  </a:lnTo>
                  <a:lnTo>
                    <a:pt x="483" y="260"/>
                  </a:lnTo>
                  <a:lnTo>
                    <a:pt x="486" y="260"/>
                  </a:lnTo>
                  <a:lnTo>
                    <a:pt x="486" y="260"/>
                  </a:lnTo>
                  <a:lnTo>
                    <a:pt x="490" y="260"/>
                  </a:lnTo>
                  <a:lnTo>
                    <a:pt x="493" y="263"/>
                  </a:lnTo>
                  <a:lnTo>
                    <a:pt x="495" y="266"/>
                  </a:lnTo>
                  <a:lnTo>
                    <a:pt x="495" y="269"/>
                  </a:lnTo>
                  <a:lnTo>
                    <a:pt x="495" y="293"/>
                  </a:lnTo>
                  <a:lnTo>
                    <a:pt x="495" y="293"/>
                  </a:lnTo>
                  <a:lnTo>
                    <a:pt x="495" y="296"/>
                  </a:lnTo>
                  <a:lnTo>
                    <a:pt x="493" y="299"/>
                  </a:lnTo>
                  <a:lnTo>
                    <a:pt x="490" y="301"/>
                  </a:lnTo>
                  <a:lnTo>
                    <a:pt x="486" y="302"/>
                  </a:lnTo>
                  <a:lnTo>
                    <a:pt x="486" y="302"/>
                  </a:lnTo>
                  <a:close/>
                  <a:moveTo>
                    <a:pt x="486" y="242"/>
                  </a:moveTo>
                  <a:lnTo>
                    <a:pt x="486" y="242"/>
                  </a:lnTo>
                  <a:lnTo>
                    <a:pt x="483" y="240"/>
                  </a:lnTo>
                  <a:lnTo>
                    <a:pt x="480" y="239"/>
                  </a:lnTo>
                  <a:lnTo>
                    <a:pt x="478" y="236"/>
                  </a:lnTo>
                  <a:lnTo>
                    <a:pt x="477" y="233"/>
                  </a:lnTo>
                  <a:lnTo>
                    <a:pt x="477" y="209"/>
                  </a:lnTo>
                  <a:lnTo>
                    <a:pt x="477" y="209"/>
                  </a:lnTo>
                  <a:lnTo>
                    <a:pt x="478" y="206"/>
                  </a:lnTo>
                  <a:lnTo>
                    <a:pt x="480" y="203"/>
                  </a:lnTo>
                  <a:lnTo>
                    <a:pt x="483" y="200"/>
                  </a:lnTo>
                  <a:lnTo>
                    <a:pt x="486" y="200"/>
                  </a:lnTo>
                  <a:lnTo>
                    <a:pt x="486" y="200"/>
                  </a:lnTo>
                  <a:lnTo>
                    <a:pt x="490" y="200"/>
                  </a:lnTo>
                  <a:lnTo>
                    <a:pt x="493" y="203"/>
                  </a:lnTo>
                  <a:lnTo>
                    <a:pt x="495" y="206"/>
                  </a:lnTo>
                  <a:lnTo>
                    <a:pt x="495" y="209"/>
                  </a:lnTo>
                  <a:lnTo>
                    <a:pt x="495" y="233"/>
                  </a:lnTo>
                  <a:lnTo>
                    <a:pt x="495" y="233"/>
                  </a:lnTo>
                  <a:lnTo>
                    <a:pt x="495" y="236"/>
                  </a:lnTo>
                  <a:lnTo>
                    <a:pt x="493" y="239"/>
                  </a:lnTo>
                  <a:lnTo>
                    <a:pt x="490" y="240"/>
                  </a:lnTo>
                  <a:lnTo>
                    <a:pt x="486" y="242"/>
                  </a:lnTo>
                  <a:lnTo>
                    <a:pt x="486" y="242"/>
                  </a:lnTo>
                  <a:close/>
                  <a:moveTo>
                    <a:pt x="486" y="181"/>
                  </a:moveTo>
                  <a:lnTo>
                    <a:pt x="486" y="181"/>
                  </a:lnTo>
                  <a:lnTo>
                    <a:pt x="483" y="180"/>
                  </a:lnTo>
                  <a:lnTo>
                    <a:pt x="480" y="178"/>
                  </a:lnTo>
                  <a:lnTo>
                    <a:pt x="478" y="175"/>
                  </a:lnTo>
                  <a:lnTo>
                    <a:pt x="477" y="172"/>
                  </a:lnTo>
                  <a:lnTo>
                    <a:pt x="477" y="148"/>
                  </a:lnTo>
                  <a:lnTo>
                    <a:pt x="477" y="148"/>
                  </a:lnTo>
                  <a:lnTo>
                    <a:pt x="478" y="145"/>
                  </a:lnTo>
                  <a:lnTo>
                    <a:pt x="480" y="142"/>
                  </a:lnTo>
                  <a:lnTo>
                    <a:pt x="483" y="139"/>
                  </a:lnTo>
                  <a:lnTo>
                    <a:pt x="486" y="139"/>
                  </a:lnTo>
                  <a:lnTo>
                    <a:pt x="486" y="139"/>
                  </a:lnTo>
                  <a:lnTo>
                    <a:pt x="490" y="139"/>
                  </a:lnTo>
                  <a:lnTo>
                    <a:pt x="493" y="142"/>
                  </a:lnTo>
                  <a:lnTo>
                    <a:pt x="495" y="145"/>
                  </a:lnTo>
                  <a:lnTo>
                    <a:pt x="495" y="148"/>
                  </a:lnTo>
                  <a:lnTo>
                    <a:pt x="495" y="172"/>
                  </a:lnTo>
                  <a:lnTo>
                    <a:pt x="495" y="172"/>
                  </a:lnTo>
                  <a:lnTo>
                    <a:pt x="495" y="175"/>
                  </a:lnTo>
                  <a:lnTo>
                    <a:pt x="493" y="178"/>
                  </a:lnTo>
                  <a:lnTo>
                    <a:pt x="490" y="180"/>
                  </a:lnTo>
                  <a:lnTo>
                    <a:pt x="486" y="181"/>
                  </a:lnTo>
                  <a:lnTo>
                    <a:pt x="486" y="181"/>
                  </a:lnTo>
                  <a:close/>
                  <a:moveTo>
                    <a:pt x="486" y="121"/>
                  </a:moveTo>
                  <a:lnTo>
                    <a:pt x="486" y="121"/>
                  </a:lnTo>
                  <a:lnTo>
                    <a:pt x="483" y="120"/>
                  </a:lnTo>
                  <a:lnTo>
                    <a:pt x="480" y="118"/>
                  </a:lnTo>
                  <a:lnTo>
                    <a:pt x="478" y="115"/>
                  </a:lnTo>
                  <a:lnTo>
                    <a:pt x="477" y="112"/>
                  </a:lnTo>
                  <a:lnTo>
                    <a:pt x="477" y="88"/>
                  </a:lnTo>
                  <a:lnTo>
                    <a:pt x="477" y="88"/>
                  </a:lnTo>
                  <a:lnTo>
                    <a:pt x="478" y="85"/>
                  </a:lnTo>
                  <a:lnTo>
                    <a:pt x="480" y="82"/>
                  </a:lnTo>
                  <a:lnTo>
                    <a:pt x="483" y="79"/>
                  </a:lnTo>
                  <a:lnTo>
                    <a:pt x="486" y="79"/>
                  </a:lnTo>
                  <a:lnTo>
                    <a:pt x="486" y="79"/>
                  </a:lnTo>
                  <a:lnTo>
                    <a:pt x="490" y="79"/>
                  </a:lnTo>
                  <a:lnTo>
                    <a:pt x="493" y="82"/>
                  </a:lnTo>
                  <a:lnTo>
                    <a:pt x="495" y="85"/>
                  </a:lnTo>
                  <a:lnTo>
                    <a:pt x="495" y="88"/>
                  </a:lnTo>
                  <a:lnTo>
                    <a:pt x="495" y="112"/>
                  </a:lnTo>
                  <a:lnTo>
                    <a:pt x="495" y="112"/>
                  </a:lnTo>
                  <a:lnTo>
                    <a:pt x="495" y="115"/>
                  </a:lnTo>
                  <a:lnTo>
                    <a:pt x="493" y="118"/>
                  </a:lnTo>
                  <a:lnTo>
                    <a:pt x="490" y="120"/>
                  </a:lnTo>
                  <a:lnTo>
                    <a:pt x="486" y="121"/>
                  </a:lnTo>
                  <a:lnTo>
                    <a:pt x="486" y="121"/>
                  </a:lnTo>
                  <a:close/>
                  <a:moveTo>
                    <a:pt x="9" y="96"/>
                  </a:moveTo>
                  <a:lnTo>
                    <a:pt x="9" y="96"/>
                  </a:lnTo>
                  <a:lnTo>
                    <a:pt x="6" y="96"/>
                  </a:lnTo>
                  <a:lnTo>
                    <a:pt x="3" y="92"/>
                  </a:lnTo>
                  <a:lnTo>
                    <a:pt x="0" y="89"/>
                  </a:lnTo>
                  <a:lnTo>
                    <a:pt x="0" y="86"/>
                  </a:lnTo>
                  <a:lnTo>
                    <a:pt x="0" y="62"/>
                  </a:lnTo>
                  <a:lnTo>
                    <a:pt x="0" y="62"/>
                  </a:lnTo>
                  <a:lnTo>
                    <a:pt x="0" y="59"/>
                  </a:lnTo>
                  <a:lnTo>
                    <a:pt x="3" y="56"/>
                  </a:lnTo>
                  <a:lnTo>
                    <a:pt x="6" y="53"/>
                  </a:lnTo>
                  <a:lnTo>
                    <a:pt x="9" y="53"/>
                  </a:lnTo>
                  <a:lnTo>
                    <a:pt x="9" y="53"/>
                  </a:lnTo>
                  <a:lnTo>
                    <a:pt x="12" y="53"/>
                  </a:lnTo>
                  <a:lnTo>
                    <a:pt x="15" y="56"/>
                  </a:lnTo>
                  <a:lnTo>
                    <a:pt x="17" y="59"/>
                  </a:lnTo>
                  <a:lnTo>
                    <a:pt x="18" y="62"/>
                  </a:lnTo>
                  <a:lnTo>
                    <a:pt x="18" y="86"/>
                  </a:lnTo>
                  <a:lnTo>
                    <a:pt x="18" y="86"/>
                  </a:lnTo>
                  <a:lnTo>
                    <a:pt x="17" y="89"/>
                  </a:lnTo>
                  <a:lnTo>
                    <a:pt x="15" y="92"/>
                  </a:lnTo>
                  <a:lnTo>
                    <a:pt x="12" y="96"/>
                  </a:lnTo>
                  <a:lnTo>
                    <a:pt x="9" y="96"/>
                  </a:lnTo>
                  <a:lnTo>
                    <a:pt x="9" y="96"/>
                  </a:lnTo>
                  <a:close/>
                  <a:moveTo>
                    <a:pt x="486" y="61"/>
                  </a:moveTo>
                  <a:lnTo>
                    <a:pt x="486" y="61"/>
                  </a:lnTo>
                  <a:lnTo>
                    <a:pt x="483" y="59"/>
                  </a:lnTo>
                  <a:lnTo>
                    <a:pt x="480" y="58"/>
                  </a:lnTo>
                  <a:lnTo>
                    <a:pt x="478" y="55"/>
                  </a:lnTo>
                  <a:lnTo>
                    <a:pt x="477" y="52"/>
                  </a:lnTo>
                  <a:lnTo>
                    <a:pt x="477" y="43"/>
                  </a:lnTo>
                  <a:lnTo>
                    <a:pt x="477" y="43"/>
                  </a:lnTo>
                  <a:lnTo>
                    <a:pt x="477" y="37"/>
                  </a:lnTo>
                  <a:lnTo>
                    <a:pt x="475" y="32"/>
                  </a:lnTo>
                  <a:lnTo>
                    <a:pt x="475" y="32"/>
                  </a:lnTo>
                  <a:lnTo>
                    <a:pt x="474" y="29"/>
                  </a:lnTo>
                  <a:lnTo>
                    <a:pt x="474" y="25"/>
                  </a:lnTo>
                  <a:lnTo>
                    <a:pt x="475" y="22"/>
                  </a:lnTo>
                  <a:lnTo>
                    <a:pt x="478" y="20"/>
                  </a:lnTo>
                  <a:lnTo>
                    <a:pt x="478" y="20"/>
                  </a:lnTo>
                  <a:lnTo>
                    <a:pt x="483" y="19"/>
                  </a:lnTo>
                  <a:lnTo>
                    <a:pt x="486" y="20"/>
                  </a:lnTo>
                  <a:lnTo>
                    <a:pt x="489" y="22"/>
                  </a:lnTo>
                  <a:lnTo>
                    <a:pt x="490" y="25"/>
                  </a:lnTo>
                  <a:lnTo>
                    <a:pt x="490" y="25"/>
                  </a:lnTo>
                  <a:lnTo>
                    <a:pt x="495" y="32"/>
                  </a:lnTo>
                  <a:lnTo>
                    <a:pt x="495" y="43"/>
                  </a:lnTo>
                  <a:lnTo>
                    <a:pt x="495" y="52"/>
                  </a:lnTo>
                  <a:lnTo>
                    <a:pt x="495" y="52"/>
                  </a:lnTo>
                  <a:lnTo>
                    <a:pt x="495" y="55"/>
                  </a:lnTo>
                  <a:lnTo>
                    <a:pt x="493" y="58"/>
                  </a:lnTo>
                  <a:lnTo>
                    <a:pt x="490" y="59"/>
                  </a:lnTo>
                  <a:lnTo>
                    <a:pt x="486" y="61"/>
                  </a:lnTo>
                  <a:lnTo>
                    <a:pt x="486" y="61"/>
                  </a:lnTo>
                  <a:close/>
                  <a:moveTo>
                    <a:pt x="14" y="35"/>
                  </a:moveTo>
                  <a:lnTo>
                    <a:pt x="14" y="35"/>
                  </a:lnTo>
                  <a:lnTo>
                    <a:pt x="9" y="35"/>
                  </a:lnTo>
                  <a:lnTo>
                    <a:pt x="9" y="35"/>
                  </a:lnTo>
                  <a:lnTo>
                    <a:pt x="6" y="32"/>
                  </a:lnTo>
                  <a:lnTo>
                    <a:pt x="5" y="29"/>
                  </a:lnTo>
                  <a:lnTo>
                    <a:pt x="5" y="26"/>
                  </a:lnTo>
                  <a:lnTo>
                    <a:pt x="5" y="23"/>
                  </a:lnTo>
                  <a:lnTo>
                    <a:pt x="5" y="23"/>
                  </a:lnTo>
                  <a:lnTo>
                    <a:pt x="9" y="16"/>
                  </a:lnTo>
                  <a:lnTo>
                    <a:pt x="15" y="11"/>
                  </a:lnTo>
                  <a:lnTo>
                    <a:pt x="21" y="7"/>
                  </a:lnTo>
                  <a:lnTo>
                    <a:pt x="29" y="4"/>
                  </a:lnTo>
                  <a:lnTo>
                    <a:pt x="29" y="4"/>
                  </a:lnTo>
                  <a:lnTo>
                    <a:pt x="32" y="4"/>
                  </a:lnTo>
                  <a:lnTo>
                    <a:pt x="35" y="4"/>
                  </a:lnTo>
                  <a:lnTo>
                    <a:pt x="38" y="7"/>
                  </a:lnTo>
                  <a:lnTo>
                    <a:pt x="39" y="10"/>
                  </a:lnTo>
                  <a:lnTo>
                    <a:pt x="39" y="10"/>
                  </a:lnTo>
                  <a:lnTo>
                    <a:pt x="41" y="13"/>
                  </a:lnTo>
                  <a:lnTo>
                    <a:pt x="39" y="16"/>
                  </a:lnTo>
                  <a:lnTo>
                    <a:pt x="38" y="19"/>
                  </a:lnTo>
                  <a:lnTo>
                    <a:pt x="35" y="20"/>
                  </a:lnTo>
                  <a:lnTo>
                    <a:pt x="35" y="20"/>
                  </a:lnTo>
                  <a:lnTo>
                    <a:pt x="27" y="25"/>
                  </a:lnTo>
                  <a:lnTo>
                    <a:pt x="21" y="31"/>
                  </a:lnTo>
                  <a:lnTo>
                    <a:pt x="21" y="31"/>
                  </a:lnTo>
                  <a:lnTo>
                    <a:pt x="18" y="35"/>
                  </a:lnTo>
                  <a:lnTo>
                    <a:pt x="14" y="35"/>
                  </a:lnTo>
                  <a:lnTo>
                    <a:pt x="14" y="35"/>
                  </a:lnTo>
                  <a:close/>
                  <a:moveTo>
                    <a:pt x="454" y="19"/>
                  </a:moveTo>
                  <a:lnTo>
                    <a:pt x="430" y="19"/>
                  </a:lnTo>
                  <a:lnTo>
                    <a:pt x="430" y="19"/>
                  </a:lnTo>
                  <a:lnTo>
                    <a:pt x="425" y="19"/>
                  </a:lnTo>
                  <a:lnTo>
                    <a:pt x="422" y="17"/>
                  </a:lnTo>
                  <a:lnTo>
                    <a:pt x="421" y="14"/>
                  </a:lnTo>
                  <a:lnTo>
                    <a:pt x="421" y="10"/>
                  </a:lnTo>
                  <a:lnTo>
                    <a:pt x="421" y="10"/>
                  </a:lnTo>
                  <a:lnTo>
                    <a:pt x="421" y="7"/>
                  </a:lnTo>
                  <a:lnTo>
                    <a:pt x="422" y="4"/>
                  </a:lnTo>
                  <a:lnTo>
                    <a:pt x="425" y="2"/>
                  </a:lnTo>
                  <a:lnTo>
                    <a:pt x="430" y="0"/>
                  </a:lnTo>
                  <a:lnTo>
                    <a:pt x="454" y="0"/>
                  </a:lnTo>
                  <a:lnTo>
                    <a:pt x="454" y="0"/>
                  </a:lnTo>
                  <a:lnTo>
                    <a:pt x="457" y="2"/>
                  </a:lnTo>
                  <a:lnTo>
                    <a:pt x="460" y="4"/>
                  </a:lnTo>
                  <a:lnTo>
                    <a:pt x="462" y="7"/>
                  </a:lnTo>
                  <a:lnTo>
                    <a:pt x="463" y="10"/>
                  </a:lnTo>
                  <a:lnTo>
                    <a:pt x="463" y="10"/>
                  </a:lnTo>
                  <a:lnTo>
                    <a:pt x="462" y="14"/>
                  </a:lnTo>
                  <a:lnTo>
                    <a:pt x="460" y="17"/>
                  </a:lnTo>
                  <a:lnTo>
                    <a:pt x="457" y="19"/>
                  </a:lnTo>
                  <a:lnTo>
                    <a:pt x="454" y="19"/>
                  </a:lnTo>
                  <a:lnTo>
                    <a:pt x="454" y="19"/>
                  </a:lnTo>
                  <a:close/>
                  <a:moveTo>
                    <a:pt x="394" y="19"/>
                  </a:moveTo>
                  <a:lnTo>
                    <a:pt x="370" y="19"/>
                  </a:lnTo>
                  <a:lnTo>
                    <a:pt x="370" y="19"/>
                  </a:lnTo>
                  <a:lnTo>
                    <a:pt x="365" y="19"/>
                  </a:lnTo>
                  <a:lnTo>
                    <a:pt x="362" y="17"/>
                  </a:lnTo>
                  <a:lnTo>
                    <a:pt x="360" y="14"/>
                  </a:lnTo>
                  <a:lnTo>
                    <a:pt x="360" y="10"/>
                  </a:lnTo>
                  <a:lnTo>
                    <a:pt x="360" y="10"/>
                  </a:lnTo>
                  <a:lnTo>
                    <a:pt x="360" y="7"/>
                  </a:lnTo>
                  <a:lnTo>
                    <a:pt x="362" y="4"/>
                  </a:lnTo>
                  <a:lnTo>
                    <a:pt x="365" y="2"/>
                  </a:lnTo>
                  <a:lnTo>
                    <a:pt x="370" y="0"/>
                  </a:lnTo>
                  <a:lnTo>
                    <a:pt x="394" y="0"/>
                  </a:lnTo>
                  <a:lnTo>
                    <a:pt x="394" y="0"/>
                  </a:lnTo>
                  <a:lnTo>
                    <a:pt x="397" y="2"/>
                  </a:lnTo>
                  <a:lnTo>
                    <a:pt x="400" y="4"/>
                  </a:lnTo>
                  <a:lnTo>
                    <a:pt x="401" y="7"/>
                  </a:lnTo>
                  <a:lnTo>
                    <a:pt x="403" y="10"/>
                  </a:lnTo>
                  <a:lnTo>
                    <a:pt x="403" y="10"/>
                  </a:lnTo>
                  <a:lnTo>
                    <a:pt x="401" y="14"/>
                  </a:lnTo>
                  <a:lnTo>
                    <a:pt x="400" y="17"/>
                  </a:lnTo>
                  <a:lnTo>
                    <a:pt x="397" y="19"/>
                  </a:lnTo>
                  <a:lnTo>
                    <a:pt x="394" y="19"/>
                  </a:lnTo>
                  <a:lnTo>
                    <a:pt x="394" y="19"/>
                  </a:lnTo>
                  <a:close/>
                  <a:moveTo>
                    <a:pt x="333" y="19"/>
                  </a:moveTo>
                  <a:lnTo>
                    <a:pt x="309" y="19"/>
                  </a:lnTo>
                  <a:lnTo>
                    <a:pt x="309" y="19"/>
                  </a:lnTo>
                  <a:lnTo>
                    <a:pt x="305" y="19"/>
                  </a:lnTo>
                  <a:lnTo>
                    <a:pt x="302" y="17"/>
                  </a:lnTo>
                  <a:lnTo>
                    <a:pt x="300" y="14"/>
                  </a:lnTo>
                  <a:lnTo>
                    <a:pt x="300" y="10"/>
                  </a:lnTo>
                  <a:lnTo>
                    <a:pt x="300" y="10"/>
                  </a:lnTo>
                  <a:lnTo>
                    <a:pt x="300" y="7"/>
                  </a:lnTo>
                  <a:lnTo>
                    <a:pt x="302" y="4"/>
                  </a:lnTo>
                  <a:lnTo>
                    <a:pt x="305" y="2"/>
                  </a:lnTo>
                  <a:lnTo>
                    <a:pt x="309" y="0"/>
                  </a:lnTo>
                  <a:lnTo>
                    <a:pt x="333" y="0"/>
                  </a:lnTo>
                  <a:lnTo>
                    <a:pt x="333" y="0"/>
                  </a:lnTo>
                  <a:lnTo>
                    <a:pt x="336" y="2"/>
                  </a:lnTo>
                  <a:lnTo>
                    <a:pt x="339" y="4"/>
                  </a:lnTo>
                  <a:lnTo>
                    <a:pt x="341" y="7"/>
                  </a:lnTo>
                  <a:lnTo>
                    <a:pt x="342" y="10"/>
                  </a:lnTo>
                  <a:lnTo>
                    <a:pt x="342" y="10"/>
                  </a:lnTo>
                  <a:lnTo>
                    <a:pt x="341" y="14"/>
                  </a:lnTo>
                  <a:lnTo>
                    <a:pt x="339" y="17"/>
                  </a:lnTo>
                  <a:lnTo>
                    <a:pt x="336" y="19"/>
                  </a:lnTo>
                  <a:lnTo>
                    <a:pt x="333" y="19"/>
                  </a:lnTo>
                  <a:lnTo>
                    <a:pt x="333" y="19"/>
                  </a:lnTo>
                  <a:close/>
                  <a:moveTo>
                    <a:pt x="273" y="19"/>
                  </a:moveTo>
                  <a:lnTo>
                    <a:pt x="249" y="19"/>
                  </a:lnTo>
                  <a:lnTo>
                    <a:pt x="249" y="19"/>
                  </a:lnTo>
                  <a:lnTo>
                    <a:pt x="244" y="19"/>
                  </a:lnTo>
                  <a:lnTo>
                    <a:pt x="241" y="17"/>
                  </a:lnTo>
                  <a:lnTo>
                    <a:pt x="240" y="14"/>
                  </a:lnTo>
                  <a:lnTo>
                    <a:pt x="240" y="10"/>
                  </a:lnTo>
                  <a:lnTo>
                    <a:pt x="240" y="10"/>
                  </a:lnTo>
                  <a:lnTo>
                    <a:pt x="240" y="7"/>
                  </a:lnTo>
                  <a:lnTo>
                    <a:pt x="241" y="4"/>
                  </a:lnTo>
                  <a:lnTo>
                    <a:pt x="244" y="2"/>
                  </a:lnTo>
                  <a:lnTo>
                    <a:pt x="249" y="0"/>
                  </a:lnTo>
                  <a:lnTo>
                    <a:pt x="273" y="0"/>
                  </a:lnTo>
                  <a:lnTo>
                    <a:pt x="273" y="0"/>
                  </a:lnTo>
                  <a:lnTo>
                    <a:pt x="276" y="2"/>
                  </a:lnTo>
                  <a:lnTo>
                    <a:pt x="279" y="4"/>
                  </a:lnTo>
                  <a:lnTo>
                    <a:pt x="281" y="7"/>
                  </a:lnTo>
                  <a:lnTo>
                    <a:pt x="282" y="10"/>
                  </a:lnTo>
                  <a:lnTo>
                    <a:pt x="282" y="10"/>
                  </a:lnTo>
                  <a:lnTo>
                    <a:pt x="281" y="14"/>
                  </a:lnTo>
                  <a:lnTo>
                    <a:pt x="279" y="17"/>
                  </a:lnTo>
                  <a:lnTo>
                    <a:pt x="276" y="19"/>
                  </a:lnTo>
                  <a:lnTo>
                    <a:pt x="273" y="19"/>
                  </a:lnTo>
                  <a:lnTo>
                    <a:pt x="273" y="19"/>
                  </a:lnTo>
                  <a:close/>
                  <a:moveTo>
                    <a:pt x="213" y="19"/>
                  </a:moveTo>
                  <a:lnTo>
                    <a:pt x="189" y="19"/>
                  </a:lnTo>
                  <a:lnTo>
                    <a:pt x="189" y="19"/>
                  </a:lnTo>
                  <a:lnTo>
                    <a:pt x="184" y="19"/>
                  </a:lnTo>
                  <a:lnTo>
                    <a:pt x="181" y="17"/>
                  </a:lnTo>
                  <a:lnTo>
                    <a:pt x="179" y="14"/>
                  </a:lnTo>
                  <a:lnTo>
                    <a:pt x="179" y="10"/>
                  </a:lnTo>
                  <a:lnTo>
                    <a:pt x="179" y="10"/>
                  </a:lnTo>
                  <a:lnTo>
                    <a:pt x="179" y="7"/>
                  </a:lnTo>
                  <a:lnTo>
                    <a:pt x="181" y="4"/>
                  </a:lnTo>
                  <a:lnTo>
                    <a:pt x="184" y="2"/>
                  </a:lnTo>
                  <a:lnTo>
                    <a:pt x="189" y="0"/>
                  </a:lnTo>
                  <a:lnTo>
                    <a:pt x="213" y="0"/>
                  </a:lnTo>
                  <a:lnTo>
                    <a:pt x="213" y="0"/>
                  </a:lnTo>
                  <a:lnTo>
                    <a:pt x="216" y="2"/>
                  </a:lnTo>
                  <a:lnTo>
                    <a:pt x="219" y="4"/>
                  </a:lnTo>
                  <a:lnTo>
                    <a:pt x="220" y="7"/>
                  </a:lnTo>
                  <a:lnTo>
                    <a:pt x="222" y="10"/>
                  </a:lnTo>
                  <a:lnTo>
                    <a:pt x="222" y="10"/>
                  </a:lnTo>
                  <a:lnTo>
                    <a:pt x="220" y="14"/>
                  </a:lnTo>
                  <a:lnTo>
                    <a:pt x="219" y="17"/>
                  </a:lnTo>
                  <a:lnTo>
                    <a:pt x="216" y="19"/>
                  </a:lnTo>
                  <a:lnTo>
                    <a:pt x="213" y="19"/>
                  </a:lnTo>
                  <a:lnTo>
                    <a:pt x="213" y="19"/>
                  </a:lnTo>
                  <a:close/>
                  <a:moveTo>
                    <a:pt x="152" y="19"/>
                  </a:moveTo>
                  <a:lnTo>
                    <a:pt x="128" y="19"/>
                  </a:lnTo>
                  <a:lnTo>
                    <a:pt x="128" y="19"/>
                  </a:lnTo>
                  <a:lnTo>
                    <a:pt x="124" y="19"/>
                  </a:lnTo>
                  <a:lnTo>
                    <a:pt x="121" y="17"/>
                  </a:lnTo>
                  <a:lnTo>
                    <a:pt x="119" y="14"/>
                  </a:lnTo>
                  <a:lnTo>
                    <a:pt x="119" y="10"/>
                  </a:lnTo>
                  <a:lnTo>
                    <a:pt x="119" y="10"/>
                  </a:lnTo>
                  <a:lnTo>
                    <a:pt x="119" y="7"/>
                  </a:lnTo>
                  <a:lnTo>
                    <a:pt x="121" y="4"/>
                  </a:lnTo>
                  <a:lnTo>
                    <a:pt x="124" y="2"/>
                  </a:lnTo>
                  <a:lnTo>
                    <a:pt x="128" y="0"/>
                  </a:lnTo>
                  <a:lnTo>
                    <a:pt x="152" y="0"/>
                  </a:lnTo>
                  <a:lnTo>
                    <a:pt x="152" y="0"/>
                  </a:lnTo>
                  <a:lnTo>
                    <a:pt x="155" y="2"/>
                  </a:lnTo>
                  <a:lnTo>
                    <a:pt x="158" y="4"/>
                  </a:lnTo>
                  <a:lnTo>
                    <a:pt x="160" y="7"/>
                  </a:lnTo>
                  <a:lnTo>
                    <a:pt x="161" y="10"/>
                  </a:lnTo>
                  <a:lnTo>
                    <a:pt x="161" y="10"/>
                  </a:lnTo>
                  <a:lnTo>
                    <a:pt x="160" y="14"/>
                  </a:lnTo>
                  <a:lnTo>
                    <a:pt x="158" y="17"/>
                  </a:lnTo>
                  <a:lnTo>
                    <a:pt x="155" y="19"/>
                  </a:lnTo>
                  <a:lnTo>
                    <a:pt x="152" y="19"/>
                  </a:lnTo>
                  <a:lnTo>
                    <a:pt x="152" y="19"/>
                  </a:lnTo>
                  <a:close/>
                  <a:moveTo>
                    <a:pt x="92" y="19"/>
                  </a:moveTo>
                  <a:lnTo>
                    <a:pt x="68" y="19"/>
                  </a:lnTo>
                  <a:lnTo>
                    <a:pt x="68" y="19"/>
                  </a:lnTo>
                  <a:lnTo>
                    <a:pt x="63" y="19"/>
                  </a:lnTo>
                  <a:lnTo>
                    <a:pt x="60" y="17"/>
                  </a:lnTo>
                  <a:lnTo>
                    <a:pt x="59" y="14"/>
                  </a:lnTo>
                  <a:lnTo>
                    <a:pt x="59" y="10"/>
                  </a:lnTo>
                  <a:lnTo>
                    <a:pt x="59" y="10"/>
                  </a:lnTo>
                  <a:lnTo>
                    <a:pt x="59" y="7"/>
                  </a:lnTo>
                  <a:lnTo>
                    <a:pt x="60" y="4"/>
                  </a:lnTo>
                  <a:lnTo>
                    <a:pt x="63" y="2"/>
                  </a:lnTo>
                  <a:lnTo>
                    <a:pt x="68" y="0"/>
                  </a:lnTo>
                  <a:lnTo>
                    <a:pt x="92" y="0"/>
                  </a:lnTo>
                  <a:lnTo>
                    <a:pt x="92" y="0"/>
                  </a:lnTo>
                  <a:lnTo>
                    <a:pt x="95" y="2"/>
                  </a:lnTo>
                  <a:lnTo>
                    <a:pt x="98" y="4"/>
                  </a:lnTo>
                  <a:lnTo>
                    <a:pt x="100" y="7"/>
                  </a:lnTo>
                  <a:lnTo>
                    <a:pt x="101" y="10"/>
                  </a:lnTo>
                  <a:lnTo>
                    <a:pt x="101" y="10"/>
                  </a:lnTo>
                  <a:lnTo>
                    <a:pt x="100" y="14"/>
                  </a:lnTo>
                  <a:lnTo>
                    <a:pt x="98" y="17"/>
                  </a:lnTo>
                  <a:lnTo>
                    <a:pt x="95" y="19"/>
                  </a:lnTo>
                  <a:lnTo>
                    <a:pt x="92" y="19"/>
                  </a:lnTo>
                  <a:lnTo>
                    <a:pt x="92" y="19"/>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cs typeface="Arial" pitchFamily="34" charset="0"/>
              </a:endParaRPr>
            </a:p>
          </p:txBody>
        </p:sp>
      </p:grpSp>
      <p:sp>
        <p:nvSpPr>
          <p:cNvPr id="503" name="Line 129"/>
          <p:cNvSpPr>
            <a:spLocks noChangeShapeType="1"/>
          </p:cNvSpPr>
          <p:nvPr/>
        </p:nvSpPr>
        <p:spPr bwMode="auto">
          <a:xfrm>
            <a:off x="914071" y="3866035"/>
            <a:ext cx="7426334" cy="0"/>
          </a:xfrm>
          <a:prstGeom prst="line">
            <a:avLst/>
          </a:prstGeom>
          <a:noFill/>
          <a:ln w="9525">
            <a:solidFill>
              <a:schemeClr val="accent1"/>
            </a:solidFill>
            <a:round/>
            <a:headEnd/>
            <a:tailEnd/>
          </a:ln>
          <a:effectLst/>
        </p:spPr>
        <p:txBody>
          <a:bodyPr/>
          <a:lstStyle/>
          <a:p>
            <a:pPr defTabSz="852155" fontAlgn="base">
              <a:spcBef>
                <a:spcPct val="0"/>
              </a:spcBef>
              <a:spcAft>
                <a:spcPct val="0"/>
              </a:spcAft>
            </a:pPr>
            <a:endParaRPr lang="en-US" sz="2186">
              <a:solidFill>
                <a:prstClr val="black"/>
              </a:solidFill>
              <a:cs typeface="Arial" pitchFamily="34" charset="0"/>
            </a:endParaRPr>
          </a:p>
        </p:txBody>
      </p:sp>
      <p:pic>
        <p:nvPicPr>
          <p:cNvPr id="92" name="Picture 91"/>
          <p:cNvPicPr>
            <a:picLocks noChangeAspect="1"/>
          </p:cNvPicPr>
          <p:nvPr/>
        </p:nvPicPr>
        <p:blipFill>
          <a:blip r:embed="rId3"/>
          <a:stretch>
            <a:fillRect/>
          </a:stretch>
        </p:blipFill>
        <p:spPr>
          <a:xfrm>
            <a:off x="914070" y="4003578"/>
            <a:ext cx="481223" cy="472070"/>
          </a:xfrm>
          <a:prstGeom prst="rect">
            <a:avLst/>
          </a:prstGeom>
        </p:spPr>
      </p:pic>
    </p:spTree>
    <p:extLst>
      <p:ext uri="{BB962C8B-B14F-4D97-AF65-F5344CB8AC3E}">
        <p14:creationId xmlns:p14="http://schemas.microsoft.com/office/powerpoint/2010/main" val="97187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Multiple layers of encryption for data at-rest</a:t>
            </a:r>
            <a:br>
              <a:rPr lang="en-US" sz="2000" dirty="0"/>
            </a:br>
            <a:r>
              <a:rPr lang="en-US" sz="1200" b="0" i="1" dirty="0">
                <a:solidFill>
                  <a:schemeClr val="tx1"/>
                </a:solidFill>
              </a:rPr>
              <a:t>Robust data protection</a:t>
            </a:r>
          </a:p>
        </p:txBody>
      </p:sp>
      <p:sp>
        <p:nvSpPr>
          <p:cNvPr id="29" name="Content Placeholder 2"/>
          <p:cNvSpPr>
            <a:spLocks noGrp="1"/>
          </p:cNvSpPr>
          <p:nvPr>
            <p:ph idx="4294967295"/>
          </p:nvPr>
        </p:nvSpPr>
        <p:spPr>
          <a:xfrm>
            <a:off x="0" y="2633663"/>
            <a:ext cx="8264525" cy="1887537"/>
          </a:xfrm>
          <a:prstGeom prst="rect">
            <a:avLst/>
          </a:prstGeom>
        </p:spPr>
        <p:txBody>
          <a:bodyPr>
            <a:noAutofit/>
          </a:bodyPr>
          <a:lstStyle/>
          <a:p>
            <a:pPr marL="290513" indent="-169863">
              <a:lnSpc>
                <a:spcPct val="80000"/>
              </a:lnSpc>
              <a:spcBef>
                <a:spcPts val="0"/>
              </a:spcBef>
              <a:spcAft>
                <a:spcPts val="600"/>
              </a:spcAft>
              <a:buClr>
                <a:schemeClr val="accent2"/>
              </a:buClr>
              <a:buFont typeface="Arial" charset="0"/>
              <a:buChar char="•"/>
            </a:pPr>
            <a:r>
              <a:rPr lang="en-US" sz="1600" dirty="0">
                <a:latin typeface="Calibri" charset="0"/>
                <a:ea typeface="Calibri" charset="0"/>
                <a:cs typeface="Calibri" charset="0"/>
              </a:rPr>
              <a:t>Encrypts sensitive data at the DB2 row and column levels and IMS segment level</a:t>
            </a:r>
          </a:p>
          <a:p>
            <a:pPr marL="290513" indent="-169863">
              <a:lnSpc>
                <a:spcPct val="80000"/>
              </a:lnSpc>
              <a:spcBef>
                <a:spcPts val="0"/>
              </a:spcBef>
              <a:spcAft>
                <a:spcPts val="600"/>
              </a:spcAft>
              <a:buClr>
                <a:schemeClr val="accent2"/>
              </a:buClr>
              <a:buFont typeface="Arial" charset="0"/>
              <a:buChar char="•"/>
            </a:pPr>
            <a:r>
              <a:rPr lang="en-US" sz="1600" dirty="0">
                <a:latin typeface="Calibri" charset="0"/>
                <a:ea typeface="Calibri" charset="0"/>
                <a:cs typeface="Calibri" charset="0"/>
              </a:rPr>
              <a:t>Transparent to applications</a:t>
            </a:r>
          </a:p>
          <a:p>
            <a:pPr marL="290513" indent="-169863">
              <a:lnSpc>
                <a:spcPct val="80000"/>
              </a:lnSpc>
              <a:spcBef>
                <a:spcPts val="0"/>
              </a:spcBef>
              <a:spcAft>
                <a:spcPts val="600"/>
              </a:spcAft>
              <a:buClr>
                <a:schemeClr val="accent2"/>
              </a:buClr>
              <a:buFont typeface="Arial" charset="0"/>
              <a:buChar char="•"/>
            </a:pPr>
            <a:r>
              <a:rPr lang="en-US" sz="1600" dirty="0">
                <a:latin typeface="Calibri" charset="0"/>
                <a:ea typeface="Calibri" charset="0"/>
                <a:cs typeface="Calibri" charset="0"/>
              </a:rPr>
              <a:t>Separation of Duties (SOD) and granular access control </a:t>
            </a:r>
          </a:p>
          <a:p>
            <a:pPr marL="290513" indent="-169863">
              <a:lnSpc>
                <a:spcPct val="80000"/>
              </a:lnSpc>
              <a:spcBef>
                <a:spcPts val="0"/>
              </a:spcBef>
              <a:spcAft>
                <a:spcPts val="600"/>
              </a:spcAft>
              <a:buClr>
                <a:schemeClr val="accent2"/>
              </a:buClr>
              <a:buFont typeface="Arial" charset="0"/>
              <a:buChar char="•"/>
            </a:pPr>
            <a:r>
              <a:rPr lang="en-US" sz="1600" dirty="0">
                <a:latin typeface="Calibri" charset="0"/>
                <a:ea typeface="Calibri" charset="0"/>
                <a:cs typeface="Calibri" charset="0"/>
              </a:rPr>
              <a:t>Protects Data-In-Use within memory buffers  </a:t>
            </a:r>
          </a:p>
          <a:p>
            <a:pPr marL="290513" indent="-169863">
              <a:lnSpc>
                <a:spcPct val="80000"/>
              </a:lnSpc>
              <a:spcBef>
                <a:spcPts val="0"/>
              </a:spcBef>
              <a:spcAft>
                <a:spcPts val="600"/>
              </a:spcAft>
              <a:buClr>
                <a:schemeClr val="accent2"/>
              </a:buClr>
              <a:buFont typeface="Arial" charset="0"/>
              <a:buChar char="•"/>
            </a:pPr>
            <a:r>
              <a:rPr lang="en-US" sz="1600" dirty="0">
                <a:latin typeface="Calibri" charset="0"/>
                <a:ea typeface="Calibri" charset="0"/>
                <a:cs typeface="Calibri" charset="0"/>
              </a:rPr>
              <a:t>Clear text data cannot be accessed outside DBMS access methods</a:t>
            </a:r>
          </a:p>
          <a:p>
            <a:pPr marL="290513" indent="-169863">
              <a:lnSpc>
                <a:spcPct val="80000"/>
              </a:lnSpc>
              <a:spcBef>
                <a:spcPts val="0"/>
              </a:spcBef>
              <a:spcAft>
                <a:spcPts val="600"/>
              </a:spcAft>
              <a:buClr>
                <a:schemeClr val="accent2"/>
              </a:buClr>
              <a:buFont typeface="Arial" charset="0"/>
              <a:buChar char="•"/>
            </a:pPr>
            <a:r>
              <a:rPr lang="en-US" sz="1600" dirty="0">
                <a:latin typeface="Calibri" charset="0"/>
                <a:ea typeface="Calibri" charset="0"/>
                <a:cs typeface="Calibri" charset="0"/>
              </a:rPr>
              <a:t>Persists the encrypted sensitive data in logs, image copy data sets, DASD volume backups</a:t>
            </a:r>
          </a:p>
          <a:p>
            <a:pPr marL="290513" indent="-169863">
              <a:lnSpc>
                <a:spcPct val="80000"/>
              </a:lnSpc>
              <a:spcBef>
                <a:spcPts val="0"/>
              </a:spcBef>
              <a:spcAft>
                <a:spcPts val="600"/>
              </a:spcAft>
              <a:buClr>
                <a:schemeClr val="accent2"/>
              </a:buClr>
              <a:buFont typeface="Arial" charset="0"/>
              <a:buChar char="•"/>
            </a:pPr>
            <a:r>
              <a:rPr lang="en-US" sz="1600" dirty="0">
                <a:latin typeface="Calibri" charset="0"/>
                <a:ea typeface="Calibri" charset="0"/>
                <a:cs typeface="Calibri" charset="0"/>
              </a:rPr>
              <a:t>Utilizes IBM z Systems integrated cryptographic hardware</a:t>
            </a:r>
          </a:p>
        </p:txBody>
      </p:sp>
      <p:grpSp>
        <p:nvGrpSpPr>
          <p:cNvPr id="56" name="Group 55"/>
          <p:cNvGrpSpPr/>
          <p:nvPr/>
        </p:nvGrpSpPr>
        <p:grpSpPr>
          <a:xfrm>
            <a:off x="430444" y="4195366"/>
            <a:ext cx="6871042" cy="276999"/>
            <a:chOff x="858054" y="5615683"/>
            <a:chExt cx="7699609" cy="744029"/>
          </a:xfrm>
        </p:grpSpPr>
        <p:sp>
          <p:nvSpPr>
            <p:cNvPr id="68" name="TextBox 67"/>
            <p:cNvSpPr txBox="1"/>
            <p:nvPr/>
          </p:nvSpPr>
          <p:spPr>
            <a:xfrm>
              <a:off x="4247838" y="5615683"/>
              <a:ext cx="862587" cy="744029"/>
            </a:xfrm>
            <a:prstGeom prst="rect">
              <a:avLst/>
            </a:prstGeom>
            <a:noFill/>
          </p:spPr>
          <p:txBody>
            <a:bodyPr wrap="none" rtlCol="0">
              <a:spAutoFit/>
            </a:bodyPr>
            <a:lstStyle/>
            <a:p>
              <a:pPr algn="ctr" defTabSz="609555" hangingPunct="0">
                <a:defRPr/>
              </a:pPr>
              <a:r>
                <a:rPr lang="en-US" sz="1200" kern="0" dirty="0">
                  <a:solidFill>
                    <a:prstClr val="white"/>
                  </a:solidFill>
                  <a:cs typeface="Arial" charset="0"/>
                  <a:sym typeface="Helvetica Light"/>
                </a:rPr>
                <a:t>Coverage</a:t>
              </a:r>
            </a:p>
          </p:txBody>
        </p:sp>
        <p:cxnSp>
          <p:nvCxnSpPr>
            <p:cNvPr id="69" name="Straight Arrow Connector 68"/>
            <p:cNvCxnSpPr/>
            <p:nvPr/>
          </p:nvCxnSpPr>
          <p:spPr>
            <a:xfrm flipV="1">
              <a:off x="5239427" y="5926914"/>
              <a:ext cx="3318236" cy="17524"/>
            </a:xfrm>
            <a:prstGeom prst="straightConnector1">
              <a:avLst/>
            </a:prstGeom>
            <a:noFill/>
            <a:ln w="19050" cap="flat" cmpd="sng" algn="ctr">
              <a:solidFill>
                <a:schemeClr val="bg1"/>
              </a:solidFill>
              <a:prstDash val="solid"/>
              <a:miter lim="800000"/>
              <a:tailEnd type="arrow"/>
            </a:ln>
            <a:effectLst/>
          </p:spPr>
        </p:cxnSp>
        <p:cxnSp>
          <p:nvCxnSpPr>
            <p:cNvPr id="70" name="Straight Arrow Connector 69"/>
            <p:cNvCxnSpPr/>
            <p:nvPr/>
          </p:nvCxnSpPr>
          <p:spPr>
            <a:xfrm flipH="1">
              <a:off x="858054" y="5944438"/>
              <a:ext cx="3318236" cy="9382"/>
            </a:xfrm>
            <a:prstGeom prst="straightConnector1">
              <a:avLst/>
            </a:prstGeom>
            <a:noFill/>
            <a:ln w="19050" cap="flat" cmpd="sng" algn="ctr">
              <a:solidFill>
                <a:schemeClr val="bg1"/>
              </a:solidFill>
              <a:prstDash val="solid"/>
              <a:miter lim="800000"/>
              <a:tailEnd type="arrow"/>
            </a:ln>
            <a:effectLst/>
          </p:spPr>
        </p:cxnSp>
      </p:grpSp>
      <p:graphicFrame>
        <p:nvGraphicFramePr>
          <p:cNvPr id="58" name="Content Placeholder 5"/>
          <p:cNvGraphicFramePr>
            <a:graphicFrameLocks/>
          </p:cNvGraphicFramePr>
          <p:nvPr>
            <p:extLst/>
          </p:nvPr>
        </p:nvGraphicFramePr>
        <p:xfrm>
          <a:off x="483257" y="964799"/>
          <a:ext cx="6797250" cy="3226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9" name="Straight Connector 58"/>
          <p:cNvCxnSpPr/>
          <p:nvPr/>
        </p:nvCxnSpPr>
        <p:spPr>
          <a:xfrm>
            <a:off x="6507777" y="3375655"/>
            <a:ext cx="2335709" cy="0"/>
          </a:xfrm>
          <a:prstGeom prst="line">
            <a:avLst/>
          </a:prstGeom>
          <a:noFill/>
          <a:ln w="6350" cap="flat" cmpd="sng" algn="ctr">
            <a:solidFill>
              <a:srgbClr val="F48F19"/>
            </a:solidFill>
            <a:prstDash val="solid"/>
            <a:miter lim="800000"/>
          </a:ln>
          <a:effectLst/>
        </p:spPr>
      </p:cxnSp>
      <p:sp>
        <p:nvSpPr>
          <p:cNvPr id="62" name="TextBox 61"/>
          <p:cNvSpPr txBox="1"/>
          <p:nvPr/>
        </p:nvSpPr>
        <p:spPr>
          <a:xfrm>
            <a:off x="6930737" y="3442153"/>
            <a:ext cx="1938944" cy="759221"/>
          </a:xfrm>
          <a:prstGeom prst="rect">
            <a:avLst/>
          </a:prstGeom>
          <a:noFill/>
        </p:spPr>
        <p:txBody>
          <a:bodyPr wrap="square" rtlCol="0" anchor="ctr" anchorCtr="0">
            <a:noAutofit/>
          </a:bodyPr>
          <a:lstStyle/>
          <a:p>
            <a:pPr algn="r" defTabSz="825500" hangingPunct="0">
              <a:defRPr/>
            </a:pPr>
            <a:r>
              <a:rPr lang="en-US" sz="1400" kern="0" dirty="0">
                <a:solidFill>
                  <a:prstClr val="white"/>
                </a:solidFill>
                <a:sym typeface="Helvetica Light"/>
              </a:rPr>
              <a:t>Protection against intrusion, tamper or removal of  </a:t>
            </a:r>
            <a:r>
              <a:rPr lang="en-US" sz="1400" i="1" kern="0" dirty="0">
                <a:solidFill>
                  <a:prstClr val="white"/>
                </a:solidFill>
                <a:sym typeface="Helvetica Light"/>
              </a:rPr>
              <a:t>physical</a:t>
            </a:r>
            <a:r>
              <a:rPr lang="en-US" sz="1400" kern="0" dirty="0">
                <a:solidFill>
                  <a:prstClr val="white"/>
                </a:solidFill>
                <a:sym typeface="Helvetica Light"/>
              </a:rPr>
              <a:t> infrastructure</a:t>
            </a:r>
          </a:p>
        </p:txBody>
      </p:sp>
      <p:sp>
        <p:nvSpPr>
          <p:cNvPr id="63" name="TextBox 62"/>
          <p:cNvSpPr txBox="1"/>
          <p:nvPr/>
        </p:nvSpPr>
        <p:spPr>
          <a:xfrm>
            <a:off x="5887831" y="2596233"/>
            <a:ext cx="2977484" cy="759221"/>
          </a:xfrm>
          <a:prstGeom prst="rect">
            <a:avLst/>
          </a:prstGeom>
          <a:noFill/>
        </p:spPr>
        <p:txBody>
          <a:bodyPr wrap="square" rtlCol="0" anchor="ctr" anchorCtr="0">
            <a:noAutofit/>
          </a:bodyPr>
          <a:lstStyle/>
          <a:p>
            <a:pPr algn="r" defTabSz="825500" hangingPunct="0">
              <a:defRPr/>
            </a:pPr>
            <a:r>
              <a:rPr lang="en-US" sz="1400" kern="0" dirty="0">
                <a:solidFill>
                  <a:prstClr val="white"/>
                </a:solidFill>
                <a:sym typeface="Helvetica Light"/>
              </a:rPr>
              <a:t>Broad protection &amp; privacy managed by OS</a:t>
            </a:r>
            <a:r>
              <a:rPr lang="is-IS" sz="1400" kern="0" dirty="0">
                <a:solidFill>
                  <a:prstClr val="white"/>
                </a:solidFill>
                <a:sym typeface="Helvetica Light"/>
              </a:rPr>
              <a:t>… </a:t>
            </a:r>
            <a:r>
              <a:rPr lang="is-IS" sz="1400" i="1" kern="0" dirty="0">
                <a:solidFill>
                  <a:prstClr val="white"/>
                </a:solidFill>
                <a:sym typeface="Helvetica Light"/>
              </a:rPr>
              <a:t>ability to</a:t>
            </a:r>
            <a:r>
              <a:rPr lang="is-IS" sz="1400" kern="0" dirty="0">
                <a:solidFill>
                  <a:prstClr val="white"/>
                </a:solidFill>
                <a:sym typeface="Helvetica Light"/>
              </a:rPr>
              <a:t> </a:t>
            </a:r>
            <a:r>
              <a:rPr lang="is-IS" sz="1400" i="1" kern="0" dirty="0">
                <a:solidFill>
                  <a:prstClr val="white"/>
                </a:solidFill>
                <a:sym typeface="Helvetica Light"/>
              </a:rPr>
              <a:t>eliminate storage admins from compliance scope</a:t>
            </a:r>
            <a:endParaRPr lang="en-US" sz="1400" i="1" kern="0" dirty="0">
              <a:solidFill>
                <a:prstClr val="white"/>
              </a:solidFill>
              <a:sym typeface="Helvetica Light"/>
            </a:endParaRPr>
          </a:p>
        </p:txBody>
      </p:sp>
      <p:sp>
        <p:nvSpPr>
          <p:cNvPr id="65" name="TextBox 64"/>
          <p:cNvSpPr txBox="1"/>
          <p:nvPr/>
        </p:nvSpPr>
        <p:spPr>
          <a:xfrm>
            <a:off x="4811659" y="985805"/>
            <a:ext cx="4053656" cy="759221"/>
          </a:xfrm>
          <a:prstGeom prst="rect">
            <a:avLst/>
          </a:prstGeom>
          <a:noFill/>
        </p:spPr>
        <p:txBody>
          <a:bodyPr wrap="square" rtlCol="0" anchor="ctr" anchorCtr="0">
            <a:noAutofit/>
          </a:bodyPr>
          <a:lstStyle/>
          <a:p>
            <a:pPr algn="r" defTabSz="825500" hangingPunct="0">
              <a:defRPr/>
            </a:pPr>
            <a:r>
              <a:rPr lang="en-US" sz="1400" kern="0" dirty="0">
                <a:solidFill>
                  <a:prstClr val="white"/>
                </a:solidFill>
                <a:sym typeface="Helvetica Light"/>
              </a:rPr>
              <a:t>Data protection &amp; privacy provided and managed by the application</a:t>
            </a:r>
            <a:r>
              <a:rPr lang="is-IS" sz="1400" kern="0" dirty="0">
                <a:solidFill>
                  <a:prstClr val="white"/>
                </a:solidFill>
                <a:sym typeface="Helvetica Light"/>
              </a:rPr>
              <a:t>… encryption of sensitive data when lower levels of encryption not available or suitable</a:t>
            </a:r>
            <a:endParaRPr lang="en-US" sz="1400" kern="0" dirty="0">
              <a:solidFill>
                <a:prstClr val="white"/>
              </a:solidFill>
              <a:sym typeface="Helvetica Light"/>
            </a:endParaRPr>
          </a:p>
        </p:txBody>
      </p:sp>
      <p:sp>
        <p:nvSpPr>
          <p:cNvPr id="21" name="Rectangle 20"/>
          <p:cNvSpPr/>
          <p:nvPr/>
        </p:nvSpPr>
        <p:spPr>
          <a:xfrm>
            <a:off x="106107" y="903114"/>
            <a:ext cx="8925309" cy="3618086"/>
          </a:xfrm>
          <a:prstGeom prst="rect">
            <a:avLst/>
          </a:prstGeom>
          <a:solidFill>
            <a:schemeClr val="bg1">
              <a:alpha val="9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60" name="Straight Connector 59"/>
          <p:cNvCxnSpPr/>
          <p:nvPr/>
        </p:nvCxnSpPr>
        <p:spPr>
          <a:xfrm>
            <a:off x="5675150" y="2567981"/>
            <a:ext cx="3168336" cy="0"/>
          </a:xfrm>
          <a:prstGeom prst="line">
            <a:avLst/>
          </a:prstGeom>
          <a:noFill/>
          <a:ln w="6350" cap="flat" cmpd="sng" algn="ctr">
            <a:solidFill>
              <a:srgbClr val="F48F19"/>
            </a:solidFill>
            <a:prstDash val="solid"/>
            <a:miter lim="800000"/>
          </a:ln>
          <a:effectLst/>
        </p:spPr>
      </p:cxnSp>
      <p:cxnSp>
        <p:nvCxnSpPr>
          <p:cNvPr id="61" name="Straight Connector 60"/>
          <p:cNvCxnSpPr/>
          <p:nvPr/>
        </p:nvCxnSpPr>
        <p:spPr>
          <a:xfrm>
            <a:off x="4914254" y="1769039"/>
            <a:ext cx="3929231" cy="0"/>
          </a:xfrm>
          <a:prstGeom prst="line">
            <a:avLst/>
          </a:prstGeom>
          <a:noFill/>
          <a:ln w="6350" cap="flat" cmpd="sng" algn="ctr">
            <a:solidFill>
              <a:srgbClr val="F48F19"/>
            </a:solidFill>
            <a:prstDash val="solid"/>
            <a:miter lim="800000"/>
          </a:ln>
          <a:effectLst/>
        </p:spPr>
      </p:cxnSp>
      <p:sp>
        <p:nvSpPr>
          <p:cNvPr id="64" name="TextBox 63"/>
          <p:cNvSpPr txBox="1"/>
          <p:nvPr/>
        </p:nvSpPr>
        <p:spPr>
          <a:xfrm>
            <a:off x="5441894" y="1799301"/>
            <a:ext cx="3423420" cy="759221"/>
          </a:xfrm>
          <a:prstGeom prst="rect">
            <a:avLst/>
          </a:prstGeom>
          <a:noFill/>
        </p:spPr>
        <p:txBody>
          <a:bodyPr wrap="square" rtlCol="0" anchor="ctr" anchorCtr="0">
            <a:noAutofit/>
          </a:bodyPr>
          <a:lstStyle/>
          <a:p>
            <a:pPr algn="r" defTabSz="825500" hangingPunct="0">
              <a:defRPr/>
            </a:pPr>
            <a:r>
              <a:rPr lang="en-US" sz="1400" kern="0" dirty="0">
                <a:latin typeface="Calibri" charset="0"/>
                <a:ea typeface="Calibri" charset="0"/>
                <a:cs typeface="Calibri" charset="0"/>
                <a:sym typeface="Helvetica Light"/>
              </a:rPr>
              <a:t>Granular protection &amp; privacy managed by database</a:t>
            </a:r>
            <a:r>
              <a:rPr lang="is-IS" sz="1400" kern="0" dirty="0">
                <a:latin typeface="Calibri" charset="0"/>
                <a:ea typeface="Calibri" charset="0"/>
                <a:cs typeface="Calibri" charset="0"/>
                <a:sym typeface="Helvetica Light"/>
              </a:rPr>
              <a:t>… </a:t>
            </a:r>
            <a:r>
              <a:rPr lang="is-IS" sz="1400" i="1" kern="0" dirty="0">
                <a:latin typeface="Calibri" charset="0"/>
                <a:ea typeface="Calibri" charset="0"/>
                <a:cs typeface="Calibri" charset="0"/>
                <a:sym typeface="Helvetica Light"/>
              </a:rPr>
              <a:t>selective encryption &amp; granular key management control of sensitive data</a:t>
            </a:r>
            <a:endParaRPr lang="en-US" sz="1400" i="1" kern="0" dirty="0">
              <a:latin typeface="Calibri" charset="0"/>
              <a:ea typeface="Calibri" charset="0"/>
              <a:cs typeface="Calibri" charset="0"/>
              <a:sym typeface="Helvetica Light"/>
            </a:endParaRPr>
          </a:p>
        </p:txBody>
      </p:sp>
      <p:grpSp>
        <p:nvGrpSpPr>
          <p:cNvPr id="25" name="Group 24"/>
          <p:cNvGrpSpPr/>
          <p:nvPr/>
        </p:nvGrpSpPr>
        <p:grpSpPr>
          <a:xfrm>
            <a:off x="2183243" y="1775931"/>
            <a:ext cx="3398625" cy="806518"/>
            <a:chOff x="1699312" y="806518"/>
            <a:chExt cx="3398625" cy="806518"/>
          </a:xfrm>
          <a:scene3d>
            <a:camera prst="orthographicFront"/>
            <a:lightRig rig="threePt" dir="t">
              <a:rot lat="0" lon="0" rev="7500000"/>
            </a:lightRig>
          </a:scene3d>
        </p:grpSpPr>
        <p:sp>
          <p:nvSpPr>
            <p:cNvPr id="26" name="Trapezoid 25"/>
            <p:cNvSpPr/>
            <p:nvPr/>
          </p:nvSpPr>
          <p:spPr>
            <a:xfrm>
              <a:off x="1699312" y="806518"/>
              <a:ext cx="3398625" cy="806518"/>
            </a:xfrm>
            <a:prstGeom prst="trapezoid">
              <a:avLst>
                <a:gd name="adj" fmla="val 105349"/>
              </a:avLst>
            </a:prstGeom>
            <a:gradFill rotWithShape="0">
              <a:gsLst>
                <a:gs pos="0">
                  <a:srgbClr val="ED7D31">
                    <a:hueOff val="-485121"/>
                    <a:satOff val="-27976"/>
                    <a:lumOff val="2876"/>
                    <a:alphaOff val="0"/>
                    <a:satMod val="103000"/>
                    <a:lumMod val="102000"/>
                    <a:tint val="94000"/>
                  </a:srgbClr>
                </a:gs>
                <a:gs pos="50000">
                  <a:srgbClr val="ED7D31">
                    <a:hueOff val="-485121"/>
                    <a:satOff val="-27976"/>
                    <a:lumOff val="2876"/>
                    <a:alphaOff val="0"/>
                    <a:satMod val="110000"/>
                    <a:lumMod val="100000"/>
                    <a:shade val="100000"/>
                  </a:srgbClr>
                </a:gs>
                <a:gs pos="100000">
                  <a:srgbClr val="ED7D31">
                    <a:hueOff val="-485121"/>
                    <a:satOff val="-27976"/>
                    <a:lumOff val="2876"/>
                    <a:alphaOff val="0"/>
                    <a:lumMod val="99000"/>
                    <a:satMod val="120000"/>
                    <a:shade val="78000"/>
                  </a:srgbClr>
                </a:gs>
              </a:gsLst>
              <a:lin ang="5400000" scaled="0"/>
            </a:gradFill>
            <a:ln>
              <a:noFill/>
            </a:ln>
            <a:effectLst/>
            <a:sp3d prstMaterial="plastic">
              <a:bevelT w="127000" h="25400" prst="relaxedInset"/>
            </a:sp3d>
          </p:spPr>
          <p:style>
            <a:lnRef idx="0">
              <a:scrgbClr r="0" g="0" b="0"/>
            </a:lnRef>
            <a:fillRef idx="3">
              <a:scrgbClr r="0" g="0" b="0"/>
            </a:fillRef>
            <a:effectRef idx="2">
              <a:scrgbClr r="0" g="0" b="0"/>
            </a:effectRef>
            <a:fontRef idx="minor">
              <a:schemeClr val="lt1"/>
            </a:fontRef>
          </p:style>
        </p:sp>
        <p:sp>
          <p:nvSpPr>
            <p:cNvPr id="27" name="Trapezoid 4"/>
            <p:cNvSpPr/>
            <p:nvPr/>
          </p:nvSpPr>
          <p:spPr>
            <a:xfrm>
              <a:off x="2294071" y="806518"/>
              <a:ext cx="2209106" cy="80651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pPr>
              <a:r>
                <a:rPr lang="en-US" sz="1400" b="1" dirty="0">
                  <a:solidFill>
                    <a:sysClr val="windowText" lastClr="000000">
                      <a:hueOff val="0"/>
                      <a:satOff val="0"/>
                      <a:lumOff val="0"/>
                      <a:alphaOff val="0"/>
                    </a:sysClr>
                  </a:solidFill>
                </a:rPr>
                <a:t>Database Encryption</a:t>
              </a:r>
              <a:br>
                <a:rPr lang="en-US" sz="1000" dirty="0">
                  <a:solidFill>
                    <a:sysClr val="windowText" lastClr="000000">
                      <a:hueOff val="0"/>
                      <a:satOff val="0"/>
                      <a:lumOff val="0"/>
                      <a:alphaOff val="0"/>
                    </a:sysClr>
                  </a:solidFill>
                </a:rPr>
              </a:br>
              <a:r>
                <a:rPr lang="en-US" sz="1000" i="1" dirty="0">
                  <a:solidFill>
                    <a:sysClr val="windowText" lastClr="000000">
                      <a:hueOff val="0"/>
                      <a:satOff val="0"/>
                      <a:lumOff val="0"/>
                      <a:alphaOff val="0"/>
                    </a:sysClr>
                  </a:solidFill>
                </a:rPr>
                <a:t>Provide protection for very sensitive in- use (DB level), in-flight &amp; at-rest data</a:t>
              </a:r>
            </a:p>
          </p:txBody>
        </p:sp>
      </p:grpSp>
      <p:sp>
        <p:nvSpPr>
          <p:cNvPr id="3" name="TextBox 2"/>
          <p:cNvSpPr txBox="1"/>
          <p:nvPr/>
        </p:nvSpPr>
        <p:spPr>
          <a:xfrm>
            <a:off x="218891" y="1157494"/>
            <a:ext cx="8598188" cy="461665"/>
          </a:xfrm>
          <a:prstGeom prst="rect">
            <a:avLst/>
          </a:prstGeom>
          <a:noFill/>
        </p:spPr>
        <p:txBody>
          <a:bodyPr wrap="none" rtlCol="0">
            <a:spAutoFit/>
          </a:bodyPr>
          <a:lstStyle/>
          <a:p>
            <a:r>
              <a:rPr lang="en-US" sz="2400" dirty="0">
                <a:latin typeface="Calibri" charset="0"/>
                <a:ea typeface="Calibri" charset="0"/>
                <a:cs typeface="Calibri" charset="0"/>
              </a:rPr>
              <a:t>IBM Security Guardium Data Encryption for DB2 and IMS Databases</a:t>
            </a:r>
          </a:p>
        </p:txBody>
      </p:sp>
    </p:spTree>
    <p:extLst>
      <p:ext uri="{BB962C8B-B14F-4D97-AF65-F5344CB8AC3E}">
        <p14:creationId xmlns:p14="http://schemas.microsoft.com/office/powerpoint/2010/main" val="1458994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Multiple layers of encryption for data at-rest</a:t>
            </a:r>
            <a:br>
              <a:rPr lang="en-US" sz="2000" dirty="0"/>
            </a:br>
            <a:r>
              <a:rPr lang="en-US" sz="1200" b="0" i="1" dirty="0">
                <a:solidFill>
                  <a:schemeClr val="tx1"/>
                </a:solidFill>
              </a:rPr>
              <a:t>Robust data protection</a:t>
            </a:r>
          </a:p>
        </p:txBody>
      </p:sp>
      <p:sp>
        <p:nvSpPr>
          <p:cNvPr id="25" name="Content Placeholder 2"/>
          <p:cNvSpPr>
            <a:spLocks noGrp="1"/>
          </p:cNvSpPr>
          <p:nvPr>
            <p:ph idx="4294967295"/>
          </p:nvPr>
        </p:nvSpPr>
        <p:spPr>
          <a:xfrm>
            <a:off x="0" y="2130425"/>
            <a:ext cx="6742113" cy="2036763"/>
          </a:xfrm>
          <a:prstGeom prst="rect">
            <a:avLst/>
          </a:prstGeom>
        </p:spPr>
        <p:txBody>
          <a:bodyPr>
            <a:noAutofit/>
          </a:bodyPr>
          <a:lstStyle/>
          <a:p>
            <a:pPr marL="290513" indent="-169863">
              <a:spcAft>
                <a:spcPts val="600"/>
              </a:spcAft>
              <a:buClr>
                <a:schemeClr val="accent2"/>
              </a:buClr>
              <a:buFont typeface="Arial" charset="0"/>
              <a:buChar char="•"/>
            </a:pPr>
            <a:r>
              <a:rPr lang="en-US" sz="1600" dirty="0">
                <a:latin typeface="Calibri" charset="0"/>
                <a:ea typeface="Calibri" charset="0"/>
                <a:cs typeface="Calibri" charset="0"/>
              </a:rPr>
              <a:t>Requires changes to applications to implement and maintain</a:t>
            </a:r>
          </a:p>
          <a:p>
            <a:pPr marL="290513" indent="-169863">
              <a:spcAft>
                <a:spcPts val="600"/>
              </a:spcAft>
              <a:buClr>
                <a:schemeClr val="accent2"/>
              </a:buClr>
              <a:buFont typeface="Arial" charset="0"/>
              <a:buChar char="•"/>
            </a:pPr>
            <a:r>
              <a:rPr lang="en-US" sz="1600" dirty="0">
                <a:latin typeface="Calibri" charset="0"/>
                <a:ea typeface="Calibri" charset="0"/>
                <a:cs typeface="Calibri" charset="0"/>
              </a:rPr>
              <a:t>Highly granular</a:t>
            </a:r>
          </a:p>
          <a:p>
            <a:pPr marL="290513" indent="-169863">
              <a:spcAft>
                <a:spcPts val="600"/>
              </a:spcAft>
              <a:buClr>
                <a:schemeClr val="accent2"/>
              </a:buClr>
              <a:buFont typeface="Arial" charset="0"/>
              <a:buChar char="•"/>
            </a:pPr>
            <a:r>
              <a:rPr lang="en-US" sz="1600" dirty="0">
                <a:latin typeface="Calibri" charset="0"/>
                <a:ea typeface="Calibri" charset="0"/>
                <a:cs typeface="Calibri" charset="0"/>
              </a:rPr>
              <a:t>Protect data right up to the point where it will be used</a:t>
            </a:r>
          </a:p>
          <a:p>
            <a:pPr marL="290513" indent="-169863">
              <a:spcAft>
                <a:spcPts val="600"/>
              </a:spcAft>
              <a:buClr>
                <a:schemeClr val="accent2"/>
              </a:buClr>
              <a:buFont typeface="Arial" charset="0"/>
              <a:buChar char="•"/>
            </a:pPr>
            <a:r>
              <a:rPr lang="en-US" sz="1600" dirty="0">
                <a:latin typeface="Calibri" charset="0"/>
                <a:ea typeface="Calibri" charset="0"/>
                <a:cs typeface="Calibri" charset="0"/>
              </a:rPr>
              <a:t>Applications must be responsible for key management</a:t>
            </a:r>
          </a:p>
          <a:p>
            <a:pPr marL="290513" indent="-169863">
              <a:spcAft>
                <a:spcPts val="600"/>
              </a:spcAft>
              <a:buClr>
                <a:schemeClr val="accent2"/>
              </a:buClr>
              <a:buFont typeface="Arial" charset="0"/>
              <a:buChar char="•"/>
            </a:pPr>
            <a:r>
              <a:rPr lang="en-US" sz="1600" dirty="0">
                <a:latin typeface="Calibri" charset="0"/>
                <a:ea typeface="Calibri" charset="0"/>
                <a:cs typeface="Calibri" charset="0"/>
              </a:rPr>
              <a:t>Appropriate for selective encryption of hyper-sensitive data</a:t>
            </a:r>
          </a:p>
          <a:p>
            <a:pPr marL="290513" indent="-169863">
              <a:spcAft>
                <a:spcPts val="600"/>
              </a:spcAft>
              <a:buClr>
                <a:schemeClr val="accent2"/>
              </a:buClr>
              <a:buFont typeface="Arial" charset="0"/>
              <a:buChar char="•"/>
            </a:pPr>
            <a:endParaRPr lang="en-US" sz="1600" dirty="0">
              <a:latin typeface="Calibri" charset="0"/>
              <a:ea typeface="Calibri" charset="0"/>
              <a:cs typeface="Calibri" charset="0"/>
            </a:endParaRPr>
          </a:p>
        </p:txBody>
      </p:sp>
      <p:grpSp>
        <p:nvGrpSpPr>
          <p:cNvPr id="56" name="Group 55"/>
          <p:cNvGrpSpPr/>
          <p:nvPr/>
        </p:nvGrpSpPr>
        <p:grpSpPr>
          <a:xfrm>
            <a:off x="430444" y="4195366"/>
            <a:ext cx="6871042" cy="276999"/>
            <a:chOff x="858054" y="5615683"/>
            <a:chExt cx="7699609" cy="744029"/>
          </a:xfrm>
        </p:grpSpPr>
        <p:sp>
          <p:nvSpPr>
            <p:cNvPr id="68" name="TextBox 67"/>
            <p:cNvSpPr txBox="1"/>
            <p:nvPr/>
          </p:nvSpPr>
          <p:spPr>
            <a:xfrm>
              <a:off x="4247838" y="5615683"/>
              <a:ext cx="862587" cy="744029"/>
            </a:xfrm>
            <a:prstGeom prst="rect">
              <a:avLst/>
            </a:prstGeom>
            <a:noFill/>
          </p:spPr>
          <p:txBody>
            <a:bodyPr wrap="none" rtlCol="0">
              <a:spAutoFit/>
            </a:bodyPr>
            <a:lstStyle/>
            <a:p>
              <a:pPr algn="ctr" defTabSz="609555" hangingPunct="0">
                <a:defRPr/>
              </a:pPr>
              <a:r>
                <a:rPr lang="en-US" sz="1200" kern="0" dirty="0">
                  <a:solidFill>
                    <a:prstClr val="white"/>
                  </a:solidFill>
                  <a:cs typeface="Arial" charset="0"/>
                  <a:sym typeface="Helvetica Light"/>
                </a:rPr>
                <a:t>Coverage</a:t>
              </a:r>
            </a:p>
          </p:txBody>
        </p:sp>
        <p:cxnSp>
          <p:nvCxnSpPr>
            <p:cNvPr id="69" name="Straight Arrow Connector 68"/>
            <p:cNvCxnSpPr/>
            <p:nvPr/>
          </p:nvCxnSpPr>
          <p:spPr>
            <a:xfrm flipV="1">
              <a:off x="5239427" y="5926914"/>
              <a:ext cx="3318236" cy="17524"/>
            </a:xfrm>
            <a:prstGeom prst="straightConnector1">
              <a:avLst/>
            </a:prstGeom>
            <a:noFill/>
            <a:ln w="19050" cap="flat" cmpd="sng" algn="ctr">
              <a:solidFill>
                <a:schemeClr val="bg1"/>
              </a:solidFill>
              <a:prstDash val="solid"/>
              <a:miter lim="800000"/>
              <a:tailEnd type="arrow"/>
            </a:ln>
            <a:effectLst/>
          </p:spPr>
        </p:cxnSp>
        <p:cxnSp>
          <p:nvCxnSpPr>
            <p:cNvPr id="70" name="Straight Arrow Connector 69"/>
            <p:cNvCxnSpPr/>
            <p:nvPr/>
          </p:nvCxnSpPr>
          <p:spPr>
            <a:xfrm flipH="1">
              <a:off x="858054" y="5944438"/>
              <a:ext cx="3318236" cy="9382"/>
            </a:xfrm>
            <a:prstGeom prst="straightConnector1">
              <a:avLst/>
            </a:prstGeom>
            <a:noFill/>
            <a:ln w="19050" cap="flat" cmpd="sng" algn="ctr">
              <a:solidFill>
                <a:schemeClr val="bg1"/>
              </a:solidFill>
              <a:prstDash val="solid"/>
              <a:miter lim="800000"/>
              <a:tailEnd type="arrow"/>
            </a:ln>
            <a:effectLst/>
          </p:spPr>
        </p:cxnSp>
      </p:grpSp>
      <p:graphicFrame>
        <p:nvGraphicFramePr>
          <p:cNvPr id="58" name="Content Placeholder 5"/>
          <p:cNvGraphicFramePr>
            <a:graphicFrameLocks/>
          </p:cNvGraphicFramePr>
          <p:nvPr>
            <p:extLst/>
          </p:nvPr>
        </p:nvGraphicFramePr>
        <p:xfrm>
          <a:off x="483257" y="964799"/>
          <a:ext cx="6797250" cy="3226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9" name="Straight Connector 58"/>
          <p:cNvCxnSpPr/>
          <p:nvPr/>
        </p:nvCxnSpPr>
        <p:spPr>
          <a:xfrm>
            <a:off x="6507777" y="3375655"/>
            <a:ext cx="2335709" cy="0"/>
          </a:xfrm>
          <a:prstGeom prst="line">
            <a:avLst/>
          </a:prstGeom>
          <a:noFill/>
          <a:ln w="6350" cap="flat" cmpd="sng" algn="ctr">
            <a:solidFill>
              <a:srgbClr val="F48F19"/>
            </a:solidFill>
            <a:prstDash val="solid"/>
            <a:miter lim="800000"/>
          </a:ln>
          <a:effectLst/>
        </p:spPr>
      </p:cxnSp>
      <p:cxnSp>
        <p:nvCxnSpPr>
          <p:cNvPr id="60" name="Straight Connector 59"/>
          <p:cNvCxnSpPr/>
          <p:nvPr/>
        </p:nvCxnSpPr>
        <p:spPr>
          <a:xfrm>
            <a:off x="5675150" y="2567981"/>
            <a:ext cx="3168336" cy="0"/>
          </a:xfrm>
          <a:prstGeom prst="line">
            <a:avLst/>
          </a:prstGeom>
          <a:noFill/>
          <a:ln w="6350" cap="flat" cmpd="sng" algn="ctr">
            <a:solidFill>
              <a:srgbClr val="F48F19"/>
            </a:solidFill>
            <a:prstDash val="solid"/>
            <a:miter lim="800000"/>
          </a:ln>
          <a:effectLst/>
        </p:spPr>
      </p:cxnSp>
      <p:cxnSp>
        <p:nvCxnSpPr>
          <p:cNvPr id="61" name="Straight Connector 60"/>
          <p:cNvCxnSpPr/>
          <p:nvPr/>
        </p:nvCxnSpPr>
        <p:spPr>
          <a:xfrm>
            <a:off x="4914254" y="1769039"/>
            <a:ext cx="3929231" cy="0"/>
          </a:xfrm>
          <a:prstGeom prst="line">
            <a:avLst/>
          </a:prstGeom>
          <a:noFill/>
          <a:ln w="6350" cap="flat" cmpd="sng" algn="ctr">
            <a:solidFill>
              <a:srgbClr val="F48F19"/>
            </a:solidFill>
            <a:prstDash val="solid"/>
            <a:miter lim="800000"/>
          </a:ln>
          <a:effectLst/>
        </p:spPr>
      </p:cxnSp>
      <p:sp>
        <p:nvSpPr>
          <p:cNvPr id="62" name="TextBox 61"/>
          <p:cNvSpPr txBox="1"/>
          <p:nvPr/>
        </p:nvSpPr>
        <p:spPr>
          <a:xfrm>
            <a:off x="6930737" y="3442153"/>
            <a:ext cx="1938944" cy="759221"/>
          </a:xfrm>
          <a:prstGeom prst="rect">
            <a:avLst/>
          </a:prstGeom>
          <a:noFill/>
        </p:spPr>
        <p:txBody>
          <a:bodyPr wrap="square" rtlCol="0" anchor="ctr" anchorCtr="0">
            <a:noAutofit/>
          </a:bodyPr>
          <a:lstStyle/>
          <a:p>
            <a:pPr algn="r" defTabSz="825500" hangingPunct="0">
              <a:defRPr/>
            </a:pPr>
            <a:r>
              <a:rPr lang="en-US" sz="1400" kern="0" dirty="0">
                <a:solidFill>
                  <a:prstClr val="white"/>
                </a:solidFill>
                <a:sym typeface="Helvetica Light"/>
              </a:rPr>
              <a:t>Protection against intrusion, tamper or removal of  </a:t>
            </a:r>
            <a:r>
              <a:rPr lang="en-US" sz="1400" i="1" kern="0" dirty="0">
                <a:solidFill>
                  <a:prstClr val="white"/>
                </a:solidFill>
                <a:sym typeface="Helvetica Light"/>
              </a:rPr>
              <a:t>physical</a:t>
            </a:r>
            <a:r>
              <a:rPr lang="en-US" sz="1400" kern="0" dirty="0">
                <a:solidFill>
                  <a:prstClr val="white"/>
                </a:solidFill>
                <a:sym typeface="Helvetica Light"/>
              </a:rPr>
              <a:t> infrastructure</a:t>
            </a:r>
          </a:p>
        </p:txBody>
      </p:sp>
      <p:sp>
        <p:nvSpPr>
          <p:cNvPr id="63" name="TextBox 62"/>
          <p:cNvSpPr txBox="1"/>
          <p:nvPr/>
        </p:nvSpPr>
        <p:spPr>
          <a:xfrm>
            <a:off x="5887831" y="2596233"/>
            <a:ext cx="2977484" cy="759221"/>
          </a:xfrm>
          <a:prstGeom prst="rect">
            <a:avLst/>
          </a:prstGeom>
          <a:noFill/>
        </p:spPr>
        <p:txBody>
          <a:bodyPr wrap="square" rtlCol="0" anchor="ctr" anchorCtr="0">
            <a:noAutofit/>
          </a:bodyPr>
          <a:lstStyle/>
          <a:p>
            <a:pPr algn="r" defTabSz="825500" hangingPunct="0">
              <a:defRPr/>
            </a:pPr>
            <a:r>
              <a:rPr lang="en-US" sz="1400" kern="0" dirty="0">
                <a:solidFill>
                  <a:prstClr val="white"/>
                </a:solidFill>
                <a:sym typeface="Helvetica Light"/>
              </a:rPr>
              <a:t>Broad protection &amp; privacy managed by OS</a:t>
            </a:r>
            <a:r>
              <a:rPr lang="is-IS" sz="1400" kern="0" dirty="0">
                <a:solidFill>
                  <a:prstClr val="white"/>
                </a:solidFill>
                <a:sym typeface="Helvetica Light"/>
              </a:rPr>
              <a:t>… </a:t>
            </a:r>
            <a:r>
              <a:rPr lang="is-IS" sz="1400" i="1" kern="0" dirty="0">
                <a:solidFill>
                  <a:prstClr val="white"/>
                </a:solidFill>
                <a:sym typeface="Helvetica Light"/>
              </a:rPr>
              <a:t>ability to</a:t>
            </a:r>
            <a:r>
              <a:rPr lang="is-IS" sz="1400" kern="0" dirty="0">
                <a:solidFill>
                  <a:prstClr val="white"/>
                </a:solidFill>
                <a:sym typeface="Helvetica Light"/>
              </a:rPr>
              <a:t> </a:t>
            </a:r>
            <a:r>
              <a:rPr lang="is-IS" sz="1400" i="1" kern="0" dirty="0">
                <a:solidFill>
                  <a:prstClr val="white"/>
                </a:solidFill>
                <a:sym typeface="Helvetica Light"/>
              </a:rPr>
              <a:t>eliminate storage admins from compliance scope</a:t>
            </a:r>
            <a:endParaRPr lang="en-US" sz="1400" i="1" kern="0" dirty="0">
              <a:solidFill>
                <a:prstClr val="white"/>
              </a:solidFill>
              <a:sym typeface="Helvetica Light"/>
            </a:endParaRPr>
          </a:p>
        </p:txBody>
      </p:sp>
      <p:sp>
        <p:nvSpPr>
          <p:cNvPr id="64" name="TextBox 63"/>
          <p:cNvSpPr txBox="1"/>
          <p:nvPr/>
        </p:nvSpPr>
        <p:spPr>
          <a:xfrm>
            <a:off x="5441894" y="1799301"/>
            <a:ext cx="3423420" cy="759221"/>
          </a:xfrm>
          <a:prstGeom prst="rect">
            <a:avLst/>
          </a:prstGeom>
          <a:noFill/>
        </p:spPr>
        <p:txBody>
          <a:bodyPr wrap="square" rtlCol="0" anchor="ctr" anchorCtr="0">
            <a:noAutofit/>
          </a:bodyPr>
          <a:lstStyle/>
          <a:p>
            <a:pPr algn="r" defTabSz="825500" hangingPunct="0">
              <a:defRPr/>
            </a:pPr>
            <a:r>
              <a:rPr lang="en-US" sz="1400" kern="0" dirty="0">
                <a:solidFill>
                  <a:prstClr val="white"/>
                </a:solidFill>
                <a:sym typeface="Helvetica Light"/>
              </a:rPr>
              <a:t>Granular protection &amp; privacy managed by database</a:t>
            </a:r>
            <a:r>
              <a:rPr lang="is-IS" sz="1400" kern="0" dirty="0">
                <a:solidFill>
                  <a:prstClr val="white"/>
                </a:solidFill>
                <a:sym typeface="Helvetica Light"/>
              </a:rPr>
              <a:t>… </a:t>
            </a:r>
            <a:r>
              <a:rPr lang="is-IS" sz="1400" i="1" kern="0" dirty="0">
                <a:solidFill>
                  <a:prstClr val="white"/>
                </a:solidFill>
                <a:sym typeface="Helvetica Light"/>
              </a:rPr>
              <a:t>selective encryption &amp; granular key management control of sensitive data</a:t>
            </a:r>
            <a:endParaRPr lang="en-US" sz="1400" i="1" kern="0" dirty="0">
              <a:solidFill>
                <a:prstClr val="white"/>
              </a:solidFill>
              <a:sym typeface="Helvetica Light"/>
            </a:endParaRPr>
          </a:p>
        </p:txBody>
      </p:sp>
      <p:sp>
        <p:nvSpPr>
          <p:cNvPr id="65" name="TextBox 64"/>
          <p:cNvSpPr txBox="1"/>
          <p:nvPr/>
        </p:nvSpPr>
        <p:spPr>
          <a:xfrm>
            <a:off x="4811659" y="985805"/>
            <a:ext cx="4053656" cy="759221"/>
          </a:xfrm>
          <a:prstGeom prst="rect">
            <a:avLst/>
          </a:prstGeom>
          <a:noFill/>
        </p:spPr>
        <p:txBody>
          <a:bodyPr wrap="square" rtlCol="0" anchor="ctr" anchorCtr="0">
            <a:noAutofit/>
          </a:bodyPr>
          <a:lstStyle/>
          <a:p>
            <a:pPr algn="r" defTabSz="825500" hangingPunct="0">
              <a:defRPr/>
            </a:pPr>
            <a:r>
              <a:rPr lang="en-US" sz="1400" kern="0" dirty="0">
                <a:solidFill>
                  <a:prstClr val="white"/>
                </a:solidFill>
                <a:sym typeface="Helvetica Light"/>
              </a:rPr>
              <a:t>Data protection &amp; privacy provided and managed by the application</a:t>
            </a:r>
            <a:r>
              <a:rPr lang="is-IS" sz="1400" kern="0" dirty="0">
                <a:solidFill>
                  <a:prstClr val="white"/>
                </a:solidFill>
                <a:sym typeface="Helvetica Light"/>
              </a:rPr>
              <a:t>… encryption of sensitive data when lower levels of encryption not available or suitable</a:t>
            </a:r>
            <a:endParaRPr lang="en-US" sz="1400" kern="0" dirty="0">
              <a:solidFill>
                <a:prstClr val="white"/>
              </a:solidFill>
              <a:sym typeface="Helvetica Light"/>
            </a:endParaRPr>
          </a:p>
        </p:txBody>
      </p:sp>
      <p:sp>
        <p:nvSpPr>
          <p:cNvPr id="23" name="Rectangle 22"/>
          <p:cNvSpPr/>
          <p:nvPr/>
        </p:nvSpPr>
        <p:spPr>
          <a:xfrm>
            <a:off x="111822" y="902896"/>
            <a:ext cx="8925309" cy="3569469"/>
          </a:xfrm>
          <a:prstGeom prst="rect">
            <a:avLst/>
          </a:prstGeom>
          <a:solidFill>
            <a:schemeClr val="bg1">
              <a:alpha val="9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p:cNvSpPr txBox="1"/>
          <p:nvPr/>
        </p:nvSpPr>
        <p:spPr>
          <a:xfrm>
            <a:off x="218891" y="1157494"/>
            <a:ext cx="3013582" cy="461665"/>
          </a:xfrm>
          <a:prstGeom prst="rect">
            <a:avLst/>
          </a:prstGeom>
          <a:noFill/>
        </p:spPr>
        <p:txBody>
          <a:bodyPr wrap="none" rtlCol="0">
            <a:spAutoFit/>
          </a:bodyPr>
          <a:lstStyle/>
          <a:p>
            <a:r>
              <a:rPr lang="en-US" sz="2400" dirty="0">
                <a:latin typeface="Calibri" charset="0"/>
                <a:ea typeface="Calibri" charset="0"/>
                <a:cs typeface="Calibri" charset="0"/>
              </a:rPr>
              <a:t>Application Encryption</a:t>
            </a:r>
          </a:p>
        </p:txBody>
      </p:sp>
      <p:grpSp>
        <p:nvGrpSpPr>
          <p:cNvPr id="18" name="Group 17"/>
          <p:cNvGrpSpPr/>
          <p:nvPr/>
        </p:nvGrpSpPr>
        <p:grpSpPr>
          <a:xfrm>
            <a:off x="3028704" y="962265"/>
            <a:ext cx="1699312" cy="806518"/>
            <a:chOff x="2548968" y="0"/>
            <a:chExt cx="1699312" cy="806518"/>
          </a:xfrm>
          <a:scene3d>
            <a:camera prst="orthographicFront"/>
            <a:lightRig rig="threePt" dir="t">
              <a:rot lat="0" lon="0" rev="7500000"/>
            </a:lightRig>
          </a:scene3d>
        </p:grpSpPr>
        <p:sp>
          <p:nvSpPr>
            <p:cNvPr id="19" name="Trapezoid 18"/>
            <p:cNvSpPr/>
            <p:nvPr/>
          </p:nvSpPr>
          <p:spPr>
            <a:xfrm>
              <a:off x="2548968" y="0"/>
              <a:ext cx="1699312" cy="806518"/>
            </a:xfrm>
            <a:prstGeom prst="trapezoid">
              <a:avLst>
                <a:gd name="adj" fmla="val 105349"/>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p3d prstMaterial="plastic">
              <a:bevelT w="127000" h="25400" prst="relaxedInset"/>
            </a:sp3d>
          </p:spPr>
          <p:style>
            <a:lnRef idx="0">
              <a:scrgbClr r="0" g="0" b="0"/>
            </a:lnRef>
            <a:fillRef idx="3">
              <a:scrgbClr r="0" g="0" b="0"/>
            </a:fillRef>
            <a:effectRef idx="2">
              <a:scrgbClr r="0" g="0" b="0"/>
            </a:effectRef>
            <a:fontRef idx="minor">
              <a:schemeClr val="lt1"/>
            </a:fontRef>
          </p:style>
        </p:sp>
        <p:sp>
          <p:nvSpPr>
            <p:cNvPr id="20" name="Trapezoid 4"/>
            <p:cNvSpPr/>
            <p:nvPr/>
          </p:nvSpPr>
          <p:spPr>
            <a:xfrm>
              <a:off x="2548968" y="0"/>
              <a:ext cx="1699312" cy="80651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dirty="0">
                <a:solidFill>
                  <a:sysClr val="windowText" lastClr="000000">
                    <a:hueOff val="0"/>
                    <a:satOff val="0"/>
                    <a:lumOff val="0"/>
                    <a:alphaOff val="0"/>
                  </a:sysClr>
                </a:solidFill>
              </a:endParaRPr>
            </a:p>
            <a:p>
              <a:pPr algn="ctr" defTabSz="533400">
                <a:lnSpc>
                  <a:spcPct val="90000"/>
                </a:lnSpc>
                <a:spcBef>
                  <a:spcPct val="0"/>
                </a:spcBef>
                <a:spcAft>
                  <a:spcPct val="35000"/>
                </a:spcAft>
              </a:pPr>
              <a:r>
                <a:rPr lang="en-US" sz="1400" b="1" dirty="0">
                  <a:solidFill>
                    <a:sysClr val="windowText" lastClr="000000">
                      <a:hueOff val="0"/>
                      <a:satOff val="0"/>
                      <a:lumOff val="0"/>
                      <a:alphaOff val="0"/>
                    </a:sysClr>
                  </a:solidFill>
                </a:rPr>
                <a:t>App </a:t>
              </a:r>
              <a:br>
                <a:rPr lang="en-US" sz="1400" b="1" dirty="0">
                  <a:solidFill>
                    <a:sysClr val="windowText" lastClr="000000">
                      <a:hueOff val="0"/>
                      <a:satOff val="0"/>
                      <a:lumOff val="0"/>
                      <a:alphaOff val="0"/>
                    </a:sysClr>
                  </a:solidFill>
                </a:rPr>
              </a:br>
              <a:r>
                <a:rPr lang="en-US" sz="1400" b="1" dirty="0">
                  <a:solidFill>
                    <a:sysClr val="windowText" lastClr="000000">
                      <a:hueOff val="0"/>
                      <a:satOff val="0"/>
                      <a:lumOff val="0"/>
                      <a:alphaOff val="0"/>
                    </a:sysClr>
                  </a:solidFill>
                </a:rPr>
                <a:t>Encryption</a:t>
              </a:r>
              <a:br>
                <a:rPr lang="en-US" sz="1400" dirty="0">
                  <a:solidFill>
                    <a:sysClr val="windowText" lastClr="000000">
                      <a:hueOff val="0"/>
                      <a:satOff val="0"/>
                      <a:lumOff val="0"/>
                      <a:alphaOff val="0"/>
                    </a:sysClr>
                  </a:solidFill>
                </a:rPr>
              </a:br>
              <a:r>
                <a:rPr lang="en-US" sz="1000" i="1" dirty="0">
                  <a:solidFill>
                    <a:sysClr val="windowText" lastClr="000000">
                      <a:hueOff val="0"/>
                      <a:satOff val="0"/>
                      <a:lumOff val="0"/>
                      <a:alphaOff val="0"/>
                    </a:sysClr>
                  </a:solidFill>
                </a:rPr>
                <a:t>hyper-sensitive data</a:t>
              </a:r>
              <a:endParaRPr lang="en-US" sz="1000" dirty="0">
                <a:solidFill>
                  <a:sysClr val="windowText" lastClr="000000">
                    <a:hueOff val="0"/>
                    <a:satOff val="0"/>
                    <a:lumOff val="0"/>
                    <a:alphaOff val="0"/>
                  </a:sysClr>
                </a:solidFill>
              </a:endParaRPr>
            </a:p>
          </p:txBody>
        </p:sp>
      </p:grpSp>
      <p:cxnSp>
        <p:nvCxnSpPr>
          <p:cNvPr id="21" name="Straight Connector 20"/>
          <p:cNvCxnSpPr/>
          <p:nvPr/>
        </p:nvCxnSpPr>
        <p:spPr>
          <a:xfrm>
            <a:off x="4913296" y="1767324"/>
            <a:ext cx="3929231" cy="0"/>
          </a:xfrm>
          <a:prstGeom prst="line">
            <a:avLst/>
          </a:prstGeom>
          <a:noFill/>
          <a:ln w="6350" cap="flat" cmpd="sng" algn="ctr">
            <a:solidFill>
              <a:srgbClr val="F48F19"/>
            </a:solidFill>
            <a:prstDash val="solid"/>
            <a:miter lim="800000"/>
          </a:ln>
          <a:effectLst/>
        </p:spPr>
      </p:cxnSp>
      <p:sp>
        <p:nvSpPr>
          <p:cNvPr id="22" name="TextBox 21"/>
          <p:cNvSpPr txBox="1"/>
          <p:nvPr/>
        </p:nvSpPr>
        <p:spPr>
          <a:xfrm>
            <a:off x="4810701" y="984090"/>
            <a:ext cx="4053656" cy="759221"/>
          </a:xfrm>
          <a:prstGeom prst="rect">
            <a:avLst/>
          </a:prstGeom>
          <a:noFill/>
        </p:spPr>
        <p:txBody>
          <a:bodyPr wrap="square" rtlCol="0" anchor="ctr" anchorCtr="0">
            <a:noAutofit/>
          </a:bodyPr>
          <a:lstStyle/>
          <a:p>
            <a:pPr algn="r" defTabSz="825500" hangingPunct="0">
              <a:defRPr/>
            </a:pPr>
            <a:r>
              <a:rPr lang="en-US" sz="1400" kern="0" dirty="0">
                <a:latin typeface="Calibri" charset="0"/>
                <a:ea typeface="Calibri" charset="0"/>
                <a:cs typeface="Calibri" charset="0"/>
                <a:sym typeface="Helvetica Light"/>
              </a:rPr>
              <a:t>Data protection &amp; privacy provided and managed by the application</a:t>
            </a:r>
            <a:r>
              <a:rPr lang="is-IS" sz="1400" kern="0" dirty="0">
                <a:latin typeface="Calibri" charset="0"/>
                <a:ea typeface="Calibri" charset="0"/>
                <a:cs typeface="Calibri" charset="0"/>
                <a:sym typeface="Helvetica Light"/>
              </a:rPr>
              <a:t>… encryption of sensitive data when lower levels of encryption not available or suitable</a:t>
            </a:r>
            <a:endParaRPr lang="en-US" sz="1400" kern="0" dirty="0">
              <a:latin typeface="Calibri" charset="0"/>
              <a:ea typeface="Calibri" charset="0"/>
              <a:cs typeface="Calibri" charset="0"/>
              <a:sym typeface="Helvetica Light"/>
            </a:endParaRPr>
          </a:p>
        </p:txBody>
      </p:sp>
    </p:spTree>
    <p:extLst>
      <p:ext uri="{BB962C8B-B14F-4D97-AF65-F5344CB8AC3E}">
        <p14:creationId xmlns:p14="http://schemas.microsoft.com/office/powerpoint/2010/main" val="699924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675773" y="185444"/>
            <a:ext cx="2238829" cy="2020638"/>
          </a:xfrm>
          <a:prstGeom prst="rect">
            <a:avLst/>
          </a:prstGeom>
        </p:spPr>
      </p:pic>
      <p:sp>
        <p:nvSpPr>
          <p:cNvPr id="2" name="Title 1"/>
          <p:cNvSpPr>
            <a:spLocks noGrp="1"/>
          </p:cNvSpPr>
          <p:nvPr>
            <p:ph type="title"/>
          </p:nvPr>
        </p:nvSpPr>
        <p:spPr/>
        <p:txBody>
          <a:bodyPr/>
          <a:lstStyle/>
          <a:p>
            <a:r>
              <a:rPr lang="en-US" sz="2000" dirty="0"/>
              <a:t>Compression and Encryption</a:t>
            </a:r>
          </a:p>
        </p:txBody>
      </p:sp>
      <p:sp>
        <p:nvSpPr>
          <p:cNvPr id="3" name="Content Placeholder 2"/>
          <p:cNvSpPr>
            <a:spLocks noGrp="1"/>
          </p:cNvSpPr>
          <p:nvPr>
            <p:ph idx="4294967295"/>
          </p:nvPr>
        </p:nvSpPr>
        <p:spPr>
          <a:xfrm>
            <a:off x="355142" y="868679"/>
            <a:ext cx="8057337" cy="3642995"/>
          </a:xfrm>
          <a:prstGeom prst="rect">
            <a:avLst/>
          </a:prstGeom>
        </p:spPr>
        <p:txBody>
          <a:bodyPr>
            <a:normAutofit fontScale="47500" lnSpcReduction="20000"/>
          </a:bodyPr>
          <a:lstStyle/>
          <a:p>
            <a:pPr marL="0" indent="0">
              <a:buNone/>
            </a:pPr>
            <a:r>
              <a:rPr lang="en-US" dirty="0"/>
              <a:t>Encrypted data does not compress! </a:t>
            </a:r>
          </a:p>
          <a:p>
            <a:pPr marL="285750" indent="-285750">
              <a:buFont typeface="Arial" charset="0"/>
              <a:buChar char="•"/>
            </a:pPr>
            <a:r>
              <a:rPr lang="en-US" dirty="0"/>
              <a:t>Any compression downstream from encryption </a:t>
            </a:r>
            <a:br>
              <a:rPr lang="en-US" dirty="0"/>
            </a:br>
            <a:r>
              <a:rPr lang="en-US" dirty="0"/>
              <a:t>will be ineffective</a:t>
            </a:r>
          </a:p>
          <a:p>
            <a:pPr marL="285750" indent="-285750">
              <a:buFont typeface="Arial" charset="0"/>
              <a:buChar char="•"/>
            </a:pPr>
            <a:r>
              <a:rPr lang="en-US" dirty="0"/>
              <a:t>Where possible compress first, and then encrypt</a:t>
            </a:r>
          </a:p>
          <a:p>
            <a:endParaRPr lang="en-US" dirty="0"/>
          </a:p>
          <a:p>
            <a:pPr marL="0" indent="0">
              <a:buNone/>
            </a:pPr>
            <a:r>
              <a:rPr lang="en-US" dirty="0"/>
              <a:t>z/OS data set encryption</a:t>
            </a:r>
          </a:p>
          <a:p>
            <a:pPr marL="285750" indent="-285750">
              <a:buFont typeface="Arial" charset="0"/>
              <a:buChar char="•"/>
            </a:pPr>
            <a:r>
              <a:rPr lang="en-US" dirty="0"/>
              <a:t>DFSMS</a:t>
            </a:r>
            <a:r>
              <a:rPr lang="en-US" baseline="30000" dirty="0"/>
              <a:t>™</a:t>
            </a:r>
            <a:r>
              <a:rPr lang="en-US" dirty="0"/>
              <a:t> will compress first (generic, tailored, enhanced, and </a:t>
            </a:r>
            <a:r>
              <a:rPr lang="en-US" dirty="0" err="1"/>
              <a:t>zEDC</a:t>
            </a:r>
            <a:r>
              <a:rPr lang="en-US" dirty="0"/>
              <a:t>) then encrypt</a:t>
            </a:r>
          </a:p>
          <a:p>
            <a:pPr marL="114313" indent="-285750">
              <a:buFont typeface="Arial" charset="0"/>
              <a:buChar char="•"/>
            </a:pPr>
            <a:r>
              <a:rPr lang="en-US" dirty="0"/>
              <a:t>Data sets will remain encrypted during HSM and DSS migration and backup processing</a:t>
            </a:r>
          </a:p>
          <a:p>
            <a:pPr marL="114313" indent="-285750">
              <a:buFont typeface="Arial" charset="0"/>
              <a:buChar char="•"/>
            </a:pPr>
            <a:r>
              <a:rPr lang="en-US" dirty="0"/>
              <a:t>Data sets will remain encrypted during hardware based data replication services</a:t>
            </a:r>
          </a:p>
          <a:p>
            <a:endParaRPr lang="en-US" dirty="0"/>
          </a:p>
          <a:p>
            <a:pPr marL="0" indent="0">
              <a:buNone/>
            </a:pPr>
            <a:r>
              <a:rPr lang="en-US" dirty="0" err="1"/>
              <a:t>zEDC</a:t>
            </a:r>
            <a:r>
              <a:rPr lang="en-US" dirty="0"/>
              <a:t> is expected to significantly reduce the CPU cost of encryption</a:t>
            </a:r>
          </a:p>
          <a:p>
            <a:pPr marL="285750" indent="-285750">
              <a:buFont typeface="Arial" charset="0"/>
              <a:buChar char="•"/>
            </a:pPr>
            <a:r>
              <a:rPr lang="en-US" dirty="0"/>
              <a:t>Great compression ratios (5X or more for most files)</a:t>
            </a:r>
          </a:p>
          <a:p>
            <a:pPr marL="285750" indent="-285750">
              <a:buFont typeface="Arial" charset="0"/>
              <a:buChar char="•"/>
            </a:pPr>
            <a:r>
              <a:rPr lang="en-US" dirty="0"/>
              <a:t>Less data to encrypt means lower encryption costs</a:t>
            </a:r>
          </a:p>
          <a:p>
            <a:pPr marL="285750" indent="-285750">
              <a:buFont typeface="Arial" charset="0"/>
              <a:buChar char="•"/>
            </a:pPr>
            <a:r>
              <a:rPr lang="en-US" dirty="0"/>
              <a:t>Compressed data sets use large block size for IO (57K)</a:t>
            </a:r>
          </a:p>
          <a:p>
            <a:pPr marL="285750" indent="-285750">
              <a:buFont typeface="Arial" charset="0"/>
              <a:buChar char="•"/>
            </a:pPr>
            <a:r>
              <a:rPr lang="en-US" dirty="0"/>
              <a:t>Applicable to QSAM, and BSAM access methods</a:t>
            </a:r>
          </a:p>
        </p:txBody>
      </p:sp>
      <p:pic>
        <p:nvPicPr>
          <p:cNvPr id="8" name="Picture 7"/>
          <p:cNvPicPr>
            <a:picLocks noChangeAspect="1"/>
          </p:cNvPicPr>
          <p:nvPr/>
        </p:nvPicPr>
        <p:blipFill>
          <a:blip r:embed="rId3"/>
          <a:stretch>
            <a:fillRect/>
          </a:stretch>
        </p:blipFill>
        <p:spPr>
          <a:xfrm rot="21245255">
            <a:off x="7123616" y="327371"/>
            <a:ext cx="1992086" cy="1587029"/>
          </a:xfrm>
          <a:prstGeom prst="rect">
            <a:avLst/>
          </a:prstGeom>
        </p:spPr>
      </p:pic>
      <p:sp>
        <p:nvSpPr>
          <p:cNvPr id="9" name="TextBox 8"/>
          <p:cNvSpPr txBox="1"/>
          <p:nvPr/>
        </p:nvSpPr>
        <p:spPr>
          <a:xfrm>
            <a:off x="6664136" y="702844"/>
            <a:ext cx="678391" cy="1107996"/>
          </a:xfrm>
          <a:prstGeom prst="rect">
            <a:avLst/>
          </a:prstGeom>
          <a:noFill/>
        </p:spPr>
        <p:txBody>
          <a:bodyPr wrap="none" rtlCol="0">
            <a:spAutoFit/>
          </a:bodyPr>
          <a:lstStyle/>
          <a:p>
            <a:r>
              <a:rPr lang="en-US" sz="6600">
                <a:latin typeface="Arial" charset="0"/>
                <a:ea typeface="Arial" charset="0"/>
                <a:cs typeface="Arial" charset="0"/>
              </a:rPr>
              <a:t>+</a:t>
            </a:r>
          </a:p>
        </p:txBody>
      </p:sp>
    </p:spTree>
    <p:extLst>
      <p:ext uri="{BB962C8B-B14F-4D97-AF65-F5344CB8AC3E}">
        <p14:creationId xmlns:p14="http://schemas.microsoft.com/office/powerpoint/2010/main" val="511283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943" y="237817"/>
            <a:ext cx="8557812" cy="485679"/>
          </a:xfrm>
        </p:spPr>
        <p:txBody>
          <a:bodyPr/>
          <a:lstStyle/>
          <a:p>
            <a:r>
              <a:rPr lang="en-US" sz="2000" dirty="0">
                <a:latin typeface="HelvNeue Medium for IBM" charset="0"/>
                <a:ea typeface="HelvNeue Medium for IBM" charset="0"/>
                <a:cs typeface="HelvNeue Medium for IBM" charset="0"/>
              </a:rPr>
              <a:t>z/OS data set encryption </a:t>
            </a:r>
            <a:r>
              <a:rPr lang="mr-IN" sz="2000" dirty="0">
                <a:latin typeface="HelvNeue Medium for IBM" charset="0"/>
                <a:ea typeface="HelvNeue Medium for IBM" charset="0"/>
                <a:cs typeface="HelvNeue Medium for IBM" charset="0"/>
              </a:rPr>
              <a:t>–</a:t>
            </a:r>
            <a:r>
              <a:rPr lang="en-US" sz="2000" dirty="0">
                <a:latin typeface="HelvNeue Medium for IBM" charset="0"/>
                <a:ea typeface="HelvNeue Medium for IBM" charset="0"/>
                <a:cs typeface="HelvNeue Medium for IBM" charset="0"/>
              </a:rPr>
              <a:t> High Level Steps </a:t>
            </a:r>
          </a:p>
        </p:txBody>
      </p:sp>
      <p:sp>
        <p:nvSpPr>
          <p:cNvPr id="4" name="Oval 3"/>
          <p:cNvSpPr/>
          <p:nvPr/>
        </p:nvSpPr>
        <p:spPr>
          <a:xfrm>
            <a:off x="745473" y="780163"/>
            <a:ext cx="369115" cy="3691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1</a:t>
            </a:r>
          </a:p>
        </p:txBody>
      </p:sp>
      <p:sp>
        <p:nvSpPr>
          <p:cNvPr id="5" name="Oval 4"/>
          <p:cNvSpPr/>
          <p:nvPr/>
        </p:nvSpPr>
        <p:spPr>
          <a:xfrm>
            <a:off x="2812203" y="780163"/>
            <a:ext cx="369115" cy="3691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p:txBody>
      </p:sp>
      <p:sp>
        <p:nvSpPr>
          <p:cNvPr id="6" name="Oval 5"/>
          <p:cNvSpPr/>
          <p:nvPr/>
        </p:nvSpPr>
        <p:spPr>
          <a:xfrm>
            <a:off x="4878933" y="784029"/>
            <a:ext cx="369115" cy="4012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3</a:t>
            </a:r>
          </a:p>
        </p:txBody>
      </p:sp>
      <p:sp>
        <p:nvSpPr>
          <p:cNvPr id="7" name="Oval 6"/>
          <p:cNvSpPr/>
          <p:nvPr/>
        </p:nvSpPr>
        <p:spPr>
          <a:xfrm>
            <a:off x="6945662" y="784029"/>
            <a:ext cx="369115" cy="4012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4</a:t>
            </a:r>
          </a:p>
        </p:txBody>
      </p:sp>
      <p:sp>
        <p:nvSpPr>
          <p:cNvPr id="9" name="TextBox 8"/>
          <p:cNvSpPr txBox="1"/>
          <p:nvPr/>
        </p:nvSpPr>
        <p:spPr>
          <a:xfrm>
            <a:off x="119757" y="1308755"/>
            <a:ext cx="1620546" cy="830997"/>
          </a:xfrm>
          <a:prstGeom prst="rect">
            <a:avLst/>
          </a:prstGeom>
          <a:noFill/>
          <a:ln>
            <a:solidFill>
              <a:schemeClr val="tx1">
                <a:lumMod val="50000"/>
                <a:lumOff val="50000"/>
              </a:schemeClr>
            </a:solidFill>
          </a:ln>
        </p:spPr>
        <p:txBody>
          <a:bodyPr wrap="square" rtlCol="0">
            <a:spAutoFit/>
          </a:bodyPr>
          <a:lstStyle/>
          <a:p>
            <a:r>
              <a:rPr lang="en-US" sz="1200" dirty="0">
                <a:solidFill>
                  <a:prstClr val="black"/>
                </a:solidFill>
              </a:rPr>
              <a:t>Generate an encryption key and key label, store it in the CKDS .</a:t>
            </a:r>
          </a:p>
        </p:txBody>
      </p:sp>
      <p:sp>
        <p:nvSpPr>
          <p:cNvPr id="14" name="TextBox 13"/>
          <p:cNvSpPr txBox="1"/>
          <p:nvPr/>
        </p:nvSpPr>
        <p:spPr>
          <a:xfrm>
            <a:off x="2186487" y="1308755"/>
            <a:ext cx="1620546" cy="461665"/>
          </a:xfrm>
          <a:prstGeom prst="rect">
            <a:avLst/>
          </a:prstGeom>
          <a:noFill/>
          <a:ln>
            <a:solidFill>
              <a:schemeClr val="tx1">
                <a:lumMod val="50000"/>
                <a:lumOff val="50000"/>
              </a:schemeClr>
            </a:solidFill>
          </a:ln>
        </p:spPr>
        <p:txBody>
          <a:bodyPr wrap="square" rtlCol="0">
            <a:spAutoFit/>
          </a:bodyPr>
          <a:lstStyle/>
          <a:p>
            <a:r>
              <a:rPr lang="en-US" sz="1200" dirty="0">
                <a:solidFill>
                  <a:prstClr val="black"/>
                </a:solidFill>
              </a:rPr>
              <a:t>Setup for use of key label in RACF</a:t>
            </a:r>
            <a:r>
              <a:rPr lang="en-US" sz="1200" baseline="30000" dirty="0">
                <a:solidFill>
                  <a:prstClr val="black"/>
                </a:solidFill>
              </a:rPr>
              <a:t>®</a:t>
            </a:r>
            <a:r>
              <a:rPr lang="en-US" sz="1200" dirty="0">
                <a:solidFill>
                  <a:prstClr val="black"/>
                </a:solidFill>
              </a:rPr>
              <a:t>.</a:t>
            </a:r>
          </a:p>
        </p:txBody>
      </p:sp>
      <p:sp>
        <p:nvSpPr>
          <p:cNvPr id="15" name="TextBox 14"/>
          <p:cNvSpPr txBox="1"/>
          <p:nvPr/>
        </p:nvSpPr>
        <p:spPr>
          <a:xfrm>
            <a:off x="4253217" y="1308755"/>
            <a:ext cx="1620546" cy="646331"/>
          </a:xfrm>
          <a:prstGeom prst="rect">
            <a:avLst/>
          </a:prstGeom>
          <a:noFill/>
          <a:ln>
            <a:solidFill>
              <a:schemeClr val="tx1">
                <a:lumMod val="50000"/>
                <a:lumOff val="50000"/>
              </a:schemeClr>
            </a:solidFill>
          </a:ln>
        </p:spPr>
        <p:txBody>
          <a:bodyPr wrap="square" rtlCol="0">
            <a:spAutoFit/>
          </a:bodyPr>
          <a:lstStyle/>
          <a:p>
            <a:r>
              <a:rPr lang="en-US" sz="1200" dirty="0">
                <a:solidFill>
                  <a:prstClr val="black"/>
                </a:solidFill>
              </a:rPr>
              <a:t>Associate the key label with the desired data set(s).</a:t>
            </a:r>
          </a:p>
        </p:txBody>
      </p:sp>
      <p:sp>
        <p:nvSpPr>
          <p:cNvPr id="16" name="TextBox 15"/>
          <p:cNvSpPr txBox="1"/>
          <p:nvPr/>
        </p:nvSpPr>
        <p:spPr>
          <a:xfrm>
            <a:off x="6319946" y="1315148"/>
            <a:ext cx="1620546" cy="461665"/>
          </a:xfrm>
          <a:prstGeom prst="rect">
            <a:avLst/>
          </a:prstGeom>
          <a:noFill/>
          <a:ln>
            <a:solidFill>
              <a:schemeClr val="tx1">
                <a:lumMod val="50000"/>
                <a:lumOff val="50000"/>
              </a:schemeClr>
            </a:solidFill>
          </a:ln>
        </p:spPr>
        <p:txBody>
          <a:bodyPr wrap="square" rtlCol="0">
            <a:spAutoFit/>
          </a:bodyPr>
          <a:lstStyle/>
          <a:p>
            <a:r>
              <a:rPr lang="en-US" sz="1200" dirty="0">
                <a:solidFill>
                  <a:prstClr val="black"/>
                </a:solidFill>
              </a:rPr>
              <a:t>Migrate to encrypted data</a:t>
            </a:r>
          </a:p>
        </p:txBody>
      </p:sp>
      <p:sp>
        <p:nvSpPr>
          <p:cNvPr id="17" name="TextBox 16"/>
          <p:cNvSpPr txBox="1"/>
          <p:nvPr/>
        </p:nvSpPr>
        <p:spPr>
          <a:xfrm>
            <a:off x="4253218" y="2170872"/>
            <a:ext cx="1620546" cy="600164"/>
          </a:xfrm>
          <a:prstGeom prst="rect">
            <a:avLst/>
          </a:prstGeom>
          <a:noFill/>
          <a:ln>
            <a:solidFill>
              <a:schemeClr val="tx1">
                <a:lumMod val="50000"/>
                <a:lumOff val="50000"/>
              </a:schemeClr>
            </a:solidFill>
          </a:ln>
        </p:spPr>
        <p:txBody>
          <a:bodyPr wrap="square" rtlCol="0">
            <a:spAutoFit/>
          </a:bodyPr>
          <a:lstStyle/>
          <a:p>
            <a:r>
              <a:rPr lang="en-US" sz="1100" dirty="0">
                <a:solidFill>
                  <a:prstClr val="black"/>
                </a:solidFill>
              </a:rPr>
              <a:t>In RACF, alter DFP segment in data set profile - DATAKEY()</a:t>
            </a:r>
          </a:p>
        </p:txBody>
      </p:sp>
      <p:sp>
        <p:nvSpPr>
          <p:cNvPr id="18" name="TextBox 17"/>
          <p:cNvSpPr txBox="1"/>
          <p:nvPr/>
        </p:nvSpPr>
        <p:spPr>
          <a:xfrm>
            <a:off x="4335343" y="2848203"/>
            <a:ext cx="1369139" cy="276999"/>
          </a:xfrm>
          <a:prstGeom prst="rect">
            <a:avLst/>
          </a:prstGeom>
          <a:noFill/>
          <a:ln>
            <a:noFill/>
          </a:ln>
        </p:spPr>
        <p:txBody>
          <a:bodyPr wrap="square" rtlCol="0">
            <a:spAutoFit/>
          </a:bodyPr>
          <a:lstStyle/>
          <a:p>
            <a:pPr algn="ctr"/>
            <a:r>
              <a:rPr lang="mr-IN" sz="1200" dirty="0">
                <a:solidFill>
                  <a:prstClr val="black"/>
                </a:solidFill>
              </a:rPr>
              <a:t>–</a:t>
            </a:r>
            <a:r>
              <a:rPr lang="en-US" sz="1200" dirty="0">
                <a:solidFill>
                  <a:prstClr val="black"/>
                </a:solidFill>
              </a:rPr>
              <a:t> OR </a:t>
            </a:r>
            <a:r>
              <a:rPr lang="mr-IN" sz="1200" dirty="0">
                <a:solidFill>
                  <a:prstClr val="black"/>
                </a:solidFill>
              </a:rPr>
              <a:t>–</a:t>
            </a:r>
            <a:endParaRPr lang="en-US" sz="1200" dirty="0">
              <a:solidFill>
                <a:prstClr val="black"/>
              </a:solidFill>
            </a:endParaRPr>
          </a:p>
        </p:txBody>
      </p:sp>
      <p:sp>
        <p:nvSpPr>
          <p:cNvPr id="19" name="TextBox 18"/>
          <p:cNvSpPr txBox="1"/>
          <p:nvPr/>
        </p:nvSpPr>
        <p:spPr>
          <a:xfrm>
            <a:off x="4253218" y="3176292"/>
            <a:ext cx="1620546" cy="430887"/>
          </a:xfrm>
          <a:prstGeom prst="rect">
            <a:avLst/>
          </a:prstGeom>
          <a:noFill/>
          <a:ln>
            <a:solidFill>
              <a:schemeClr val="tx1">
                <a:lumMod val="50000"/>
                <a:lumOff val="50000"/>
              </a:schemeClr>
            </a:solidFill>
          </a:ln>
        </p:spPr>
        <p:txBody>
          <a:bodyPr wrap="square" rtlCol="0">
            <a:spAutoFit/>
          </a:bodyPr>
          <a:lstStyle/>
          <a:p>
            <a:r>
              <a:rPr lang="en-US" sz="1100" dirty="0">
                <a:solidFill>
                  <a:prstClr val="black"/>
                </a:solidFill>
              </a:rPr>
              <a:t>In DFSMS, assign to data class</a:t>
            </a:r>
          </a:p>
        </p:txBody>
      </p:sp>
      <p:sp>
        <p:nvSpPr>
          <p:cNvPr id="20" name="Right Arrow 19"/>
          <p:cNvSpPr/>
          <p:nvPr/>
        </p:nvSpPr>
        <p:spPr>
          <a:xfrm>
            <a:off x="1740303" y="1357482"/>
            <a:ext cx="446183" cy="425766"/>
          </a:xfrm>
          <a:prstGeom prst="rightArrow">
            <a:avLst/>
          </a:prstGeom>
          <a:solidFill>
            <a:schemeClr val="accent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21" name="Right Arrow 20"/>
          <p:cNvSpPr/>
          <p:nvPr/>
        </p:nvSpPr>
        <p:spPr>
          <a:xfrm>
            <a:off x="3807448" y="1357482"/>
            <a:ext cx="446183" cy="425766"/>
          </a:xfrm>
          <a:prstGeom prst="rightArrow">
            <a:avLst/>
          </a:prstGeom>
          <a:solidFill>
            <a:schemeClr val="accent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22" name="Right Arrow 21"/>
          <p:cNvSpPr/>
          <p:nvPr/>
        </p:nvSpPr>
        <p:spPr>
          <a:xfrm>
            <a:off x="5878113" y="1357482"/>
            <a:ext cx="446183" cy="425766"/>
          </a:xfrm>
          <a:prstGeom prst="rightArrow">
            <a:avLst/>
          </a:prstGeom>
          <a:solidFill>
            <a:schemeClr val="accent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25" name="TextBox 24"/>
          <p:cNvSpPr txBox="1"/>
          <p:nvPr/>
        </p:nvSpPr>
        <p:spPr>
          <a:xfrm>
            <a:off x="6319089" y="1952338"/>
            <a:ext cx="1621404" cy="430887"/>
          </a:xfrm>
          <a:prstGeom prst="rect">
            <a:avLst/>
          </a:prstGeom>
          <a:noFill/>
          <a:ln>
            <a:solidFill>
              <a:schemeClr val="tx1">
                <a:lumMod val="50000"/>
                <a:lumOff val="50000"/>
              </a:schemeClr>
            </a:solidFill>
          </a:ln>
        </p:spPr>
        <p:txBody>
          <a:bodyPr wrap="square" rtlCol="0">
            <a:spAutoFit/>
          </a:bodyPr>
          <a:lstStyle/>
          <a:p>
            <a:r>
              <a:rPr lang="en-US" sz="1100" dirty="0">
                <a:solidFill>
                  <a:prstClr val="black"/>
                </a:solidFill>
              </a:rPr>
              <a:t>DB2:</a:t>
            </a:r>
          </a:p>
          <a:p>
            <a:r>
              <a:rPr lang="en-US" sz="1100" dirty="0">
                <a:solidFill>
                  <a:prstClr val="black"/>
                </a:solidFill>
              </a:rPr>
              <a:t>Online Reorg</a:t>
            </a:r>
          </a:p>
        </p:txBody>
      </p:sp>
      <p:sp>
        <p:nvSpPr>
          <p:cNvPr id="26" name="TextBox 25"/>
          <p:cNvSpPr txBox="1"/>
          <p:nvPr/>
        </p:nvSpPr>
        <p:spPr>
          <a:xfrm>
            <a:off x="6319090" y="2528902"/>
            <a:ext cx="1621402" cy="430887"/>
          </a:xfrm>
          <a:prstGeom prst="rect">
            <a:avLst/>
          </a:prstGeom>
          <a:noFill/>
          <a:ln>
            <a:solidFill>
              <a:schemeClr val="tx1">
                <a:lumMod val="50000"/>
                <a:lumOff val="50000"/>
              </a:schemeClr>
            </a:solidFill>
          </a:ln>
        </p:spPr>
        <p:txBody>
          <a:bodyPr wrap="square" rtlCol="0">
            <a:spAutoFit/>
          </a:bodyPr>
          <a:lstStyle/>
          <a:p>
            <a:r>
              <a:rPr lang="en-US" sz="1100" dirty="0">
                <a:solidFill>
                  <a:prstClr val="black"/>
                </a:solidFill>
              </a:rPr>
              <a:t>IMS HA Database:</a:t>
            </a:r>
          </a:p>
          <a:p>
            <a:r>
              <a:rPr lang="en-US" sz="1100" dirty="0">
                <a:solidFill>
                  <a:prstClr val="black"/>
                </a:solidFill>
              </a:rPr>
              <a:t>Online Reorg</a:t>
            </a:r>
          </a:p>
        </p:txBody>
      </p:sp>
      <p:sp>
        <p:nvSpPr>
          <p:cNvPr id="27" name="TextBox 26"/>
          <p:cNvSpPr txBox="1"/>
          <p:nvPr/>
        </p:nvSpPr>
        <p:spPr>
          <a:xfrm>
            <a:off x="6319089" y="3637945"/>
            <a:ext cx="1621401" cy="769441"/>
          </a:xfrm>
          <a:prstGeom prst="rect">
            <a:avLst/>
          </a:prstGeom>
          <a:noFill/>
          <a:ln>
            <a:solidFill>
              <a:schemeClr val="tx1">
                <a:lumMod val="50000"/>
                <a:lumOff val="50000"/>
              </a:schemeClr>
            </a:solidFill>
          </a:ln>
        </p:spPr>
        <p:txBody>
          <a:bodyPr wrap="square" rtlCol="0">
            <a:spAutoFit/>
          </a:bodyPr>
          <a:lstStyle/>
          <a:p>
            <a:r>
              <a:rPr lang="en-US" sz="1100" dirty="0">
                <a:solidFill>
                  <a:prstClr val="black"/>
                </a:solidFill>
              </a:rPr>
              <a:t>VSAM or </a:t>
            </a:r>
            <a:r>
              <a:rPr lang="en-US" sz="1100" dirty="0" err="1">
                <a:solidFill>
                  <a:prstClr val="black"/>
                </a:solidFill>
              </a:rPr>
              <a:t>Seq</a:t>
            </a:r>
            <a:r>
              <a:rPr lang="en-US" sz="1100" dirty="0">
                <a:solidFill>
                  <a:prstClr val="black"/>
                </a:solidFill>
              </a:rPr>
              <a:t> data set:</a:t>
            </a:r>
          </a:p>
          <a:p>
            <a:pPr marL="228600" indent="-228600">
              <a:buFont typeface="+mj-lt"/>
              <a:buAutoNum type="arabicPeriod"/>
            </a:pPr>
            <a:r>
              <a:rPr lang="en-US" sz="1100" dirty="0">
                <a:solidFill>
                  <a:prstClr val="black"/>
                </a:solidFill>
              </a:rPr>
              <a:t>Stop application</a:t>
            </a:r>
          </a:p>
          <a:p>
            <a:pPr marL="228600" indent="-228600">
              <a:buFont typeface="+mj-lt"/>
              <a:buAutoNum type="arabicPeriod"/>
            </a:pPr>
            <a:r>
              <a:rPr lang="en-US" sz="1100" dirty="0">
                <a:solidFill>
                  <a:prstClr val="black"/>
                </a:solidFill>
              </a:rPr>
              <a:t>Copy data</a:t>
            </a:r>
          </a:p>
          <a:p>
            <a:pPr marL="228600" indent="-228600">
              <a:buFont typeface="+mj-lt"/>
              <a:buAutoNum type="arabicPeriod"/>
            </a:pPr>
            <a:r>
              <a:rPr lang="en-US" sz="1100" dirty="0">
                <a:solidFill>
                  <a:prstClr val="black"/>
                </a:solidFill>
              </a:rPr>
              <a:t>Restart application </a:t>
            </a:r>
          </a:p>
        </p:txBody>
      </p:sp>
      <p:sp>
        <p:nvSpPr>
          <p:cNvPr id="28" name="5-Point Star 27"/>
          <p:cNvSpPr/>
          <p:nvPr/>
        </p:nvSpPr>
        <p:spPr>
          <a:xfrm>
            <a:off x="7982418" y="2035937"/>
            <a:ext cx="270058" cy="270058"/>
          </a:xfrm>
          <a:prstGeom prst="star5">
            <a:avLst/>
          </a:prstGeom>
          <a:solidFill>
            <a:srgbClr val="FFFF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0" name="TextBox 29"/>
          <p:cNvSpPr txBox="1"/>
          <p:nvPr/>
        </p:nvSpPr>
        <p:spPr>
          <a:xfrm>
            <a:off x="8161279" y="2101101"/>
            <a:ext cx="958067" cy="230832"/>
          </a:xfrm>
          <a:prstGeom prst="rect">
            <a:avLst/>
          </a:prstGeom>
          <a:noFill/>
          <a:ln>
            <a:noFill/>
          </a:ln>
        </p:spPr>
        <p:txBody>
          <a:bodyPr wrap="square" rtlCol="0">
            <a:spAutoFit/>
          </a:bodyPr>
          <a:lstStyle/>
          <a:p>
            <a:r>
              <a:rPr lang="en-US" sz="900" dirty="0">
                <a:solidFill>
                  <a:prstClr val="black"/>
                </a:solidFill>
              </a:rPr>
              <a:t>Non-disruptive</a:t>
            </a:r>
          </a:p>
        </p:txBody>
      </p:sp>
      <p:sp>
        <p:nvSpPr>
          <p:cNvPr id="31" name="5-Point Star 30"/>
          <p:cNvSpPr/>
          <p:nvPr/>
        </p:nvSpPr>
        <p:spPr>
          <a:xfrm>
            <a:off x="7980185" y="2622971"/>
            <a:ext cx="270058" cy="270058"/>
          </a:xfrm>
          <a:prstGeom prst="star5">
            <a:avLst/>
          </a:prstGeom>
          <a:solidFill>
            <a:srgbClr val="FFFF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2" name="TextBox 31"/>
          <p:cNvSpPr txBox="1"/>
          <p:nvPr/>
        </p:nvSpPr>
        <p:spPr>
          <a:xfrm>
            <a:off x="8159046" y="2688135"/>
            <a:ext cx="958067" cy="230832"/>
          </a:xfrm>
          <a:prstGeom prst="rect">
            <a:avLst/>
          </a:prstGeom>
          <a:noFill/>
          <a:ln>
            <a:noFill/>
          </a:ln>
        </p:spPr>
        <p:txBody>
          <a:bodyPr wrap="square" rtlCol="0">
            <a:spAutoFit/>
          </a:bodyPr>
          <a:lstStyle/>
          <a:p>
            <a:r>
              <a:rPr lang="en-US" sz="900" dirty="0">
                <a:solidFill>
                  <a:prstClr val="black"/>
                </a:solidFill>
              </a:rPr>
              <a:t>Non-disruptive</a:t>
            </a:r>
          </a:p>
        </p:txBody>
      </p:sp>
      <p:sp>
        <p:nvSpPr>
          <p:cNvPr id="24" name="TextBox 23"/>
          <p:cNvSpPr txBox="1"/>
          <p:nvPr/>
        </p:nvSpPr>
        <p:spPr>
          <a:xfrm>
            <a:off x="2187346" y="1984604"/>
            <a:ext cx="1620546" cy="938719"/>
          </a:xfrm>
          <a:prstGeom prst="rect">
            <a:avLst/>
          </a:prstGeom>
          <a:noFill/>
          <a:ln>
            <a:solidFill>
              <a:schemeClr val="tx1">
                <a:lumMod val="50000"/>
                <a:lumOff val="50000"/>
              </a:schemeClr>
            </a:solidFill>
          </a:ln>
        </p:spPr>
        <p:txBody>
          <a:bodyPr wrap="square" rtlCol="0">
            <a:spAutoFit/>
          </a:bodyPr>
          <a:lstStyle/>
          <a:p>
            <a:r>
              <a:rPr lang="en-US" sz="1100" dirty="0">
                <a:solidFill>
                  <a:prstClr val="black"/>
                </a:solidFill>
              </a:rPr>
              <a:t>Allow secure key to be used as protected key</a:t>
            </a:r>
          </a:p>
          <a:p>
            <a:r>
              <a:rPr lang="en-US" sz="1100" dirty="0">
                <a:solidFill>
                  <a:prstClr val="black"/>
                </a:solidFill>
              </a:rPr>
              <a:t>via ICSF segment</a:t>
            </a:r>
          </a:p>
          <a:p>
            <a:pPr marL="171450" indent="-171450">
              <a:buFontTx/>
              <a:buChar char="-"/>
            </a:pPr>
            <a:r>
              <a:rPr lang="en-US" sz="1100" dirty="0">
                <a:solidFill>
                  <a:prstClr val="black"/>
                </a:solidFill>
              </a:rPr>
              <a:t>SYMCPACFWRAP</a:t>
            </a:r>
          </a:p>
          <a:p>
            <a:pPr marL="171450" indent="-171450">
              <a:buFontTx/>
              <a:buChar char="-"/>
            </a:pPr>
            <a:r>
              <a:rPr lang="en-US" sz="1100" dirty="0">
                <a:solidFill>
                  <a:prstClr val="black"/>
                </a:solidFill>
              </a:rPr>
              <a:t>SYMCPACFRET</a:t>
            </a:r>
          </a:p>
        </p:txBody>
      </p:sp>
      <p:sp>
        <p:nvSpPr>
          <p:cNvPr id="29" name="TextBox 28"/>
          <p:cNvSpPr txBox="1"/>
          <p:nvPr/>
        </p:nvSpPr>
        <p:spPr>
          <a:xfrm>
            <a:off x="2187345" y="3339268"/>
            <a:ext cx="1620546" cy="430887"/>
          </a:xfrm>
          <a:prstGeom prst="rect">
            <a:avLst/>
          </a:prstGeom>
          <a:noFill/>
          <a:ln>
            <a:solidFill>
              <a:schemeClr val="tx1">
                <a:lumMod val="50000"/>
                <a:lumOff val="50000"/>
              </a:schemeClr>
            </a:solidFill>
          </a:ln>
        </p:spPr>
        <p:txBody>
          <a:bodyPr wrap="square" rtlCol="0">
            <a:spAutoFit/>
          </a:bodyPr>
          <a:lstStyle/>
          <a:p>
            <a:r>
              <a:rPr lang="en-US" sz="1100" dirty="0">
                <a:solidFill>
                  <a:prstClr val="black"/>
                </a:solidFill>
              </a:rPr>
              <a:t>Grant access to key label</a:t>
            </a:r>
          </a:p>
        </p:txBody>
      </p:sp>
      <p:sp>
        <p:nvSpPr>
          <p:cNvPr id="33" name="TextBox 32"/>
          <p:cNvSpPr txBox="1"/>
          <p:nvPr/>
        </p:nvSpPr>
        <p:spPr>
          <a:xfrm>
            <a:off x="6319091" y="3096175"/>
            <a:ext cx="1621402" cy="430887"/>
          </a:xfrm>
          <a:prstGeom prst="rect">
            <a:avLst/>
          </a:prstGeom>
          <a:noFill/>
          <a:ln>
            <a:solidFill>
              <a:schemeClr val="tx1">
                <a:lumMod val="50000"/>
                <a:lumOff val="50000"/>
              </a:schemeClr>
            </a:solidFill>
          </a:ln>
        </p:spPr>
        <p:txBody>
          <a:bodyPr wrap="square" rtlCol="0">
            <a:spAutoFit/>
          </a:bodyPr>
          <a:lstStyle/>
          <a:p>
            <a:r>
              <a:rPr lang="en-US" sz="1100" dirty="0" err="1">
                <a:solidFill>
                  <a:prstClr val="black"/>
                </a:solidFill>
              </a:rPr>
              <a:t>zFS</a:t>
            </a:r>
            <a:r>
              <a:rPr lang="en-US" sz="1100" dirty="0">
                <a:solidFill>
                  <a:prstClr val="black"/>
                </a:solidFill>
              </a:rPr>
              <a:t> Container:</a:t>
            </a:r>
          </a:p>
          <a:p>
            <a:r>
              <a:rPr lang="en-US" sz="1100" dirty="0" err="1">
                <a:solidFill>
                  <a:prstClr val="black"/>
                </a:solidFill>
              </a:rPr>
              <a:t>zfsadmin</a:t>
            </a:r>
            <a:r>
              <a:rPr lang="en-US" sz="1100" dirty="0">
                <a:solidFill>
                  <a:prstClr val="black"/>
                </a:solidFill>
              </a:rPr>
              <a:t> encrypt</a:t>
            </a:r>
          </a:p>
        </p:txBody>
      </p:sp>
      <p:sp>
        <p:nvSpPr>
          <p:cNvPr id="34" name="5-Point Star 33"/>
          <p:cNvSpPr/>
          <p:nvPr/>
        </p:nvSpPr>
        <p:spPr>
          <a:xfrm>
            <a:off x="7980186" y="3190244"/>
            <a:ext cx="270058" cy="270058"/>
          </a:xfrm>
          <a:prstGeom prst="star5">
            <a:avLst/>
          </a:prstGeom>
          <a:solidFill>
            <a:srgbClr val="FFFF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5" name="TextBox 34"/>
          <p:cNvSpPr txBox="1"/>
          <p:nvPr/>
        </p:nvSpPr>
        <p:spPr>
          <a:xfrm>
            <a:off x="8159047" y="3255408"/>
            <a:ext cx="958067" cy="230832"/>
          </a:xfrm>
          <a:prstGeom prst="rect">
            <a:avLst/>
          </a:prstGeom>
          <a:noFill/>
          <a:ln>
            <a:noFill/>
          </a:ln>
        </p:spPr>
        <p:txBody>
          <a:bodyPr wrap="square" rtlCol="0">
            <a:spAutoFit/>
          </a:bodyPr>
          <a:lstStyle/>
          <a:p>
            <a:r>
              <a:rPr lang="en-US" sz="900" dirty="0">
                <a:solidFill>
                  <a:prstClr val="black"/>
                </a:solidFill>
              </a:rPr>
              <a:t>Non-disruptive</a:t>
            </a:r>
          </a:p>
        </p:txBody>
      </p:sp>
      <p:sp>
        <p:nvSpPr>
          <p:cNvPr id="36" name="TextBox 35"/>
          <p:cNvSpPr txBox="1"/>
          <p:nvPr/>
        </p:nvSpPr>
        <p:spPr>
          <a:xfrm>
            <a:off x="2286404" y="3005399"/>
            <a:ext cx="1369139" cy="276999"/>
          </a:xfrm>
          <a:prstGeom prst="rect">
            <a:avLst/>
          </a:prstGeom>
          <a:noFill/>
          <a:ln>
            <a:noFill/>
          </a:ln>
        </p:spPr>
        <p:txBody>
          <a:bodyPr wrap="square" rtlCol="0">
            <a:spAutoFit/>
          </a:bodyPr>
          <a:lstStyle/>
          <a:p>
            <a:pPr algn="ctr"/>
            <a:r>
              <a:rPr lang="mr-IN" sz="1200" dirty="0">
                <a:solidFill>
                  <a:prstClr val="black"/>
                </a:solidFill>
              </a:rPr>
              <a:t>–</a:t>
            </a:r>
            <a:r>
              <a:rPr lang="en-US" sz="1200" dirty="0">
                <a:solidFill>
                  <a:prstClr val="black"/>
                </a:solidFill>
              </a:rPr>
              <a:t> AND </a:t>
            </a:r>
            <a:r>
              <a:rPr lang="mr-IN" sz="1200" dirty="0">
                <a:solidFill>
                  <a:prstClr val="black"/>
                </a:solidFill>
              </a:rPr>
              <a:t>–</a:t>
            </a:r>
            <a:endParaRPr lang="en-US" sz="1200" dirty="0">
              <a:solidFill>
                <a:prstClr val="black"/>
              </a:solidFill>
            </a:endParaRPr>
          </a:p>
        </p:txBody>
      </p:sp>
    </p:spTree>
    <p:extLst>
      <p:ext uri="{BB962C8B-B14F-4D97-AF65-F5344CB8AC3E}">
        <p14:creationId xmlns:p14="http://schemas.microsoft.com/office/powerpoint/2010/main" val="209759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HelvNeue Medium for IBM" charset="0"/>
                <a:ea typeface="HelvNeue Medium for IBM" charset="0"/>
                <a:cs typeface="HelvNeue Medium for IBM" charset="0"/>
              </a:rPr>
              <a:t>CF Data Encryption </a:t>
            </a:r>
            <a:r>
              <a:rPr lang="mr-IN" sz="2000" dirty="0">
                <a:latin typeface="HelvNeue Medium for IBM" charset="0"/>
                <a:ea typeface="HelvNeue Medium for IBM" charset="0"/>
                <a:cs typeface="HelvNeue Medium for IBM" charset="0"/>
              </a:rPr>
              <a:t>–</a:t>
            </a:r>
            <a:r>
              <a:rPr lang="en-US" sz="2000" dirty="0">
                <a:latin typeface="HelvNeue Medium for IBM" charset="0"/>
                <a:ea typeface="HelvNeue Medium for IBM" charset="0"/>
                <a:cs typeface="HelvNeue Medium for IBM" charset="0"/>
              </a:rPr>
              <a:t> High Level Steps</a:t>
            </a:r>
          </a:p>
        </p:txBody>
      </p:sp>
      <p:sp>
        <p:nvSpPr>
          <p:cNvPr id="3" name="Content Placeholder 2"/>
          <p:cNvSpPr>
            <a:spLocks noGrp="1"/>
          </p:cNvSpPr>
          <p:nvPr>
            <p:ph idx="4294967295"/>
          </p:nvPr>
        </p:nvSpPr>
        <p:spPr>
          <a:xfrm>
            <a:off x="464820" y="758825"/>
            <a:ext cx="7691755" cy="3730625"/>
          </a:xfrm>
          <a:prstGeom prst="rect">
            <a:avLst/>
          </a:prstGeom>
        </p:spPr>
        <p:txBody>
          <a:bodyPr>
            <a:normAutofit fontScale="62500" lnSpcReduction="20000"/>
          </a:bodyPr>
          <a:lstStyle/>
          <a:p>
            <a:pPr marL="342900" indent="-342900">
              <a:buFont typeface="+mj-lt"/>
              <a:buAutoNum type="arabicPeriod"/>
            </a:pPr>
            <a:r>
              <a:rPr lang="en-US" dirty="0"/>
              <a:t>Run the policy utility (IXCMIAPU) to define a CFRM policy and specify ENCRYPT(YES) for the structures to be encrypted</a:t>
            </a:r>
            <a:br>
              <a:rPr lang="en-US" dirty="0"/>
            </a:br>
            <a:endParaRPr lang="en-US" dirty="0"/>
          </a:p>
          <a:p>
            <a:pPr marL="342900" indent="-342900">
              <a:buFont typeface="+mj-lt"/>
              <a:buAutoNum type="arabicPeriod"/>
            </a:pPr>
            <a:r>
              <a:rPr lang="en-US" dirty="0"/>
              <a:t>SETXCF START the policy</a:t>
            </a:r>
            <a:br>
              <a:rPr lang="en-US" dirty="0"/>
            </a:br>
            <a:endParaRPr lang="en-US" dirty="0"/>
          </a:p>
          <a:p>
            <a:pPr marL="342900" indent="-342900">
              <a:buFont typeface="+mj-lt"/>
              <a:buAutoNum type="arabicPeriod"/>
            </a:pPr>
            <a:r>
              <a:rPr lang="en-US" dirty="0"/>
              <a:t>SETXCF REALLOCATE to get structures encrypted</a:t>
            </a:r>
            <a:br>
              <a:rPr lang="en-US" dirty="0"/>
            </a:br>
            <a:endParaRPr lang="en-US" dirty="0"/>
          </a:p>
          <a:p>
            <a:pPr marL="342900" indent="-342900">
              <a:buFont typeface="+mj-lt"/>
              <a:buAutoNum type="arabicPeriod"/>
            </a:pPr>
            <a:r>
              <a:rPr lang="en-US" dirty="0"/>
              <a:t>D XCF,STR to see current encryption state of a structure</a:t>
            </a:r>
            <a:br>
              <a:rPr lang="en-US" dirty="0"/>
            </a:br>
            <a:endParaRPr lang="en-US" dirty="0"/>
          </a:p>
          <a:p>
            <a:pPr marL="342900" indent="-342900">
              <a:buFont typeface="+mj-lt"/>
              <a:buAutoNum type="arabicPeriod"/>
            </a:pPr>
            <a:r>
              <a:rPr lang="en-US" dirty="0"/>
              <a:t>SETXCF MODIFY,STRNAME=</a:t>
            </a:r>
            <a:r>
              <a:rPr lang="en-US" dirty="0" err="1"/>
              <a:t>strname,ENCRYPTKEY</a:t>
            </a:r>
            <a:r>
              <a:rPr lang="en-US" dirty="0"/>
              <a:t> to change encryption key for selected structure(s) defined in the active CFRM policy</a:t>
            </a:r>
          </a:p>
          <a:p>
            <a:pPr marL="571494" lvl="1" indent="-342900">
              <a:buFont typeface="+mj-lt"/>
              <a:buAutoNum type="arabicPeriod"/>
            </a:pPr>
            <a:endParaRPr lang="en-US" dirty="0"/>
          </a:p>
        </p:txBody>
      </p:sp>
      <p:cxnSp>
        <p:nvCxnSpPr>
          <p:cNvPr id="7" name="Straight Connector 6"/>
          <p:cNvCxnSpPr/>
          <p:nvPr/>
        </p:nvCxnSpPr>
        <p:spPr>
          <a:xfrm>
            <a:off x="373487" y="3065172"/>
            <a:ext cx="8442102" cy="45076"/>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579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4159" y="175414"/>
            <a:ext cx="8557812" cy="485679"/>
          </a:xfrm>
        </p:spPr>
        <p:txBody>
          <a:bodyPr/>
          <a:lstStyle/>
          <a:p>
            <a:r>
              <a:rPr lang="en-US" sz="2000" dirty="0">
                <a:latin typeface="HelvNeue Medium for IBM" charset="0"/>
                <a:ea typeface="HelvNeue Medium for IBM" charset="0"/>
                <a:cs typeface="HelvNeue Medium for IBM" charset="0"/>
              </a:rPr>
              <a:t>Naming Conventions &amp; Granular Access Control</a:t>
            </a:r>
          </a:p>
        </p:txBody>
      </p:sp>
      <p:sp>
        <p:nvSpPr>
          <p:cNvPr id="6" name="Rounded Rectangle 5"/>
          <p:cNvSpPr/>
          <p:nvPr/>
        </p:nvSpPr>
        <p:spPr>
          <a:xfrm>
            <a:off x="354159" y="1225731"/>
            <a:ext cx="3097037" cy="1904634"/>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sz="1050" dirty="0">
              <a:solidFill>
                <a:srgbClr val="AB1A86"/>
              </a:solidFill>
              <a:latin typeface="Calibri" charset="0"/>
              <a:ea typeface="Calibri" charset="0"/>
              <a:cs typeface="Calibri" charset="0"/>
            </a:endParaRPr>
          </a:p>
        </p:txBody>
      </p:sp>
      <p:graphicFrame>
        <p:nvGraphicFramePr>
          <p:cNvPr id="7" name="Content Placeholder 4"/>
          <p:cNvGraphicFramePr>
            <a:graphicFrameLocks/>
          </p:cNvGraphicFramePr>
          <p:nvPr>
            <p:extLst>
              <p:ext uri="{D42A27DB-BD31-4B8C-83A1-F6EECF244321}">
                <p14:modId xmlns:p14="http://schemas.microsoft.com/office/powerpoint/2010/main" val="1638277393"/>
              </p:ext>
            </p:extLst>
          </p:nvPr>
        </p:nvGraphicFramePr>
        <p:xfrm>
          <a:off x="391230" y="1308583"/>
          <a:ext cx="3032163" cy="1692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Magnetic Disk 7"/>
          <p:cNvSpPr/>
          <p:nvPr/>
        </p:nvSpPr>
        <p:spPr>
          <a:xfrm>
            <a:off x="458418" y="3366106"/>
            <a:ext cx="1246430" cy="572990"/>
          </a:xfrm>
          <a:prstGeom prst="flowChartMagneticDisk">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50"/>
              </a:spcAft>
            </a:pPr>
            <a:r>
              <a:rPr lang="en-US" sz="750" b="1" dirty="0">
                <a:solidFill>
                  <a:srgbClr val="001934"/>
                </a:solidFill>
                <a:latin typeface="Calibri" charset="0"/>
                <a:ea typeface="Calibri" charset="0"/>
                <a:cs typeface="Calibri" charset="0"/>
              </a:rPr>
              <a:t>PROD CKDS</a:t>
            </a:r>
          </a:p>
          <a:p>
            <a:pPr algn="ctr"/>
            <a:r>
              <a:rPr lang="en-US" sz="750" b="1" dirty="0">
                <a:solidFill>
                  <a:srgbClr val="001934"/>
                </a:solidFill>
                <a:latin typeface="Calibri" charset="0"/>
                <a:ea typeface="Calibri" charset="0"/>
                <a:cs typeface="Calibri" charset="0"/>
              </a:rPr>
              <a:t>PROD.App1.Data1.VerX</a:t>
            </a:r>
            <a:br>
              <a:rPr lang="en-US" sz="750" b="1" dirty="0">
                <a:solidFill>
                  <a:srgbClr val="001934"/>
                </a:solidFill>
                <a:latin typeface="Calibri" charset="0"/>
                <a:ea typeface="Calibri" charset="0"/>
                <a:cs typeface="Calibri" charset="0"/>
              </a:rPr>
            </a:br>
            <a:r>
              <a:rPr lang="en-US" sz="750" b="1" dirty="0">
                <a:solidFill>
                  <a:srgbClr val="001934"/>
                </a:solidFill>
                <a:latin typeface="Calibri" charset="0"/>
                <a:ea typeface="Calibri" charset="0"/>
                <a:cs typeface="Calibri" charset="0"/>
              </a:rPr>
              <a:t>PROD.App2.Data2.VerX</a:t>
            </a:r>
            <a:br>
              <a:rPr lang="en-US" sz="750" b="1" dirty="0">
                <a:solidFill>
                  <a:srgbClr val="001934"/>
                </a:solidFill>
                <a:latin typeface="Calibri" charset="0"/>
                <a:ea typeface="Calibri" charset="0"/>
                <a:cs typeface="Calibri" charset="0"/>
              </a:rPr>
            </a:br>
            <a:r>
              <a:rPr lang="en-US" sz="750" b="1" dirty="0" err="1">
                <a:solidFill>
                  <a:srgbClr val="001934"/>
                </a:solidFill>
                <a:latin typeface="Calibri" charset="0"/>
                <a:ea typeface="Calibri" charset="0"/>
                <a:cs typeface="Calibri" charset="0"/>
              </a:rPr>
              <a:t>PROD.AppN.DataN.VerX</a:t>
            </a:r>
            <a:endParaRPr lang="en-US" sz="750" b="1" dirty="0">
              <a:solidFill>
                <a:srgbClr val="001934"/>
              </a:solidFill>
              <a:latin typeface="Calibri" charset="0"/>
              <a:ea typeface="Calibri" charset="0"/>
              <a:cs typeface="Calibri" charset="0"/>
            </a:endParaRPr>
          </a:p>
          <a:p>
            <a:pPr algn="ctr"/>
            <a:endParaRPr lang="en-US" sz="750" dirty="0">
              <a:solidFill>
                <a:srgbClr val="001934"/>
              </a:solidFill>
              <a:latin typeface="Calibri" charset="0"/>
              <a:ea typeface="Calibri" charset="0"/>
              <a:cs typeface="Calibri" charset="0"/>
            </a:endParaRPr>
          </a:p>
        </p:txBody>
      </p:sp>
      <p:sp>
        <p:nvSpPr>
          <p:cNvPr id="12" name="Magnetic Disk 11"/>
          <p:cNvSpPr/>
          <p:nvPr/>
        </p:nvSpPr>
        <p:spPr>
          <a:xfrm>
            <a:off x="2028682" y="3383502"/>
            <a:ext cx="1124712" cy="555595"/>
          </a:xfrm>
          <a:prstGeom prst="flowChartMagneticDisk">
            <a:avLst/>
          </a:prstGeom>
          <a:solidFill>
            <a:schemeClr val="accent6">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solidFill>
                <a:srgbClr val="AB1A86"/>
              </a:solidFill>
              <a:latin typeface="Calibri" charset="0"/>
              <a:ea typeface="Calibri" charset="0"/>
              <a:cs typeface="Calibri" charset="0"/>
            </a:endParaRPr>
          </a:p>
        </p:txBody>
      </p:sp>
      <p:grpSp>
        <p:nvGrpSpPr>
          <p:cNvPr id="13" name="Group 294"/>
          <p:cNvGrpSpPr/>
          <p:nvPr/>
        </p:nvGrpSpPr>
        <p:grpSpPr>
          <a:xfrm>
            <a:off x="2115223" y="3615331"/>
            <a:ext cx="243347" cy="238019"/>
            <a:chOff x="-1" y="0"/>
            <a:chExt cx="865231" cy="846291"/>
          </a:xfrm>
          <a:solidFill>
            <a:schemeClr val="accent6"/>
          </a:solidFill>
          <a:effectLst/>
        </p:grpSpPr>
        <p:sp>
          <p:nvSpPr>
            <p:cNvPr id="14" name="Shape 290"/>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grpFill/>
            <a:ln w="12700" cap="flat">
              <a:noFill/>
              <a:miter lim="400000"/>
            </a:ln>
            <a:effectLst>
              <a:outerShdw blurRad="127000" dist="101600" dir="2700000" rotWithShape="0">
                <a:srgbClr val="000000">
                  <a:alpha val="43000"/>
                </a:srgbClr>
              </a:outerShdw>
            </a:effectLst>
          </p:spPr>
          <p:txBody>
            <a:bodyPr wrap="square" lIns="34290" tIns="34290" rIns="34290" bIns="34290" numCol="1" anchor="ctr">
              <a:noAutofit/>
            </a:bodyPr>
            <a:lstStyle/>
            <a:p>
              <a:pPr defTabSz="342278">
                <a:defRPr sz="3200">
                  <a:solidFill>
                    <a:srgbClr val="404040"/>
                  </a:solidFill>
                  <a:latin typeface="Cambria"/>
                  <a:ea typeface="Cambria"/>
                  <a:cs typeface="Cambria"/>
                  <a:sym typeface="Cambria"/>
                </a:defRPr>
              </a:pPr>
              <a:endParaRPr sz="900">
                <a:solidFill>
                  <a:srgbClr val="404040"/>
                </a:solidFill>
                <a:latin typeface="Calibri" charset="0"/>
                <a:ea typeface="Calibri" charset="0"/>
                <a:cs typeface="Calibri" charset="0"/>
                <a:sym typeface="Cambria"/>
              </a:endParaRPr>
            </a:p>
          </p:txBody>
        </p:sp>
        <p:sp>
          <p:nvSpPr>
            <p:cNvPr id="15" name="Shape 291"/>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grpFill/>
            <a:ln w="12700" cap="flat">
              <a:noFill/>
              <a:miter lim="400000"/>
            </a:ln>
            <a:effectLst/>
          </p:spPr>
          <p:txBody>
            <a:bodyPr wrap="square" lIns="34290" tIns="34290" rIns="34290" bIns="34290" numCol="1" anchor="ctr">
              <a:noAutofit/>
            </a:bodyPr>
            <a:lstStyle/>
            <a:p>
              <a:pPr defTabSz="342278">
                <a:defRPr sz="3200">
                  <a:solidFill>
                    <a:srgbClr val="404040"/>
                  </a:solidFill>
                  <a:latin typeface="Cambria"/>
                  <a:ea typeface="Cambria"/>
                  <a:cs typeface="Cambria"/>
                  <a:sym typeface="Cambria"/>
                </a:defRPr>
              </a:pPr>
              <a:endParaRPr sz="900">
                <a:solidFill>
                  <a:srgbClr val="404040"/>
                </a:solidFill>
                <a:latin typeface="Calibri" charset="0"/>
                <a:ea typeface="Calibri" charset="0"/>
                <a:cs typeface="Calibri" charset="0"/>
                <a:sym typeface="Cambria"/>
              </a:endParaRPr>
            </a:p>
          </p:txBody>
        </p:sp>
        <p:sp>
          <p:nvSpPr>
            <p:cNvPr id="16" name="Shape 292"/>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solidFill>
              <a:schemeClr val="accent5"/>
            </a:solidFill>
            <a:ln w="12700" cap="flat">
              <a:solidFill>
                <a:schemeClr val="accent5"/>
              </a:solidFill>
              <a:prstDash val="solid"/>
              <a:miter lim="800000"/>
            </a:ln>
            <a:effectLst/>
          </p:spPr>
          <p:txBody>
            <a:bodyPr wrap="square" lIns="34290" tIns="34290" rIns="34290" bIns="34290" numCol="1" anchor="ctr">
              <a:noAutofit/>
            </a:bodyPr>
            <a:lstStyle/>
            <a:p>
              <a:pPr defTabSz="342278">
                <a:defRPr sz="3200">
                  <a:solidFill>
                    <a:srgbClr val="404040"/>
                  </a:solidFill>
                  <a:latin typeface="Cambria"/>
                  <a:ea typeface="Cambria"/>
                  <a:cs typeface="Cambria"/>
                  <a:sym typeface="Cambria"/>
                </a:defRPr>
              </a:pPr>
              <a:endParaRPr sz="900">
                <a:solidFill>
                  <a:srgbClr val="404040"/>
                </a:solidFill>
                <a:latin typeface="Calibri" charset="0"/>
                <a:ea typeface="Calibri" charset="0"/>
                <a:cs typeface="Calibri" charset="0"/>
                <a:sym typeface="Cambria"/>
              </a:endParaRPr>
            </a:p>
          </p:txBody>
        </p:sp>
        <p:sp>
          <p:nvSpPr>
            <p:cNvPr id="17" name="Shape 293"/>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900" dirty="0">
                  <a:latin typeface="Calibri" charset="0"/>
                  <a:ea typeface="Calibri" charset="0"/>
                  <a:cs typeface="Calibri" charset="0"/>
                </a:rPr>
                <a:t>***</a:t>
              </a:r>
            </a:p>
          </p:txBody>
        </p:sp>
      </p:grpSp>
      <p:grpSp>
        <p:nvGrpSpPr>
          <p:cNvPr id="18" name="Group 294"/>
          <p:cNvGrpSpPr/>
          <p:nvPr/>
        </p:nvGrpSpPr>
        <p:grpSpPr>
          <a:xfrm>
            <a:off x="2475516" y="3610363"/>
            <a:ext cx="243347" cy="238019"/>
            <a:chOff x="-1" y="0"/>
            <a:chExt cx="865231" cy="846291"/>
          </a:xfrm>
          <a:solidFill>
            <a:schemeClr val="accent2"/>
          </a:solidFill>
          <a:effectLst/>
        </p:grpSpPr>
        <p:sp>
          <p:nvSpPr>
            <p:cNvPr id="19" name="Shape 290"/>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grpFill/>
            <a:ln w="12700" cap="flat">
              <a:noFill/>
              <a:miter lim="400000"/>
            </a:ln>
            <a:effectLst>
              <a:outerShdw blurRad="127000" dist="101600" dir="2700000" rotWithShape="0">
                <a:srgbClr val="000000">
                  <a:alpha val="43000"/>
                </a:srgbClr>
              </a:outerShdw>
            </a:effectLst>
          </p:spPr>
          <p:txBody>
            <a:bodyPr wrap="square" lIns="34290" tIns="34290" rIns="34290" bIns="34290" numCol="1" anchor="ctr">
              <a:noAutofit/>
            </a:bodyPr>
            <a:lstStyle/>
            <a:p>
              <a:pPr defTabSz="342278">
                <a:defRPr sz="3200">
                  <a:solidFill>
                    <a:srgbClr val="404040"/>
                  </a:solidFill>
                  <a:latin typeface="Cambria"/>
                  <a:ea typeface="Cambria"/>
                  <a:cs typeface="Cambria"/>
                  <a:sym typeface="Cambria"/>
                </a:defRPr>
              </a:pPr>
              <a:endParaRPr sz="900">
                <a:solidFill>
                  <a:srgbClr val="404040"/>
                </a:solidFill>
                <a:latin typeface="Calibri" charset="0"/>
                <a:ea typeface="Calibri" charset="0"/>
                <a:cs typeface="Calibri" charset="0"/>
                <a:sym typeface="Cambria"/>
              </a:endParaRPr>
            </a:p>
          </p:txBody>
        </p:sp>
        <p:sp>
          <p:nvSpPr>
            <p:cNvPr id="20" name="Shape 291"/>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grpFill/>
            <a:ln w="12700" cap="flat">
              <a:noFill/>
              <a:miter lim="400000"/>
            </a:ln>
            <a:effectLst/>
          </p:spPr>
          <p:txBody>
            <a:bodyPr wrap="square" lIns="34290" tIns="34290" rIns="34290" bIns="34290" numCol="1" anchor="ctr">
              <a:noAutofit/>
            </a:bodyPr>
            <a:lstStyle/>
            <a:p>
              <a:pPr defTabSz="342278">
                <a:defRPr sz="3200">
                  <a:solidFill>
                    <a:srgbClr val="404040"/>
                  </a:solidFill>
                  <a:latin typeface="Cambria"/>
                  <a:ea typeface="Cambria"/>
                  <a:cs typeface="Cambria"/>
                  <a:sym typeface="Cambria"/>
                </a:defRPr>
              </a:pPr>
              <a:endParaRPr sz="900">
                <a:solidFill>
                  <a:srgbClr val="404040"/>
                </a:solidFill>
                <a:latin typeface="Calibri" charset="0"/>
                <a:ea typeface="Calibri" charset="0"/>
                <a:cs typeface="Calibri" charset="0"/>
                <a:sym typeface="Cambria"/>
              </a:endParaRPr>
            </a:p>
          </p:txBody>
        </p:sp>
        <p:sp>
          <p:nvSpPr>
            <p:cNvPr id="21" name="Shape 292"/>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solidFill>
              <a:schemeClr val="accent4"/>
            </a:solidFill>
            <a:ln w="12700" cap="flat">
              <a:solidFill>
                <a:schemeClr val="accent4"/>
              </a:solidFill>
              <a:prstDash val="solid"/>
              <a:miter lim="800000"/>
            </a:ln>
            <a:effectLst/>
          </p:spPr>
          <p:txBody>
            <a:bodyPr wrap="square" lIns="34290" tIns="34290" rIns="34290" bIns="34290" numCol="1" anchor="ctr">
              <a:noAutofit/>
            </a:bodyPr>
            <a:lstStyle/>
            <a:p>
              <a:pPr defTabSz="342278">
                <a:defRPr sz="3200">
                  <a:solidFill>
                    <a:srgbClr val="404040"/>
                  </a:solidFill>
                  <a:latin typeface="Cambria"/>
                  <a:ea typeface="Cambria"/>
                  <a:cs typeface="Cambria"/>
                  <a:sym typeface="Cambria"/>
                </a:defRPr>
              </a:pPr>
              <a:endParaRPr sz="900">
                <a:solidFill>
                  <a:srgbClr val="404040"/>
                </a:solidFill>
                <a:latin typeface="Calibri" charset="0"/>
                <a:ea typeface="Calibri" charset="0"/>
                <a:cs typeface="Calibri" charset="0"/>
                <a:sym typeface="Cambria"/>
              </a:endParaRPr>
            </a:p>
          </p:txBody>
        </p:sp>
        <p:sp>
          <p:nvSpPr>
            <p:cNvPr id="22" name="Shape 293"/>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900">
                  <a:latin typeface="Calibri" charset="0"/>
                  <a:ea typeface="Calibri" charset="0"/>
                  <a:cs typeface="Calibri" charset="0"/>
                </a:rPr>
                <a:t>***</a:t>
              </a:r>
            </a:p>
          </p:txBody>
        </p:sp>
      </p:grpSp>
      <p:grpSp>
        <p:nvGrpSpPr>
          <p:cNvPr id="23" name="Group 294"/>
          <p:cNvGrpSpPr/>
          <p:nvPr/>
        </p:nvGrpSpPr>
        <p:grpSpPr>
          <a:xfrm>
            <a:off x="2828353" y="3612849"/>
            <a:ext cx="243347" cy="238019"/>
            <a:chOff x="-1" y="0"/>
            <a:chExt cx="865231" cy="846291"/>
          </a:xfrm>
          <a:solidFill>
            <a:schemeClr val="accent2"/>
          </a:solidFill>
          <a:effectLst/>
        </p:grpSpPr>
        <p:sp>
          <p:nvSpPr>
            <p:cNvPr id="24" name="Shape 290"/>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000"/>
                  </a:lnTo>
                  <a:lnTo>
                    <a:pt x="18079" y="21600"/>
                  </a:lnTo>
                  <a:lnTo>
                    <a:pt x="0" y="21600"/>
                  </a:lnTo>
                  <a:close/>
                </a:path>
              </a:pathLst>
            </a:custGeom>
            <a:grpFill/>
            <a:ln w="12700" cap="flat">
              <a:noFill/>
              <a:miter lim="400000"/>
            </a:ln>
            <a:effectLst>
              <a:outerShdw blurRad="127000" dist="101600" dir="2700000" rotWithShape="0">
                <a:srgbClr val="000000">
                  <a:alpha val="43000"/>
                </a:srgbClr>
              </a:outerShdw>
            </a:effectLst>
          </p:spPr>
          <p:txBody>
            <a:bodyPr wrap="square" lIns="34290" tIns="34290" rIns="34290" bIns="34290" numCol="1" anchor="ctr">
              <a:noAutofit/>
            </a:bodyPr>
            <a:lstStyle/>
            <a:p>
              <a:pPr defTabSz="342278">
                <a:defRPr sz="3200">
                  <a:solidFill>
                    <a:srgbClr val="404040"/>
                  </a:solidFill>
                  <a:latin typeface="Cambria"/>
                  <a:ea typeface="Cambria"/>
                  <a:cs typeface="Cambria"/>
                  <a:sym typeface="Cambria"/>
                </a:defRPr>
              </a:pPr>
              <a:endParaRPr sz="900">
                <a:solidFill>
                  <a:srgbClr val="404040"/>
                </a:solidFill>
                <a:latin typeface="Calibri" charset="0"/>
                <a:ea typeface="Calibri" charset="0"/>
                <a:cs typeface="Calibri" charset="0"/>
                <a:sym typeface="Cambria"/>
              </a:endParaRPr>
            </a:p>
          </p:txBody>
        </p:sp>
        <p:sp>
          <p:nvSpPr>
            <p:cNvPr id="25" name="Shape 291"/>
            <p:cNvSpPr/>
            <p:nvPr/>
          </p:nvSpPr>
          <p:spPr>
            <a:xfrm>
              <a:off x="724178" y="705240"/>
              <a:ext cx="141052" cy="141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grpFill/>
            <a:ln w="12700" cap="flat">
              <a:noFill/>
              <a:miter lim="400000"/>
            </a:ln>
            <a:effectLst/>
          </p:spPr>
          <p:txBody>
            <a:bodyPr wrap="square" lIns="34290" tIns="34290" rIns="34290" bIns="34290" numCol="1" anchor="ctr">
              <a:noAutofit/>
            </a:bodyPr>
            <a:lstStyle/>
            <a:p>
              <a:pPr defTabSz="342278">
                <a:defRPr sz="3200">
                  <a:solidFill>
                    <a:srgbClr val="404040"/>
                  </a:solidFill>
                  <a:latin typeface="Cambria"/>
                  <a:ea typeface="Cambria"/>
                  <a:cs typeface="Cambria"/>
                  <a:sym typeface="Cambria"/>
                </a:defRPr>
              </a:pPr>
              <a:endParaRPr sz="900">
                <a:solidFill>
                  <a:srgbClr val="404040"/>
                </a:solidFill>
                <a:latin typeface="Calibri" charset="0"/>
                <a:ea typeface="Calibri" charset="0"/>
                <a:cs typeface="Calibri" charset="0"/>
                <a:sym typeface="Cambria"/>
              </a:endParaRPr>
            </a:p>
          </p:txBody>
        </p:sp>
        <p:sp>
          <p:nvSpPr>
            <p:cNvPr id="26" name="Shape 292"/>
            <p:cNvSpPr/>
            <p:nvPr/>
          </p:nvSpPr>
          <p:spPr>
            <a:xfrm>
              <a:off x="-1" y="0"/>
              <a:ext cx="865231" cy="846291"/>
            </a:xfrm>
            <a:custGeom>
              <a:avLst/>
              <a:gdLst/>
              <a:ahLst/>
              <a:cxnLst>
                <a:cxn ang="0">
                  <a:pos x="wd2" y="hd2"/>
                </a:cxn>
                <a:cxn ang="5400000">
                  <a:pos x="wd2" y="hd2"/>
                </a:cxn>
                <a:cxn ang="10800000">
                  <a:pos x="wd2" y="hd2"/>
                </a:cxn>
                <a:cxn ang="16200000">
                  <a:pos x="wd2" y="hd2"/>
                </a:cxn>
              </a:cxnLst>
              <a:rect l="0" t="0" r="r" b="b"/>
              <a:pathLst>
                <a:path w="21600" h="21600" extrusionOk="0">
                  <a:moveTo>
                    <a:pt x="18079" y="21600"/>
                  </a:moveTo>
                  <a:lnTo>
                    <a:pt x="18783" y="18720"/>
                  </a:lnTo>
                  <a:lnTo>
                    <a:pt x="21600" y="18000"/>
                  </a:lnTo>
                  <a:lnTo>
                    <a:pt x="18079" y="21600"/>
                  </a:lnTo>
                  <a:lnTo>
                    <a:pt x="0" y="21600"/>
                  </a:lnTo>
                  <a:lnTo>
                    <a:pt x="0" y="0"/>
                  </a:lnTo>
                  <a:lnTo>
                    <a:pt x="21600" y="0"/>
                  </a:lnTo>
                  <a:lnTo>
                    <a:pt x="21600" y="18000"/>
                  </a:lnTo>
                </a:path>
              </a:pathLst>
            </a:custGeom>
            <a:solidFill>
              <a:schemeClr val="accent6"/>
            </a:solidFill>
            <a:ln w="12700" cap="flat">
              <a:solidFill>
                <a:schemeClr val="accent6"/>
              </a:solidFill>
              <a:prstDash val="solid"/>
              <a:miter lim="800000"/>
            </a:ln>
            <a:effectLst/>
          </p:spPr>
          <p:txBody>
            <a:bodyPr wrap="square" lIns="34290" tIns="34290" rIns="34290" bIns="34290" numCol="1" anchor="ctr">
              <a:noAutofit/>
            </a:bodyPr>
            <a:lstStyle/>
            <a:p>
              <a:pPr defTabSz="342278">
                <a:defRPr sz="3200">
                  <a:solidFill>
                    <a:srgbClr val="404040"/>
                  </a:solidFill>
                  <a:latin typeface="Cambria"/>
                  <a:ea typeface="Cambria"/>
                  <a:cs typeface="Cambria"/>
                  <a:sym typeface="Cambria"/>
                </a:defRPr>
              </a:pPr>
              <a:endParaRPr sz="900">
                <a:solidFill>
                  <a:srgbClr val="404040"/>
                </a:solidFill>
                <a:latin typeface="Calibri" charset="0"/>
                <a:ea typeface="Calibri" charset="0"/>
                <a:cs typeface="Calibri" charset="0"/>
                <a:sym typeface="Cambria"/>
              </a:endParaRPr>
            </a:p>
          </p:txBody>
        </p:sp>
        <p:sp>
          <p:nvSpPr>
            <p:cNvPr id="27" name="Shape 293"/>
            <p:cNvSpPr/>
            <p:nvPr/>
          </p:nvSpPr>
          <p:spPr>
            <a:xfrm>
              <a:off x="-1" y="117670"/>
              <a:ext cx="865231"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lnSpcReduction="10000"/>
            </a:bodyPr>
            <a:lstStyle>
              <a:lvl1pPr defTabSz="1217021">
                <a:defRPr sz="3200">
                  <a:solidFill>
                    <a:srgbClr val="404040"/>
                  </a:solidFill>
                  <a:latin typeface="Cambria"/>
                  <a:ea typeface="Cambria"/>
                  <a:cs typeface="Cambria"/>
                  <a:sym typeface="Cambria"/>
                </a:defRPr>
              </a:lvl1pPr>
            </a:lstStyle>
            <a:p>
              <a:pPr algn="ctr" hangingPunct="0"/>
              <a:r>
                <a:rPr sz="900">
                  <a:latin typeface="Calibri" charset="0"/>
                  <a:ea typeface="Calibri" charset="0"/>
                  <a:cs typeface="Calibri" charset="0"/>
                </a:rPr>
                <a:t>***</a:t>
              </a:r>
            </a:p>
          </p:txBody>
        </p:sp>
      </p:grpSp>
      <p:cxnSp>
        <p:nvCxnSpPr>
          <p:cNvPr id="28" name="Straight Connector 27"/>
          <p:cNvCxnSpPr/>
          <p:nvPr/>
        </p:nvCxnSpPr>
        <p:spPr>
          <a:xfrm>
            <a:off x="1940583" y="3000618"/>
            <a:ext cx="704138" cy="64283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31333" y="2995650"/>
            <a:ext cx="1296544" cy="6196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950748" y="2995650"/>
            <a:ext cx="81281" cy="61968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Shape 195"/>
          <p:cNvSpPr/>
          <p:nvPr/>
        </p:nvSpPr>
        <p:spPr>
          <a:xfrm>
            <a:off x="443759" y="497333"/>
            <a:ext cx="7419448" cy="311580"/>
          </a:xfrm>
          <a:prstGeom prst="rect">
            <a:avLst/>
          </a:prstGeom>
          <a:ln w="12700">
            <a:miter lim="400000"/>
          </a:ln>
          <a:extLst>
            <a:ext uri="{C572A759-6A51-4108-AA02-DFA0A04FC94B}">
              <ma14:wrappingTextBoxFlag xmlns="" xmlns:ma14="http://schemas.microsoft.com/office/mac/drawingml/2011/main" val="1"/>
            </a:ext>
          </a:extLst>
        </p:spPr>
        <p:txBody>
          <a:bodyPr lIns="14288" tIns="14288" rIns="14288" bIns="14288">
            <a:noAutofit/>
          </a:bodyPr>
          <a:lstStyle>
            <a:lvl1pPr algn="l">
              <a:defRPr sz="4200">
                <a:solidFill>
                  <a:srgbClr val="395567"/>
                </a:solidFill>
                <a:latin typeface="HelvNeue Bold for IBM"/>
                <a:ea typeface="HelvNeue Bold for IBM"/>
                <a:cs typeface="HelvNeue Bold for IBM"/>
                <a:sym typeface="HelvNeue Bold for IBM"/>
              </a:defRPr>
            </a:lvl1pPr>
          </a:lstStyle>
          <a:p>
            <a:r>
              <a:rPr lang="en-US" sz="1400" i="1" dirty="0">
                <a:solidFill>
                  <a:prstClr val="black"/>
                </a:solidFill>
                <a:latin typeface="HelvNeue Light for IBM" charset="0"/>
                <a:ea typeface="HelvNeue Light for IBM" charset="0"/>
                <a:cs typeface="HelvNeue Light for IBM" charset="0"/>
              </a:rPr>
              <a:t>Leveraging  naming conventions &amp; z Security to enforce separation across application instances</a:t>
            </a:r>
            <a:endParaRPr sz="1400" i="1" dirty="0">
              <a:solidFill>
                <a:prstClr val="black"/>
              </a:solidFill>
              <a:latin typeface="HelvNeue Light for IBM" charset="0"/>
              <a:ea typeface="HelvNeue Light for IBM" charset="0"/>
              <a:cs typeface="HelvNeue Light for IBM" charset="0"/>
            </a:endParaRPr>
          </a:p>
        </p:txBody>
      </p:sp>
      <p:sp>
        <p:nvSpPr>
          <p:cNvPr id="33" name="Content Placeholder 4"/>
          <p:cNvSpPr txBox="1">
            <a:spLocks/>
          </p:cNvSpPr>
          <p:nvPr/>
        </p:nvSpPr>
        <p:spPr>
          <a:xfrm>
            <a:off x="3775030" y="956733"/>
            <a:ext cx="5199634" cy="3597849"/>
          </a:xfrm>
          <a:prstGeom prst="rect">
            <a:avLst/>
          </a:prstGeom>
        </p:spPr>
        <p:txBody>
          <a:bodyPr>
            <a:normAutofit fontScale="92500" lnSpcReduction="10000"/>
          </a:bodyPr>
          <a:lstStyle>
            <a:lvl1pPr marL="173038" indent="-173038" algn="l" rtl="0" eaLnBrk="0" fontAlgn="base" hangingPunct="0">
              <a:spcBef>
                <a:spcPct val="50000"/>
              </a:spcBef>
              <a:spcAft>
                <a:spcPct val="0"/>
              </a:spcAft>
              <a:buClr>
                <a:schemeClr val="tx1"/>
              </a:buClr>
              <a:buFont typeface="Wingdings" panose="05000000000000000000" pitchFamily="2" charset="2"/>
              <a:buChar char="§"/>
              <a:defRPr sz="1600" kern="1200">
                <a:solidFill>
                  <a:schemeClr val="tx1"/>
                </a:solidFill>
                <a:latin typeface="+mn-lt"/>
                <a:ea typeface="+mn-ea"/>
                <a:cs typeface="+mn-cs"/>
              </a:defRPr>
            </a:lvl1pPr>
            <a:lvl2pPr marL="509588" indent="-163513" algn="l" rtl="0" eaLnBrk="0" fontAlgn="base" hangingPunct="0">
              <a:spcBef>
                <a:spcPct val="0"/>
              </a:spcBef>
              <a:spcAft>
                <a:spcPct val="0"/>
              </a:spcAft>
              <a:buClr>
                <a:schemeClr val="tx1"/>
              </a:buClr>
              <a:buFont typeface="Arial" panose="020B0604020202020204" pitchFamily="34" charset="0"/>
              <a:buChar char="–"/>
              <a:defRPr sz="1600" kern="1200">
                <a:solidFill>
                  <a:schemeClr val="tx1"/>
                </a:solidFill>
                <a:latin typeface="+mn-lt"/>
                <a:ea typeface="+mn-ea"/>
                <a:cs typeface="+mn-cs"/>
              </a:defRPr>
            </a:lvl2pPr>
            <a:lvl3pPr marL="855663" indent="-173038" algn="l" rtl="0" eaLnBrk="0" fontAlgn="base" hangingPunct="0">
              <a:spcBef>
                <a:spcPct val="0"/>
              </a:spcBef>
              <a:spcAft>
                <a:spcPct val="0"/>
              </a:spcAft>
              <a:buClr>
                <a:schemeClr val="tx1"/>
              </a:buClr>
              <a:buChar char="•"/>
              <a:defRPr sz="1600" kern="1200">
                <a:solidFill>
                  <a:schemeClr val="tx1"/>
                </a:solidFill>
                <a:latin typeface="+mn-lt"/>
                <a:ea typeface="+mn-ea"/>
                <a:cs typeface="+mn-cs"/>
              </a:defRPr>
            </a:lvl3pPr>
            <a:lvl4pPr marL="1203325" indent="-173038" algn="l" rtl="0" eaLnBrk="0" fontAlgn="base" hangingPunct="0">
              <a:spcBef>
                <a:spcPct val="20000"/>
              </a:spcBef>
              <a:spcAft>
                <a:spcPct val="0"/>
              </a:spcAft>
              <a:buClr>
                <a:schemeClr val="bg1"/>
              </a:buClr>
              <a:buChar char="–"/>
              <a:defRPr sz="1600" kern="1200">
                <a:solidFill>
                  <a:schemeClr val="bg1"/>
                </a:solidFill>
                <a:latin typeface="+mn-lt"/>
                <a:ea typeface="+mn-ea"/>
                <a:cs typeface="+mn-cs"/>
              </a:defRPr>
            </a:lvl4pPr>
            <a:lvl5pPr marL="1539875" indent="-163513" algn="l" rtl="0" eaLnBrk="0" fontAlgn="base" hangingPunct="0">
              <a:spcBef>
                <a:spcPct val="20000"/>
              </a:spcBef>
              <a:spcAft>
                <a:spcPct val="0"/>
              </a:spcAft>
              <a:buClr>
                <a:schemeClr val="bg1"/>
              </a:buClr>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9027"/>
              </a:buClr>
            </a:pPr>
            <a:r>
              <a:rPr lang="en-US" dirty="0">
                <a:solidFill>
                  <a:prstClr val="black"/>
                </a:solidFill>
                <a:latin typeface="Arial" charset="0"/>
                <a:ea typeface="Arial" charset="0"/>
                <a:cs typeface="Arial" charset="0"/>
              </a:rPr>
              <a:t>Naming conventions can be used to segment applications, data, and keys, e.g.</a:t>
            </a:r>
          </a:p>
          <a:p>
            <a:pPr lvl="1">
              <a:buClr>
                <a:srgbClr val="F19027"/>
              </a:buClr>
            </a:pPr>
            <a:r>
              <a:rPr lang="en-US" dirty="0">
                <a:solidFill>
                  <a:prstClr val="black"/>
                </a:solidFill>
                <a:latin typeface="Arial" charset="0"/>
                <a:ea typeface="Arial" charset="0"/>
                <a:cs typeface="Arial" charset="0"/>
              </a:rPr>
              <a:t>Environment: 	PROD, QA, TEST, DEV</a:t>
            </a:r>
          </a:p>
          <a:p>
            <a:pPr lvl="1">
              <a:buClr>
                <a:srgbClr val="F19027"/>
              </a:buClr>
            </a:pPr>
            <a:r>
              <a:rPr lang="en-US" dirty="0">
                <a:solidFill>
                  <a:prstClr val="black"/>
                </a:solidFill>
                <a:latin typeface="Arial" charset="0"/>
                <a:ea typeface="Arial" charset="0"/>
                <a:cs typeface="Arial" charset="0"/>
              </a:rPr>
              <a:t>Application: 	App1, App2,…, </a:t>
            </a:r>
            <a:r>
              <a:rPr lang="en-US" dirty="0" err="1">
                <a:solidFill>
                  <a:prstClr val="black"/>
                </a:solidFill>
                <a:latin typeface="Arial" charset="0"/>
                <a:ea typeface="Arial" charset="0"/>
                <a:cs typeface="Arial" charset="0"/>
              </a:rPr>
              <a:t>AppN</a:t>
            </a:r>
            <a:endParaRPr lang="en-US" dirty="0">
              <a:solidFill>
                <a:prstClr val="black"/>
              </a:solidFill>
              <a:latin typeface="Arial" charset="0"/>
              <a:ea typeface="Arial" charset="0"/>
              <a:cs typeface="Arial" charset="0"/>
            </a:endParaRPr>
          </a:p>
          <a:p>
            <a:pPr lvl="1">
              <a:buClr>
                <a:srgbClr val="F19027"/>
              </a:buClr>
            </a:pPr>
            <a:r>
              <a:rPr lang="en-US" dirty="0">
                <a:solidFill>
                  <a:prstClr val="black"/>
                </a:solidFill>
                <a:latin typeface="Arial" charset="0"/>
                <a:ea typeface="Arial" charset="0"/>
                <a:cs typeface="Arial" charset="0"/>
              </a:rPr>
              <a:t>Data-Type: 	Account, Payroll, Log</a:t>
            </a:r>
          </a:p>
          <a:p>
            <a:pPr>
              <a:buClr>
                <a:srgbClr val="F19027"/>
              </a:buClr>
            </a:pPr>
            <a:r>
              <a:rPr lang="en-US" dirty="0">
                <a:solidFill>
                  <a:prstClr val="black"/>
                </a:solidFill>
                <a:latin typeface="Arial" charset="0"/>
                <a:ea typeface="Arial" charset="0"/>
                <a:cs typeface="Arial" charset="0"/>
              </a:rPr>
              <a:t>Recommend use of version # to support key rotation</a:t>
            </a:r>
          </a:p>
          <a:p>
            <a:pPr lvl="1">
              <a:buClr>
                <a:srgbClr val="F19027"/>
              </a:buClr>
            </a:pPr>
            <a:r>
              <a:rPr lang="en-US" dirty="0">
                <a:solidFill>
                  <a:prstClr val="black"/>
                </a:solidFill>
                <a:latin typeface="Arial" charset="0"/>
                <a:ea typeface="Arial" charset="0"/>
                <a:cs typeface="Arial" charset="0"/>
              </a:rPr>
              <a:t>Version:	Ver1, Ver2,</a:t>
            </a:r>
            <a:r>
              <a:rPr lang="mr-IN" dirty="0">
                <a:solidFill>
                  <a:prstClr val="black"/>
                </a:solidFill>
                <a:latin typeface="Arial" charset="0"/>
                <a:ea typeface="Arial" charset="0"/>
                <a:cs typeface="Arial" charset="0"/>
              </a:rPr>
              <a:t>…</a:t>
            </a:r>
            <a:r>
              <a:rPr lang="en-US" dirty="0">
                <a:solidFill>
                  <a:prstClr val="black"/>
                </a:solidFill>
                <a:latin typeface="Arial" charset="0"/>
                <a:ea typeface="Arial" charset="0"/>
                <a:cs typeface="Arial" charset="0"/>
              </a:rPr>
              <a:t>,</a:t>
            </a:r>
            <a:r>
              <a:rPr lang="en-US" dirty="0" err="1">
                <a:solidFill>
                  <a:prstClr val="black"/>
                </a:solidFill>
                <a:latin typeface="Arial" charset="0"/>
                <a:ea typeface="Arial" charset="0"/>
                <a:cs typeface="Arial" charset="0"/>
              </a:rPr>
              <a:t>VerX</a:t>
            </a:r>
            <a:endParaRPr lang="en-US" dirty="0">
              <a:solidFill>
                <a:prstClr val="black"/>
              </a:solidFill>
              <a:latin typeface="Arial" charset="0"/>
              <a:ea typeface="Arial" charset="0"/>
              <a:cs typeface="Arial" charset="0"/>
            </a:endParaRPr>
          </a:p>
          <a:p>
            <a:pPr>
              <a:buClr>
                <a:srgbClr val="F19027"/>
              </a:buClr>
            </a:pPr>
            <a:r>
              <a:rPr lang="en-US" dirty="0">
                <a:solidFill>
                  <a:prstClr val="black"/>
                </a:solidFill>
                <a:latin typeface="Arial" charset="0"/>
                <a:ea typeface="Arial" charset="0"/>
                <a:cs typeface="Arial" charset="0"/>
              </a:rPr>
              <a:t>Application resources (data sets, encryption keys) can be assigned names based on naming conventions, e.g.</a:t>
            </a:r>
          </a:p>
          <a:p>
            <a:pPr lvl="1">
              <a:buClr>
                <a:srgbClr val="F19027"/>
              </a:buClr>
            </a:pPr>
            <a:r>
              <a:rPr lang="en-US" dirty="0">
                <a:solidFill>
                  <a:prstClr val="black"/>
                </a:solidFill>
                <a:latin typeface="Arial" charset="0"/>
                <a:ea typeface="Arial" charset="0"/>
                <a:cs typeface="Arial" charset="0"/>
              </a:rPr>
              <a:t>PROD.APP2.LOG.VER10</a:t>
            </a:r>
          </a:p>
          <a:p>
            <a:pPr lvl="1">
              <a:buClr>
                <a:srgbClr val="F19027"/>
              </a:buClr>
            </a:pPr>
            <a:r>
              <a:rPr lang="en-US" dirty="0">
                <a:solidFill>
                  <a:prstClr val="black"/>
                </a:solidFill>
                <a:latin typeface="Arial" charset="0"/>
                <a:ea typeface="Arial" charset="0"/>
                <a:cs typeface="Arial" charset="0"/>
              </a:rPr>
              <a:t>PROD.APP1.PAYROLL.KEY.VER7</a:t>
            </a:r>
          </a:p>
          <a:p>
            <a:pPr>
              <a:buClr>
                <a:srgbClr val="F19027"/>
              </a:buClr>
            </a:pPr>
            <a:r>
              <a:rPr lang="en-US" dirty="0">
                <a:solidFill>
                  <a:prstClr val="black"/>
                </a:solidFill>
                <a:latin typeface="Arial" charset="0"/>
                <a:ea typeface="Arial" charset="0"/>
                <a:cs typeface="Arial" charset="0"/>
              </a:rPr>
              <a:t>Security rules can be used to enforce separation with granular access control for application resources and encryption keys </a:t>
            </a:r>
          </a:p>
        </p:txBody>
      </p:sp>
    </p:spTree>
    <p:extLst>
      <p:ext uri="{BB962C8B-B14F-4D97-AF65-F5344CB8AC3E}">
        <p14:creationId xmlns:p14="http://schemas.microsoft.com/office/powerpoint/2010/main" val="587958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Enterprise Key Management Considerations</a:t>
            </a:r>
            <a:br>
              <a:rPr lang="en-US" sz="2000" dirty="0"/>
            </a:br>
            <a:r>
              <a:rPr lang="en-US" sz="1200" b="0" i="1" dirty="0">
                <a:solidFill>
                  <a:schemeClr val="tx1"/>
                </a:solidFill>
                <a:latin typeface="HelvNeue Light for IBM" charset="0"/>
                <a:ea typeface="HelvNeue Light for IBM" charset="0"/>
                <a:cs typeface="HelvNeue Light for IBM" charset="0"/>
              </a:rPr>
              <a:t>Encryption of data at enterprise scale requires robust key management</a:t>
            </a:r>
          </a:p>
        </p:txBody>
      </p:sp>
      <p:sp>
        <p:nvSpPr>
          <p:cNvPr id="3" name="Content Placeholder 2"/>
          <p:cNvSpPr>
            <a:spLocks noGrp="1"/>
          </p:cNvSpPr>
          <p:nvPr>
            <p:ph idx="4294967295"/>
          </p:nvPr>
        </p:nvSpPr>
        <p:spPr>
          <a:xfrm>
            <a:off x="428625" y="931545"/>
            <a:ext cx="7727950" cy="1228725"/>
          </a:xfrm>
          <a:prstGeom prst="rect">
            <a:avLst/>
          </a:prstGeom>
        </p:spPr>
        <p:txBody>
          <a:bodyPr>
            <a:normAutofit fontScale="92500" lnSpcReduction="20000"/>
          </a:bodyPr>
          <a:lstStyle/>
          <a:p>
            <a:pPr marL="0" indent="0">
              <a:buNone/>
            </a:pPr>
            <a:r>
              <a:rPr lang="en-US" sz="1600" dirty="0"/>
              <a:t>The current key management landscape can be characterized by clients who have </a:t>
            </a:r>
            <a:r>
              <a:rPr lang="mr-IN" sz="1600" dirty="0"/>
              <a:t>…</a:t>
            </a:r>
            <a:r>
              <a:rPr lang="en-US" sz="1600" dirty="0"/>
              <a:t> </a:t>
            </a:r>
          </a:p>
          <a:p>
            <a:pPr marL="460375">
              <a:spcAft>
                <a:spcPts val="600"/>
              </a:spcAft>
            </a:pPr>
            <a:r>
              <a:rPr lang="mr-IN" sz="1700" dirty="0"/>
              <a:t>…</a:t>
            </a:r>
            <a:r>
              <a:rPr lang="en-US" sz="1700" dirty="0"/>
              <a:t> already deployed an enterprise key management solution</a:t>
            </a:r>
          </a:p>
          <a:p>
            <a:pPr marL="460375">
              <a:spcAft>
                <a:spcPts val="600"/>
              </a:spcAft>
            </a:pPr>
            <a:r>
              <a:rPr lang="mr-IN" sz="1700" dirty="0"/>
              <a:t>…</a:t>
            </a:r>
            <a:r>
              <a:rPr lang="en-US" sz="1700" dirty="0"/>
              <a:t> developed a self-built key management solution</a:t>
            </a:r>
          </a:p>
          <a:p>
            <a:pPr marL="460375">
              <a:spcAft>
                <a:spcPts val="600"/>
              </a:spcAft>
            </a:pPr>
            <a:r>
              <a:rPr lang="mr-IN" sz="1700" dirty="0"/>
              <a:t>…</a:t>
            </a:r>
            <a:r>
              <a:rPr lang="en-US" sz="1700" dirty="0"/>
              <a:t> not deployed an enterprise key management solution</a:t>
            </a:r>
          </a:p>
        </p:txBody>
      </p:sp>
      <p:sp>
        <p:nvSpPr>
          <p:cNvPr id="4" name="Content Placeholder 2"/>
          <p:cNvSpPr txBox="1">
            <a:spLocks/>
          </p:cNvSpPr>
          <p:nvPr/>
        </p:nvSpPr>
        <p:spPr>
          <a:xfrm>
            <a:off x="4445879" y="2404594"/>
            <a:ext cx="3132080" cy="1255728"/>
          </a:xfrm>
          <a:prstGeom prst="rect">
            <a:avLst/>
          </a:prstGeom>
        </p:spPr>
        <p:txBody>
          <a:bodyPr/>
          <a:lstStyle>
            <a:lvl1pPr marL="0" indent="0" algn="l" defTabSz="914400" rtl="0" eaLnBrk="1" latinLnBrk="0" hangingPunct="1">
              <a:lnSpc>
                <a:spcPct val="100000"/>
              </a:lnSpc>
              <a:spcBef>
                <a:spcPts val="0"/>
              </a:spcBef>
              <a:spcAft>
                <a:spcPts val="1000"/>
              </a:spcAft>
              <a:buClr>
                <a:schemeClr val="accent2"/>
              </a:buClr>
              <a:buSzPct val="85000"/>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514350" indent="-285750" algn="l" defTabSz="914400"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742950" indent="-285750" algn="l" defTabSz="914400" rtl="0" eaLnBrk="1" latinLnBrk="0" hangingPunct="1">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171450">
              <a:spcAft>
                <a:spcPts val="600"/>
              </a:spcAft>
              <a:buFont typeface="Arial" charset="0"/>
              <a:buChar char="•"/>
            </a:pPr>
            <a:r>
              <a:rPr lang="en-US" dirty="0">
                <a:solidFill>
                  <a:schemeClr val="tx1"/>
                </a:solidFill>
              </a:rPr>
              <a:t>Policy based key generation</a:t>
            </a:r>
          </a:p>
          <a:p>
            <a:pPr marL="285750" indent="-171450">
              <a:spcAft>
                <a:spcPts val="600"/>
              </a:spcAft>
              <a:buFont typeface="Arial" charset="0"/>
              <a:buChar char="•"/>
            </a:pPr>
            <a:r>
              <a:rPr lang="en-US" dirty="0">
                <a:solidFill>
                  <a:schemeClr val="tx1"/>
                </a:solidFill>
              </a:rPr>
              <a:t>Policy based key rotation</a:t>
            </a:r>
          </a:p>
          <a:p>
            <a:pPr marL="285750" indent="-171450">
              <a:spcAft>
                <a:spcPts val="600"/>
              </a:spcAft>
              <a:buFont typeface="Arial" charset="0"/>
              <a:buChar char="•"/>
            </a:pPr>
            <a:r>
              <a:rPr lang="en-US" dirty="0">
                <a:solidFill>
                  <a:schemeClr val="tx1"/>
                </a:solidFill>
              </a:rPr>
              <a:t>Key usage tracking</a:t>
            </a:r>
          </a:p>
          <a:p>
            <a:pPr marL="285750" indent="-171450">
              <a:spcAft>
                <a:spcPts val="600"/>
              </a:spcAft>
              <a:buFont typeface="Arial" charset="0"/>
              <a:buChar char="•"/>
            </a:pPr>
            <a:r>
              <a:rPr lang="en-US" dirty="0">
                <a:solidFill>
                  <a:schemeClr val="tx1"/>
                </a:solidFill>
              </a:rPr>
              <a:t>Key backup &amp; recovery</a:t>
            </a:r>
          </a:p>
        </p:txBody>
      </p:sp>
      <p:sp>
        <p:nvSpPr>
          <p:cNvPr id="5" name="TextBox 4"/>
          <p:cNvSpPr txBox="1"/>
          <p:nvPr/>
        </p:nvSpPr>
        <p:spPr>
          <a:xfrm>
            <a:off x="1187671" y="2404593"/>
            <a:ext cx="3100553" cy="646331"/>
          </a:xfrm>
          <a:prstGeom prst="rect">
            <a:avLst/>
          </a:prstGeom>
          <a:noFill/>
        </p:spPr>
        <p:txBody>
          <a:bodyPr wrap="square" rtlCol="0">
            <a:spAutoFit/>
          </a:bodyPr>
          <a:lstStyle/>
          <a:p>
            <a:r>
              <a:rPr lang="en-US" dirty="0">
                <a:solidFill>
                  <a:schemeClr val="accent2"/>
                </a:solidFill>
              </a:rPr>
              <a:t>Key management for pervasive encryption must provide </a:t>
            </a:r>
            <a:r>
              <a:rPr lang="mr-IN" dirty="0">
                <a:solidFill>
                  <a:schemeClr val="accent2"/>
                </a:solidFill>
              </a:rPr>
              <a:t>…</a:t>
            </a:r>
            <a:r>
              <a:rPr lang="en-US" dirty="0">
                <a:solidFill>
                  <a:schemeClr val="accent2"/>
                </a:solidFill>
              </a:rPr>
              <a:t> </a:t>
            </a:r>
          </a:p>
        </p:txBody>
      </p:sp>
      <p:sp>
        <p:nvSpPr>
          <p:cNvPr id="6" name="TextBox 5"/>
          <p:cNvSpPr txBox="1"/>
          <p:nvPr/>
        </p:nvSpPr>
        <p:spPr>
          <a:xfrm>
            <a:off x="1457093" y="3807456"/>
            <a:ext cx="7221544" cy="738664"/>
          </a:xfrm>
          <a:prstGeom prst="rect">
            <a:avLst/>
          </a:prstGeom>
          <a:noFill/>
        </p:spPr>
        <p:txBody>
          <a:bodyPr wrap="square" rtlCol="0">
            <a:spAutoFit/>
          </a:bodyPr>
          <a:lstStyle/>
          <a:p>
            <a:r>
              <a:rPr lang="en-US" sz="1400" dirty="0"/>
              <a:t>The IBM Enterprise Key Management Foundation (EKMF) provides real-time, centralized secure management of keys and certificates in an enterprise with a variety of cryptographic devices and key stores.</a:t>
            </a:r>
          </a:p>
        </p:txBody>
      </p:sp>
      <p:sp>
        <p:nvSpPr>
          <p:cNvPr id="7" name="TextBox 6"/>
          <p:cNvSpPr txBox="1"/>
          <p:nvPr/>
        </p:nvSpPr>
        <p:spPr>
          <a:xfrm>
            <a:off x="375731" y="3914932"/>
            <a:ext cx="1081362" cy="523220"/>
          </a:xfrm>
          <a:prstGeom prst="rect">
            <a:avLst/>
          </a:prstGeom>
          <a:noFill/>
        </p:spPr>
        <p:txBody>
          <a:bodyPr wrap="square" rtlCol="0">
            <a:spAutoFit/>
          </a:bodyPr>
          <a:lstStyle/>
          <a:p>
            <a:pPr algn="ctr"/>
            <a:r>
              <a:rPr lang="en-US" sz="2800" b="1" dirty="0">
                <a:solidFill>
                  <a:schemeClr val="tx2">
                    <a:lumMod val="25000"/>
                    <a:lumOff val="75000"/>
                  </a:schemeClr>
                </a:solidFill>
                <a:latin typeface="Calibri" charset="0"/>
                <a:ea typeface="Calibri" charset="0"/>
                <a:cs typeface="Calibri" charset="0"/>
              </a:rPr>
              <a:t>EKMF</a:t>
            </a:r>
          </a:p>
        </p:txBody>
      </p:sp>
      <p:cxnSp>
        <p:nvCxnSpPr>
          <p:cNvPr id="8" name="Straight Connector 7"/>
          <p:cNvCxnSpPr/>
          <p:nvPr/>
        </p:nvCxnSpPr>
        <p:spPr>
          <a:xfrm>
            <a:off x="367596" y="3771419"/>
            <a:ext cx="8311041" cy="0"/>
          </a:xfrm>
          <a:prstGeom prst="line">
            <a:avLst/>
          </a:prstGeom>
          <a:noFill/>
          <a:ln w="6350" cap="flat" cmpd="sng" algn="ctr">
            <a:solidFill>
              <a:srgbClr val="F48F19"/>
            </a:solidFill>
            <a:prstDash val="solid"/>
            <a:miter lim="800000"/>
          </a:ln>
          <a:effectLst/>
        </p:spPr>
      </p:cxnSp>
    </p:spTree>
    <p:extLst>
      <p:ext uri="{BB962C8B-B14F-4D97-AF65-F5344CB8AC3E}">
        <p14:creationId xmlns:p14="http://schemas.microsoft.com/office/powerpoint/2010/main" val="400402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75490"/>
            <a:ext cx="8557812" cy="485679"/>
          </a:xfrm>
        </p:spPr>
        <p:txBody>
          <a:bodyPr>
            <a:noAutofit/>
          </a:bodyPr>
          <a:lstStyle/>
          <a:p>
            <a:r>
              <a:rPr lang="en-US" sz="2000" dirty="0">
                <a:latin typeface="HelvNeue Medium for IBM" charset="0"/>
                <a:ea typeface="HelvNeue Medium for IBM" charset="0"/>
                <a:cs typeface="HelvNeue Medium for IBM" charset="0"/>
              </a:rPr>
              <a:t>IBM Key Management Landscape</a:t>
            </a:r>
            <a:r>
              <a:rPr lang="is-IS" sz="2000" dirty="0">
                <a:latin typeface="HelvNeue Medium for IBM" charset="0"/>
                <a:ea typeface="HelvNeue Medium for IBM" charset="0"/>
                <a:cs typeface="HelvNeue Medium for IBM" charset="0"/>
              </a:rPr>
              <a:t>…</a:t>
            </a:r>
            <a:endParaRPr lang="en-US" sz="2000" dirty="0">
              <a:latin typeface="HelvNeue Medium for IBM" charset="0"/>
              <a:ea typeface="HelvNeue Medium for IBM" charset="0"/>
              <a:cs typeface="HelvNeue Medium for IBM" charset="0"/>
            </a:endParaRPr>
          </a:p>
        </p:txBody>
      </p:sp>
      <p:sp>
        <p:nvSpPr>
          <p:cNvPr id="4" name="Text Placeholder 3"/>
          <p:cNvSpPr>
            <a:spLocks noGrp="1"/>
          </p:cNvSpPr>
          <p:nvPr>
            <p:ph idx="4294967295"/>
          </p:nvPr>
        </p:nvSpPr>
        <p:spPr>
          <a:xfrm>
            <a:off x="611505" y="682625"/>
            <a:ext cx="7545070" cy="3872230"/>
          </a:xfrm>
          <a:prstGeom prst="rect">
            <a:avLst/>
          </a:prstGeom>
        </p:spPr>
        <p:txBody>
          <a:bodyPr>
            <a:normAutofit fontScale="92500" lnSpcReduction="20000"/>
          </a:bodyPr>
          <a:lstStyle/>
          <a:p>
            <a:pPr marL="0" indent="0">
              <a:buNone/>
            </a:pPr>
            <a:r>
              <a:rPr lang="is-IS" sz="1600" b="1" dirty="0">
                <a:latin typeface="Calibri" charset="0"/>
                <a:ea typeface="Calibri" charset="0"/>
                <a:cs typeface="Calibri" charset="0"/>
              </a:rPr>
              <a:t>ICSF</a:t>
            </a:r>
          </a:p>
          <a:p>
            <a:pPr marL="274320" indent="-274320">
              <a:lnSpc>
                <a:spcPct val="110000"/>
              </a:lnSpc>
              <a:spcBef>
                <a:spcPts val="0"/>
              </a:spcBef>
              <a:buFont typeface="Arial"/>
              <a:buChar char="•"/>
            </a:pPr>
            <a:r>
              <a:rPr lang="is-IS" sz="1400" dirty="0">
                <a:latin typeface="Calibri" charset="0"/>
                <a:ea typeface="Calibri" charset="0"/>
                <a:cs typeface="Calibri" charset="0"/>
              </a:rPr>
              <a:t>Provides secure key storage with HSM protected keys (CKDS, PKDS, TKDS)</a:t>
            </a:r>
          </a:p>
          <a:p>
            <a:pPr marL="274320" indent="-274320">
              <a:lnSpc>
                <a:spcPct val="110000"/>
              </a:lnSpc>
              <a:spcBef>
                <a:spcPts val="0"/>
              </a:spcBef>
              <a:buFont typeface="Arial"/>
              <a:buChar char="•"/>
            </a:pPr>
            <a:r>
              <a:rPr lang="is-IS" sz="1400" dirty="0">
                <a:latin typeface="Calibri" charset="0"/>
                <a:ea typeface="Calibri" charset="0"/>
                <a:cs typeface="Calibri" charset="0"/>
              </a:rPr>
              <a:t>Integrated with High Availability and Disaster Recovery Solutions</a:t>
            </a:r>
          </a:p>
          <a:p>
            <a:pPr marL="274320" indent="-274320">
              <a:lnSpc>
                <a:spcPct val="110000"/>
              </a:lnSpc>
              <a:spcBef>
                <a:spcPts val="0"/>
              </a:spcBef>
              <a:buFont typeface="Arial"/>
              <a:buChar char="•"/>
            </a:pPr>
            <a:r>
              <a:rPr lang="is-IS" sz="1400" dirty="0">
                <a:latin typeface="Calibri" charset="0"/>
                <a:ea typeface="Calibri" charset="0"/>
                <a:cs typeface="Calibri" charset="0"/>
              </a:rPr>
              <a:t>Basic key </a:t>
            </a:r>
            <a:r>
              <a:rPr lang="is-IS" sz="1400" i="1" dirty="0">
                <a:latin typeface="Calibri" charset="0"/>
                <a:ea typeface="Calibri" charset="0"/>
                <a:cs typeface="Calibri" charset="0"/>
              </a:rPr>
              <a:t>administration</a:t>
            </a:r>
            <a:r>
              <a:rPr lang="is-IS" sz="1400" dirty="0">
                <a:latin typeface="Calibri" charset="0"/>
                <a:ea typeface="Calibri" charset="0"/>
                <a:cs typeface="Calibri" charset="0"/>
              </a:rPr>
              <a:t> primitives</a:t>
            </a:r>
          </a:p>
          <a:p>
            <a:pPr marL="274320" indent="-274320">
              <a:lnSpc>
                <a:spcPct val="110000"/>
              </a:lnSpc>
              <a:spcBef>
                <a:spcPts val="0"/>
              </a:spcBef>
              <a:buFont typeface="Arial"/>
              <a:buChar char="•"/>
            </a:pPr>
            <a:r>
              <a:rPr lang="is-IS" sz="1400" dirty="0">
                <a:latin typeface="Calibri" charset="0"/>
                <a:ea typeface="Calibri" charset="0"/>
                <a:cs typeface="Calibri" charset="0"/>
              </a:rPr>
              <a:t>New ICSF CKDS Browser (HCR77C1)</a:t>
            </a:r>
          </a:p>
          <a:p>
            <a:pPr marL="0" indent="0">
              <a:buNone/>
            </a:pPr>
            <a:endParaRPr lang="is-IS" sz="1000" dirty="0">
              <a:latin typeface="Calibri" charset="0"/>
              <a:ea typeface="Calibri" charset="0"/>
              <a:cs typeface="Calibri" charset="0"/>
            </a:endParaRPr>
          </a:p>
          <a:p>
            <a:pPr marL="0" indent="0">
              <a:buNone/>
            </a:pPr>
            <a:r>
              <a:rPr lang="is-IS" sz="1600" b="1" dirty="0">
                <a:latin typeface="Calibri" charset="0"/>
                <a:ea typeface="Calibri" charset="0"/>
                <a:cs typeface="Calibri" charset="0"/>
              </a:rPr>
              <a:t>ISKLM </a:t>
            </a:r>
            <a:r>
              <a:rPr lang="en-US" sz="1600" b="1" dirty="0">
                <a:latin typeface="Calibri" charset="0"/>
                <a:ea typeface="Calibri" charset="0"/>
                <a:cs typeface="Calibri" charset="0"/>
              </a:rPr>
              <a:t>- </a:t>
            </a:r>
            <a:r>
              <a:rPr lang="is-IS" sz="1600" b="1" dirty="0">
                <a:latin typeface="Calibri" charset="0"/>
                <a:ea typeface="Calibri" charset="0"/>
                <a:cs typeface="Calibri" charset="0"/>
              </a:rPr>
              <a:t>IBM Security Key Lifecycle Manager</a:t>
            </a:r>
            <a:endParaRPr lang="en-US" sz="1600" b="1" dirty="0">
              <a:latin typeface="Calibri" charset="0"/>
              <a:ea typeface="Calibri" charset="0"/>
              <a:cs typeface="Calibri" charset="0"/>
            </a:endParaRPr>
          </a:p>
          <a:p>
            <a:pPr marL="274320" indent="-274320">
              <a:lnSpc>
                <a:spcPct val="110000"/>
              </a:lnSpc>
              <a:spcBef>
                <a:spcPts val="0"/>
              </a:spcBef>
              <a:buFont typeface="Arial"/>
              <a:buChar char="•"/>
            </a:pPr>
            <a:r>
              <a:rPr lang="en-US" sz="1400" dirty="0">
                <a:latin typeface="Calibri" charset="0"/>
                <a:ea typeface="Calibri" charset="0"/>
                <a:cs typeface="Calibri" charset="0"/>
              </a:rPr>
              <a:t>Primarily used for serving keys to storage devices (e.g. disk, tape)</a:t>
            </a:r>
          </a:p>
          <a:p>
            <a:pPr marL="274320" indent="-274320">
              <a:lnSpc>
                <a:spcPct val="110000"/>
              </a:lnSpc>
              <a:spcBef>
                <a:spcPts val="0"/>
              </a:spcBef>
              <a:buFont typeface="Arial"/>
              <a:buChar char="•"/>
            </a:pPr>
            <a:r>
              <a:rPr lang="en-US" sz="1400" dirty="0">
                <a:latin typeface="Calibri" charset="0"/>
                <a:ea typeface="Calibri" charset="0"/>
                <a:cs typeface="Calibri" charset="0"/>
              </a:rPr>
              <a:t>Supports IBM Proprietary Protocol (IPP) and OASIS Key </a:t>
            </a:r>
            <a:br>
              <a:rPr lang="en-US" sz="1400" dirty="0">
                <a:latin typeface="Calibri" charset="0"/>
                <a:ea typeface="Calibri" charset="0"/>
                <a:cs typeface="Calibri" charset="0"/>
              </a:rPr>
            </a:br>
            <a:r>
              <a:rPr lang="en-US" sz="1400" dirty="0">
                <a:latin typeface="Calibri" charset="0"/>
                <a:ea typeface="Calibri" charset="0"/>
                <a:cs typeface="Calibri" charset="0"/>
              </a:rPr>
              <a:t>Management Interoperability Protocol (KMIP)</a:t>
            </a:r>
          </a:p>
          <a:p>
            <a:pPr marL="274320" indent="-274320">
              <a:lnSpc>
                <a:spcPct val="110000"/>
              </a:lnSpc>
              <a:spcBef>
                <a:spcPts val="0"/>
              </a:spcBef>
              <a:buFont typeface="Arial"/>
              <a:buChar char="•"/>
            </a:pPr>
            <a:r>
              <a:rPr lang="en-US" sz="1400" dirty="0">
                <a:latin typeface="Calibri" charset="0"/>
                <a:ea typeface="Calibri" charset="0"/>
                <a:cs typeface="Calibri" charset="0"/>
              </a:rPr>
              <a:t>Available on z and distributed platforms</a:t>
            </a:r>
          </a:p>
          <a:p>
            <a:pPr marL="274320" indent="-274320">
              <a:lnSpc>
                <a:spcPct val="110000"/>
              </a:lnSpc>
              <a:spcBef>
                <a:spcPts val="0"/>
              </a:spcBef>
              <a:buFont typeface="Arial"/>
              <a:buChar char="•"/>
            </a:pPr>
            <a:r>
              <a:rPr lang="en-US" sz="1400" dirty="0">
                <a:latin typeface="Calibri" charset="0"/>
                <a:ea typeface="Calibri" charset="0"/>
                <a:cs typeface="Calibri" charset="0"/>
              </a:rPr>
              <a:t>Limited ability to manage keys in z Systems hardware key stores</a:t>
            </a:r>
          </a:p>
          <a:p>
            <a:pPr marL="0" indent="0">
              <a:buClr>
                <a:srgbClr val="FF5003"/>
              </a:buClr>
              <a:buNone/>
            </a:pPr>
            <a:endParaRPr lang="en-US" sz="1100" dirty="0">
              <a:latin typeface="Calibri" charset="0"/>
              <a:ea typeface="Calibri" charset="0"/>
              <a:cs typeface="Calibri" charset="0"/>
            </a:endParaRPr>
          </a:p>
          <a:p>
            <a:pPr marL="0" indent="0">
              <a:buClr>
                <a:srgbClr val="FF5003"/>
              </a:buClr>
              <a:buNone/>
            </a:pPr>
            <a:r>
              <a:rPr lang="en-US" sz="1600" b="1" dirty="0">
                <a:latin typeface="Calibri" charset="0"/>
                <a:ea typeface="Calibri" charset="0"/>
                <a:cs typeface="Calibri" charset="0"/>
              </a:rPr>
              <a:t>EKMF </a:t>
            </a:r>
            <a:r>
              <a:rPr lang="mr-IN" sz="1600" b="1" dirty="0">
                <a:latin typeface="Calibri" charset="0"/>
                <a:ea typeface="Calibri" charset="0"/>
                <a:cs typeface="Calibri" charset="0"/>
              </a:rPr>
              <a:t>–</a:t>
            </a:r>
            <a:r>
              <a:rPr lang="en-US" sz="1600" b="1" dirty="0">
                <a:latin typeface="Calibri" charset="0"/>
                <a:ea typeface="Calibri" charset="0"/>
                <a:cs typeface="Calibri" charset="0"/>
              </a:rPr>
              <a:t> IBM </a:t>
            </a:r>
            <a:r>
              <a:rPr lang="is-IS" sz="1600" b="1" dirty="0">
                <a:latin typeface="Calibri" charset="0"/>
                <a:ea typeface="Calibri" charset="0"/>
                <a:cs typeface="Calibri" charset="0"/>
              </a:rPr>
              <a:t>Enterprise Key Management Foundation</a:t>
            </a:r>
            <a:endParaRPr lang="en-US" sz="1600" b="1" dirty="0">
              <a:latin typeface="Calibri" charset="0"/>
              <a:ea typeface="Calibri" charset="0"/>
              <a:cs typeface="Calibri" charset="0"/>
            </a:endParaRPr>
          </a:p>
          <a:p>
            <a:pPr marL="274320" indent="-274320">
              <a:lnSpc>
                <a:spcPct val="110000"/>
              </a:lnSpc>
              <a:spcBef>
                <a:spcPts val="0"/>
              </a:spcBef>
              <a:buFont typeface="Arial"/>
              <a:buChar char="•"/>
            </a:pPr>
            <a:r>
              <a:rPr lang="en-US" sz="1400" dirty="0">
                <a:latin typeface="Calibri" charset="0"/>
                <a:ea typeface="Calibri" charset="0"/>
                <a:cs typeface="Calibri" charset="0"/>
              </a:rPr>
              <a:t>Geared toward Banks, payment processors and other financial services </a:t>
            </a:r>
          </a:p>
          <a:p>
            <a:pPr marL="274320" indent="-274320">
              <a:lnSpc>
                <a:spcPct val="110000"/>
              </a:lnSpc>
              <a:spcBef>
                <a:spcPts val="0"/>
              </a:spcBef>
              <a:buFont typeface="Arial"/>
              <a:buChar char="•"/>
            </a:pPr>
            <a:r>
              <a:rPr lang="en-US" sz="1400" dirty="0">
                <a:latin typeface="Calibri" charset="0"/>
                <a:ea typeface="Calibri" charset="0"/>
                <a:cs typeface="Calibri" charset="0"/>
              </a:rPr>
              <a:t>Provides Multi-platform, multi-site &amp; multivendor support key management</a:t>
            </a:r>
          </a:p>
          <a:p>
            <a:pPr marL="274320" indent="-274320">
              <a:lnSpc>
                <a:spcPct val="110000"/>
              </a:lnSpc>
              <a:spcBef>
                <a:spcPts val="0"/>
              </a:spcBef>
              <a:buFont typeface="Arial"/>
              <a:buChar char="•"/>
            </a:pPr>
            <a:r>
              <a:rPr lang="en-US" sz="1400" dirty="0">
                <a:latin typeface="Calibri" charset="0"/>
                <a:ea typeface="Calibri" charset="0"/>
                <a:cs typeface="Calibri" charset="0"/>
              </a:rPr>
              <a:t>Rich integration with Z hardware cryptography and key stores</a:t>
            </a:r>
          </a:p>
          <a:p>
            <a:pPr marL="274320" indent="-274320">
              <a:lnSpc>
                <a:spcPct val="110000"/>
              </a:lnSpc>
              <a:spcBef>
                <a:spcPts val="0"/>
              </a:spcBef>
              <a:buFont typeface="Arial"/>
              <a:buChar char="•"/>
            </a:pPr>
            <a:r>
              <a:rPr lang="en-US" sz="1400" dirty="0">
                <a:latin typeface="Calibri" charset="0"/>
                <a:ea typeface="Calibri" charset="0"/>
                <a:cs typeface="Calibri" charset="0"/>
              </a:rPr>
              <a:t>Robust backup and recovery capabilities</a:t>
            </a:r>
          </a:p>
          <a:p>
            <a:pPr marL="274320" indent="-274320">
              <a:lnSpc>
                <a:spcPct val="110000"/>
              </a:lnSpc>
              <a:spcBef>
                <a:spcPts val="0"/>
              </a:spcBef>
              <a:buFont typeface="Arial"/>
              <a:buChar char="•"/>
            </a:pPr>
            <a:r>
              <a:rPr lang="en-US" sz="1400" dirty="0">
                <a:latin typeface="Calibri" charset="0"/>
                <a:ea typeface="Calibri" charset="0"/>
                <a:cs typeface="Calibri" charset="0"/>
              </a:rPr>
              <a:t>Supports proprietary protocol for key distribution</a:t>
            </a:r>
          </a:p>
          <a:p>
            <a:pPr marL="274320" indent="-274320">
              <a:lnSpc>
                <a:spcPct val="110000"/>
              </a:lnSpc>
              <a:spcBef>
                <a:spcPts val="0"/>
              </a:spcBef>
              <a:buFont typeface="Arial"/>
              <a:buChar char="•"/>
            </a:pPr>
            <a:r>
              <a:rPr lang="en-US" sz="1400" dirty="0">
                <a:latin typeface="Calibri" charset="0"/>
                <a:ea typeface="Calibri" charset="0"/>
                <a:cs typeface="Calibri" charset="0"/>
              </a:rPr>
              <a:t>Delivered as a services offering</a:t>
            </a:r>
          </a:p>
        </p:txBody>
      </p:sp>
      <p:grpSp>
        <p:nvGrpSpPr>
          <p:cNvPr id="35" name="Group 34"/>
          <p:cNvGrpSpPr/>
          <p:nvPr/>
        </p:nvGrpSpPr>
        <p:grpSpPr>
          <a:xfrm>
            <a:off x="6739468" y="1058330"/>
            <a:ext cx="2344128" cy="2305223"/>
            <a:chOff x="5945855" y="763315"/>
            <a:chExt cx="3268134" cy="2870201"/>
          </a:xfrm>
        </p:grpSpPr>
        <p:sp>
          <p:nvSpPr>
            <p:cNvPr id="36" name="Oval 35"/>
            <p:cNvSpPr/>
            <p:nvPr/>
          </p:nvSpPr>
          <p:spPr>
            <a:xfrm>
              <a:off x="5945855" y="763315"/>
              <a:ext cx="3268134" cy="2870201"/>
            </a:xfrm>
            <a:prstGeom prst="ellipse">
              <a:avLst/>
            </a:prstGeom>
            <a:solidFill>
              <a:schemeClr val="tx2">
                <a:lumMod val="10000"/>
                <a:lumOff val="9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60" descr="Transparent ang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7763" y="952500"/>
              <a:ext cx="844025" cy="910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8" name="Group 8"/>
            <p:cNvGrpSpPr>
              <a:grpSpLocks/>
            </p:cNvGrpSpPr>
            <p:nvPr/>
          </p:nvGrpSpPr>
          <p:grpSpPr bwMode="auto">
            <a:xfrm>
              <a:off x="8028294" y="1855560"/>
              <a:ext cx="540689" cy="450492"/>
              <a:chOff x="5486" y="751"/>
              <a:chExt cx="427" cy="542"/>
            </a:xfrm>
          </p:grpSpPr>
          <p:grpSp>
            <p:nvGrpSpPr>
              <p:cNvPr id="62" name="Group 9"/>
              <p:cNvGrpSpPr>
                <a:grpSpLocks/>
              </p:cNvGrpSpPr>
              <p:nvPr/>
            </p:nvGrpSpPr>
            <p:grpSpPr bwMode="auto">
              <a:xfrm>
                <a:off x="5569" y="751"/>
                <a:ext cx="344" cy="508"/>
                <a:chOff x="5569" y="751"/>
                <a:chExt cx="344" cy="508"/>
              </a:xfrm>
            </p:grpSpPr>
            <p:sp>
              <p:nvSpPr>
                <p:cNvPr id="65" name="Freeform 10"/>
                <p:cNvSpPr>
                  <a:spLocks noChangeArrowheads="1"/>
                </p:cNvSpPr>
                <p:nvPr/>
              </p:nvSpPr>
              <p:spPr bwMode="auto">
                <a:xfrm>
                  <a:off x="5569" y="832"/>
                  <a:ext cx="344" cy="426"/>
                </a:xfrm>
                <a:custGeom>
                  <a:avLst/>
                  <a:gdLst>
                    <a:gd name="T0" fmla="*/ 0 w 266"/>
                    <a:gd name="T1" fmla="*/ 0 h 328"/>
                    <a:gd name="T2" fmla="*/ 0 w 266"/>
                    <a:gd name="T3" fmla="*/ 264 h 328"/>
                    <a:gd name="T4" fmla="*/ 2 w 266"/>
                    <a:gd name="T5" fmla="*/ 264 h 328"/>
                    <a:gd name="T6" fmla="*/ 10 w 266"/>
                    <a:gd name="T7" fmla="*/ 284 h 328"/>
                    <a:gd name="T8" fmla="*/ 28 w 266"/>
                    <a:gd name="T9" fmla="*/ 302 h 328"/>
                    <a:gd name="T10" fmla="*/ 58 w 266"/>
                    <a:gd name="T11" fmla="*/ 316 h 328"/>
                    <a:gd name="T12" fmla="*/ 92 w 266"/>
                    <a:gd name="T13" fmla="*/ 324 h 328"/>
                    <a:gd name="T14" fmla="*/ 134 w 266"/>
                    <a:gd name="T15" fmla="*/ 328 h 328"/>
                    <a:gd name="T16" fmla="*/ 174 w 266"/>
                    <a:gd name="T17" fmla="*/ 324 h 328"/>
                    <a:gd name="T18" fmla="*/ 210 w 266"/>
                    <a:gd name="T19" fmla="*/ 316 h 328"/>
                    <a:gd name="T20" fmla="*/ 238 w 266"/>
                    <a:gd name="T21" fmla="*/ 302 h 328"/>
                    <a:gd name="T22" fmla="*/ 256 w 266"/>
                    <a:gd name="T23" fmla="*/ 284 h 328"/>
                    <a:gd name="T24" fmla="*/ 266 w 266"/>
                    <a:gd name="T25" fmla="*/ 264 h 328"/>
                    <a:gd name="T26" fmla="*/ 266 w 266"/>
                    <a:gd name="T27" fmla="*/ 264 h 328"/>
                    <a:gd name="T28" fmla="*/ 266 w 266"/>
                    <a:gd name="T29" fmla="*/ 0 h 328"/>
                    <a:gd name="T30" fmla="*/ 0 w 266"/>
                    <a:gd name="T31" fmla="*/ 0 h 328"/>
                    <a:gd name="T32" fmla="*/ 0 w 266"/>
                    <a:gd name="T33" fmla="*/ 0 h 328"/>
                    <a:gd name="T34" fmla="*/ 266 w 266"/>
                    <a:gd name="T3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266" h="328">
                      <a:moveTo>
                        <a:pt x="0" y="0"/>
                      </a:moveTo>
                      <a:lnTo>
                        <a:pt x="0" y="264"/>
                      </a:lnTo>
                      <a:lnTo>
                        <a:pt x="2" y="264"/>
                      </a:lnTo>
                      <a:lnTo>
                        <a:pt x="10" y="284"/>
                      </a:lnTo>
                      <a:lnTo>
                        <a:pt x="28" y="302"/>
                      </a:lnTo>
                      <a:lnTo>
                        <a:pt x="58" y="316"/>
                      </a:lnTo>
                      <a:lnTo>
                        <a:pt x="92" y="324"/>
                      </a:lnTo>
                      <a:lnTo>
                        <a:pt x="134" y="328"/>
                      </a:lnTo>
                      <a:lnTo>
                        <a:pt x="174" y="324"/>
                      </a:lnTo>
                      <a:lnTo>
                        <a:pt x="210" y="316"/>
                      </a:lnTo>
                      <a:lnTo>
                        <a:pt x="238" y="302"/>
                      </a:lnTo>
                      <a:lnTo>
                        <a:pt x="256" y="284"/>
                      </a:lnTo>
                      <a:lnTo>
                        <a:pt x="266" y="264"/>
                      </a:lnTo>
                      <a:lnTo>
                        <a:pt x="266" y="0"/>
                      </a:lnTo>
                      <a:lnTo>
                        <a:pt x="0" y="0"/>
                      </a:lnTo>
                      <a:close/>
                    </a:path>
                  </a:pathLst>
                </a:custGeom>
                <a:gradFill rotWithShape="0">
                  <a:gsLst>
                    <a:gs pos="0">
                      <a:srgbClr val="008000"/>
                    </a:gs>
                    <a:gs pos="50000">
                      <a:srgbClr val="CCFF99"/>
                    </a:gs>
                    <a:gs pos="100000">
                      <a:srgbClr val="008000"/>
                    </a:gs>
                  </a:gsLst>
                  <a:lin ang="108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sp>
              <p:nvSpPr>
                <p:cNvPr id="66" name="Freeform 11"/>
                <p:cNvSpPr>
                  <a:spLocks noChangeArrowheads="1"/>
                </p:cNvSpPr>
                <p:nvPr/>
              </p:nvSpPr>
              <p:spPr bwMode="auto">
                <a:xfrm>
                  <a:off x="5569" y="751"/>
                  <a:ext cx="344" cy="172"/>
                </a:xfrm>
                <a:custGeom>
                  <a:avLst/>
                  <a:gdLst>
                    <a:gd name="T0" fmla="*/ 266 w 266"/>
                    <a:gd name="T1" fmla="*/ 68 h 134"/>
                    <a:gd name="T2" fmla="*/ 258 w 266"/>
                    <a:gd name="T3" fmla="*/ 88 h 134"/>
                    <a:gd name="T4" fmla="*/ 240 w 266"/>
                    <a:gd name="T5" fmla="*/ 106 h 134"/>
                    <a:gd name="T6" fmla="*/ 212 w 266"/>
                    <a:gd name="T7" fmla="*/ 120 h 134"/>
                    <a:gd name="T8" fmla="*/ 174 w 266"/>
                    <a:gd name="T9" fmla="*/ 130 h 134"/>
                    <a:gd name="T10" fmla="*/ 134 w 266"/>
                    <a:gd name="T11" fmla="*/ 134 h 134"/>
                    <a:gd name="T12" fmla="*/ 92 w 266"/>
                    <a:gd name="T13" fmla="*/ 130 h 134"/>
                    <a:gd name="T14" fmla="*/ 54 w 266"/>
                    <a:gd name="T15" fmla="*/ 120 h 134"/>
                    <a:gd name="T16" fmla="*/ 26 w 266"/>
                    <a:gd name="T17" fmla="*/ 106 h 134"/>
                    <a:gd name="T18" fmla="*/ 8 w 266"/>
                    <a:gd name="T19" fmla="*/ 88 h 134"/>
                    <a:gd name="T20" fmla="*/ 0 w 266"/>
                    <a:gd name="T21" fmla="*/ 68 h 134"/>
                    <a:gd name="T22" fmla="*/ 8 w 266"/>
                    <a:gd name="T23" fmla="*/ 46 h 134"/>
                    <a:gd name="T24" fmla="*/ 26 w 266"/>
                    <a:gd name="T25" fmla="*/ 28 h 134"/>
                    <a:gd name="T26" fmla="*/ 54 w 266"/>
                    <a:gd name="T27" fmla="*/ 14 h 134"/>
                    <a:gd name="T28" fmla="*/ 92 w 266"/>
                    <a:gd name="T29" fmla="*/ 4 h 134"/>
                    <a:gd name="T30" fmla="*/ 134 w 266"/>
                    <a:gd name="T31" fmla="*/ 0 h 134"/>
                    <a:gd name="T32" fmla="*/ 174 w 266"/>
                    <a:gd name="T33" fmla="*/ 4 h 134"/>
                    <a:gd name="T34" fmla="*/ 212 w 266"/>
                    <a:gd name="T35" fmla="*/ 14 h 134"/>
                    <a:gd name="T36" fmla="*/ 240 w 266"/>
                    <a:gd name="T37" fmla="*/ 28 h 134"/>
                    <a:gd name="T38" fmla="*/ 258 w 266"/>
                    <a:gd name="T39" fmla="*/ 46 h 134"/>
                    <a:gd name="T40" fmla="*/ 266 w 266"/>
                    <a:gd name="T41" fmla="*/ 68 h 134"/>
                    <a:gd name="T42" fmla="*/ 0 w 266"/>
                    <a:gd name="T43" fmla="*/ 0 h 134"/>
                    <a:gd name="T44" fmla="*/ 266 w 266"/>
                    <a:gd name="T45"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266" h="134">
                      <a:moveTo>
                        <a:pt x="266" y="68"/>
                      </a:moveTo>
                      <a:lnTo>
                        <a:pt x="258" y="88"/>
                      </a:lnTo>
                      <a:lnTo>
                        <a:pt x="240" y="106"/>
                      </a:lnTo>
                      <a:lnTo>
                        <a:pt x="212" y="120"/>
                      </a:lnTo>
                      <a:lnTo>
                        <a:pt x="174" y="130"/>
                      </a:lnTo>
                      <a:lnTo>
                        <a:pt x="134" y="134"/>
                      </a:lnTo>
                      <a:lnTo>
                        <a:pt x="92" y="130"/>
                      </a:lnTo>
                      <a:lnTo>
                        <a:pt x="54" y="120"/>
                      </a:lnTo>
                      <a:lnTo>
                        <a:pt x="26" y="106"/>
                      </a:lnTo>
                      <a:lnTo>
                        <a:pt x="8" y="88"/>
                      </a:lnTo>
                      <a:lnTo>
                        <a:pt x="0" y="68"/>
                      </a:lnTo>
                      <a:lnTo>
                        <a:pt x="8" y="46"/>
                      </a:lnTo>
                      <a:lnTo>
                        <a:pt x="26" y="28"/>
                      </a:lnTo>
                      <a:lnTo>
                        <a:pt x="54" y="14"/>
                      </a:lnTo>
                      <a:lnTo>
                        <a:pt x="92" y="4"/>
                      </a:lnTo>
                      <a:lnTo>
                        <a:pt x="134" y="0"/>
                      </a:lnTo>
                      <a:lnTo>
                        <a:pt x="174" y="4"/>
                      </a:lnTo>
                      <a:lnTo>
                        <a:pt x="212" y="14"/>
                      </a:lnTo>
                      <a:lnTo>
                        <a:pt x="240" y="28"/>
                      </a:lnTo>
                      <a:lnTo>
                        <a:pt x="258" y="46"/>
                      </a:lnTo>
                      <a:lnTo>
                        <a:pt x="266" y="68"/>
                      </a:lnTo>
                      <a:close/>
                    </a:path>
                  </a:pathLst>
                </a:custGeom>
                <a:solidFill>
                  <a:srgbClr val="008000"/>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grpSp>
          <p:sp>
            <p:nvSpPr>
              <p:cNvPr id="63" name="Freeform 12"/>
              <p:cNvSpPr>
                <a:spLocks noChangeArrowheads="1"/>
              </p:cNvSpPr>
              <p:nvPr/>
            </p:nvSpPr>
            <p:spPr bwMode="auto">
              <a:xfrm>
                <a:off x="5684" y="949"/>
                <a:ext cx="128" cy="267"/>
              </a:xfrm>
              <a:custGeom>
                <a:avLst/>
                <a:gdLst>
                  <a:gd name="T0" fmla="*/ 145 w 145"/>
                  <a:gd name="T1" fmla="*/ 72 h 291"/>
                  <a:gd name="T2" fmla="*/ 142 w 145"/>
                  <a:gd name="T3" fmla="*/ 53 h 291"/>
                  <a:gd name="T4" fmla="*/ 134 w 145"/>
                  <a:gd name="T5" fmla="*/ 36 h 291"/>
                  <a:gd name="T6" fmla="*/ 123 w 145"/>
                  <a:gd name="T7" fmla="*/ 22 h 291"/>
                  <a:gd name="T8" fmla="*/ 109 w 145"/>
                  <a:gd name="T9" fmla="*/ 10 h 291"/>
                  <a:gd name="T10" fmla="*/ 92 w 145"/>
                  <a:gd name="T11" fmla="*/ 3 h 291"/>
                  <a:gd name="T12" fmla="*/ 73 w 145"/>
                  <a:gd name="T13" fmla="*/ 0 h 291"/>
                  <a:gd name="T14" fmla="*/ 53 w 145"/>
                  <a:gd name="T15" fmla="*/ 3 h 291"/>
                  <a:gd name="T16" fmla="*/ 36 w 145"/>
                  <a:gd name="T17" fmla="*/ 10 h 291"/>
                  <a:gd name="T18" fmla="*/ 22 w 145"/>
                  <a:gd name="T19" fmla="*/ 22 h 291"/>
                  <a:gd name="T20" fmla="*/ 10 w 145"/>
                  <a:gd name="T21" fmla="*/ 36 h 291"/>
                  <a:gd name="T22" fmla="*/ 4 w 145"/>
                  <a:gd name="T23" fmla="*/ 53 h 291"/>
                  <a:gd name="T24" fmla="*/ 0 w 145"/>
                  <a:gd name="T25" fmla="*/ 72 h 291"/>
                  <a:gd name="T26" fmla="*/ 4 w 145"/>
                  <a:gd name="T27" fmla="*/ 90 h 291"/>
                  <a:gd name="T28" fmla="*/ 10 w 145"/>
                  <a:gd name="T29" fmla="*/ 107 h 291"/>
                  <a:gd name="T30" fmla="*/ 20 w 145"/>
                  <a:gd name="T31" fmla="*/ 121 h 291"/>
                  <a:gd name="T32" fmla="*/ 34 w 145"/>
                  <a:gd name="T33" fmla="*/ 132 h 291"/>
                  <a:gd name="T34" fmla="*/ 50 w 145"/>
                  <a:gd name="T35" fmla="*/ 140 h 291"/>
                  <a:gd name="T36" fmla="*/ 50 w 145"/>
                  <a:gd name="T37" fmla="*/ 277 h 291"/>
                  <a:gd name="T38" fmla="*/ 63 w 145"/>
                  <a:gd name="T39" fmla="*/ 291 h 291"/>
                  <a:gd name="T40" fmla="*/ 91 w 145"/>
                  <a:gd name="T41" fmla="*/ 262 h 291"/>
                  <a:gd name="T42" fmla="*/ 91 w 145"/>
                  <a:gd name="T43" fmla="*/ 258 h 291"/>
                  <a:gd name="T44" fmla="*/ 80 w 145"/>
                  <a:gd name="T45" fmla="*/ 248 h 291"/>
                  <a:gd name="T46" fmla="*/ 91 w 145"/>
                  <a:gd name="T47" fmla="*/ 236 h 291"/>
                  <a:gd name="T48" fmla="*/ 91 w 145"/>
                  <a:gd name="T49" fmla="*/ 232 h 291"/>
                  <a:gd name="T50" fmla="*/ 80 w 145"/>
                  <a:gd name="T51" fmla="*/ 221 h 291"/>
                  <a:gd name="T52" fmla="*/ 91 w 145"/>
                  <a:gd name="T53" fmla="*/ 210 h 291"/>
                  <a:gd name="T54" fmla="*/ 91 w 145"/>
                  <a:gd name="T55" fmla="*/ 206 h 291"/>
                  <a:gd name="T56" fmla="*/ 80 w 145"/>
                  <a:gd name="T57" fmla="*/ 195 h 291"/>
                  <a:gd name="T58" fmla="*/ 91 w 145"/>
                  <a:gd name="T59" fmla="*/ 184 h 291"/>
                  <a:gd name="T60" fmla="*/ 91 w 145"/>
                  <a:gd name="T61" fmla="*/ 180 h 291"/>
                  <a:gd name="T62" fmla="*/ 80 w 145"/>
                  <a:gd name="T63" fmla="*/ 168 h 291"/>
                  <a:gd name="T64" fmla="*/ 95 w 145"/>
                  <a:gd name="T65" fmla="*/ 153 h 291"/>
                  <a:gd name="T66" fmla="*/ 95 w 145"/>
                  <a:gd name="T67" fmla="*/ 140 h 291"/>
                  <a:gd name="T68" fmla="*/ 112 w 145"/>
                  <a:gd name="T69" fmla="*/ 132 h 291"/>
                  <a:gd name="T70" fmla="*/ 126 w 145"/>
                  <a:gd name="T71" fmla="*/ 121 h 291"/>
                  <a:gd name="T72" fmla="*/ 135 w 145"/>
                  <a:gd name="T73" fmla="*/ 107 h 291"/>
                  <a:gd name="T74" fmla="*/ 142 w 145"/>
                  <a:gd name="T75" fmla="*/ 90 h 291"/>
                  <a:gd name="T76" fmla="*/ 145 w 145"/>
                  <a:gd name="T77" fmla="*/ 72 h 291"/>
                  <a:gd name="T78" fmla="*/ 72 w 145"/>
                  <a:gd name="T79" fmla="*/ 15 h 291"/>
                  <a:gd name="T80" fmla="*/ 82 w 145"/>
                  <a:gd name="T81" fmla="*/ 18 h 291"/>
                  <a:gd name="T82" fmla="*/ 90 w 145"/>
                  <a:gd name="T83" fmla="*/ 26 h 291"/>
                  <a:gd name="T84" fmla="*/ 92 w 145"/>
                  <a:gd name="T85" fmla="*/ 36 h 291"/>
                  <a:gd name="T86" fmla="*/ 90 w 145"/>
                  <a:gd name="T87" fmla="*/ 46 h 291"/>
                  <a:gd name="T88" fmla="*/ 82 w 145"/>
                  <a:gd name="T89" fmla="*/ 54 h 291"/>
                  <a:gd name="T90" fmla="*/ 72 w 145"/>
                  <a:gd name="T91" fmla="*/ 56 h 291"/>
                  <a:gd name="T92" fmla="*/ 62 w 145"/>
                  <a:gd name="T93" fmla="*/ 54 h 291"/>
                  <a:gd name="T94" fmla="*/ 54 w 145"/>
                  <a:gd name="T95" fmla="*/ 46 h 291"/>
                  <a:gd name="T96" fmla="*/ 51 w 145"/>
                  <a:gd name="T97" fmla="*/ 36 h 291"/>
                  <a:gd name="T98" fmla="*/ 54 w 145"/>
                  <a:gd name="T99" fmla="*/ 26 h 291"/>
                  <a:gd name="T100" fmla="*/ 62 w 145"/>
                  <a:gd name="T101" fmla="*/ 18 h 291"/>
                  <a:gd name="T102" fmla="*/ 72 w 145"/>
                  <a:gd name="T103" fmla="*/ 15 h 291"/>
                  <a:gd name="T104" fmla="*/ 0 w 145"/>
                  <a:gd name="T105" fmla="*/ 0 h 291"/>
                  <a:gd name="T106" fmla="*/ 145 w 145"/>
                  <a:gd name="T10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T104" t="T105" r="T106" b="T107"/>
                <a:pathLst>
                  <a:path w="145" h="291">
                    <a:moveTo>
                      <a:pt x="145" y="72"/>
                    </a:moveTo>
                    <a:lnTo>
                      <a:pt x="142" y="53"/>
                    </a:lnTo>
                    <a:lnTo>
                      <a:pt x="134" y="36"/>
                    </a:lnTo>
                    <a:lnTo>
                      <a:pt x="123" y="22"/>
                    </a:lnTo>
                    <a:lnTo>
                      <a:pt x="109" y="10"/>
                    </a:lnTo>
                    <a:lnTo>
                      <a:pt x="92" y="3"/>
                    </a:lnTo>
                    <a:lnTo>
                      <a:pt x="73" y="0"/>
                    </a:lnTo>
                    <a:lnTo>
                      <a:pt x="53" y="3"/>
                    </a:lnTo>
                    <a:lnTo>
                      <a:pt x="36" y="10"/>
                    </a:lnTo>
                    <a:lnTo>
                      <a:pt x="22" y="22"/>
                    </a:lnTo>
                    <a:lnTo>
                      <a:pt x="10" y="36"/>
                    </a:lnTo>
                    <a:lnTo>
                      <a:pt x="4" y="53"/>
                    </a:lnTo>
                    <a:lnTo>
                      <a:pt x="0" y="72"/>
                    </a:lnTo>
                    <a:lnTo>
                      <a:pt x="4" y="90"/>
                    </a:lnTo>
                    <a:lnTo>
                      <a:pt x="10" y="107"/>
                    </a:lnTo>
                    <a:lnTo>
                      <a:pt x="20" y="121"/>
                    </a:lnTo>
                    <a:lnTo>
                      <a:pt x="34" y="132"/>
                    </a:lnTo>
                    <a:lnTo>
                      <a:pt x="50" y="140"/>
                    </a:lnTo>
                    <a:lnTo>
                      <a:pt x="50" y="277"/>
                    </a:lnTo>
                    <a:lnTo>
                      <a:pt x="63" y="291"/>
                    </a:lnTo>
                    <a:lnTo>
                      <a:pt x="91" y="262"/>
                    </a:lnTo>
                    <a:lnTo>
                      <a:pt x="91" y="258"/>
                    </a:lnTo>
                    <a:lnTo>
                      <a:pt x="80" y="248"/>
                    </a:lnTo>
                    <a:lnTo>
                      <a:pt x="91" y="236"/>
                    </a:lnTo>
                    <a:lnTo>
                      <a:pt x="91" y="232"/>
                    </a:lnTo>
                    <a:lnTo>
                      <a:pt x="80" y="221"/>
                    </a:lnTo>
                    <a:lnTo>
                      <a:pt x="91" y="210"/>
                    </a:lnTo>
                    <a:lnTo>
                      <a:pt x="91" y="206"/>
                    </a:lnTo>
                    <a:lnTo>
                      <a:pt x="80" y="195"/>
                    </a:lnTo>
                    <a:lnTo>
                      <a:pt x="91" y="184"/>
                    </a:lnTo>
                    <a:lnTo>
                      <a:pt x="91" y="180"/>
                    </a:lnTo>
                    <a:lnTo>
                      <a:pt x="80" y="168"/>
                    </a:lnTo>
                    <a:lnTo>
                      <a:pt x="95" y="153"/>
                    </a:lnTo>
                    <a:lnTo>
                      <a:pt x="95" y="140"/>
                    </a:lnTo>
                    <a:lnTo>
                      <a:pt x="112" y="132"/>
                    </a:lnTo>
                    <a:lnTo>
                      <a:pt x="126" y="121"/>
                    </a:lnTo>
                    <a:lnTo>
                      <a:pt x="135" y="107"/>
                    </a:lnTo>
                    <a:lnTo>
                      <a:pt x="142" y="90"/>
                    </a:lnTo>
                    <a:lnTo>
                      <a:pt x="145" y="72"/>
                    </a:lnTo>
                    <a:close/>
                    <a:moveTo>
                      <a:pt x="72" y="15"/>
                    </a:moveTo>
                    <a:lnTo>
                      <a:pt x="82" y="18"/>
                    </a:lnTo>
                    <a:lnTo>
                      <a:pt x="90" y="26"/>
                    </a:lnTo>
                    <a:lnTo>
                      <a:pt x="92" y="36"/>
                    </a:lnTo>
                    <a:lnTo>
                      <a:pt x="90" y="46"/>
                    </a:lnTo>
                    <a:lnTo>
                      <a:pt x="82" y="54"/>
                    </a:lnTo>
                    <a:lnTo>
                      <a:pt x="72" y="56"/>
                    </a:lnTo>
                    <a:lnTo>
                      <a:pt x="62" y="54"/>
                    </a:lnTo>
                    <a:lnTo>
                      <a:pt x="54" y="46"/>
                    </a:lnTo>
                    <a:lnTo>
                      <a:pt x="51" y="36"/>
                    </a:lnTo>
                    <a:lnTo>
                      <a:pt x="54" y="26"/>
                    </a:lnTo>
                    <a:lnTo>
                      <a:pt x="62" y="18"/>
                    </a:lnTo>
                    <a:lnTo>
                      <a:pt x="72" y="15"/>
                    </a:lnTo>
                    <a:close/>
                  </a:path>
                </a:pathLst>
              </a:custGeom>
              <a:solidFill>
                <a:srgbClr val="000000"/>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sp>
            <p:nvSpPr>
              <p:cNvPr id="64" name="Freeform 13"/>
              <p:cNvSpPr>
                <a:spLocks noChangeArrowheads="1"/>
              </p:cNvSpPr>
              <p:nvPr/>
            </p:nvSpPr>
            <p:spPr bwMode="auto">
              <a:xfrm>
                <a:off x="5486" y="1034"/>
                <a:ext cx="183" cy="259"/>
              </a:xfrm>
              <a:custGeom>
                <a:avLst/>
                <a:gdLst>
                  <a:gd name="T0" fmla="*/ 112 w 186"/>
                  <a:gd name="T1" fmla="*/ 170 h 262"/>
                  <a:gd name="T2" fmla="*/ 110 w 186"/>
                  <a:gd name="T3" fmla="*/ 176 h 262"/>
                  <a:gd name="T4" fmla="*/ 108 w 186"/>
                  <a:gd name="T5" fmla="*/ 180 h 262"/>
                  <a:gd name="T6" fmla="*/ 104 w 186"/>
                  <a:gd name="T7" fmla="*/ 184 h 262"/>
                  <a:gd name="T8" fmla="*/ 100 w 186"/>
                  <a:gd name="T9" fmla="*/ 188 h 262"/>
                  <a:gd name="T10" fmla="*/ 104 w 186"/>
                  <a:gd name="T11" fmla="*/ 228 h 262"/>
                  <a:gd name="T12" fmla="*/ 78 w 186"/>
                  <a:gd name="T13" fmla="*/ 228 h 262"/>
                  <a:gd name="T14" fmla="*/ 84 w 186"/>
                  <a:gd name="T15" fmla="*/ 188 h 262"/>
                  <a:gd name="T16" fmla="*/ 80 w 186"/>
                  <a:gd name="T17" fmla="*/ 184 h 262"/>
                  <a:gd name="T18" fmla="*/ 76 w 186"/>
                  <a:gd name="T19" fmla="*/ 180 h 262"/>
                  <a:gd name="T20" fmla="*/ 74 w 186"/>
                  <a:gd name="T21" fmla="*/ 176 h 262"/>
                  <a:gd name="T22" fmla="*/ 72 w 186"/>
                  <a:gd name="T23" fmla="*/ 170 h 262"/>
                  <a:gd name="T24" fmla="*/ 74 w 186"/>
                  <a:gd name="T25" fmla="*/ 164 h 262"/>
                  <a:gd name="T26" fmla="*/ 76 w 186"/>
                  <a:gd name="T27" fmla="*/ 158 h 262"/>
                  <a:gd name="T28" fmla="*/ 80 w 186"/>
                  <a:gd name="T29" fmla="*/ 154 h 262"/>
                  <a:gd name="T30" fmla="*/ 86 w 186"/>
                  <a:gd name="T31" fmla="*/ 150 h 262"/>
                  <a:gd name="T32" fmla="*/ 92 w 186"/>
                  <a:gd name="T33" fmla="*/ 150 h 262"/>
                  <a:gd name="T34" fmla="*/ 98 w 186"/>
                  <a:gd name="T35" fmla="*/ 150 h 262"/>
                  <a:gd name="T36" fmla="*/ 104 w 186"/>
                  <a:gd name="T37" fmla="*/ 154 h 262"/>
                  <a:gd name="T38" fmla="*/ 108 w 186"/>
                  <a:gd name="T39" fmla="*/ 158 h 262"/>
                  <a:gd name="T40" fmla="*/ 110 w 186"/>
                  <a:gd name="T41" fmla="*/ 164 h 262"/>
                  <a:gd name="T42" fmla="*/ 112 w 186"/>
                  <a:gd name="T43" fmla="*/ 170 h 262"/>
                  <a:gd name="T44" fmla="*/ 160 w 186"/>
                  <a:gd name="T45" fmla="*/ 108 h 262"/>
                  <a:gd name="T46" fmla="*/ 160 w 186"/>
                  <a:gd name="T47" fmla="*/ 68 h 262"/>
                  <a:gd name="T48" fmla="*/ 154 w 186"/>
                  <a:gd name="T49" fmla="*/ 40 h 262"/>
                  <a:gd name="T50" fmla="*/ 140 w 186"/>
                  <a:gd name="T51" fmla="*/ 20 h 262"/>
                  <a:gd name="T52" fmla="*/ 118 w 186"/>
                  <a:gd name="T53" fmla="*/ 4 h 262"/>
                  <a:gd name="T54" fmla="*/ 92 w 186"/>
                  <a:gd name="T55" fmla="*/ 0 h 262"/>
                  <a:gd name="T56" fmla="*/ 66 w 186"/>
                  <a:gd name="T57" fmla="*/ 4 h 262"/>
                  <a:gd name="T58" fmla="*/ 44 w 186"/>
                  <a:gd name="T59" fmla="*/ 20 h 262"/>
                  <a:gd name="T60" fmla="*/ 30 w 186"/>
                  <a:gd name="T61" fmla="*/ 40 h 262"/>
                  <a:gd name="T62" fmla="*/ 24 w 186"/>
                  <a:gd name="T63" fmla="*/ 68 h 262"/>
                  <a:gd name="T64" fmla="*/ 24 w 186"/>
                  <a:gd name="T65" fmla="*/ 108 h 262"/>
                  <a:gd name="T66" fmla="*/ 48 w 186"/>
                  <a:gd name="T67" fmla="*/ 108 h 262"/>
                  <a:gd name="T68" fmla="*/ 48 w 186"/>
                  <a:gd name="T69" fmla="*/ 68 h 262"/>
                  <a:gd name="T70" fmla="*/ 52 w 186"/>
                  <a:gd name="T71" fmla="*/ 50 h 262"/>
                  <a:gd name="T72" fmla="*/ 60 w 186"/>
                  <a:gd name="T73" fmla="*/ 36 h 262"/>
                  <a:gd name="T74" fmla="*/ 74 w 186"/>
                  <a:gd name="T75" fmla="*/ 26 h 262"/>
                  <a:gd name="T76" fmla="*/ 92 w 186"/>
                  <a:gd name="T77" fmla="*/ 24 h 262"/>
                  <a:gd name="T78" fmla="*/ 108 w 186"/>
                  <a:gd name="T79" fmla="*/ 26 h 262"/>
                  <a:gd name="T80" fmla="*/ 122 w 186"/>
                  <a:gd name="T81" fmla="*/ 36 h 262"/>
                  <a:gd name="T82" fmla="*/ 132 w 186"/>
                  <a:gd name="T83" fmla="*/ 50 h 262"/>
                  <a:gd name="T84" fmla="*/ 136 w 186"/>
                  <a:gd name="T85" fmla="*/ 68 h 262"/>
                  <a:gd name="T86" fmla="*/ 136 w 186"/>
                  <a:gd name="T87" fmla="*/ 108 h 262"/>
                  <a:gd name="T88" fmla="*/ 160 w 186"/>
                  <a:gd name="T89" fmla="*/ 108 h 262"/>
                  <a:gd name="T90" fmla="*/ 186 w 186"/>
                  <a:gd name="T91" fmla="*/ 262 h 262"/>
                  <a:gd name="T92" fmla="*/ 186 w 186"/>
                  <a:gd name="T93" fmla="*/ 116 h 262"/>
                  <a:gd name="T94" fmla="*/ 0 w 186"/>
                  <a:gd name="T95" fmla="*/ 116 h 262"/>
                  <a:gd name="T96" fmla="*/ 0 w 186"/>
                  <a:gd name="T97" fmla="*/ 262 h 262"/>
                  <a:gd name="T98" fmla="*/ 186 w 186"/>
                  <a:gd name="T99" fmla="*/ 262 h 262"/>
                  <a:gd name="T100" fmla="*/ 0 w 186"/>
                  <a:gd name="T101" fmla="*/ 0 h 262"/>
                  <a:gd name="T102" fmla="*/ 186 w 186"/>
                  <a:gd name="T103"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T100" t="T101" r="T102" b="T103"/>
                <a:pathLst>
                  <a:path w="186" h="262">
                    <a:moveTo>
                      <a:pt x="112" y="170"/>
                    </a:moveTo>
                    <a:lnTo>
                      <a:pt x="110" y="176"/>
                    </a:lnTo>
                    <a:lnTo>
                      <a:pt x="108" y="180"/>
                    </a:lnTo>
                    <a:lnTo>
                      <a:pt x="104" y="184"/>
                    </a:lnTo>
                    <a:lnTo>
                      <a:pt x="100" y="188"/>
                    </a:lnTo>
                    <a:lnTo>
                      <a:pt x="104" y="228"/>
                    </a:lnTo>
                    <a:lnTo>
                      <a:pt x="78" y="228"/>
                    </a:lnTo>
                    <a:lnTo>
                      <a:pt x="84" y="188"/>
                    </a:lnTo>
                    <a:lnTo>
                      <a:pt x="80" y="184"/>
                    </a:lnTo>
                    <a:lnTo>
                      <a:pt x="76" y="180"/>
                    </a:lnTo>
                    <a:lnTo>
                      <a:pt x="74" y="176"/>
                    </a:lnTo>
                    <a:lnTo>
                      <a:pt x="72" y="170"/>
                    </a:lnTo>
                    <a:lnTo>
                      <a:pt x="74" y="164"/>
                    </a:lnTo>
                    <a:lnTo>
                      <a:pt x="76" y="158"/>
                    </a:lnTo>
                    <a:lnTo>
                      <a:pt x="80" y="154"/>
                    </a:lnTo>
                    <a:lnTo>
                      <a:pt x="86" y="150"/>
                    </a:lnTo>
                    <a:lnTo>
                      <a:pt x="92" y="150"/>
                    </a:lnTo>
                    <a:lnTo>
                      <a:pt x="98" y="150"/>
                    </a:lnTo>
                    <a:lnTo>
                      <a:pt x="104" y="154"/>
                    </a:lnTo>
                    <a:lnTo>
                      <a:pt x="108" y="158"/>
                    </a:lnTo>
                    <a:lnTo>
                      <a:pt x="110" y="164"/>
                    </a:lnTo>
                    <a:lnTo>
                      <a:pt x="112" y="170"/>
                    </a:lnTo>
                    <a:close/>
                    <a:moveTo>
                      <a:pt x="160" y="108"/>
                    </a:moveTo>
                    <a:lnTo>
                      <a:pt x="160" y="68"/>
                    </a:lnTo>
                    <a:lnTo>
                      <a:pt x="154" y="40"/>
                    </a:lnTo>
                    <a:lnTo>
                      <a:pt x="140" y="20"/>
                    </a:lnTo>
                    <a:lnTo>
                      <a:pt x="118" y="4"/>
                    </a:lnTo>
                    <a:lnTo>
                      <a:pt x="92" y="0"/>
                    </a:lnTo>
                    <a:lnTo>
                      <a:pt x="66" y="4"/>
                    </a:lnTo>
                    <a:lnTo>
                      <a:pt x="44" y="20"/>
                    </a:lnTo>
                    <a:lnTo>
                      <a:pt x="30" y="40"/>
                    </a:lnTo>
                    <a:lnTo>
                      <a:pt x="24" y="68"/>
                    </a:lnTo>
                    <a:lnTo>
                      <a:pt x="24" y="108"/>
                    </a:lnTo>
                    <a:lnTo>
                      <a:pt x="48" y="108"/>
                    </a:lnTo>
                    <a:lnTo>
                      <a:pt x="48" y="68"/>
                    </a:lnTo>
                    <a:lnTo>
                      <a:pt x="52" y="50"/>
                    </a:lnTo>
                    <a:lnTo>
                      <a:pt x="60" y="36"/>
                    </a:lnTo>
                    <a:lnTo>
                      <a:pt x="74" y="26"/>
                    </a:lnTo>
                    <a:lnTo>
                      <a:pt x="92" y="24"/>
                    </a:lnTo>
                    <a:lnTo>
                      <a:pt x="108" y="26"/>
                    </a:lnTo>
                    <a:lnTo>
                      <a:pt x="122" y="36"/>
                    </a:lnTo>
                    <a:lnTo>
                      <a:pt x="132" y="50"/>
                    </a:lnTo>
                    <a:lnTo>
                      <a:pt x="136" y="68"/>
                    </a:lnTo>
                    <a:lnTo>
                      <a:pt x="136" y="108"/>
                    </a:lnTo>
                    <a:lnTo>
                      <a:pt x="160" y="108"/>
                    </a:lnTo>
                    <a:close/>
                    <a:moveTo>
                      <a:pt x="186" y="262"/>
                    </a:moveTo>
                    <a:lnTo>
                      <a:pt x="186" y="116"/>
                    </a:lnTo>
                    <a:lnTo>
                      <a:pt x="0" y="116"/>
                    </a:lnTo>
                    <a:lnTo>
                      <a:pt x="0" y="262"/>
                    </a:lnTo>
                    <a:lnTo>
                      <a:pt x="186" y="262"/>
                    </a:lnTo>
                    <a:close/>
                  </a:path>
                </a:pathLst>
              </a:custGeom>
              <a:solidFill>
                <a:srgbClr val="000000"/>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grpSp>
        <p:cxnSp>
          <p:nvCxnSpPr>
            <p:cNvPr id="39" name="AutoShape 30"/>
            <p:cNvCxnSpPr>
              <a:cxnSpLocks noChangeShapeType="1"/>
              <a:stCxn id="48" idx="6"/>
            </p:cNvCxnSpPr>
            <p:nvPr/>
          </p:nvCxnSpPr>
          <p:spPr bwMode="auto">
            <a:xfrm>
              <a:off x="7664347" y="2703711"/>
              <a:ext cx="409055" cy="14232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AutoShape 31"/>
            <p:cNvCxnSpPr>
              <a:cxnSpLocks noChangeShapeType="1"/>
            </p:cNvCxnSpPr>
            <p:nvPr/>
          </p:nvCxnSpPr>
          <p:spPr bwMode="auto">
            <a:xfrm flipV="1">
              <a:off x="7299887" y="1824416"/>
              <a:ext cx="560070" cy="44172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41" name="Group 35"/>
            <p:cNvGrpSpPr>
              <a:grpSpLocks/>
            </p:cNvGrpSpPr>
            <p:nvPr/>
          </p:nvGrpSpPr>
          <p:grpSpPr bwMode="auto">
            <a:xfrm>
              <a:off x="6327010" y="2152778"/>
              <a:ext cx="1337337" cy="1101866"/>
              <a:chOff x="2177" y="2880"/>
              <a:chExt cx="1222" cy="1210"/>
            </a:xfrm>
          </p:grpSpPr>
          <p:sp>
            <p:nvSpPr>
              <p:cNvPr id="43" name="Oval 36"/>
              <p:cNvSpPr>
                <a:spLocks noChangeArrowheads="1"/>
              </p:cNvSpPr>
              <p:nvPr/>
            </p:nvSpPr>
            <p:spPr bwMode="auto">
              <a:xfrm>
                <a:off x="2177" y="2880"/>
                <a:ext cx="1222" cy="1210"/>
              </a:xfrm>
              <a:prstGeom prst="ellipse">
                <a:avLst/>
              </a:prstGeom>
              <a:gradFill rotWithShape="1">
                <a:gsLst>
                  <a:gs pos="0">
                    <a:srgbClr val="99CCFF"/>
                  </a:gs>
                  <a:gs pos="100000">
                    <a:srgbClr val="99CCFF">
                      <a:gamma/>
                      <a:shade val="46275"/>
                      <a:invGamma/>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grpSp>
            <p:nvGrpSpPr>
              <p:cNvPr id="44" name="Group 37"/>
              <p:cNvGrpSpPr>
                <a:grpSpLocks/>
              </p:cNvGrpSpPr>
              <p:nvPr/>
            </p:nvGrpSpPr>
            <p:grpSpPr bwMode="auto">
              <a:xfrm>
                <a:off x="2408" y="3197"/>
                <a:ext cx="740" cy="475"/>
                <a:chOff x="4229" y="3312"/>
                <a:chExt cx="740" cy="475"/>
              </a:xfrm>
            </p:grpSpPr>
            <p:grpSp>
              <p:nvGrpSpPr>
                <p:cNvPr id="45" name="Group 38"/>
                <p:cNvGrpSpPr>
                  <a:grpSpLocks/>
                </p:cNvGrpSpPr>
                <p:nvPr/>
              </p:nvGrpSpPr>
              <p:grpSpPr bwMode="auto">
                <a:xfrm>
                  <a:off x="4310" y="3363"/>
                  <a:ext cx="659" cy="424"/>
                  <a:chOff x="4310" y="3363"/>
                  <a:chExt cx="659" cy="424"/>
                </a:xfrm>
              </p:grpSpPr>
              <p:sp>
                <p:nvSpPr>
                  <p:cNvPr id="47" name="Freeform 39"/>
                  <p:cNvSpPr>
                    <a:spLocks noChangeArrowheads="1"/>
                  </p:cNvSpPr>
                  <p:nvPr/>
                </p:nvSpPr>
                <p:spPr bwMode="auto">
                  <a:xfrm>
                    <a:off x="4745" y="3432"/>
                    <a:ext cx="224" cy="333"/>
                  </a:xfrm>
                  <a:custGeom>
                    <a:avLst/>
                    <a:gdLst>
                      <a:gd name="T0" fmla="*/ 146 w 288"/>
                      <a:gd name="T1" fmla="*/ 0 h 422"/>
                      <a:gd name="T2" fmla="*/ 0 w 288"/>
                      <a:gd name="T3" fmla="*/ 100 h 422"/>
                      <a:gd name="T4" fmla="*/ 0 w 288"/>
                      <a:gd name="T5" fmla="*/ 396 h 422"/>
                      <a:gd name="T6" fmla="*/ 142 w 288"/>
                      <a:gd name="T7" fmla="*/ 422 h 422"/>
                      <a:gd name="T8" fmla="*/ 142 w 288"/>
                      <a:gd name="T9" fmla="*/ 126 h 422"/>
                      <a:gd name="T10" fmla="*/ 288 w 288"/>
                      <a:gd name="T11" fmla="*/ 26 h 422"/>
                      <a:gd name="T12" fmla="*/ 146 w 288"/>
                      <a:gd name="T13" fmla="*/ 0 h 422"/>
                      <a:gd name="T14" fmla="*/ 0 w 288"/>
                      <a:gd name="T15" fmla="*/ 0 h 422"/>
                      <a:gd name="T16" fmla="*/ 288 w 288"/>
                      <a:gd name="T17" fmla="*/ 422 h 422"/>
                    </a:gdLst>
                    <a:ahLst/>
                    <a:cxnLst>
                      <a:cxn ang="0">
                        <a:pos x="T0" y="T1"/>
                      </a:cxn>
                      <a:cxn ang="0">
                        <a:pos x="T2" y="T3"/>
                      </a:cxn>
                      <a:cxn ang="0">
                        <a:pos x="T4" y="T5"/>
                      </a:cxn>
                      <a:cxn ang="0">
                        <a:pos x="T6" y="T7"/>
                      </a:cxn>
                      <a:cxn ang="0">
                        <a:pos x="T8" y="T9"/>
                      </a:cxn>
                      <a:cxn ang="0">
                        <a:pos x="T10" y="T11"/>
                      </a:cxn>
                      <a:cxn ang="0">
                        <a:pos x="T12" y="T13"/>
                      </a:cxn>
                    </a:cxnLst>
                    <a:rect l="T14" t="T15" r="T16" b="T17"/>
                    <a:pathLst>
                      <a:path w="288" h="422">
                        <a:moveTo>
                          <a:pt x="146" y="0"/>
                        </a:moveTo>
                        <a:lnTo>
                          <a:pt x="0" y="100"/>
                        </a:lnTo>
                        <a:lnTo>
                          <a:pt x="0" y="396"/>
                        </a:lnTo>
                        <a:lnTo>
                          <a:pt x="142" y="422"/>
                        </a:lnTo>
                        <a:lnTo>
                          <a:pt x="142" y="126"/>
                        </a:lnTo>
                        <a:lnTo>
                          <a:pt x="288" y="26"/>
                        </a:lnTo>
                        <a:lnTo>
                          <a:pt x="146" y="0"/>
                        </a:lnTo>
                        <a:close/>
                      </a:path>
                    </a:pathLst>
                  </a:custGeom>
                  <a:solidFill>
                    <a:srgbClr val="000000"/>
                  </a:solidFill>
                  <a:ln w="936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sp>
                <p:nvSpPr>
                  <p:cNvPr id="48" name="Freeform 40"/>
                  <p:cNvSpPr>
                    <a:spLocks noChangeArrowheads="1"/>
                  </p:cNvSpPr>
                  <p:nvPr/>
                </p:nvSpPr>
                <p:spPr bwMode="auto">
                  <a:xfrm>
                    <a:off x="4857" y="3453"/>
                    <a:ext cx="112" cy="311"/>
                  </a:xfrm>
                  <a:custGeom>
                    <a:avLst/>
                    <a:gdLst>
                      <a:gd name="T0" fmla="*/ 0 w 146"/>
                      <a:gd name="T1" fmla="*/ 396 h 396"/>
                      <a:gd name="T2" fmla="*/ 146 w 146"/>
                      <a:gd name="T3" fmla="*/ 300 h 396"/>
                      <a:gd name="T4" fmla="*/ 146 w 146"/>
                      <a:gd name="T5" fmla="*/ 0 h 396"/>
                      <a:gd name="T6" fmla="*/ 0 w 146"/>
                      <a:gd name="T7" fmla="*/ 100 h 396"/>
                      <a:gd name="T8" fmla="*/ 0 w 146"/>
                      <a:gd name="T9" fmla="*/ 396 h 396"/>
                      <a:gd name="T10" fmla="*/ 0 w 146"/>
                      <a:gd name="T11" fmla="*/ 0 h 396"/>
                      <a:gd name="T12" fmla="*/ 146 w 146"/>
                      <a:gd name="T13" fmla="*/ 396 h 396"/>
                    </a:gdLst>
                    <a:ahLst/>
                    <a:cxnLst>
                      <a:cxn ang="0">
                        <a:pos x="T0" y="T1"/>
                      </a:cxn>
                      <a:cxn ang="0">
                        <a:pos x="T2" y="T3"/>
                      </a:cxn>
                      <a:cxn ang="0">
                        <a:pos x="T4" y="T5"/>
                      </a:cxn>
                      <a:cxn ang="0">
                        <a:pos x="T6" y="T7"/>
                      </a:cxn>
                      <a:cxn ang="0">
                        <a:pos x="T8" y="T9"/>
                      </a:cxn>
                    </a:cxnLst>
                    <a:rect l="T10" t="T11" r="T12" b="T13"/>
                    <a:pathLst>
                      <a:path w="146" h="396">
                        <a:moveTo>
                          <a:pt x="0" y="396"/>
                        </a:moveTo>
                        <a:lnTo>
                          <a:pt x="146" y="300"/>
                        </a:lnTo>
                        <a:lnTo>
                          <a:pt x="146" y="0"/>
                        </a:lnTo>
                        <a:lnTo>
                          <a:pt x="0" y="100"/>
                        </a:lnTo>
                        <a:lnTo>
                          <a:pt x="0" y="396"/>
                        </a:lnTo>
                        <a:close/>
                      </a:path>
                    </a:pathLst>
                  </a:custGeom>
                  <a:solidFill>
                    <a:srgbClr val="969696"/>
                  </a:solidFill>
                  <a:ln w="9360">
                    <a:solidFill>
                      <a:srgbClr val="969696"/>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sp>
                <p:nvSpPr>
                  <p:cNvPr id="49" name="Freeform 41"/>
                  <p:cNvSpPr>
                    <a:spLocks noChangeArrowheads="1"/>
                  </p:cNvSpPr>
                  <p:nvPr/>
                </p:nvSpPr>
                <p:spPr bwMode="auto">
                  <a:xfrm>
                    <a:off x="4514" y="3632"/>
                    <a:ext cx="140" cy="48"/>
                  </a:xfrm>
                  <a:custGeom>
                    <a:avLst/>
                    <a:gdLst>
                      <a:gd name="T0" fmla="*/ 130 w 182"/>
                      <a:gd name="T1" fmla="*/ 64 h 64"/>
                      <a:gd name="T2" fmla="*/ 0 w 182"/>
                      <a:gd name="T3" fmla="*/ 38 h 64"/>
                      <a:gd name="T4" fmla="*/ 52 w 182"/>
                      <a:gd name="T5" fmla="*/ 0 h 64"/>
                      <a:gd name="T6" fmla="*/ 182 w 182"/>
                      <a:gd name="T7" fmla="*/ 26 h 64"/>
                      <a:gd name="T8" fmla="*/ 130 w 182"/>
                      <a:gd name="T9" fmla="*/ 64 h 64"/>
                      <a:gd name="T10" fmla="*/ 0 w 182"/>
                      <a:gd name="T11" fmla="*/ 0 h 64"/>
                      <a:gd name="T12" fmla="*/ 182 w 182"/>
                      <a:gd name="T13" fmla="*/ 64 h 64"/>
                    </a:gdLst>
                    <a:ahLst/>
                    <a:cxnLst>
                      <a:cxn ang="0">
                        <a:pos x="T0" y="T1"/>
                      </a:cxn>
                      <a:cxn ang="0">
                        <a:pos x="T2" y="T3"/>
                      </a:cxn>
                      <a:cxn ang="0">
                        <a:pos x="T4" y="T5"/>
                      </a:cxn>
                      <a:cxn ang="0">
                        <a:pos x="T6" y="T7"/>
                      </a:cxn>
                      <a:cxn ang="0">
                        <a:pos x="T8" y="T9"/>
                      </a:cxn>
                    </a:cxnLst>
                    <a:rect l="T10" t="T11" r="T12" b="T13"/>
                    <a:pathLst>
                      <a:path w="182" h="64">
                        <a:moveTo>
                          <a:pt x="130" y="64"/>
                        </a:moveTo>
                        <a:lnTo>
                          <a:pt x="0" y="38"/>
                        </a:lnTo>
                        <a:lnTo>
                          <a:pt x="52" y="0"/>
                        </a:lnTo>
                        <a:lnTo>
                          <a:pt x="182" y="26"/>
                        </a:lnTo>
                        <a:lnTo>
                          <a:pt x="130" y="64"/>
                        </a:lnTo>
                        <a:close/>
                      </a:path>
                    </a:pathLst>
                  </a:custGeom>
                  <a:solidFill>
                    <a:srgbClr val="000000"/>
                  </a:solidFill>
                  <a:ln w="936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sp>
                <p:nvSpPr>
                  <p:cNvPr id="50" name="Freeform 42"/>
                  <p:cNvSpPr>
                    <a:spLocks noChangeArrowheads="1"/>
                  </p:cNvSpPr>
                  <p:nvPr/>
                </p:nvSpPr>
                <p:spPr bwMode="auto">
                  <a:xfrm>
                    <a:off x="4568" y="3596"/>
                    <a:ext cx="41" cy="63"/>
                  </a:xfrm>
                  <a:custGeom>
                    <a:avLst/>
                    <a:gdLst>
                      <a:gd name="T0" fmla="*/ 28 w 56"/>
                      <a:gd name="T1" fmla="*/ 0 h 84"/>
                      <a:gd name="T2" fmla="*/ 0 w 56"/>
                      <a:gd name="T3" fmla="*/ 20 h 84"/>
                      <a:gd name="T4" fmla="*/ 0 w 56"/>
                      <a:gd name="T5" fmla="*/ 78 h 84"/>
                      <a:gd name="T6" fmla="*/ 26 w 56"/>
                      <a:gd name="T7" fmla="*/ 84 h 84"/>
                      <a:gd name="T8" fmla="*/ 26 w 56"/>
                      <a:gd name="T9" fmla="*/ 26 h 84"/>
                      <a:gd name="T10" fmla="*/ 56 w 56"/>
                      <a:gd name="T11" fmla="*/ 6 h 84"/>
                      <a:gd name="T12" fmla="*/ 28 w 56"/>
                      <a:gd name="T13" fmla="*/ 0 h 84"/>
                      <a:gd name="T14" fmla="*/ 0 w 56"/>
                      <a:gd name="T15" fmla="*/ 0 h 84"/>
                      <a:gd name="T16" fmla="*/ 56 w 56"/>
                      <a:gd name="T17" fmla="*/ 84 h 84"/>
                    </a:gdLst>
                    <a:ahLst/>
                    <a:cxnLst>
                      <a:cxn ang="0">
                        <a:pos x="T0" y="T1"/>
                      </a:cxn>
                      <a:cxn ang="0">
                        <a:pos x="T2" y="T3"/>
                      </a:cxn>
                      <a:cxn ang="0">
                        <a:pos x="T4" y="T5"/>
                      </a:cxn>
                      <a:cxn ang="0">
                        <a:pos x="T6" y="T7"/>
                      </a:cxn>
                      <a:cxn ang="0">
                        <a:pos x="T8" y="T9"/>
                      </a:cxn>
                      <a:cxn ang="0">
                        <a:pos x="T10" y="T11"/>
                      </a:cxn>
                      <a:cxn ang="0">
                        <a:pos x="T12" y="T13"/>
                      </a:cxn>
                    </a:cxnLst>
                    <a:rect l="T14" t="T15" r="T16" b="T17"/>
                    <a:pathLst>
                      <a:path w="56" h="84">
                        <a:moveTo>
                          <a:pt x="28" y="0"/>
                        </a:moveTo>
                        <a:lnTo>
                          <a:pt x="0" y="20"/>
                        </a:lnTo>
                        <a:lnTo>
                          <a:pt x="0" y="78"/>
                        </a:lnTo>
                        <a:lnTo>
                          <a:pt x="26" y="84"/>
                        </a:lnTo>
                        <a:lnTo>
                          <a:pt x="26" y="26"/>
                        </a:lnTo>
                        <a:lnTo>
                          <a:pt x="56" y="6"/>
                        </a:lnTo>
                        <a:lnTo>
                          <a:pt x="28" y="0"/>
                        </a:lnTo>
                        <a:close/>
                      </a:path>
                    </a:pathLst>
                  </a:custGeom>
                  <a:solidFill>
                    <a:srgbClr val="000000"/>
                  </a:solidFill>
                  <a:ln w="936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sp>
                <p:nvSpPr>
                  <p:cNvPr id="51" name="Freeform 43"/>
                  <p:cNvSpPr>
                    <a:spLocks noChangeArrowheads="1"/>
                  </p:cNvSpPr>
                  <p:nvPr/>
                </p:nvSpPr>
                <p:spPr bwMode="auto">
                  <a:xfrm>
                    <a:off x="4568" y="3596"/>
                    <a:ext cx="41" cy="63"/>
                  </a:xfrm>
                  <a:custGeom>
                    <a:avLst/>
                    <a:gdLst>
                      <a:gd name="T0" fmla="*/ 28 w 56"/>
                      <a:gd name="T1" fmla="*/ 0 h 84"/>
                      <a:gd name="T2" fmla="*/ 0 w 56"/>
                      <a:gd name="T3" fmla="*/ 20 h 84"/>
                      <a:gd name="T4" fmla="*/ 0 w 56"/>
                      <a:gd name="T5" fmla="*/ 78 h 84"/>
                      <a:gd name="T6" fmla="*/ 26 w 56"/>
                      <a:gd name="T7" fmla="*/ 84 h 84"/>
                      <a:gd name="T8" fmla="*/ 26 w 56"/>
                      <a:gd name="T9" fmla="*/ 26 h 84"/>
                      <a:gd name="T10" fmla="*/ 56 w 56"/>
                      <a:gd name="T11" fmla="*/ 6 h 84"/>
                      <a:gd name="T12" fmla="*/ 28 w 56"/>
                      <a:gd name="T13" fmla="*/ 0 h 84"/>
                      <a:gd name="T14" fmla="*/ 0 w 56"/>
                      <a:gd name="T15" fmla="*/ 0 h 84"/>
                      <a:gd name="T16" fmla="*/ 56 w 56"/>
                      <a:gd name="T17" fmla="*/ 84 h 84"/>
                    </a:gdLst>
                    <a:ahLst/>
                    <a:cxnLst>
                      <a:cxn ang="0">
                        <a:pos x="T0" y="T1"/>
                      </a:cxn>
                      <a:cxn ang="0">
                        <a:pos x="T2" y="T3"/>
                      </a:cxn>
                      <a:cxn ang="0">
                        <a:pos x="T4" y="T5"/>
                      </a:cxn>
                      <a:cxn ang="0">
                        <a:pos x="T6" y="T7"/>
                      </a:cxn>
                      <a:cxn ang="0">
                        <a:pos x="T8" y="T9"/>
                      </a:cxn>
                      <a:cxn ang="0">
                        <a:pos x="T10" y="T11"/>
                      </a:cxn>
                      <a:cxn ang="0">
                        <a:pos x="T12" y="T13"/>
                      </a:cxn>
                    </a:cxnLst>
                    <a:rect l="T14" t="T15" r="T16" b="T17"/>
                    <a:pathLst>
                      <a:path w="56" h="84">
                        <a:moveTo>
                          <a:pt x="28" y="0"/>
                        </a:moveTo>
                        <a:lnTo>
                          <a:pt x="0" y="20"/>
                        </a:lnTo>
                        <a:lnTo>
                          <a:pt x="0" y="78"/>
                        </a:lnTo>
                        <a:lnTo>
                          <a:pt x="26" y="84"/>
                        </a:lnTo>
                        <a:lnTo>
                          <a:pt x="26" y="26"/>
                        </a:lnTo>
                        <a:lnTo>
                          <a:pt x="56" y="6"/>
                        </a:lnTo>
                        <a:lnTo>
                          <a:pt x="28" y="0"/>
                        </a:lnTo>
                        <a:close/>
                      </a:path>
                    </a:pathLst>
                  </a:custGeom>
                  <a:solidFill>
                    <a:srgbClr val="000000"/>
                  </a:solidFill>
                  <a:ln w="936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sp>
                <p:nvSpPr>
                  <p:cNvPr id="52" name="Freeform 44"/>
                  <p:cNvSpPr>
                    <a:spLocks noChangeArrowheads="1"/>
                  </p:cNvSpPr>
                  <p:nvPr/>
                </p:nvSpPr>
                <p:spPr bwMode="auto">
                  <a:xfrm>
                    <a:off x="4588" y="3608"/>
                    <a:ext cx="4" cy="48"/>
                  </a:xfrm>
                  <a:custGeom>
                    <a:avLst/>
                    <a:gdLst>
                      <a:gd name="T0" fmla="*/ 0 w 10"/>
                      <a:gd name="T1" fmla="*/ 66 h 66"/>
                      <a:gd name="T2" fmla="*/ 10 w 10"/>
                      <a:gd name="T3" fmla="*/ 58 h 66"/>
                      <a:gd name="T4" fmla="*/ 10 w 10"/>
                      <a:gd name="T5" fmla="*/ 0 h 66"/>
                      <a:gd name="T6" fmla="*/ 0 w 10"/>
                      <a:gd name="T7" fmla="*/ 8 h 66"/>
                      <a:gd name="T8" fmla="*/ 0 w 10"/>
                      <a:gd name="T9" fmla="*/ 66 h 66"/>
                      <a:gd name="T10" fmla="*/ 0 w 10"/>
                      <a:gd name="T11" fmla="*/ 0 h 66"/>
                      <a:gd name="T12" fmla="*/ 10 w 10"/>
                      <a:gd name="T13" fmla="*/ 66 h 66"/>
                    </a:gdLst>
                    <a:ahLst/>
                    <a:cxnLst>
                      <a:cxn ang="0">
                        <a:pos x="T0" y="T1"/>
                      </a:cxn>
                      <a:cxn ang="0">
                        <a:pos x="T2" y="T3"/>
                      </a:cxn>
                      <a:cxn ang="0">
                        <a:pos x="T4" y="T5"/>
                      </a:cxn>
                      <a:cxn ang="0">
                        <a:pos x="T6" y="T7"/>
                      </a:cxn>
                      <a:cxn ang="0">
                        <a:pos x="T8" y="T9"/>
                      </a:cxn>
                    </a:cxnLst>
                    <a:rect l="T10" t="T11" r="T12" b="T13"/>
                    <a:pathLst>
                      <a:path w="10" h="66">
                        <a:moveTo>
                          <a:pt x="0" y="66"/>
                        </a:moveTo>
                        <a:lnTo>
                          <a:pt x="10" y="58"/>
                        </a:lnTo>
                        <a:lnTo>
                          <a:pt x="10" y="0"/>
                        </a:lnTo>
                        <a:lnTo>
                          <a:pt x="0" y="8"/>
                        </a:lnTo>
                        <a:lnTo>
                          <a:pt x="0" y="66"/>
                        </a:lnTo>
                        <a:close/>
                      </a:path>
                    </a:pathLst>
                  </a:custGeom>
                  <a:solidFill>
                    <a:srgbClr val="969696"/>
                  </a:solidFill>
                  <a:ln w="9360">
                    <a:solidFill>
                      <a:srgbClr val="969696"/>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sp>
                <p:nvSpPr>
                  <p:cNvPr id="53" name="Freeform 45"/>
                  <p:cNvSpPr>
                    <a:spLocks noChangeArrowheads="1"/>
                  </p:cNvSpPr>
                  <p:nvPr/>
                </p:nvSpPr>
                <p:spPr bwMode="auto">
                  <a:xfrm>
                    <a:off x="4454" y="3363"/>
                    <a:ext cx="275" cy="56"/>
                  </a:xfrm>
                  <a:custGeom>
                    <a:avLst/>
                    <a:gdLst>
                      <a:gd name="T0" fmla="*/ 346 w 354"/>
                      <a:gd name="T1" fmla="*/ 76 h 76"/>
                      <a:gd name="T2" fmla="*/ 354 w 354"/>
                      <a:gd name="T3" fmla="*/ 68 h 76"/>
                      <a:gd name="T4" fmla="*/ 12 w 354"/>
                      <a:gd name="T5" fmla="*/ 0 h 76"/>
                      <a:gd name="T6" fmla="*/ 0 w 354"/>
                      <a:gd name="T7" fmla="*/ 8 h 76"/>
                      <a:gd name="T8" fmla="*/ 56 w 354"/>
                      <a:gd name="T9" fmla="*/ 18 h 76"/>
                      <a:gd name="T10" fmla="*/ 346 w 354"/>
                      <a:gd name="T11" fmla="*/ 76 h 76"/>
                      <a:gd name="T12" fmla="*/ 0 w 354"/>
                      <a:gd name="T13" fmla="*/ 0 h 76"/>
                      <a:gd name="T14" fmla="*/ 354 w 354"/>
                      <a:gd name="T15" fmla="*/ 76 h 76"/>
                    </a:gdLst>
                    <a:ahLst/>
                    <a:cxnLst>
                      <a:cxn ang="0">
                        <a:pos x="T0" y="T1"/>
                      </a:cxn>
                      <a:cxn ang="0">
                        <a:pos x="T2" y="T3"/>
                      </a:cxn>
                      <a:cxn ang="0">
                        <a:pos x="T4" y="T5"/>
                      </a:cxn>
                      <a:cxn ang="0">
                        <a:pos x="T6" y="T7"/>
                      </a:cxn>
                      <a:cxn ang="0">
                        <a:pos x="T8" y="T9"/>
                      </a:cxn>
                      <a:cxn ang="0">
                        <a:pos x="T10" y="T11"/>
                      </a:cxn>
                    </a:cxnLst>
                    <a:rect l="T12" t="T13" r="T14" b="T15"/>
                    <a:pathLst>
                      <a:path w="354" h="76">
                        <a:moveTo>
                          <a:pt x="346" y="76"/>
                        </a:moveTo>
                        <a:lnTo>
                          <a:pt x="354" y="68"/>
                        </a:lnTo>
                        <a:lnTo>
                          <a:pt x="12" y="0"/>
                        </a:lnTo>
                        <a:lnTo>
                          <a:pt x="0" y="8"/>
                        </a:lnTo>
                        <a:lnTo>
                          <a:pt x="56" y="18"/>
                        </a:lnTo>
                        <a:lnTo>
                          <a:pt x="346" y="76"/>
                        </a:lnTo>
                        <a:close/>
                      </a:path>
                    </a:pathLst>
                  </a:custGeom>
                  <a:solidFill>
                    <a:srgbClr val="000000"/>
                  </a:solidFill>
                  <a:ln w="936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sp>
                <p:nvSpPr>
                  <p:cNvPr id="54" name="Freeform 46"/>
                  <p:cNvSpPr>
                    <a:spLocks noChangeArrowheads="1"/>
                  </p:cNvSpPr>
                  <p:nvPr/>
                </p:nvSpPr>
                <p:spPr bwMode="auto">
                  <a:xfrm>
                    <a:off x="4729" y="3417"/>
                    <a:ext cx="1" cy="237"/>
                  </a:xfrm>
                  <a:custGeom>
                    <a:avLst/>
                    <a:gdLst>
                      <a:gd name="T0" fmla="*/ 0 w 8"/>
                      <a:gd name="T1" fmla="*/ 304 h 304"/>
                      <a:gd name="T2" fmla="*/ 8 w 8"/>
                      <a:gd name="T3" fmla="*/ 298 h 304"/>
                      <a:gd name="T4" fmla="*/ 8 w 8"/>
                      <a:gd name="T5" fmla="*/ 0 h 304"/>
                      <a:gd name="T6" fmla="*/ 0 w 8"/>
                      <a:gd name="T7" fmla="*/ 8 h 304"/>
                      <a:gd name="T8" fmla="*/ 0 w 8"/>
                      <a:gd name="T9" fmla="*/ 304 h 304"/>
                      <a:gd name="T10" fmla="*/ 0 w 8"/>
                      <a:gd name="T11" fmla="*/ 0 h 304"/>
                      <a:gd name="T12" fmla="*/ 8 w 8"/>
                      <a:gd name="T13" fmla="*/ 304 h 304"/>
                    </a:gdLst>
                    <a:ahLst/>
                    <a:cxnLst>
                      <a:cxn ang="0">
                        <a:pos x="T0" y="T1"/>
                      </a:cxn>
                      <a:cxn ang="0">
                        <a:pos x="T2" y="T3"/>
                      </a:cxn>
                      <a:cxn ang="0">
                        <a:pos x="T4" y="T5"/>
                      </a:cxn>
                      <a:cxn ang="0">
                        <a:pos x="T6" y="T7"/>
                      </a:cxn>
                      <a:cxn ang="0">
                        <a:pos x="T8" y="T9"/>
                      </a:cxn>
                    </a:cxnLst>
                    <a:rect l="T10" t="T11" r="T12" b="T13"/>
                    <a:pathLst>
                      <a:path w="8" h="304">
                        <a:moveTo>
                          <a:pt x="0" y="304"/>
                        </a:moveTo>
                        <a:lnTo>
                          <a:pt x="8" y="298"/>
                        </a:lnTo>
                        <a:lnTo>
                          <a:pt x="8" y="0"/>
                        </a:lnTo>
                        <a:lnTo>
                          <a:pt x="0" y="8"/>
                        </a:lnTo>
                        <a:lnTo>
                          <a:pt x="0" y="304"/>
                        </a:lnTo>
                        <a:close/>
                      </a:path>
                    </a:pathLst>
                  </a:custGeom>
                  <a:solidFill>
                    <a:srgbClr val="969696"/>
                  </a:solidFill>
                  <a:ln w="9360">
                    <a:solidFill>
                      <a:srgbClr val="969696"/>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sp>
                <p:nvSpPr>
                  <p:cNvPr id="55" name="Freeform 47"/>
                  <p:cNvSpPr>
                    <a:spLocks noChangeArrowheads="1"/>
                  </p:cNvSpPr>
                  <p:nvPr/>
                </p:nvSpPr>
                <p:spPr bwMode="auto">
                  <a:xfrm>
                    <a:off x="4454" y="3369"/>
                    <a:ext cx="270" cy="287"/>
                  </a:xfrm>
                  <a:custGeom>
                    <a:avLst/>
                    <a:gdLst>
                      <a:gd name="T0" fmla="*/ 0 w 346"/>
                      <a:gd name="T1" fmla="*/ 0 h 364"/>
                      <a:gd name="T2" fmla="*/ 0 w 346"/>
                      <a:gd name="T3" fmla="*/ 296 h 364"/>
                      <a:gd name="T4" fmla="*/ 346 w 346"/>
                      <a:gd name="T5" fmla="*/ 364 h 364"/>
                      <a:gd name="T6" fmla="*/ 346 w 346"/>
                      <a:gd name="T7" fmla="*/ 68 h 364"/>
                      <a:gd name="T8" fmla="*/ 0 w 346"/>
                      <a:gd name="T9" fmla="*/ 0 h 364"/>
                      <a:gd name="T10" fmla="*/ 0 w 346"/>
                      <a:gd name="T11" fmla="*/ 0 h 364"/>
                      <a:gd name="T12" fmla="*/ 346 w 346"/>
                      <a:gd name="T13" fmla="*/ 364 h 364"/>
                    </a:gdLst>
                    <a:ahLst/>
                    <a:cxnLst>
                      <a:cxn ang="0">
                        <a:pos x="T0" y="T1"/>
                      </a:cxn>
                      <a:cxn ang="0">
                        <a:pos x="T2" y="T3"/>
                      </a:cxn>
                      <a:cxn ang="0">
                        <a:pos x="T4" y="T5"/>
                      </a:cxn>
                      <a:cxn ang="0">
                        <a:pos x="T6" y="T7"/>
                      </a:cxn>
                      <a:cxn ang="0">
                        <a:pos x="T8" y="T9"/>
                      </a:cxn>
                    </a:cxnLst>
                    <a:rect l="T10" t="T11" r="T12" b="T13"/>
                    <a:pathLst>
                      <a:path w="346" h="364">
                        <a:moveTo>
                          <a:pt x="0" y="0"/>
                        </a:moveTo>
                        <a:lnTo>
                          <a:pt x="0" y="296"/>
                        </a:lnTo>
                        <a:lnTo>
                          <a:pt x="346" y="364"/>
                        </a:lnTo>
                        <a:lnTo>
                          <a:pt x="346" y="68"/>
                        </a:lnTo>
                        <a:lnTo>
                          <a:pt x="0" y="0"/>
                        </a:lnTo>
                        <a:close/>
                      </a:path>
                    </a:pathLst>
                  </a:custGeom>
                  <a:solidFill>
                    <a:srgbClr val="000000"/>
                  </a:solidFill>
                  <a:ln w="936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sp>
                <p:nvSpPr>
                  <p:cNvPr id="56" name="Freeform 48"/>
                  <p:cNvSpPr>
                    <a:spLocks noChangeArrowheads="1"/>
                  </p:cNvSpPr>
                  <p:nvPr/>
                </p:nvSpPr>
                <p:spPr bwMode="auto">
                  <a:xfrm>
                    <a:off x="4481" y="3397"/>
                    <a:ext cx="216" cy="231"/>
                  </a:xfrm>
                  <a:custGeom>
                    <a:avLst/>
                    <a:gdLst>
                      <a:gd name="T0" fmla="*/ 0 w 278"/>
                      <a:gd name="T1" fmla="*/ 0 h 296"/>
                      <a:gd name="T2" fmla="*/ 0 w 278"/>
                      <a:gd name="T3" fmla="*/ 240 h 296"/>
                      <a:gd name="T4" fmla="*/ 278 w 278"/>
                      <a:gd name="T5" fmla="*/ 296 h 296"/>
                      <a:gd name="T6" fmla="*/ 278 w 278"/>
                      <a:gd name="T7" fmla="*/ 56 h 296"/>
                      <a:gd name="T8" fmla="*/ 0 w 278"/>
                      <a:gd name="T9" fmla="*/ 0 h 296"/>
                      <a:gd name="T10" fmla="*/ 0 w 278"/>
                      <a:gd name="T11" fmla="*/ 0 h 296"/>
                      <a:gd name="T12" fmla="*/ 278 w 278"/>
                      <a:gd name="T13" fmla="*/ 296 h 296"/>
                    </a:gdLst>
                    <a:ahLst/>
                    <a:cxnLst>
                      <a:cxn ang="0">
                        <a:pos x="T0" y="T1"/>
                      </a:cxn>
                      <a:cxn ang="0">
                        <a:pos x="T2" y="T3"/>
                      </a:cxn>
                      <a:cxn ang="0">
                        <a:pos x="T4" y="T5"/>
                      </a:cxn>
                      <a:cxn ang="0">
                        <a:pos x="T6" y="T7"/>
                      </a:cxn>
                      <a:cxn ang="0">
                        <a:pos x="T8" y="T9"/>
                      </a:cxn>
                    </a:cxnLst>
                    <a:rect l="T10" t="T11" r="T12" b="T13"/>
                    <a:pathLst>
                      <a:path w="278" h="296">
                        <a:moveTo>
                          <a:pt x="0" y="0"/>
                        </a:moveTo>
                        <a:lnTo>
                          <a:pt x="0" y="240"/>
                        </a:lnTo>
                        <a:lnTo>
                          <a:pt x="278" y="296"/>
                        </a:lnTo>
                        <a:lnTo>
                          <a:pt x="278" y="56"/>
                        </a:lnTo>
                        <a:lnTo>
                          <a:pt x="0" y="0"/>
                        </a:lnTo>
                        <a:close/>
                      </a:path>
                    </a:pathLst>
                  </a:custGeom>
                  <a:solidFill>
                    <a:srgbClr val="969696"/>
                  </a:solidFill>
                  <a:ln w="9360">
                    <a:solidFill>
                      <a:srgbClr val="969696"/>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sp>
                <p:nvSpPr>
                  <p:cNvPr id="57" name="Freeform 49"/>
                  <p:cNvSpPr>
                    <a:spLocks noChangeArrowheads="1"/>
                  </p:cNvSpPr>
                  <p:nvPr/>
                </p:nvSpPr>
                <p:spPr bwMode="auto">
                  <a:xfrm>
                    <a:off x="4514" y="3663"/>
                    <a:ext cx="99" cy="25"/>
                  </a:xfrm>
                  <a:custGeom>
                    <a:avLst/>
                    <a:gdLst>
                      <a:gd name="T0" fmla="*/ 0 w 130"/>
                      <a:gd name="T1" fmla="*/ 0 h 36"/>
                      <a:gd name="T2" fmla="*/ 0 w 130"/>
                      <a:gd name="T3" fmla="*/ 12 h 36"/>
                      <a:gd name="T4" fmla="*/ 130 w 130"/>
                      <a:gd name="T5" fmla="*/ 36 h 36"/>
                      <a:gd name="T6" fmla="*/ 130 w 130"/>
                      <a:gd name="T7" fmla="*/ 24 h 36"/>
                      <a:gd name="T8" fmla="*/ 0 w 130"/>
                      <a:gd name="T9" fmla="*/ 0 h 36"/>
                      <a:gd name="T10" fmla="*/ 0 w 130"/>
                      <a:gd name="T11" fmla="*/ 0 h 36"/>
                      <a:gd name="T12" fmla="*/ 130 w 130"/>
                      <a:gd name="T13" fmla="*/ 36 h 36"/>
                    </a:gdLst>
                    <a:ahLst/>
                    <a:cxnLst>
                      <a:cxn ang="0">
                        <a:pos x="T0" y="T1"/>
                      </a:cxn>
                      <a:cxn ang="0">
                        <a:pos x="T2" y="T3"/>
                      </a:cxn>
                      <a:cxn ang="0">
                        <a:pos x="T4" y="T5"/>
                      </a:cxn>
                      <a:cxn ang="0">
                        <a:pos x="T6" y="T7"/>
                      </a:cxn>
                      <a:cxn ang="0">
                        <a:pos x="T8" y="T9"/>
                      </a:cxn>
                    </a:cxnLst>
                    <a:rect l="T10" t="T11" r="T12" b="T13"/>
                    <a:pathLst>
                      <a:path w="130" h="36">
                        <a:moveTo>
                          <a:pt x="0" y="0"/>
                        </a:moveTo>
                        <a:lnTo>
                          <a:pt x="0" y="12"/>
                        </a:lnTo>
                        <a:lnTo>
                          <a:pt x="130" y="36"/>
                        </a:lnTo>
                        <a:lnTo>
                          <a:pt x="130" y="24"/>
                        </a:lnTo>
                        <a:lnTo>
                          <a:pt x="0" y="0"/>
                        </a:lnTo>
                        <a:close/>
                      </a:path>
                    </a:pathLst>
                  </a:custGeom>
                  <a:solidFill>
                    <a:srgbClr val="000000"/>
                  </a:solidFill>
                  <a:ln w="936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sp>
                <p:nvSpPr>
                  <p:cNvPr id="58" name="Freeform 50"/>
                  <p:cNvSpPr>
                    <a:spLocks noChangeArrowheads="1"/>
                  </p:cNvSpPr>
                  <p:nvPr/>
                </p:nvSpPr>
                <p:spPr bwMode="auto">
                  <a:xfrm>
                    <a:off x="4616" y="3652"/>
                    <a:ext cx="38" cy="36"/>
                  </a:xfrm>
                  <a:custGeom>
                    <a:avLst/>
                    <a:gdLst>
                      <a:gd name="T0" fmla="*/ 0 w 52"/>
                      <a:gd name="T1" fmla="*/ 50 h 50"/>
                      <a:gd name="T2" fmla="*/ 0 w 52"/>
                      <a:gd name="T3" fmla="*/ 38 h 50"/>
                      <a:gd name="T4" fmla="*/ 52 w 52"/>
                      <a:gd name="T5" fmla="*/ 0 h 50"/>
                      <a:gd name="T6" fmla="*/ 52 w 52"/>
                      <a:gd name="T7" fmla="*/ 14 h 50"/>
                      <a:gd name="T8" fmla="*/ 0 w 52"/>
                      <a:gd name="T9" fmla="*/ 50 h 50"/>
                      <a:gd name="T10" fmla="*/ 0 w 52"/>
                      <a:gd name="T11" fmla="*/ 0 h 50"/>
                      <a:gd name="T12" fmla="*/ 52 w 52"/>
                      <a:gd name="T13" fmla="*/ 50 h 50"/>
                    </a:gdLst>
                    <a:ahLst/>
                    <a:cxnLst>
                      <a:cxn ang="0">
                        <a:pos x="T0" y="T1"/>
                      </a:cxn>
                      <a:cxn ang="0">
                        <a:pos x="T2" y="T3"/>
                      </a:cxn>
                      <a:cxn ang="0">
                        <a:pos x="T4" y="T5"/>
                      </a:cxn>
                      <a:cxn ang="0">
                        <a:pos x="T6" y="T7"/>
                      </a:cxn>
                      <a:cxn ang="0">
                        <a:pos x="T8" y="T9"/>
                      </a:cxn>
                    </a:cxnLst>
                    <a:rect l="T10" t="T11" r="T12" b="T13"/>
                    <a:pathLst>
                      <a:path w="52" h="50">
                        <a:moveTo>
                          <a:pt x="0" y="50"/>
                        </a:moveTo>
                        <a:lnTo>
                          <a:pt x="0" y="38"/>
                        </a:lnTo>
                        <a:lnTo>
                          <a:pt x="52" y="0"/>
                        </a:lnTo>
                        <a:lnTo>
                          <a:pt x="52" y="14"/>
                        </a:lnTo>
                        <a:lnTo>
                          <a:pt x="0" y="50"/>
                        </a:lnTo>
                        <a:close/>
                      </a:path>
                    </a:pathLst>
                  </a:custGeom>
                  <a:solidFill>
                    <a:srgbClr val="969696"/>
                  </a:solidFill>
                  <a:ln w="9360">
                    <a:solidFill>
                      <a:srgbClr val="969696"/>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sp>
                <p:nvSpPr>
                  <p:cNvPr id="59" name="Freeform 51"/>
                  <p:cNvSpPr>
                    <a:spLocks noChangeArrowheads="1"/>
                  </p:cNvSpPr>
                  <p:nvPr/>
                </p:nvSpPr>
                <p:spPr bwMode="auto">
                  <a:xfrm>
                    <a:off x="4310" y="3662"/>
                    <a:ext cx="382" cy="120"/>
                  </a:xfrm>
                  <a:custGeom>
                    <a:avLst/>
                    <a:gdLst>
                      <a:gd name="T0" fmla="*/ 112 w 488"/>
                      <a:gd name="T1" fmla="*/ 0 h 156"/>
                      <a:gd name="T2" fmla="*/ 488 w 488"/>
                      <a:gd name="T3" fmla="*/ 74 h 156"/>
                      <a:gd name="T4" fmla="*/ 378 w 488"/>
                      <a:gd name="T5" fmla="*/ 156 h 156"/>
                      <a:gd name="T6" fmla="*/ 0 w 488"/>
                      <a:gd name="T7" fmla="*/ 82 h 156"/>
                      <a:gd name="T8" fmla="*/ 112 w 488"/>
                      <a:gd name="T9" fmla="*/ 0 h 156"/>
                      <a:gd name="T10" fmla="*/ 0 w 488"/>
                      <a:gd name="T11" fmla="*/ 0 h 156"/>
                      <a:gd name="T12" fmla="*/ 488 w 488"/>
                      <a:gd name="T13" fmla="*/ 156 h 156"/>
                    </a:gdLst>
                    <a:ahLst/>
                    <a:cxnLst>
                      <a:cxn ang="0">
                        <a:pos x="T0" y="T1"/>
                      </a:cxn>
                      <a:cxn ang="0">
                        <a:pos x="T2" y="T3"/>
                      </a:cxn>
                      <a:cxn ang="0">
                        <a:pos x="T4" y="T5"/>
                      </a:cxn>
                      <a:cxn ang="0">
                        <a:pos x="T6" y="T7"/>
                      </a:cxn>
                      <a:cxn ang="0">
                        <a:pos x="T8" y="T9"/>
                      </a:cxn>
                    </a:cxnLst>
                    <a:rect l="T10" t="T11" r="T12" b="T13"/>
                    <a:pathLst>
                      <a:path w="488" h="156">
                        <a:moveTo>
                          <a:pt x="112" y="0"/>
                        </a:moveTo>
                        <a:lnTo>
                          <a:pt x="488" y="74"/>
                        </a:lnTo>
                        <a:lnTo>
                          <a:pt x="378" y="156"/>
                        </a:lnTo>
                        <a:lnTo>
                          <a:pt x="0" y="82"/>
                        </a:lnTo>
                        <a:lnTo>
                          <a:pt x="112" y="0"/>
                        </a:lnTo>
                        <a:close/>
                      </a:path>
                    </a:pathLst>
                  </a:custGeom>
                  <a:solidFill>
                    <a:srgbClr val="000000"/>
                  </a:solidFill>
                  <a:ln w="936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sp>
                <p:nvSpPr>
                  <p:cNvPr id="60" name="Freeform 52"/>
                  <p:cNvSpPr>
                    <a:spLocks noChangeArrowheads="1"/>
                  </p:cNvSpPr>
                  <p:nvPr/>
                </p:nvSpPr>
                <p:spPr bwMode="auto">
                  <a:xfrm>
                    <a:off x="4607" y="3720"/>
                    <a:ext cx="85" cy="67"/>
                  </a:xfrm>
                  <a:custGeom>
                    <a:avLst/>
                    <a:gdLst>
                      <a:gd name="T0" fmla="*/ 0 w 112"/>
                      <a:gd name="T1" fmla="*/ 80 h 90"/>
                      <a:gd name="T2" fmla="*/ 0 w 112"/>
                      <a:gd name="T3" fmla="*/ 90 h 90"/>
                      <a:gd name="T4" fmla="*/ 112 w 112"/>
                      <a:gd name="T5" fmla="*/ 20 h 90"/>
                      <a:gd name="T6" fmla="*/ 112 w 112"/>
                      <a:gd name="T7" fmla="*/ 0 h 90"/>
                      <a:gd name="T8" fmla="*/ 0 w 112"/>
                      <a:gd name="T9" fmla="*/ 80 h 90"/>
                      <a:gd name="T10" fmla="*/ 0 w 112"/>
                      <a:gd name="T11" fmla="*/ 0 h 90"/>
                      <a:gd name="T12" fmla="*/ 112 w 112"/>
                      <a:gd name="T13" fmla="*/ 90 h 90"/>
                    </a:gdLst>
                    <a:ahLst/>
                    <a:cxnLst>
                      <a:cxn ang="0">
                        <a:pos x="T0" y="T1"/>
                      </a:cxn>
                      <a:cxn ang="0">
                        <a:pos x="T2" y="T3"/>
                      </a:cxn>
                      <a:cxn ang="0">
                        <a:pos x="T4" y="T5"/>
                      </a:cxn>
                      <a:cxn ang="0">
                        <a:pos x="T6" y="T7"/>
                      </a:cxn>
                      <a:cxn ang="0">
                        <a:pos x="T8" y="T9"/>
                      </a:cxn>
                    </a:cxnLst>
                    <a:rect l="T10" t="T11" r="T12" b="T13"/>
                    <a:pathLst>
                      <a:path w="112" h="90">
                        <a:moveTo>
                          <a:pt x="0" y="80"/>
                        </a:moveTo>
                        <a:lnTo>
                          <a:pt x="0" y="90"/>
                        </a:lnTo>
                        <a:lnTo>
                          <a:pt x="112" y="20"/>
                        </a:lnTo>
                        <a:lnTo>
                          <a:pt x="112" y="0"/>
                        </a:lnTo>
                        <a:lnTo>
                          <a:pt x="0" y="80"/>
                        </a:lnTo>
                        <a:close/>
                      </a:path>
                    </a:pathLst>
                  </a:custGeom>
                  <a:solidFill>
                    <a:srgbClr val="969696"/>
                  </a:solidFill>
                  <a:ln w="9360">
                    <a:solidFill>
                      <a:srgbClr val="969696"/>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sp>
                <p:nvSpPr>
                  <p:cNvPr id="61" name="Freeform 53"/>
                  <p:cNvSpPr>
                    <a:spLocks noChangeArrowheads="1"/>
                  </p:cNvSpPr>
                  <p:nvPr/>
                </p:nvSpPr>
                <p:spPr bwMode="auto">
                  <a:xfrm>
                    <a:off x="4310" y="3726"/>
                    <a:ext cx="294" cy="62"/>
                  </a:xfrm>
                  <a:custGeom>
                    <a:avLst/>
                    <a:gdLst>
                      <a:gd name="T0" fmla="*/ 0 w 378"/>
                      <a:gd name="T1" fmla="*/ 0 h 82"/>
                      <a:gd name="T2" fmla="*/ 0 w 378"/>
                      <a:gd name="T3" fmla="*/ 8 h 82"/>
                      <a:gd name="T4" fmla="*/ 378 w 378"/>
                      <a:gd name="T5" fmla="*/ 82 h 82"/>
                      <a:gd name="T6" fmla="*/ 378 w 378"/>
                      <a:gd name="T7" fmla="*/ 72 h 82"/>
                      <a:gd name="T8" fmla="*/ 0 w 378"/>
                      <a:gd name="T9" fmla="*/ 0 h 82"/>
                      <a:gd name="T10" fmla="*/ 0 w 378"/>
                      <a:gd name="T11" fmla="*/ 0 h 82"/>
                      <a:gd name="T12" fmla="*/ 378 w 378"/>
                      <a:gd name="T13" fmla="*/ 82 h 82"/>
                    </a:gdLst>
                    <a:ahLst/>
                    <a:cxnLst>
                      <a:cxn ang="0">
                        <a:pos x="T0" y="T1"/>
                      </a:cxn>
                      <a:cxn ang="0">
                        <a:pos x="T2" y="T3"/>
                      </a:cxn>
                      <a:cxn ang="0">
                        <a:pos x="T4" y="T5"/>
                      </a:cxn>
                      <a:cxn ang="0">
                        <a:pos x="T6" y="T7"/>
                      </a:cxn>
                      <a:cxn ang="0">
                        <a:pos x="T8" y="T9"/>
                      </a:cxn>
                    </a:cxnLst>
                    <a:rect l="T10" t="T11" r="T12" b="T13"/>
                    <a:pathLst>
                      <a:path w="378" h="82">
                        <a:moveTo>
                          <a:pt x="0" y="0"/>
                        </a:moveTo>
                        <a:lnTo>
                          <a:pt x="0" y="8"/>
                        </a:lnTo>
                        <a:lnTo>
                          <a:pt x="378" y="82"/>
                        </a:lnTo>
                        <a:lnTo>
                          <a:pt x="378" y="72"/>
                        </a:lnTo>
                        <a:lnTo>
                          <a:pt x="0" y="0"/>
                        </a:lnTo>
                        <a:close/>
                      </a:path>
                    </a:pathLst>
                  </a:custGeom>
                  <a:solidFill>
                    <a:srgbClr val="000000"/>
                  </a:solidFill>
                  <a:ln w="936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grpSp>
            <p:sp>
              <p:nvSpPr>
                <p:cNvPr id="46" name="Freeform 54"/>
                <p:cNvSpPr>
                  <a:spLocks noChangeArrowheads="1"/>
                </p:cNvSpPr>
                <p:nvPr/>
              </p:nvSpPr>
              <p:spPr bwMode="auto">
                <a:xfrm>
                  <a:off x="4229" y="3312"/>
                  <a:ext cx="144" cy="206"/>
                </a:xfrm>
                <a:custGeom>
                  <a:avLst/>
                  <a:gdLst>
                    <a:gd name="T0" fmla="*/ 112 w 186"/>
                    <a:gd name="T1" fmla="*/ 170 h 262"/>
                    <a:gd name="T2" fmla="*/ 110 w 186"/>
                    <a:gd name="T3" fmla="*/ 176 h 262"/>
                    <a:gd name="T4" fmla="*/ 108 w 186"/>
                    <a:gd name="T5" fmla="*/ 180 h 262"/>
                    <a:gd name="T6" fmla="*/ 104 w 186"/>
                    <a:gd name="T7" fmla="*/ 184 h 262"/>
                    <a:gd name="T8" fmla="*/ 100 w 186"/>
                    <a:gd name="T9" fmla="*/ 188 h 262"/>
                    <a:gd name="T10" fmla="*/ 104 w 186"/>
                    <a:gd name="T11" fmla="*/ 228 h 262"/>
                    <a:gd name="T12" fmla="*/ 78 w 186"/>
                    <a:gd name="T13" fmla="*/ 228 h 262"/>
                    <a:gd name="T14" fmla="*/ 84 w 186"/>
                    <a:gd name="T15" fmla="*/ 188 h 262"/>
                    <a:gd name="T16" fmla="*/ 80 w 186"/>
                    <a:gd name="T17" fmla="*/ 184 h 262"/>
                    <a:gd name="T18" fmla="*/ 76 w 186"/>
                    <a:gd name="T19" fmla="*/ 180 h 262"/>
                    <a:gd name="T20" fmla="*/ 74 w 186"/>
                    <a:gd name="T21" fmla="*/ 176 h 262"/>
                    <a:gd name="T22" fmla="*/ 72 w 186"/>
                    <a:gd name="T23" fmla="*/ 170 h 262"/>
                    <a:gd name="T24" fmla="*/ 74 w 186"/>
                    <a:gd name="T25" fmla="*/ 164 h 262"/>
                    <a:gd name="T26" fmla="*/ 76 w 186"/>
                    <a:gd name="T27" fmla="*/ 158 h 262"/>
                    <a:gd name="T28" fmla="*/ 80 w 186"/>
                    <a:gd name="T29" fmla="*/ 154 h 262"/>
                    <a:gd name="T30" fmla="*/ 86 w 186"/>
                    <a:gd name="T31" fmla="*/ 150 h 262"/>
                    <a:gd name="T32" fmla="*/ 92 w 186"/>
                    <a:gd name="T33" fmla="*/ 150 h 262"/>
                    <a:gd name="T34" fmla="*/ 98 w 186"/>
                    <a:gd name="T35" fmla="*/ 150 h 262"/>
                    <a:gd name="T36" fmla="*/ 104 w 186"/>
                    <a:gd name="T37" fmla="*/ 154 h 262"/>
                    <a:gd name="T38" fmla="*/ 108 w 186"/>
                    <a:gd name="T39" fmla="*/ 158 h 262"/>
                    <a:gd name="T40" fmla="*/ 110 w 186"/>
                    <a:gd name="T41" fmla="*/ 164 h 262"/>
                    <a:gd name="T42" fmla="*/ 112 w 186"/>
                    <a:gd name="T43" fmla="*/ 170 h 262"/>
                    <a:gd name="T44" fmla="*/ 160 w 186"/>
                    <a:gd name="T45" fmla="*/ 108 h 262"/>
                    <a:gd name="T46" fmla="*/ 160 w 186"/>
                    <a:gd name="T47" fmla="*/ 68 h 262"/>
                    <a:gd name="T48" fmla="*/ 154 w 186"/>
                    <a:gd name="T49" fmla="*/ 40 h 262"/>
                    <a:gd name="T50" fmla="*/ 140 w 186"/>
                    <a:gd name="T51" fmla="*/ 20 h 262"/>
                    <a:gd name="T52" fmla="*/ 118 w 186"/>
                    <a:gd name="T53" fmla="*/ 4 h 262"/>
                    <a:gd name="T54" fmla="*/ 92 w 186"/>
                    <a:gd name="T55" fmla="*/ 0 h 262"/>
                    <a:gd name="T56" fmla="*/ 66 w 186"/>
                    <a:gd name="T57" fmla="*/ 4 h 262"/>
                    <a:gd name="T58" fmla="*/ 44 w 186"/>
                    <a:gd name="T59" fmla="*/ 20 h 262"/>
                    <a:gd name="T60" fmla="*/ 30 w 186"/>
                    <a:gd name="T61" fmla="*/ 40 h 262"/>
                    <a:gd name="T62" fmla="*/ 24 w 186"/>
                    <a:gd name="T63" fmla="*/ 68 h 262"/>
                    <a:gd name="T64" fmla="*/ 24 w 186"/>
                    <a:gd name="T65" fmla="*/ 108 h 262"/>
                    <a:gd name="T66" fmla="*/ 48 w 186"/>
                    <a:gd name="T67" fmla="*/ 108 h 262"/>
                    <a:gd name="T68" fmla="*/ 48 w 186"/>
                    <a:gd name="T69" fmla="*/ 68 h 262"/>
                    <a:gd name="T70" fmla="*/ 52 w 186"/>
                    <a:gd name="T71" fmla="*/ 50 h 262"/>
                    <a:gd name="T72" fmla="*/ 60 w 186"/>
                    <a:gd name="T73" fmla="*/ 36 h 262"/>
                    <a:gd name="T74" fmla="*/ 74 w 186"/>
                    <a:gd name="T75" fmla="*/ 26 h 262"/>
                    <a:gd name="T76" fmla="*/ 92 w 186"/>
                    <a:gd name="T77" fmla="*/ 24 h 262"/>
                    <a:gd name="T78" fmla="*/ 108 w 186"/>
                    <a:gd name="T79" fmla="*/ 26 h 262"/>
                    <a:gd name="T80" fmla="*/ 122 w 186"/>
                    <a:gd name="T81" fmla="*/ 36 h 262"/>
                    <a:gd name="T82" fmla="*/ 132 w 186"/>
                    <a:gd name="T83" fmla="*/ 50 h 262"/>
                    <a:gd name="T84" fmla="*/ 136 w 186"/>
                    <a:gd name="T85" fmla="*/ 68 h 262"/>
                    <a:gd name="T86" fmla="*/ 136 w 186"/>
                    <a:gd name="T87" fmla="*/ 108 h 262"/>
                    <a:gd name="T88" fmla="*/ 160 w 186"/>
                    <a:gd name="T89" fmla="*/ 108 h 262"/>
                    <a:gd name="T90" fmla="*/ 186 w 186"/>
                    <a:gd name="T91" fmla="*/ 262 h 262"/>
                    <a:gd name="T92" fmla="*/ 186 w 186"/>
                    <a:gd name="T93" fmla="*/ 116 h 262"/>
                    <a:gd name="T94" fmla="*/ 0 w 186"/>
                    <a:gd name="T95" fmla="*/ 116 h 262"/>
                    <a:gd name="T96" fmla="*/ 0 w 186"/>
                    <a:gd name="T97" fmla="*/ 262 h 262"/>
                    <a:gd name="T98" fmla="*/ 186 w 186"/>
                    <a:gd name="T99" fmla="*/ 262 h 262"/>
                    <a:gd name="T100" fmla="*/ 0 w 186"/>
                    <a:gd name="T101" fmla="*/ 0 h 262"/>
                    <a:gd name="T102" fmla="*/ 186 w 186"/>
                    <a:gd name="T103"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T100" t="T101" r="T102" b="T103"/>
                  <a:pathLst>
                    <a:path w="186" h="262">
                      <a:moveTo>
                        <a:pt x="112" y="170"/>
                      </a:moveTo>
                      <a:lnTo>
                        <a:pt x="110" y="176"/>
                      </a:lnTo>
                      <a:lnTo>
                        <a:pt x="108" y="180"/>
                      </a:lnTo>
                      <a:lnTo>
                        <a:pt x="104" y="184"/>
                      </a:lnTo>
                      <a:lnTo>
                        <a:pt x="100" y="188"/>
                      </a:lnTo>
                      <a:lnTo>
                        <a:pt x="104" y="228"/>
                      </a:lnTo>
                      <a:lnTo>
                        <a:pt x="78" y="228"/>
                      </a:lnTo>
                      <a:lnTo>
                        <a:pt x="84" y="188"/>
                      </a:lnTo>
                      <a:lnTo>
                        <a:pt x="80" y="184"/>
                      </a:lnTo>
                      <a:lnTo>
                        <a:pt x="76" y="180"/>
                      </a:lnTo>
                      <a:lnTo>
                        <a:pt x="74" y="176"/>
                      </a:lnTo>
                      <a:lnTo>
                        <a:pt x="72" y="170"/>
                      </a:lnTo>
                      <a:lnTo>
                        <a:pt x="74" y="164"/>
                      </a:lnTo>
                      <a:lnTo>
                        <a:pt x="76" y="158"/>
                      </a:lnTo>
                      <a:lnTo>
                        <a:pt x="80" y="154"/>
                      </a:lnTo>
                      <a:lnTo>
                        <a:pt x="86" y="150"/>
                      </a:lnTo>
                      <a:lnTo>
                        <a:pt x="92" y="150"/>
                      </a:lnTo>
                      <a:lnTo>
                        <a:pt x="98" y="150"/>
                      </a:lnTo>
                      <a:lnTo>
                        <a:pt x="104" y="154"/>
                      </a:lnTo>
                      <a:lnTo>
                        <a:pt x="108" y="158"/>
                      </a:lnTo>
                      <a:lnTo>
                        <a:pt x="110" y="164"/>
                      </a:lnTo>
                      <a:lnTo>
                        <a:pt x="112" y="170"/>
                      </a:lnTo>
                      <a:close/>
                      <a:moveTo>
                        <a:pt x="160" y="108"/>
                      </a:moveTo>
                      <a:lnTo>
                        <a:pt x="160" y="68"/>
                      </a:lnTo>
                      <a:lnTo>
                        <a:pt x="154" y="40"/>
                      </a:lnTo>
                      <a:lnTo>
                        <a:pt x="140" y="20"/>
                      </a:lnTo>
                      <a:lnTo>
                        <a:pt x="118" y="4"/>
                      </a:lnTo>
                      <a:lnTo>
                        <a:pt x="92" y="0"/>
                      </a:lnTo>
                      <a:lnTo>
                        <a:pt x="66" y="4"/>
                      </a:lnTo>
                      <a:lnTo>
                        <a:pt x="44" y="20"/>
                      </a:lnTo>
                      <a:lnTo>
                        <a:pt x="30" y="40"/>
                      </a:lnTo>
                      <a:lnTo>
                        <a:pt x="24" y="68"/>
                      </a:lnTo>
                      <a:lnTo>
                        <a:pt x="24" y="108"/>
                      </a:lnTo>
                      <a:lnTo>
                        <a:pt x="48" y="108"/>
                      </a:lnTo>
                      <a:lnTo>
                        <a:pt x="48" y="68"/>
                      </a:lnTo>
                      <a:lnTo>
                        <a:pt x="52" y="50"/>
                      </a:lnTo>
                      <a:lnTo>
                        <a:pt x="60" y="36"/>
                      </a:lnTo>
                      <a:lnTo>
                        <a:pt x="74" y="26"/>
                      </a:lnTo>
                      <a:lnTo>
                        <a:pt x="92" y="24"/>
                      </a:lnTo>
                      <a:lnTo>
                        <a:pt x="108" y="26"/>
                      </a:lnTo>
                      <a:lnTo>
                        <a:pt x="122" y="36"/>
                      </a:lnTo>
                      <a:lnTo>
                        <a:pt x="132" y="50"/>
                      </a:lnTo>
                      <a:lnTo>
                        <a:pt x="136" y="68"/>
                      </a:lnTo>
                      <a:lnTo>
                        <a:pt x="136" y="108"/>
                      </a:lnTo>
                      <a:lnTo>
                        <a:pt x="160" y="108"/>
                      </a:lnTo>
                      <a:close/>
                      <a:moveTo>
                        <a:pt x="186" y="262"/>
                      </a:moveTo>
                      <a:lnTo>
                        <a:pt x="186" y="116"/>
                      </a:lnTo>
                      <a:lnTo>
                        <a:pt x="0" y="116"/>
                      </a:lnTo>
                      <a:lnTo>
                        <a:pt x="0" y="262"/>
                      </a:lnTo>
                      <a:lnTo>
                        <a:pt x="186" y="262"/>
                      </a:lnTo>
                      <a:close/>
                    </a:path>
                  </a:pathLst>
                </a:custGeom>
                <a:solidFill>
                  <a:srgbClr val="000000"/>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620"/>
                </a:p>
              </p:txBody>
            </p:sp>
          </p:grpSp>
        </p:grpSp>
        <p:pic>
          <p:nvPicPr>
            <p:cNvPr id="42" name="Picture 59" descr="zg_water_right_a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8333" t="6667" r="8333" b="6667"/>
            <a:stretch>
              <a:fillRect/>
            </a:stretch>
          </p:blipFill>
          <p:spPr bwMode="auto">
            <a:xfrm>
              <a:off x="8073401" y="2460998"/>
              <a:ext cx="613399" cy="77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593002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355143" y="197812"/>
            <a:ext cx="8557812" cy="485679"/>
          </a:xfrm>
        </p:spPr>
        <p:txBody>
          <a:bodyPr/>
          <a:lstStyle/>
          <a:p>
            <a:r>
              <a:rPr lang="en-US" altLang="zh-CN" sz="2000" dirty="0">
                <a:latin typeface="HelvNeue Medium for IBM" charset="0"/>
                <a:ea typeface="HelvNeue Medium for IBM" charset="0"/>
                <a:cs typeface="HelvNeue Medium for IBM" charset="0"/>
              </a:rPr>
              <a:t>High Availability Key Management Considerations</a:t>
            </a:r>
            <a:br>
              <a:rPr lang="en-US" altLang="zh-CN" sz="2000" dirty="0">
                <a:latin typeface="HelvNeue Medium for IBM" charset="0"/>
                <a:ea typeface="HelvNeue Medium for IBM" charset="0"/>
                <a:cs typeface="HelvNeue Medium for IBM" charset="0"/>
              </a:rPr>
            </a:br>
            <a:r>
              <a:rPr lang="en-US" altLang="zh-CN" sz="1100" b="0" i="1" dirty="0">
                <a:solidFill>
                  <a:schemeClr val="tx1"/>
                </a:solidFill>
                <a:latin typeface="Arial" charset="0"/>
                <a:ea typeface="Arial" charset="0"/>
                <a:cs typeface="Arial" charset="0"/>
              </a:rPr>
              <a:t>ICSF Parallel </a:t>
            </a:r>
            <a:r>
              <a:rPr lang="en-US" altLang="zh-CN" sz="1100" b="0" i="1" dirty="0" err="1">
                <a:solidFill>
                  <a:schemeClr val="tx1"/>
                </a:solidFill>
                <a:latin typeface="Arial" charset="0"/>
                <a:ea typeface="Arial" charset="0"/>
                <a:cs typeface="Arial" charset="0"/>
              </a:rPr>
              <a:t>Sysplex</a:t>
            </a:r>
            <a:r>
              <a:rPr lang="en-US" altLang="zh-CN" sz="1100" b="0" i="1" dirty="0">
                <a:solidFill>
                  <a:schemeClr val="tx1"/>
                </a:solidFill>
                <a:latin typeface="Arial" charset="0"/>
                <a:ea typeface="Arial" charset="0"/>
                <a:cs typeface="Arial" charset="0"/>
              </a:rPr>
              <a:t> Enablement</a:t>
            </a:r>
            <a:endParaRPr lang="zh-CN" altLang="en-US" sz="1100" b="0" i="1" dirty="0">
              <a:solidFill>
                <a:schemeClr val="tx1"/>
              </a:solidFill>
              <a:latin typeface="Arial" charset="0"/>
              <a:ea typeface="Arial" charset="0"/>
              <a:cs typeface="Arial" charset="0"/>
            </a:endParaRPr>
          </a:p>
        </p:txBody>
      </p:sp>
      <p:pic>
        <p:nvPicPr>
          <p:cNvPr id="29699" name="Picture 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0626" y="617334"/>
            <a:ext cx="439341"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0" name="Picture 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0626" y="1434103"/>
            <a:ext cx="439341"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1" name="Picture 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3183" y="1434103"/>
            <a:ext cx="439341"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2" name="Picture 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3183" y="617334"/>
            <a:ext cx="439341"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3" name="等腰三角形 2"/>
          <p:cNvSpPr>
            <a:spLocks noChangeArrowheads="1"/>
          </p:cNvSpPr>
          <p:nvPr/>
        </p:nvSpPr>
        <p:spPr bwMode="auto">
          <a:xfrm>
            <a:off x="6469296" y="910229"/>
            <a:ext cx="278606" cy="251222"/>
          </a:xfrm>
          <a:prstGeom prst="triangle">
            <a:avLst>
              <a:gd name="adj" fmla="val 5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zh-CN" altLang="en-US" sz="1350">
              <a:latin typeface="Arial"/>
              <a:ea typeface="SimSun" charset="-122"/>
              <a:cs typeface="Arial"/>
            </a:endParaRPr>
          </a:p>
        </p:txBody>
      </p:sp>
      <p:sp>
        <p:nvSpPr>
          <p:cNvPr id="29704" name="等腰三角形 122"/>
          <p:cNvSpPr>
            <a:spLocks noChangeArrowheads="1"/>
          </p:cNvSpPr>
          <p:nvPr/>
        </p:nvSpPr>
        <p:spPr bwMode="auto">
          <a:xfrm>
            <a:off x="6480012" y="1343615"/>
            <a:ext cx="277415" cy="252413"/>
          </a:xfrm>
          <a:prstGeom prst="triangle">
            <a:avLst>
              <a:gd name="adj" fmla="val 5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zh-CN" altLang="en-US" sz="1350">
              <a:latin typeface="Arial"/>
              <a:ea typeface="SimSun" charset="-122"/>
              <a:cs typeface="Arial"/>
            </a:endParaRPr>
          </a:p>
        </p:txBody>
      </p:sp>
      <p:cxnSp>
        <p:nvCxnSpPr>
          <p:cNvPr id="38922" name="直接连接符 6"/>
          <p:cNvCxnSpPr>
            <a:cxnSpLocks noChangeShapeType="1"/>
            <a:stCxn id="29699" idx="3"/>
          </p:cNvCxnSpPr>
          <p:nvPr/>
        </p:nvCxnSpPr>
        <p:spPr bwMode="auto">
          <a:xfrm>
            <a:off x="6129967" y="910228"/>
            <a:ext cx="685800" cy="68580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923" name="直接连接符 8"/>
          <p:cNvCxnSpPr>
            <a:cxnSpLocks noChangeShapeType="1"/>
            <a:stCxn id="29699" idx="3"/>
            <a:endCxn id="29703" idx="2"/>
          </p:cNvCxnSpPr>
          <p:nvPr/>
        </p:nvCxnSpPr>
        <p:spPr bwMode="auto">
          <a:xfrm>
            <a:off x="6129968" y="910229"/>
            <a:ext cx="339328" cy="251222"/>
          </a:xfrm>
          <a:prstGeom prst="line">
            <a:avLst/>
          </a:prstGeom>
          <a:noFill/>
          <a:ln w="9525">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924" name="直接连接符 130"/>
          <p:cNvCxnSpPr>
            <a:cxnSpLocks noChangeShapeType="1"/>
            <a:stCxn id="29699" idx="3"/>
            <a:endCxn id="29704" idx="2"/>
          </p:cNvCxnSpPr>
          <p:nvPr/>
        </p:nvCxnSpPr>
        <p:spPr bwMode="auto">
          <a:xfrm>
            <a:off x="6129968" y="910228"/>
            <a:ext cx="350044" cy="685800"/>
          </a:xfrm>
          <a:prstGeom prst="line">
            <a:avLst/>
          </a:prstGeom>
          <a:noFill/>
          <a:ln w="9525">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925" name="直接连接符 131"/>
          <p:cNvCxnSpPr>
            <a:cxnSpLocks noChangeShapeType="1"/>
            <a:stCxn id="29700" idx="3"/>
            <a:endCxn id="29703" idx="2"/>
          </p:cNvCxnSpPr>
          <p:nvPr/>
        </p:nvCxnSpPr>
        <p:spPr bwMode="auto">
          <a:xfrm flipV="1">
            <a:off x="6129968" y="1161450"/>
            <a:ext cx="339328" cy="565547"/>
          </a:xfrm>
          <a:prstGeom prst="line">
            <a:avLst/>
          </a:prstGeom>
          <a:noFill/>
          <a:ln w="9525">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926" name="直接连接符 132"/>
          <p:cNvCxnSpPr>
            <a:cxnSpLocks noChangeShapeType="1"/>
            <a:stCxn id="29700" idx="3"/>
            <a:endCxn id="29704" idx="2"/>
          </p:cNvCxnSpPr>
          <p:nvPr/>
        </p:nvCxnSpPr>
        <p:spPr bwMode="auto">
          <a:xfrm flipV="1">
            <a:off x="6129968" y="1596028"/>
            <a:ext cx="350044" cy="130969"/>
          </a:xfrm>
          <a:prstGeom prst="line">
            <a:avLst/>
          </a:prstGeom>
          <a:noFill/>
          <a:ln w="9525">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927" name="直接连接符 133"/>
          <p:cNvCxnSpPr>
            <a:cxnSpLocks noChangeShapeType="1"/>
            <a:stCxn id="29703" idx="4"/>
            <a:endCxn id="29702" idx="1"/>
          </p:cNvCxnSpPr>
          <p:nvPr/>
        </p:nvCxnSpPr>
        <p:spPr bwMode="auto">
          <a:xfrm flipV="1">
            <a:off x="6747902" y="910229"/>
            <a:ext cx="345281" cy="251222"/>
          </a:xfrm>
          <a:prstGeom prst="line">
            <a:avLst/>
          </a:prstGeom>
          <a:noFill/>
          <a:ln w="9525">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928" name="直接连接符 134"/>
          <p:cNvCxnSpPr>
            <a:cxnSpLocks noChangeShapeType="1"/>
            <a:stCxn id="29703" idx="4"/>
            <a:endCxn id="29701" idx="1"/>
          </p:cNvCxnSpPr>
          <p:nvPr/>
        </p:nvCxnSpPr>
        <p:spPr bwMode="auto">
          <a:xfrm>
            <a:off x="6747902" y="1161450"/>
            <a:ext cx="345281" cy="565547"/>
          </a:xfrm>
          <a:prstGeom prst="line">
            <a:avLst/>
          </a:prstGeom>
          <a:noFill/>
          <a:ln w="9525">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929" name="直接连接符 135"/>
          <p:cNvCxnSpPr>
            <a:cxnSpLocks noChangeShapeType="1"/>
            <a:stCxn id="29704" idx="4"/>
            <a:endCxn id="29701" idx="1"/>
          </p:cNvCxnSpPr>
          <p:nvPr/>
        </p:nvCxnSpPr>
        <p:spPr bwMode="auto">
          <a:xfrm>
            <a:off x="6757427" y="1596028"/>
            <a:ext cx="335756" cy="130969"/>
          </a:xfrm>
          <a:prstGeom prst="line">
            <a:avLst/>
          </a:prstGeom>
          <a:noFill/>
          <a:ln w="9525">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930" name="直接连接符 136"/>
          <p:cNvCxnSpPr>
            <a:cxnSpLocks noChangeShapeType="1"/>
            <a:stCxn id="29704" idx="4"/>
            <a:endCxn id="29702" idx="1"/>
          </p:cNvCxnSpPr>
          <p:nvPr/>
        </p:nvCxnSpPr>
        <p:spPr bwMode="auto">
          <a:xfrm flipV="1">
            <a:off x="6757427" y="910228"/>
            <a:ext cx="335756" cy="685800"/>
          </a:xfrm>
          <a:prstGeom prst="line">
            <a:avLst/>
          </a:prstGeom>
          <a:noFill/>
          <a:ln w="9525">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8931" name="圆角矩形 27648"/>
          <p:cNvSpPr>
            <a:spLocks noChangeArrowheads="1"/>
          </p:cNvSpPr>
          <p:nvPr/>
        </p:nvSpPr>
        <p:spPr bwMode="auto">
          <a:xfrm>
            <a:off x="5353680" y="501844"/>
            <a:ext cx="2483644" cy="1762125"/>
          </a:xfrm>
          <a:prstGeom prst="roundRect">
            <a:avLst>
              <a:gd name="adj" fmla="val 16667"/>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zh-CN" altLang="en-US" sz="1350">
              <a:latin typeface="Arial"/>
              <a:ea typeface="宋体" charset="0"/>
              <a:cs typeface="Arial"/>
            </a:endParaRPr>
          </a:p>
        </p:txBody>
      </p:sp>
      <p:sp>
        <p:nvSpPr>
          <p:cNvPr id="29715" name="矩形 27651"/>
          <p:cNvSpPr>
            <a:spLocks noChangeArrowheads="1"/>
          </p:cNvSpPr>
          <p:nvPr/>
        </p:nvSpPr>
        <p:spPr bwMode="auto">
          <a:xfrm>
            <a:off x="4582155" y="629241"/>
            <a:ext cx="519113" cy="370285"/>
          </a:xfrm>
          <a:prstGeom prst="rect">
            <a:avLst/>
          </a:prstGeom>
          <a:solidFill>
            <a:schemeClr val="accent1"/>
          </a:solidFill>
          <a:ln w="9525">
            <a:solidFill>
              <a:schemeClr val="tx1"/>
            </a:solidFill>
            <a:miter lim="800000"/>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zh-CN" altLang="en-US" sz="1350">
              <a:latin typeface="Arial"/>
              <a:ea typeface="SimSun" charset="-122"/>
              <a:cs typeface="Arial"/>
            </a:endParaRPr>
          </a:p>
        </p:txBody>
      </p:sp>
      <p:sp>
        <p:nvSpPr>
          <p:cNvPr id="29716" name="矩形 168"/>
          <p:cNvSpPr>
            <a:spLocks noChangeArrowheads="1"/>
          </p:cNvSpPr>
          <p:nvPr/>
        </p:nvSpPr>
        <p:spPr bwMode="auto">
          <a:xfrm>
            <a:off x="4644068" y="692344"/>
            <a:ext cx="520303" cy="370284"/>
          </a:xfrm>
          <a:prstGeom prst="rect">
            <a:avLst/>
          </a:prstGeom>
          <a:solidFill>
            <a:schemeClr val="accent1"/>
          </a:solidFill>
          <a:ln w="9525">
            <a:solidFill>
              <a:schemeClr val="tx1"/>
            </a:solidFill>
            <a:miter lim="800000"/>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zh-CN" altLang="en-US" sz="1350">
              <a:latin typeface="Arial"/>
              <a:ea typeface="SimSun" charset="-122"/>
              <a:cs typeface="Arial"/>
            </a:endParaRPr>
          </a:p>
        </p:txBody>
      </p:sp>
      <p:sp>
        <p:nvSpPr>
          <p:cNvPr id="29717" name="矩形 169"/>
          <p:cNvSpPr>
            <a:spLocks noChangeArrowheads="1"/>
          </p:cNvSpPr>
          <p:nvPr/>
        </p:nvSpPr>
        <p:spPr bwMode="auto">
          <a:xfrm>
            <a:off x="4705980" y="756638"/>
            <a:ext cx="520303" cy="370284"/>
          </a:xfrm>
          <a:prstGeom prst="rect">
            <a:avLst/>
          </a:prstGeom>
          <a:solidFill>
            <a:schemeClr val="accent2"/>
          </a:solidFill>
          <a:ln w="9525">
            <a:solidFill>
              <a:schemeClr val="tx1"/>
            </a:solidFill>
            <a:miter lim="800000"/>
            <a:headEnd/>
            <a:tailEnd/>
          </a:ln>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CN" sz="600" b="1">
                <a:solidFill>
                  <a:srgbClr val="000000"/>
                </a:solidFill>
                <a:latin typeface="Arial"/>
                <a:ea typeface="SimSun" charset="-122"/>
                <a:cs typeface="Arial"/>
              </a:rPr>
              <a:t>EP-11 MK</a:t>
            </a:r>
            <a:endParaRPr lang="zh-CN" altLang="en-US" sz="600" b="1">
              <a:solidFill>
                <a:srgbClr val="000000"/>
              </a:solidFill>
              <a:latin typeface="Arial"/>
              <a:ea typeface="SimSun" charset="-122"/>
              <a:cs typeface="Arial"/>
            </a:endParaRPr>
          </a:p>
        </p:txBody>
      </p:sp>
      <p:sp>
        <p:nvSpPr>
          <p:cNvPr id="38967" name="矩形 170"/>
          <p:cNvSpPr>
            <a:spLocks noChangeArrowheads="1"/>
          </p:cNvSpPr>
          <p:nvPr/>
        </p:nvSpPr>
        <p:spPr bwMode="auto">
          <a:xfrm>
            <a:off x="4769082" y="819741"/>
            <a:ext cx="519113" cy="370285"/>
          </a:xfrm>
          <a:prstGeom prst="rect">
            <a:avLst/>
          </a:prstGeom>
          <a:solidFill>
            <a:schemeClr val="accent1"/>
          </a:solidFill>
          <a:ln w="9525">
            <a:solidFill>
              <a:schemeClr val="tx1"/>
            </a:solidFill>
            <a:miter lim="800000"/>
            <a:headEnd/>
            <a:tailEnd/>
          </a:ln>
        </p:spPr>
        <p:txBody>
          <a:bodyPr tIns="6858" anchor="ctr" anchorCtr="1"/>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CN" sz="600" b="1">
                <a:latin typeface="Arial"/>
                <a:ea typeface="SimSun" charset="-122"/>
                <a:cs typeface="Arial"/>
              </a:rPr>
              <a:t>HSM</a:t>
            </a:r>
          </a:p>
          <a:p>
            <a:pPr algn="ctr"/>
            <a:r>
              <a:rPr lang="en-US" altLang="zh-CN" sz="600" b="1">
                <a:latin typeface="Arial"/>
                <a:ea typeface="SimSun" charset="-122"/>
                <a:cs typeface="Arial"/>
              </a:rPr>
              <a:t>Master Key</a:t>
            </a:r>
            <a:endParaRPr lang="zh-CN" altLang="en-US" sz="600" b="1">
              <a:latin typeface="Arial"/>
              <a:ea typeface="SimSun" charset="-122"/>
              <a:cs typeface="Arial"/>
            </a:endParaRPr>
          </a:p>
        </p:txBody>
      </p:sp>
      <p:sp>
        <p:nvSpPr>
          <p:cNvPr id="29719" name="矩形 173"/>
          <p:cNvSpPr>
            <a:spLocks noChangeArrowheads="1"/>
          </p:cNvSpPr>
          <p:nvPr/>
        </p:nvSpPr>
        <p:spPr bwMode="auto">
          <a:xfrm>
            <a:off x="7918286" y="1526972"/>
            <a:ext cx="520303" cy="370285"/>
          </a:xfrm>
          <a:prstGeom prst="rect">
            <a:avLst/>
          </a:prstGeom>
          <a:solidFill>
            <a:schemeClr val="accent1"/>
          </a:solidFill>
          <a:ln w="9525">
            <a:solidFill>
              <a:schemeClr val="tx1"/>
            </a:solidFill>
            <a:miter lim="800000"/>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zh-CN" altLang="en-US" sz="1350">
              <a:latin typeface="Arial"/>
              <a:ea typeface="SimSun" charset="-122"/>
              <a:cs typeface="Arial"/>
            </a:endParaRPr>
          </a:p>
        </p:txBody>
      </p:sp>
      <p:sp>
        <p:nvSpPr>
          <p:cNvPr id="29720" name="矩形 174"/>
          <p:cNvSpPr>
            <a:spLocks noChangeArrowheads="1"/>
          </p:cNvSpPr>
          <p:nvPr/>
        </p:nvSpPr>
        <p:spPr bwMode="auto">
          <a:xfrm>
            <a:off x="7980199" y="1590075"/>
            <a:ext cx="520303" cy="370284"/>
          </a:xfrm>
          <a:prstGeom prst="rect">
            <a:avLst/>
          </a:prstGeom>
          <a:solidFill>
            <a:schemeClr val="accent1"/>
          </a:solidFill>
          <a:ln w="9525">
            <a:solidFill>
              <a:schemeClr val="tx1"/>
            </a:solidFill>
            <a:miter lim="800000"/>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zh-CN" altLang="en-US" sz="1350">
              <a:latin typeface="Arial"/>
              <a:ea typeface="SimSun" charset="-122"/>
              <a:cs typeface="Arial"/>
            </a:endParaRPr>
          </a:p>
        </p:txBody>
      </p:sp>
      <p:sp>
        <p:nvSpPr>
          <p:cNvPr id="29721" name="矩形 175"/>
          <p:cNvSpPr>
            <a:spLocks noChangeArrowheads="1"/>
          </p:cNvSpPr>
          <p:nvPr/>
        </p:nvSpPr>
        <p:spPr bwMode="auto">
          <a:xfrm>
            <a:off x="8043301" y="1654369"/>
            <a:ext cx="520304" cy="370284"/>
          </a:xfrm>
          <a:prstGeom prst="rect">
            <a:avLst/>
          </a:prstGeom>
          <a:solidFill>
            <a:schemeClr val="accent2"/>
          </a:solidFill>
          <a:ln w="9525">
            <a:solidFill>
              <a:schemeClr val="tx1"/>
            </a:solidFill>
            <a:miter lim="800000"/>
            <a:headEnd/>
            <a:tailEnd/>
          </a:ln>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CN" sz="600" b="1">
                <a:latin typeface="Arial"/>
                <a:ea typeface="SimSun" charset="-122"/>
                <a:cs typeface="Arial"/>
              </a:rPr>
              <a:t>EP-11 MK</a:t>
            </a:r>
            <a:endParaRPr lang="zh-CN" altLang="en-US" sz="600" b="1">
              <a:latin typeface="Arial"/>
              <a:ea typeface="SimSun" charset="-122"/>
              <a:cs typeface="Arial"/>
            </a:endParaRPr>
          </a:p>
        </p:txBody>
      </p:sp>
      <p:sp>
        <p:nvSpPr>
          <p:cNvPr id="38963" name="矩形 176"/>
          <p:cNvSpPr>
            <a:spLocks noChangeArrowheads="1"/>
          </p:cNvSpPr>
          <p:nvPr/>
        </p:nvSpPr>
        <p:spPr bwMode="auto">
          <a:xfrm>
            <a:off x="8105214" y="1717472"/>
            <a:ext cx="520304" cy="370285"/>
          </a:xfrm>
          <a:prstGeom prst="rect">
            <a:avLst/>
          </a:prstGeom>
          <a:solidFill>
            <a:schemeClr val="accent1"/>
          </a:solidFill>
          <a:ln w="9525">
            <a:solidFill>
              <a:schemeClr val="tx1"/>
            </a:solidFill>
            <a:miter lim="800000"/>
            <a:headEnd/>
            <a:tailEnd/>
          </a:ln>
        </p:spPr>
        <p:txBody>
          <a:bodyPr tIns="6858" anchor="ctr" anchorCtr="1"/>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CN" sz="600" b="1">
                <a:solidFill>
                  <a:srgbClr val="000000"/>
                </a:solidFill>
                <a:latin typeface="Arial"/>
                <a:ea typeface="SimSun" charset="-122"/>
                <a:cs typeface="Arial"/>
              </a:rPr>
              <a:t>HSM</a:t>
            </a:r>
            <a:br>
              <a:rPr lang="en-US" altLang="zh-CN" sz="600" b="1">
                <a:solidFill>
                  <a:srgbClr val="000000"/>
                </a:solidFill>
                <a:latin typeface="Arial"/>
                <a:ea typeface="SimSun" charset="-122"/>
                <a:cs typeface="Arial"/>
              </a:rPr>
            </a:br>
            <a:r>
              <a:rPr lang="en-US" altLang="zh-CN" sz="600" b="1">
                <a:solidFill>
                  <a:srgbClr val="000000"/>
                </a:solidFill>
                <a:latin typeface="Arial"/>
                <a:ea typeface="SimSun" charset="-122"/>
                <a:cs typeface="Arial"/>
              </a:rPr>
              <a:t>Master Key</a:t>
            </a:r>
            <a:endParaRPr lang="zh-CN" altLang="en-US" sz="600" b="1">
              <a:latin typeface="Arial"/>
              <a:ea typeface="SimSun" charset="-122"/>
              <a:cs typeface="Arial"/>
            </a:endParaRPr>
          </a:p>
        </p:txBody>
      </p:sp>
      <p:sp>
        <p:nvSpPr>
          <p:cNvPr id="29723" name="矩形 178"/>
          <p:cNvSpPr>
            <a:spLocks noChangeArrowheads="1"/>
          </p:cNvSpPr>
          <p:nvPr/>
        </p:nvSpPr>
        <p:spPr bwMode="auto">
          <a:xfrm>
            <a:off x="4582155" y="1528163"/>
            <a:ext cx="519113" cy="369094"/>
          </a:xfrm>
          <a:prstGeom prst="rect">
            <a:avLst/>
          </a:prstGeom>
          <a:solidFill>
            <a:schemeClr val="accent1"/>
          </a:solidFill>
          <a:ln w="9525">
            <a:solidFill>
              <a:schemeClr val="tx1"/>
            </a:solidFill>
            <a:miter lim="800000"/>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zh-CN" altLang="en-US" sz="1350">
              <a:latin typeface="Arial"/>
              <a:ea typeface="SimSun" charset="-122"/>
              <a:cs typeface="Arial"/>
            </a:endParaRPr>
          </a:p>
        </p:txBody>
      </p:sp>
      <p:sp>
        <p:nvSpPr>
          <p:cNvPr id="29724" name="矩形 179"/>
          <p:cNvSpPr>
            <a:spLocks noChangeArrowheads="1"/>
          </p:cNvSpPr>
          <p:nvPr/>
        </p:nvSpPr>
        <p:spPr bwMode="auto">
          <a:xfrm>
            <a:off x="4644068" y="1591266"/>
            <a:ext cx="520303" cy="369094"/>
          </a:xfrm>
          <a:prstGeom prst="rect">
            <a:avLst/>
          </a:prstGeom>
          <a:solidFill>
            <a:schemeClr val="accent1"/>
          </a:solidFill>
          <a:ln w="9525">
            <a:solidFill>
              <a:schemeClr val="tx1"/>
            </a:solidFill>
            <a:miter lim="800000"/>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zh-CN" altLang="en-US" sz="1350">
              <a:latin typeface="Arial"/>
              <a:ea typeface="SimSun" charset="-122"/>
              <a:cs typeface="Arial"/>
            </a:endParaRPr>
          </a:p>
        </p:txBody>
      </p:sp>
      <p:sp>
        <p:nvSpPr>
          <p:cNvPr id="29725" name="矩形 180"/>
          <p:cNvSpPr>
            <a:spLocks noChangeArrowheads="1"/>
          </p:cNvSpPr>
          <p:nvPr/>
        </p:nvSpPr>
        <p:spPr bwMode="auto">
          <a:xfrm>
            <a:off x="4705980" y="1655560"/>
            <a:ext cx="520303" cy="369094"/>
          </a:xfrm>
          <a:prstGeom prst="rect">
            <a:avLst/>
          </a:prstGeom>
          <a:solidFill>
            <a:schemeClr val="accent2"/>
          </a:solidFill>
          <a:ln w="9525">
            <a:solidFill>
              <a:schemeClr val="tx1"/>
            </a:solidFill>
            <a:miter lim="800000"/>
            <a:headEnd/>
            <a:tailEnd/>
          </a:ln>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CN" sz="600" b="1">
                <a:latin typeface="Arial"/>
                <a:ea typeface="SimSun" charset="-122"/>
                <a:cs typeface="Arial"/>
              </a:rPr>
              <a:t>EP-11 MK</a:t>
            </a:r>
            <a:endParaRPr lang="zh-CN" altLang="en-US" sz="600" b="1">
              <a:latin typeface="Arial"/>
              <a:ea typeface="SimSun" charset="-122"/>
              <a:cs typeface="Arial"/>
            </a:endParaRPr>
          </a:p>
        </p:txBody>
      </p:sp>
      <p:sp>
        <p:nvSpPr>
          <p:cNvPr id="38959" name="矩形 181"/>
          <p:cNvSpPr>
            <a:spLocks noChangeArrowheads="1"/>
          </p:cNvSpPr>
          <p:nvPr/>
        </p:nvSpPr>
        <p:spPr bwMode="auto">
          <a:xfrm>
            <a:off x="4769082" y="1718663"/>
            <a:ext cx="519113" cy="369094"/>
          </a:xfrm>
          <a:prstGeom prst="rect">
            <a:avLst/>
          </a:prstGeom>
          <a:solidFill>
            <a:schemeClr val="accent1"/>
          </a:solidFill>
          <a:ln w="9525">
            <a:solidFill>
              <a:schemeClr val="tx1"/>
            </a:solidFill>
            <a:miter lim="800000"/>
            <a:headEnd/>
            <a:tailEnd/>
          </a:ln>
        </p:spPr>
        <p:txBody>
          <a:bodyPr tIns="6858" anchor="ctr" anchorCtr="1"/>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CN" sz="600" b="1">
                <a:solidFill>
                  <a:srgbClr val="000000"/>
                </a:solidFill>
                <a:latin typeface="Arial"/>
                <a:ea typeface="SimSun" charset="-122"/>
                <a:cs typeface="Arial"/>
              </a:rPr>
              <a:t>HSM</a:t>
            </a:r>
          </a:p>
          <a:p>
            <a:pPr algn="ctr"/>
            <a:r>
              <a:rPr lang="en-US" altLang="zh-CN" sz="600" b="1">
                <a:solidFill>
                  <a:srgbClr val="000000"/>
                </a:solidFill>
                <a:latin typeface="Arial"/>
                <a:ea typeface="SimSun" charset="-122"/>
                <a:cs typeface="Arial"/>
              </a:rPr>
              <a:t>Master Key</a:t>
            </a:r>
          </a:p>
        </p:txBody>
      </p:sp>
      <p:sp>
        <p:nvSpPr>
          <p:cNvPr id="29727" name="矩形 183"/>
          <p:cNvSpPr>
            <a:spLocks noChangeArrowheads="1"/>
          </p:cNvSpPr>
          <p:nvPr/>
        </p:nvSpPr>
        <p:spPr bwMode="auto">
          <a:xfrm>
            <a:off x="7918286" y="629241"/>
            <a:ext cx="520303" cy="370285"/>
          </a:xfrm>
          <a:prstGeom prst="rect">
            <a:avLst/>
          </a:prstGeom>
          <a:solidFill>
            <a:schemeClr val="accent1"/>
          </a:solidFill>
          <a:ln w="9525">
            <a:solidFill>
              <a:schemeClr val="tx1"/>
            </a:solidFill>
            <a:miter lim="800000"/>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zh-CN" altLang="en-US" sz="1350">
              <a:latin typeface="Arial"/>
              <a:ea typeface="SimSun" charset="-122"/>
              <a:cs typeface="Arial"/>
            </a:endParaRPr>
          </a:p>
        </p:txBody>
      </p:sp>
      <p:sp>
        <p:nvSpPr>
          <p:cNvPr id="29728" name="矩形 184"/>
          <p:cNvSpPr>
            <a:spLocks noChangeArrowheads="1"/>
          </p:cNvSpPr>
          <p:nvPr/>
        </p:nvSpPr>
        <p:spPr bwMode="auto">
          <a:xfrm>
            <a:off x="7980199" y="692344"/>
            <a:ext cx="520303" cy="370284"/>
          </a:xfrm>
          <a:prstGeom prst="rect">
            <a:avLst/>
          </a:prstGeom>
          <a:solidFill>
            <a:schemeClr val="accent1"/>
          </a:solidFill>
          <a:ln w="9525">
            <a:solidFill>
              <a:schemeClr val="tx1"/>
            </a:solidFill>
            <a:miter lim="800000"/>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zh-CN" altLang="en-US" sz="1350">
              <a:latin typeface="Arial"/>
              <a:ea typeface="SimSun" charset="-122"/>
              <a:cs typeface="Arial"/>
            </a:endParaRPr>
          </a:p>
        </p:txBody>
      </p:sp>
      <p:sp>
        <p:nvSpPr>
          <p:cNvPr id="29729" name="矩形 185"/>
          <p:cNvSpPr>
            <a:spLocks noChangeArrowheads="1"/>
          </p:cNvSpPr>
          <p:nvPr/>
        </p:nvSpPr>
        <p:spPr bwMode="auto">
          <a:xfrm>
            <a:off x="8043301" y="756638"/>
            <a:ext cx="520304" cy="370284"/>
          </a:xfrm>
          <a:prstGeom prst="rect">
            <a:avLst/>
          </a:prstGeom>
          <a:solidFill>
            <a:schemeClr val="accent2"/>
          </a:solidFill>
          <a:ln w="9525">
            <a:solidFill>
              <a:schemeClr val="tx1"/>
            </a:solidFill>
            <a:miter lim="800000"/>
            <a:headEnd/>
            <a:tailEnd/>
          </a:ln>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CN" sz="600" b="1">
                <a:latin typeface="Arial"/>
                <a:ea typeface="SimSun" charset="-122"/>
                <a:cs typeface="Arial"/>
              </a:rPr>
              <a:t>EP-11 MK</a:t>
            </a:r>
            <a:endParaRPr lang="zh-CN" altLang="en-US" sz="600" b="1">
              <a:latin typeface="Arial"/>
              <a:ea typeface="SimSun" charset="-122"/>
              <a:cs typeface="Arial"/>
            </a:endParaRPr>
          </a:p>
        </p:txBody>
      </p:sp>
      <p:sp>
        <p:nvSpPr>
          <p:cNvPr id="38955" name="矩形 186"/>
          <p:cNvSpPr>
            <a:spLocks noChangeArrowheads="1"/>
          </p:cNvSpPr>
          <p:nvPr/>
        </p:nvSpPr>
        <p:spPr bwMode="auto">
          <a:xfrm>
            <a:off x="8105214" y="819741"/>
            <a:ext cx="520304" cy="370285"/>
          </a:xfrm>
          <a:prstGeom prst="rect">
            <a:avLst/>
          </a:prstGeom>
          <a:solidFill>
            <a:schemeClr val="accent1"/>
          </a:solidFill>
          <a:ln w="9525">
            <a:solidFill>
              <a:schemeClr val="tx1"/>
            </a:solidFill>
            <a:miter lim="800000"/>
            <a:headEnd/>
            <a:tailEnd/>
          </a:ln>
        </p:spPr>
        <p:txBody>
          <a:bodyPr tIns="6858" anchor="ctr" anchorCtr="1"/>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CN" sz="600" b="1">
                <a:solidFill>
                  <a:srgbClr val="000000"/>
                </a:solidFill>
                <a:latin typeface="Arial"/>
                <a:ea typeface="SimSun" charset="-122"/>
                <a:cs typeface="Arial"/>
              </a:rPr>
              <a:t>HSM </a:t>
            </a:r>
            <a:br>
              <a:rPr lang="en-US" altLang="zh-CN" sz="600" b="1">
                <a:solidFill>
                  <a:srgbClr val="000000"/>
                </a:solidFill>
                <a:latin typeface="Arial"/>
                <a:ea typeface="SimSun" charset="-122"/>
                <a:cs typeface="Arial"/>
              </a:rPr>
            </a:br>
            <a:r>
              <a:rPr lang="en-US" altLang="zh-CN" sz="600" b="1">
                <a:solidFill>
                  <a:srgbClr val="000000"/>
                </a:solidFill>
                <a:latin typeface="Arial"/>
                <a:ea typeface="SimSun" charset="-122"/>
                <a:cs typeface="Arial"/>
              </a:rPr>
              <a:t>Master Key</a:t>
            </a:r>
            <a:endParaRPr lang="zh-CN" altLang="en-US" sz="600" b="1">
              <a:latin typeface="Arial"/>
              <a:ea typeface="SimSun" charset="-122"/>
              <a:cs typeface="Arial"/>
            </a:endParaRPr>
          </a:p>
        </p:txBody>
      </p:sp>
      <p:sp>
        <p:nvSpPr>
          <p:cNvPr id="38937" name="圆柱形 27653"/>
          <p:cNvSpPr>
            <a:spLocks noChangeArrowheads="1"/>
          </p:cNvSpPr>
          <p:nvPr/>
        </p:nvSpPr>
        <p:spPr bwMode="auto">
          <a:xfrm>
            <a:off x="5922799" y="2760460"/>
            <a:ext cx="1353740" cy="841772"/>
          </a:xfrm>
          <a:prstGeom prst="can">
            <a:avLst>
              <a:gd name="adj" fmla="val 25000"/>
            </a:avLst>
          </a:prstGeom>
          <a:solidFill>
            <a:schemeClr val="bg1"/>
          </a:solidFill>
          <a:ln w="9525">
            <a:solidFill>
              <a:schemeClr val="tx1"/>
            </a:solidFill>
            <a:round/>
            <a:headEnd/>
            <a:tailEnd/>
          </a:ln>
        </p:spPr>
        <p:txBody>
          <a:bodyPr tIns="0" anchor="ctr" anchorCtr="1"/>
          <a:lstStyle/>
          <a:p>
            <a:pPr algn="ctr">
              <a:defRPr/>
            </a:pPr>
            <a:r>
              <a:rPr lang="en-US" altLang="zh-CN" sz="1350" dirty="0">
                <a:solidFill>
                  <a:srgbClr val="000090"/>
                </a:solidFill>
                <a:latin typeface="Arial"/>
                <a:ea typeface="宋体" charset="0"/>
                <a:cs typeface="Arial"/>
              </a:rPr>
              <a:t>Shared ICSF Key Store</a:t>
            </a:r>
            <a:endParaRPr lang="zh-CN" altLang="en-US" sz="1350" dirty="0">
              <a:solidFill>
                <a:schemeClr val="accent6"/>
              </a:solidFill>
              <a:latin typeface="Arial"/>
              <a:ea typeface="宋体" charset="0"/>
              <a:cs typeface="Arial"/>
            </a:endParaRPr>
          </a:p>
        </p:txBody>
      </p:sp>
      <p:sp>
        <p:nvSpPr>
          <p:cNvPr id="29732" name="左右箭头 27657"/>
          <p:cNvSpPr>
            <a:spLocks noChangeArrowheads="1"/>
          </p:cNvSpPr>
          <p:nvPr/>
        </p:nvSpPr>
        <p:spPr bwMode="auto">
          <a:xfrm rot="5400000">
            <a:off x="7930788" y="2393152"/>
            <a:ext cx="773906" cy="272654"/>
          </a:xfrm>
          <a:prstGeom prst="leftRightArrow">
            <a:avLst>
              <a:gd name="adj1" fmla="val 50000"/>
              <a:gd name="adj2" fmla="val 49764"/>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zh-CN" altLang="en-US" sz="1350">
              <a:latin typeface="Arial"/>
              <a:ea typeface="SimSun" charset="-122"/>
              <a:cs typeface="Arial"/>
            </a:endParaRPr>
          </a:p>
        </p:txBody>
      </p:sp>
      <p:sp>
        <p:nvSpPr>
          <p:cNvPr id="27667" name="任意多边形 27666"/>
          <p:cNvSpPr/>
          <p:nvPr/>
        </p:nvSpPr>
        <p:spPr bwMode="auto">
          <a:xfrm>
            <a:off x="6472075" y="3664407"/>
            <a:ext cx="788194" cy="458390"/>
          </a:xfrm>
          <a:custGeom>
            <a:avLst/>
            <a:gdLst>
              <a:gd name="connsiteX0" fmla="*/ 70315 w 421884"/>
              <a:gd name="connsiteY0" fmla="*/ 0 h 1050046"/>
              <a:gd name="connsiteX1" fmla="*/ 351569 w 421884"/>
              <a:gd name="connsiteY1" fmla="*/ 0 h 1050046"/>
              <a:gd name="connsiteX2" fmla="*/ 421884 w 421884"/>
              <a:gd name="connsiteY2" fmla="*/ 70315 h 1050046"/>
              <a:gd name="connsiteX3" fmla="*/ 421884 w 421884"/>
              <a:gd name="connsiteY3" fmla="*/ 1050046 h 1050046"/>
              <a:gd name="connsiteX4" fmla="*/ 421884 w 421884"/>
              <a:gd name="connsiteY4" fmla="*/ 1050046 h 1050046"/>
              <a:gd name="connsiteX5" fmla="*/ 0 w 421884"/>
              <a:gd name="connsiteY5" fmla="*/ 1050046 h 1050046"/>
              <a:gd name="connsiteX6" fmla="*/ 0 w 421884"/>
              <a:gd name="connsiteY6" fmla="*/ 1050046 h 1050046"/>
              <a:gd name="connsiteX7" fmla="*/ 0 w 421884"/>
              <a:gd name="connsiteY7" fmla="*/ 70315 h 1050046"/>
              <a:gd name="connsiteX8" fmla="*/ 70315 w 421884"/>
              <a:gd name="connsiteY8" fmla="*/ 0 h 105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884" h="1050046">
                <a:moveTo>
                  <a:pt x="421884" y="175010"/>
                </a:moveTo>
                <a:lnTo>
                  <a:pt x="421884" y="875036"/>
                </a:lnTo>
                <a:cubicBezTo>
                  <a:pt x="421884" y="971692"/>
                  <a:pt x="409236" y="1050046"/>
                  <a:pt x="393633" y="1050046"/>
                </a:cubicBezTo>
                <a:lnTo>
                  <a:pt x="0" y="1050046"/>
                </a:lnTo>
                <a:lnTo>
                  <a:pt x="0" y="1050046"/>
                </a:lnTo>
                <a:lnTo>
                  <a:pt x="0" y="0"/>
                </a:lnTo>
                <a:lnTo>
                  <a:pt x="0" y="0"/>
                </a:lnTo>
                <a:lnTo>
                  <a:pt x="393633" y="0"/>
                </a:lnTo>
                <a:cubicBezTo>
                  <a:pt x="409236" y="0"/>
                  <a:pt x="421884" y="78354"/>
                  <a:pt x="421884" y="175010"/>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7146" tIns="24018" rIns="32591" bIns="24020" anchor="ctr"/>
          <a:lstStyle/>
          <a:p>
            <a:pPr marL="42863" lvl="1" indent="-42863" defTabSz="200025">
              <a:buFontTx/>
              <a:buChar char="•"/>
              <a:defRPr/>
            </a:pPr>
            <a:r>
              <a:rPr lang="en-US" altLang="zh-CN" sz="825" dirty="0">
                <a:solidFill>
                  <a:srgbClr val="000000"/>
                </a:solidFill>
                <a:latin typeface="Arial"/>
                <a:ea typeface="宋体" charset="0"/>
                <a:cs typeface="Arial"/>
              </a:rPr>
              <a:t>DES</a:t>
            </a:r>
            <a:endParaRPr lang="zh-CN" altLang="en-US" sz="825" dirty="0">
              <a:solidFill>
                <a:srgbClr val="000000"/>
              </a:solidFill>
              <a:latin typeface="Arial"/>
              <a:ea typeface="宋体" charset="0"/>
              <a:cs typeface="Arial"/>
            </a:endParaRPr>
          </a:p>
          <a:p>
            <a:pPr marL="42863" lvl="1" indent="-42863" defTabSz="200025">
              <a:buFontTx/>
              <a:buChar char="•"/>
              <a:defRPr/>
            </a:pPr>
            <a:r>
              <a:rPr lang="en-US" altLang="zh-CN" sz="825" dirty="0">
                <a:solidFill>
                  <a:srgbClr val="000000"/>
                </a:solidFill>
                <a:latin typeface="Arial"/>
                <a:ea typeface="宋体" charset="0"/>
                <a:cs typeface="Arial"/>
              </a:rPr>
              <a:t>AES</a:t>
            </a:r>
            <a:endParaRPr lang="zh-CN" altLang="en-US" sz="825" dirty="0">
              <a:solidFill>
                <a:srgbClr val="000000"/>
              </a:solidFill>
              <a:latin typeface="Arial"/>
              <a:ea typeface="宋体" charset="0"/>
              <a:cs typeface="Arial"/>
            </a:endParaRPr>
          </a:p>
          <a:p>
            <a:pPr marL="42863" lvl="1" indent="-42863" defTabSz="200025">
              <a:buFontTx/>
              <a:buChar char="•"/>
              <a:defRPr/>
            </a:pPr>
            <a:r>
              <a:rPr lang="en-US" altLang="zh-CN" sz="825" dirty="0">
                <a:solidFill>
                  <a:srgbClr val="000000"/>
                </a:solidFill>
                <a:latin typeface="Arial"/>
                <a:ea typeface="宋体" charset="0"/>
                <a:cs typeface="Arial"/>
              </a:rPr>
              <a:t>RSA</a:t>
            </a:r>
            <a:endParaRPr lang="zh-CN" altLang="en-US" sz="825" dirty="0">
              <a:solidFill>
                <a:srgbClr val="000000"/>
              </a:solidFill>
              <a:latin typeface="Arial"/>
              <a:ea typeface="宋体" charset="0"/>
              <a:cs typeface="Arial"/>
            </a:endParaRPr>
          </a:p>
          <a:p>
            <a:pPr marL="42863" lvl="1" indent="-42863" defTabSz="200025">
              <a:buFontTx/>
              <a:buChar char="•"/>
              <a:defRPr/>
            </a:pPr>
            <a:r>
              <a:rPr lang="en-US" altLang="zh-CN" sz="825" dirty="0">
                <a:solidFill>
                  <a:srgbClr val="000000"/>
                </a:solidFill>
                <a:latin typeface="Arial"/>
                <a:ea typeface="宋体" charset="0"/>
                <a:cs typeface="Arial"/>
              </a:rPr>
              <a:t>ECC</a:t>
            </a:r>
            <a:endParaRPr lang="zh-CN" altLang="en-US" sz="825" dirty="0">
              <a:solidFill>
                <a:srgbClr val="000000"/>
              </a:solidFill>
              <a:latin typeface="Arial"/>
              <a:ea typeface="宋体" charset="0"/>
              <a:cs typeface="Arial"/>
            </a:endParaRPr>
          </a:p>
        </p:txBody>
      </p:sp>
      <p:sp>
        <p:nvSpPr>
          <p:cNvPr id="27668" name="任意多边形 27667"/>
          <p:cNvSpPr/>
          <p:nvPr/>
        </p:nvSpPr>
        <p:spPr bwMode="auto">
          <a:xfrm>
            <a:off x="5948200" y="3622735"/>
            <a:ext cx="523875" cy="497681"/>
          </a:xfrm>
          <a:custGeom>
            <a:avLst/>
            <a:gdLst>
              <a:gd name="connsiteX0" fmla="*/ 0 w 590650"/>
              <a:gd name="connsiteY0" fmla="*/ 87894 h 527355"/>
              <a:gd name="connsiteX1" fmla="*/ 87894 w 590650"/>
              <a:gd name="connsiteY1" fmla="*/ 0 h 527355"/>
              <a:gd name="connsiteX2" fmla="*/ 502756 w 590650"/>
              <a:gd name="connsiteY2" fmla="*/ 0 h 527355"/>
              <a:gd name="connsiteX3" fmla="*/ 590650 w 590650"/>
              <a:gd name="connsiteY3" fmla="*/ 87894 h 527355"/>
              <a:gd name="connsiteX4" fmla="*/ 590650 w 590650"/>
              <a:gd name="connsiteY4" fmla="*/ 439461 h 527355"/>
              <a:gd name="connsiteX5" fmla="*/ 502756 w 590650"/>
              <a:gd name="connsiteY5" fmla="*/ 527355 h 527355"/>
              <a:gd name="connsiteX6" fmla="*/ 87894 w 590650"/>
              <a:gd name="connsiteY6" fmla="*/ 527355 h 527355"/>
              <a:gd name="connsiteX7" fmla="*/ 0 w 590650"/>
              <a:gd name="connsiteY7" fmla="*/ 439461 h 527355"/>
              <a:gd name="connsiteX8" fmla="*/ 0 w 590650"/>
              <a:gd name="connsiteY8" fmla="*/ 87894 h 52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650" h="527355">
                <a:moveTo>
                  <a:pt x="0" y="87894"/>
                </a:moveTo>
                <a:cubicBezTo>
                  <a:pt x="0" y="39351"/>
                  <a:pt x="39351" y="0"/>
                  <a:pt x="87894" y="0"/>
                </a:cubicBezTo>
                <a:lnTo>
                  <a:pt x="502756" y="0"/>
                </a:lnTo>
                <a:cubicBezTo>
                  <a:pt x="551299" y="0"/>
                  <a:pt x="590650" y="39351"/>
                  <a:pt x="590650" y="87894"/>
                </a:cubicBezTo>
                <a:lnTo>
                  <a:pt x="590650" y="439461"/>
                </a:lnTo>
                <a:cubicBezTo>
                  <a:pt x="590650" y="488004"/>
                  <a:pt x="551299" y="527355"/>
                  <a:pt x="502756" y="527355"/>
                </a:cubicBezTo>
                <a:lnTo>
                  <a:pt x="87894" y="527355"/>
                </a:lnTo>
                <a:cubicBezTo>
                  <a:pt x="39351" y="527355"/>
                  <a:pt x="0" y="488004"/>
                  <a:pt x="0" y="439461"/>
                </a:cubicBezTo>
                <a:lnTo>
                  <a:pt x="0" y="8789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7882" tIns="33595" rIns="47882" bIns="33595" anchor="ctr"/>
          <a:lstStyle/>
          <a:p>
            <a:pPr algn="ctr" defTabSz="333375">
              <a:spcAft>
                <a:spcPct val="35000"/>
              </a:spcAft>
              <a:defRPr/>
            </a:pPr>
            <a:r>
              <a:rPr lang="en-US" altLang="zh-CN" sz="825" dirty="0">
                <a:solidFill>
                  <a:schemeClr val="tx1"/>
                </a:solidFill>
                <a:latin typeface="Arial"/>
                <a:ea typeface="宋体" charset="0"/>
                <a:cs typeface="Arial"/>
              </a:rPr>
              <a:t>MK VP</a:t>
            </a:r>
            <a:endParaRPr lang="zh-CN" altLang="en-US" sz="825" dirty="0">
              <a:solidFill>
                <a:schemeClr val="tx1"/>
              </a:solidFill>
              <a:latin typeface="Arial"/>
              <a:ea typeface="宋体" charset="0"/>
              <a:cs typeface="Arial"/>
            </a:endParaRPr>
          </a:p>
        </p:txBody>
      </p:sp>
      <p:sp>
        <p:nvSpPr>
          <p:cNvPr id="27669" name="任意多边形 27668"/>
          <p:cNvSpPr/>
          <p:nvPr/>
        </p:nvSpPr>
        <p:spPr bwMode="auto">
          <a:xfrm>
            <a:off x="6472075" y="4179947"/>
            <a:ext cx="788194" cy="316706"/>
          </a:xfrm>
          <a:custGeom>
            <a:avLst/>
            <a:gdLst>
              <a:gd name="connsiteX0" fmla="*/ 70315 w 421884"/>
              <a:gd name="connsiteY0" fmla="*/ 0 h 1050046"/>
              <a:gd name="connsiteX1" fmla="*/ 351569 w 421884"/>
              <a:gd name="connsiteY1" fmla="*/ 0 h 1050046"/>
              <a:gd name="connsiteX2" fmla="*/ 421884 w 421884"/>
              <a:gd name="connsiteY2" fmla="*/ 70315 h 1050046"/>
              <a:gd name="connsiteX3" fmla="*/ 421884 w 421884"/>
              <a:gd name="connsiteY3" fmla="*/ 1050046 h 1050046"/>
              <a:gd name="connsiteX4" fmla="*/ 421884 w 421884"/>
              <a:gd name="connsiteY4" fmla="*/ 1050046 h 1050046"/>
              <a:gd name="connsiteX5" fmla="*/ 0 w 421884"/>
              <a:gd name="connsiteY5" fmla="*/ 1050046 h 1050046"/>
              <a:gd name="connsiteX6" fmla="*/ 0 w 421884"/>
              <a:gd name="connsiteY6" fmla="*/ 1050046 h 1050046"/>
              <a:gd name="connsiteX7" fmla="*/ 0 w 421884"/>
              <a:gd name="connsiteY7" fmla="*/ 70315 h 1050046"/>
              <a:gd name="connsiteX8" fmla="*/ 70315 w 421884"/>
              <a:gd name="connsiteY8" fmla="*/ 0 h 105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884" h="1050046">
                <a:moveTo>
                  <a:pt x="421884" y="175010"/>
                </a:moveTo>
                <a:lnTo>
                  <a:pt x="421884" y="875036"/>
                </a:lnTo>
                <a:cubicBezTo>
                  <a:pt x="421884" y="971692"/>
                  <a:pt x="409236" y="1050046"/>
                  <a:pt x="393633" y="1050046"/>
                </a:cubicBezTo>
                <a:lnTo>
                  <a:pt x="0" y="1050046"/>
                </a:lnTo>
                <a:lnTo>
                  <a:pt x="0" y="1050046"/>
                </a:lnTo>
                <a:lnTo>
                  <a:pt x="0" y="0"/>
                </a:lnTo>
                <a:lnTo>
                  <a:pt x="0" y="0"/>
                </a:lnTo>
                <a:lnTo>
                  <a:pt x="393633" y="0"/>
                </a:lnTo>
                <a:cubicBezTo>
                  <a:pt x="409236" y="0"/>
                  <a:pt x="421884" y="78354"/>
                  <a:pt x="421884" y="175010"/>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7146" tIns="24019" rIns="32591" bIns="24019" anchor="ctr"/>
          <a:lstStyle/>
          <a:p>
            <a:pPr marL="42863" lvl="1" indent="-42863" defTabSz="200025">
              <a:spcAft>
                <a:spcPct val="15000"/>
              </a:spcAft>
              <a:buFontTx/>
              <a:buChar char="•"/>
              <a:defRPr/>
            </a:pPr>
            <a:r>
              <a:rPr lang="en-US" altLang="zh-CN" sz="825">
                <a:solidFill>
                  <a:srgbClr val="000000"/>
                </a:solidFill>
                <a:latin typeface="Arial"/>
                <a:ea typeface="宋体" charset="0"/>
                <a:cs typeface="Arial"/>
              </a:rPr>
              <a:t>Label</a:t>
            </a:r>
            <a:endParaRPr lang="zh-CN" altLang="en-US" sz="825">
              <a:solidFill>
                <a:srgbClr val="000000"/>
              </a:solidFill>
              <a:latin typeface="Arial"/>
              <a:ea typeface="宋体" charset="0"/>
              <a:cs typeface="Arial"/>
            </a:endParaRPr>
          </a:p>
          <a:p>
            <a:pPr marL="42863" lvl="1" indent="-42863" defTabSz="200025">
              <a:spcAft>
                <a:spcPct val="15000"/>
              </a:spcAft>
              <a:buFontTx/>
              <a:buChar char="•"/>
              <a:defRPr/>
            </a:pPr>
            <a:r>
              <a:rPr lang="en-US" altLang="zh-CN" sz="825">
                <a:solidFill>
                  <a:srgbClr val="000000"/>
                </a:solidFill>
                <a:latin typeface="Arial"/>
                <a:ea typeface="宋体" charset="0"/>
                <a:cs typeface="Arial"/>
              </a:rPr>
              <a:t>Token</a:t>
            </a:r>
            <a:endParaRPr lang="zh-CN" altLang="en-US" sz="825">
              <a:solidFill>
                <a:srgbClr val="000000"/>
              </a:solidFill>
              <a:latin typeface="Arial"/>
              <a:ea typeface="宋体" charset="0"/>
              <a:cs typeface="Arial"/>
            </a:endParaRPr>
          </a:p>
        </p:txBody>
      </p:sp>
      <p:sp>
        <p:nvSpPr>
          <p:cNvPr id="27670" name="任意多边形 27669"/>
          <p:cNvSpPr/>
          <p:nvPr/>
        </p:nvSpPr>
        <p:spPr bwMode="auto">
          <a:xfrm>
            <a:off x="5969631" y="4140656"/>
            <a:ext cx="502444" cy="395288"/>
          </a:xfrm>
          <a:custGeom>
            <a:avLst/>
            <a:gdLst>
              <a:gd name="connsiteX0" fmla="*/ 0 w 590650"/>
              <a:gd name="connsiteY0" fmla="*/ 87894 h 527355"/>
              <a:gd name="connsiteX1" fmla="*/ 87894 w 590650"/>
              <a:gd name="connsiteY1" fmla="*/ 0 h 527355"/>
              <a:gd name="connsiteX2" fmla="*/ 502756 w 590650"/>
              <a:gd name="connsiteY2" fmla="*/ 0 h 527355"/>
              <a:gd name="connsiteX3" fmla="*/ 590650 w 590650"/>
              <a:gd name="connsiteY3" fmla="*/ 87894 h 527355"/>
              <a:gd name="connsiteX4" fmla="*/ 590650 w 590650"/>
              <a:gd name="connsiteY4" fmla="*/ 439461 h 527355"/>
              <a:gd name="connsiteX5" fmla="*/ 502756 w 590650"/>
              <a:gd name="connsiteY5" fmla="*/ 527355 h 527355"/>
              <a:gd name="connsiteX6" fmla="*/ 87894 w 590650"/>
              <a:gd name="connsiteY6" fmla="*/ 527355 h 527355"/>
              <a:gd name="connsiteX7" fmla="*/ 0 w 590650"/>
              <a:gd name="connsiteY7" fmla="*/ 439461 h 527355"/>
              <a:gd name="connsiteX8" fmla="*/ 0 w 590650"/>
              <a:gd name="connsiteY8" fmla="*/ 87894 h 52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650" h="527355">
                <a:moveTo>
                  <a:pt x="0" y="87894"/>
                </a:moveTo>
                <a:cubicBezTo>
                  <a:pt x="0" y="39351"/>
                  <a:pt x="39351" y="0"/>
                  <a:pt x="87894" y="0"/>
                </a:cubicBezTo>
                <a:lnTo>
                  <a:pt x="502756" y="0"/>
                </a:lnTo>
                <a:cubicBezTo>
                  <a:pt x="551299" y="0"/>
                  <a:pt x="590650" y="39351"/>
                  <a:pt x="590650" y="87894"/>
                </a:cubicBezTo>
                <a:lnTo>
                  <a:pt x="590650" y="439461"/>
                </a:lnTo>
                <a:cubicBezTo>
                  <a:pt x="590650" y="488004"/>
                  <a:pt x="551299" y="527355"/>
                  <a:pt x="502756" y="527355"/>
                </a:cubicBezTo>
                <a:lnTo>
                  <a:pt x="87894" y="527355"/>
                </a:lnTo>
                <a:cubicBezTo>
                  <a:pt x="39351" y="527355"/>
                  <a:pt x="0" y="488004"/>
                  <a:pt x="0" y="439461"/>
                </a:cubicBezTo>
                <a:lnTo>
                  <a:pt x="0" y="8789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7882" tIns="33595" rIns="47882" bIns="33595" anchor="ctr"/>
          <a:lstStyle/>
          <a:p>
            <a:pPr algn="ctr" defTabSz="333375">
              <a:spcAft>
                <a:spcPct val="35000"/>
              </a:spcAft>
              <a:defRPr/>
            </a:pPr>
            <a:r>
              <a:rPr lang="en-US" altLang="zh-CN" sz="825" dirty="0">
                <a:solidFill>
                  <a:srgbClr val="000000"/>
                </a:solidFill>
                <a:latin typeface="Arial"/>
                <a:ea typeface="宋体" charset="0"/>
                <a:cs typeface="Arial"/>
              </a:rPr>
              <a:t>Record</a:t>
            </a:r>
            <a:endParaRPr lang="zh-CN" altLang="en-US" sz="825" dirty="0">
              <a:solidFill>
                <a:srgbClr val="000000"/>
              </a:solidFill>
              <a:latin typeface="Arial"/>
              <a:ea typeface="宋体" charset="0"/>
              <a:cs typeface="Arial"/>
            </a:endParaRPr>
          </a:p>
        </p:txBody>
      </p:sp>
      <p:sp>
        <p:nvSpPr>
          <p:cNvPr id="29737" name="上下箭头 27658"/>
          <p:cNvSpPr>
            <a:spLocks noChangeArrowheads="1"/>
          </p:cNvSpPr>
          <p:nvPr/>
        </p:nvSpPr>
        <p:spPr bwMode="auto">
          <a:xfrm>
            <a:off x="6450246" y="2263969"/>
            <a:ext cx="297656" cy="494109"/>
          </a:xfrm>
          <a:prstGeom prst="upDownArrow">
            <a:avLst>
              <a:gd name="adj1" fmla="val 50000"/>
              <a:gd name="adj2" fmla="val 49892"/>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zh-CN" altLang="en-US" sz="1350">
              <a:latin typeface="Arial"/>
              <a:ea typeface="SimSun" charset="-122"/>
              <a:cs typeface="Arial"/>
            </a:endParaRPr>
          </a:p>
        </p:txBody>
      </p:sp>
      <p:grpSp>
        <p:nvGrpSpPr>
          <p:cNvPr id="29738" name="Group 1"/>
          <p:cNvGrpSpPr>
            <a:grpSpLocks/>
          </p:cNvGrpSpPr>
          <p:nvPr/>
        </p:nvGrpSpPr>
        <p:grpSpPr bwMode="auto">
          <a:xfrm>
            <a:off x="5777543" y="723301"/>
            <a:ext cx="272653" cy="388144"/>
            <a:chOff x="935846" y="3719513"/>
            <a:chExt cx="929467" cy="1198562"/>
          </a:xfrm>
        </p:grpSpPr>
        <p:sp>
          <p:nvSpPr>
            <p:cNvPr id="29788" name="Rectangle 25"/>
            <p:cNvSpPr>
              <a:spLocks noChangeArrowheads="1"/>
            </p:cNvSpPr>
            <p:nvPr/>
          </p:nvSpPr>
          <p:spPr bwMode="auto">
            <a:xfrm>
              <a:off x="935846" y="3719513"/>
              <a:ext cx="929467" cy="1198562"/>
            </a:xfrm>
            <a:prstGeom prst="rect">
              <a:avLst/>
            </a:prstGeom>
            <a:solidFill>
              <a:srgbClr val="FF99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89" name="Rectangle 52"/>
            <p:cNvSpPr>
              <a:spLocks noChangeArrowheads="1"/>
            </p:cNvSpPr>
            <p:nvPr/>
          </p:nvSpPr>
          <p:spPr bwMode="auto">
            <a:xfrm>
              <a:off x="1316038" y="4525963"/>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90" name="Rectangle 56"/>
            <p:cNvSpPr>
              <a:spLocks noChangeArrowheads="1"/>
            </p:cNvSpPr>
            <p:nvPr/>
          </p:nvSpPr>
          <p:spPr bwMode="auto">
            <a:xfrm>
              <a:off x="1063625" y="4278313"/>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91" name="Rectangle 57"/>
            <p:cNvSpPr>
              <a:spLocks noChangeArrowheads="1"/>
            </p:cNvSpPr>
            <p:nvPr/>
          </p:nvSpPr>
          <p:spPr bwMode="auto">
            <a:xfrm>
              <a:off x="1085850" y="3822700"/>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92" name="Rectangle 59"/>
            <p:cNvSpPr>
              <a:spLocks noChangeArrowheads="1"/>
            </p:cNvSpPr>
            <p:nvPr/>
          </p:nvSpPr>
          <p:spPr bwMode="auto">
            <a:xfrm>
              <a:off x="1614488" y="4683125"/>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93" name="Rectangle 60"/>
            <p:cNvSpPr>
              <a:spLocks noChangeArrowheads="1"/>
            </p:cNvSpPr>
            <p:nvPr/>
          </p:nvSpPr>
          <p:spPr bwMode="auto">
            <a:xfrm>
              <a:off x="1654175" y="4321175"/>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grpSp>
          <p:nvGrpSpPr>
            <p:cNvPr id="29794" name="Group 125"/>
            <p:cNvGrpSpPr>
              <a:grpSpLocks/>
            </p:cNvGrpSpPr>
            <p:nvPr/>
          </p:nvGrpSpPr>
          <p:grpSpPr bwMode="auto">
            <a:xfrm>
              <a:off x="1117600" y="3935413"/>
              <a:ext cx="582613" cy="760413"/>
              <a:chOff x="360" y="1904"/>
              <a:chExt cx="368" cy="504"/>
            </a:xfrm>
          </p:grpSpPr>
          <p:sp>
            <p:nvSpPr>
              <p:cNvPr id="29795" name="Line 126"/>
              <p:cNvSpPr>
                <a:spLocks noChangeShapeType="1"/>
              </p:cNvSpPr>
              <p:nvPr/>
            </p:nvSpPr>
            <p:spPr bwMode="auto">
              <a:xfrm>
                <a:off x="360" y="1904"/>
                <a:ext cx="0" cy="24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96" name="Line 127"/>
              <p:cNvSpPr>
                <a:spLocks noChangeShapeType="1"/>
              </p:cNvSpPr>
              <p:nvPr/>
            </p:nvSpPr>
            <p:spPr bwMode="auto">
              <a:xfrm>
                <a:off x="360" y="2040"/>
                <a:ext cx="168"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97" name="Line 128"/>
              <p:cNvSpPr>
                <a:spLocks noChangeShapeType="1"/>
              </p:cNvSpPr>
              <p:nvPr/>
            </p:nvSpPr>
            <p:spPr bwMode="auto">
              <a:xfrm>
                <a:off x="528" y="2040"/>
                <a:ext cx="0" cy="15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98" name="Line 129"/>
              <p:cNvSpPr>
                <a:spLocks noChangeShapeType="1"/>
              </p:cNvSpPr>
              <p:nvPr/>
            </p:nvSpPr>
            <p:spPr bwMode="auto">
              <a:xfrm>
                <a:off x="528" y="2192"/>
                <a:ext cx="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99" name="Line 130"/>
              <p:cNvSpPr>
                <a:spLocks noChangeShapeType="1"/>
              </p:cNvSpPr>
              <p:nvPr/>
            </p:nvSpPr>
            <p:spPr bwMode="auto">
              <a:xfrm>
                <a:off x="616" y="2192"/>
                <a:ext cx="0" cy="12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800" name="Line 131"/>
              <p:cNvSpPr>
                <a:spLocks noChangeShapeType="1"/>
              </p:cNvSpPr>
              <p:nvPr/>
            </p:nvSpPr>
            <p:spPr bwMode="auto">
              <a:xfrm>
                <a:off x="528" y="2312"/>
                <a:ext cx="168"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801" name="Line 132"/>
              <p:cNvSpPr>
                <a:spLocks noChangeShapeType="1"/>
              </p:cNvSpPr>
              <p:nvPr/>
            </p:nvSpPr>
            <p:spPr bwMode="auto">
              <a:xfrm>
                <a:off x="696" y="2312"/>
                <a:ext cx="0" cy="9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grpSp>
      </p:grpSp>
      <p:grpSp>
        <p:nvGrpSpPr>
          <p:cNvPr id="29739" name="Group 79"/>
          <p:cNvGrpSpPr>
            <a:grpSpLocks/>
          </p:cNvGrpSpPr>
          <p:nvPr/>
        </p:nvGrpSpPr>
        <p:grpSpPr bwMode="auto">
          <a:xfrm>
            <a:off x="7178907" y="720919"/>
            <a:ext cx="272654" cy="388144"/>
            <a:chOff x="935846" y="3719513"/>
            <a:chExt cx="929467" cy="1198562"/>
          </a:xfrm>
        </p:grpSpPr>
        <p:sp>
          <p:nvSpPr>
            <p:cNvPr id="29774" name="Rectangle 25"/>
            <p:cNvSpPr>
              <a:spLocks noChangeArrowheads="1"/>
            </p:cNvSpPr>
            <p:nvPr/>
          </p:nvSpPr>
          <p:spPr bwMode="auto">
            <a:xfrm>
              <a:off x="935846" y="3719513"/>
              <a:ext cx="929467" cy="1198562"/>
            </a:xfrm>
            <a:prstGeom prst="rect">
              <a:avLst/>
            </a:prstGeom>
            <a:solidFill>
              <a:srgbClr val="FF99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75" name="Rectangle 52"/>
            <p:cNvSpPr>
              <a:spLocks noChangeArrowheads="1"/>
            </p:cNvSpPr>
            <p:nvPr/>
          </p:nvSpPr>
          <p:spPr bwMode="auto">
            <a:xfrm>
              <a:off x="1316038" y="4525963"/>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76" name="Rectangle 56"/>
            <p:cNvSpPr>
              <a:spLocks noChangeArrowheads="1"/>
            </p:cNvSpPr>
            <p:nvPr/>
          </p:nvSpPr>
          <p:spPr bwMode="auto">
            <a:xfrm>
              <a:off x="1063625" y="4278313"/>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77" name="Rectangle 57"/>
            <p:cNvSpPr>
              <a:spLocks noChangeArrowheads="1"/>
            </p:cNvSpPr>
            <p:nvPr/>
          </p:nvSpPr>
          <p:spPr bwMode="auto">
            <a:xfrm>
              <a:off x="1085850" y="3822700"/>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78" name="Rectangle 59"/>
            <p:cNvSpPr>
              <a:spLocks noChangeArrowheads="1"/>
            </p:cNvSpPr>
            <p:nvPr/>
          </p:nvSpPr>
          <p:spPr bwMode="auto">
            <a:xfrm>
              <a:off x="1614488" y="4683125"/>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79" name="Rectangle 60"/>
            <p:cNvSpPr>
              <a:spLocks noChangeArrowheads="1"/>
            </p:cNvSpPr>
            <p:nvPr/>
          </p:nvSpPr>
          <p:spPr bwMode="auto">
            <a:xfrm>
              <a:off x="1654175" y="4321175"/>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grpSp>
          <p:nvGrpSpPr>
            <p:cNvPr id="29780" name="Group 125"/>
            <p:cNvGrpSpPr>
              <a:grpSpLocks/>
            </p:cNvGrpSpPr>
            <p:nvPr/>
          </p:nvGrpSpPr>
          <p:grpSpPr bwMode="auto">
            <a:xfrm>
              <a:off x="1117600" y="3935413"/>
              <a:ext cx="582613" cy="760413"/>
              <a:chOff x="360" y="1904"/>
              <a:chExt cx="368" cy="504"/>
            </a:xfrm>
          </p:grpSpPr>
          <p:sp>
            <p:nvSpPr>
              <p:cNvPr id="29781" name="Line 126"/>
              <p:cNvSpPr>
                <a:spLocks noChangeShapeType="1"/>
              </p:cNvSpPr>
              <p:nvPr/>
            </p:nvSpPr>
            <p:spPr bwMode="auto">
              <a:xfrm>
                <a:off x="360" y="1904"/>
                <a:ext cx="0" cy="24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82" name="Line 127"/>
              <p:cNvSpPr>
                <a:spLocks noChangeShapeType="1"/>
              </p:cNvSpPr>
              <p:nvPr/>
            </p:nvSpPr>
            <p:spPr bwMode="auto">
              <a:xfrm>
                <a:off x="360" y="2040"/>
                <a:ext cx="168"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83" name="Line 128"/>
              <p:cNvSpPr>
                <a:spLocks noChangeShapeType="1"/>
              </p:cNvSpPr>
              <p:nvPr/>
            </p:nvSpPr>
            <p:spPr bwMode="auto">
              <a:xfrm>
                <a:off x="528" y="2040"/>
                <a:ext cx="0" cy="15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84" name="Line 129"/>
              <p:cNvSpPr>
                <a:spLocks noChangeShapeType="1"/>
              </p:cNvSpPr>
              <p:nvPr/>
            </p:nvSpPr>
            <p:spPr bwMode="auto">
              <a:xfrm>
                <a:off x="528" y="2192"/>
                <a:ext cx="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85" name="Line 130"/>
              <p:cNvSpPr>
                <a:spLocks noChangeShapeType="1"/>
              </p:cNvSpPr>
              <p:nvPr/>
            </p:nvSpPr>
            <p:spPr bwMode="auto">
              <a:xfrm>
                <a:off x="616" y="2192"/>
                <a:ext cx="0" cy="12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86" name="Line 131"/>
              <p:cNvSpPr>
                <a:spLocks noChangeShapeType="1"/>
              </p:cNvSpPr>
              <p:nvPr/>
            </p:nvSpPr>
            <p:spPr bwMode="auto">
              <a:xfrm>
                <a:off x="528" y="2312"/>
                <a:ext cx="168"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87" name="Line 132"/>
              <p:cNvSpPr>
                <a:spLocks noChangeShapeType="1"/>
              </p:cNvSpPr>
              <p:nvPr/>
            </p:nvSpPr>
            <p:spPr bwMode="auto">
              <a:xfrm>
                <a:off x="696" y="2312"/>
                <a:ext cx="0" cy="9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grpSp>
      </p:grpSp>
      <p:grpSp>
        <p:nvGrpSpPr>
          <p:cNvPr id="29740" name="Group 94"/>
          <p:cNvGrpSpPr>
            <a:grpSpLocks/>
          </p:cNvGrpSpPr>
          <p:nvPr/>
        </p:nvGrpSpPr>
        <p:grpSpPr bwMode="auto">
          <a:xfrm>
            <a:off x="7181289" y="1532926"/>
            <a:ext cx="271463" cy="388144"/>
            <a:chOff x="935846" y="3719513"/>
            <a:chExt cx="929467" cy="1198562"/>
          </a:xfrm>
        </p:grpSpPr>
        <p:sp>
          <p:nvSpPr>
            <p:cNvPr id="29760" name="Rectangle 25"/>
            <p:cNvSpPr>
              <a:spLocks noChangeArrowheads="1"/>
            </p:cNvSpPr>
            <p:nvPr/>
          </p:nvSpPr>
          <p:spPr bwMode="auto">
            <a:xfrm>
              <a:off x="935846" y="3719513"/>
              <a:ext cx="929467" cy="1198562"/>
            </a:xfrm>
            <a:prstGeom prst="rect">
              <a:avLst/>
            </a:prstGeom>
            <a:solidFill>
              <a:srgbClr val="FF99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61" name="Rectangle 52"/>
            <p:cNvSpPr>
              <a:spLocks noChangeArrowheads="1"/>
            </p:cNvSpPr>
            <p:nvPr/>
          </p:nvSpPr>
          <p:spPr bwMode="auto">
            <a:xfrm>
              <a:off x="1316038" y="4525963"/>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62" name="Rectangle 56"/>
            <p:cNvSpPr>
              <a:spLocks noChangeArrowheads="1"/>
            </p:cNvSpPr>
            <p:nvPr/>
          </p:nvSpPr>
          <p:spPr bwMode="auto">
            <a:xfrm>
              <a:off x="1063625" y="4278313"/>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63" name="Rectangle 57"/>
            <p:cNvSpPr>
              <a:spLocks noChangeArrowheads="1"/>
            </p:cNvSpPr>
            <p:nvPr/>
          </p:nvSpPr>
          <p:spPr bwMode="auto">
            <a:xfrm>
              <a:off x="1085850" y="3822700"/>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64" name="Rectangle 59"/>
            <p:cNvSpPr>
              <a:spLocks noChangeArrowheads="1"/>
            </p:cNvSpPr>
            <p:nvPr/>
          </p:nvSpPr>
          <p:spPr bwMode="auto">
            <a:xfrm>
              <a:off x="1614488" y="4683125"/>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65" name="Rectangle 60"/>
            <p:cNvSpPr>
              <a:spLocks noChangeArrowheads="1"/>
            </p:cNvSpPr>
            <p:nvPr/>
          </p:nvSpPr>
          <p:spPr bwMode="auto">
            <a:xfrm>
              <a:off x="1654175" y="4321175"/>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grpSp>
          <p:nvGrpSpPr>
            <p:cNvPr id="29766" name="Group 125"/>
            <p:cNvGrpSpPr>
              <a:grpSpLocks/>
            </p:cNvGrpSpPr>
            <p:nvPr/>
          </p:nvGrpSpPr>
          <p:grpSpPr bwMode="auto">
            <a:xfrm>
              <a:off x="1117600" y="3935413"/>
              <a:ext cx="582613" cy="760413"/>
              <a:chOff x="360" y="1904"/>
              <a:chExt cx="368" cy="504"/>
            </a:xfrm>
          </p:grpSpPr>
          <p:sp>
            <p:nvSpPr>
              <p:cNvPr id="29767" name="Line 126"/>
              <p:cNvSpPr>
                <a:spLocks noChangeShapeType="1"/>
              </p:cNvSpPr>
              <p:nvPr/>
            </p:nvSpPr>
            <p:spPr bwMode="auto">
              <a:xfrm>
                <a:off x="360" y="1904"/>
                <a:ext cx="0" cy="24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68" name="Line 127"/>
              <p:cNvSpPr>
                <a:spLocks noChangeShapeType="1"/>
              </p:cNvSpPr>
              <p:nvPr/>
            </p:nvSpPr>
            <p:spPr bwMode="auto">
              <a:xfrm>
                <a:off x="360" y="2040"/>
                <a:ext cx="168"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69" name="Line 128"/>
              <p:cNvSpPr>
                <a:spLocks noChangeShapeType="1"/>
              </p:cNvSpPr>
              <p:nvPr/>
            </p:nvSpPr>
            <p:spPr bwMode="auto">
              <a:xfrm>
                <a:off x="528" y="2040"/>
                <a:ext cx="0" cy="15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70" name="Line 129"/>
              <p:cNvSpPr>
                <a:spLocks noChangeShapeType="1"/>
              </p:cNvSpPr>
              <p:nvPr/>
            </p:nvSpPr>
            <p:spPr bwMode="auto">
              <a:xfrm>
                <a:off x="528" y="2192"/>
                <a:ext cx="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71" name="Line 130"/>
              <p:cNvSpPr>
                <a:spLocks noChangeShapeType="1"/>
              </p:cNvSpPr>
              <p:nvPr/>
            </p:nvSpPr>
            <p:spPr bwMode="auto">
              <a:xfrm>
                <a:off x="616" y="2192"/>
                <a:ext cx="0" cy="12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72" name="Line 131"/>
              <p:cNvSpPr>
                <a:spLocks noChangeShapeType="1"/>
              </p:cNvSpPr>
              <p:nvPr/>
            </p:nvSpPr>
            <p:spPr bwMode="auto">
              <a:xfrm>
                <a:off x="528" y="2312"/>
                <a:ext cx="168"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73" name="Line 132"/>
              <p:cNvSpPr>
                <a:spLocks noChangeShapeType="1"/>
              </p:cNvSpPr>
              <p:nvPr/>
            </p:nvSpPr>
            <p:spPr bwMode="auto">
              <a:xfrm>
                <a:off x="696" y="2312"/>
                <a:ext cx="0" cy="9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grpSp>
      </p:grpSp>
      <p:grpSp>
        <p:nvGrpSpPr>
          <p:cNvPr id="29741" name="Group 109"/>
          <p:cNvGrpSpPr>
            <a:grpSpLocks/>
          </p:cNvGrpSpPr>
          <p:nvPr/>
        </p:nvGrpSpPr>
        <p:grpSpPr bwMode="auto">
          <a:xfrm>
            <a:off x="5772780" y="1532925"/>
            <a:ext cx="272653" cy="389334"/>
            <a:chOff x="935846" y="3719513"/>
            <a:chExt cx="929467" cy="1198562"/>
          </a:xfrm>
        </p:grpSpPr>
        <p:sp>
          <p:nvSpPr>
            <p:cNvPr id="29746" name="Rectangle 25"/>
            <p:cNvSpPr>
              <a:spLocks noChangeArrowheads="1"/>
            </p:cNvSpPr>
            <p:nvPr/>
          </p:nvSpPr>
          <p:spPr bwMode="auto">
            <a:xfrm>
              <a:off x="935846" y="3719513"/>
              <a:ext cx="929467" cy="1198562"/>
            </a:xfrm>
            <a:prstGeom prst="rect">
              <a:avLst/>
            </a:prstGeom>
            <a:solidFill>
              <a:srgbClr val="FF99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47" name="Rectangle 52"/>
            <p:cNvSpPr>
              <a:spLocks noChangeArrowheads="1"/>
            </p:cNvSpPr>
            <p:nvPr/>
          </p:nvSpPr>
          <p:spPr bwMode="auto">
            <a:xfrm>
              <a:off x="1316038" y="4525963"/>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48" name="Rectangle 56"/>
            <p:cNvSpPr>
              <a:spLocks noChangeArrowheads="1"/>
            </p:cNvSpPr>
            <p:nvPr/>
          </p:nvSpPr>
          <p:spPr bwMode="auto">
            <a:xfrm>
              <a:off x="1063625" y="4278313"/>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49" name="Rectangle 57"/>
            <p:cNvSpPr>
              <a:spLocks noChangeArrowheads="1"/>
            </p:cNvSpPr>
            <p:nvPr/>
          </p:nvSpPr>
          <p:spPr bwMode="auto">
            <a:xfrm>
              <a:off x="1085850" y="3822700"/>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50" name="Rectangle 59"/>
            <p:cNvSpPr>
              <a:spLocks noChangeArrowheads="1"/>
            </p:cNvSpPr>
            <p:nvPr/>
          </p:nvSpPr>
          <p:spPr bwMode="auto">
            <a:xfrm>
              <a:off x="1614488" y="4683125"/>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sp>
          <p:nvSpPr>
            <p:cNvPr id="29751" name="Rectangle 60"/>
            <p:cNvSpPr>
              <a:spLocks noChangeArrowheads="1"/>
            </p:cNvSpPr>
            <p:nvPr/>
          </p:nvSpPr>
          <p:spPr bwMode="auto">
            <a:xfrm>
              <a:off x="1654175" y="4321175"/>
              <a:ext cx="88900" cy="889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350">
                <a:latin typeface="Arial"/>
                <a:cs typeface="Arial"/>
              </a:endParaRPr>
            </a:p>
          </p:txBody>
        </p:sp>
        <p:grpSp>
          <p:nvGrpSpPr>
            <p:cNvPr id="29752" name="Group 125"/>
            <p:cNvGrpSpPr>
              <a:grpSpLocks/>
            </p:cNvGrpSpPr>
            <p:nvPr/>
          </p:nvGrpSpPr>
          <p:grpSpPr bwMode="auto">
            <a:xfrm>
              <a:off x="1117600" y="3935413"/>
              <a:ext cx="582613" cy="760413"/>
              <a:chOff x="360" y="1904"/>
              <a:chExt cx="368" cy="504"/>
            </a:xfrm>
          </p:grpSpPr>
          <p:sp>
            <p:nvSpPr>
              <p:cNvPr id="29753" name="Line 126"/>
              <p:cNvSpPr>
                <a:spLocks noChangeShapeType="1"/>
              </p:cNvSpPr>
              <p:nvPr/>
            </p:nvSpPr>
            <p:spPr bwMode="auto">
              <a:xfrm>
                <a:off x="360" y="1904"/>
                <a:ext cx="0" cy="24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54" name="Line 127"/>
              <p:cNvSpPr>
                <a:spLocks noChangeShapeType="1"/>
              </p:cNvSpPr>
              <p:nvPr/>
            </p:nvSpPr>
            <p:spPr bwMode="auto">
              <a:xfrm>
                <a:off x="360" y="2040"/>
                <a:ext cx="168"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55" name="Line 128"/>
              <p:cNvSpPr>
                <a:spLocks noChangeShapeType="1"/>
              </p:cNvSpPr>
              <p:nvPr/>
            </p:nvSpPr>
            <p:spPr bwMode="auto">
              <a:xfrm>
                <a:off x="528" y="2040"/>
                <a:ext cx="0" cy="15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56" name="Line 129"/>
              <p:cNvSpPr>
                <a:spLocks noChangeShapeType="1"/>
              </p:cNvSpPr>
              <p:nvPr/>
            </p:nvSpPr>
            <p:spPr bwMode="auto">
              <a:xfrm>
                <a:off x="528" y="2192"/>
                <a:ext cx="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57" name="Line 130"/>
              <p:cNvSpPr>
                <a:spLocks noChangeShapeType="1"/>
              </p:cNvSpPr>
              <p:nvPr/>
            </p:nvSpPr>
            <p:spPr bwMode="auto">
              <a:xfrm>
                <a:off x="616" y="2192"/>
                <a:ext cx="0" cy="12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58" name="Line 131"/>
              <p:cNvSpPr>
                <a:spLocks noChangeShapeType="1"/>
              </p:cNvSpPr>
              <p:nvPr/>
            </p:nvSpPr>
            <p:spPr bwMode="auto">
              <a:xfrm>
                <a:off x="528" y="2312"/>
                <a:ext cx="168"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sp>
            <p:nvSpPr>
              <p:cNvPr id="29759" name="Line 132"/>
              <p:cNvSpPr>
                <a:spLocks noChangeShapeType="1"/>
              </p:cNvSpPr>
              <p:nvPr/>
            </p:nvSpPr>
            <p:spPr bwMode="auto">
              <a:xfrm>
                <a:off x="696" y="2312"/>
                <a:ext cx="0" cy="9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Arial"/>
                  <a:cs typeface="Arial"/>
                </a:endParaRPr>
              </a:p>
            </p:txBody>
          </p:sp>
        </p:grpSp>
      </p:grpSp>
      <p:cxnSp>
        <p:nvCxnSpPr>
          <p:cNvPr id="5" name="Straight Arrow Connector 4"/>
          <p:cNvCxnSpPr>
            <a:cxnSpLocks noChangeShapeType="1"/>
          </p:cNvCxnSpPr>
          <p:nvPr/>
        </p:nvCxnSpPr>
        <p:spPr bwMode="auto">
          <a:xfrm flipV="1">
            <a:off x="5472742" y="1922260"/>
            <a:ext cx="304800" cy="526256"/>
          </a:xfrm>
          <a:prstGeom prst="straightConnector1">
            <a:avLst/>
          </a:prstGeom>
          <a:noFill/>
          <a:ln w="12700">
            <a:solidFill>
              <a:srgbClr val="3366FF"/>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28" name="Straight Arrow Connector 127"/>
          <p:cNvCxnSpPr>
            <a:cxnSpLocks noChangeShapeType="1"/>
          </p:cNvCxnSpPr>
          <p:nvPr/>
        </p:nvCxnSpPr>
        <p:spPr bwMode="auto">
          <a:xfrm flipV="1">
            <a:off x="5472743" y="1922260"/>
            <a:ext cx="1706165" cy="526256"/>
          </a:xfrm>
          <a:prstGeom prst="straightConnector1">
            <a:avLst/>
          </a:prstGeom>
          <a:noFill/>
          <a:ln w="12700">
            <a:solidFill>
              <a:srgbClr val="3366FF"/>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07" name="Rectangle 3"/>
          <p:cNvSpPr txBox="1">
            <a:spLocks noChangeArrowheads="1"/>
          </p:cNvSpPr>
          <p:nvPr/>
        </p:nvSpPr>
        <p:spPr bwMode="auto">
          <a:xfrm>
            <a:off x="457200" y="857285"/>
            <a:ext cx="4119090" cy="366391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rmAutofit lnSpcReduction="10000"/>
          </a:bodyPr>
          <a:lstStyle>
            <a:lvl1pPr marL="173038" indent="-173038" algn="l" rtl="0" eaLnBrk="0" fontAlgn="base" hangingPunct="0">
              <a:spcBef>
                <a:spcPct val="50000"/>
              </a:spcBef>
              <a:spcAft>
                <a:spcPct val="0"/>
              </a:spcAft>
              <a:buClr>
                <a:schemeClr val="tx1"/>
              </a:buClr>
              <a:buFont typeface="Wingdings" charset="0"/>
              <a:buChar char="§"/>
              <a:defRPr sz="1600">
                <a:solidFill>
                  <a:schemeClr val="tx1"/>
                </a:solidFill>
                <a:latin typeface="+mn-lt"/>
                <a:ea typeface="+mn-ea"/>
                <a:cs typeface="ＭＳ Ｐゴシック" charset="0"/>
              </a:defRPr>
            </a:lvl1pPr>
            <a:lvl2pPr marL="509588" indent="-163513" algn="l" rtl="0" eaLnBrk="0" fontAlgn="base" hangingPunct="0">
              <a:spcBef>
                <a:spcPct val="0"/>
              </a:spcBef>
              <a:spcAft>
                <a:spcPct val="0"/>
              </a:spcAft>
              <a:buClr>
                <a:schemeClr val="tx1"/>
              </a:buClr>
              <a:buFont typeface="Arial" charset="0"/>
              <a:buChar char="–"/>
              <a:defRPr sz="1600">
                <a:solidFill>
                  <a:schemeClr val="tx1"/>
                </a:solidFill>
                <a:latin typeface="+mn-lt"/>
                <a:ea typeface="+mn-ea"/>
              </a:defRPr>
            </a:lvl2pPr>
            <a:lvl3pPr marL="855663" indent="-173038" algn="l" rtl="0" eaLnBrk="0" fontAlgn="base" hangingPunct="0">
              <a:spcBef>
                <a:spcPct val="0"/>
              </a:spcBef>
              <a:spcAft>
                <a:spcPct val="0"/>
              </a:spcAft>
              <a:buClr>
                <a:schemeClr val="tx1"/>
              </a:buClr>
              <a:buChar char="•"/>
              <a:defRPr sz="1600">
                <a:solidFill>
                  <a:schemeClr val="tx1"/>
                </a:solidFill>
                <a:latin typeface="+mn-lt"/>
                <a:ea typeface="+mn-ea"/>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mn-ea"/>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mn-ea"/>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eaLnBrk="1" hangingPunct="1">
              <a:buNone/>
              <a:defRPr/>
            </a:pPr>
            <a:r>
              <a:rPr lang="en-US" dirty="0">
                <a:latin typeface="Calibri" charset="0"/>
                <a:ea typeface="Calibri" charset="0"/>
                <a:cs typeface="Calibri" charset="0"/>
              </a:rPr>
              <a:t>z/OS ICSF can provide a </a:t>
            </a:r>
            <a:r>
              <a:rPr lang="en-US" i="1" dirty="0">
                <a:latin typeface="Calibri" charset="0"/>
                <a:ea typeface="Calibri" charset="0"/>
                <a:cs typeface="Calibri" charset="0"/>
              </a:rPr>
              <a:t>Single System Image</a:t>
            </a:r>
            <a:r>
              <a:rPr lang="en-US" dirty="0">
                <a:latin typeface="Calibri" charset="0"/>
                <a:ea typeface="Calibri" charset="0"/>
                <a:cs typeface="Calibri" charset="0"/>
              </a:rPr>
              <a:t> view by allowing key stores to be shared by all members of the </a:t>
            </a:r>
            <a:r>
              <a:rPr lang="en-US" dirty="0" err="1">
                <a:latin typeface="Calibri" charset="0"/>
                <a:ea typeface="Calibri" charset="0"/>
                <a:cs typeface="Calibri" charset="0"/>
              </a:rPr>
              <a:t>sysplex</a:t>
            </a:r>
            <a:r>
              <a:rPr lang="en-US" dirty="0">
                <a:latin typeface="Calibri" charset="0"/>
                <a:ea typeface="Calibri" charset="0"/>
                <a:cs typeface="Calibri" charset="0"/>
              </a:rPr>
              <a:t>.</a:t>
            </a:r>
          </a:p>
          <a:p>
            <a:pPr marL="130302" indent="-130302" eaLnBrk="1" hangingPunct="1">
              <a:spcBef>
                <a:spcPts val="180"/>
              </a:spcBef>
              <a:defRPr/>
            </a:pPr>
            <a:endParaRPr lang="en-US" dirty="0">
              <a:latin typeface="Calibri" charset="0"/>
              <a:ea typeface="Calibri" charset="0"/>
              <a:cs typeface="Calibri" charset="0"/>
            </a:endParaRPr>
          </a:p>
          <a:p>
            <a:pPr marL="130302" indent="-130302" eaLnBrk="1" hangingPunct="1">
              <a:spcBef>
                <a:spcPts val="180"/>
              </a:spcBef>
              <a:defRPr/>
            </a:pPr>
            <a:r>
              <a:rPr lang="en-US" dirty="0">
                <a:latin typeface="Calibri" charset="0"/>
                <a:ea typeface="Calibri" charset="0"/>
                <a:cs typeface="Calibri" charset="0"/>
              </a:rPr>
              <a:t>Enabled via SYSPLEXCKDS(YES), SYSPLEXPKDS, SYSPLEXTKDS</a:t>
            </a:r>
          </a:p>
          <a:p>
            <a:pPr marL="130302" indent="-130302" eaLnBrk="1" hangingPunct="1">
              <a:spcBef>
                <a:spcPts val="180"/>
              </a:spcBef>
              <a:defRPr/>
            </a:pPr>
            <a:r>
              <a:rPr lang="en-US" dirty="0">
                <a:latin typeface="Calibri" charset="0"/>
                <a:ea typeface="Calibri" charset="0"/>
                <a:cs typeface="Calibri" charset="0"/>
              </a:rPr>
              <a:t>Wrapped keys cached in-memory for fast access.  </a:t>
            </a:r>
          </a:p>
          <a:p>
            <a:pPr marL="130302" indent="-130302" eaLnBrk="1" hangingPunct="1">
              <a:spcBef>
                <a:spcPts val="180"/>
              </a:spcBef>
              <a:defRPr/>
            </a:pPr>
            <a:r>
              <a:rPr lang="en-US" dirty="0">
                <a:latin typeface="Calibri" charset="0"/>
                <a:ea typeface="Calibri" charset="0"/>
                <a:cs typeface="Calibri" charset="0"/>
              </a:rPr>
              <a:t>Updates are automatically propagated across the </a:t>
            </a:r>
            <a:r>
              <a:rPr lang="en-US" dirty="0" err="1">
                <a:latin typeface="Calibri" charset="0"/>
                <a:ea typeface="Calibri" charset="0"/>
                <a:cs typeface="Calibri" charset="0"/>
              </a:rPr>
              <a:t>sysplex</a:t>
            </a:r>
            <a:r>
              <a:rPr lang="en-US" dirty="0">
                <a:latin typeface="Calibri" charset="0"/>
                <a:ea typeface="Calibri" charset="0"/>
                <a:cs typeface="Calibri" charset="0"/>
              </a:rPr>
              <a:t> (via signaling) to maintain cache coherency.</a:t>
            </a:r>
          </a:p>
          <a:p>
            <a:pPr marL="130302" indent="-130302" eaLnBrk="1" hangingPunct="1">
              <a:spcBef>
                <a:spcPts val="180"/>
              </a:spcBef>
              <a:defRPr/>
            </a:pPr>
            <a:r>
              <a:rPr lang="en-US" dirty="0">
                <a:latin typeface="Calibri" charset="0"/>
                <a:ea typeface="Calibri" charset="0"/>
                <a:cs typeface="Calibri" charset="0"/>
              </a:rPr>
              <a:t>Key store management operations are coordinated across the </a:t>
            </a:r>
            <a:r>
              <a:rPr lang="en-US" dirty="0" err="1">
                <a:latin typeface="Calibri" charset="0"/>
                <a:ea typeface="Calibri" charset="0"/>
                <a:cs typeface="Calibri" charset="0"/>
              </a:rPr>
              <a:t>sysplex</a:t>
            </a:r>
            <a:endParaRPr lang="en-US" dirty="0">
              <a:latin typeface="Calibri" charset="0"/>
              <a:ea typeface="Calibri" charset="0"/>
              <a:cs typeface="Calibri" charset="0"/>
            </a:endParaRPr>
          </a:p>
          <a:p>
            <a:pPr marL="130302" indent="-130302" eaLnBrk="1" hangingPunct="1">
              <a:spcBef>
                <a:spcPts val="180"/>
              </a:spcBef>
              <a:defRPr/>
            </a:pPr>
            <a:r>
              <a:rPr lang="en-US" dirty="0">
                <a:latin typeface="Calibri" charset="0"/>
                <a:ea typeface="Calibri" charset="0"/>
                <a:cs typeface="Calibri" charset="0"/>
              </a:rPr>
              <a:t>Same Master Key must be loaded into all HSMs</a:t>
            </a:r>
          </a:p>
        </p:txBody>
      </p:sp>
      <p:pic>
        <p:nvPicPr>
          <p:cNvPr id="108" name="Picture 25" descr="IMG_4318 cop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660050">
            <a:off x="7653570" y="2929040"/>
            <a:ext cx="1115953" cy="484277"/>
          </a:xfrm>
          <a:prstGeom prst="rect">
            <a:avLst/>
          </a:prstGeom>
          <a:noFill/>
          <a:effectLst>
            <a:reflection blurRad="6350" stA="52000" endA="300" endPos="35000" dir="5400000" sy="-100000" algn="bl" rotWithShape="0"/>
          </a:effectLst>
        </p:spPr>
      </p:pic>
      <p:pic>
        <p:nvPicPr>
          <p:cNvPr id="109" name="Picture 25" descr="IMG_4318 cop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660050">
            <a:off x="7653570" y="3579305"/>
            <a:ext cx="1115953" cy="484277"/>
          </a:xfrm>
          <a:prstGeom prst="rect">
            <a:avLst/>
          </a:prstGeom>
          <a:noFill/>
          <a:effectLst>
            <a:reflection blurRad="6350" stA="52000" endA="300" endPos="35000" dir="5400000" sy="-100000" algn="bl" rotWithShape="0"/>
          </a:effectLst>
        </p:spPr>
      </p:pic>
    </p:spTree>
    <p:extLst>
      <p:ext uri="{BB962C8B-B14F-4D97-AF65-F5344CB8AC3E}">
        <p14:creationId xmlns:p14="http://schemas.microsoft.com/office/powerpoint/2010/main" val="698870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9"/>
                                          </p:stCondLst>
                                        </p:cTn>
                                        <p:tgtEl>
                                          <p:spTgt spid="3895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9"/>
                                          </p:stCondLst>
                                        </p:cTn>
                                        <p:tgtEl>
                                          <p:spTgt spid="3896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9"/>
                                          </p:stCondLst>
                                        </p:cTn>
                                        <p:tgtEl>
                                          <p:spTgt spid="3895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9"/>
                                          </p:stCondLst>
                                        </p:cTn>
                                        <p:tgtEl>
                                          <p:spTgt spid="389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67" grpId="0" animBg="1"/>
      <p:bldP spid="38963" grpId="0" animBg="1"/>
      <p:bldP spid="38959" grpId="0" animBg="1"/>
      <p:bldP spid="3895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355143" y="197812"/>
            <a:ext cx="8557812" cy="485679"/>
          </a:xfrm>
          <a:prstGeom prst="rect">
            <a:avLst/>
          </a:prstGeom>
        </p:spPr>
        <p:txBody>
          <a:bodyPr>
            <a:noAutofit/>
          </a:bodyPr>
          <a:lstStyle/>
          <a:p>
            <a:pPr eaLnBrk="1" hangingPunct="1"/>
            <a:r>
              <a:rPr lang="en-US" altLang="en-US" sz="2000" dirty="0">
                <a:ea typeface="ＭＳ Ｐゴシック" charset="-128"/>
              </a:rPr>
              <a:t>Disaster Recovery Key Management Considerations</a:t>
            </a:r>
          </a:p>
        </p:txBody>
      </p:sp>
      <p:sp>
        <p:nvSpPr>
          <p:cNvPr id="30722" name="Rectangle 180"/>
          <p:cNvSpPr>
            <a:spLocks noChangeArrowheads="1"/>
          </p:cNvSpPr>
          <p:nvPr/>
        </p:nvSpPr>
        <p:spPr bwMode="auto">
          <a:xfrm>
            <a:off x="-111972" y="4336127"/>
            <a:ext cx="6422294" cy="244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ts val="394"/>
              </a:spcBef>
              <a:buClr>
                <a:srgbClr val="008BC0"/>
              </a:buClr>
              <a:buSzPct val="90000"/>
            </a:pPr>
            <a:r>
              <a:rPr lang="en-US" altLang="en-US" sz="1050" dirty="0"/>
              <a:t>Supports Multi-site </a:t>
            </a:r>
            <a:r>
              <a:rPr lang="en-US" altLang="en-US" sz="1050" b="1" i="1" dirty="0"/>
              <a:t>Disaster Recovery</a:t>
            </a:r>
            <a:r>
              <a:rPr lang="en-US" altLang="en-US" sz="1050" dirty="0"/>
              <a:t> Solutions.  </a:t>
            </a:r>
            <a:r>
              <a:rPr lang="en-US" altLang="en-US" sz="1050" i="1" dirty="0"/>
              <a:t>e.g. GDPS PPRC, XRC, GM, MGM, etc...</a:t>
            </a:r>
          </a:p>
        </p:txBody>
      </p:sp>
      <p:sp>
        <p:nvSpPr>
          <p:cNvPr id="69635" name="Rectangle 190"/>
          <p:cNvSpPr>
            <a:spLocks noChangeArrowheads="1"/>
          </p:cNvSpPr>
          <p:nvPr/>
        </p:nvSpPr>
        <p:spPr bwMode="auto">
          <a:xfrm>
            <a:off x="292607" y="892917"/>
            <a:ext cx="5237215" cy="3443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oAutofit/>
          </a:bodyPr>
          <a:lstStyle>
            <a:lvl1pPr defTabSz="457200">
              <a:defRPr sz="2400">
                <a:solidFill>
                  <a:schemeClr val="tx1"/>
                </a:solidFill>
                <a:latin typeface="Arial" charset="0"/>
                <a:ea typeface="ＭＳ Ｐゴシック" charset="-128"/>
              </a:defRPr>
            </a:lvl1pPr>
            <a:lvl2pPr marL="411163" indent="-136525"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ts val="394"/>
              </a:spcBef>
              <a:buClr>
                <a:srgbClr val="F48F19"/>
              </a:buClr>
              <a:buSzPct val="90000"/>
            </a:pPr>
            <a:r>
              <a:rPr lang="en-US" altLang="en-US" sz="1600" b="1" dirty="0">
                <a:ea typeface="Arial" charset="0"/>
                <a:cs typeface="Arial" charset="0"/>
              </a:rPr>
              <a:t>Configure and maintain both sites to run the same cryptographic workload </a:t>
            </a:r>
          </a:p>
          <a:p>
            <a:pPr marL="83344" indent="-83344">
              <a:buClr>
                <a:srgbClr val="F48F19"/>
              </a:buClr>
              <a:buSzPct val="90000"/>
              <a:buFont typeface="Wingdings" charset="2"/>
              <a:buChar char="§"/>
            </a:pPr>
            <a:endParaRPr lang="en-US" altLang="en-US" sz="1600" dirty="0">
              <a:ea typeface="Arial" charset="0"/>
              <a:cs typeface="Arial" charset="0"/>
            </a:endParaRPr>
          </a:p>
          <a:p>
            <a:pPr marL="83344" indent="-83344">
              <a:buClr>
                <a:srgbClr val="F48F19"/>
              </a:buClr>
              <a:buSzPct val="90000"/>
              <a:buFont typeface="Wingdings" charset="2"/>
              <a:buChar char="§"/>
            </a:pPr>
            <a:r>
              <a:rPr lang="en-US" altLang="en-US" sz="1600" dirty="0">
                <a:ea typeface="Arial" charset="0"/>
                <a:cs typeface="Arial" charset="0"/>
              </a:rPr>
              <a:t>Replicated copies of encrypted z/OS data sets will also be encrypted/protected.</a:t>
            </a:r>
          </a:p>
          <a:p>
            <a:pPr marL="83344" indent="-83344">
              <a:buClr>
                <a:srgbClr val="F48F19"/>
              </a:buClr>
              <a:buSzPct val="90000"/>
              <a:buFont typeface="Wingdings" charset="2"/>
              <a:buChar char="§"/>
            </a:pPr>
            <a:r>
              <a:rPr lang="en-US" altLang="en-US" sz="1600" dirty="0">
                <a:ea typeface="Arial" charset="0"/>
                <a:cs typeface="Arial" charset="0"/>
              </a:rPr>
              <a:t>Replicate cryptographic coprocessor configurations across both sites:</a:t>
            </a:r>
          </a:p>
          <a:p>
            <a:pPr lvl="1">
              <a:buClr>
                <a:srgbClr val="F48F19"/>
              </a:buClr>
              <a:buSzPct val="90000"/>
              <a:buFont typeface="Wingdings" charset="2"/>
              <a:buChar char="§"/>
            </a:pPr>
            <a:r>
              <a:rPr lang="en-US" altLang="en-US" sz="1600" dirty="0">
                <a:ea typeface="Arial" charset="0"/>
                <a:cs typeface="Arial" charset="0"/>
              </a:rPr>
              <a:t>Master Keys, access control points, </a:t>
            </a:r>
            <a:r>
              <a:rPr lang="en-US" altLang="en-US" sz="1600" dirty="0" err="1">
                <a:ea typeface="Arial" charset="0"/>
                <a:cs typeface="Arial" charset="0"/>
              </a:rPr>
              <a:t>etc</a:t>
            </a:r>
            <a:r>
              <a:rPr lang="en-US" altLang="en-US" sz="1600" dirty="0">
                <a:ea typeface="Arial" charset="0"/>
                <a:cs typeface="Arial" charset="0"/>
              </a:rPr>
              <a:t>…</a:t>
            </a:r>
          </a:p>
          <a:p>
            <a:pPr lvl="1">
              <a:buClr>
                <a:srgbClr val="F48F19"/>
              </a:buClr>
              <a:buSzPct val="90000"/>
              <a:buFont typeface="Wingdings" charset="2"/>
              <a:buChar char="§"/>
            </a:pPr>
            <a:r>
              <a:rPr lang="en-US" altLang="en-US" sz="1600" dirty="0">
                <a:ea typeface="Arial" charset="0"/>
                <a:cs typeface="Arial" charset="0"/>
              </a:rPr>
              <a:t>Done at initial setup &amp; periodic MK change</a:t>
            </a:r>
          </a:p>
          <a:p>
            <a:pPr lvl="1">
              <a:buClr>
                <a:srgbClr val="F48F19"/>
              </a:buClr>
              <a:buSzPct val="90000"/>
              <a:buFont typeface="Wingdings" charset="2"/>
              <a:buChar char="§"/>
            </a:pPr>
            <a:r>
              <a:rPr lang="en-US" altLang="en-US" sz="1600" dirty="0">
                <a:ea typeface="Arial" charset="0"/>
                <a:cs typeface="Arial" charset="0"/>
              </a:rPr>
              <a:t>Can be simplified with TKE domain groups</a:t>
            </a:r>
          </a:p>
          <a:p>
            <a:pPr marL="83344" indent="-83344">
              <a:buClr>
                <a:srgbClr val="F48F19"/>
              </a:buClr>
              <a:buSzPct val="90000"/>
              <a:buFont typeface="Wingdings" charset="2"/>
              <a:buChar char="§"/>
            </a:pPr>
            <a:r>
              <a:rPr lang="en-US" altLang="en-US" sz="1600" dirty="0">
                <a:ea typeface="Arial" charset="0"/>
                <a:cs typeface="Arial" charset="0"/>
              </a:rPr>
              <a:t>Replicate cryptographic key material across both sites:  </a:t>
            </a:r>
          </a:p>
          <a:p>
            <a:pPr lvl="1">
              <a:buClr>
                <a:srgbClr val="F48F19"/>
              </a:buClr>
              <a:buSzPct val="90000"/>
              <a:buFont typeface="Wingdings" charset="2"/>
              <a:buChar char="§"/>
            </a:pPr>
            <a:r>
              <a:rPr lang="en-US" altLang="en-US" sz="1600" dirty="0">
                <a:ea typeface="Arial" charset="0"/>
                <a:cs typeface="Arial" charset="0"/>
              </a:rPr>
              <a:t>Define ICSF Key Store datasets on replicated volumes</a:t>
            </a:r>
          </a:p>
        </p:txBody>
      </p:sp>
      <p:pic>
        <p:nvPicPr>
          <p:cNvPr id="39942" name="Picture 192" descr="1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837" y="892918"/>
            <a:ext cx="3092054" cy="177046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5"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2336" y="2938343"/>
            <a:ext cx="1285875" cy="571500"/>
          </a:xfrm>
          <a:prstGeom prst="rect">
            <a:avLst/>
          </a:prstGeom>
          <a:solidFill>
            <a:schemeClr val="accent6">
              <a:lumMod val="20000"/>
              <a:lumOff val="8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圆柱形 27653"/>
          <p:cNvSpPr>
            <a:spLocks noChangeArrowheads="1"/>
          </p:cNvSpPr>
          <p:nvPr/>
        </p:nvSpPr>
        <p:spPr bwMode="auto">
          <a:xfrm>
            <a:off x="5652407" y="3776468"/>
            <a:ext cx="858440" cy="615554"/>
          </a:xfrm>
          <a:prstGeom prst="can">
            <a:avLst>
              <a:gd name="adj" fmla="val 25000"/>
            </a:avLst>
          </a:prstGeom>
          <a:solidFill>
            <a:schemeClr val="tx2">
              <a:lumMod val="10000"/>
              <a:lumOff val="90000"/>
            </a:schemeClr>
          </a:solidFill>
          <a:ln w="9525">
            <a:solidFill>
              <a:schemeClr val="tx1"/>
            </a:solidFill>
            <a:round/>
            <a:headEnd/>
            <a:tailEnd/>
          </a:ln>
        </p:spPr>
        <p:txBody>
          <a:bodyPr/>
          <a:lstStyle/>
          <a:p>
            <a:pPr algn="ctr">
              <a:defRPr/>
            </a:pPr>
            <a:r>
              <a:rPr lang="en-US" altLang="zh-CN" sz="900" b="1" dirty="0">
                <a:solidFill>
                  <a:srgbClr val="000090"/>
                </a:solidFill>
                <a:ea typeface="宋体" charset="0"/>
                <a:cs typeface="宋体" charset="0"/>
              </a:rPr>
              <a:t>CKDS</a:t>
            </a:r>
          </a:p>
          <a:p>
            <a:pPr algn="ctr">
              <a:defRPr/>
            </a:pPr>
            <a:r>
              <a:rPr lang="en-US" altLang="zh-CN" sz="900" b="1" dirty="0">
                <a:solidFill>
                  <a:srgbClr val="000090"/>
                </a:solidFill>
                <a:ea typeface="宋体" charset="0"/>
                <a:cs typeface="宋体" charset="0"/>
              </a:rPr>
              <a:t>PKDS</a:t>
            </a:r>
          </a:p>
          <a:p>
            <a:pPr algn="ctr">
              <a:defRPr/>
            </a:pPr>
            <a:r>
              <a:rPr lang="en-US" altLang="zh-CN" sz="900" b="1" dirty="0">
                <a:solidFill>
                  <a:schemeClr val="accent6"/>
                </a:solidFill>
                <a:ea typeface="宋体" charset="0"/>
                <a:cs typeface="宋体" charset="0"/>
              </a:rPr>
              <a:t>TKDS</a:t>
            </a:r>
            <a:endParaRPr lang="zh-CN" altLang="en-US" sz="900" b="1" dirty="0">
              <a:solidFill>
                <a:schemeClr val="accent6"/>
              </a:solidFill>
              <a:ea typeface="宋体" charset="0"/>
              <a:cs typeface="宋体" charset="0"/>
            </a:endParaRPr>
          </a:p>
        </p:txBody>
      </p:sp>
      <p:sp>
        <p:nvSpPr>
          <p:cNvPr id="14" name="圆柱形 27653"/>
          <p:cNvSpPr>
            <a:spLocks noChangeArrowheads="1"/>
          </p:cNvSpPr>
          <p:nvPr/>
        </p:nvSpPr>
        <p:spPr bwMode="auto">
          <a:xfrm>
            <a:off x="7944412" y="3775873"/>
            <a:ext cx="858440" cy="616744"/>
          </a:xfrm>
          <a:prstGeom prst="can">
            <a:avLst>
              <a:gd name="adj" fmla="val 25000"/>
            </a:avLst>
          </a:prstGeom>
          <a:solidFill>
            <a:schemeClr val="tx2">
              <a:lumMod val="10000"/>
              <a:lumOff val="90000"/>
            </a:schemeClr>
          </a:solidFill>
          <a:ln w="9525">
            <a:solidFill>
              <a:schemeClr val="tx1"/>
            </a:solidFill>
            <a:round/>
            <a:headEnd/>
            <a:tailEnd/>
          </a:ln>
        </p:spPr>
        <p:txBody>
          <a:bodyPr/>
          <a:lstStyle/>
          <a:p>
            <a:pPr algn="ctr">
              <a:defRPr/>
            </a:pPr>
            <a:r>
              <a:rPr lang="en-US" altLang="zh-CN" sz="900" b="1" dirty="0">
                <a:solidFill>
                  <a:srgbClr val="000090"/>
                </a:solidFill>
                <a:ea typeface="宋体" charset="0"/>
                <a:cs typeface="宋体" charset="0"/>
              </a:rPr>
              <a:t>CKDS</a:t>
            </a:r>
          </a:p>
          <a:p>
            <a:pPr algn="ctr">
              <a:defRPr/>
            </a:pPr>
            <a:r>
              <a:rPr lang="en-US" altLang="zh-CN" sz="900" b="1" dirty="0">
                <a:solidFill>
                  <a:srgbClr val="000090"/>
                </a:solidFill>
                <a:ea typeface="宋体" charset="0"/>
                <a:cs typeface="宋体" charset="0"/>
              </a:rPr>
              <a:t>PKDS</a:t>
            </a:r>
          </a:p>
          <a:p>
            <a:pPr algn="ctr">
              <a:defRPr/>
            </a:pPr>
            <a:r>
              <a:rPr lang="en-US" altLang="zh-CN" sz="900" b="1" dirty="0">
                <a:solidFill>
                  <a:schemeClr val="accent6"/>
                </a:solidFill>
                <a:ea typeface="宋体" charset="0"/>
                <a:cs typeface="宋体" charset="0"/>
              </a:rPr>
              <a:t>TKDS</a:t>
            </a:r>
            <a:endParaRPr lang="zh-CN" altLang="en-US" sz="900" b="1" dirty="0">
              <a:solidFill>
                <a:schemeClr val="accent6"/>
              </a:solidFill>
              <a:ea typeface="宋体" charset="0"/>
              <a:cs typeface="宋体" charset="0"/>
            </a:endParaRPr>
          </a:p>
        </p:txBody>
      </p:sp>
      <p:pic>
        <p:nvPicPr>
          <p:cNvPr id="30728"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91861" y="3798495"/>
            <a:ext cx="1285875" cy="571500"/>
          </a:xfrm>
          <a:prstGeom prst="rect">
            <a:avLst/>
          </a:prstGeom>
          <a:solidFill>
            <a:schemeClr val="accent6">
              <a:lumMod val="20000"/>
              <a:lumOff val="8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a:cxnSpLocks noChangeShapeType="1"/>
          </p:cNvCxnSpPr>
          <p:nvPr/>
        </p:nvCxnSpPr>
        <p:spPr bwMode="auto">
          <a:xfrm>
            <a:off x="4977170" y="3691758"/>
            <a:ext cx="675237" cy="185298"/>
          </a:xfrm>
          <a:prstGeom prst="straightConnector1">
            <a:avLst/>
          </a:prstGeom>
          <a:noFill/>
          <a:ln w="25400">
            <a:solidFill>
              <a:srgbClr val="F48F19"/>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 name="Straight Arrow Connector 3"/>
          <p:cNvCxnSpPr>
            <a:cxnSpLocks noChangeShapeType="1"/>
            <a:endCxn id="15" idx="0"/>
          </p:cNvCxnSpPr>
          <p:nvPr/>
        </p:nvCxnSpPr>
        <p:spPr bwMode="auto">
          <a:xfrm>
            <a:off x="3903133" y="2421467"/>
            <a:ext cx="2043834" cy="655319"/>
          </a:xfrm>
          <a:prstGeom prst="straightConnector1">
            <a:avLst/>
          </a:prstGeom>
          <a:noFill/>
          <a:ln w="25400">
            <a:solidFill>
              <a:srgbClr val="F48F19"/>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15" name="Picture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225536">
            <a:off x="5565682" y="3032983"/>
            <a:ext cx="1006076" cy="382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227073">
            <a:off x="7903033" y="3032983"/>
            <a:ext cx="1006076" cy="382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Shape 195"/>
          <p:cNvSpPr/>
          <p:nvPr/>
        </p:nvSpPr>
        <p:spPr>
          <a:xfrm>
            <a:off x="426633" y="517777"/>
            <a:ext cx="6586571" cy="415440"/>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l">
              <a:defRPr sz="4200">
                <a:solidFill>
                  <a:srgbClr val="395567"/>
                </a:solidFill>
                <a:latin typeface="HelvNeue Bold for IBM"/>
                <a:ea typeface="HelvNeue Bold for IBM"/>
                <a:cs typeface="HelvNeue Bold for IBM"/>
                <a:sym typeface="HelvNeue Bold for IBM"/>
              </a:defRPr>
            </a:lvl1pPr>
          </a:lstStyle>
          <a:p>
            <a:r>
              <a:rPr lang="en-US" sz="1400" i="1" dirty="0">
                <a:solidFill>
                  <a:schemeClr val="tx1"/>
                </a:solidFill>
                <a:latin typeface="HelvNeue Light for IBM" charset="0"/>
                <a:ea typeface="HelvNeue Light for IBM" charset="0"/>
                <a:cs typeface="HelvNeue Light for IBM" charset="0"/>
              </a:rPr>
              <a:t>Replication of  Cryptographic Key Material for Multi-Site DR Solutions</a:t>
            </a:r>
            <a:endParaRPr sz="1400" i="1" dirty="0">
              <a:solidFill>
                <a:schemeClr val="tx1"/>
              </a:solidFill>
              <a:latin typeface="HelvNeue Light for IBM" charset="0"/>
              <a:ea typeface="HelvNeue Light for IBM" charset="0"/>
              <a:cs typeface="HelvNeue Light for IBM" charset="0"/>
            </a:endParaRPr>
          </a:p>
        </p:txBody>
      </p:sp>
    </p:spTree>
    <p:extLst>
      <p:ext uri="{BB962C8B-B14F-4D97-AF65-F5344CB8AC3E}">
        <p14:creationId xmlns:p14="http://schemas.microsoft.com/office/powerpoint/2010/main" val="887403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53" y="196514"/>
            <a:ext cx="8557812" cy="485679"/>
          </a:xfrm>
        </p:spPr>
        <p:txBody>
          <a:bodyPr/>
          <a:lstStyle/>
          <a:p>
            <a:r>
              <a:rPr lang="en-US"/>
              <a:t>Data protection and compliance are business imperatives </a:t>
            </a:r>
          </a:p>
        </p:txBody>
      </p:sp>
      <p:grpSp>
        <p:nvGrpSpPr>
          <p:cNvPr id="79" name="Group 78"/>
          <p:cNvGrpSpPr/>
          <p:nvPr/>
        </p:nvGrpSpPr>
        <p:grpSpPr>
          <a:xfrm>
            <a:off x="2769533" y="2700565"/>
            <a:ext cx="2848495" cy="1323118"/>
            <a:chOff x="4647431" y="2911701"/>
            <a:chExt cx="2848495" cy="1323118"/>
          </a:xfrm>
        </p:grpSpPr>
        <p:pic>
          <p:nvPicPr>
            <p:cNvPr id="80" name="Picture 79" descr="padlock-01.png"/>
            <p:cNvPicPr>
              <a:picLocks noChangeAspect="1"/>
            </p:cNvPicPr>
            <p:nvPr/>
          </p:nvPicPr>
          <p:blipFill>
            <a:blip r:embed="rId3">
              <a:duotone>
                <a:prstClr val="black"/>
                <a:srgbClr val="F19027">
                  <a:tint val="45000"/>
                  <a:satMod val="400000"/>
                </a:srgbClr>
              </a:duotone>
              <a:extLst>
                <a:ext uri="{28A0092B-C50C-407E-A947-70E740481C1C}">
                  <a14:useLocalDpi xmlns:a14="http://schemas.microsoft.com/office/drawing/2010/main" val="0"/>
                </a:ext>
              </a:extLst>
            </a:blip>
            <a:stretch>
              <a:fillRect/>
            </a:stretch>
          </p:blipFill>
          <p:spPr>
            <a:xfrm>
              <a:off x="6480273" y="3257017"/>
              <a:ext cx="1015653" cy="977802"/>
            </a:xfrm>
            <a:prstGeom prst="rect">
              <a:avLst/>
            </a:prstGeom>
          </p:spPr>
        </p:pic>
        <p:sp>
          <p:nvSpPr>
            <p:cNvPr id="81" name="TextBox 80"/>
            <p:cNvSpPr txBox="1"/>
            <p:nvPr/>
          </p:nvSpPr>
          <p:spPr>
            <a:xfrm>
              <a:off x="5100264" y="2911701"/>
              <a:ext cx="1531188" cy="646331"/>
            </a:xfrm>
            <a:prstGeom prst="rect">
              <a:avLst/>
            </a:prstGeom>
            <a:noFill/>
          </p:spPr>
          <p:txBody>
            <a:bodyPr wrap="none" rtlCol="0">
              <a:spAutoFit/>
            </a:bodyPr>
            <a:lstStyle/>
            <a:p>
              <a:pPr defTabSz="912813" fontAlgn="base">
                <a:spcBef>
                  <a:spcPct val="0"/>
                </a:spcBef>
                <a:spcAft>
                  <a:spcPct val="0"/>
                </a:spcAft>
                <a:defRPr/>
              </a:pPr>
              <a:r>
                <a:rPr lang="en-US" sz="3600" b="1" kern="0" dirty="0">
                  <a:solidFill>
                    <a:srgbClr val="F19027"/>
                  </a:solidFill>
                  <a:latin typeface="Calibri"/>
                  <a:cs typeface="Arial" pitchFamily="34" charset="0"/>
                </a:rPr>
                <a:t>9 </a:t>
              </a:r>
              <a:r>
                <a:rPr lang="en-US" sz="3000" b="1" kern="0" dirty="0">
                  <a:solidFill>
                    <a:srgbClr val="F19027"/>
                  </a:solidFill>
                  <a:latin typeface="Calibri"/>
                  <a:cs typeface="Arial" pitchFamily="34" charset="0"/>
                </a:rPr>
                <a:t>Billion</a:t>
              </a:r>
            </a:p>
          </p:txBody>
        </p:sp>
        <p:sp>
          <p:nvSpPr>
            <p:cNvPr id="82" name="TextBox 81"/>
            <p:cNvSpPr txBox="1"/>
            <p:nvPr/>
          </p:nvSpPr>
          <p:spPr>
            <a:xfrm>
              <a:off x="4982614" y="3557639"/>
              <a:ext cx="660758" cy="553998"/>
            </a:xfrm>
            <a:prstGeom prst="rect">
              <a:avLst/>
            </a:prstGeom>
            <a:noFill/>
          </p:spPr>
          <p:txBody>
            <a:bodyPr wrap="none" rtlCol="0">
              <a:spAutoFit/>
            </a:bodyPr>
            <a:lstStyle/>
            <a:p>
              <a:pPr defTabSz="912813" fontAlgn="base">
                <a:spcBef>
                  <a:spcPct val="0"/>
                </a:spcBef>
                <a:spcAft>
                  <a:spcPct val="0"/>
                </a:spcAft>
                <a:defRPr/>
              </a:pPr>
              <a:r>
                <a:rPr lang="en-US" sz="3000" b="1" kern="0" dirty="0">
                  <a:solidFill>
                    <a:srgbClr val="F19027"/>
                  </a:solidFill>
                  <a:latin typeface="Calibri"/>
                  <a:cs typeface="Arial" pitchFamily="34" charset="0"/>
                </a:rPr>
                <a:t>4%</a:t>
              </a:r>
            </a:p>
          </p:txBody>
        </p:sp>
        <p:sp>
          <p:nvSpPr>
            <p:cNvPr id="83" name="TextBox 82"/>
            <p:cNvSpPr txBox="1"/>
            <p:nvPr/>
          </p:nvSpPr>
          <p:spPr>
            <a:xfrm>
              <a:off x="4647431" y="3154617"/>
              <a:ext cx="959169" cy="276999"/>
            </a:xfrm>
            <a:prstGeom prst="rect">
              <a:avLst/>
            </a:prstGeom>
            <a:noFill/>
          </p:spPr>
          <p:txBody>
            <a:bodyPr wrap="square" rtlCol="0">
              <a:spAutoFit/>
            </a:bodyPr>
            <a:lstStyle/>
            <a:p>
              <a:pPr defTabSz="912813" fontAlgn="base">
                <a:spcBef>
                  <a:spcPct val="0"/>
                </a:spcBef>
                <a:spcAft>
                  <a:spcPct val="0"/>
                </a:spcAft>
                <a:defRPr/>
              </a:pPr>
              <a:r>
                <a:rPr lang="en-US" sz="1200" kern="0" dirty="0">
                  <a:solidFill>
                    <a:prstClr val="black"/>
                  </a:solidFill>
                  <a:latin typeface="Calibri"/>
                  <a:cs typeface="Arial" pitchFamily="34" charset="0"/>
                </a:rPr>
                <a:t>Of the</a:t>
              </a:r>
            </a:p>
          </p:txBody>
        </p:sp>
        <p:sp>
          <p:nvSpPr>
            <p:cNvPr id="84" name="TextBox 83"/>
            <p:cNvSpPr txBox="1"/>
            <p:nvPr/>
          </p:nvSpPr>
          <p:spPr>
            <a:xfrm>
              <a:off x="4654619" y="3747825"/>
              <a:ext cx="710277" cy="276999"/>
            </a:xfrm>
            <a:prstGeom prst="rect">
              <a:avLst/>
            </a:prstGeom>
            <a:noFill/>
          </p:spPr>
          <p:txBody>
            <a:bodyPr wrap="square" rtlCol="0">
              <a:spAutoFit/>
            </a:bodyPr>
            <a:lstStyle/>
            <a:p>
              <a:pPr defTabSz="912813" fontAlgn="base">
                <a:spcBef>
                  <a:spcPct val="0"/>
                </a:spcBef>
                <a:spcAft>
                  <a:spcPct val="0"/>
                </a:spcAft>
                <a:defRPr/>
              </a:pPr>
              <a:r>
                <a:rPr lang="en-US" sz="1200" kern="0" dirty="0">
                  <a:solidFill>
                    <a:prstClr val="black"/>
                  </a:solidFill>
                  <a:latin typeface="Calibri"/>
                  <a:cs typeface="Arial" pitchFamily="34" charset="0"/>
                </a:rPr>
                <a:t>only</a:t>
              </a:r>
            </a:p>
          </p:txBody>
        </p:sp>
        <p:sp>
          <p:nvSpPr>
            <p:cNvPr id="85" name="TextBox 84"/>
            <p:cNvSpPr txBox="1"/>
            <p:nvPr/>
          </p:nvSpPr>
          <p:spPr>
            <a:xfrm>
              <a:off x="4877934" y="3435532"/>
              <a:ext cx="2139875" cy="276999"/>
            </a:xfrm>
            <a:prstGeom prst="rect">
              <a:avLst/>
            </a:prstGeom>
            <a:noFill/>
          </p:spPr>
          <p:txBody>
            <a:bodyPr wrap="square" rtlCol="0">
              <a:spAutoFit/>
            </a:bodyPr>
            <a:lstStyle/>
            <a:p>
              <a:pPr defTabSz="912813" fontAlgn="base">
                <a:spcBef>
                  <a:spcPct val="0"/>
                </a:spcBef>
                <a:spcAft>
                  <a:spcPct val="0"/>
                </a:spcAft>
                <a:defRPr/>
              </a:pPr>
              <a:r>
                <a:rPr lang="en-US" sz="1200" kern="0" dirty="0">
                  <a:solidFill>
                    <a:prstClr val="black"/>
                  </a:solidFill>
                  <a:latin typeface="Calibri"/>
                  <a:cs typeface="Arial" pitchFamily="34" charset="0"/>
                </a:rPr>
                <a:t>breached since 2013</a:t>
              </a:r>
            </a:p>
          </p:txBody>
        </p:sp>
        <p:sp>
          <p:nvSpPr>
            <p:cNvPr id="86" name="TextBox 85"/>
            <p:cNvSpPr txBox="1"/>
            <p:nvPr/>
          </p:nvSpPr>
          <p:spPr>
            <a:xfrm>
              <a:off x="5490266" y="3747825"/>
              <a:ext cx="1825784" cy="276999"/>
            </a:xfrm>
            <a:prstGeom prst="rect">
              <a:avLst/>
            </a:prstGeom>
            <a:noFill/>
          </p:spPr>
          <p:txBody>
            <a:bodyPr wrap="square" rtlCol="0">
              <a:spAutoFit/>
            </a:bodyPr>
            <a:lstStyle/>
            <a:p>
              <a:pPr defTabSz="912813" fontAlgn="base">
                <a:spcBef>
                  <a:spcPct val="0"/>
                </a:spcBef>
                <a:spcAft>
                  <a:spcPct val="0"/>
                </a:spcAft>
                <a:defRPr/>
              </a:pPr>
              <a:r>
                <a:rPr lang="en-US" sz="1200" kern="0" dirty="0">
                  <a:solidFill>
                    <a:prstClr val="black"/>
                  </a:solidFill>
                  <a:latin typeface="Calibri"/>
                  <a:cs typeface="Arial" pitchFamily="34" charset="0"/>
                </a:rPr>
                <a:t>were encrypted </a:t>
              </a:r>
              <a:r>
                <a:rPr lang="en-US" sz="1200" kern="0" baseline="30000" dirty="0">
                  <a:solidFill>
                    <a:prstClr val="black"/>
                  </a:solidFill>
                  <a:latin typeface="Calibri"/>
                  <a:cs typeface="Arial" pitchFamily="34" charset="0"/>
                </a:rPr>
                <a:t>3</a:t>
              </a:r>
            </a:p>
          </p:txBody>
        </p:sp>
        <p:sp>
          <p:nvSpPr>
            <p:cNvPr id="87" name="TextBox 86"/>
            <p:cNvSpPr txBox="1"/>
            <p:nvPr/>
          </p:nvSpPr>
          <p:spPr>
            <a:xfrm>
              <a:off x="6507322" y="3149406"/>
              <a:ext cx="675976" cy="276999"/>
            </a:xfrm>
            <a:prstGeom prst="rect">
              <a:avLst/>
            </a:prstGeom>
            <a:noFill/>
          </p:spPr>
          <p:txBody>
            <a:bodyPr wrap="square" rtlCol="0">
              <a:spAutoFit/>
            </a:bodyPr>
            <a:lstStyle/>
            <a:p>
              <a:pPr defTabSz="912813" fontAlgn="base">
                <a:spcBef>
                  <a:spcPct val="0"/>
                </a:spcBef>
                <a:spcAft>
                  <a:spcPct val="0"/>
                </a:spcAft>
                <a:defRPr/>
              </a:pPr>
              <a:r>
                <a:rPr lang="en-US" sz="1200" kern="0" dirty="0">
                  <a:solidFill>
                    <a:prstClr val="black"/>
                  </a:solidFill>
                  <a:latin typeface="Calibri"/>
                  <a:cs typeface="Arial" pitchFamily="34" charset="0"/>
                </a:rPr>
                <a:t>records</a:t>
              </a:r>
            </a:p>
          </p:txBody>
        </p:sp>
      </p:grpSp>
      <p:grpSp>
        <p:nvGrpSpPr>
          <p:cNvPr id="88" name="Group 87"/>
          <p:cNvGrpSpPr/>
          <p:nvPr/>
        </p:nvGrpSpPr>
        <p:grpSpPr>
          <a:xfrm>
            <a:off x="140984" y="2676226"/>
            <a:ext cx="2302613" cy="1611700"/>
            <a:chOff x="5988337" y="560389"/>
            <a:chExt cx="2302613" cy="1611700"/>
          </a:xfrm>
        </p:grpSpPr>
        <p:sp>
          <p:nvSpPr>
            <p:cNvPr id="89" name="TextBox 88"/>
            <p:cNvSpPr txBox="1"/>
            <p:nvPr/>
          </p:nvSpPr>
          <p:spPr>
            <a:xfrm>
              <a:off x="7163880" y="1081140"/>
              <a:ext cx="950901" cy="646331"/>
            </a:xfrm>
            <a:prstGeom prst="rect">
              <a:avLst/>
            </a:prstGeom>
            <a:noFill/>
          </p:spPr>
          <p:txBody>
            <a:bodyPr wrap="none" rtlCol="0">
              <a:spAutoFit/>
            </a:bodyPr>
            <a:lstStyle/>
            <a:p>
              <a:pPr defTabSz="912813" fontAlgn="base">
                <a:spcBef>
                  <a:spcPct val="0"/>
                </a:spcBef>
                <a:spcAft>
                  <a:spcPct val="0"/>
                </a:spcAft>
                <a:defRPr/>
              </a:pPr>
              <a:r>
                <a:rPr lang="en-US" sz="3600" b="1" kern="0" dirty="0">
                  <a:solidFill>
                    <a:srgbClr val="F19027"/>
                  </a:solidFill>
                  <a:latin typeface="Calibri"/>
                </a:rPr>
                <a:t>$</a:t>
              </a:r>
              <a:r>
                <a:rPr lang="en-US" sz="3000" b="1" kern="0" dirty="0">
                  <a:solidFill>
                    <a:srgbClr val="F19027"/>
                  </a:solidFill>
                  <a:latin typeface="Calibri"/>
                </a:rPr>
                <a:t>4M</a:t>
              </a:r>
            </a:p>
          </p:txBody>
        </p:sp>
        <p:sp>
          <p:nvSpPr>
            <p:cNvPr id="90" name="TextBox 89"/>
            <p:cNvSpPr txBox="1"/>
            <p:nvPr/>
          </p:nvSpPr>
          <p:spPr>
            <a:xfrm>
              <a:off x="5988337" y="1648869"/>
              <a:ext cx="2302613" cy="461665"/>
            </a:xfrm>
            <a:prstGeom prst="rect">
              <a:avLst/>
            </a:prstGeom>
            <a:noFill/>
          </p:spPr>
          <p:txBody>
            <a:bodyPr wrap="square" rtlCol="0">
              <a:spAutoFit/>
            </a:bodyPr>
            <a:lstStyle/>
            <a:p>
              <a:pPr algn="ctr" defTabSz="912813" fontAlgn="base">
                <a:spcBef>
                  <a:spcPct val="0"/>
                </a:spcBef>
                <a:spcAft>
                  <a:spcPct val="0"/>
                </a:spcAft>
                <a:defRPr/>
              </a:pPr>
              <a:r>
                <a:rPr lang="en-US" sz="1200" kern="0" dirty="0">
                  <a:solidFill>
                    <a:prstClr val="black"/>
                  </a:solidFill>
                  <a:latin typeface="Calibri"/>
                  <a:cs typeface="Arial" pitchFamily="34" charset="0"/>
                </a:rPr>
                <a:t>Average cost of a data breach in 2016 </a:t>
              </a:r>
              <a:r>
                <a:rPr lang="en-US" sz="1200" kern="0" baseline="30000" dirty="0">
                  <a:solidFill>
                    <a:prstClr val="black"/>
                  </a:solidFill>
                  <a:latin typeface="Calibri"/>
                  <a:cs typeface="Arial" pitchFamily="34" charset="0"/>
                </a:rPr>
                <a:t>2</a:t>
              </a:r>
            </a:p>
          </p:txBody>
        </p:sp>
        <p:pic>
          <p:nvPicPr>
            <p:cNvPr id="91" name="Picture 90" descr="records-01.png"/>
            <p:cNvPicPr>
              <a:picLocks noChangeAspect="1"/>
            </p:cNvPicPr>
            <p:nvPr/>
          </p:nvPicPr>
          <p:blipFill>
            <a:blip r:embed="rId4">
              <a:duotone>
                <a:prstClr val="black"/>
                <a:srgbClr val="F19027">
                  <a:tint val="45000"/>
                  <a:satMod val="400000"/>
                </a:srgbClr>
              </a:duotone>
              <a:extLst>
                <a:ext uri="{28A0092B-C50C-407E-A947-70E740481C1C}">
                  <a14:useLocalDpi xmlns:a14="http://schemas.microsoft.com/office/drawing/2010/main" val="0"/>
                </a:ext>
              </a:extLst>
            </a:blip>
            <a:stretch>
              <a:fillRect/>
            </a:stretch>
          </p:blipFill>
          <p:spPr>
            <a:xfrm>
              <a:off x="6241608" y="560389"/>
              <a:ext cx="995115" cy="1611700"/>
            </a:xfrm>
            <a:prstGeom prst="rect">
              <a:avLst/>
            </a:prstGeom>
          </p:spPr>
        </p:pic>
      </p:grpSp>
      <p:grpSp>
        <p:nvGrpSpPr>
          <p:cNvPr id="92" name="Group 91"/>
          <p:cNvGrpSpPr/>
          <p:nvPr/>
        </p:nvGrpSpPr>
        <p:grpSpPr>
          <a:xfrm>
            <a:off x="2507232" y="812548"/>
            <a:ext cx="2337833" cy="1519827"/>
            <a:chOff x="350136" y="810394"/>
            <a:chExt cx="2337833" cy="1519827"/>
          </a:xfrm>
        </p:grpSpPr>
        <p:sp>
          <p:nvSpPr>
            <p:cNvPr id="93" name="TextBox 92"/>
            <p:cNvSpPr txBox="1"/>
            <p:nvPr/>
          </p:nvSpPr>
          <p:spPr>
            <a:xfrm>
              <a:off x="350136" y="1683890"/>
              <a:ext cx="2337833" cy="646331"/>
            </a:xfrm>
            <a:prstGeom prst="rect">
              <a:avLst/>
            </a:prstGeom>
            <a:noFill/>
          </p:spPr>
          <p:txBody>
            <a:bodyPr wrap="square" rtlCol="0">
              <a:spAutoFit/>
            </a:bodyPr>
            <a:lstStyle/>
            <a:p>
              <a:pPr algn="ctr" defTabSz="912813" fontAlgn="base">
                <a:spcBef>
                  <a:spcPct val="0"/>
                </a:spcBef>
                <a:spcAft>
                  <a:spcPct val="0"/>
                </a:spcAft>
                <a:defRPr/>
              </a:pPr>
              <a:r>
                <a:rPr lang="en-US" sz="1200" kern="0" dirty="0">
                  <a:solidFill>
                    <a:prstClr val="black"/>
                  </a:solidFill>
                  <a:latin typeface="Calibri"/>
                  <a:cs typeface="Arial" pitchFamily="34" charset="0"/>
                </a:rPr>
                <a:t>Likelihood of an organization having a data breach in the next 24 months </a:t>
              </a:r>
              <a:r>
                <a:rPr lang="en-US" sz="1200" kern="0" baseline="30000" dirty="0">
                  <a:solidFill>
                    <a:prstClr val="black"/>
                  </a:solidFill>
                  <a:latin typeface="Calibri"/>
                  <a:cs typeface="Arial" pitchFamily="34" charset="0"/>
                </a:rPr>
                <a:t>1</a:t>
              </a:r>
            </a:p>
          </p:txBody>
        </p:sp>
        <p:sp>
          <p:nvSpPr>
            <p:cNvPr id="94" name="TextBox 93"/>
            <p:cNvSpPr txBox="1"/>
            <p:nvPr/>
          </p:nvSpPr>
          <p:spPr>
            <a:xfrm>
              <a:off x="792424" y="1208015"/>
              <a:ext cx="856325" cy="553998"/>
            </a:xfrm>
            <a:prstGeom prst="rect">
              <a:avLst/>
            </a:prstGeom>
            <a:noFill/>
          </p:spPr>
          <p:txBody>
            <a:bodyPr wrap="none" rtlCol="0">
              <a:spAutoFit/>
            </a:bodyPr>
            <a:lstStyle/>
            <a:p>
              <a:pPr defTabSz="912813" fontAlgn="base">
                <a:spcBef>
                  <a:spcPct val="0"/>
                </a:spcBef>
                <a:spcAft>
                  <a:spcPct val="0"/>
                </a:spcAft>
                <a:defRPr/>
              </a:pPr>
              <a:r>
                <a:rPr lang="en-US" sz="3000" b="1" kern="0" dirty="0">
                  <a:solidFill>
                    <a:srgbClr val="F19027"/>
                  </a:solidFill>
                  <a:latin typeface="Calibri"/>
                </a:rPr>
                <a:t>26%</a:t>
              </a:r>
            </a:p>
          </p:txBody>
        </p:sp>
        <p:pic>
          <p:nvPicPr>
            <p:cNvPr id="95" name="Picture 94" descr="spy-01.png"/>
            <p:cNvPicPr>
              <a:picLocks noChangeAspect="1"/>
            </p:cNvPicPr>
            <p:nvPr/>
          </p:nvPicPr>
          <p:blipFill>
            <a:blip r:embed="rId5" cstate="print">
              <a:duotone>
                <a:prstClr val="black"/>
                <a:srgbClr val="F19027">
                  <a:tint val="45000"/>
                  <a:satMod val="400000"/>
                </a:srgbClr>
              </a:duotone>
              <a:extLst>
                <a:ext uri="{28A0092B-C50C-407E-A947-70E740481C1C}">
                  <a14:useLocalDpi xmlns:a14="http://schemas.microsoft.com/office/drawing/2010/main" val="0"/>
                </a:ext>
              </a:extLst>
            </a:blip>
            <a:stretch>
              <a:fillRect/>
            </a:stretch>
          </p:blipFill>
          <p:spPr>
            <a:xfrm>
              <a:off x="1558911" y="810394"/>
              <a:ext cx="719848" cy="1039063"/>
            </a:xfrm>
            <a:prstGeom prst="rect">
              <a:avLst/>
            </a:prstGeom>
          </p:spPr>
        </p:pic>
      </p:grpSp>
      <p:sp>
        <p:nvSpPr>
          <p:cNvPr id="96" name="TextBox 95"/>
          <p:cNvSpPr txBox="1"/>
          <p:nvPr/>
        </p:nvSpPr>
        <p:spPr>
          <a:xfrm>
            <a:off x="231482" y="1201557"/>
            <a:ext cx="1866540" cy="923330"/>
          </a:xfrm>
          <a:prstGeom prst="rect">
            <a:avLst/>
          </a:prstGeom>
          <a:noFill/>
          <a:effectLst/>
        </p:spPr>
        <p:txBody>
          <a:bodyPr wrap="square" rtlCol="0">
            <a:spAutoFit/>
          </a:bodyPr>
          <a:lstStyle/>
          <a:p>
            <a:pPr algn="r" defTabSz="912813" fontAlgn="base">
              <a:spcBef>
                <a:spcPct val="0"/>
              </a:spcBef>
              <a:spcAft>
                <a:spcPct val="0"/>
              </a:spcAft>
            </a:pPr>
            <a:r>
              <a:rPr lang="en-US" b="1" i="1" dirty="0">
                <a:solidFill>
                  <a:prstClr val="black"/>
                </a:solidFill>
                <a:latin typeface="Calibri"/>
                <a:cs typeface="Arial" pitchFamily="34" charset="0"/>
              </a:rPr>
              <a:t>“It’s no longer </a:t>
            </a:r>
            <a:br>
              <a:rPr lang="en-US" b="1" i="1" dirty="0">
                <a:solidFill>
                  <a:prstClr val="black"/>
                </a:solidFill>
                <a:latin typeface="Calibri"/>
                <a:cs typeface="Arial" pitchFamily="34" charset="0"/>
              </a:rPr>
            </a:br>
            <a:r>
              <a:rPr lang="en-US" b="1" i="1" dirty="0">
                <a:solidFill>
                  <a:prstClr val="black"/>
                </a:solidFill>
                <a:latin typeface="Calibri"/>
                <a:cs typeface="Arial" pitchFamily="34" charset="0"/>
              </a:rPr>
              <a:t>a matter of if, </a:t>
            </a:r>
            <a:br>
              <a:rPr lang="en-US" b="1" i="1" dirty="0">
                <a:solidFill>
                  <a:prstClr val="black"/>
                </a:solidFill>
                <a:latin typeface="Calibri"/>
                <a:cs typeface="Arial" pitchFamily="34" charset="0"/>
              </a:rPr>
            </a:br>
            <a:r>
              <a:rPr lang="en-US" b="1" i="1" dirty="0">
                <a:solidFill>
                  <a:prstClr val="black"/>
                </a:solidFill>
                <a:latin typeface="Calibri"/>
                <a:cs typeface="Arial" pitchFamily="34" charset="0"/>
              </a:rPr>
              <a:t>but when </a:t>
            </a:r>
            <a:r>
              <a:rPr lang="mr-IN" b="1" i="1" dirty="0">
                <a:solidFill>
                  <a:prstClr val="black"/>
                </a:solidFill>
                <a:latin typeface="Calibri"/>
                <a:cs typeface="Arial" pitchFamily="34" charset="0"/>
              </a:rPr>
              <a:t>…</a:t>
            </a:r>
            <a:r>
              <a:rPr lang="en-US" b="1" i="1" dirty="0">
                <a:solidFill>
                  <a:prstClr val="black"/>
                </a:solidFill>
                <a:latin typeface="Calibri"/>
                <a:cs typeface="Arial" pitchFamily="34" charset="0"/>
              </a:rPr>
              <a:t>”</a:t>
            </a:r>
          </a:p>
        </p:txBody>
      </p:sp>
      <p:grpSp>
        <p:nvGrpSpPr>
          <p:cNvPr id="97" name="Group 96"/>
          <p:cNvGrpSpPr/>
          <p:nvPr/>
        </p:nvGrpSpPr>
        <p:grpSpPr>
          <a:xfrm>
            <a:off x="6525742" y="3282828"/>
            <a:ext cx="2310048" cy="870518"/>
            <a:chOff x="4350243" y="3032717"/>
            <a:chExt cx="2310048" cy="870518"/>
          </a:xfrm>
        </p:grpSpPr>
        <p:pic>
          <p:nvPicPr>
            <p:cNvPr id="98" name="Picture 97" descr="ttp://spherinc.com/wp-content/uploads/2015/02/HIPAA-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1002" y="3134558"/>
              <a:ext cx="909289" cy="768677"/>
            </a:xfrm>
            <a:prstGeom prst="rect">
              <a:avLst/>
            </a:prstGeom>
            <a:noFill/>
            <a:extLst>
              <a:ext uri="{909E8E84-426E-40dd-AFC4-6F175D3DCCD1}">
                <a14:hiddenFill xmlns:a14="http://schemas.microsoft.com/office/drawing/2010/main" xmlns="">
                  <a:solidFill>
                    <a:srgbClr val="FFFFFF"/>
                  </a:solidFill>
                </a14:hiddenFill>
              </a:ext>
            </a:extLst>
          </p:spPr>
        </p:pic>
        <p:sp>
          <p:nvSpPr>
            <p:cNvPr id="99" name="TextBox 98"/>
            <p:cNvSpPr txBox="1"/>
            <p:nvPr/>
          </p:nvSpPr>
          <p:spPr>
            <a:xfrm>
              <a:off x="4350243" y="3032717"/>
              <a:ext cx="1499571" cy="830997"/>
            </a:xfrm>
            <a:prstGeom prst="rect">
              <a:avLst/>
            </a:prstGeom>
            <a:noFill/>
          </p:spPr>
          <p:txBody>
            <a:bodyPr wrap="square" rtlCol="0">
              <a:spAutoFit/>
            </a:bodyPr>
            <a:lstStyle/>
            <a:p>
              <a:pPr defTabSz="912813" fontAlgn="base">
                <a:spcBef>
                  <a:spcPct val="0"/>
                </a:spcBef>
                <a:spcAft>
                  <a:spcPct val="0"/>
                </a:spcAft>
              </a:pPr>
              <a:r>
                <a:rPr lang="en-US" sz="1200" dirty="0">
                  <a:solidFill>
                    <a:prstClr val="black"/>
                  </a:solidFill>
                  <a:latin typeface="Calibri"/>
                  <a:cs typeface="Arial" pitchFamily="34" charset="0"/>
                </a:rPr>
                <a:t>Health Insurance Portability and Accountability </a:t>
              </a:r>
              <a:br>
                <a:rPr lang="en-US" sz="1200" dirty="0">
                  <a:solidFill>
                    <a:prstClr val="black"/>
                  </a:solidFill>
                  <a:latin typeface="Calibri"/>
                  <a:cs typeface="Arial" pitchFamily="34" charset="0"/>
                </a:rPr>
              </a:br>
              <a:r>
                <a:rPr lang="en-US" sz="1200" dirty="0">
                  <a:solidFill>
                    <a:prstClr val="black"/>
                  </a:solidFill>
                  <a:latin typeface="Calibri"/>
                  <a:cs typeface="Arial" pitchFamily="34" charset="0"/>
                </a:rPr>
                <a:t>Act (HIPAA)</a:t>
              </a:r>
            </a:p>
          </p:txBody>
        </p:sp>
      </p:grpSp>
      <p:grpSp>
        <p:nvGrpSpPr>
          <p:cNvPr id="100" name="Group 99"/>
          <p:cNvGrpSpPr/>
          <p:nvPr/>
        </p:nvGrpSpPr>
        <p:grpSpPr>
          <a:xfrm>
            <a:off x="5874465" y="905622"/>
            <a:ext cx="2948020" cy="849591"/>
            <a:chOff x="5899988" y="963193"/>
            <a:chExt cx="2948020" cy="849591"/>
          </a:xfrm>
        </p:grpSpPr>
        <p:pic>
          <p:nvPicPr>
            <p:cNvPr id="101" name="Picture 100"/>
            <p:cNvPicPr>
              <a:picLocks noChangeAspect="1"/>
            </p:cNvPicPr>
            <p:nvPr/>
          </p:nvPicPr>
          <p:blipFill>
            <a:blip r:embed="rId7" cstate="print"/>
            <a:stretch>
              <a:fillRect/>
            </a:stretch>
          </p:blipFill>
          <p:spPr>
            <a:xfrm>
              <a:off x="7976446" y="963193"/>
              <a:ext cx="871562" cy="849591"/>
            </a:xfrm>
            <a:prstGeom prst="rect">
              <a:avLst/>
            </a:prstGeom>
          </p:spPr>
        </p:pic>
        <p:sp>
          <p:nvSpPr>
            <p:cNvPr id="102" name="TextBox 101"/>
            <p:cNvSpPr txBox="1"/>
            <p:nvPr/>
          </p:nvSpPr>
          <p:spPr>
            <a:xfrm>
              <a:off x="5899988" y="1011550"/>
              <a:ext cx="2024810" cy="646331"/>
            </a:xfrm>
            <a:prstGeom prst="rect">
              <a:avLst/>
            </a:prstGeom>
            <a:noFill/>
          </p:spPr>
          <p:txBody>
            <a:bodyPr wrap="square" rtlCol="0">
              <a:spAutoFit/>
            </a:bodyPr>
            <a:lstStyle/>
            <a:p>
              <a:pPr algn="r" defTabSz="912813" fontAlgn="base">
                <a:spcBef>
                  <a:spcPct val="0"/>
                </a:spcBef>
                <a:spcAft>
                  <a:spcPct val="0"/>
                </a:spcAft>
              </a:pPr>
              <a:r>
                <a:rPr lang="en-US" sz="1200" dirty="0">
                  <a:solidFill>
                    <a:prstClr val="black"/>
                  </a:solidFill>
                  <a:latin typeface="Calibri"/>
                  <a:cs typeface="Arial" pitchFamily="34" charset="0"/>
                </a:rPr>
                <a:t>European Union General Data Protection Regulation (GDPR) </a:t>
              </a:r>
            </a:p>
          </p:txBody>
        </p:sp>
      </p:grpSp>
      <p:grpSp>
        <p:nvGrpSpPr>
          <p:cNvPr id="103" name="Group 102"/>
          <p:cNvGrpSpPr/>
          <p:nvPr/>
        </p:nvGrpSpPr>
        <p:grpSpPr>
          <a:xfrm>
            <a:off x="5305399" y="1577290"/>
            <a:ext cx="3732210" cy="1492247"/>
            <a:chOff x="2115566" y="3207077"/>
            <a:chExt cx="3732210" cy="1492247"/>
          </a:xfrm>
        </p:grpSpPr>
        <p:pic>
          <p:nvPicPr>
            <p:cNvPr id="104" name="Picture 103" descr="ttps://www.drundo.com/images/2013/10/pci-dss-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5566" y="3207077"/>
              <a:ext cx="2043076" cy="1492247"/>
            </a:xfrm>
            <a:prstGeom prst="rect">
              <a:avLst/>
            </a:prstGeom>
            <a:noFill/>
            <a:extLst>
              <a:ext uri="{909E8E84-426E-40dd-AFC4-6F175D3DCCD1}">
                <a14:hiddenFill xmlns:a14="http://schemas.microsoft.com/office/drawing/2010/main" xmlns="">
                  <a:solidFill>
                    <a:srgbClr val="FFFFFF"/>
                  </a:solidFill>
                </a14:hiddenFill>
              </a:ext>
            </a:extLst>
          </p:spPr>
        </p:pic>
        <p:sp>
          <p:nvSpPr>
            <p:cNvPr id="105" name="TextBox 104"/>
            <p:cNvSpPr txBox="1"/>
            <p:nvPr/>
          </p:nvSpPr>
          <p:spPr>
            <a:xfrm>
              <a:off x="3137104" y="4099519"/>
              <a:ext cx="2710672" cy="461665"/>
            </a:xfrm>
            <a:prstGeom prst="rect">
              <a:avLst/>
            </a:prstGeom>
            <a:noFill/>
          </p:spPr>
          <p:txBody>
            <a:bodyPr wrap="square" rtlCol="0">
              <a:spAutoFit/>
            </a:bodyPr>
            <a:lstStyle/>
            <a:p>
              <a:pPr algn="ctr" defTabSz="912813" fontAlgn="base">
                <a:spcBef>
                  <a:spcPct val="0"/>
                </a:spcBef>
                <a:spcAft>
                  <a:spcPct val="0"/>
                </a:spcAft>
              </a:pPr>
              <a:r>
                <a:rPr lang="en-US" sz="1200" dirty="0">
                  <a:solidFill>
                    <a:prstClr val="black"/>
                  </a:solidFill>
                  <a:latin typeface="Calibri"/>
                  <a:cs typeface="Arial" pitchFamily="34" charset="0"/>
                </a:rPr>
                <a:t>Payment Card Industry Data Security Standard (PCI-DSS)</a:t>
              </a:r>
            </a:p>
          </p:txBody>
        </p:sp>
      </p:grpSp>
      <p:sp>
        <p:nvSpPr>
          <p:cNvPr id="30" name="TextBox 29">
            <a:extLst>
              <a:ext uri="{FF2B5EF4-FFF2-40B4-BE49-F238E27FC236}">
                <a16:creationId xmlns:a16="http://schemas.microsoft.com/office/drawing/2014/main" id="{EF569986-C459-4A6E-BD7C-AA3673CE77C1}"/>
              </a:ext>
            </a:extLst>
          </p:cNvPr>
          <p:cNvSpPr txBox="1"/>
          <p:nvPr/>
        </p:nvSpPr>
        <p:spPr>
          <a:xfrm>
            <a:off x="2187200" y="4212421"/>
            <a:ext cx="4676120" cy="307777"/>
          </a:xfrm>
          <a:prstGeom prst="rect">
            <a:avLst/>
          </a:prstGeom>
          <a:noFill/>
        </p:spPr>
        <p:txBody>
          <a:bodyPr wrap="square" rtlCol="0">
            <a:spAutoFit/>
          </a:bodyPr>
          <a:lstStyle/>
          <a:p>
            <a:pPr defTabSz="912813" fontAlgn="base">
              <a:spcBef>
                <a:spcPct val="0"/>
              </a:spcBef>
              <a:spcAft>
                <a:spcPct val="0"/>
              </a:spcAft>
              <a:tabLst>
                <a:tab pos="225425" algn="l"/>
              </a:tabLst>
              <a:defRPr/>
            </a:pPr>
            <a:r>
              <a:rPr lang="en-US" sz="700" dirty="0">
                <a:solidFill>
                  <a:prstClr val="black"/>
                </a:solidFill>
                <a:latin typeface="Calibri"/>
                <a:cs typeface="Arial" pitchFamily="34" charset="0"/>
              </a:rPr>
              <a:t>1, 2	Source:  2016 Ponemon Cost of Data Breach Study: Global Analysis -- </a:t>
            </a:r>
            <a:r>
              <a:rPr lang="en-US" sz="700" dirty="0">
                <a:solidFill>
                  <a:prstClr val="black"/>
                </a:solidFill>
                <a:latin typeface="Calibri"/>
                <a:cs typeface="Arial" pitchFamily="34" charset="0"/>
                <a:hlinkClick r:id="rId9"/>
              </a:rPr>
              <a:t>http://www.ibm.com/security/data-breach/</a:t>
            </a:r>
            <a:endParaRPr lang="en-US" sz="700" dirty="0">
              <a:solidFill>
                <a:prstClr val="black"/>
              </a:solidFill>
              <a:latin typeface="Calibri"/>
              <a:cs typeface="Arial" pitchFamily="34" charset="0"/>
            </a:endParaRPr>
          </a:p>
          <a:p>
            <a:pPr defTabSz="912813" fontAlgn="base">
              <a:spcBef>
                <a:spcPct val="0"/>
              </a:spcBef>
              <a:spcAft>
                <a:spcPct val="0"/>
              </a:spcAft>
              <a:tabLst>
                <a:tab pos="225425" algn="l"/>
              </a:tabLst>
              <a:defRPr/>
            </a:pPr>
            <a:r>
              <a:rPr lang="en-US" sz="700" dirty="0">
                <a:solidFill>
                  <a:prstClr val="black"/>
                </a:solidFill>
                <a:latin typeface="Calibri"/>
                <a:cs typeface="Arial" pitchFamily="34" charset="0"/>
              </a:rPr>
              <a:t>3	Source:  Breach Level Index -- </a:t>
            </a:r>
            <a:r>
              <a:rPr lang="en-US" sz="700" dirty="0">
                <a:solidFill>
                  <a:prstClr val="black"/>
                </a:solidFill>
                <a:latin typeface="Calibri"/>
                <a:cs typeface="Arial" pitchFamily="34" charset="0"/>
                <a:hlinkClick r:id="rId10"/>
              </a:rPr>
              <a:t>http://breachlevelindex.com/</a:t>
            </a:r>
            <a:endParaRPr lang="en-US" sz="700" dirty="0">
              <a:solidFill>
                <a:prstClr val="black"/>
              </a:solidFill>
              <a:latin typeface="Calibri"/>
              <a:cs typeface="Arial" pitchFamily="34" charset="0"/>
            </a:endParaRPr>
          </a:p>
        </p:txBody>
      </p:sp>
    </p:spTree>
    <p:extLst>
      <p:ext uri="{BB962C8B-B14F-4D97-AF65-F5344CB8AC3E}">
        <p14:creationId xmlns:p14="http://schemas.microsoft.com/office/powerpoint/2010/main" val="1397096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43" y="180368"/>
            <a:ext cx="8557812" cy="485679"/>
          </a:xfrm>
        </p:spPr>
        <p:txBody>
          <a:bodyPr/>
          <a:lstStyle/>
          <a:p>
            <a:r>
              <a:rPr lang="en-US" sz="2400" dirty="0"/>
              <a:t>Protecting data at the core of the enterprise</a:t>
            </a:r>
            <a:br>
              <a:rPr lang="en-US" sz="2400" dirty="0"/>
            </a:br>
            <a:r>
              <a:rPr lang="en-US" sz="1600" i="1" dirty="0">
                <a:solidFill>
                  <a:schemeClr val="tx1"/>
                </a:solidFill>
              </a:rPr>
              <a:t>Encryption is the solid foundation of a layered cybersecurity strategy</a:t>
            </a:r>
          </a:p>
        </p:txBody>
      </p:sp>
      <p:sp>
        <p:nvSpPr>
          <p:cNvPr id="44" name="TextBox 43">
            <a:extLst>
              <a:ext uri="{FF2B5EF4-FFF2-40B4-BE49-F238E27FC236}">
                <a16:creationId xmlns:a16="http://schemas.microsoft.com/office/drawing/2014/main" id="{D870C14F-0EC4-496F-9A09-608EC18A3547}"/>
              </a:ext>
            </a:extLst>
          </p:cNvPr>
          <p:cNvSpPr txBox="1"/>
          <p:nvPr/>
        </p:nvSpPr>
        <p:spPr>
          <a:xfrm>
            <a:off x="4061441" y="2434443"/>
            <a:ext cx="1466850" cy="738664"/>
          </a:xfrm>
          <a:prstGeom prst="rect">
            <a:avLst/>
          </a:prstGeom>
          <a:noFill/>
          <a:effectLst/>
        </p:spPr>
        <p:txBody>
          <a:bodyPr wrap="square" rtlCol="0">
            <a:spAutoFit/>
          </a:bodyPr>
          <a:lstStyle/>
          <a:p>
            <a:pPr algn="ctr" defTabSz="914400">
              <a:defRPr/>
            </a:pPr>
            <a:r>
              <a:rPr lang="en-US" sz="1400" b="1" kern="0" spc="50" dirty="0">
                <a:ln w="9525" cmpd="sng">
                  <a:noFill/>
                  <a:prstDash val="solid"/>
                </a:ln>
                <a:solidFill>
                  <a:srgbClr val="F04E37"/>
                </a:solidFill>
                <a:latin typeface="Calibri"/>
                <a:cs typeface="Arial" pitchFamily="34" charset="0"/>
              </a:rPr>
              <a:t>Integrated Security Intelligence</a:t>
            </a:r>
            <a:endParaRPr lang="en-US" sz="1400" kern="0" dirty="0">
              <a:solidFill>
                <a:srgbClr val="F04E37"/>
              </a:solidFill>
              <a:latin typeface="Calibri"/>
              <a:cs typeface="Arial" pitchFamily="34" charset="0"/>
            </a:endParaRPr>
          </a:p>
        </p:txBody>
      </p:sp>
      <p:sp>
        <p:nvSpPr>
          <p:cNvPr id="45" name="TextBox 44">
            <a:extLst>
              <a:ext uri="{FF2B5EF4-FFF2-40B4-BE49-F238E27FC236}">
                <a16:creationId xmlns:a16="http://schemas.microsoft.com/office/drawing/2014/main" id="{D2389450-9729-41FE-BD78-4101448C4B4E}"/>
              </a:ext>
            </a:extLst>
          </p:cNvPr>
          <p:cNvSpPr txBox="1"/>
          <p:nvPr/>
        </p:nvSpPr>
        <p:spPr>
          <a:xfrm>
            <a:off x="8588" y="2434443"/>
            <a:ext cx="1343025" cy="738664"/>
          </a:xfrm>
          <a:prstGeom prst="rect">
            <a:avLst/>
          </a:prstGeom>
          <a:noFill/>
          <a:effectLst/>
        </p:spPr>
        <p:txBody>
          <a:bodyPr wrap="square" rtlCol="0">
            <a:spAutoFit/>
          </a:bodyPr>
          <a:lstStyle/>
          <a:p>
            <a:pPr algn="ctr" defTabSz="914400">
              <a:defRPr/>
            </a:pPr>
            <a:r>
              <a:rPr lang="en-US" sz="1400" b="1" kern="0" spc="50" dirty="0">
                <a:ln w="9525" cmpd="sng">
                  <a:noFill/>
                  <a:prstDash val="solid"/>
                </a:ln>
                <a:solidFill>
                  <a:srgbClr val="AB1A86"/>
                </a:solidFill>
                <a:latin typeface="Calibri"/>
                <a:cs typeface="Arial" pitchFamily="34" charset="0"/>
              </a:rPr>
              <a:t>Sensitive</a:t>
            </a:r>
            <a:br>
              <a:rPr lang="en-US" sz="1400" b="1" kern="0" spc="50" dirty="0">
                <a:ln w="9525" cmpd="sng">
                  <a:noFill/>
                  <a:prstDash val="solid"/>
                </a:ln>
                <a:solidFill>
                  <a:srgbClr val="AB1A86"/>
                </a:solidFill>
                <a:latin typeface="Calibri"/>
                <a:cs typeface="Arial" pitchFamily="34" charset="0"/>
              </a:rPr>
            </a:br>
            <a:r>
              <a:rPr lang="en-US" sz="1400" b="1" kern="0" spc="50" dirty="0">
                <a:ln w="9525" cmpd="sng">
                  <a:noFill/>
                  <a:prstDash val="solid"/>
                </a:ln>
                <a:solidFill>
                  <a:srgbClr val="AB1A86"/>
                </a:solidFill>
                <a:latin typeface="Calibri"/>
                <a:cs typeface="Arial" pitchFamily="34" charset="0"/>
              </a:rPr>
              <a:t>Data Protection</a:t>
            </a:r>
          </a:p>
        </p:txBody>
      </p:sp>
      <p:grpSp>
        <p:nvGrpSpPr>
          <p:cNvPr id="46" name="Group 17">
            <a:extLst>
              <a:ext uri="{FF2B5EF4-FFF2-40B4-BE49-F238E27FC236}">
                <a16:creationId xmlns:a16="http://schemas.microsoft.com/office/drawing/2014/main" id="{F982C70C-98D1-41BE-B5B7-F07B559EA183}"/>
              </a:ext>
            </a:extLst>
          </p:cNvPr>
          <p:cNvGrpSpPr/>
          <p:nvPr/>
        </p:nvGrpSpPr>
        <p:grpSpPr>
          <a:xfrm>
            <a:off x="1220291" y="1497038"/>
            <a:ext cx="2985770" cy="2969256"/>
            <a:chOff x="976903" y="1051142"/>
            <a:chExt cx="3318871" cy="3300514"/>
          </a:xfrm>
        </p:grpSpPr>
        <p:grpSp>
          <p:nvGrpSpPr>
            <p:cNvPr id="47" name="Group 23">
              <a:extLst>
                <a:ext uri="{FF2B5EF4-FFF2-40B4-BE49-F238E27FC236}">
                  <a16:creationId xmlns:a16="http://schemas.microsoft.com/office/drawing/2014/main" id="{3CBC66DB-A500-41C2-95C0-79BE900FEA08}"/>
                </a:ext>
              </a:extLst>
            </p:cNvPr>
            <p:cNvGrpSpPr>
              <a:grpSpLocks/>
            </p:cNvGrpSpPr>
            <p:nvPr/>
          </p:nvGrpSpPr>
          <p:grpSpPr bwMode="auto">
            <a:xfrm flipV="1">
              <a:off x="976903" y="1051142"/>
              <a:ext cx="3318871" cy="3300514"/>
              <a:chOff x="1824" y="573"/>
              <a:chExt cx="2094" cy="2082"/>
            </a:xfrm>
          </p:grpSpPr>
          <p:sp>
            <p:nvSpPr>
              <p:cNvPr id="51" name="Freeform 24">
                <a:extLst>
                  <a:ext uri="{FF2B5EF4-FFF2-40B4-BE49-F238E27FC236}">
                    <a16:creationId xmlns:a16="http://schemas.microsoft.com/office/drawing/2014/main" id="{D8CDDE8B-AC1C-4C4A-B129-2815E1670D9D}"/>
                  </a:ext>
                </a:extLst>
              </p:cNvPr>
              <p:cNvSpPr>
                <a:spLocks/>
              </p:cNvSpPr>
              <p:nvPr/>
            </p:nvSpPr>
            <p:spPr bwMode="auto">
              <a:xfrm>
                <a:off x="2874" y="573"/>
                <a:ext cx="1044" cy="1560"/>
              </a:xfrm>
              <a:custGeom>
                <a:avLst/>
                <a:gdLst/>
                <a:ahLst/>
                <a:cxnLst>
                  <a:cxn ang="0">
                    <a:pos x="150" y="260"/>
                  </a:cxn>
                  <a:cxn ang="0">
                    <a:pos x="174" y="174"/>
                  </a:cxn>
                  <a:cxn ang="0">
                    <a:pos x="0" y="0"/>
                  </a:cxn>
                  <a:cxn ang="0">
                    <a:pos x="0" y="174"/>
                  </a:cxn>
                  <a:cxn ang="0">
                    <a:pos x="150" y="260"/>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solidFill>
                <a:srgbClr val="F04E37">
                  <a:alpha val="69804"/>
                </a:srgbClr>
              </a:solidFill>
              <a:ln w="57150" cmpd="sng">
                <a:solidFill>
                  <a:srgbClr val="081325"/>
                </a:solidFill>
                <a:prstDash val="solid"/>
                <a:round/>
                <a:headEnd/>
                <a:tailEnd/>
              </a:ln>
            </p:spPr>
            <p:txBody>
              <a:bodyPr/>
              <a:lstStyle/>
              <a:p>
                <a:pPr defTabSz="914378">
                  <a:defRPr/>
                </a:pPr>
                <a:endParaRPr lang="en-US" kern="0" dirty="0">
                  <a:solidFill>
                    <a:prstClr val="black"/>
                  </a:solidFill>
                  <a:latin typeface="Calibri"/>
                </a:endParaRPr>
              </a:p>
            </p:txBody>
          </p:sp>
          <p:sp>
            <p:nvSpPr>
              <p:cNvPr id="52" name="Freeform 25">
                <a:extLst>
                  <a:ext uri="{FF2B5EF4-FFF2-40B4-BE49-F238E27FC236}">
                    <a16:creationId xmlns:a16="http://schemas.microsoft.com/office/drawing/2014/main" id="{B07B7F5D-B017-463C-A8A6-A79140EEB6A9}"/>
                  </a:ext>
                </a:extLst>
              </p:cNvPr>
              <p:cNvSpPr>
                <a:spLocks/>
              </p:cNvSpPr>
              <p:nvPr/>
            </p:nvSpPr>
            <p:spPr bwMode="auto">
              <a:xfrm>
                <a:off x="1968" y="1617"/>
                <a:ext cx="1806" cy="1038"/>
              </a:xfrm>
              <a:custGeom>
                <a:avLst/>
                <a:gdLst/>
                <a:ahLst/>
                <a:cxnLst>
                  <a:cxn ang="0">
                    <a:pos x="0" y="86"/>
                  </a:cxn>
                  <a:cxn ang="0">
                    <a:pos x="151" y="173"/>
                  </a:cxn>
                  <a:cxn ang="0">
                    <a:pos x="301" y="86"/>
                  </a:cxn>
                  <a:cxn ang="0">
                    <a:pos x="151" y="0"/>
                  </a:cxn>
                  <a:cxn ang="0">
                    <a:pos x="0" y="86"/>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solidFill>
                <a:srgbClr val="F19027">
                  <a:alpha val="69804"/>
                </a:srgbClr>
              </a:solidFill>
              <a:ln w="57150" cmpd="sng">
                <a:solidFill>
                  <a:srgbClr val="081325"/>
                </a:solidFill>
                <a:prstDash val="solid"/>
                <a:round/>
                <a:headEnd/>
                <a:tailEnd/>
              </a:ln>
            </p:spPr>
            <p:txBody>
              <a:bodyPr/>
              <a:lstStyle/>
              <a:p>
                <a:pPr defTabSz="914378">
                  <a:defRPr/>
                </a:pPr>
                <a:endParaRPr lang="en-US" kern="0" dirty="0">
                  <a:solidFill>
                    <a:prstClr val="black"/>
                  </a:solidFill>
                  <a:latin typeface="Calibri"/>
                </a:endParaRPr>
              </a:p>
            </p:txBody>
          </p:sp>
          <p:sp>
            <p:nvSpPr>
              <p:cNvPr id="53" name="Freeform 26">
                <a:extLst>
                  <a:ext uri="{FF2B5EF4-FFF2-40B4-BE49-F238E27FC236}">
                    <a16:creationId xmlns:a16="http://schemas.microsoft.com/office/drawing/2014/main" id="{6DD57CA1-6671-47A4-BF4A-2A5E15805A81}"/>
                  </a:ext>
                </a:extLst>
              </p:cNvPr>
              <p:cNvSpPr>
                <a:spLocks/>
              </p:cNvSpPr>
              <p:nvPr/>
            </p:nvSpPr>
            <p:spPr bwMode="auto">
              <a:xfrm>
                <a:off x="1824" y="573"/>
                <a:ext cx="1050" cy="1560"/>
              </a:xfrm>
              <a:custGeom>
                <a:avLst/>
                <a:gdLst/>
                <a:ahLst/>
                <a:cxnLst>
                  <a:cxn ang="0">
                    <a:pos x="174" y="0"/>
                  </a:cxn>
                  <a:cxn ang="0">
                    <a:pos x="1" y="173"/>
                  </a:cxn>
                  <a:cxn ang="0">
                    <a:pos x="24" y="260"/>
                  </a:cxn>
                  <a:cxn ang="0">
                    <a:pos x="175" y="174"/>
                  </a:cxn>
                  <a:cxn ang="0">
                    <a:pos x="174" y="0"/>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solidFill>
                <a:srgbClr val="AB1A86">
                  <a:alpha val="69804"/>
                </a:srgbClr>
              </a:solidFill>
              <a:ln w="57150" cmpd="sng">
                <a:solidFill>
                  <a:srgbClr val="081325"/>
                </a:solidFill>
                <a:prstDash val="solid"/>
                <a:round/>
                <a:headEnd/>
                <a:tailEnd/>
              </a:ln>
            </p:spPr>
            <p:txBody>
              <a:bodyPr/>
              <a:lstStyle/>
              <a:p>
                <a:pPr defTabSz="914378">
                  <a:defRPr/>
                </a:pPr>
                <a:endParaRPr lang="en-US" kern="0" dirty="0">
                  <a:solidFill>
                    <a:prstClr val="black"/>
                  </a:solidFill>
                  <a:latin typeface="Calibri"/>
                </a:endParaRPr>
              </a:p>
            </p:txBody>
          </p:sp>
        </p:grpSp>
        <p:grpSp>
          <p:nvGrpSpPr>
            <p:cNvPr id="48" name="Group 38">
              <a:extLst>
                <a:ext uri="{FF2B5EF4-FFF2-40B4-BE49-F238E27FC236}">
                  <a16:creationId xmlns:a16="http://schemas.microsoft.com/office/drawing/2014/main" id="{772B0CA1-E81D-45D4-AE0E-B94AE42F5939}"/>
                </a:ext>
              </a:extLst>
            </p:cNvPr>
            <p:cNvGrpSpPr>
              <a:grpSpLocks/>
            </p:cNvGrpSpPr>
            <p:nvPr/>
          </p:nvGrpSpPr>
          <p:grpSpPr bwMode="auto">
            <a:xfrm>
              <a:off x="2314467" y="2309123"/>
              <a:ext cx="648790" cy="648788"/>
              <a:chOff x="1827" y="1546"/>
              <a:chExt cx="500" cy="500"/>
            </a:xfrm>
          </p:grpSpPr>
          <p:sp>
            <p:nvSpPr>
              <p:cNvPr id="49" name="Oval 21">
                <a:extLst>
                  <a:ext uri="{FF2B5EF4-FFF2-40B4-BE49-F238E27FC236}">
                    <a16:creationId xmlns:a16="http://schemas.microsoft.com/office/drawing/2014/main" id="{949A7857-6138-4AD2-9D80-6751D572C742}"/>
                  </a:ext>
                </a:extLst>
              </p:cNvPr>
              <p:cNvSpPr>
                <a:spLocks noChangeArrowheads="1"/>
              </p:cNvSpPr>
              <p:nvPr/>
            </p:nvSpPr>
            <p:spPr bwMode="auto">
              <a:xfrm>
                <a:off x="1827" y="1546"/>
                <a:ext cx="500" cy="500"/>
              </a:xfrm>
              <a:prstGeom prst="ellipse">
                <a:avLst/>
              </a:prstGeom>
              <a:solidFill>
                <a:srgbClr val="081325"/>
              </a:solidFill>
              <a:ln w="9525">
                <a:noFill/>
                <a:round/>
                <a:headEnd/>
                <a:tailEnd/>
              </a:ln>
              <a:effectLst/>
            </p:spPr>
            <p:txBody>
              <a:bodyPr wrap="none" anchor="ctr"/>
              <a:lstStyle/>
              <a:p>
                <a:pPr defTabSz="914378">
                  <a:defRPr/>
                </a:pPr>
                <a:endParaRPr lang="en-US" kern="0" dirty="0">
                  <a:solidFill>
                    <a:prstClr val="black"/>
                  </a:solidFill>
                  <a:latin typeface="Calibri"/>
                </a:endParaRPr>
              </a:p>
            </p:txBody>
          </p:sp>
          <p:sp>
            <p:nvSpPr>
              <p:cNvPr id="50" name="Freeform 9">
                <a:extLst>
                  <a:ext uri="{FF2B5EF4-FFF2-40B4-BE49-F238E27FC236}">
                    <a16:creationId xmlns:a16="http://schemas.microsoft.com/office/drawing/2014/main" id="{4E55CB8D-08A6-409D-BF17-756D33683E92}"/>
                  </a:ext>
                </a:extLst>
              </p:cNvPr>
              <p:cNvSpPr>
                <a:spLocks noEditPoints="1"/>
              </p:cNvSpPr>
              <p:nvPr/>
            </p:nvSpPr>
            <p:spPr bwMode="auto">
              <a:xfrm>
                <a:off x="1918" y="1624"/>
                <a:ext cx="314" cy="278"/>
              </a:xfrm>
              <a:custGeom>
                <a:avLst/>
                <a:gdLst/>
                <a:ahLst/>
                <a:cxnLst>
                  <a:cxn ang="0">
                    <a:pos x="1649" y="1142"/>
                  </a:cxn>
                  <a:cxn ang="0">
                    <a:pos x="1682" y="1235"/>
                  </a:cxn>
                  <a:cxn ang="0">
                    <a:pos x="1567" y="1610"/>
                  </a:cxn>
                  <a:cxn ang="0">
                    <a:pos x="1454" y="1235"/>
                  </a:cxn>
                  <a:cxn ang="0">
                    <a:pos x="1487" y="1142"/>
                  </a:cxn>
                  <a:cxn ang="0">
                    <a:pos x="646" y="427"/>
                  </a:cxn>
                  <a:cxn ang="0">
                    <a:pos x="368" y="486"/>
                  </a:cxn>
                  <a:cxn ang="0">
                    <a:pos x="186" y="668"/>
                  </a:cxn>
                  <a:cxn ang="0">
                    <a:pos x="1" y="913"/>
                  </a:cxn>
                  <a:cxn ang="0">
                    <a:pos x="72" y="1383"/>
                  </a:cxn>
                  <a:cxn ang="0">
                    <a:pos x="258" y="1750"/>
                  </a:cxn>
                  <a:cxn ang="0">
                    <a:pos x="563" y="2016"/>
                  </a:cxn>
                  <a:cxn ang="0">
                    <a:pos x="913" y="1880"/>
                  </a:cxn>
                  <a:cxn ang="0">
                    <a:pos x="1151" y="1559"/>
                  </a:cxn>
                  <a:cxn ang="0">
                    <a:pos x="1274" y="1135"/>
                  </a:cxn>
                  <a:cxn ang="0">
                    <a:pos x="1222" y="716"/>
                  </a:cxn>
                  <a:cxn ang="0">
                    <a:pos x="991" y="577"/>
                  </a:cxn>
                  <a:cxn ang="0">
                    <a:pos x="756" y="436"/>
                  </a:cxn>
                  <a:cxn ang="0">
                    <a:pos x="646" y="669"/>
                  </a:cxn>
                  <a:cxn ang="0">
                    <a:pos x="851" y="779"/>
                  </a:cxn>
                  <a:cxn ang="0">
                    <a:pos x="1047" y="980"/>
                  </a:cxn>
                  <a:cxn ang="0">
                    <a:pos x="996" y="1292"/>
                  </a:cxn>
                  <a:cxn ang="0">
                    <a:pos x="878" y="1552"/>
                  </a:cxn>
                  <a:cxn ang="0">
                    <a:pos x="712" y="1733"/>
                  </a:cxn>
                  <a:cxn ang="0">
                    <a:pos x="518" y="1679"/>
                  </a:cxn>
                  <a:cxn ang="0">
                    <a:pos x="371" y="1479"/>
                  </a:cxn>
                  <a:cxn ang="0">
                    <a:pos x="272" y="1189"/>
                  </a:cxn>
                  <a:cxn ang="0">
                    <a:pos x="278" y="893"/>
                  </a:cxn>
                  <a:cxn ang="0">
                    <a:pos x="495" y="722"/>
                  </a:cxn>
                  <a:cxn ang="0">
                    <a:pos x="1377" y="24"/>
                  </a:cxn>
                  <a:cxn ang="0">
                    <a:pos x="1183" y="135"/>
                  </a:cxn>
                  <a:cxn ang="0">
                    <a:pos x="1038" y="359"/>
                  </a:cxn>
                  <a:cxn ang="0">
                    <a:pos x="1167" y="516"/>
                  </a:cxn>
                  <a:cxn ang="0">
                    <a:pos x="1224" y="440"/>
                  </a:cxn>
                  <a:cxn ang="0">
                    <a:pos x="1287" y="318"/>
                  </a:cxn>
                  <a:cxn ang="0">
                    <a:pos x="1395" y="233"/>
                  </a:cxn>
                  <a:cxn ang="0">
                    <a:pos x="1532" y="201"/>
                  </a:cxn>
                  <a:cxn ang="0">
                    <a:pos x="1728" y="226"/>
                  </a:cxn>
                  <a:cxn ang="0">
                    <a:pos x="1838" y="304"/>
                  </a:cxn>
                  <a:cxn ang="0">
                    <a:pos x="1905" y="422"/>
                  </a:cxn>
                  <a:cxn ang="0">
                    <a:pos x="1452" y="782"/>
                  </a:cxn>
                  <a:cxn ang="0">
                    <a:pos x="2010" y="958"/>
                  </a:cxn>
                  <a:cxn ang="0">
                    <a:pos x="2104" y="1015"/>
                  </a:cxn>
                  <a:cxn ang="0">
                    <a:pos x="2124" y="1659"/>
                  </a:cxn>
                  <a:cxn ang="0">
                    <a:pos x="2058" y="1746"/>
                  </a:cxn>
                  <a:cxn ang="0">
                    <a:pos x="1168" y="1840"/>
                  </a:cxn>
                  <a:cxn ang="0">
                    <a:pos x="1124" y="1964"/>
                  </a:cxn>
                  <a:cxn ang="0">
                    <a:pos x="2125" y="1938"/>
                  </a:cxn>
                  <a:cxn ang="0">
                    <a:pos x="2242" y="1856"/>
                  </a:cxn>
                  <a:cxn ang="0">
                    <a:pos x="2312" y="1731"/>
                  </a:cxn>
                  <a:cxn ang="0">
                    <a:pos x="2326" y="1053"/>
                  </a:cxn>
                  <a:cxn ang="0">
                    <a:pos x="2279" y="916"/>
                  </a:cxn>
                  <a:cxn ang="0">
                    <a:pos x="2179" y="811"/>
                  </a:cxn>
                  <a:cxn ang="0">
                    <a:pos x="2111" y="411"/>
                  </a:cxn>
                  <a:cxn ang="0">
                    <a:pos x="2019" y="207"/>
                  </a:cxn>
                  <a:cxn ang="0">
                    <a:pos x="1852" y="62"/>
                  </a:cxn>
                  <a:cxn ang="0">
                    <a:pos x="1633" y="0"/>
                  </a:cxn>
                </a:cxnLst>
                <a:rect l="0" t="0" r="r" b="b"/>
                <a:pathLst>
                  <a:path w="2328" h="2060">
                    <a:moveTo>
                      <a:pt x="1568" y="1108"/>
                    </a:moveTo>
                    <a:lnTo>
                      <a:pt x="1580" y="1109"/>
                    </a:lnTo>
                    <a:lnTo>
                      <a:pt x="1591" y="1110"/>
                    </a:lnTo>
                    <a:lnTo>
                      <a:pt x="1602" y="1114"/>
                    </a:lnTo>
                    <a:lnTo>
                      <a:pt x="1613" y="1117"/>
                    </a:lnTo>
                    <a:lnTo>
                      <a:pt x="1622" y="1122"/>
                    </a:lnTo>
                    <a:lnTo>
                      <a:pt x="1632" y="1128"/>
                    </a:lnTo>
                    <a:lnTo>
                      <a:pt x="1641" y="1134"/>
                    </a:lnTo>
                    <a:lnTo>
                      <a:pt x="1649" y="1142"/>
                    </a:lnTo>
                    <a:lnTo>
                      <a:pt x="1656" y="1150"/>
                    </a:lnTo>
                    <a:lnTo>
                      <a:pt x="1664" y="1159"/>
                    </a:lnTo>
                    <a:lnTo>
                      <a:pt x="1668" y="1168"/>
                    </a:lnTo>
                    <a:lnTo>
                      <a:pt x="1674" y="1179"/>
                    </a:lnTo>
                    <a:lnTo>
                      <a:pt x="1678" y="1189"/>
                    </a:lnTo>
                    <a:lnTo>
                      <a:pt x="1680" y="1200"/>
                    </a:lnTo>
                    <a:lnTo>
                      <a:pt x="1682" y="1212"/>
                    </a:lnTo>
                    <a:lnTo>
                      <a:pt x="1682" y="1223"/>
                    </a:lnTo>
                    <a:lnTo>
                      <a:pt x="1682" y="1235"/>
                    </a:lnTo>
                    <a:lnTo>
                      <a:pt x="1680" y="1248"/>
                    </a:lnTo>
                    <a:lnTo>
                      <a:pt x="1677" y="1260"/>
                    </a:lnTo>
                    <a:lnTo>
                      <a:pt x="1673" y="1270"/>
                    </a:lnTo>
                    <a:lnTo>
                      <a:pt x="1667" y="1281"/>
                    </a:lnTo>
                    <a:lnTo>
                      <a:pt x="1660" y="1290"/>
                    </a:lnTo>
                    <a:lnTo>
                      <a:pt x="1653" y="1300"/>
                    </a:lnTo>
                    <a:lnTo>
                      <a:pt x="1645" y="1308"/>
                    </a:lnTo>
                    <a:lnTo>
                      <a:pt x="1702" y="1610"/>
                    </a:lnTo>
                    <a:lnTo>
                      <a:pt x="1567" y="1610"/>
                    </a:lnTo>
                    <a:lnTo>
                      <a:pt x="1433" y="1610"/>
                    </a:lnTo>
                    <a:lnTo>
                      <a:pt x="1490" y="1308"/>
                    </a:lnTo>
                    <a:lnTo>
                      <a:pt x="1482" y="1300"/>
                    </a:lnTo>
                    <a:lnTo>
                      <a:pt x="1475" y="1290"/>
                    </a:lnTo>
                    <a:lnTo>
                      <a:pt x="1468" y="1281"/>
                    </a:lnTo>
                    <a:lnTo>
                      <a:pt x="1463" y="1270"/>
                    </a:lnTo>
                    <a:lnTo>
                      <a:pt x="1459" y="1259"/>
                    </a:lnTo>
                    <a:lnTo>
                      <a:pt x="1455" y="1247"/>
                    </a:lnTo>
                    <a:lnTo>
                      <a:pt x="1454" y="1235"/>
                    </a:lnTo>
                    <a:lnTo>
                      <a:pt x="1453" y="1223"/>
                    </a:lnTo>
                    <a:lnTo>
                      <a:pt x="1454" y="1212"/>
                    </a:lnTo>
                    <a:lnTo>
                      <a:pt x="1455" y="1200"/>
                    </a:lnTo>
                    <a:lnTo>
                      <a:pt x="1459" y="1189"/>
                    </a:lnTo>
                    <a:lnTo>
                      <a:pt x="1462" y="1179"/>
                    </a:lnTo>
                    <a:lnTo>
                      <a:pt x="1467" y="1168"/>
                    </a:lnTo>
                    <a:lnTo>
                      <a:pt x="1473" y="1159"/>
                    </a:lnTo>
                    <a:lnTo>
                      <a:pt x="1480" y="1150"/>
                    </a:lnTo>
                    <a:lnTo>
                      <a:pt x="1487" y="1142"/>
                    </a:lnTo>
                    <a:lnTo>
                      <a:pt x="1495" y="1134"/>
                    </a:lnTo>
                    <a:lnTo>
                      <a:pt x="1503" y="1128"/>
                    </a:lnTo>
                    <a:lnTo>
                      <a:pt x="1513" y="1122"/>
                    </a:lnTo>
                    <a:lnTo>
                      <a:pt x="1523" y="1117"/>
                    </a:lnTo>
                    <a:lnTo>
                      <a:pt x="1534" y="1114"/>
                    </a:lnTo>
                    <a:lnTo>
                      <a:pt x="1545" y="1110"/>
                    </a:lnTo>
                    <a:lnTo>
                      <a:pt x="1556" y="1109"/>
                    </a:lnTo>
                    <a:lnTo>
                      <a:pt x="1568" y="1108"/>
                    </a:lnTo>
                    <a:close/>
                    <a:moveTo>
                      <a:pt x="646" y="427"/>
                    </a:moveTo>
                    <a:lnTo>
                      <a:pt x="620" y="427"/>
                    </a:lnTo>
                    <a:lnTo>
                      <a:pt x="594" y="430"/>
                    </a:lnTo>
                    <a:lnTo>
                      <a:pt x="566" y="432"/>
                    </a:lnTo>
                    <a:lnTo>
                      <a:pt x="536" y="436"/>
                    </a:lnTo>
                    <a:lnTo>
                      <a:pt x="504" y="440"/>
                    </a:lnTo>
                    <a:lnTo>
                      <a:pt x="467" y="446"/>
                    </a:lnTo>
                    <a:lnTo>
                      <a:pt x="427" y="453"/>
                    </a:lnTo>
                    <a:lnTo>
                      <a:pt x="382" y="462"/>
                    </a:lnTo>
                    <a:lnTo>
                      <a:pt x="368" y="486"/>
                    </a:lnTo>
                    <a:lnTo>
                      <a:pt x="353" y="510"/>
                    </a:lnTo>
                    <a:lnTo>
                      <a:pt x="338" y="533"/>
                    </a:lnTo>
                    <a:lnTo>
                      <a:pt x="320" y="556"/>
                    </a:lnTo>
                    <a:lnTo>
                      <a:pt x="300" y="577"/>
                    </a:lnTo>
                    <a:lnTo>
                      <a:pt x="280" y="598"/>
                    </a:lnTo>
                    <a:lnTo>
                      <a:pt x="258" y="617"/>
                    </a:lnTo>
                    <a:lnTo>
                      <a:pt x="235" y="636"/>
                    </a:lnTo>
                    <a:lnTo>
                      <a:pt x="211" y="652"/>
                    </a:lnTo>
                    <a:lnTo>
                      <a:pt x="186" y="668"/>
                    </a:lnTo>
                    <a:lnTo>
                      <a:pt x="159" y="682"/>
                    </a:lnTo>
                    <a:lnTo>
                      <a:pt x="132" y="695"/>
                    </a:lnTo>
                    <a:lnTo>
                      <a:pt x="101" y="706"/>
                    </a:lnTo>
                    <a:lnTo>
                      <a:pt x="70" y="716"/>
                    </a:lnTo>
                    <a:lnTo>
                      <a:pt x="37" y="725"/>
                    </a:lnTo>
                    <a:lnTo>
                      <a:pt x="2" y="734"/>
                    </a:lnTo>
                    <a:lnTo>
                      <a:pt x="1" y="795"/>
                    </a:lnTo>
                    <a:lnTo>
                      <a:pt x="0" y="855"/>
                    </a:lnTo>
                    <a:lnTo>
                      <a:pt x="1" y="913"/>
                    </a:lnTo>
                    <a:lnTo>
                      <a:pt x="2" y="970"/>
                    </a:lnTo>
                    <a:lnTo>
                      <a:pt x="6" y="1027"/>
                    </a:lnTo>
                    <a:lnTo>
                      <a:pt x="12" y="1081"/>
                    </a:lnTo>
                    <a:lnTo>
                      <a:pt x="17" y="1135"/>
                    </a:lnTo>
                    <a:lnTo>
                      <a:pt x="26" y="1187"/>
                    </a:lnTo>
                    <a:lnTo>
                      <a:pt x="35" y="1237"/>
                    </a:lnTo>
                    <a:lnTo>
                      <a:pt x="46" y="1287"/>
                    </a:lnTo>
                    <a:lnTo>
                      <a:pt x="57" y="1336"/>
                    </a:lnTo>
                    <a:lnTo>
                      <a:pt x="72" y="1383"/>
                    </a:lnTo>
                    <a:lnTo>
                      <a:pt x="86" y="1429"/>
                    </a:lnTo>
                    <a:lnTo>
                      <a:pt x="102" y="1473"/>
                    </a:lnTo>
                    <a:lnTo>
                      <a:pt x="120" y="1517"/>
                    </a:lnTo>
                    <a:lnTo>
                      <a:pt x="140" y="1559"/>
                    </a:lnTo>
                    <a:lnTo>
                      <a:pt x="160" y="1599"/>
                    </a:lnTo>
                    <a:lnTo>
                      <a:pt x="182" y="1639"/>
                    </a:lnTo>
                    <a:lnTo>
                      <a:pt x="206" y="1677"/>
                    </a:lnTo>
                    <a:lnTo>
                      <a:pt x="232" y="1714"/>
                    </a:lnTo>
                    <a:lnTo>
                      <a:pt x="258" y="1750"/>
                    </a:lnTo>
                    <a:lnTo>
                      <a:pt x="286" y="1784"/>
                    </a:lnTo>
                    <a:lnTo>
                      <a:pt x="315" y="1817"/>
                    </a:lnTo>
                    <a:lnTo>
                      <a:pt x="346" y="1850"/>
                    </a:lnTo>
                    <a:lnTo>
                      <a:pt x="379" y="1880"/>
                    </a:lnTo>
                    <a:lnTo>
                      <a:pt x="412" y="1910"/>
                    </a:lnTo>
                    <a:lnTo>
                      <a:pt x="447" y="1938"/>
                    </a:lnTo>
                    <a:lnTo>
                      <a:pt x="484" y="1965"/>
                    </a:lnTo>
                    <a:lnTo>
                      <a:pt x="523" y="1991"/>
                    </a:lnTo>
                    <a:lnTo>
                      <a:pt x="563" y="2016"/>
                    </a:lnTo>
                    <a:lnTo>
                      <a:pt x="603" y="2039"/>
                    </a:lnTo>
                    <a:lnTo>
                      <a:pt x="646" y="2060"/>
                    </a:lnTo>
                    <a:lnTo>
                      <a:pt x="689" y="2039"/>
                    </a:lnTo>
                    <a:lnTo>
                      <a:pt x="730" y="2016"/>
                    </a:lnTo>
                    <a:lnTo>
                      <a:pt x="769" y="1991"/>
                    </a:lnTo>
                    <a:lnTo>
                      <a:pt x="808" y="1965"/>
                    </a:lnTo>
                    <a:lnTo>
                      <a:pt x="844" y="1938"/>
                    </a:lnTo>
                    <a:lnTo>
                      <a:pt x="879" y="1910"/>
                    </a:lnTo>
                    <a:lnTo>
                      <a:pt x="913" y="1880"/>
                    </a:lnTo>
                    <a:lnTo>
                      <a:pt x="945" y="1850"/>
                    </a:lnTo>
                    <a:lnTo>
                      <a:pt x="976" y="1817"/>
                    </a:lnTo>
                    <a:lnTo>
                      <a:pt x="1005" y="1784"/>
                    </a:lnTo>
                    <a:lnTo>
                      <a:pt x="1034" y="1750"/>
                    </a:lnTo>
                    <a:lnTo>
                      <a:pt x="1061" y="1714"/>
                    </a:lnTo>
                    <a:lnTo>
                      <a:pt x="1085" y="1677"/>
                    </a:lnTo>
                    <a:lnTo>
                      <a:pt x="1109" y="1639"/>
                    </a:lnTo>
                    <a:lnTo>
                      <a:pt x="1131" y="1599"/>
                    </a:lnTo>
                    <a:lnTo>
                      <a:pt x="1151" y="1559"/>
                    </a:lnTo>
                    <a:lnTo>
                      <a:pt x="1171" y="1517"/>
                    </a:lnTo>
                    <a:lnTo>
                      <a:pt x="1189" y="1473"/>
                    </a:lnTo>
                    <a:lnTo>
                      <a:pt x="1206" y="1429"/>
                    </a:lnTo>
                    <a:lnTo>
                      <a:pt x="1221" y="1383"/>
                    </a:lnTo>
                    <a:lnTo>
                      <a:pt x="1234" y="1336"/>
                    </a:lnTo>
                    <a:lnTo>
                      <a:pt x="1247" y="1287"/>
                    </a:lnTo>
                    <a:lnTo>
                      <a:pt x="1257" y="1237"/>
                    </a:lnTo>
                    <a:lnTo>
                      <a:pt x="1267" y="1187"/>
                    </a:lnTo>
                    <a:lnTo>
                      <a:pt x="1274" y="1135"/>
                    </a:lnTo>
                    <a:lnTo>
                      <a:pt x="1281" y="1081"/>
                    </a:lnTo>
                    <a:lnTo>
                      <a:pt x="1286" y="1027"/>
                    </a:lnTo>
                    <a:lnTo>
                      <a:pt x="1289" y="970"/>
                    </a:lnTo>
                    <a:lnTo>
                      <a:pt x="1291" y="913"/>
                    </a:lnTo>
                    <a:lnTo>
                      <a:pt x="1291" y="855"/>
                    </a:lnTo>
                    <a:lnTo>
                      <a:pt x="1291" y="795"/>
                    </a:lnTo>
                    <a:lnTo>
                      <a:pt x="1289" y="734"/>
                    </a:lnTo>
                    <a:lnTo>
                      <a:pt x="1254" y="725"/>
                    </a:lnTo>
                    <a:lnTo>
                      <a:pt x="1222" y="716"/>
                    </a:lnTo>
                    <a:lnTo>
                      <a:pt x="1190" y="706"/>
                    </a:lnTo>
                    <a:lnTo>
                      <a:pt x="1161" y="695"/>
                    </a:lnTo>
                    <a:lnTo>
                      <a:pt x="1132" y="682"/>
                    </a:lnTo>
                    <a:lnTo>
                      <a:pt x="1105" y="668"/>
                    </a:lnTo>
                    <a:lnTo>
                      <a:pt x="1081" y="652"/>
                    </a:lnTo>
                    <a:lnTo>
                      <a:pt x="1057" y="636"/>
                    </a:lnTo>
                    <a:lnTo>
                      <a:pt x="1034" y="617"/>
                    </a:lnTo>
                    <a:lnTo>
                      <a:pt x="1011" y="598"/>
                    </a:lnTo>
                    <a:lnTo>
                      <a:pt x="991" y="577"/>
                    </a:lnTo>
                    <a:lnTo>
                      <a:pt x="972" y="556"/>
                    </a:lnTo>
                    <a:lnTo>
                      <a:pt x="955" y="533"/>
                    </a:lnTo>
                    <a:lnTo>
                      <a:pt x="938" y="510"/>
                    </a:lnTo>
                    <a:lnTo>
                      <a:pt x="923" y="486"/>
                    </a:lnTo>
                    <a:lnTo>
                      <a:pt x="909" y="462"/>
                    </a:lnTo>
                    <a:lnTo>
                      <a:pt x="864" y="453"/>
                    </a:lnTo>
                    <a:lnTo>
                      <a:pt x="824" y="446"/>
                    </a:lnTo>
                    <a:lnTo>
                      <a:pt x="789" y="440"/>
                    </a:lnTo>
                    <a:lnTo>
                      <a:pt x="756" y="436"/>
                    </a:lnTo>
                    <a:lnTo>
                      <a:pt x="725" y="432"/>
                    </a:lnTo>
                    <a:lnTo>
                      <a:pt x="698" y="430"/>
                    </a:lnTo>
                    <a:lnTo>
                      <a:pt x="671" y="427"/>
                    </a:lnTo>
                    <a:lnTo>
                      <a:pt x="646" y="427"/>
                    </a:lnTo>
                    <a:close/>
                    <a:moveTo>
                      <a:pt x="530" y="681"/>
                    </a:moveTo>
                    <a:lnTo>
                      <a:pt x="559" y="676"/>
                    </a:lnTo>
                    <a:lnTo>
                      <a:pt x="588" y="672"/>
                    </a:lnTo>
                    <a:lnTo>
                      <a:pt x="618" y="670"/>
                    </a:lnTo>
                    <a:lnTo>
                      <a:pt x="646" y="669"/>
                    </a:lnTo>
                    <a:lnTo>
                      <a:pt x="673" y="670"/>
                    </a:lnTo>
                    <a:lnTo>
                      <a:pt x="703" y="672"/>
                    </a:lnTo>
                    <a:lnTo>
                      <a:pt x="732" y="676"/>
                    </a:lnTo>
                    <a:lnTo>
                      <a:pt x="763" y="681"/>
                    </a:lnTo>
                    <a:lnTo>
                      <a:pt x="779" y="702"/>
                    </a:lnTo>
                    <a:lnTo>
                      <a:pt x="796" y="722"/>
                    </a:lnTo>
                    <a:lnTo>
                      <a:pt x="813" y="742"/>
                    </a:lnTo>
                    <a:lnTo>
                      <a:pt x="832" y="761"/>
                    </a:lnTo>
                    <a:lnTo>
                      <a:pt x="851" y="779"/>
                    </a:lnTo>
                    <a:lnTo>
                      <a:pt x="871" y="797"/>
                    </a:lnTo>
                    <a:lnTo>
                      <a:pt x="892" y="814"/>
                    </a:lnTo>
                    <a:lnTo>
                      <a:pt x="913" y="830"/>
                    </a:lnTo>
                    <a:lnTo>
                      <a:pt x="946" y="852"/>
                    </a:lnTo>
                    <a:lnTo>
                      <a:pt x="979" y="874"/>
                    </a:lnTo>
                    <a:lnTo>
                      <a:pt x="1014" y="893"/>
                    </a:lnTo>
                    <a:lnTo>
                      <a:pt x="1049" y="910"/>
                    </a:lnTo>
                    <a:lnTo>
                      <a:pt x="1048" y="944"/>
                    </a:lnTo>
                    <a:lnTo>
                      <a:pt x="1047" y="980"/>
                    </a:lnTo>
                    <a:lnTo>
                      <a:pt x="1044" y="1015"/>
                    </a:lnTo>
                    <a:lnTo>
                      <a:pt x="1041" y="1050"/>
                    </a:lnTo>
                    <a:lnTo>
                      <a:pt x="1037" y="1086"/>
                    </a:lnTo>
                    <a:lnTo>
                      <a:pt x="1032" y="1120"/>
                    </a:lnTo>
                    <a:lnTo>
                      <a:pt x="1027" y="1155"/>
                    </a:lnTo>
                    <a:lnTo>
                      <a:pt x="1021" y="1189"/>
                    </a:lnTo>
                    <a:lnTo>
                      <a:pt x="1012" y="1223"/>
                    </a:lnTo>
                    <a:lnTo>
                      <a:pt x="1004" y="1258"/>
                    </a:lnTo>
                    <a:lnTo>
                      <a:pt x="996" y="1292"/>
                    </a:lnTo>
                    <a:lnTo>
                      <a:pt x="985" y="1325"/>
                    </a:lnTo>
                    <a:lnTo>
                      <a:pt x="975" y="1358"/>
                    </a:lnTo>
                    <a:lnTo>
                      <a:pt x="962" y="1391"/>
                    </a:lnTo>
                    <a:lnTo>
                      <a:pt x="949" y="1422"/>
                    </a:lnTo>
                    <a:lnTo>
                      <a:pt x="935" y="1453"/>
                    </a:lnTo>
                    <a:lnTo>
                      <a:pt x="922" y="1479"/>
                    </a:lnTo>
                    <a:lnTo>
                      <a:pt x="908" y="1505"/>
                    </a:lnTo>
                    <a:lnTo>
                      <a:pt x="893" y="1528"/>
                    </a:lnTo>
                    <a:lnTo>
                      <a:pt x="878" y="1552"/>
                    </a:lnTo>
                    <a:lnTo>
                      <a:pt x="863" y="1575"/>
                    </a:lnTo>
                    <a:lnTo>
                      <a:pt x="846" y="1597"/>
                    </a:lnTo>
                    <a:lnTo>
                      <a:pt x="829" y="1619"/>
                    </a:lnTo>
                    <a:lnTo>
                      <a:pt x="811" y="1639"/>
                    </a:lnTo>
                    <a:lnTo>
                      <a:pt x="792" y="1659"/>
                    </a:lnTo>
                    <a:lnTo>
                      <a:pt x="773" y="1679"/>
                    </a:lnTo>
                    <a:lnTo>
                      <a:pt x="755" y="1698"/>
                    </a:lnTo>
                    <a:lnTo>
                      <a:pt x="733" y="1716"/>
                    </a:lnTo>
                    <a:lnTo>
                      <a:pt x="712" y="1733"/>
                    </a:lnTo>
                    <a:lnTo>
                      <a:pt x="691" y="1751"/>
                    </a:lnTo>
                    <a:lnTo>
                      <a:pt x="669" y="1767"/>
                    </a:lnTo>
                    <a:lnTo>
                      <a:pt x="646" y="1783"/>
                    </a:lnTo>
                    <a:lnTo>
                      <a:pt x="623" y="1767"/>
                    </a:lnTo>
                    <a:lnTo>
                      <a:pt x="600" y="1751"/>
                    </a:lnTo>
                    <a:lnTo>
                      <a:pt x="579" y="1733"/>
                    </a:lnTo>
                    <a:lnTo>
                      <a:pt x="558" y="1716"/>
                    </a:lnTo>
                    <a:lnTo>
                      <a:pt x="538" y="1698"/>
                    </a:lnTo>
                    <a:lnTo>
                      <a:pt x="518" y="1679"/>
                    </a:lnTo>
                    <a:lnTo>
                      <a:pt x="499" y="1659"/>
                    </a:lnTo>
                    <a:lnTo>
                      <a:pt x="480" y="1639"/>
                    </a:lnTo>
                    <a:lnTo>
                      <a:pt x="463" y="1619"/>
                    </a:lnTo>
                    <a:lnTo>
                      <a:pt x="446" y="1597"/>
                    </a:lnTo>
                    <a:lnTo>
                      <a:pt x="430" y="1575"/>
                    </a:lnTo>
                    <a:lnTo>
                      <a:pt x="413" y="1552"/>
                    </a:lnTo>
                    <a:lnTo>
                      <a:pt x="399" y="1528"/>
                    </a:lnTo>
                    <a:lnTo>
                      <a:pt x="384" y="1505"/>
                    </a:lnTo>
                    <a:lnTo>
                      <a:pt x="371" y="1479"/>
                    </a:lnTo>
                    <a:lnTo>
                      <a:pt x="358" y="1453"/>
                    </a:lnTo>
                    <a:lnTo>
                      <a:pt x="342" y="1422"/>
                    </a:lnTo>
                    <a:lnTo>
                      <a:pt x="329" y="1391"/>
                    </a:lnTo>
                    <a:lnTo>
                      <a:pt x="318" y="1358"/>
                    </a:lnTo>
                    <a:lnTo>
                      <a:pt x="306" y="1325"/>
                    </a:lnTo>
                    <a:lnTo>
                      <a:pt x="296" y="1292"/>
                    </a:lnTo>
                    <a:lnTo>
                      <a:pt x="287" y="1258"/>
                    </a:lnTo>
                    <a:lnTo>
                      <a:pt x="279" y="1223"/>
                    </a:lnTo>
                    <a:lnTo>
                      <a:pt x="272" y="1189"/>
                    </a:lnTo>
                    <a:lnTo>
                      <a:pt x="265" y="1155"/>
                    </a:lnTo>
                    <a:lnTo>
                      <a:pt x="260" y="1120"/>
                    </a:lnTo>
                    <a:lnTo>
                      <a:pt x="255" y="1086"/>
                    </a:lnTo>
                    <a:lnTo>
                      <a:pt x="251" y="1050"/>
                    </a:lnTo>
                    <a:lnTo>
                      <a:pt x="248" y="1015"/>
                    </a:lnTo>
                    <a:lnTo>
                      <a:pt x="245" y="980"/>
                    </a:lnTo>
                    <a:lnTo>
                      <a:pt x="243" y="944"/>
                    </a:lnTo>
                    <a:lnTo>
                      <a:pt x="242" y="910"/>
                    </a:lnTo>
                    <a:lnTo>
                      <a:pt x="278" y="893"/>
                    </a:lnTo>
                    <a:lnTo>
                      <a:pt x="312" y="874"/>
                    </a:lnTo>
                    <a:lnTo>
                      <a:pt x="346" y="852"/>
                    </a:lnTo>
                    <a:lnTo>
                      <a:pt x="378" y="830"/>
                    </a:lnTo>
                    <a:lnTo>
                      <a:pt x="400" y="814"/>
                    </a:lnTo>
                    <a:lnTo>
                      <a:pt x="420" y="797"/>
                    </a:lnTo>
                    <a:lnTo>
                      <a:pt x="440" y="779"/>
                    </a:lnTo>
                    <a:lnTo>
                      <a:pt x="459" y="761"/>
                    </a:lnTo>
                    <a:lnTo>
                      <a:pt x="478" y="742"/>
                    </a:lnTo>
                    <a:lnTo>
                      <a:pt x="495" y="722"/>
                    </a:lnTo>
                    <a:lnTo>
                      <a:pt x="513" y="702"/>
                    </a:lnTo>
                    <a:lnTo>
                      <a:pt x="530" y="681"/>
                    </a:lnTo>
                    <a:close/>
                    <a:moveTo>
                      <a:pt x="1532" y="0"/>
                    </a:moveTo>
                    <a:lnTo>
                      <a:pt x="1506" y="0"/>
                    </a:lnTo>
                    <a:lnTo>
                      <a:pt x="1479" y="2"/>
                    </a:lnTo>
                    <a:lnTo>
                      <a:pt x="1453" y="6"/>
                    </a:lnTo>
                    <a:lnTo>
                      <a:pt x="1428" y="11"/>
                    </a:lnTo>
                    <a:lnTo>
                      <a:pt x="1402" y="17"/>
                    </a:lnTo>
                    <a:lnTo>
                      <a:pt x="1377" y="24"/>
                    </a:lnTo>
                    <a:lnTo>
                      <a:pt x="1354" y="32"/>
                    </a:lnTo>
                    <a:lnTo>
                      <a:pt x="1330" y="41"/>
                    </a:lnTo>
                    <a:lnTo>
                      <a:pt x="1307" y="52"/>
                    </a:lnTo>
                    <a:lnTo>
                      <a:pt x="1284" y="62"/>
                    </a:lnTo>
                    <a:lnTo>
                      <a:pt x="1263" y="75"/>
                    </a:lnTo>
                    <a:lnTo>
                      <a:pt x="1242" y="88"/>
                    </a:lnTo>
                    <a:lnTo>
                      <a:pt x="1222" y="104"/>
                    </a:lnTo>
                    <a:lnTo>
                      <a:pt x="1202" y="119"/>
                    </a:lnTo>
                    <a:lnTo>
                      <a:pt x="1183" y="135"/>
                    </a:lnTo>
                    <a:lnTo>
                      <a:pt x="1165" y="152"/>
                    </a:lnTo>
                    <a:lnTo>
                      <a:pt x="1144" y="174"/>
                    </a:lnTo>
                    <a:lnTo>
                      <a:pt x="1124" y="198"/>
                    </a:lnTo>
                    <a:lnTo>
                      <a:pt x="1107" y="223"/>
                    </a:lnTo>
                    <a:lnTo>
                      <a:pt x="1090" y="247"/>
                    </a:lnTo>
                    <a:lnTo>
                      <a:pt x="1075" y="274"/>
                    </a:lnTo>
                    <a:lnTo>
                      <a:pt x="1061" y="301"/>
                    </a:lnTo>
                    <a:lnTo>
                      <a:pt x="1049" y="331"/>
                    </a:lnTo>
                    <a:lnTo>
                      <a:pt x="1038" y="359"/>
                    </a:lnTo>
                    <a:lnTo>
                      <a:pt x="1049" y="382"/>
                    </a:lnTo>
                    <a:lnTo>
                      <a:pt x="1059" y="402"/>
                    </a:lnTo>
                    <a:lnTo>
                      <a:pt x="1072" y="422"/>
                    </a:lnTo>
                    <a:lnTo>
                      <a:pt x="1085" y="440"/>
                    </a:lnTo>
                    <a:lnTo>
                      <a:pt x="1101" y="458"/>
                    </a:lnTo>
                    <a:lnTo>
                      <a:pt x="1116" y="475"/>
                    </a:lnTo>
                    <a:lnTo>
                      <a:pt x="1134" y="491"/>
                    </a:lnTo>
                    <a:lnTo>
                      <a:pt x="1153" y="505"/>
                    </a:lnTo>
                    <a:lnTo>
                      <a:pt x="1167" y="516"/>
                    </a:lnTo>
                    <a:lnTo>
                      <a:pt x="1182" y="525"/>
                    </a:lnTo>
                    <a:lnTo>
                      <a:pt x="1197" y="533"/>
                    </a:lnTo>
                    <a:lnTo>
                      <a:pt x="1215" y="542"/>
                    </a:lnTo>
                    <a:lnTo>
                      <a:pt x="1215" y="519"/>
                    </a:lnTo>
                    <a:lnTo>
                      <a:pt x="1215" y="503"/>
                    </a:lnTo>
                    <a:lnTo>
                      <a:pt x="1216" y="486"/>
                    </a:lnTo>
                    <a:lnTo>
                      <a:pt x="1218" y="471"/>
                    </a:lnTo>
                    <a:lnTo>
                      <a:pt x="1221" y="456"/>
                    </a:lnTo>
                    <a:lnTo>
                      <a:pt x="1224" y="440"/>
                    </a:lnTo>
                    <a:lnTo>
                      <a:pt x="1229" y="425"/>
                    </a:lnTo>
                    <a:lnTo>
                      <a:pt x="1234" y="410"/>
                    </a:lnTo>
                    <a:lnTo>
                      <a:pt x="1240" y="396"/>
                    </a:lnTo>
                    <a:lnTo>
                      <a:pt x="1246" y="382"/>
                    </a:lnTo>
                    <a:lnTo>
                      <a:pt x="1253" y="369"/>
                    </a:lnTo>
                    <a:lnTo>
                      <a:pt x="1261" y="354"/>
                    </a:lnTo>
                    <a:lnTo>
                      <a:pt x="1269" y="341"/>
                    </a:lnTo>
                    <a:lnTo>
                      <a:pt x="1277" y="330"/>
                    </a:lnTo>
                    <a:lnTo>
                      <a:pt x="1287" y="318"/>
                    </a:lnTo>
                    <a:lnTo>
                      <a:pt x="1297" y="306"/>
                    </a:lnTo>
                    <a:lnTo>
                      <a:pt x="1308" y="294"/>
                    </a:lnTo>
                    <a:lnTo>
                      <a:pt x="1319" y="284"/>
                    </a:lnTo>
                    <a:lnTo>
                      <a:pt x="1330" y="274"/>
                    </a:lnTo>
                    <a:lnTo>
                      <a:pt x="1342" y="265"/>
                    </a:lnTo>
                    <a:lnTo>
                      <a:pt x="1355" y="256"/>
                    </a:lnTo>
                    <a:lnTo>
                      <a:pt x="1368" y="247"/>
                    </a:lnTo>
                    <a:lnTo>
                      <a:pt x="1381" y="240"/>
                    </a:lnTo>
                    <a:lnTo>
                      <a:pt x="1395" y="233"/>
                    </a:lnTo>
                    <a:lnTo>
                      <a:pt x="1409" y="226"/>
                    </a:lnTo>
                    <a:lnTo>
                      <a:pt x="1423" y="221"/>
                    </a:lnTo>
                    <a:lnTo>
                      <a:pt x="1437" y="216"/>
                    </a:lnTo>
                    <a:lnTo>
                      <a:pt x="1453" y="212"/>
                    </a:lnTo>
                    <a:lnTo>
                      <a:pt x="1468" y="208"/>
                    </a:lnTo>
                    <a:lnTo>
                      <a:pt x="1483" y="205"/>
                    </a:lnTo>
                    <a:lnTo>
                      <a:pt x="1500" y="203"/>
                    </a:lnTo>
                    <a:lnTo>
                      <a:pt x="1515" y="201"/>
                    </a:lnTo>
                    <a:lnTo>
                      <a:pt x="1532" y="201"/>
                    </a:lnTo>
                    <a:lnTo>
                      <a:pt x="1607" y="201"/>
                    </a:lnTo>
                    <a:lnTo>
                      <a:pt x="1622" y="201"/>
                    </a:lnTo>
                    <a:lnTo>
                      <a:pt x="1639" y="203"/>
                    </a:lnTo>
                    <a:lnTo>
                      <a:pt x="1654" y="205"/>
                    </a:lnTo>
                    <a:lnTo>
                      <a:pt x="1669" y="208"/>
                    </a:lnTo>
                    <a:lnTo>
                      <a:pt x="1685" y="212"/>
                    </a:lnTo>
                    <a:lnTo>
                      <a:pt x="1699" y="216"/>
                    </a:lnTo>
                    <a:lnTo>
                      <a:pt x="1714" y="220"/>
                    </a:lnTo>
                    <a:lnTo>
                      <a:pt x="1728" y="226"/>
                    </a:lnTo>
                    <a:lnTo>
                      <a:pt x="1742" y="232"/>
                    </a:lnTo>
                    <a:lnTo>
                      <a:pt x="1755" y="239"/>
                    </a:lnTo>
                    <a:lnTo>
                      <a:pt x="1768" y="247"/>
                    </a:lnTo>
                    <a:lnTo>
                      <a:pt x="1781" y="256"/>
                    </a:lnTo>
                    <a:lnTo>
                      <a:pt x="1793" y="264"/>
                    </a:lnTo>
                    <a:lnTo>
                      <a:pt x="1805" y="273"/>
                    </a:lnTo>
                    <a:lnTo>
                      <a:pt x="1817" y="283"/>
                    </a:lnTo>
                    <a:lnTo>
                      <a:pt x="1827" y="293"/>
                    </a:lnTo>
                    <a:lnTo>
                      <a:pt x="1838" y="304"/>
                    </a:lnTo>
                    <a:lnTo>
                      <a:pt x="1847" y="316"/>
                    </a:lnTo>
                    <a:lnTo>
                      <a:pt x="1857" y="327"/>
                    </a:lnTo>
                    <a:lnTo>
                      <a:pt x="1866" y="340"/>
                    </a:lnTo>
                    <a:lnTo>
                      <a:pt x="1874" y="352"/>
                    </a:lnTo>
                    <a:lnTo>
                      <a:pt x="1881" y="365"/>
                    </a:lnTo>
                    <a:lnTo>
                      <a:pt x="1888" y="379"/>
                    </a:lnTo>
                    <a:lnTo>
                      <a:pt x="1894" y="393"/>
                    </a:lnTo>
                    <a:lnTo>
                      <a:pt x="1900" y="407"/>
                    </a:lnTo>
                    <a:lnTo>
                      <a:pt x="1905" y="422"/>
                    </a:lnTo>
                    <a:lnTo>
                      <a:pt x="1910" y="437"/>
                    </a:lnTo>
                    <a:lnTo>
                      <a:pt x="1913" y="451"/>
                    </a:lnTo>
                    <a:lnTo>
                      <a:pt x="1916" y="466"/>
                    </a:lnTo>
                    <a:lnTo>
                      <a:pt x="1918" y="483"/>
                    </a:lnTo>
                    <a:lnTo>
                      <a:pt x="1919" y="498"/>
                    </a:lnTo>
                    <a:lnTo>
                      <a:pt x="1919" y="515"/>
                    </a:lnTo>
                    <a:lnTo>
                      <a:pt x="1919" y="756"/>
                    </a:lnTo>
                    <a:lnTo>
                      <a:pt x="1452" y="756"/>
                    </a:lnTo>
                    <a:lnTo>
                      <a:pt x="1452" y="782"/>
                    </a:lnTo>
                    <a:lnTo>
                      <a:pt x="1453" y="808"/>
                    </a:lnTo>
                    <a:lnTo>
                      <a:pt x="1453" y="834"/>
                    </a:lnTo>
                    <a:lnTo>
                      <a:pt x="1453" y="858"/>
                    </a:lnTo>
                    <a:lnTo>
                      <a:pt x="1453" y="883"/>
                    </a:lnTo>
                    <a:lnTo>
                      <a:pt x="1453" y="909"/>
                    </a:lnTo>
                    <a:lnTo>
                      <a:pt x="1452" y="934"/>
                    </a:lnTo>
                    <a:lnTo>
                      <a:pt x="1450" y="957"/>
                    </a:lnTo>
                    <a:lnTo>
                      <a:pt x="1997" y="957"/>
                    </a:lnTo>
                    <a:lnTo>
                      <a:pt x="2010" y="958"/>
                    </a:lnTo>
                    <a:lnTo>
                      <a:pt x="2023" y="961"/>
                    </a:lnTo>
                    <a:lnTo>
                      <a:pt x="2036" y="963"/>
                    </a:lnTo>
                    <a:lnTo>
                      <a:pt x="2047" y="968"/>
                    </a:lnTo>
                    <a:lnTo>
                      <a:pt x="2058" y="974"/>
                    </a:lnTo>
                    <a:lnTo>
                      <a:pt x="2069" y="980"/>
                    </a:lnTo>
                    <a:lnTo>
                      <a:pt x="2079" y="988"/>
                    </a:lnTo>
                    <a:lnTo>
                      <a:pt x="2089" y="996"/>
                    </a:lnTo>
                    <a:lnTo>
                      <a:pt x="2097" y="1004"/>
                    </a:lnTo>
                    <a:lnTo>
                      <a:pt x="2104" y="1015"/>
                    </a:lnTo>
                    <a:lnTo>
                      <a:pt x="2111" y="1026"/>
                    </a:lnTo>
                    <a:lnTo>
                      <a:pt x="2116" y="1037"/>
                    </a:lnTo>
                    <a:lnTo>
                      <a:pt x="2120" y="1049"/>
                    </a:lnTo>
                    <a:lnTo>
                      <a:pt x="2124" y="1061"/>
                    </a:lnTo>
                    <a:lnTo>
                      <a:pt x="2125" y="1074"/>
                    </a:lnTo>
                    <a:lnTo>
                      <a:pt x="2126" y="1087"/>
                    </a:lnTo>
                    <a:lnTo>
                      <a:pt x="2126" y="1633"/>
                    </a:lnTo>
                    <a:lnTo>
                      <a:pt x="2125" y="1646"/>
                    </a:lnTo>
                    <a:lnTo>
                      <a:pt x="2124" y="1659"/>
                    </a:lnTo>
                    <a:lnTo>
                      <a:pt x="2120" y="1671"/>
                    </a:lnTo>
                    <a:lnTo>
                      <a:pt x="2116" y="1684"/>
                    </a:lnTo>
                    <a:lnTo>
                      <a:pt x="2111" y="1694"/>
                    </a:lnTo>
                    <a:lnTo>
                      <a:pt x="2104" y="1705"/>
                    </a:lnTo>
                    <a:lnTo>
                      <a:pt x="2097" y="1716"/>
                    </a:lnTo>
                    <a:lnTo>
                      <a:pt x="2089" y="1724"/>
                    </a:lnTo>
                    <a:lnTo>
                      <a:pt x="2079" y="1733"/>
                    </a:lnTo>
                    <a:lnTo>
                      <a:pt x="2069" y="1740"/>
                    </a:lnTo>
                    <a:lnTo>
                      <a:pt x="2058" y="1746"/>
                    </a:lnTo>
                    <a:lnTo>
                      <a:pt x="2047" y="1752"/>
                    </a:lnTo>
                    <a:lnTo>
                      <a:pt x="2036" y="1757"/>
                    </a:lnTo>
                    <a:lnTo>
                      <a:pt x="2023" y="1760"/>
                    </a:lnTo>
                    <a:lnTo>
                      <a:pt x="2010" y="1761"/>
                    </a:lnTo>
                    <a:lnTo>
                      <a:pt x="1997" y="1763"/>
                    </a:lnTo>
                    <a:lnTo>
                      <a:pt x="1222" y="1763"/>
                    </a:lnTo>
                    <a:lnTo>
                      <a:pt x="1204" y="1789"/>
                    </a:lnTo>
                    <a:lnTo>
                      <a:pt x="1187" y="1814"/>
                    </a:lnTo>
                    <a:lnTo>
                      <a:pt x="1168" y="1840"/>
                    </a:lnTo>
                    <a:lnTo>
                      <a:pt x="1148" y="1865"/>
                    </a:lnTo>
                    <a:lnTo>
                      <a:pt x="1128" y="1889"/>
                    </a:lnTo>
                    <a:lnTo>
                      <a:pt x="1108" y="1912"/>
                    </a:lnTo>
                    <a:lnTo>
                      <a:pt x="1087" y="1936"/>
                    </a:lnTo>
                    <a:lnTo>
                      <a:pt x="1064" y="1958"/>
                    </a:lnTo>
                    <a:lnTo>
                      <a:pt x="1080" y="1960"/>
                    </a:lnTo>
                    <a:lnTo>
                      <a:pt x="1094" y="1963"/>
                    </a:lnTo>
                    <a:lnTo>
                      <a:pt x="1109" y="1964"/>
                    </a:lnTo>
                    <a:lnTo>
                      <a:pt x="1124" y="1964"/>
                    </a:lnTo>
                    <a:lnTo>
                      <a:pt x="1997" y="1964"/>
                    </a:lnTo>
                    <a:lnTo>
                      <a:pt x="2014" y="1964"/>
                    </a:lnTo>
                    <a:lnTo>
                      <a:pt x="2031" y="1963"/>
                    </a:lnTo>
                    <a:lnTo>
                      <a:pt x="2047" y="1960"/>
                    </a:lnTo>
                    <a:lnTo>
                      <a:pt x="2064" y="1957"/>
                    </a:lnTo>
                    <a:lnTo>
                      <a:pt x="2079" y="1953"/>
                    </a:lnTo>
                    <a:lnTo>
                      <a:pt x="2095" y="1949"/>
                    </a:lnTo>
                    <a:lnTo>
                      <a:pt x="2111" y="1944"/>
                    </a:lnTo>
                    <a:lnTo>
                      <a:pt x="2125" y="1938"/>
                    </a:lnTo>
                    <a:lnTo>
                      <a:pt x="2140" y="1931"/>
                    </a:lnTo>
                    <a:lnTo>
                      <a:pt x="2155" y="1924"/>
                    </a:lnTo>
                    <a:lnTo>
                      <a:pt x="2169" y="1916"/>
                    </a:lnTo>
                    <a:lnTo>
                      <a:pt x="2182" y="1907"/>
                    </a:lnTo>
                    <a:lnTo>
                      <a:pt x="2195" y="1898"/>
                    </a:lnTo>
                    <a:lnTo>
                      <a:pt x="2208" y="1889"/>
                    </a:lnTo>
                    <a:lnTo>
                      <a:pt x="2219" y="1878"/>
                    </a:lnTo>
                    <a:lnTo>
                      <a:pt x="2231" y="1866"/>
                    </a:lnTo>
                    <a:lnTo>
                      <a:pt x="2242" y="1856"/>
                    </a:lnTo>
                    <a:lnTo>
                      <a:pt x="2252" y="1844"/>
                    </a:lnTo>
                    <a:lnTo>
                      <a:pt x="2262" y="1831"/>
                    </a:lnTo>
                    <a:lnTo>
                      <a:pt x="2271" y="1818"/>
                    </a:lnTo>
                    <a:lnTo>
                      <a:pt x="2279" y="1804"/>
                    </a:lnTo>
                    <a:lnTo>
                      <a:pt x="2288" y="1791"/>
                    </a:lnTo>
                    <a:lnTo>
                      <a:pt x="2295" y="1777"/>
                    </a:lnTo>
                    <a:lnTo>
                      <a:pt x="2302" y="1761"/>
                    </a:lnTo>
                    <a:lnTo>
                      <a:pt x="2308" y="1746"/>
                    </a:lnTo>
                    <a:lnTo>
                      <a:pt x="2312" y="1731"/>
                    </a:lnTo>
                    <a:lnTo>
                      <a:pt x="2317" y="1716"/>
                    </a:lnTo>
                    <a:lnTo>
                      <a:pt x="2321" y="1699"/>
                    </a:lnTo>
                    <a:lnTo>
                      <a:pt x="2324" y="1684"/>
                    </a:lnTo>
                    <a:lnTo>
                      <a:pt x="2326" y="1667"/>
                    </a:lnTo>
                    <a:lnTo>
                      <a:pt x="2328" y="1650"/>
                    </a:lnTo>
                    <a:lnTo>
                      <a:pt x="2328" y="1633"/>
                    </a:lnTo>
                    <a:lnTo>
                      <a:pt x="2328" y="1087"/>
                    </a:lnTo>
                    <a:lnTo>
                      <a:pt x="2328" y="1070"/>
                    </a:lnTo>
                    <a:lnTo>
                      <a:pt x="2326" y="1053"/>
                    </a:lnTo>
                    <a:lnTo>
                      <a:pt x="2324" y="1036"/>
                    </a:lnTo>
                    <a:lnTo>
                      <a:pt x="2321" y="1021"/>
                    </a:lnTo>
                    <a:lnTo>
                      <a:pt x="2317" y="1004"/>
                    </a:lnTo>
                    <a:lnTo>
                      <a:pt x="2312" y="989"/>
                    </a:lnTo>
                    <a:lnTo>
                      <a:pt x="2308" y="974"/>
                    </a:lnTo>
                    <a:lnTo>
                      <a:pt x="2302" y="958"/>
                    </a:lnTo>
                    <a:lnTo>
                      <a:pt x="2295" y="943"/>
                    </a:lnTo>
                    <a:lnTo>
                      <a:pt x="2288" y="929"/>
                    </a:lnTo>
                    <a:lnTo>
                      <a:pt x="2279" y="916"/>
                    </a:lnTo>
                    <a:lnTo>
                      <a:pt x="2271" y="902"/>
                    </a:lnTo>
                    <a:lnTo>
                      <a:pt x="2262" y="889"/>
                    </a:lnTo>
                    <a:lnTo>
                      <a:pt x="2252" y="877"/>
                    </a:lnTo>
                    <a:lnTo>
                      <a:pt x="2242" y="864"/>
                    </a:lnTo>
                    <a:lnTo>
                      <a:pt x="2231" y="854"/>
                    </a:lnTo>
                    <a:lnTo>
                      <a:pt x="2218" y="842"/>
                    </a:lnTo>
                    <a:lnTo>
                      <a:pt x="2206" y="831"/>
                    </a:lnTo>
                    <a:lnTo>
                      <a:pt x="2193" y="821"/>
                    </a:lnTo>
                    <a:lnTo>
                      <a:pt x="2179" y="811"/>
                    </a:lnTo>
                    <a:lnTo>
                      <a:pt x="2165" y="803"/>
                    </a:lnTo>
                    <a:lnTo>
                      <a:pt x="2151" y="795"/>
                    </a:lnTo>
                    <a:lnTo>
                      <a:pt x="2137" y="787"/>
                    </a:lnTo>
                    <a:lnTo>
                      <a:pt x="2122" y="781"/>
                    </a:lnTo>
                    <a:lnTo>
                      <a:pt x="2122" y="515"/>
                    </a:lnTo>
                    <a:lnTo>
                      <a:pt x="2120" y="487"/>
                    </a:lnTo>
                    <a:lnTo>
                      <a:pt x="2118" y="462"/>
                    </a:lnTo>
                    <a:lnTo>
                      <a:pt x="2115" y="436"/>
                    </a:lnTo>
                    <a:lnTo>
                      <a:pt x="2111" y="411"/>
                    </a:lnTo>
                    <a:lnTo>
                      <a:pt x="2105" y="386"/>
                    </a:lnTo>
                    <a:lnTo>
                      <a:pt x="2098" y="362"/>
                    </a:lnTo>
                    <a:lnTo>
                      <a:pt x="2090" y="338"/>
                    </a:lnTo>
                    <a:lnTo>
                      <a:pt x="2080" y="314"/>
                    </a:lnTo>
                    <a:lnTo>
                      <a:pt x="2070" y="292"/>
                    </a:lnTo>
                    <a:lnTo>
                      <a:pt x="2059" y="270"/>
                    </a:lnTo>
                    <a:lnTo>
                      <a:pt x="2046" y="248"/>
                    </a:lnTo>
                    <a:lnTo>
                      <a:pt x="2033" y="227"/>
                    </a:lnTo>
                    <a:lnTo>
                      <a:pt x="2019" y="207"/>
                    </a:lnTo>
                    <a:lnTo>
                      <a:pt x="2004" y="187"/>
                    </a:lnTo>
                    <a:lnTo>
                      <a:pt x="1987" y="168"/>
                    </a:lnTo>
                    <a:lnTo>
                      <a:pt x="1970" y="151"/>
                    </a:lnTo>
                    <a:lnTo>
                      <a:pt x="1952" y="134"/>
                    </a:lnTo>
                    <a:lnTo>
                      <a:pt x="1933" y="118"/>
                    </a:lnTo>
                    <a:lnTo>
                      <a:pt x="1914" y="102"/>
                    </a:lnTo>
                    <a:lnTo>
                      <a:pt x="1894" y="88"/>
                    </a:lnTo>
                    <a:lnTo>
                      <a:pt x="1873" y="74"/>
                    </a:lnTo>
                    <a:lnTo>
                      <a:pt x="1852" y="62"/>
                    </a:lnTo>
                    <a:lnTo>
                      <a:pt x="1830" y="51"/>
                    </a:lnTo>
                    <a:lnTo>
                      <a:pt x="1806" y="40"/>
                    </a:lnTo>
                    <a:lnTo>
                      <a:pt x="1784" y="31"/>
                    </a:lnTo>
                    <a:lnTo>
                      <a:pt x="1759" y="24"/>
                    </a:lnTo>
                    <a:lnTo>
                      <a:pt x="1735" y="17"/>
                    </a:lnTo>
                    <a:lnTo>
                      <a:pt x="1711" y="11"/>
                    </a:lnTo>
                    <a:lnTo>
                      <a:pt x="1685" y="6"/>
                    </a:lnTo>
                    <a:lnTo>
                      <a:pt x="1659" y="2"/>
                    </a:lnTo>
                    <a:lnTo>
                      <a:pt x="1633" y="0"/>
                    </a:lnTo>
                    <a:lnTo>
                      <a:pt x="1607" y="0"/>
                    </a:lnTo>
                    <a:lnTo>
                      <a:pt x="1532" y="0"/>
                    </a:lnTo>
                    <a:close/>
                  </a:path>
                </a:pathLst>
              </a:custGeom>
              <a:solidFill>
                <a:sysClr val="window" lastClr="FFFFFF"/>
              </a:solidFill>
              <a:ln w="9525">
                <a:noFill/>
                <a:round/>
                <a:headEnd/>
                <a:tailEnd/>
              </a:ln>
            </p:spPr>
            <p:txBody>
              <a:bodyPr/>
              <a:lstStyle/>
              <a:p>
                <a:pPr defTabSz="914378">
                  <a:defRPr/>
                </a:pPr>
                <a:endParaRPr lang="en-US" kern="0" dirty="0">
                  <a:solidFill>
                    <a:prstClr val="black"/>
                  </a:solidFill>
                  <a:latin typeface="Calibri"/>
                </a:endParaRPr>
              </a:p>
            </p:txBody>
          </p:sp>
        </p:grpSp>
      </p:grpSp>
      <p:sp>
        <p:nvSpPr>
          <p:cNvPr id="54" name="TextBox 53">
            <a:extLst>
              <a:ext uri="{FF2B5EF4-FFF2-40B4-BE49-F238E27FC236}">
                <a16:creationId xmlns:a16="http://schemas.microsoft.com/office/drawing/2014/main" id="{50F03D0F-A7E4-411D-9BFC-BF6543FCCF79}"/>
              </a:ext>
            </a:extLst>
          </p:cNvPr>
          <p:cNvSpPr txBox="1"/>
          <p:nvPr/>
        </p:nvSpPr>
        <p:spPr>
          <a:xfrm>
            <a:off x="864151" y="1154211"/>
            <a:ext cx="3895724" cy="307777"/>
          </a:xfrm>
          <a:prstGeom prst="rect">
            <a:avLst/>
          </a:prstGeom>
          <a:noFill/>
          <a:effectLst/>
        </p:spPr>
        <p:txBody>
          <a:bodyPr wrap="square" rtlCol="0">
            <a:spAutoFit/>
          </a:bodyPr>
          <a:lstStyle/>
          <a:p>
            <a:pPr algn="ctr" defTabSz="914378"/>
            <a:r>
              <a:rPr lang="en-US" sz="1400" b="1" spc="50" dirty="0">
                <a:ln w="9525" cmpd="sng">
                  <a:noFill/>
                  <a:prstDash val="solid"/>
                </a:ln>
                <a:solidFill>
                  <a:srgbClr val="ED7D31"/>
                </a:solidFill>
                <a:latin typeface="Calibri"/>
                <a:cs typeface="Arial" pitchFamily="34" charset="0"/>
              </a:rPr>
              <a:t>Privileged Identity Management</a:t>
            </a:r>
          </a:p>
        </p:txBody>
      </p:sp>
      <p:sp>
        <p:nvSpPr>
          <p:cNvPr id="55" name="TextBox 54">
            <a:extLst>
              <a:ext uri="{FF2B5EF4-FFF2-40B4-BE49-F238E27FC236}">
                <a16:creationId xmlns:a16="http://schemas.microsoft.com/office/drawing/2014/main" id="{64268621-B56A-45A3-81BB-0BC5584E97C9}"/>
              </a:ext>
            </a:extLst>
          </p:cNvPr>
          <p:cNvSpPr txBox="1"/>
          <p:nvPr/>
        </p:nvSpPr>
        <p:spPr>
          <a:xfrm>
            <a:off x="1982066" y="1767486"/>
            <a:ext cx="1998737" cy="74892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114300" marR="0" lvl="0" indent="-114300" defTabSz="825500" eaLnBrk="1" fontAlgn="auto" latinLnBrk="0" hangingPunct="0">
              <a:lnSpc>
                <a:spcPct val="100000"/>
              </a:lnSpc>
              <a:spcBef>
                <a:spcPts val="0"/>
              </a:spcBef>
              <a:spcAft>
                <a:spcPts val="0"/>
              </a:spcAft>
              <a:buClr>
                <a:prstClr val="white"/>
              </a:buClr>
              <a:buSzTx/>
              <a:buFont typeface="Arial" charset="0"/>
              <a:buChar char="•"/>
              <a:tabLst/>
              <a:defRPr/>
            </a:pPr>
            <a:r>
              <a:rPr kumimoji="0" lang="en-US" sz="1050" b="0" i="0" u="none" strike="noStrike" kern="0" cap="none" spc="0" normalizeH="0" baseline="0" noProof="0" dirty="0">
                <a:ln>
                  <a:noFill/>
                </a:ln>
                <a:solidFill>
                  <a:prstClr val="white"/>
                </a:solidFill>
                <a:effectLst/>
                <a:uLnTx/>
                <a:uFillTx/>
                <a:cs typeface="Arial" pitchFamily="34" charset="0"/>
                <a:sym typeface="Helvetica Light"/>
              </a:rPr>
              <a:t>Access Management</a:t>
            </a:r>
          </a:p>
          <a:p>
            <a:pPr marL="114300" marR="0" lvl="0" indent="-114300" defTabSz="825500" eaLnBrk="1" fontAlgn="auto" latinLnBrk="0" hangingPunct="0">
              <a:lnSpc>
                <a:spcPct val="100000"/>
              </a:lnSpc>
              <a:spcBef>
                <a:spcPts val="0"/>
              </a:spcBef>
              <a:spcAft>
                <a:spcPts val="0"/>
              </a:spcAft>
              <a:buClr>
                <a:prstClr val="white"/>
              </a:buClr>
              <a:buSzTx/>
              <a:buFont typeface="Arial" charset="0"/>
              <a:buChar char="•"/>
              <a:tabLst/>
              <a:defRPr/>
            </a:pPr>
            <a:r>
              <a:rPr kumimoji="0" lang="en-US" sz="1050" b="0" i="0" u="none" strike="noStrike" kern="0" cap="none" spc="0" normalizeH="0" baseline="0" noProof="0" dirty="0">
                <a:ln>
                  <a:noFill/>
                </a:ln>
                <a:solidFill>
                  <a:prstClr val="white"/>
                </a:solidFill>
                <a:effectLst/>
                <a:uLnTx/>
                <a:uFillTx/>
                <a:cs typeface="Arial" pitchFamily="34" charset="0"/>
              </a:rPr>
              <a:t>Multi-factor Authentication</a:t>
            </a:r>
          </a:p>
          <a:p>
            <a:pPr marL="114300" marR="0" lvl="0" indent="-114300" defTabSz="825500" eaLnBrk="1" fontAlgn="auto" latinLnBrk="0" hangingPunct="0">
              <a:lnSpc>
                <a:spcPct val="100000"/>
              </a:lnSpc>
              <a:spcBef>
                <a:spcPts val="0"/>
              </a:spcBef>
              <a:spcAft>
                <a:spcPts val="0"/>
              </a:spcAft>
              <a:buClr>
                <a:prstClr val="white"/>
              </a:buClr>
              <a:buSzTx/>
              <a:buFont typeface="Arial" charset="0"/>
              <a:buChar char="•"/>
              <a:tabLst/>
              <a:defRPr/>
            </a:pPr>
            <a:r>
              <a:rPr kumimoji="0" lang="en-US" sz="1050" b="0" i="0" u="none" strike="noStrike" kern="0" cap="none" spc="0" normalizeH="0" baseline="0" noProof="0" dirty="0">
                <a:ln>
                  <a:noFill/>
                </a:ln>
                <a:solidFill>
                  <a:prstClr val="white"/>
                </a:solidFill>
                <a:effectLst/>
                <a:uLnTx/>
                <a:uFillTx/>
                <a:cs typeface="Arial" pitchFamily="34" charset="0"/>
                <a:sym typeface="Helvetica Light"/>
              </a:rPr>
              <a:t>Federated Identity</a:t>
            </a:r>
          </a:p>
          <a:p>
            <a:pPr marL="114300" marR="0" lvl="0" indent="-114300" defTabSz="825500" eaLnBrk="1" fontAlgn="auto" latinLnBrk="0" hangingPunct="0">
              <a:lnSpc>
                <a:spcPct val="100000"/>
              </a:lnSpc>
              <a:spcBef>
                <a:spcPts val="0"/>
              </a:spcBef>
              <a:spcAft>
                <a:spcPts val="0"/>
              </a:spcAft>
              <a:buClr>
                <a:prstClr val="white"/>
              </a:buClr>
              <a:buSzTx/>
              <a:buFont typeface="Arial" charset="0"/>
              <a:buChar char="•"/>
              <a:tabLst/>
              <a:defRPr/>
            </a:pPr>
            <a:r>
              <a:rPr kumimoji="0" lang="en-US" sz="1050" b="0" i="0" u="none" strike="noStrike" kern="0" cap="none" spc="0" normalizeH="0" baseline="0" noProof="0" dirty="0">
                <a:ln>
                  <a:noFill/>
                </a:ln>
                <a:solidFill>
                  <a:prstClr val="white"/>
                </a:solidFill>
                <a:effectLst/>
                <a:uLnTx/>
                <a:uFillTx/>
                <a:cs typeface="Arial" pitchFamily="34" charset="0"/>
              </a:rPr>
              <a:t>Identity Governance </a:t>
            </a:r>
            <a:endParaRPr kumimoji="0" lang="en-US" sz="1050" b="0" i="0" u="none" strike="noStrike" kern="0" cap="none" spc="0" normalizeH="0" baseline="0" noProof="0" dirty="0">
              <a:ln>
                <a:noFill/>
              </a:ln>
              <a:solidFill>
                <a:prstClr val="white"/>
              </a:solidFill>
              <a:effectLst/>
              <a:uLnTx/>
              <a:uFillTx/>
              <a:cs typeface="Arial" pitchFamily="34" charset="0"/>
              <a:sym typeface="Helvetica Light"/>
            </a:endParaRPr>
          </a:p>
        </p:txBody>
      </p:sp>
      <p:sp>
        <p:nvSpPr>
          <p:cNvPr id="56" name="TextBox 55">
            <a:extLst>
              <a:ext uri="{FF2B5EF4-FFF2-40B4-BE49-F238E27FC236}">
                <a16:creationId xmlns:a16="http://schemas.microsoft.com/office/drawing/2014/main" id="{B5C6A318-8542-405B-9E36-0123BB2AF5FD}"/>
              </a:ext>
            </a:extLst>
          </p:cNvPr>
          <p:cNvSpPr txBox="1"/>
          <p:nvPr/>
        </p:nvSpPr>
        <p:spPr>
          <a:xfrm>
            <a:off x="3016822" y="2803775"/>
            <a:ext cx="1381125" cy="1233671"/>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114300" marR="0" lvl="0" indent="-114300" defTabSz="825500" eaLnBrk="1" fontAlgn="auto" latinLnBrk="0" hangingPunct="0">
              <a:lnSpc>
                <a:spcPct val="100000"/>
              </a:lnSpc>
              <a:spcBef>
                <a:spcPts val="0"/>
              </a:spcBef>
              <a:spcAft>
                <a:spcPts val="0"/>
              </a:spcAft>
              <a:buClr>
                <a:prstClr val="white"/>
              </a:buClr>
              <a:buSzTx/>
              <a:buFont typeface="Arial" charset="0"/>
              <a:buChar char="•"/>
              <a:tabLst/>
              <a:defRPr/>
            </a:pPr>
            <a:r>
              <a:rPr kumimoji="0" lang="en-US" sz="1050" b="0" i="0" u="none" strike="noStrike" kern="0" cap="none" spc="0" normalizeH="0" baseline="0" noProof="0" dirty="0">
                <a:ln>
                  <a:noFill/>
                </a:ln>
                <a:solidFill>
                  <a:prstClr val="white"/>
                </a:solidFill>
                <a:effectLst/>
                <a:uLnTx/>
                <a:uFillTx/>
                <a:cs typeface="Arial" pitchFamily="34" charset="0"/>
                <a:sym typeface="Helvetica Light"/>
              </a:rPr>
              <a:t>SIEM</a:t>
            </a:r>
          </a:p>
          <a:p>
            <a:pPr marL="114300" marR="0" lvl="0" indent="-114300" defTabSz="825500" eaLnBrk="1" fontAlgn="auto" latinLnBrk="0" hangingPunct="0">
              <a:lnSpc>
                <a:spcPct val="100000"/>
              </a:lnSpc>
              <a:spcBef>
                <a:spcPts val="0"/>
              </a:spcBef>
              <a:spcAft>
                <a:spcPts val="0"/>
              </a:spcAft>
              <a:buClr>
                <a:prstClr val="white"/>
              </a:buClr>
              <a:buSzTx/>
              <a:buFont typeface="Arial" charset="0"/>
              <a:buChar char="•"/>
              <a:tabLst/>
              <a:defRPr/>
            </a:pPr>
            <a:r>
              <a:rPr kumimoji="0" lang="en-US" sz="1050" b="0" i="0" u="none" strike="noStrike" kern="0" cap="none" spc="0" normalizeH="0" baseline="0" noProof="0" dirty="0">
                <a:ln>
                  <a:noFill/>
                </a:ln>
                <a:solidFill>
                  <a:prstClr val="white"/>
                </a:solidFill>
                <a:effectLst/>
                <a:uLnTx/>
                <a:uFillTx/>
                <a:cs typeface="Arial" pitchFamily="34" charset="0"/>
              </a:rPr>
              <a:t>Security Intelligence</a:t>
            </a:r>
          </a:p>
          <a:p>
            <a:pPr marL="114300" marR="0" lvl="0" indent="-114300" defTabSz="825500" eaLnBrk="1" fontAlgn="auto" latinLnBrk="0" hangingPunct="0">
              <a:lnSpc>
                <a:spcPct val="100000"/>
              </a:lnSpc>
              <a:spcBef>
                <a:spcPts val="0"/>
              </a:spcBef>
              <a:spcAft>
                <a:spcPts val="0"/>
              </a:spcAft>
              <a:buClr>
                <a:prstClr val="white"/>
              </a:buClr>
              <a:buSzTx/>
              <a:buFont typeface="Arial" charset="0"/>
              <a:buChar char="•"/>
              <a:tabLst/>
              <a:defRPr/>
            </a:pPr>
            <a:r>
              <a:rPr kumimoji="0" lang="en-US" sz="1050" b="0" i="0" u="none" strike="noStrike" kern="0" cap="none" spc="0" normalizeH="0" baseline="0" noProof="0" dirty="0">
                <a:ln>
                  <a:noFill/>
                </a:ln>
                <a:solidFill>
                  <a:prstClr val="white"/>
                </a:solidFill>
                <a:effectLst/>
                <a:uLnTx/>
                <a:uFillTx/>
                <a:cs typeface="Arial" pitchFamily="34" charset="0"/>
                <a:sym typeface="Helvetica Light"/>
              </a:rPr>
              <a:t>User Behavior Analytics</a:t>
            </a:r>
          </a:p>
          <a:p>
            <a:pPr marL="114300" marR="0" lvl="0" indent="-114300" defTabSz="825500" eaLnBrk="1" fontAlgn="auto" latinLnBrk="0" hangingPunct="0">
              <a:lnSpc>
                <a:spcPct val="100000"/>
              </a:lnSpc>
              <a:spcBef>
                <a:spcPts val="0"/>
              </a:spcBef>
              <a:spcAft>
                <a:spcPts val="0"/>
              </a:spcAft>
              <a:buClr>
                <a:prstClr val="white"/>
              </a:buClr>
              <a:buSzTx/>
              <a:buFont typeface="Arial" charset="0"/>
              <a:buChar char="•"/>
              <a:tabLst/>
              <a:defRPr/>
            </a:pPr>
            <a:r>
              <a:rPr kumimoji="0" lang="en-US" sz="1050" b="0" i="0" u="none" strike="noStrike" kern="0" cap="none" spc="0" normalizeH="0" baseline="0" noProof="0" dirty="0">
                <a:ln>
                  <a:noFill/>
                </a:ln>
                <a:solidFill>
                  <a:prstClr val="white"/>
                </a:solidFill>
                <a:effectLst/>
                <a:uLnTx/>
                <a:uFillTx/>
                <a:cs typeface="Arial" pitchFamily="34" charset="0"/>
              </a:rPr>
              <a:t>Audit and Reporting</a:t>
            </a:r>
            <a:endParaRPr kumimoji="0" lang="en-US" sz="1050" b="0" i="0" u="none" strike="noStrike" kern="0" cap="none" spc="0" normalizeH="0" baseline="0" noProof="0" dirty="0">
              <a:ln>
                <a:noFill/>
              </a:ln>
              <a:solidFill>
                <a:prstClr val="white"/>
              </a:solidFill>
              <a:effectLst/>
              <a:uLnTx/>
              <a:uFillTx/>
              <a:cs typeface="Arial" pitchFamily="34" charset="0"/>
              <a:sym typeface="Helvetica Light"/>
            </a:endParaRPr>
          </a:p>
        </p:txBody>
      </p:sp>
      <p:sp>
        <p:nvSpPr>
          <p:cNvPr id="57" name="TextBox 56">
            <a:extLst>
              <a:ext uri="{FF2B5EF4-FFF2-40B4-BE49-F238E27FC236}">
                <a16:creationId xmlns:a16="http://schemas.microsoft.com/office/drawing/2014/main" id="{4E517FD8-FD0A-4049-A638-3B73A4FB4CB3}"/>
              </a:ext>
            </a:extLst>
          </p:cNvPr>
          <p:cNvSpPr txBox="1"/>
          <p:nvPr/>
        </p:nvSpPr>
        <p:spPr>
          <a:xfrm>
            <a:off x="1435554" y="2785932"/>
            <a:ext cx="1389932" cy="1072088"/>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114300" marR="0" lvl="0" indent="-114300" defTabSz="825500" eaLnBrk="1" fontAlgn="auto" latinLnBrk="0" hangingPunct="0">
              <a:lnSpc>
                <a:spcPct val="100000"/>
              </a:lnSpc>
              <a:spcBef>
                <a:spcPts val="0"/>
              </a:spcBef>
              <a:spcAft>
                <a:spcPts val="0"/>
              </a:spcAft>
              <a:buClr>
                <a:prstClr val="white"/>
              </a:buClr>
              <a:buSzTx/>
              <a:buFont typeface="Arial" charset="0"/>
              <a:buChar char="•"/>
              <a:tabLst/>
              <a:defRPr/>
            </a:pPr>
            <a:r>
              <a:rPr kumimoji="0" lang="en-US" sz="1050" b="0" i="0" u="none" strike="noStrike" kern="0" cap="none" spc="0" normalizeH="0" baseline="0" noProof="0" dirty="0">
                <a:ln>
                  <a:noFill/>
                </a:ln>
                <a:solidFill>
                  <a:prstClr val="white"/>
                </a:solidFill>
                <a:effectLst/>
                <a:uLnTx/>
                <a:uFillTx/>
                <a:cs typeface="Arial" pitchFamily="34" charset="0"/>
                <a:sym typeface="Helvetica Light"/>
              </a:rPr>
              <a:t>Encryption</a:t>
            </a:r>
          </a:p>
          <a:p>
            <a:pPr marL="114300" marR="0" lvl="0" indent="-114300" defTabSz="825500" eaLnBrk="1" fontAlgn="auto" latinLnBrk="0" hangingPunct="0">
              <a:lnSpc>
                <a:spcPct val="100000"/>
              </a:lnSpc>
              <a:spcBef>
                <a:spcPts val="0"/>
              </a:spcBef>
              <a:spcAft>
                <a:spcPts val="0"/>
              </a:spcAft>
              <a:buClr>
                <a:prstClr val="white"/>
              </a:buClr>
              <a:buSzTx/>
              <a:buFont typeface="Arial" charset="0"/>
              <a:buChar char="•"/>
              <a:tabLst/>
              <a:defRPr/>
            </a:pPr>
            <a:r>
              <a:rPr kumimoji="0" lang="en-US" sz="1050" b="0" i="0" u="none" strike="noStrike" kern="0" cap="none" spc="0" normalizeH="0" baseline="0" noProof="0" dirty="0">
                <a:ln>
                  <a:noFill/>
                </a:ln>
                <a:solidFill>
                  <a:prstClr val="white"/>
                </a:solidFill>
                <a:effectLst/>
                <a:uLnTx/>
                <a:uFillTx/>
                <a:cs typeface="Arial" pitchFamily="34" charset="0"/>
              </a:rPr>
              <a:t>Data Activity Monitoring</a:t>
            </a:r>
          </a:p>
          <a:p>
            <a:pPr marL="114300" marR="0" lvl="0" indent="-114300" defTabSz="825500" eaLnBrk="1" fontAlgn="auto" latinLnBrk="0" hangingPunct="0">
              <a:lnSpc>
                <a:spcPct val="100000"/>
              </a:lnSpc>
              <a:spcBef>
                <a:spcPts val="0"/>
              </a:spcBef>
              <a:spcAft>
                <a:spcPts val="0"/>
              </a:spcAft>
              <a:buClr>
                <a:prstClr val="white"/>
              </a:buClr>
              <a:buSzTx/>
              <a:buFont typeface="Arial" charset="0"/>
              <a:buChar char="•"/>
              <a:tabLst/>
              <a:defRPr/>
            </a:pPr>
            <a:r>
              <a:rPr kumimoji="0" lang="en-US" sz="1050" b="0" i="0" u="none" strike="noStrike" kern="0" cap="none" spc="0" normalizeH="0" baseline="0" noProof="0" dirty="0">
                <a:ln>
                  <a:noFill/>
                </a:ln>
                <a:solidFill>
                  <a:prstClr val="white"/>
                </a:solidFill>
                <a:effectLst/>
                <a:uLnTx/>
                <a:uFillTx/>
                <a:cs typeface="Arial" pitchFamily="34" charset="0"/>
                <a:sym typeface="Helvetica Light"/>
              </a:rPr>
              <a:t>Access Management</a:t>
            </a:r>
          </a:p>
          <a:p>
            <a:pPr marL="114300" marR="0" lvl="0" indent="-114300" defTabSz="825500" eaLnBrk="1" fontAlgn="auto" latinLnBrk="0" hangingPunct="0">
              <a:lnSpc>
                <a:spcPct val="100000"/>
              </a:lnSpc>
              <a:spcBef>
                <a:spcPts val="0"/>
              </a:spcBef>
              <a:spcAft>
                <a:spcPts val="0"/>
              </a:spcAft>
              <a:buClr>
                <a:prstClr val="white"/>
              </a:buClr>
              <a:buSzTx/>
              <a:buFont typeface="Arial" charset="0"/>
              <a:buChar char="•"/>
              <a:tabLst/>
              <a:defRPr/>
            </a:pPr>
            <a:r>
              <a:rPr kumimoji="0" lang="en-US" sz="1050" b="0" i="0" u="none" strike="noStrike" kern="0" cap="none" spc="0" normalizeH="0" baseline="0" noProof="0" dirty="0">
                <a:ln>
                  <a:noFill/>
                </a:ln>
                <a:solidFill>
                  <a:prstClr val="white"/>
                </a:solidFill>
                <a:effectLst/>
                <a:uLnTx/>
                <a:uFillTx/>
                <a:cs typeface="Arial" pitchFamily="34" charset="0"/>
              </a:rPr>
              <a:t>Key Management</a:t>
            </a:r>
            <a:endParaRPr kumimoji="0" lang="en-US" sz="1050" b="0" i="0" u="none" strike="noStrike" kern="0" cap="none" spc="0" normalizeH="0" baseline="0" noProof="0" dirty="0">
              <a:ln>
                <a:noFill/>
              </a:ln>
              <a:solidFill>
                <a:prstClr val="white"/>
              </a:solidFill>
              <a:effectLst/>
              <a:uLnTx/>
              <a:uFillTx/>
              <a:cs typeface="Arial" pitchFamily="34" charset="0"/>
              <a:sym typeface="Helvetica Light"/>
            </a:endParaRPr>
          </a:p>
        </p:txBody>
      </p:sp>
      <p:sp>
        <p:nvSpPr>
          <p:cNvPr id="20" name="TextBox 176"/>
          <p:cNvSpPr txBox="1">
            <a:spLocks noChangeArrowheads="1"/>
          </p:cNvSpPr>
          <p:nvPr/>
        </p:nvSpPr>
        <p:spPr bwMode="auto">
          <a:xfrm>
            <a:off x="5707591" y="1158484"/>
            <a:ext cx="3205364" cy="338554"/>
          </a:xfrm>
          <a:prstGeom prst="rect">
            <a:avLst/>
          </a:prstGeom>
          <a:noFill/>
          <a:ln w="9525">
            <a:noFill/>
            <a:miter lim="800000"/>
            <a:headEnd/>
            <a:tailEnd/>
          </a:ln>
        </p:spPr>
        <p:txBody>
          <a:bodyPr wrap="square">
            <a:spAutoFit/>
          </a:bodyPr>
          <a:lstStyle/>
          <a:p>
            <a:pPr defTabSz="912813" fontAlgn="base">
              <a:spcBef>
                <a:spcPct val="0"/>
              </a:spcBef>
              <a:spcAft>
                <a:spcPct val="0"/>
              </a:spcAft>
            </a:pPr>
            <a:r>
              <a:rPr lang="en-US" sz="1600" b="1" dirty="0">
                <a:solidFill>
                  <a:schemeClr val="tx1">
                    <a:lumMod val="50000"/>
                    <a:lumOff val="50000"/>
                  </a:schemeClr>
                </a:solidFill>
                <a:latin typeface="Calibri"/>
                <a:cs typeface="Arial" pitchFamily="34" charset="0"/>
              </a:rPr>
              <a:t>Traditional workloads and APIs:</a:t>
            </a:r>
          </a:p>
        </p:txBody>
      </p:sp>
      <p:sp>
        <p:nvSpPr>
          <p:cNvPr id="21" name="TextBox 176"/>
          <p:cNvSpPr txBox="1">
            <a:spLocks noChangeArrowheads="1"/>
          </p:cNvSpPr>
          <p:nvPr/>
        </p:nvSpPr>
        <p:spPr bwMode="auto">
          <a:xfrm>
            <a:off x="5707591" y="1461988"/>
            <a:ext cx="2814605" cy="584775"/>
          </a:xfrm>
          <a:prstGeom prst="rect">
            <a:avLst/>
          </a:prstGeom>
          <a:noFill/>
          <a:ln w="9525">
            <a:noFill/>
            <a:miter lim="800000"/>
            <a:headEnd/>
            <a:tailEnd/>
          </a:ln>
        </p:spPr>
        <p:txBody>
          <a:bodyPr wrap="square" numCol="2">
            <a:spAutoFit/>
          </a:bodyPr>
          <a:lstStyle/>
          <a:p>
            <a:pPr marL="231775" indent="-115888" defTabSz="912813" fontAlgn="base">
              <a:spcBef>
                <a:spcPct val="0"/>
              </a:spcBef>
              <a:spcAft>
                <a:spcPct val="0"/>
              </a:spcAft>
              <a:buFont typeface="Arial" charset="0"/>
              <a:buChar char="•"/>
            </a:pPr>
            <a:r>
              <a:rPr lang="en-US" sz="1600" dirty="0">
                <a:solidFill>
                  <a:schemeClr val="tx1">
                    <a:lumMod val="50000"/>
                    <a:lumOff val="50000"/>
                  </a:schemeClr>
                </a:solidFill>
                <a:latin typeface="Calibri"/>
                <a:cs typeface="Arial" pitchFamily="34" charset="0"/>
              </a:rPr>
              <a:t>DB2</a:t>
            </a:r>
          </a:p>
          <a:p>
            <a:pPr marL="231775" indent="-115888" defTabSz="912813" fontAlgn="base">
              <a:spcBef>
                <a:spcPct val="0"/>
              </a:spcBef>
              <a:spcAft>
                <a:spcPct val="0"/>
              </a:spcAft>
              <a:buFont typeface="Arial" charset="0"/>
              <a:buChar char="•"/>
            </a:pPr>
            <a:r>
              <a:rPr lang="en-US" sz="1600" dirty="0">
                <a:solidFill>
                  <a:schemeClr val="tx1">
                    <a:lumMod val="50000"/>
                    <a:lumOff val="50000"/>
                  </a:schemeClr>
                </a:solidFill>
                <a:latin typeface="Calibri"/>
                <a:cs typeface="Arial" pitchFamily="34" charset="0"/>
              </a:rPr>
              <a:t>IMS</a:t>
            </a:r>
          </a:p>
          <a:p>
            <a:pPr marL="231775" indent="-115888" defTabSz="912813" fontAlgn="base">
              <a:spcBef>
                <a:spcPct val="0"/>
              </a:spcBef>
              <a:spcAft>
                <a:spcPct val="0"/>
              </a:spcAft>
              <a:buFont typeface="Arial" charset="0"/>
              <a:buChar char="•"/>
            </a:pPr>
            <a:r>
              <a:rPr lang="en-US" sz="1600" dirty="0">
                <a:solidFill>
                  <a:schemeClr val="tx1">
                    <a:lumMod val="50000"/>
                    <a:lumOff val="50000"/>
                  </a:schemeClr>
                </a:solidFill>
                <a:latin typeface="Calibri"/>
                <a:cs typeface="Arial" pitchFamily="34" charset="0"/>
              </a:rPr>
              <a:t>CICS / VSAM</a:t>
            </a:r>
          </a:p>
          <a:p>
            <a:pPr marL="231775" indent="-115888" defTabSz="912813" fontAlgn="base">
              <a:spcBef>
                <a:spcPct val="0"/>
              </a:spcBef>
              <a:spcAft>
                <a:spcPct val="0"/>
              </a:spcAft>
              <a:buFont typeface="Arial" charset="0"/>
              <a:buChar char="•"/>
            </a:pPr>
            <a:r>
              <a:rPr lang="en-US" sz="1600" dirty="0">
                <a:solidFill>
                  <a:schemeClr val="tx1">
                    <a:lumMod val="50000"/>
                    <a:lumOff val="50000"/>
                  </a:schemeClr>
                </a:solidFill>
                <a:latin typeface="Calibri"/>
                <a:cs typeface="Arial" pitchFamily="34" charset="0"/>
              </a:rPr>
              <a:t>MQ</a:t>
            </a:r>
          </a:p>
        </p:txBody>
      </p:sp>
      <p:sp>
        <p:nvSpPr>
          <p:cNvPr id="22" name="TextBox 176"/>
          <p:cNvSpPr txBox="1">
            <a:spLocks noChangeArrowheads="1"/>
          </p:cNvSpPr>
          <p:nvPr/>
        </p:nvSpPr>
        <p:spPr bwMode="auto">
          <a:xfrm>
            <a:off x="5707590" y="2347132"/>
            <a:ext cx="3320795" cy="1892826"/>
          </a:xfrm>
          <a:prstGeom prst="rect">
            <a:avLst/>
          </a:prstGeom>
          <a:noFill/>
          <a:ln w="9525">
            <a:noFill/>
            <a:miter lim="800000"/>
            <a:headEnd/>
            <a:tailEnd/>
          </a:ln>
        </p:spPr>
        <p:txBody>
          <a:bodyPr wrap="square">
            <a:spAutoFit/>
          </a:bodyPr>
          <a:lstStyle/>
          <a:p>
            <a:pPr defTabSz="912813" fontAlgn="base">
              <a:spcBef>
                <a:spcPct val="0"/>
              </a:spcBef>
              <a:spcAft>
                <a:spcPts val="600"/>
              </a:spcAft>
            </a:pPr>
            <a:r>
              <a:rPr lang="en-US" sz="1600" b="1" dirty="0">
                <a:solidFill>
                  <a:schemeClr val="tx1">
                    <a:lumMod val="50000"/>
                    <a:lumOff val="50000"/>
                  </a:schemeClr>
                </a:solidFill>
                <a:latin typeface="Calibri"/>
                <a:cs typeface="Arial" pitchFamily="34" charset="0"/>
              </a:rPr>
              <a:t>Key Security Solutions:</a:t>
            </a:r>
          </a:p>
          <a:p>
            <a:pPr marL="285750" indent="-285750" defTabSz="912813" fontAlgn="base">
              <a:spcBef>
                <a:spcPct val="0"/>
              </a:spcBef>
              <a:spcAft>
                <a:spcPct val="0"/>
              </a:spcAft>
              <a:buFont typeface="Arial" charset="0"/>
              <a:buChar char="•"/>
            </a:pPr>
            <a:r>
              <a:rPr lang="en-US" sz="1600" dirty="0">
                <a:solidFill>
                  <a:schemeClr val="tx1">
                    <a:lumMod val="50000"/>
                    <a:lumOff val="50000"/>
                  </a:schemeClr>
                </a:solidFill>
                <a:latin typeface="Calibri"/>
                <a:cs typeface="Arial" pitchFamily="34" charset="0"/>
              </a:rPr>
              <a:t>IBM Security </a:t>
            </a:r>
            <a:r>
              <a:rPr lang="en-US" sz="1600" dirty="0" err="1">
                <a:solidFill>
                  <a:schemeClr val="tx1">
                    <a:lumMod val="50000"/>
                    <a:lumOff val="50000"/>
                  </a:schemeClr>
                </a:solidFill>
                <a:latin typeface="Calibri"/>
                <a:cs typeface="Arial" pitchFamily="34" charset="0"/>
              </a:rPr>
              <a:t>zSecure</a:t>
            </a:r>
            <a:r>
              <a:rPr lang="en-US" sz="1600" dirty="0">
                <a:solidFill>
                  <a:schemeClr val="tx1">
                    <a:lumMod val="50000"/>
                    <a:lumOff val="50000"/>
                  </a:schemeClr>
                </a:solidFill>
                <a:latin typeface="Calibri"/>
                <a:cs typeface="Arial" pitchFamily="34" charset="0"/>
              </a:rPr>
              <a:t>™ Suite</a:t>
            </a:r>
          </a:p>
          <a:p>
            <a:pPr marL="285750" indent="-285750" defTabSz="912813" fontAlgn="base">
              <a:spcBef>
                <a:spcPct val="0"/>
              </a:spcBef>
              <a:spcAft>
                <a:spcPct val="0"/>
              </a:spcAft>
              <a:buFont typeface="Arial" charset="0"/>
              <a:buChar char="•"/>
            </a:pPr>
            <a:r>
              <a:rPr lang="en-US" sz="1600" dirty="0">
                <a:solidFill>
                  <a:schemeClr val="tx1">
                    <a:lumMod val="50000"/>
                    <a:lumOff val="50000"/>
                  </a:schemeClr>
                </a:solidFill>
                <a:latin typeface="Calibri"/>
                <a:cs typeface="Arial" pitchFamily="34" charset="0"/>
              </a:rPr>
              <a:t>IBM Security </a:t>
            </a:r>
            <a:r>
              <a:rPr lang="en-US" sz="1600" dirty="0" err="1">
                <a:solidFill>
                  <a:schemeClr val="tx1">
                    <a:lumMod val="50000"/>
                    <a:lumOff val="50000"/>
                  </a:schemeClr>
                </a:solidFill>
                <a:latin typeface="Calibri"/>
                <a:cs typeface="Arial" pitchFamily="34" charset="0"/>
              </a:rPr>
              <a:t>Qradar</a:t>
            </a:r>
            <a:r>
              <a:rPr lang="en-US" sz="1600" dirty="0">
                <a:solidFill>
                  <a:schemeClr val="tx1">
                    <a:lumMod val="50000"/>
                    <a:lumOff val="50000"/>
                  </a:schemeClr>
                </a:solidFill>
                <a:latin typeface="Calibri"/>
                <a:cs typeface="Arial" pitchFamily="34" charset="0"/>
              </a:rPr>
              <a:t>®</a:t>
            </a:r>
          </a:p>
          <a:p>
            <a:pPr marL="285750" indent="-285750" defTabSz="912813" fontAlgn="base">
              <a:spcBef>
                <a:spcPct val="0"/>
              </a:spcBef>
              <a:spcAft>
                <a:spcPct val="0"/>
              </a:spcAft>
              <a:buFont typeface="Arial" charset="0"/>
              <a:buChar char="•"/>
            </a:pPr>
            <a:r>
              <a:rPr lang="en-US" sz="1600" dirty="0">
                <a:solidFill>
                  <a:schemeClr val="tx1">
                    <a:lumMod val="50000"/>
                    <a:lumOff val="50000"/>
                  </a:schemeClr>
                </a:solidFill>
                <a:latin typeface="Calibri"/>
                <a:cs typeface="Arial" pitchFamily="34" charset="0"/>
              </a:rPr>
              <a:t>IBM Security </a:t>
            </a:r>
            <a:r>
              <a:rPr lang="en-US" sz="1600" dirty="0" err="1">
                <a:solidFill>
                  <a:schemeClr val="tx1">
                    <a:lumMod val="50000"/>
                    <a:lumOff val="50000"/>
                  </a:schemeClr>
                </a:solidFill>
                <a:latin typeface="Calibri"/>
                <a:cs typeface="Arial" pitchFamily="34" charset="0"/>
              </a:rPr>
              <a:t>Guardium</a:t>
            </a:r>
            <a:r>
              <a:rPr lang="en-US" sz="1600" dirty="0">
                <a:solidFill>
                  <a:schemeClr val="tx1">
                    <a:lumMod val="50000"/>
                    <a:lumOff val="50000"/>
                  </a:schemeClr>
                </a:solidFill>
                <a:latin typeface="Calibri"/>
                <a:cs typeface="Arial" pitchFamily="34" charset="0"/>
              </a:rPr>
              <a:t>® Family</a:t>
            </a:r>
          </a:p>
          <a:p>
            <a:pPr marL="285750" indent="-285750" defTabSz="912813" fontAlgn="base">
              <a:spcBef>
                <a:spcPct val="0"/>
              </a:spcBef>
              <a:spcAft>
                <a:spcPct val="0"/>
              </a:spcAft>
              <a:buFont typeface="Arial" charset="0"/>
              <a:buChar char="•"/>
            </a:pPr>
            <a:r>
              <a:rPr lang="en-US" sz="1600" dirty="0">
                <a:solidFill>
                  <a:schemeClr val="tx1">
                    <a:lumMod val="50000"/>
                    <a:lumOff val="50000"/>
                  </a:schemeClr>
                </a:solidFill>
                <a:latin typeface="Calibri"/>
                <a:cs typeface="Arial" pitchFamily="34" charset="0"/>
              </a:rPr>
              <a:t>IBM Multi-factor Authentication</a:t>
            </a:r>
          </a:p>
          <a:p>
            <a:pPr marL="285750" indent="-285750" defTabSz="912813" fontAlgn="base">
              <a:spcBef>
                <a:spcPct val="0"/>
              </a:spcBef>
              <a:spcAft>
                <a:spcPct val="0"/>
              </a:spcAft>
              <a:buFont typeface="Arial" charset="0"/>
              <a:buChar char="•"/>
            </a:pPr>
            <a:r>
              <a:rPr lang="en-US" sz="1600" dirty="0">
                <a:solidFill>
                  <a:schemeClr val="tx1">
                    <a:lumMod val="50000"/>
                    <a:lumOff val="50000"/>
                  </a:schemeClr>
                </a:solidFill>
                <a:latin typeface="Calibri"/>
                <a:cs typeface="Arial" pitchFamily="34" charset="0"/>
              </a:rPr>
              <a:t>IBM Security Identity Governance</a:t>
            </a:r>
          </a:p>
          <a:p>
            <a:pPr marL="285750" indent="-285750" defTabSz="912813" fontAlgn="base">
              <a:spcBef>
                <a:spcPct val="0"/>
              </a:spcBef>
              <a:spcAft>
                <a:spcPct val="0"/>
              </a:spcAft>
              <a:buFont typeface="Arial" charset="0"/>
              <a:buChar char="•"/>
            </a:pPr>
            <a:r>
              <a:rPr lang="en-US" sz="1600" dirty="0">
                <a:solidFill>
                  <a:schemeClr val="tx1">
                    <a:lumMod val="50000"/>
                    <a:lumOff val="50000"/>
                  </a:schemeClr>
                </a:solidFill>
                <a:latin typeface="Calibri"/>
                <a:cs typeface="Arial" pitchFamily="34" charset="0"/>
              </a:rPr>
              <a:t>Enterprise Key Management</a:t>
            </a:r>
          </a:p>
        </p:txBody>
      </p:sp>
    </p:spTree>
    <p:extLst>
      <p:ext uri="{BB962C8B-B14F-4D97-AF65-F5344CB8AC3E}">
        <p14:creationId xmlns:p14="http://schemas.microsoft.com/office/powerpoint/2010/main" val="1043440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1"/>
          <p:cNvSpPr>
            <a:spLocks noGrp="1"/>
          </p:cNvSpPr>
          <p:nvPr>
            <p:ph type="title"/>
          </p:nvPr>
        </p:nvSpPr>
        <p:spPr>
          <a:xfrm>
            <a:off x="355143" y="178938"/>
            <a:ext cx="8557812" cy="485679"/>
          </a:xfrm>
        </p:spPr>
        <p:txBody>
          <a:bodyPr/>
          <a:lstStyle/>
          <a:p>
            <a:r>
              <a:rPr lang="en-US" dirty="0"/>
              <a:t>IBM z14: Designed for Trusted Digital Experiences</a:t>
            </a:r>
          </a:p>
        </p:txBody>
      </p:sp>
      <p:sp>
        <p:nvSpPr>
          <p:cNvPr id="66" name="Content Placeholder 2"/>
          <p:cNvSpPr txBox="1">
            <a:spLocks/>
          </p:cNvSpPr>
          <p:nvPr/>
        </p:nvSpPr>
        <p:spPr bwMode="auto">
          <a:xfrm>
            <a:off x="5018175" y="1781705"/>
            <a:ext cx="2789931" cy="695782"/>
          </a:xfrm>
          <a:prstGeom prst="rect">
            <a:avLst/>
          </a:prstGeom>
          <a:noFill/>
          <a:ln w="9525">
            <a:noFill/>
            <a:miter lim="800000"/>
            <a:headEnd/>
            <a:tailEnd/>
          </a:ln>
        </p:spPr>
        <p:txBody>
          <a:bodyPr lIns="64013" tIns="32008" rIns="64013" bIns="32008"/>
          <a:lstStyle/>
          <a:p>
            <a:pPr defTabSz="640228" eaLnBrk="0" fontAlgn="base" hangingPunct="0">
              <a:lnSpc>
                <a:spcPct val="90000"/>
              </a:lnSpc>
              <a:spcBef>
                <a:spcPts val="350"/>
              </a:spcBef>
              <a:spcAft>
                <a:spcPct val="0"/>
              </a:spcAft>
            </a:pPr>
            <a:r>
              <a:rPr lang="en-US" sz="1600" b="1" dirty="0">
                <a:solidFill>
                  <a:srgbClr val="00688F"/>
                </a:solidFill>
                <a:latin typeface="Calibri" pitchFamily="34" charset="0"/>
                <a:ea typeface="MS PGothic" pitchFamily="34" charset="-128"/>
                <a:cs typeface="Arial" pitchFamily="34" charset="0"/>
                <a:sym typeface="Helvetica Light" pitchFamily="34" charset="0"/>
              </a:rPr>
              <a:t>Analytics &amp; Machine Learning for Continuous Intelligence Across the Enterprise </a:t>
            </a:r>
          </a:p>
        </p:txBody>
      </p:sp>
      <p:sp>
        <p:nvSpPr>
          <p:cNvPr id="67" name="Content Placeholder 2"/>
          <p:cNvSpPr txBox="1">
            <a:spLocks/>
          </p:cNvSpPr>
          <p:nvPr/>
        </p:nvSpPr>
        <p:spPr bwMode="auto">
          <a:xfrm>
            <a:off x="5018175" y="2817555"/>
            <a:ext cx="2319413" cy="739221"/>
          </a:xfrm>
          <a:prstGeom prst="rect">
            <a:avLst/>
          </a:prstGeom>
          <a:noFill/>
          <a:ln w="9525">
            <a:noFill/>
            <a:miter lim="800000"/>
            <a:headEnd/>
            <a:tailEnd/>
          </a:ln>
        </p:spPr>
        <p:txBody>
          <a:bodyPr lIns="64013" tIns="32008" rIns="64013" bIns="32008"/>
          <a:lstStyle/>
          <a:p>
            <a:pPr defTabSz="640228" eaLnBrk="0" fontAlgn="base" hangingPunct="0">
              <a:lnSpc>
                <a:spcPct val="90000"/>
              </a:lnSpc>
              <a:spcBef>
                <a:spcPts val="350"/>
              </a:spcBef>
              <a:spcAft>
                <a:spcPct val="0"/>
              </a:spcAft>
            </a:pPr>
            <a:r>
              <a:rPr lang="en-US" sz="1600" b="1" dirty="0">
                <a:solidFill>
                  <a:srgbClr val="00688F"/>
                </a:solidFill>
                <a:latin typeface="Calibri" pitchFamily="34" charset="0"/>
                <a:ea typeface="MS PGothic" pitchFamily="34" charset="-128"/>
                <a:cs typeface="Arial" pitchFamily="34" charset="0"/>
                <a:sym typeface="Helvetica Light" pitchFamily="34" charset="0"/>
              </a:rPr>
              <a:t>Open Enterprise Cloud to Extend, Connect</a:t>
            </a:r>
            <a:br>
              <a:rPr lang="en-US" sz="1600" b="1" dirty="0">
                <a:solidFill>
                  <a:srgbClr val="00688F"/>
                </a:solidFill>
                <a:latin typeface="Calibri" pitchFamily="34" charset="0"/>
                <a:ea typeface="MS PGothic" pitchFamily="34" charset="-128"/>
                <a:cs typeface="Arial" pitchFamily="34" charset="0"/>
                <a:sym typeface="Helvetica Light" pitchFamily="34" charset="0"/>
              </a:rPr>
            </a:br>
            <a:r>
              <a:rPr lang="en-US" sz="1600" b="1" dirty="0">
                <a:solidFill>
                  <a:srgbClr val="00688F"/>
                </a:solidFill>
                <a:latin typeface="Calibri" pitchFamily="34" charset="0"/>
                <a:ea typeface="MS PGothic" pitchFamily="34" charset="-128"/>
                <a:cs typeface="Arial" pitchFamily="34" charset="0"/>
                <a:sym typeface="Helvetica Light" pitchFamily="34" charset="0"/>
              </a:rPr>
              <a:t>and Innovate</a:t>
            </a:r>
          </a:p>
        </p:txBody>
      </p:sp>
      <p:sp>
        <p:nvSpPr>
          <p:cNvPr id="68" name="Freeform 15"/>
          <p:cNvSpPr>
            <a:spLocks noEditPoints="1"/>
          </p:cNvSpPr>
          <p:nvPr/>
        </p:nvSpPr>
        <p:spPr bwMode="auto">
          <a:xfrm>
            <a:off x="4303272" y="1835758"/>
            <a:ext cx="637283" cy="641729"/>
          </a:xfrm>
          <a:custGeom>
            <a:avLst/>
            <a:gdLst/>
            <a:ahLst/>
            <a:cxnLst>
              <a:cxn ang="0">
                <a:pos x="766" y="889"/>
              </a:cxn>
              <a:cxn ang="0">
                <a:pos x="913" y="777"/>
              </a:cxn>
              <a:cxn ang="0">
                <a:pos x="998" y="610"/>
              </a:cxn>
              <a:cxn ang="0">
                <a:pos x="954" y="493"/>
              </a:cxn>
              <a:cxn ang="0">
                <a:pos x="755" y="129"/>
              </a:cxn>
              <a:cxn ang="0">
                <a:pos x="605" y="160"/>
              </a:cxn>
              <a:cxn ang="0">
                <a:pos x="362" y="223"/>
              </a:cxn>
              <a:cxn ang="0">
                <a:pos x="270" y="370"/>
              </a:cxn>
              <a:cxn ang="0">
                <a:pos x="132" y="638"/>
              </a:cxn>
              <a:cxn ang="0">
                <a:pos x="458" y="868"/>
              </a:cxn>
              <a:cxn ang="0">
                <a:pos x="579" y="895"/>
              </a:cxn>
              <a:cxn ang="0">
                <a:pos x="674" y="672"/>
              </a:cxn>
              <a:cxn ang="0">
                <a:pos x="742" y="685"/>
              </a:cxn>
              <a:cxn ang="0">
                <a:pos x="695" y="339"/>
              </a:cxn>
              <a:cxn ang="0">
                <a:pos x="759" y="292"/>
              </a:cxn>
              <a:cxn ang="0">
                <a:pos x="641" y="214"/>
              </a:cxn>
              <a:cxn ang="0">
                <a:pos x="764" y="161"/>
              </a:cxn>
              <a:cxn ang="0">
                <a:pos x="887" y="270"/>
              </a:cxn>
              <a:cxn ang="0">
                <a:pos x="837" y="397"/>
              </a:cxn>
              <a:cxn ang="0">
                <a:pos x="916" y="341"/>
              </a:cxn>
              <a:cxn ang="0">
                <a:pos x="938" y="467"/>
              </a:cxn>
              <a:cxn ang="0">
                <a:pos x="809" y="478"/>
              </a:cxn>
              <a:cxn ang="0">
                <a:pos x="706" y="487"/>
              </a:cxn>
              <a:cxn ang="0">
                <a:pos x="784" y="498"/>
              </a:cxn>
              <a:cxn ang="0">
                <a:pos x="824" y="596"/>
              </a:cxn>
              <a:cxn ang="0">
                <a:pos x="858" y="571"/>
              </a:cxn>
              <a:cxn ang="0">
                <a:pos x="898" y="498"/>
              </a:cxn>
              <a:cxn ang="0">
                <a:pos x="971" y="610"/>
              </a:cxn>
              <a:cxn ang="0">
                <a:pos x="842" y="683"/>
              </a:cxn>
              <a:cxn ang="0">
                <a:pos x="898" y="725"/>
              </a:cxn>
              <a:cxn ang="0">
                <a:pos x="784" y="744"/>
              </a:cxn>
              <a:cxn ang="0">
                <a:pos x="779" y="830"/>
              </a:cxn>
              <a:cxn ang="0">
                <a:pos x="436" y="793"/>
              </a:cxn>
              <a:cxn ang="0">
                <a:pos x="279" y="507"/>
              </a:cxn>
              <a:cxn ang="0">
                <a:pos x="579" y="433"/>
              </a:cxn>
              <a:cxn ang="0">
                <a:pos x="589" y="547"/>
              </a:cxn>
              <a:cxn ang="0">
                <a:pos x="587" y="585"/>
              </a:cxn>
              <a:cxn ang="0">
                <a:pos x="567" y="719"/>
              </a:cxn>
              <a:cxn ang="0">
                <a:pos x="523" y="877"/>
              </a:cxn>
              <a:cxn ang="0">
                <a:pos x="493" y="777"/>
              </a:cxn>
              <a:cxn ang="0">
                <a:pos x="295" y="444"/>
              </a:cxn>
              <a:cxn ang="0">
                <a:pos x="364" y="395"/>
              </a:cxn>
              <a:cxn ang="0">
                <a:pos x="451" y="457"/>
              </a:cxn>
              <a:cxn ang="0">
                <a:pos x="478" y="449"/>
              </a:cxn>
              <a:cxn ang="0">
                <a:pos x="570" y="315"/>
              </a:cxn>
              <a:cxn ang="0">
                <a:pos x="444" y="317"/>
              </a:cxn>
              <a:cxn ang="0">
                <a:pos x="359" y="353"/>
              </a:cxn>
              <a:cxn ang="0">
                <a:pos x="404" y="232"/>
              </a:cxn>
              <a:cxn ang="0">
                <a:pos x="534" y="154"/>
              </a:cxn>
              <a:cxn ang="0">
                <a:pos x="587" y="404"/>
              </a:cxn>
              <a:cxn ang="0">
                <a:pos x="1070" y="746"/>
              </a:cxn>
              <a:cxn ang="0">
                <a:pos x="833" y="131"/>
              </a:cxn>
              <a:cxn ang="0">
                <a:pos x="1034" y="505"/>
              </a:cxn>
              <a:cxn ang="0">
                <a:pos x="51" y="516"/>
              </a:cxn>
              <a:cxn ang="0">
                <a:pos x="114" y="792"/>
              </a:cxn>
              <a:cxn ang="0">
                <a:pos x="344" y="127"/>
              </a:cxn>
              <a:cxn ang="0">
                <a:pos x="623" y="1021"/>
              </a:cxn>
              <a:cxn ang="0">
                <a:pos x="565" y="1007"/>
              </a:cxn>
              <a:cxn ang="0">
                <a:pos x="333" y="710"/>
              </a:cxn>
              <a:cxn ang="0">
                <a:pos x="319" y="877"/>
              </a:cxn>
              <a:cxn ang="0">
                <a:pos x="246" y="710"/>
              </a:cxn>
              <a:cxn ang="0">
                <a:pos x="219" y="973"/>
              </a:cxn>
              <a:cxn ang="0">
                <a:pos x="275" y="1072"/>
              </a:cxn>
            </a:cxnLst>
            <a:rect l="0" t="0" r="r" b="b"/>
            <a:pathLst>
              <a:path w="1115" h="1123">
                <a:moveTo>
                  <a:pt x="657" y="891"/>
                </a:moveTo>
                <a:lnTo>
                  <a:pt x="657" y="891"/>
                </a:lnTo>
                <a:lnTo>
                  <a:pt x="659" y="891"/>
                </a:lnTo>
                <a:lnTo>
                  <a:pt x="659" y="891"/>
                </a:lnTo>
                <a:lnTo>
                  <a:pt x="666" y="897"/>
                </a:lnTo>
                <a:lnTo>
                  <a:pt x="666" y="897"/>
                </a:lnTo>
                <a:lnTo>
                  <a:pt x="668" y="897"/>
                </a:lnTo>
                <a:lnTo>
                  <a:pt x="668" y="897"/>
                </a:lnTo>
                <a:lnTo>
                  <a:pt x="675" y="900"/>
                </a:lnTo>
                <a:lnTo>
                  <a:pt x="675" y="900"/>
                </a:lnTo>
                <a:lnTo>
                  <a:pt x="677" y="900"/>
                </a:lnTo>
                <a:lnTo>
                  <a:pt x="677" y="900"/>
                </a:lnTo>
                <a:lnTo>
                  <a:pt x="684" y="902"/>
                </a:lnTo>
                <a:lnTo>
                  <a:pt x="684" y="902"/>
                </a:lnTo>
                <a:lnTo>
                  <a:pt x="686" y="904"/>
                </a:lnTo>
                <a:lnTo>
                  <a:pt x="686" y="904"/>
                </a:lnTo>
                <a:lnTo>
                  <a:pt x="688" y="904"/>
                </a:lnTo>
                <a:lnTo>
                  <a:pt x="688" y="904"/>
                </a:lnTo>
                <a:lnTo>
                  <a:pt x="697" y="906"/>
                </a:lnTo>
                <a:lnTo>
                  <a:pt x="697" y="906"/>
                </a:lnTo>
                <a:lnTo>
                  <a:pt x="699" y="906"/>
                </a:lnTo>
                <a:lnTo>
                  <a:pt x="699" y="906"/>
                </a:lnTo>
                <a:lnTo>
                  <a:pt x="710" y="906"/>
                </a:lnTo>
                <a:lnTo>
                  <a:pt x="710" y="906"/>
                </a:lnTo>
                <a:lnTo>
                  <a:pt x="712" y="906"/>
                </a:lnTo>
                <a:lnTo>
                  <a:pt x="712" y="906"/>
                </a:lnTo>
                <a:lnTo>
                  <a:pt x="724" y="904"/>
                </a:lnTo>
                <a:lnTo>
                  <a:pt x="724" y="904"/>
                </a:lnTo>
                <a:lnTo>
                  <a:pt x="732" y="904"/>
                </a:lnTo>
                <a:lnTo>
                  <a:pt x="732" y="904"/>
                </a:lnTo>
                <a:lnTo>
                  <a:pt x="735" y="902"/>
                </a:lnTo>
                <a:lnTo>
                  <a:pt x="735" y="902"/>
                </a:lnTo>
                <a:lnTo>
                  <a:pt x="735" y="902"/>
                </a:lnTo>
                <a:lnTo>
                  <a:pt x="735" y="902"/>
                </a:lnTo>
                <a:lnTo>
                  <a:pt x="737" y="902"/>
                </a:lnTo>
                <a:lnTo>
                  <a:pt x="737" y="902"/>
                </a:lnTo>
                <a:lnTo>
                  <a:pt x="748" y="898"/>
                </a:lnTo>
                <a:lnTo>
                  <a:pt x="748" y="898"/>
                </a:lnTo>
                <a:lnTo>
                  <a:pt x="751" y="897"/>
                </a:lnTo>
                <a:lnTo>
                  <a:pt x="751" y="897"/>
                </a:lnTo>
                <a:lnTo>
                  <a:pt x="761" y="891"/>
                </a:lnTo>
                <a:lnTo>
                  <a:pt x="761" y="891"/>
                </a:lnTo>
                <a:lnTo>
                  <a:pt x="766" y="889"/>
                </a:lnTo>
                <a:lnTo>
                  <a:pt x="766" y="889"/>
                </a:lnTo>
                <a:lnTo>
                  <a:pt x="773" y="884"/>
                </a:lnTo>
                <a:lnTo>
                  <a:pt x="773" y="884"/>
                </a:lnTo>
                <a:lnTo>
                  <a:pt x="777" y="880"/>
                </a:lnTo>
                <a:lnTo>
                  <a:pt x="777" y="880"/>
                </a:lnTo>
                <a:lnTo>
                  <a:pt x="784" y="873"/>
                </a:lnTo>
                <a:lnTo>
                  <a:pt x="784" y="873"/>
                </a:lnTo>
                <a:lnTo>
                  <a:pt x="784" y="873"/>
                </a:lnTo>
                <a:lnTo>
                  <a:pt x="784" y="873"/>
                </a:lnTo>
                <a:lnTo>
                  <a:pt x="784" y="873"/>
                </a:lnTo>
                <a:lnTo>
                  <a:pt x="784" y="873"/>
                </a:lnTo>
                <a:lnTo>
                  <a:pt x="791" y="864"/>
                </a:lnTo>
                <a:lnTo>
                  <a:pt x="791" y="864"/>
                </a:lnTo>
                <a:lnTo>
                  <a:pt x="793" y="862"/>
                </a:lnTo>
                <a:lnTo>
                  <a:pt x="793" y="862"/>
                </a:lnTo>
                <a:lnTo>
                  <a:pt x="799" y="855"/>
                </a:lnTo>
                <a:lnTo>
                  <a:pt x="799" y="855"/>
                </a:lnTo>
                <a:lnTo>
                  <a:pt x="799" y="853"/>
                </a:lnTo>
                <a:lnTo>
                  <a:pt x="799" y="853"/>
                </a:lnTo>
                <a:lnTo>
                  <a:pt x="804" y="844"/>
                </a:lnTo>
                <a:lnTo>
                  <a:pt x="808" y="833"/>
                </a:lnTo>
                <a:lnTo>
                  <a:pt x="808" y="833"/>
                </a:lnTo>
                <a:lnTo>
                  <a:pt x="808" y="833"/>
                </a:lnTo>
                <a:lnTo>
                  <a:pt x="808" y="833"/>
                </a:lnTo>
                <a:lnTo>
                  <a:pt x="811" y="833"/>
                </a:lnTo>
                <a:lnTo>
                  <a:pt x="811" y="833"/>
                </a:lnTo>
                <a:lnTo>
                  <a:pt x="813" y="833"/>
                </a:lnTo>
                <a:lnTo>
                  <a:pt x="813" y="833"/>
                </a:lnTo>
                <a:lnTo>
                  <a:pt x="828" y="833"/>
                </a:lnTo>
                <a:lnTo>
                  <a:pt x="828" y="833"/>
                </a:lnTo>
                <a:lnTo>
                  <a:pt x="829" y="833"/>
                </a:lnTo>
                <a:lnTo>
                  <a:pt x="829" y="833"/>
                </a:lnTo>
                <a:lnTo>
                  <a:pt x="840" y="831"/>
                </a:lnTo>
                <a:lnTo>
                  <a:pt x="851" y="828"/>
                </a:lnTo>
                <a:lnTo>
                  <a:pt x="862" y="824"/>
                </a:lnTo>
                <a:lnTo>
                  <a:pt x="871" y="820"/>
                </a:lnTo>
                <a:lnTo>
                  <a:pt x="889" y="808"/>
                </a:lnTo>
                <a:lnTo>
                  <a:pt x="904" y="793"/>
                </a:lnTo>
                <a:lnTo>
                  <a:pt x="904" y="793"/>
                </a:lnTo>
                <a:lnTo>
                  <a:pt x="904" y="792"/>
                </a:lnTo>
                <a:lnTo>
                  <a:pt x="904" y="792"/>
                </a:lnTo>
                <a:lnTo>
                  <a:pt x="913" y="777"/>
                </a:lnTo>
                <a:lnTo>
                  <a:pt x="913" y="777"/>
                </a:lnTo>
                <a:lnTo>
                  <a:pt x="914" y="775"/>
                </a:lnTo>
                <a:lnTo>
                  <a:pt x="914" y="775"/>
                </a:lnTo>
                <a:lnTo>
                  <a:pt x="920" y="763"/>
                </a:lnTo>
                <a:lnTo>
                  <a:pt x="920" y="763"/>
                </a:lnTo>
                <a:lnTo>
                  <a:pt x="920" y="761"/>
                </a:lnTo>
                <a:lnTo>
                  <a:pt x="920" y="761"/>
                </a:lnTo>
                <a:lnTo>
                  <a:pt x="925" y="744"/>
                </a:lnTo>
                <a:lnTo>
                  <a:pt x="925" y="744"/>
                </a:lnTo>
                <a:lnTo>
                  <a:pt x="925" y="743"/>
                </a:lnTo>
                <a:lnTo>
                  <a:pt x="925" y="743"/>
                </a:lnTo>
                <a:lnTo>
                  <a:pt x="927" y="725"/>
                </a:lnTo>
                <a:lnTo>
                  <a:pt x="927" y="725"/>
                </a:lnTo>
                <a:lnTo>
                  <a:pt x="927" y="715"/>
                </a:lnTo>
                <a:lnTo>
                  <a:pt x="927" y="715"/>
                </a:lnTo>
                <a:lnTo>
                  <a:pt x="942" y="706"/>
                </a:lnTo>
                <a:lnTo>
                  <a:pt x="942" y="706"/>
                </a:lnTo>
                <a:lnTo>
                  <a:pt x="945" y="705"/>
                </a:lnTo>
                <a:lnTo>
                  <a:pt x="945" y="705"/>
                </a:lnTo>
                <a:lnTo>
                  <a:pt x="956" y="696"/>
                </a:lnTo>
                <a:lnTo>
                  <a:pt x="956" y="696"/>
                </a:lnTo>
                <a:lnTo>
                  <a:pt x="960" y="690"/>
                </a:lnTo>
                <a:lnTo>
                  <a:pt x="960" y="690"/>
                </a:lnTo>
                <a:lnTo>
                  <a:pt x="967" y="683"/>
                </a:lnTo>
                <a:lnTo>
                  <a:pt x="967" y="683"/>
                </a:lnTo>
                <a:lnTo>
                  <a:pt x="972" y="677"/>
                </a:lnTo>
                <a:lnTo>
                  <a:pt x="972" y="677"/>
                </a:lnTo>
                <a:lnTo>
                  <a:pt x="978" y="668"/>
                </a:lnTo>
                <a:lnTo>
                  <a:pt x="978" y="668"/>
                </a:lnTo>
                <a:lnTo>
                  <a:pt x="981" y="661"/>
                </a:lnTo>
                <a:lnTo>
                  <a:pt x="981" y="661"/>
                </a:lnTo>
                <a:lnTo>
                  <a:pt x="985" y="654"/>
                </a:lnTo>
                <a:lnTo>
                  <a:pt x="985" y="654"/>
                </a:lnTo>
                <a:lnTo>
                  <a:pt x="989" y="645"/>
                </a:lnTo>
                <a:lnTo>
                  <a:pt x="989" y="645"/>
                </a:lnTo>
                <a:lnTo>
                  <a:pt x="992" y="638"/>
                </a:lnTo>
                <a:lnTo>
                  <a:pt x="992" y="638"/>
                </a:lnTo>
                <a:lnTo>
                  <a:pt x="994" y="629"/>
                </a:lnTo>
                <a:lnTo>
                  <a:pt x="994" y="629"/>
                </a:lnTo>
                <a:lnTo>
                  <a:pt x="996" y="621"/>
                </a:lnTo>
                <a:lnTo>
                  <a:pt x="996" y="621"/>
                </a:lnTo>
                <a:lnTo>
                  <a:pt x="998" y="610"/>
                </a:lnTo>
                <a:lnTo>
                  <a:pt x="998" y="610"/>
                </a:lnTo>
                <a:lnTo>
                  <a:pt x="998" y="610"/>
                </a:lnTo>
                <a:lnTo>
                  <a:pt x="998" y="610"/>
                </a:lnTo>
                <a:lnTo>
                  <a:pt x="1000" y="598"/>
                </a:lnTo>
                <a:lnTo>
                  <a:pt x="1000" y="598"/>
                </a:lnTo>
                <a:lnTo>
                  <a:pt x="1000" y="594"/>
                </a:lnTo>
                <a:lnTo>
                  <a:pt x="1000" y="594"/>
                </a:lnTo>
                <a:lnTo>
                  <a:pt x="998" y="580"/>
                </a:lnTo>
                <a:lnTo>
                  <a:pt x="998" y="580"/>
                </a:lnTo>
                <a:lnTo>
                  <a:pt x="998" y="578"/>
                </a:lnTo>
                <a:lnTo>
                  <a:pt x="998" y="578"/>
                </a:lnTo>
                <a:lnTo>
                  <a:pt x="996" y="563"/>
                </a:lnTo>
                <a:lnTo>
                  <a:pt x="996" y="563"/>
                </a:lnTo>
                <a:lnTo>
                  <a:pt x="996" y="563"/>
                </a:lnTo>
                <a:lnTo>
                  <a:pt x="996" y="563"/>
                </a:lnTo>
                <a:lnTo>
                  <a:pt x="991" y="547"/>
                </a:lnTo>
                <a:lnTo>
                  <a:pt x="983" y="533"/>
                </a:lnTo>
                <a:lnTo>
                  <a:pt x="983" y="533"/>
                </a:lnTo>
                <a:lnTo>
                  <a:pt x="983" y="531"/>
                </a:lnTo>
                <a:lnTo>
                  <a:pt x="983" y="531"/>
                </a:lnTo>
                <a:lnTo>
                  <a:pt x="983" y="531"/>
                </a:lnTo>
                <a:lnTo>
                  <a:pt x="983" y="531"/>
                </a:lnTo>
                <a:lnTo>
                  <a:pt x="983" y="531"/>
                </a:lnTo>
                <a:lnTo>
                  <a:pt x="983" y="531"/>
                </a:lnTo>
                <a:lnTo>
                  <a:pt x="978" y="524"/>
                </a:lnTo>
                <a:lnTo>
                  <a:pt x="978" y="524"/>
                </a:lnTo>
                <a:lnTo>
                  <a:pt x="978" y="522"/>
                </a:lnTo>
                <a:lnTo>
                  <a:pt x="978" y="522"/>
                </a:lnTo>
                <a:lnTo>
                  <a:pt x="976" y="518"/>
                </a:lnTo>
                <a:lnTo>
                  <a:pt x="976" y="518"/>
                </a:lnTo>
                <a:lnTo>
                  <a:pt x="974" y="516"/>
                </a:lnTo>
                <a:lnTo>
                  <a:pt x="974" y="516"/>
                </a:lnTo>
                <a:lnTo>
                  <a:pt x="974" y="514"/>
                </a:lnTo>
                <a:lnTo>
                  <a:pt x="974" y="514"/>
                </a:lnTo>
                <a:lnTo>
                  <a:pt x="971" y="511"/>
                </a:lnTo>
                <a:lnTo>
                  <a:pt x="971" y="511"/>
                </a:lnTo>
                <a:lnTo>
                  <a:pt x="969" y="509"/>
                </a:lnTo>
                <a:lnTo>
                  <a:pt x="969" y="509"/>
                </a:lnTo>
                <a:lnTo>
                  <a:pt x="967" y="507"/>
                </a:lnTo>
                <a:lnTo>
                  <a:pt x="967" y="507"/>
                </a:lnTo>
                <a:lnTo>
                  <a:pt x="967" y="507"/>
                </a:lnTo>
                <a:lnTo>
                  <a:pt x="967" y="507"/>
                </a:lnTo>
                <a:lnTo>
                  <a:pt x="953" y="493"/>
                </a:lnTo>
                <a:lnTo>
                  <a:pt x="953" y="493"/>
                </a:lnTo>
                <a:lnTo>
                  <a:pt x="954" y="493"/>
                </a:lnTo>
                <a:lnTo>
                  <a:pt x="954" y="493"/>
                </a:lnTo>
                <a:lnTo>
                  <a:pt x="963" y="480"/>
                </a:lnTo>
                <a:lnTo>
                  <a:pt x="963" y="480"/>
                </a:lnTo>
                <a:lnTo>
                  <a:pt x="965" y="476"/>
                </a:lnTo>
                <a:lnTo>
                  <a:pt x="965" y="476"/>
                </a:lnTo>
                <a:lnTo>
                  <a:pt x="972" y="464"/>
                </a:lnTo>
                <a:lnTo>
                  <a:pt x="972" y="464"/>
                </a:lnTo>
                <a:lnTo>
                  <a:pt x="974" y="460"/>
                </a:lnTo>
                <a:lnTo>
                  <a:pt x="974" y="460"/>
                </a:lnTo>
                <a:lnTo>
                  <a:pt x="980" y="449"/>
                </a:lnTo>
                <a:lnTo>
                  <a:pt x="981" y="438"/>
                </a:lnTo>
                <a:lnTo>
                  <a:pt x="983" y="426"/>
                </a:lnTo>
                <a:lnTo>
                  <a:pt x="985" y="413"/>
                </a:lnTo>
                <a:lnTo>
                  <a:pt x="985" y="413"/>
                </a:lnTo>
                <a:lnTo>
                  <a:pt x="983" y="395"/>
                </a:lnTo>
                <a:lnTo>
                  <a:pt x="978" y="377"/>
                </a:lnTo>
                <a:lnTo>
                  <a:pt x="971" y="359"/>
                </a:lnTo>
                <a:lnTo>
                  <a:pt x="960" y="344"/>
                </a:lnTo>
                <a:lnTo>
                  <a:pt x="960" y="344"/>
                </a:lnTo>
                <a:lnTo>
                  <a:pt x="953" y="335"/>
                </a:lnTo>
                <a:lnTo>
                  <a:pt x="945" y="328"/>
                </a:lnTo>
                <a:lnTo>
                  <a:pt x="936" y="321"/>
                </a:lnTo>
                <a:lnTo>
                  <a:pt x="927" y="313"/>
                </a:lnTo>
                <a:lnTo>
                  <a:pt x="927" y="313"/>
                </a:lnTo>
                <a:lnTo>
                  <a:pt x="927" y="312"/>
                </a:lnTo>
                <a:lnTo>
                  <a:pt x="927" y="312"/>
                </a:lnTo>
                <a:lnTo>
                  <a:pt x="925" y="292"/>
                </a:lnTo>
                <a:lnTo>
                  <a:pt x="920" y="272"/>
                </a:lnTo>
                <a:lnTo>
                  <a:pt x="911" y="254"/>
                </a:lnTo>
                <a:lnTo>
                  <a:pt x="900" y="237"/>
                </a:lnTo>
                <a:lnTo>
                  <a:pt x="885" y="225"/>
                </a:lnTo>
                <a:lnTo>
                  <a:pt x="869" y="212"/>
                </a:lnTo>
                <a:lnTo>
                  <a:pt x="851" y="205"/>
                </a:lnTo>
                <a:lnTo>
                  <a:pt x="833" y="199"/>
                </a:lnTo>
                <a:lnTo>
                  <a:pt x="833" y="199"/>
                </a:lnTo>
                <a:lnTo>
                  <a:pt x="826" y="187"/>
                </a:lnTo>
                <a:lnTo>
                  <a:pt x="826" y="187"/>
                </a:lnTo>
                <a:lnTo>
                  <a:pt x="818" y="174"/>
                </a:lnTo>
                <a:lnTo>
                  <a:pt x="808" y="161"/>
                </a:lnTo>
                <a:lnTo>
                  <a:pt x="797" y="151"/>
                </a:lnTo>
                <a:lnTo>
                  <a:pt x="784" y="141"/>
                </a:lnTo>
                <a:lnTo>
                  <a:pt x="771" y="134"/>
                </a:lnTo>
                <a:lnTo>
                  <a:pt x="755" y="129"/>
                </a:lnTo>
                <a:lnTo>
                  <a:pt x="741" y="125"/>
                </a:lnTo>
                <a:lnTo>
                  <a:pt x="724" y="125"/>
                </a:lnTo>
                <a:lnTo>
                  <a:pt x="724" y="125"/>
                </a:lnTo>
                <a:lnTo>
                  <a:pt x="710" y="125"/>
                </a:lnTo>
                <a:lnTo>
                  <a:pt x="710" y="125"/>
                </a:lnTo>
                <a:lnTo>
                  <a:pt x="706" y="127"/>
                </a:lnTo>
                <a:lnTo>
                  <a:pt x="706" y="127"/>
                </a:lnTo>
                <a:lnTo>
                  <a:pt x="695" y="129"/>
                </a:lnTo>
                <a:lnTo>
                  <a:pt x="695" y="129"/>
                </a:lnTo>
                <a:lnTo>
                  <a:pt x="692" y="129"/>
                </a:lnTo>
                <a:lnTo>
                  <a:pt x="692" y="129"/>
                </a:lnTo>
                <a:lnTo>
                  <a:pt x="679" y="134"/>
                </a:lnTo>
                <a:lnTo>
                  <a:pt x="679" y="134"/>
                </a:lnTo>
                <a:lnTo>
                  <a:pt x="677" y="134"/>
                </a:lnTo>
                <a:lnTo>
                  <a:pt x="677" y="134"/>
                </a:lnTo>
                <a:lnTo>
                  <a:pt x="666" y="141"/>
                </a:lnTo>
                <a:lnTo>
                  <a:pt x="666" y="141"/>
                </a:lnTo>
                <a:lnTo>
                  <a:pt x="663" y="143"/>
                </a:lnTo>
                <a:lnTo>
                  <a:pt x="663" y="143"/>
                </a:lnTo>
                <a:lnTo>
                  <a:pt x="654" y="149"/>
                </a:lnTo>
                <a:lnTo>
                  <a:pt x="654" y="149"/>
                </a:lnTo>
                <a:lnTo>
                  <a:pt x="652" y="151"/>
                </a:lnTo>
                <a:lnTo>
                  <a:pt x="652" y="151"/>
                </a:lnTo>
                <a:lnTo>
                  <a:pt x="641" y="160"/>
                </a:lnTo>
                <a:lnTo>
                  <a:pt x="641" y="160"/>
                </a:lnTo>
                <a:lnTo>
                  <a:pt x="639" y="161"/>
                </a:lnTo>
                <a:lnTo>
                  <a:pt x="639" y="161"/>
                </a:lnTo>
                <a:lnTo>
                  <a:pt x="632" y="170"/>
                </a:lnTo>
                <a:lnTo>
                  <a:pt x="632" y="170"/>
                </a:lnTo>
                <a:lnTo>
                  <a:pt x="630" y="174"/>
                </a:lnTo>
                <a:lnTo>
                  <a:pt x="630" y="174"/>
                </a:lnTo>
                <a:lnTo>
                  <a:pt x="623" y="185"/>
                </a:lnTo>
                <a:lnTo>
                  <a:pt x="623" y="185"/>
                </a:lnTo>
                <a:lnTo>
                  <a:pt x="623" y="185"/>
                </a:lnTo>
                <a:lnTo>
                  <a:pt x="623" y="185"/>
                </a:lnTo>
                <a:lnTo>
                  <a:pt x="616" y="174"/>
                </a:lnTo>
                <a:lnTo>
                  <a:pt x="616" y="174"/>
                </a:lnTo>
                <a:lnTo>
                  <a:pt x="614" y="170"/>
                </a:lnTo>
                <a:lnTo>
                  <a:pt x="614" y="170"/>
                </a:lnTo>
                <a:lnTo>
                  <a:pt x="607" y="163"/>
                </a:lnTo>
                <a:lnTo>
                  <a:pt x="607" y="163"/>
                </a:lnTo>
                <a:lnTo>
                  <a:pt x="605" y="160"/>
                </a:lnTo>
                <a:lnTo>
                  <a:pt x="605" y="160"/>
                </a:lnTo>
                <a:lnTo>
                  <a:pt x="594" y="151"/>
                </a:lnTo>
                <a:lnTo>
                  <a:pt x="594" y="151"/>
                </a:lnTo>
                <a:lnTo>
                  <a:pt x="592" y="149"/>
                </a:lnTo>
                <a:lnTo>
                  <a:pt x="592" y="149"/>
                </a:lnTo>
                <a:lnTo>
                  <a:pt x="583" y="143"/>
                </a:lnTo>
                <a:lnTo>
                  <a:pt x="583" y="143"/>
                </a:lnTo>
                <a:lnTo>
                  <a:pt x="579" y="140"/>
                </a:lnTo>
                <a:lnTo>
                  <a:pt x="579" y="140"/>
                </a:lnTo>
                <a:lnTo>
                  <a:pt x="569" y="136"/>
                </a:lnTo>
                <a:lnTo>
                  <a:pt x="569" y="136"/>
                </a:lnTo>
                <a:lnTo>
                  <a:pt x="567" y="134"/>
                </a:lnTo>
                <a:lnTo>
                  <a:pt x="567" y="134"/>
                </a:lnTo>
                <a:lnTo>
                  <a:pt x="554" y="129"/>
                </a:lnTo>
                <a:lnTo>
                  <a:pt x="554" y="129"/>
                </a:lnTo>
                <a:lnTo>
                  <a:pt x="550" y="129"/>
                </a:lnTo>
                <a:lnTo>
                  <a:pt x="550" y="129"/>
                </a:lnTo>
                <a:lnTo>
                  <a:pt x="540" y="127"/>
                </a:lnTo>
                <a:lnTo>
                  <a:pt x="540" y="127"/>
                </a:lnTo>
                <a:lnTo>
                  <a:pt x="536" y="125"/>
                </a:lnTo>
                <a:lnTo>
                  <a:pt x="536" y="125"/>
                </a:lnTo>
                <a:lnTo>
                  <a:pt x="522" y="125"/>
                </a:lnTo>
                <a:lnTo>
                  <a:pt x="522" y="125"/>
                </a:lnTo>
                <a:lnTo>
                  <a:pt x="503" y="127"/>
                </a:lnTo>
                <a:lnTo>
                  <a:pt x="487" y="131"/>
                </a:lnTo>
                <a:lnTo>
                  <a:pt x="471" y="136"/>
                </a:lnTo>
                <a:lnTo>
                  <a:pt x="456" y="145"/>
                </a:lnTo>
                <a:lnTo>
                  <a:pt x="444" y="156"/>
                </a:lnTo>
                <a:lnTo>
                  <a:pt x="431" y="169"/>
                </a:lnTo>
                <a:lnTo>
                  <a:pt x="422" y="183"/>
                </a:lnTo>
                <a:lnTo>
                  <a:pt x="415" y="199"/>
                </a:lnTo>
                <a:lnTo>
                  <a:pt x="415" y="199"/>
                </a:lnTo>
                <a:lnTo>
                  <a:pt x="397" y="203"/>
                </a:lnTo>
                <a:lnTo>
                  <a:pt x="397" y="203"/>
                </a:lnTo>
                <a:lnTo>
                  <a:pt x="395" y="205"/>
                </a:lnTo>
                <a:lnTo>
                  <a:pt x="395" y="205"/>
                </a:lnTo>
                <a:lnTo>
                  <a:pt x="380" y="210"/>
                </a:lnTo>
                <a:lnTo>
                  <a:pt x="380" y="210"/>
                </a:lnTo>
                <a:lnTo>
                  <a:pt x="378" y="212"/>
                </a:lnTo>
                <a:lnTo>
                  <a:pt x="378" y="212"/>
                </a:lnTo>
                <a:lnTo>
                  <a:pt x="366" y="221"/>
                </a:lnTo>
                <a:lnTo>
                  <a:pt x="366" y="221"/>
                </a:lnTo>
                <a:lnTo>
                  <a:pt x="362" y="223"/>
                </a:lnTo>
                <a:lnTo>
                  <a:pt x="362" y="223"/>
                </a:lnTo>
                <a:lnTo>
                  <a:pt x="351" y="232"/>
                </a:lnTo>
                <a:lnTo>
                  <a:pt x="351" y="232"/>
                </a:lnTo>
                <a:lnTo>
                  <a:pt x="349" y="234"/>
                </a:lnTo>
                <a:lnTo>
                  <a:pt x="349" y="234"/>
                </a:lnTo>
                <a:lnTo>
                  <a:pt x="339" y="246"/>
                </a:lnTo>
                <a:lnTo>
                  <a:pt x="339" y="246"/>
                </a:lnTo>
                <a:lnTo>
                  <a:pt x="339" y="248"/>
                </a:lnTo>
                <a:lnTo>
                  <a:pt x="339" y="248"/>
                </a:lnTo>
                <a:lnTo>
                  <a:pt x="333" y="259"/>
                </a:lnTo>
                <a:lnTo>
                  <a:pt x="328" y="272"/>
                </a:lnTo>
                <a:lnTo>
                  <a:pt x="322" y="285"/>
                </a:lnTo>
                <a:lnTo>
                  <a:pt x="320" y="299"/>
                </a:lnTo>
                <a:lnTo>
                  <a:pt x="320" y="299"/>
                </a:lnTo>
                <a:lnTo>
                  <a:pt x="320" y="299"/>
                </a:lnTo>
                <a:lnTo>
                  <a:pt x="320" y="299"/>
                </a:lnTo>
                <a:lnTo>
                  <a:pt x="320" y="299"/>
                </a:lnTo>
                <a:lnTo>
                  <a:pt x="320" y="299"/>
                </a:lnTo>
                <a:lnTo>
                  <a:pt x="319" y="301"/>
                </a:lnTo>
                <a:lnTo>
                  <a:pt x="319" y="301"/>
                </a:lnTo>
                <a:lnTo>
                  <a:pt x="319" y="313"/>
                </a:lnTo>
                <a:lnTo>
                  <a:pt x="319" y="313"/>
                </a:lnTo>
                <a:lnTo>
                  <a:pt x="319" y="313"/>
                </a:lnTo>
                <a:lnTo>
                  <a:pt x="319" y="313"/>
                </a:lnTo>
                <a:lnTo>
                  <a:pt x="315" y="317"/>
                </a:lnTo>
                <a:lnTo>
                  <a:pt x="315" y="317"/>
                </a:lnTo>
                <a:lnTo>
                  <a:pt x="306" y="323"/>
                </a:lnTo>
                <a:lnTo>
                  <a:pt x="306" y="323"/>
                </a:lnTo>
                <a:lnTo>
                  <a:pt x="304" y="324"/>
                </a:lnTo>
                <a:lnTo>
                  <a:pt x="304" y="324"/>
                </a:lnTo>
                <a:lnTo>
                  <a:pt x="295" y="333"/>
                </a:lnTo>
                <a:lnTo>
                  <a:pt x="295" y="333"/>
                </a:lnTo>
                <a:lnTo>
                  <a:pt x="293" y="335"/>
                </a:lnTo>
                <a:lnTo>
                  <a:pt x="293" y="335"/>
                </a:lnTo>
                <a:lnTo>
                  <a:pt x="284" y="344"/>
                </a:lnTo>
                <a:lnTo>
                  <a:pt x="284" y="344"/>
                </a:lnTo>
                <a:lnTo>
                  <a:pt x="284" y="346"/>
                </a:lnTo>
                <a:lnTo>
                  <a:pt x="284" y="346"/>
                </a:lnTo>
                <a:lnTo>
                  <a:pt x="277" y="357"/>
                </a:lnTo>
                <a:lnTo>
                  <a:pt x="277" y="357"/>
                </a:lnTo>
                <a:lnTo>
                  <a:pt x="275" y="359"/>
                </a:lnTo>
                <a:lnTo>
                  <a:pt x="275" y="359"/>
                </a:lnTo>
                <a:lnTo>
                  <a:pt x="270" y="370"/>
                </a:lnTo>
                <a:lnTo>
                  <a:pt x="270" y="370"/>
                </a:lnTo>
                <a:lnTo>
                  <a:pt x="268" y="375"/>
                </a:lnTo>
                <a:lnTo>
                  <a:pt x="268" y="375"/>
                </a:lnTo>
                <a:lnTo>
                  <a:pt x="266" y="384"/>
                </a:lnTo>
                <a:lnTo>
                  <a:pt x="266" y="384"/>
                </a:lnTo>
                <a:lnTo>
                  <a:pt x="264" y="391"/>
                </a:lnTo>
                <a:lnTo>
                  <a:pt x="264" y="391"/>
                </a:lnTo>
                <a:lnTo>
                  <a:pt x="263" y="399"/>
                </a:lnTo>
                <a:lnTo>
                  <a:pt x="263" y="399"/>
                </a:lnTo>
                <a:lnTo>
                  <a:pt x="261" y="413"/>
                </a:lnTo>
                <a:lnTo>
                  <a:pt x="261" y="413"/>
                </a:lnTo>
                <a:lnTo>
                  <a:pt x="263" y="428"/>
                </a:lnTo>
                <a:lnTo>
                  <a:pt x="263" y="428"/>
                </a:lnTo>
                <a:lnTo>
                  <a:pt x="263" y="428"/>
                </a:lnTo>
                <a:lnTo>
                  <a:pt x="263" y="428"/>
                </a:lnTo>
                <a:lnTo>
                  <a:pt x="266" y="442"/>
                </a:lnTo>
                <a:lnTo>
                  <a:pt x="266" y="442"/>
                </a:lnTo>
                <a:lnTo>
                  <a:pt x="266" y="446"/>
                </a:lnTo>
                <a:lnTo>
                  <a:pt x="266" y="446"/>
                </a:lnTo>
                <a:lnTo>
                  <a:pt x="270" y="458"/>
                </a:lnTo>
                <a:lnTo>
                  <a:pt x="270" y="458"/>
                </a:lnTo>
                <a:lnTo>
                  <a:pt x="272" y="462"/>
                </a:lnTo>
                <a:lnTo>
                  <a:pt x="272" y="462"/>
                </a:lnTo>
                <a:lnTo>
                  <a:pt x="277" y="471"/>
                </a:lnTo>
                <a:lnTo>
                  <a:pt x="277" y="471"/>
                </a:lnTo>
                <a:lnTo>
                  <a:pt x="281" y="476"/>
                </a:lnTo>
                <a:lnTo>
                  <a:pt x="281" y="476"/>
                </a:lnTo>
                <a:lnTo>
                  <a:pt x="281" y="476"/>
                </a:lnTo>
                <a:lnTo>
                  <a:pt x="281" y="476"/>
                </a:lnTo>
                <a:lnTo>
                  <a:pt x="266" y="482"/>
                </a:lnTo>
                <a:lnTo>
                  <a:pt x="252" y="487"/>
                </a:lnTo>
                <a:lnTo>
                  <a:pt x="237" y="493"/>
                </a:lnTo>
                <a:lnTo>
                  <a:pt x="225" y="502"/>
                </a:lnTo>
                <a:lnTo>
                  <a:pt x="212" y="509"/>
                </a:lnTo>
                <a:lnTo>
                  <a:pt x="199" y="520"/>
                </a:lnTo>
                <a:lnTo>
                  <a:pt x="188" y="529"/>
                </a:lnTo>
                <a:lnTo>
                  <a:pt x="177" y="542"/>
                </a:lnTo>
                <a:lnTo>
                  <a:pt x="168" y="552"/>
                </a:lnTo>
                <a:lnTo>
                  <a:pt x="159" y="565"/>
                </a:lnTo>
                <a:lnTo>
                  <a:pt x="152" y="580"/>
                </a:lnTo>
                <a:lnTo>
                  <a:pt x="145" y="592"/>
                </a:lnTo>
                <a:lnTo>
                  <a:pt x="139" y="607"/>
                </a:lnTo>
                <a:lnTo>
                  <a:pt x="136" y="623"/>
                </a:lnTo>
                <a:lnTo>
                  <a:pt x="132" y="638"/>
                </a:lnTo>
                <a:lnTo>
                  <a:pt x="130" y="654"/>
                </a:lnTo>
                <a:lnTo>
                  <a:pt x="130" y="654"/>
                </a:lnTo>
                <a:lnTo>
                  <a:pt x="130" y="676"/>
                </a:lnTo>
                <a:lnTo>
                  <a:pt x="132" y="696"/>
                </a:lnTo>
                <a:lnTo>
                  <a:pt x="138" y="717"/>
                </a:lnTo>
                <a:lnTo>
                  <a:pt x="143" y="737"/>
                </a:lnTo>
                <a:lnTo>
                  <a:pt x="152" y="755"/>
                </a:lnTo>
                <a:lnTo>
                  <a:pt x="163" y="773"/>
                </a:lnTo>
                <a:lnTo>
                  <a:pt x="176" y="792"/>
                </a:lnTo>
                <a:lnTo>
                  <a:pt x="190" y="808"/>
                </a:lnTo>
                <a:lnTo>
                  <a:pt x="190" y="808"/>
                </a:lnTo>
                <a:lnTo>
                  <a:pt x="196" y="813"/>
                </a:lnTo>
                <a:lnTo>
                  <a:pt x="199" y="820"/>
                </a:lnTo>
                <a:lnTo>
                  <a:pt x="203" y="830"/>
                </a:lnTo>
                <a:lnTo>
                  <a:pt x="203" y="837"/>
                </a:lnTo>
                <a:lnTo>
                  <a:pt x="203" y="898"/>
                </a:lnTo>
                <a:lnTo>
                  <a:pt x="203" y="898"/>
                </a:lnTo>
                <a:lnTo>
                  <a:pt x="205" y="909"/>
                </a:lnTo>
                <a:lnTo>
                  <a:pt x="206" y="918"/>
                </a:lnTo>
                <a:lnTo>
                  <a:pt x="212" y="927"/>
                </a:lnTo>
                <a:lnTo>
                  <a:pt x="217" y="935"/>
                </a:lnTo>
                <a:lnTo>
                  <a:pt x="226" y="942"/>
                </a:lnTo>
                <a:lnTo>
                  <a:pt x="234" y="945"/>
                </a:lnTo>
                <a:lnTo>
                  <a:pt x="244" y="949"/>
                </a:lnTo>
                <a:lnTo>
                  <a:pt x="255" y="949"/>
                </a:lnTo>
                <a:lnTo>
                  <a:pt x="398" y="949"/>
                </a:lnTo>
                <a:lnTo>
                  <a:pt x="398" y="949"/>
                </a:lnTo>
                <a:lnTo>
                  <a:pt x="407" y="949"/>
                </a:lnTo>
                <a:lnTo>
                  <a:pt x="418" y="945"/>
                </a:lnTo>
                <a:lnTo>
                  <a:pt x="426" y="942"/>
                </a:lnTo>
                <a:lnTo>
                  <a:pt x="435" y="935"/>
                </a:lnTo>
                <a:lnTo>
                  <a:pt x="440" y="927"/>
                </a:lnTo>
                <a:lnTo>
                  <a:pt x="445" y="918"/>
                </a:lnTo>
                <a:lnTo>
                  <a:pt x="447" y="909"/>
                </a:lnTo>
                <a:lnTo>
                  <a:pt x="449" y="898"/>
                </a:lnTo>
                <a:lnTo>
                  <a:pt x="449" y="857"/>
                </a:lnTo>
                <a:lnTo>
                  <a:pt x="449" y="857"/>
                </a:lnTo>
                <a:lnTo>
                  <a:pt x="451" y="858"/>
                </a:lnTo>
                <a:lnTo>
                  <a:pt x="451" y="858"/>
                </a:lnTo>
                <a:lnTo>
                  <a:pt x="453" y="860"/>
                </a:lnTo>
                <a:lnTo>
                  <a:pt x="453" y="860"/>
                </a:lnTo>
                <a:lnTo>
                  <a:pt x="458" y="868"/>
                </a:lnTo>
                <a:lnTo>
                  <a:pt x="458" y="868"/>
                </a:lnTo>
                <a:lnTo>
                  <a:pt x="460" y="869"/>
                </a:lnTo>
                <a:lnTo>
                  <a:pt x="460" y="869"/>
                </a:lnTo>
                <a:lnTo>
                  <a:pt x="473" y="884"/>
                </a:lnTo>
                <a:lnTo>
                  <a:pt x="489" y="893"/>
                </a:lnTo>
                <a:lnTo>
                  <a:pt x="489" y="893"/>
                </a:lnTo>
                <a:lnTo>
                  <a:pt x="489" y="893"/>
                </a:lnTo>
                <a:lnTo>
                  <a:pt x="489" y="893"/>
                </a:lnTo>
                <a:lnTo>
                  <a:pt x="502" y="900"/>
                </a:lnTo>
                <a:lnTo>
                  <a:pt x="502" y="900"/>
                </a:lnTo>
                <a:lnTo>
                  <a:pt x="503" y="900"/>
                </a:lnTo>
                <a:lnTo>
                  <a:pt x="503" y="900"/>
                </a:lnTo>
                <a:lnTo>
                  <a:pt x="503" y="900"/>
                </a:lnTo>
                <a:lnTo>
                  <a:pt x="503" y="900"/>
                </a:lnTo>
                <a:lnTo>
                  <a:pt x="505" y="900"/>
                </a:lnTo>
                <a:lnTo>
                  <a:pt x="505" y="900"/>
                </a:lnTo>
                <a:lnTo>
                  <a:pt x="514" y="904"/>
                </a:lnTo>
                <a:lnTo>
                  <a:pt x="514" y="904"/>
                </a:lnTo>
                <a:lnTo>
                  <a:pt x="514" y="904"/>
                </a:lnTo>
                <a:lnTo>
                  <a:pt x="514" y="904"/>
                </a:lnTo>
                <a:lnTo>
                  <a:pt x="518" y="904"/>
                </a:lnTo>
                <a:lnTo>
                  <a:pt x="518" y="904"/>
                </a:lnTo>
                <a:lnTo>
                  <a:pt x="520" y="904"/>
                </a:lnTo>
                <a:lnTo>
                  <a:pt x="520" y="904"/>
                </a:lnTo>
                <a:lnTo>
                  <a:pt x="536" y="906"/>
                </a:lnTo>
                <a:lnTo>
                  <a:pt x="536" y="906"/>
                </a:lnTo>
                <a:lnTo>
                  <a:pt x="547" y="906"/>
                </a:lnTo>
                <a:lnTo>
                  <a:pt x="547" y="906"/>
                </a:lnTo>
                <a:lnTo>
                  <a:pt x="550" y="906"/>
                </a:lnTo>
                <a:lnTo>
                  <a:pt x="550" y="906"/>
                </a:lnTo>
                <a:lnTo>
                  <a:pt x="558" y="904"/>
                </a:lnTo>
                <a:lnTo>
                  <a:pt x="558" y="904"/>
                </a:lnTo>
                <a:lnTo>
                  <a:pt x="560" y="904"/>
                </a:lnTo>
                <a:lnTo>
                  <a:pt x="560" y="904"/>
                </a:lnTo>
                <a:lnTo>
                  <a:pt x="563" y="902"/>
                </a:lnTo>
                <a:lnTo>
                  <a:pt x="563" y="902"/>
                </a:lnTo>
                <a:lnTo>
                  <a:pt x="569" y="900"/>
                </a:lnTo>
                <a:lnTo>
                  <a:pt x="569" y="900"/>
                </a:lnTo>
                <a:lnTo>
                  <a:pt x="572" y="900"/>
                </a:lnTo>
                <a:lnTo>
                  <a:pt x="572" y="900"/>
                </a:lnTo>
                <a:lnTo>
                  <a:pt x="578" y="897"/>
                </a:lnTo>
                <a:lnTo>
                  <a:pt x="578" y="897"/>
                </a:lnTo>
                <a:lnTo>
                  <a:pt x="579" y="895"/>
                </a:lnTo>
                <a:lnTo>
                  <a:pt x="579" y="895"/>
                </a:lnTo>
                <a:lnTo>
                  <a:pt x="587" y="891"/>
                </a:lnTo>
                <a:lnTo>
                  <a:pt x="587" y="891"/>
                </a:lnTo>
                <a:lnTo>
                  <a:pt x="589" y="891"/>
                </a:lnTo>
                <a:lnTo>
                  <a:pt x="589" y="891"/>
                </a:lnTo>
                <a:lnTo>
                  <a:pt x="596" y="886"/>
                </a:lnTo>
                <a:lnTo>
                  <a:pt x="596" y="886"/>
                </a:lnTo>
                <a:lnTo>
                  <a:pt x="596" y="886"/>
                </a:lnTo>
                <a:lnTo>
                  <a:pt x="596" y="886"/>
                </a:lnTo>
                <a:lnTo>
                  <a:pt x="610" y="873"/>
                </a:lnTo>
                <a:lnTo>
                  <a:pt x="623" y="857"/>
                </a:lnTo>
                <a:lnTo>
                  <a:pt x="623" y="857"/>
                </a:lnTo>
                <a:lnTo>
                  <a:pt x="630" y="866"/>
                </a:lnTo>
                <a:lnTo>
                  <a:pt x="637" y="875"/>
                </a:lnTo>
                <a:lnTo>
                  <a:pt x="648" y="884"/>
                </a:lnTo>
                <a:lnTo>
                  <a:pt x="657" y="891"/>
                </a:lnTo>
                <a:lnTo>
                  <a:pt x="657" y="891"/>
                </a:lnTo>
                <a:close/>
                <a:moveTo>
                  <a:pt x="637" y="715"/>
                </a:moveTo>
                <a:lnTo>
                  <a:pt x="637" y="715"/>
                </a:lnTo>
                <a:lnTo>
                  <a:pt x="637" y="706"/>
                </a:lnTo>
                <a:lnTo>
                  <a:pt x="637" y="706"/>
                </a:lnTo>
                <a:lnTo>
                  <a:pt x="637" y="705"/>
                </a:lnTo>
                <a:lnTo>
                  <a:pt x="637" y="705"/>
                </a:lnTo>
                <a:lnTo>
                  <a:pt x="639" y="699"/>
                </a:lnTo>
                <a:lnTo>
                  <a:pt x="639" y="699"/>
                </a:lnTo>
                <a:lnTo>
                  <a:pt x="641" y="697"/>
                </a:lnTo>
                <a:lnTo>
                  <a:pt x="641" y="697"/>
                </a:lnTo>
                <a:lnTo>
                  <a:pt x="643" y="692"/>
                </a:lnTo>
                <a:lnTo>
                  <a:pt x="643" y="692"/>
                </a:lnTo>
                <a:lnTo>
                  <a:pt x="645" y="690"/>
                </a:lnTo>
                <a:lnTo>
                  <a:pt x="645" y="690"/>
                </a:lnTo>
                <a:lnTo>
                  <a:pt x="648" y="685"/>
                </a:lnTo>
                <a:lnTo>
                  <a:pt x="648" y="685"/>
                </a:lnTo>
                <a:lnTo>
                  <a:pt x="652" y="681"/>
                </a:lnTo>
                <a:lnTo>
                  <a:pt x="652" y="681"/>
                </a:lnTo>
                <a:lnTo>
                  <a:pt x="656" y="679"/>
                </a:lnTo>
                <a:lnTo>
                  <a:pt x="656" y="679"/>
                </a:lnTo>
                <a:lnTo>
                  <a:pt x="659" y="677"/>
                </a:lnTo>
                <a:lnTo>
                  <a:pt x="659" y="677"/>
                </a:lnTo>
                <a:lnTo>
                  <a:pt x="661" y="676"/>
                </a:lnTo>
                <a:lnTo>
                  <a:pt x="661" y="676"/>
                </a:lnTo>
                <a:lnTo>
                  <a:pt x="666" y="674"/>
                </a:lnTo>
                <a:lnTo>
                  <a:pt x="666" y="674"/>
                </a:lnTo>
                <a:lnTo>
                  <a:pt x="674" y="672"/>
                </a:lnTo>
                <a:lnTo>
                  <a:pt x="674" y="672"/>
                </a:lnTo>
                <a:lnTo>
                  <a:pt x="675" y="672"/>
                </a:lnTo>
                <a:lnTo>
                  <a:pt x="675" y="672"/>
                </a:lnTo>
                <a:lnTo>
                  <a:pt x="681" y="672"/>
                </a:lnTo>
                <a:lnTo>
                  <a:pt x="681" y="672"/>
                </a:lnTo>
                <a:lnTo>
                  <a:pt x="683" y="672"/>
                </a:lnTo>
                <a:lnTo>
                  <a:pt x="683" y="672"/>
                </a:lnTo>
                <a:lnTo>
                  <a:pt x="690" y="672"/>
                </a:lnTo>
                <a:lnTo>
                  <a:pt x="690" y="672"/>
                </a:lnTo>
                <a:lnTo>
                  <a:pt x="694" y="674"/>
                </a:lnTo>
                <a:lnTo>
                  <a:pt x="694" y="674"/>
                </a:lnTo>
                <a:lnTo>
                  <a:pt x="699" y="676"/>
                </a:lnTo>
                <a:lnTo>
                  <a:pt x="699" y="676"/>
                </a:lnTo>
                <a:lnTo>
                  <a:pt x="701" y="677"/>
                </a:lnTo>
                <a:lnTo>
                  <a:pt x="701" y="677"/>
                </a:lnTo>
                <a:lnTo>
                  <a:pt x="710" y="681"/>
                </a:lnTo>
                <a:lnTo>
                  <a:pt x="710" y="681"/>
                </a:lnTo>
                <a:lnTo>
                  <a:pt x="710" y="683"/>
                </a:lnTo>
                <a:lnTo>
                  <a:pt x="710" y="683"/>
                </a:lnTo>
                <a:lnTo>
                  <a:pt x="717" y="690"/>
                </a:lnTo>
                <a:lnTo>
                  <a:pt x="717" y="690"/>
                </a:lnTo>
                <a:lnTo>
                  <a:pt x="717" y="692"/>
                </a:lnTo>
                <a:lnTo>
                  <a:pt x="717" y="692"/>
                </a:lnTo>
                <a:lnTo>
                  <a:pt x="721" y="694"/>
                </a:lnTo>
                <a:lnTo>
                  <a:pt x="721" y="694"/>
                </a:lnTo>
                <a:lnTo>
                  <a:pt x="723" y="696"/>
                </a:lnTo>
                <a:lnTo>
                  <a:pt x="723" y="696"/>
                </a:lnTo>
                <a:lnTo>
                  <a:pt x="724" y="696"/>
                </a:lnTo>
                <a:lnTo>
                  <a:pt x="724" y="696"/>
                </a:lnTo>
                <a:lnTo>
                  <a:pt x="726" y="696"/>
                </a:lnTo>
                <a:lnTo>
                  <a:pt x="726" y="696"/>
                </a:lnTo>
                <a:lnTo>
                  <a:pt x="730" y="696"/>
                </a:lnTo>
                <a:lnTo>
                  <a:pt x="730" y="696"/>
                </a:lnTo>
                <a:lnTo>
                  <a:pt x="732" y="696"/>
                </a:lnTo>
                <a:lnTo>
                  <a:pt x="732" y="696"/>
                </a:lnTo>
                <a:lnTo>
                  <a:pt x="733" y="696"/>
                </a:lnTo>
                <a:lnTo>
                  <a:pt x="733" y="696"/>
                </a:lnTo>
                <a:lnTo>
                  <a:pt x="735" y="694"/>
                </a:lnTo>
                <a:lnTo>
                  <a:pt x="735" y="694"/>
                </a:lnTo>
                <a:lnTo>
                  <a:pt x="735" y="694"/>
                </a:lnTo>
                <a:lnTo>
                  <a:pt x="735" y="694"/>
                </a:lnTo>
                <a:lnTo>
                  <a:pt x="741" y="690"/>
                </a:lnTo>
                <a:lnTo>
                  <a:pt x="742" y="685"/>
                </a:lnTo>
                <a:lnTo>
                  <a:pt x="742" y="679"/>
                </a:lnTo>
                <a:lnTo>
                  <a:pt x="741" y="676"/>
                </a:lnTo>
                <a:lnTo>
                  <a:pt x="741" y="676"/>
                </a:lnTo>
                <a:lnTo>
                  <a:pt x="733" y="667"/>
                </a:lnTo>
                <a:lnTo>
                  <a:pt x="724" y="658"/>
                </a:lnTo>
                <a:lnTo>
                  <a:pt x="713" y="652"/>
                </a:lnTo>
                <a:lnTo>
                  <a:pt x="704" y="647"/>
                </a:lnTo>
                <a:lnTo>
                  <a:pt x="704" y="647"/>
                </a:lnTo>
                <a:lnTo>
                  <a:pt x="692" y="645"/>
                </a:lnTo>
                <a:lnTo>
                  <a:pt x="681" y="643"/>
                </a:lnTo>
                <a:lnTo>
                  <a:pt x="681" y="643"/>
                </a:lnTo>
                <a:lnTo>
                  <a:pt x="668" y="645"/>
                </a:lnTo>
                <a:lnTo>
                  <a:pt x="668" y="645"/>
                </a:lnTo>
                <a:lnTo>
                  <a:pt x="661" y="647"/>
                </a:lnTo>
                <a:lnTo>
                  <a:pt x="661" y="647"/>
                </a:lnTo>
                <a:lnTo>
                  <a:pt x="656" y="648"/>
                </a:lnTo>
                <a:lnTo>
                  <a:pt x="656" y="648"/>
                </a:lnTo>
                <a:lnTo>
                  <a:pt x="646" y="652"/>
                </a:lnTo>
                <a:lnTo>
                  <a:pt x="646" y="652"/>
                </a:lnTo>
                <a:lnTo>
                  <a:pt x="646" y="652"/>
                </a:lnTo>
                <a:lnTo>
                  <a:pt x="646" y="652"/>
                </a:lnTo>
                <a:lnTo>
                  <a:pt x="637" y="659"/>
                </a:lnTo>
                <a:lnTo>
                  <a:pt x="637" y="310"/>
                </a:lnTo>
                <a:lnTo>
                  <a:pt x="637" y="310"/>
                </a:lnTo>
                <a:lnTo>
                  <a:pt x="646" y="319"/>
                </a:lnTo>
                <a:lnTo>
                  <a:pt x="646" y="319"/>
                </a:lnTo>
                <a:lnTo>
                  <a:pt x="648" y="319"/>
                </a:lnTo>
                <a:lnTo>
                  <a:pt x="648" y="319"/>
                </a:lnTo>
                <a:lnTo>
                  <a:pt x="657" y="326"/>
                </a:lnTo>
                <a:lnTo>
                  <a:pt x="657" y="326"/>
                </a:lnTo>
                <a:lnTo>
                  <a:pt x="659" y="326"/>
                </a:lnTo>
                <a:lnTo>
                  <a:pt x="659" y="326"/>
                </a:lnTo>
                <a:lnTo>
                  <a:pt x="672" y="333"/>
                </a:lnTo>
                <a:lnTo>
                  <a:pt x="672" y="333"/>
                </a:lnTo>
                <a:lnTo>
                  <a:pt x="674" y="333"/>
                </a:lnTo>
                <a:lnTo>
                  <a:pt x="674" y="333"/>
                </a:lnTo>
                <a:lnTo>
                  <a:pt x="684" y="337"/>
                </a:lnTo>
                <a:lnTo>
                  <a:pt x="684" y="337"/>
                </a:lnTo>
                <a:lnTo>
                  <a:pt x="686" y="337"/>
                </a:lnTo>
                <a:lnTo>
                  <a:pt x="686" y="337"/>
                </a:lnTo>
                <a:lnTo>
                  <a:pt x="686" y="337"/>
                </a:lnTo>
                <a:lnTo>
                  <a:pt x="686" y="337"/>
                </a:lnTo>
                <a:lnTo>
                  <a:pt x="695" y="339"/>
                </a:lnTo>
                <a:lnTo>
                  <a:pt x="695" y="339"/>
                </a:lnTo>
                <a:lnTo>
                  <a:pt x="699" y="339"/>
                </a:lnTo>
                <a:lnTo>
                  <a:pt x="699" y="339"/>
                </a:lnTo>
                <a:lnTo>
                  <a:pt x="703" y="341"/>
                </a:lnTo>
                <a:lnTo>
                  <a:pt x="703" y="341"/>
                </a:lnTo>
                <a:lnTo>
                  <a:pt x="710" y="341"/>
                </a:lnTo>
                <a:lnTo>
                  <a:pt x="710" y="341"/>
                </a:lnTo>
                <a:lnTo>
                  <a:pt x="713" y="341"/>
                </a:lnTo>
                <a:lnTo>
                  <a:pt x="713" y="341"/>
                </a:lnTo>
                <a:lnTo>
                  <a:pt x="719" y="339"/>
                </a:lnTo>
                <a:lnTo>
                  <a:pt x="719" y="339"/>
                </a:lnTo>
                <a:lnTo>
                  <a:pt x="724" y="339"/>
                </a:lnTo>
                <a:lnTo>
                  <a:pt x="724" y="339"/>
                </a:lnTo>
                <a:lnTo>
                  <a:pt x="732" y="337"/>
                </a:lnTo>
                <a:lnTo>
                  <a:pt x="732" y="337"/>
                </a:lnTo>
                <a:lnTo>
                  <a:pt x="733" y="337"/>
                </a:lnTo>
                <a:lnTo>
                  <a:pt x="733" y="337"/>
                </a:lnTo>
                <a:lnTo>
                  <a:pt x="733" y="337"/>
                </a:lnTo>
                <a:lnTo>
                  <a:pt x="733" y="337"/>
                </a:lnTo>
                <a:lnTo>
                  <a:pt x="741" y="335"/>
                </a:lnTo>
                <a:lnTo>
                  <a:pt x="741" y="335"/>
                </a:lnTo>
                <a:lnTo>
                  <a:pt x="744" y="333"/>
                </a:lnTo>
                <a:lnTo>
                  <a:pt x="744" y="333"/>
                </a:lnTo>
                <a:lnTo>
                  <a:pt x="751" y="332"/>
                </a:lnTo>
                <a:lnTo>
                  <a:pt x="751" y="332"/>
                </a:lnTo>
                <a:lnTo>
                  <a:pt x="753" y="330"/>
                </a:lnTo>
                <a:lnTo>
                  <a:pt x="753" y="330"/>
                </a:lnTo>
                <a:lnTo>
                  <a:pt x="766" y="323"/>
                </a:lnTo>
                <a:lnTo>
                  <a:pt x="779" y="313"/>
                </a:lnTo>
                <a:lnTo>
                  <a:pt x="779" y="313"/>
                </a:lnTo>
                <a:lnTo>
                  <a:pt x="780" y="310"/>
                </a:lnTo>
                <a:lnTo>
                  <a:pt x="782" y="306"/>
                </a:lnTo>
                <a:lnTo>
                  <a:pt x="782" y="306"/>
                </a:lnTo>
                <a:lnTo>
                  <a:pt x="782" y="301"/>
                </a:lnTo>
                <a:lnTo>
                  <a:pt x="780" y="297"/>
                </a:lnTo>
                <a:lnTo>
                  <a:pt x="780" y="297"/>
                </a:lnTo>
                <a:lnTo>
                  <a:pt x="779" y="294"/>
                </a:lnTo>
                <a:lnTo>
                  <a:pt x="779" y="294"/>
                </a:lnTo>
                <a:lnTo>
                  <a:pt x="775" y="290"/>
                </a:lnTo>
                <a:lnTo>
                  <a:pt x="770" y="288"/>
                </a:lnTo>
                <a:lnTo>
                  <a:pt x="770" y="288"/>
                </a:lnTo>
                <a:lnTo>
                  <a:pt x="764" y="290"/>
                </a:lnTo>
                <a:lnTo>
                  <a:pt x="759" y="292"/>
                </a:lnTo>
                <a:lnTo>
                  <a:pt x="759" y="292"/>
                </a:lnTo>
                <a:lnTo>
                  <a:pt x="748" y="301"/>
                </a:lnTo>
                <a:lnTo>
                  <a:pt x="735" y="308"/>
                </a:lnTo>
                <a:lnTo>
                  <a:pt x="723" y="312"/>
                </a:lnTo>
                <a:lnTo>
                  <a:pt x="710" y="312"/>
                </a:lnTo>
                <a:lnTo>
                  <a:pt x="710" y="312"/>
                </a:lnTo>
                <a:lnTo>
                  <a:pt x="706" y="312"/>
                </a:lnTo>
                <a:lnTo>
                  <a:pt x="706" y="312"/>
                </a:lnTo>
                <a:lnTo>
                  <a:pt x="695" y="312"/>
                </a:lnTo>
                <a:lnTo>
                  <a:pt x="695" y="312"/>
                </a:lnTo>
                <a:lnTo>
                  <a:pt x="690" y="310"/>
                </a:lnTo>
                <a:lnTo>
                  <a:pt x="690" y="310"/>
                </a:lnTo>
                <a:lnTo>
                  <a:pt x="683" y="308"/>
                </a:lnTo>
                <a:lnTo>
                  <a:pt x="683" y="308"/>
                </a:lnTo>
                <a:lnTo>
                  <a:pt x="677" y="304"/>
                </a:lnTo>
                <a:lnTo>
                  <a:pt x="677" y="304"/>
                </a:lnTo>
                <a:lnTo>
                  <a:pt x="672" y="301"/>
                </a:lnTo>
                <a:lnTo>
                  <a:pt x="672" y="301"/>
                </a:lnTo>
                <a:lnTo>
                  <a:pt x="666" y="297"/>
                </a:lnTo>
                <a:lnTo>
                  <a:pt x="666" y="297"/>
                </a:lnTo>
                <a:lnTo>
                  <a:pt x="661" y="294"/>
                </a:lnTo>
                <a:lnTo>
                  <a:pt x="661" y="294"/>
                </a:lnTo>
                <a:lnTo>
                  <a:pt x="657" y="290"/>
                </a:lnTo>
                <a:lnTo>
                  <a:pt x="657" y="290"/>
                </a:lnTo>
                <a:lnTo>
                  <a:pt x="652" y="283"/>
                </a:lnTo>
                <a:lnTo>
                  <a:pt x="652" y="283"/>
                </a:lnTo>
                <a:lnTo>
                  <a:pt x="648" y="279"/>
                </a:lnTo>
                <a:lnTo>
                  <a:pt x="648" y="279"/>
                </a:lnTo>
                <a:lnTo>
                  <a:pt x="645" y="270"/>
                </a:lnTo>
                <a:lnTo>
                  <a:pt x="645" y="270"/>
                </a:lnTo>
                <a:lnTo>
                  <a:pt x="643" y="268"/>
                </a:lnTo>
                <a:lnTo>
                  <a:pt x="643" y="268"/>
                </a:lnTo>
                <a:lnTo>
                  <a:pt x="639" y="254"/>
                </a:lnTo>
                <a:lnTo>
                  <a:pt x="637" y="239"/>
                </a:lnTo>
                <a:lnTo>
                  <a:pt x="637" y="239"/>
                </a:lnTo>
                <a:lnTo>
                  <a:pt x="637" y="239"/>
                </a:lnTo>
                <a:lnTo>
                  <a:pt x="637" y="239"/>
                </a:lnTo>
                <a:lnTo>
                  <a:pt x="637" y="228"/>
                </a:lnTo>
                <a:lnTo>
                  <a:pt x="637" y="228"/>
                </a:lnTo>
                <a:lnTo>
                  <a:pt x="639" y="225"/>
                </a:lnTo>
                <a:lnTo>
                  <a:pt x="639" y="225"/>
                </a:lnTo>
                <a:lnTo>
                  <a:pt x="641" y="214"/>
                </a:lnTo>
                <a:lnTo>
                  <a:pt x="641" y="214"/>
                </a:lnTo>
                <a:lnTo>
                  <a:pt x="643" y="210"/>
                </a:lnTo>
                <a:lnTo>
                  <a:pt x="643" y="210"/>
                </a:lnTo>
                <a:lnTo>
                  <a:pt x="646" y="201"/>
                </a:lnTo>
                <a:lnTo>
                  <a:pt x="646" y="201"/>
                </a:lnTo>
                <a:lnTo>
                  <a:pt x="646" y="199"/>
                </a:lnTo>
                <a:lnTo>
                  <a:pt x="646" y="199"/>
                </a:lnTo>
                <a:lnTo>
                  <a:pt x="654" y="189"/>
                </a:lnTo>
                <a:lnTo>
                  <a:pt x="654" y="189"/>
                </a:lnTo>
                <a:lnTo>
                  <a:pt x="654" y="189"/>
                </a:lnTo>
                <a:lnTo>
                  <a:pt x="654" y="189"/>
                </a:lnTo>
                <a:lnTo>
                  <a:pt x="663" y="178"/>
                </a:lnTo>
                <a:lnTo>
                  <a:pt x="672" y="170"/>
                </a:lnTo>
                <a:lnTo>
                  <a:pt x="672" y="170"/>
                </a:lnTo>
                <a:lnTo>
                  <a:pt x="674" y="169"/>
                </a:lnTo>
                <a:lnTo>
                  <a:pt x="674" y="169"/>
                </a:lnTo>
                <a:lnTo>
                  <a:pt x="684" y="163"/>
                </a:lnTo>
                <a:lnTo>
                  <a:pt x="684" y="163"/>
                </a:lnTo>
                <a:lnTo>
                  <a:pt x="684" y="161"/>
                </a:lnTo>
                <a:lnTo>
                  <a:pt x="684" y="161"/>
                </a:lnTo>
                <a:lnTo>
                  <a:pt x="697" y="158"/>
                </a:lnTo>
                <a:lnTo>
                  <a:pt x="697" y="158"/>
                </a:lnTo>
                <a:lnTo>
                  <a:pt x="697" y="158"/>
                </a:lnTo>
                <a:lnTo>
                  <a:pt x="697" y="158"/>
                </a:lnTo>
                <a:lnTo>
                  <a:pt x="710" y="154"/>
                </a:lnTo>
                <a:lnTo>
                  <a:pt x="710" y="154"/>
                </a:lnTo>
                <a:lnTo>
                  <a:pt x="712" y="154"/>
                </a:lnTo>
                <a:lnTo>
                  <a:pt x="712" y="154"/>
                </a:lnTo>
                <a:lnTo>
                  <a:pt x="724" y="152"/>
                </a:lnTo>
                <a:lnTo>
                  <a:pt x="724" y="152"/>
                </a:lnTo>
                <a:lnTo>
                  <a:pt x="724" y="152"/>
                </a:lnTo>
                <a:lnTo>
                  <a:pt x="724" y="152"/>
                </a:lnTo>
                <a:lnTo>
                  <a:pt x="739" y="154"/>
                </a:lnTo>
                <a:lnTo>
                  <a:pt x="739" y="154"/>
                </a:lnTo>
                <a:lnTo>
                  <a:pt x="748" y="156"/>
                </a:lnTo>
                <a:lnTo>
                  <a:pt x="748" y="156"/>
                </a:lnTo>
                <a:lnTo>
                  <a:pt x="751" y="158"/>
                </a:lnTo>
                <a:lnTo>
                  <a:pt x="751" y="158"/>
                </a:lnTo>
                <a:lnTo>
                  <a:pt x="751" y="158"/>
                </a:lnTo>
                <a:lnTo>
                  <a:pt x="751" y="158"/>
                </a:lnTo>
                <a:lnTo>
                  <a:pt x="753" y="158"/>
                </a:lnTo>
                <a:lnTo>
                  <a:pt x="753" y="158"/>
                </a:lnTo>
                <a:lnTo>
                  <a:pt x="764" y="161"/>
                </a:lnTo>
                <a:lnTo>
                  <a:pt x="764" y="161"/>
                </a:lnTo>
                <a:lnTo>
                  <a:pt x="768" y="163"/>
                </a:lnTo>
                <a:lnTo>
                  <a:pt x="768" y="163"/>
                </a:lnTo>
                <a:lnTo>
                  <a:pt x="775" y="169"/>
                </a:lnTo>
                <a:lnTo>
                  <a:pt x="775" y="169"/>
                </a:lnTo>
                <a:lnTo>
                  <a:pt x="779" y="170"/>
                </a:lnTo>
                <a:lnTo>
                  <a:pt x="779" y="170"/>
                </a:lnTo>
                <a:lnTo>
                  <a:pt x="788" y="179"/>
                </a:lnTo>
                <a:lnTo>
                  <a:pt x="795" y="189"/>
                </a:lnTo>
                <a:lnTo>
                  <a:pt x="795" y="189"/>
                </a:lnTo>
                <a:lnTo>
                  <a:pt x="797" y="192"/>
                </a:lnTo>
                <a:lnTo>
                  <a:pt x="797" y="192"/>
                </a:lnTo>
                <a:lnTo>
                  <a:pt x="802" y="199"/>
                </a:lnTo>
                <a:lnTo>
                  <a:pt x="802" y="199"/>
                </a:lnTo>
                <a:lnTo>
                  <a:pt x="804" y="203"/>
                </a:lnTo>
                <a:lnTo>
                  <a:pt x="804" y="203"/>
                </a:lnTo>
                <a:lnTo>
                  <a:pt x="808" y="214"/>
                </a:lnTo>
                <a:lnTo>
                  <a:pt x="808" y="214"/>
                </a:lnTo>
                <a:lnTo>
                  <a:pt x="808" y="216"/>
                </a:lnTo>
                <a:lnTo>
                  <a:pt x="808" y="216"/>
                </a:lnTo>
                <a:lnTo>
                  <a:pt x="813" y="221"/>
                </a:lnTo>
                <a:lnTo>
                  <a:pt x="813" y="221"/>
                </a:lnTo>
                <a:lnTo>
                  <a:pt x="817" y="225"/>
                </a:lnTo>
                <a:lnTo>
                  <a:pt x="820" y="225"/>
                </a:lnTo>
                <a:lnTo>
                  <a:pt x="820" y="225"/>
                </a:lnTo>
                <a:lnTo>
                  <a:pt x="835" y="228"/>
                </a:lnTo>
                <a:lnTo>
                  <a:pt x="835" y="228"/>
                </a:lnTo>
                <a:lnTo>
                  <a:pt x="838" y="228"/>
                </a:lnTo>
                <a:lnTo>
                  <a:pt x="838" y="228"/>
                </a:lnTo>
                <a:lnTo>
                  <a:pt x="847" y="234"/>
                </a:lnTo>
                <a:lnTo>
                  <a:pt x="847" y="234"/>
                </a:lnTo>
                <a:lnTo>
                  <a:pt x="853" y="236"/>
                </a:lnTo>
                <a:lnTo>
                  <a:pt x="853" y="236"/>
                </a:lnTo>
                <a:lnTo>
                  <a:pt x="864" y="243"/>
                </a:lnTo>
                <a:lnTo>
                  <a:pt x="864" y="243"/>
                </a:lnTo>
                <a:lnTo>
                  <a:pt x="869" y="248"/>
                </a:lnTo>
                <a:lnTo>
                  <a:pt x="869" y="248"/>
                </a:lnTo>
                <a:lnTo>
                  <a:pt x="875" y="252"/>
                </a:lnTo>
                <a:lnTo>
                  <a:pt x="875" y="252"/>
                </a:lnTo>
                <a:lnTo>
                  <a:pt x="880" y="259"/>
                </a:lnTo>
                <a:lnTo>
                  <a:pt x="880" y="259"/>
                </a:lnTo>
                <a:lnTo>
                  <a:pt x="884" y="263"/>
                </a:lnTo>
                <a:lnTo>
                  <a:pt x="884" y="263"/>
                </a:lnTo>
                <a:lnTo>
                  <a:pt x="887" y="270"/>
                </a:lnTo>
                <a:lnTo>
                  <a:pt x="887" y="270"/>
                </a:lnTo>
                <a:lnTo>
                  <a:pt x="889" y="274"/>
                </a:lnTo>
                <a:lnTo>
                  <a:pt x="889" y="274"/>
                </a:lnTo>
                <a:lnTo>
                  <a:pt x="895" y="283"/>
                </a:lnTo>
                <a:lnTo>
                  <a:pt x="895" y="283"/>
                </a:lnTo>
                <a:lnTo>
                  <a:pt x="895" y="285"/>
                </a:lnTo>
                <a:lnTo>
                  <a:pt x="895" y="285"/>
                </a:lnTo>
                <a:lnTo>
                  <a:pt x="896" y="297"/>
                </a:lnTo>
                <a:lnTo>
                  <a:pt x="898" y="310"/>
                </a:lnTo>
                <a:lnTo>
                  <a:pt x="898" y="310"/>
                </a:lnTo>
                <a:lnTo>
                  <a:pt x="884" y="312"/>
                </a:lnTo>
                <a:lnTo>
                  <a:pt x="871" y="315"/>
                </a:lnTo>
                <a:lnTo>
                  <a:pt x="871" y="315"/>
                </a:lnTo>
                <a:lnTo>
                  <a:pt x="867" y="317"/>
                </a:lnTo>
                <a:lnTo>
                  <a:pt x="867" y="317"/>
                </a:lnTo>
                <a:lnTo>
                  <a:pt x="862" y="321"/>
                </a:lnTo>
                <a:lnTo>
                  <a:pt x="862" y="321"/>
                </a:lnTo>
                <a:lnTo>
                  <a:pt x="858" y="323"/>
                </a:lnTo>
                <a:lnTo>
                  <a:pt x="858" y="323"/>
                </a:lnTo>
                <a:lnTo>
                  <a:pt x="853" y="326"/>
                </a:lnTo>
                <a:lnTo>
                  <a:pt x="853" y="326"/>
                </a:lnTo>
                <a:lnTo>
                  <a:pt x="849" y="330"/>
                </a:lnTo>
                <a:lnTo>
                  <a:pt x="849" y="330"/>
                </a:lnTo>
                <a:lnTo>
                  <a:pt x="842" y="337"/>
                </a:lnTo>
                <a:lnTo>
                  <a:pt x="837" y="346"/>
                </a:lnTo>
                <a:lnTo>
                  <a:pt x="833" y="355"/>
                </a:lnTo>
                <a:lnTo>
                  <a:pt x="831" y="364"/>
                </a:lnTo>
                <a:lnTo>
                  <a:pt x="831" y="364"/>
                </a:lnTo>
                <a:lnTo>
                  <a:pt x="831" y="366"/>
                </a:lnTo>
                <a:lnTo>
                  <a:pt x="831" y="366"/>
                </a:lnTo>
                <a:lnTo>
                  <a:pt x="831" y="379"/>
                </a:lnTo>
                <a:lnTo>
                  <a:pt x="831" y="388"/>
                </a:lnTo>
                <a:lnTo>
                  <a:pt x="831" y="388"/>
                </a:lnTo>
                <a:lnTo>
                  <a:pt x="833" y="390"/>
                </a:lnTo>
                <a:lnTo>
                  <a:pt x="833" y="390"/>
                </a:lnTo>
                <a:lnTo>
                  <a:pt x="833" y="391"/>
                </a:lnTo>
                <a:lnTo>
                  <a:pt x="833" y="391"/>
                </a:lnTo>
                <a:lnTo>
                  <a:pt x="835" y="393"/>
                </a:lnTo>
                <a:lnTo>
                  <a:pt x="835" y="393"/>
                </a:lnTo>
                <a:lnTo>
                  <a:pt x="835" y="395"/>
                </a:lnTo>
                <a:lnTo>
                  <a:pt x="835" y="395"/>
                </a:lnTo>
                <a:lnTo>
                  <a:pt x="837" y="397"/>
                </a:lnTo>
                <a:lnTo>
                  <a:pt x="837" y="397"/>
                </a:lnTo>
                <a:lnTo>
                  <a:pt x="838" y="397"/>
                </a:lnTo>
                <a:lnTo>
                  <a:pt x="838" y="397"/>
                </a:lnTo>
                <a:lnTo>
                  <a:pt x="840" y="399"/>
                </a:lnTo>
                <a:lnTo>
                  <a:pt x="840" y="399"/>
                </a:lnTo>
                <a:lnTo>
                  <a:pt x="844" y="399"/>
                </a:lnTo>
                <a:lnTo>
                  <a:pt x="844" y="399"/>
                </a:lnTo>
                <a:lnTo>
                  <a:pt x="846" y="399"/>
                </a:lnTo>
                <a:lnTo>
                  <a:pt x="846" y="399"/>
                </a:lnTo>
                <a:lnTo>
                  <a:pt x="847" y="399"/>
                </a:lnTo>
                <a:lnTo>
                  <a:pt x="847" y="399"/>
                </a:lnTo>
                <a:lnTo>
                  <a:pt x="849" y="399"/>
                </a:lnTo>
                <a:lnTo>
                  <a:pt x="849" y="399"/>
                </a:lnTo>
                <a:lnTo>
                  <a:pt x="853" y="397"/>
                </a:lnTo>
                <a:lnTo>
                  <a:pt x="857" y="393"/>
                </a:lnTo>
                <a:lnTo>
                  <a:pt x="857" y="393"/>
                </a:lnTo>
                <a:lnTo>
                  <a:pt x="858" y="388"/>
                </a:lnTo>
                <a:lnTo>
                  <a:pt x="858" y="382"/>
                </a:lnTo>
                <a:lnTo>
                  <a:pt x="858" y="382"/>
                </a:lnTo>
                <a:lnTo>
                  <a:pt x="858" y="379"/>
                </a:lnTo>
                <a:lnTo>
                  <a:pt x="858" y="370"/>
                </a:lnTo>
                <a:lnTo>
                  <a:pt x="862" y="359"/>
                </a:lnTo>
                <a:lnTo>
                  <a:pt x="866" y="353"/>
                </a:lnTo>
                <a:lnTo>
                  <a:pt x="869" y="350"/>
                </a:lnTo>
                <a:lnTo>
                  <a:pt x="869" y="350"/>
                </a:lnTo>
                <a:lnTo>
                  <a:pt x="876" y="342"/>
                </a:lnTo>
                <a:lnTo>
                  <a:pt x="876" y="342"/>
                </a:lnTo>
                <a:lnTo>
                  <a:pt x="880" y="342"/>
                </a:lnTo>
                <a:lnTo>
                  <a:pt x="880" y="342"/>
                </a:lnTo>
                <a:lnTo>
                  <a:pt x="885" y="339"/>
                </a:lnTo>
                <a:lnTo>
                  <a:pt x="885" y="339"/>
                </a:lnTo>
                <a:lnTo>
                  <a:pt x="889" y="339"/>
                </a:lnTo>
                <a:lnTo>
                  <a:pt x="889" y="339"/>
                </a:lnTo>
                <a:lnTo>
                  <a:pt x="900" y="337"/>
                </a:lnTo>
                <a:lnTo>
                  <a:pt x="900" y="337"/>
                </a:lnTo>
                <a:lnTo>
                  <a:pt x="900" y="339"/>
                </a:lnTo>
                <a:lnTo>
                  <a:pt x="900" y="339"/>
                </a:lnTo>
                <a:lnTo>
                  <a:pt x="911" y="341"/>
                </a:lnTo>
                <a:lnTo>
                  <a:pt x="911" y="341"/>
                </a:lnTo>
                <a:lnTo>
                  <a:pt x="911" y="341"/>
                </a:lnTo>
                <a:lnTo>
                  <a:pt x="911" y="341"/>
                </a:lnTo>
                <a:lnTo>
                  <a:pt x="914" y="341"/>
                </a:lnTo>
                <a:lnTo>
                  <a:pt x="914" y="341"/>
                </a:lnTo>
                <a:lnTo>
                  <a:pt x="916" y="341"/>
                </a:lnTo>
                <a:lnTo>
                  <a:pt x="916" y="341"/>
                </a:lnTo>
                <a:lnTo>
                  <a:pt x="916" y="341"/>
                </a:lnTo>
                <a:lnTo>
                  <a:pt x="916" y="341"/>
                </a:lnTo>
                <a:lnTo>
                  <a:pt x="922" y="344"/>
                </a:lnTo>
                <a:lnTo>
                  <a:pt x="922" y="344"/>
                </a:lnTo>
                <a:lnTo>
                  <a:pt x="925" y="348"/>
                </a:lnTo>
                <a:lnTo>
                  <a:pt x="925" y="348"/>
                </a:lnTo>
                <a:lnTo>
                  <a:pt x="931" y="352"/>
                </a:lnTo>
                <a:lnTo>
                  <a:pt x="931" y="352"/>
                </a:lnTo>
                <a:lnTo>
                  <a:pt x="934" y="355"/>
                </a:lnTo>
                <a:lnTo>
                  <a:pt x="934" y="355"/>
                </a:lnTo>
                <a:lnTo>
                  <a:pt x="938" y="361"/>
                </a:lnTo>
                <a:lnTo>
                  <a:pt x="938" y="361"/>
                </a:lnTo>
                <a:lnTo>
                  <a:pt x="942" y="366"/>
                </a:lnTo>
                <a:lnTo>
                  <a:pt x="942" y="366"/>
                </a:lnTo>
                <a:lnTo>
                  <a:pt x="943" y="370"/>
                </a:lnTo>
                <a:lnTo>
                  <a:pt x="943" y="370"/>
                </a:lnTo>
                <a:lnTo>
                  <a:pt x="947" y="375"/>
                </a:lnTo>
                <a:lnTo>
                  <a:pt x="947" y="375"/>
                </a:lnTo>
                <a:lnTo>
                  <a:pt x="949" y="379"/>
                </a:lnTo>
                <a:lnTo>
                  <a:pt x="949" y="379"/>
                </a:lnTo>
                <a:lnTo>
                  <a:pt x="953" y="388"/>
                </a:lnTo>
                <a:lnTo>
                  <a:pt x="953" y="388"/>
                </a:lnTo>
                <a:lnTo>
                  <a:pt x="954" y="390"/>
                </a:lnTo>
                <a:lnTo>
                  <a:pt x="954" y="390"/>
                </a:lnTo>
                <a:lnTo>
                  <a:pt x="956" y="399"/>
                </a:lnTo>
                <a:lnTo>
                  <a:pt x="956" y="399"/>
                </a:lnTo>
                <a:lnTo>
                  <a:pt x="956" y="402"/>
                </a:lnTo>
                <a:lnTo>
                  <a:pt x="956" y="402"/>
                </a:lnTo>
                <a:lnTo>
                  <a:pt x="956" y="413"/>
                </a:lnTo>
                <a:lnTo>
                  <a:pt x="956" y="413"/>
                </a:lnTo>
                <a:lnTo>
                  <a:pt x="956" y="415"/>
                </a:lnTo>
                <a:lnTo>
                  <a:pt x="956" y="415"/>
                </a:lnTo>
                <a:lnTo>
                  <a:pt x="956" y="428"/>
                </a:lnTo>
                <a:lnTo>
                  <a:pt x="956" y="428"/>
                </a:lnTo>
                <a:lnTo>
                  <a:pt x="956" y="429"/>
                </a:lnTo>
                <a:lnTo>
                  <a:pt x="956" y="429"/>
                </a:lnTo>
                <a:lnTo>
                  <a:pt x="953" y="442"/>
                </a:lnTo>
                <a:lnTo>
                  <a:pt x="947" y="455"/>
                </a:lnTo>
                <a:lnTo>
                  <a:pt x="947" y="455"/>
                </a:lnTo>
                <a:lnTo>
                  <a:pt x="945" y="457"/>
                </a:lnTo>
                <a:lnTo>
                  <a:pt x="945" y="457"/>
                </a:lnTo>
                <a:lnTo>
                  <a:pt x="938" y="467"/>
                </a:lnTo>
                <a:lnTo>
                  <a:pt x="929" y="478"/>
                </a:lnTo>
                <a:lnTo>
                  <a:pt x="929" y="478"/>
                </a:lnTo>
                <a:lnTo>
                  <a:pt x="927" y="478"/>
                </a:lnTo>
                <a:lnTo>
                  <a:pt x="927" y="478"/>
                </a:lnTo>
                <a:lnTo>
                  <a:pt x="918" y="475"/>
                </a:lnTo>
                <a:lnTo>
                  <a:pt x="918" y="475"/>
                </a:lnTo>
                <a:lnTo>
                  <a:pt x="914" y="473"/>
                </a:lnTo>
                <a:lnTo>
                  <a:pt x="914" y="473"/>
                </a:lnTo>
                <a:lnTo>
                  <a:pt x="904" y="469"/>
                </a:lnTo>
                <a:lnTo>
                  <a:pt x="904" y="469"/>
                </a:lnTo>
                <a:lnTo>
                  <a:pt x="902" y="469"/>
                </a:lnTo>
                <a:lnTo>
                  <a:pt x="902" y="469"/>
                </a:lnTo>
                <a:lnTo>
                  <a:pt x="891" y="467"/>
                </a:lnTo>
                <a:lnTo>
                  <a:pt x="891" y="467"/>
                </a:lnTo>
                <a:lnTo>
                  <a:pt x="885" y="467"/>
                </a:lnTo>
                <a:lnTo>
                  <a:pt x="885" y="467"/>
                </a:lnTo>
                <a:lnTo>
                  <a:pt x="880" y="467"/>
                </a:lnTo>
                <a:lnTo>
                  <a:pt x="880" y="467"/>
                </a:lnTo>
                <a:lnTo>
                  <a:pt x="873" y="467"/>
                </a:lnTo>
                <a:lnTo>
                  <a:pt x="873" y="467"/>
                </a:lnTo>
                <a:lnTo>
                  <a:pt x="869" y="467"/>
                </a:lnTo>
                <a:lnTo>
                  <a:pt x="869" y="467"/>
                </a:lnTo>
                <a:lnTo>
                  <a:pt x="862" y="469"/>
                </a:lnTo>
                <a:lnTo>
                  <a:pt x="862" y="469"/>
                </a:lnTo>
                <a:lnTo>
                  <a:pt x="860" y="469"/>
                </a:lnTo>
                <a:lnTo>
                  <a:pt x="860" y="469"/>
                </a:lnTo>
                <a:lnTo>
                  <a:pt x="851" y="471"/>
                </a:lnTo>
                <a:lnTo>
                  <a:pt x="851" y="471"/>
                </a:lnTo>
                <a:lnTo>
                  <a:pt x="849" y="471"/>
                </a:lnTo>
                <a:lnTo>
                  <a:pt x="849" y="471"/>
                </a:lnTo>
                <a:lnTo>
                  <a:pt x="840" y="475"/>
                </a:lnTo>
                <a:lnTo>
                  <a:pt x="840" y="475"/>
                </a:lnTo>
                <a:lnTo>
                  <a:pt x="838" y="475"/>
                </a:lnTo>
                <a:lnTo>
                  <a:pt x="838" y="475"/>
                </a:lnTo>
                <a:lnTo>
                  <a:pt x="829" y="480"/>
                </a:lnTo>
                <a:lnTo>
                  <a:pt x="829" y="480"/>
                </a:lnTo>
                <a:lnTo>
                  <a:pt x="829" y="480"/>
                </a:lnTo>
                <a:lnTo>
                  <a:pt x="829" y="480"/>
                </a:lnTo>
                <a:lnTo>
                  <a:pt x="820" y="484"/>
                </a:lnTo>
                <a:lnTo>
                  <a:pt x="820" y="484"/>
                </a:lnTo>
                <a:lnTo>
                  <a:pt x="811" y="478"/>
                </a:lnTo>
                <a:lnTo>
                  <a:pt x="811" y="478"/>
                </a:lnTo>
                <a:lnTo>
                  <a:pt x="809" y="478"/>
                </a:lnTo>
                <a:lnTo>
                  <a:pt x="809" y="478"/>
                </a:lnTo>
                <a:lnTo>
                  <a:pt x="799" y="473"/>
                </a:lnTo>
                <a:lnTo>
                  <a:pt x="799" y="473"/>
                </a:lnTo>
                <a:lnTo>
                  <a:pt x="795" y="473"/>
                </a:lnTo>
                <a:lnTo>
                  <a:pt x="795" y="473"/>
                </a:lnTo>
                <a:lnTo>
                  <a:pt x="780" y="469"/>
                </a:lnTo>
                <a:lnTo>
                  <a:pt x="780" y="469"/>
                </a:lnTo>
                <a:lnTo>
                  <a:pt x="775" y="467"/>
                </a:lnTo>
                <a:lnTo>
                  <a:pt x="775" y="467"/>
                </a:lnTo>
                <a:lnTo>
                  <a:pt x="771" y="467"/>
                </a:lnTo>
                <a:lnTo>
                  <a:pt x="771" y="467"/>
                </a:lnTo>
                <a:lnTo>
                  <a:pt x="770" y="467"/>
                </a:lnTo>
                <a:lnTo>
                  <a:pt x="770" y="467"/>
                </a:lnTo>
                <a:lnTo>
                  <a:pt x="768" y="467"/>
                </a:lnTo>
                <a:lnTo>
                  <a:pt x="768" y="467"/>
                </a:lnTo>
                <a:lnTo>
                  <a:pt x="771" y="458"/>
                </a:lnTo>
                <a:lnTo>
                  <a:pt x="771" y="458"/>
                </a:lnTo>
                <a:lnTo>
                  <a:pt x="771" y="457"/>
                </a:lnTo>
                <a:lnTo>
                  <a:pt x="771" y="457"/>
                </a:lnTo>
                <a:lnTo>
                  <a:pt x="773" y="451"/>
                </a:lnTo>
                <a:lnTo>
                  <a:pt x="773" y="451"/>
                </a:lnTo>
                <a:lnTo>
                  <a:pt x="775" y="438"/>
                </a:lnTo>
                <a:lnTo>
                  <a:pt x="775" y="438"/>
                </a:lnTo>
                <a:lnTo>
                  <a:pt x="773" y="433"/>
                </a:lnTo>
                <a:lnTo>
                  <a:pt x="773" y="433"/>
                </a:lnTo>
                <a:lnTo>
                  <a:pt x="773" y="431"/>
                </a:lnTo>
                <a:lnTo>
                  <a:pt x="773" y="431"/>
                </a:lnTo>
                <a:lnTo>
                  <a:pt x="768" y="426"/>
                </a:lnTo>
                <a:lnTo>
                  <a:pt x="761" y="424"/>
                </a:lnTo>
                <a:lnTo>
                  <a:pt x="761" y="424"/>
                </a:lnTo>
                <a:lnTo>
                  <a:pt x="755" y="426"/>
                </a:lnTo>
                <a:lnTo>
                  <a:pt x="755" y="426"/>
                </a:lnTo>
                <a:lnTo>
                  <a:pt x="750" y="431"/>
                </a:lnTo>
                <a:lnTo>
                  <a:pt x="748" y="435"/>
                </a:lnTo>
                <a:lnTo>
                  <a:pt x="746" y="438"/>
                </a:lnTo>
                <a:lnTo>
                  <a:pt x="746" y="438"/>
                </a:lnTo>
                <a:lnTo>
                  <a:pt x="744" y="451"/>
                </a:lnTo>
                <a:lnTo>
                  <a:pt x="741" y="462"/>
                </a:lnTo>
                <a:lnTo>
                  <a:pt x="733" y="471"/>
                </a:lnTo>
                <a:lnTo>
                  <a:pt x="724" y="480"/>
                </a:lnTo>
                <a:lnTo>
                  <a:pt x="724" y="480"/>
                </a:lnTo>
                <a:lnTo>
                  <a:pt x="715" y="484"/>
                </a:lnTo>
                <a:lnTo>
                  <a:pt x="706" y="487"/>
                </a:lnTo>
                <a:lnTo>
                  <a:pt x="706" y="487"/>
                </a:lnTo>
                <a:lnTo>
                  <a:pt x="697" y="487"/>
                </a:lnTo>
                <a:lnTo>
                  <a:pt x="697" y="487"/>
                </a:lnTo>
                <a:lnTo>
                  <a:pt x="692" y="489"/>
                </a:lnTo>
                <a:lnTo>
                  <a:pt x="692" y="489"/>
                </a:lnTo>
                <a:lnTo>
                  <a:pt x="688" y="491"/>
                </a:lnTo>
                <a:lnTo>
                  <a:pt x="684" y="495"/>
                </a:lnTo>
                <a:lnTo>
                  <a:pt x="683" y="498"/>
                </a:lnTo>
                <a:lnTo>
                  <a:pt x="683" y="502"/>
                </a:lnTo>
                <a:lnTo>
                  <a:pt x="683" y="502"/>
                </a:lnTo>
                <a:lnTo>
                  <a:pt x="683" y="502"/>
                </a:lnTo>
                <a:lnTo>
                  <a:pt x="683" y="502"/>
                </a:lnTo>
                <a:lnTo>
                  <a:pt x="684" y="507"/>
                </a:lnTo>
                <a:lnTo>
                  <a:pt x="686" y="513"/>
                </a:lnTo>
                <a:lnTo>
                  <a:pt x="692" y="514"/>
                </a:lnTo>
                <a:lnTo>
                  <a:pt x="697" y="516"/>
                </a:lnTo>
                <a:lnTo>
                  <a:pt x="697" y="516"/>
                </a:lnTo>
                <a:lnTo>
                  <a:pt x="697" y="516"/>
                </a:lnTo>
                <a:lnTo>
                  <a:pt x="697" y="516"/>
                </a:lnTo>
                <a:lnTo>
                  <a:pt x="710" y="514"/>
                </a:lnTo>
                <a:lnTo>
                  <a:pt x="710" y="514"/>
                </a:lnTo>
                <a:lnTo>
                  <a:pt x="713" y="514"/>
                </a:lnTo>
                <a:lnTo>
                  <a:pt x="713" y="514"/>
                </a:lnTo>
                <a:lnTo>
                  <a:pt x="715" y="514"/>
                </a:lnTo>
                <a:lnTo>
                  <a:pt x="715" y="514"/>
                </a:lnTo>
                <a:lnTo>
                  <a:pt x="724" y="511"/>
                </a:lnTo>
                <a:lnTo>
                  <a:pt x="724" y="511"/>
                </a:lnTo>
                <a:lnTo>
                  <a:pt x="735" y="505"/>
                </a:lnTo>
                <a:lnTo>
                  <a:pt x="746" y="498"/>
                </a:lnTo>
                <a:lnTo>
                  <a:pt x="746" y="498"/>
                </a:lnTo>
                <a:lnTo>
                  <a:pt x="748" y="498"/>
                </a:lnTo>
                <a:lnTo>
                  <a:pt x="748" y="498"/>
                </a:lnTo>
                <a:lnTo>
                  <a:pt x="757" y="496"/>
                </a:lnTo>
                <a:lnTo>
                  <a:pt x="757" y="496"/>
                </a:lnTo>
                <a:lnTo>
                  <a:pt x="759" y="496"/>
                </a:lnTo>
                <a:lnTo>
                  <a:pt x="759" y="496"/>
                </a:lnTo>
                <a:lnTo>
                  <a:pt x="770" y="496"/>
                </a:lnTo>
                <a:lnTo>
                  <a:pt x="770" y="496"/>
                </a:lnTo>
                <a:lnTo>
                  <a:pt x="773" y="496"/>
                </a:lnTo>
                <a:lnTo>
                  <a:pt x="773" y="496"/>
                </a:lnTo>
                <a:lnTo>
                  <a:pt x="779" y="496"/>
                </a:lnTo>
                <a:lnTo>
                  <a:pt x="779" y="496"/>
                </a:lnTo>
                <a:lnTo>
                  <a:pt x="784" y="498"/>
                </a:lnTo>
                <a:lnTo>
                  <a:pt x="784" y="498"/>
                </a:lnTo>
                <a:lnTo>
                  <a:pt x="788" y="500"/>
                </a:lnTo>
                <a:lnTo>
                  <a:pt x="788" y="500"/>
                </a:lnTo>
                <a:lnTo>
                  <a:pt x="797" y="504"/>
                </a:lnTo>
                <a:lnTo>
                  <a:pt x="797" y="504"/>
                </a:lnTo>
                <a:lnTo>
                  <a:pt x="799" y="504"/>
                </a:lnTo>
                <a:lnTo>
                  <a:pt x="799" y="504"/>
                </a:lnTo>
                <a:lnTo>
                  <a:pt x="806" y="509"/>
                </a:lnTo>
                <a:lnTo>
                  <a:pt x="806" y="509"/>
                </a:lnTo>
                <a:lnTo>
                  <a:pt x="809" y="511"/>
                </a:lnTo>
                <a:lnTo>
                  <a:pt x="809" y="511"/>
                </a:lnTo>
                <a:lnTo>
                  <a:pt x="815" y="516"/>
                </a:lnTo>
                <a:lnTo>
                  <a:pt x="815" y="516"/>
                </a:lnTo>
                <a:lnTo>
                  <a:pt x="817" y="518"/>
                </a:lnTo>
                <a:lnTo>
                  <a:pt x="817" y="518"/>
                </a:lnTo>
                <a:lnTo>
                  <a:pt x="824" y="527"/>
                </a:lnTo>
                <a:lnTo>
                  <a:pt x="824" y="527"/>
                </a:lnTo>
                <a:lnTo>
                  <a:pt x="824" y="529"/>
                </a:lnTo>
                <a:lnTo>
                  <a:pt x="824" y="529"/>
                </a:lnTo>
                <a:lnTo>
                  <a:pt x="829" y="538"/>
                </a:lnTo>
                <a:lnTo>
                  <a:pt x="829" y="538"/>
                </a:lnTo>
                <a:lnTo>
                  <a:pt x="829" y="540"/>
                </a:lnTo>
                <a:lnTo>
                  <a:pt x="829" y="540"/>
                </a:lnTo>
                <a:lnTo>
                  <a:pt x="831" y="549"/>
                </a:lnTo>
                <a:lnTo>
                  <a:pt x="831" y="549"/>
                </a:lnTo>
                <a:lnTo>
                  <a:pt x="831" y="551"/>
                </a:lnTo>
                <a:lnTo>
                  <a:pt x="831" y="551"/>
                </a:lnTo>
                <a:lnTo>
                  <a:pt x="831" y="558"/>
                </a:lnTo>
                <a:lnTo>
                  <a:pt x="831" y="558"/>
                </a:lnTo>
                <a:lnTo>
                  <a:pt x="831" y="562"/>
                </a:lnTo>
                <a:lnTo>
                  <a:pt x="831" y="562"/>
                </a:lnTo>
                <a:lnTo>
                  <a:pt x="831" y="565"/>
                </a:lnTo>
                <a:lnTo>
                  <a:pt x="831" y="565"/>
                </a:lnTo>
                <a:lnTo>
                  <a:pt x="829" y="572"/>
                </a:lnTo>
                <a:lnTo>
                  <a:pt x="829" y="572"/>
                </a:lnTo>
                <a:lnTo>
                  <a:pt x="826" y="589"/>
                </a:lnTo>
                <a:lnTo>
                  <a:pt x="826" y="589"/>
                </a:lnTo>
                <a:lnTo>
                  <a:pt x="824" y="591"/>
                </a:lnTo>
                <a:lnTo>
                  <a:pt x="824" y="591"/>
                </a:lnTo>
                <a:lnTo>
                  <a:pt x="824" y="591"/>
                </a:lnTo>
                <a:lnTo>
                  <a:pt x="824" y="591"/>
                </a:lnTo>
                <a:lnTo>
                  <a:pt x="824" y="596"/>
                </a:lnTo>
                <a:lnTo>
                  <a:pt x="824" y="596"/>
                </a:lnTo>
                <a:lnTo>
                  <a:pt x="824" y="596"/>
                </a:lnTo>
                <a:lnTo>
                  <a:pt x="824" y="596"/>
                </a:lnTo>
                <a:lnTo>
                  <a:pt x="824" y="600"/>
                </a:lnTo>
                <a:lnTo>
                  <a:pt x="824" y="600"/>
                </a:lnTo>
                <a:lnTo>
                  <a:pt x="824" y="601"/>
                </a:lnTo>
                <a:lnTo>
                  <a:pt x="824" y="601"/>
                </a:lnTo>
                <a:lnTo>
                  <a:pt x="826" y="605"/>
                </a:lnTo>
                <a:lnTo>
                  <a:pt x="826" y="605"/>
                </a:lnTo>
                <a:lnTo>
                  <a:pt x="828" y="607"/>
                </a:lnTo>
                <a:lnTo>
                  <a:pt x="828" y="607"/>
                </a:lnTo>
                <a:lnTo>
                  <a:pt x="829" y="607"/>
                </a:lnTo>
                <a:lnTo>
                  <a:pt x="829" y="607"/>
                </a:lnTo>
                <a:lnTo>
                  <a:pt x="831" y="609"/>
                </a:lnTo>
                <a:lnTo>
                  <a:pt x="831" y="609"/>
                </a:lnTo>
                <a:lnTo>
                  <a:pt x="835" y="610"/>
                </a:lnTo>
                <a:lnTo>
                  <a:pt x="835" y="610"/>
                </a:lnTo>
                <a:lnTo>
                  <a:pt x="837" y="610"/>
                </a:lnTo>
                <a:lnTo>
                  <a:pt x="837" y="610"/>
                </a:lnTo>
                <a:lnTo>
                  <a:pt x="844" y="609"/>
                </a:lnTo>
                <a:lnTo>
                  <a:pt x="849" y="603"/>
                </a:lnTo>
                <a:lnTo>
                  <a:pt x="849" y="603"/>
                </a:lnTo>
                <a:lnTo>
                  <a:pt x="849" y="601"/>
                </a:lnTo>
                <a:lnTo>
                  <a:pt x="849" y="601"/>
                </a:lnTo>
                <a:lnTo>
                  <a:pt x="849" y="601"/>
                </a:lnTo>
                <a:lnTo>
                  <a:pt x="849" y="601"/>
                </a:lnTo>
                <a:lnTo>
                  <a:pt x="851" y="600"/>
                </a:lnTo>
                <a:lnTo>
                  <a:pt x="851" y="600"/>
                </a:lnTo>
                <a:lnTo>
                  <a:pt x="851" y="598"/>
                </a:lnTo>
                <a:lnTo>
                  <a:pt x="851" y="598"/>
                </a:lnTo>
                <a:lnTo>
                  <a:pt x="853" y="592"/>
                </a:lnTo>
                <a:lnTo>
                  <a:pt x="853" y="592"/>
                </a:lnTo>
                <a:lnTo>
                  <a:pt x="855" y="591"/>
                </a:lnTo>
                <a:lnTo>
                  <a:pt x="855" y="591"/>
                </a:lnTo>
                <a:lnTo>
                  <a:pt x="857" y="585"/>
                </a:lnTo>
                <a:lnTo>
                  <a:pt x="857" y="585"/>
                </a:lnTo>
                <a:lnTo>
                  <a:pt x="857" y="581"/>
                </a:lnTo>
                <a:lnTo>
                  <a:pt x="857" y="581"/>
                </a:lnTo>
                <a:lnTo>
                  <a:pt x="858" y="576"/>
                </a:lnTo>
                <a:lnTo>
                  <a:pt x="858" y="576"/>
                </a:lnTo>
                <a:lnTo>
                  <a:pt x="858" y="572"/>
                </a:lnTo>
                <a:lnTo>
                  <a:pt x="858" y="572"/>
                </a:lnTo>
                <a:lnTo>
                  <a:pt x="858" y="571"/>
                </a:lnTo>
                <a:lnTo>
                  <a:pt x="858" y="571"/>
                </a:lnTo>
                <a:lnTo>
                  <a:pt x="860" y="563"/>
                </a:lnTo>
                <a:lnTo>
                  <a:pt x="860" y="563"/>
                </a:lnTo>
                <a:lnTo>
                  <a:pt x="860" y="560"/>
                </a:lnTo>
                <a:lnTo>
                  <a:pt x="860" y="560"/>
                </a:lnTo>
                <a:lnTo>
                  <a:pt x="860" y="552"/>
                </a:lnTo>
                <a:lnTo>
                  <a:pt x="860" y="552"/>
                </a:lnTo>
                <a:lnTo>
                  <a:pt x="860" y="551"/>
                </a:lnTo>
                <a:lnTo>
                  <a:pt x="860" y="551"/>
                </a:lnTo>
                <a:lnTo>
                  <a:pt x="858" y="542"/>
                </a:lnTo>
                <a:lnTo>
                  <a:pt x="858" y="542"/>
                </a:lnTo>
                <a:lnTo>
                  <a:pt x="858" y="538"/>
                </a:lnTo>
                <a:lnTo>
                  <a:pt x="858" y="538"/>
                </a:lnTo>
                <a:lnTo>
                  <a:pt x="855" y="529"/>
                </a:lnTo>
                <a:lnTo>
                  <a:pt x="855" y="529"/>
                </a:lnTo>
                <a:lnTo>
                  <a:pt x="855" y="529"/>
                </a:lnTo>
                <a:lnTo>
                  <a:pt x="855" y="529"/>
                </a:lnTo>
                <a:lnTo>
                  <a:pt x="853" y="524"/>
                </a:lnTo>
                <a:lnTo>
                  <a:pt x="853" y="524"/>
                </a:lnTo>
                <a:lnTo>
                  <a:pt x="853" y="522"/>
                </a:lnTo>
                <a:lnTo>
                  <a:pt x="853" y="522"/>
                </a:lnTo>
                <a:lnTo>
                  <a:pt x="851" y="520"/>
                </a:lnTo>
                <a:lnTo>
                  <a:pt x="851" y="520"/>
                </a:lnTo>
                <a:lnTo>
                  <a:pt x="849" y="514"/>
                </a:lnTo>
                <a:lnTo>
                  <a:pt x="849" y="514"/>
                </a:lnTo>
                <a:lnTo>
                  <a:pt x="847" y="514"/>
                </a:lnTo>
                <a:lnTo>
                  <a:pt x="847" y="514"/>
                </a:lnTo>
                <a:lnTo>
                  <a:pt x="842" y="505"/>
                </a:lnTo>
                <a:lnTo>
                  <a:pt x="842" y="505"/>
                </a:lnTo>
                <a:lnTo>
                  <a:pt x="855" y="500"/>
                </a:lnTo>
                <a:lnTo>
                  <a:pt x="855" y="500"/>
                </a:lnTo>
                <a:lnTo>
                  <a:pt x="864" y="496"/>
                </a:lnTo>
                <a:lnTo>
                  <a:pt x="875" y="496"/>
                </a:lnTo>
                <a:lnTo>
                  <a:pt x="875" y="496"/>
                </a:lnTo>
                <a:lnTo>
                  <a:pt x="876" y="496"/>
                </a:lnTo>
                <a:lnTo>
                  <a:pt x="876" y="496"/>
                </a:lnTo>
                <a:lnTo>
                  <a:pt x="885" y="496"/>
                </a:lnTo>
                <a:lnTo>
                  <a:pt x="885" y="496"/>
                </a:lnTo>
                <a:lnTo>
                  <a:pt x="887" y="496"/>
                </a:lnTo>
                <a:lnTo>
                  <a:pt x="887" y="496"/>
                </a:lnTo>
                <a:lnTo>
                  <a:pt x="896" y="496"/>
                </a:lnTo>
                <a:lnTo>
                  <a:pt x="896" y="496"/>
                </a:lnTo>
                <a:lnTo>
                  <a:pt x="898" y="498"/>
                </a:lnTo>
                <a:lnTo>
                  <a:pt x="898" y="498"/>
                </a:lnTo>
                <a:lnTo>
                  <a:pt x="911" y="502"/>
                </a:lnTo>
                <a:lnTo>
                  <a:pt x="911" y="502"/>
                </a:lnTo>
                <a:lnTo>
                  <a:pt x="916" y="504"/>
                </a:lnTo>
                <a:lnTo>
                  <a:pt x="916" y="504"/>
                </a:lnTo>
                <a:lnTo>
                  <a:pt x="925" y="507"/>
                </a:lnTo>
                <a:lnTo>
                  <a:pt x="925" y="507"/>
                </a:lnTo>
                <a:lnTo>
                  <a:pt x="931" y="511"/>
                </a:lnTo>
                <a:lnTo>
                  <a:pt x="931" y="511"/>
                </a:lnTo>
                <a:lnTo>
                  <a:pt x="938" y="516"/>
                </a:lnTo>
                <a:lnTo>
                  <a:pt x="938" y="516"/>
                </a:lnTo>
                <a:lnTo>
                  <a:pt x="943" y="522"/>
                </a:lnTo>
                <a:lnTo>
                  <a:pt x="943" y="522"/>
                </a:lnTo>
                <a:lnTo>
                  <a:pt x="949" y="531"/>
                </a:lnTo>
                <a:lnTo>
                  <a:pt x="949" y="531"/>
                </a:lnTo>
                <a:lnTo>
                  <a:pt x="953" y="534"/>
                </a:lnTo>
                <a:lnTo>
                  <a:pt x="953" y="534"/>
                </a:lnTo>
                <a:lnTo>
                  <a:pt x="956" y="540"/>
                </a:lnTo>
                <a:lnTo>
                  <a:pt x="956" y="540"/>
                </a:lnTo>
                <a:lnTo>
                  <a:pt x="960" y="547"/>
                </a:lnTo>
                <a:lnTo>
                  <a:pt x="960" y="547"/>
                </a:lnTo>
                <a:lnTo>
                  <a:pt x="960" y="549"/>
                </a:lnTo>
                <a:lnTo>
                  <a:pt x="960" y="549"/>
                </a:lnTo>
                <a:lnTo>
                  <a:pt x="963" y="556"/>
                </a:lnTo>
                <a:lnTo>
                  <a:pt x="963" y="556"/>
                </a:lnTo>
                <a:lnTo>
                  <a:pt x="965" y="560"/>
                </a:lnTo>
                <a:lnTo>
                  <a:pt x="965" y="560"/>
                </a:lnTo>
                <a:lnTo>
                  <a:pt x="965" y="567"/>
                </a:lnTo>
                <a:lnTo>
                  <a:pt x="965" y="567"/>
                </a:lnTo>
                <a:lnTo>
                  <a:pt x="967" y="578"/>
                </a:lnTo>
                <a:lnTo>
                  <a:pt x="967" y="578"/>
                </a:lnTo>
                <a:lnTo>
                  <a:pt x="969" y="580"/>
                </a:lnTo>
                <a:lnTo>
                  <a:pt x="969" y="580"/>
                </a:lnTo>
                <a:lnTo>
                  <a:pt x="969" y="581"/>
                </a:lnTo>
                <a:lnTo>
                  <a:pt x="969" y="581"/>
                </a:lnTo>
                <a:lnTo>
                  <a:pt x="971" y="583"/>
                </a:lnTo>
                <a:lnTo>
                  <a:pt x="971" y="583"/>
                </a:lnTo>
                <a:lnTo>
                  <a:pt x="971" y="585"/>
                </a:lnTo>
                <a:lnTo>
                  <a:pt x="971" y="585"/>
                </a:lnTo>
                <a:lnTo>
                  <a:pt x="971" y="592"/>
                </a:lnTo>
                <a:lnTo>
                  <a:pt x="971" y="592"/>
                </a:lnTo>
                <a:lnTo>
                  <a:pt x="971" y="594"/>
                </a:lnTo>
                <a:lnTo>
                  <a:pt x="971" y="594"/>
                </a:lnTo>
                <a:lnTo>
                  <a:pt x="971" y="610"/>
                </a:lnTo>
                <a:lnTo>
                  <a:pt x="971" y="610"/>
                </a:lnTo>
                <a:lnTo>
                  <a:pt x="971" y="612"/>
                </a:lnTo>
                <a:lnTo>
                  <a:pt x="971" y="612"/>
                </a:lnTo>
                <a:lnTo>
                  <a:pt x="967" y="625"/>
                </a:lnTo>
                <a:lnTo>
                  <a:pt x="967" y="625"/>
                </a:lnTo>
                <a:lnTo>
                  <a:pt x="965" y="630"/>
                </a:lnTo>
                <a:lnTo>
                  <a:pt x="965" y="630"/>
                </a:lnTo>
                <a:lnTo>
                  <a:pt x="962" y="639"/>
                </a:lnTo>
                <a:lnTo>
                  <a:pt x="962" y="639"/>
                </a:lnTo>
                <a:lnTo>
                  <a:pt x="960" y="645"/>
                </a:lnTo>
                <a:lnTo>
                  <a:pt x="960" y="645"/>
                </a:lnTo>
                <a:lnTo>
                  <a:pt x="956" y="650"/>
                </a:lnTo>
                <a:lnTo>
                  <a:pt x="956" y="650"/>
                </a:lnTo>
                <a:lnTo>
                  <a:pt x="953" y="658"/>
                </a:lnTo>
                <a:lnTo>
                  <a:pt x="953" y="658"/>
                </a:lnTo>
                <a:lnTo>
                  <a:pt x="949" y="661"/>
                </a:lnTo>
                <a:lnTo>
                  <a:pt x="949" y="661"/>
                </a:lnTo>
                <a:lnTo>
                  <a:pt x="938" y="672"/>
                </a:lnTo>
                <a:lnTo>
                  <a:pt x="927" y="683"/>
                </a:lnTo>
                <a:lnTo>
                  <a:pt x="927" y="683"/>
                </a:lnTo>
                <a:lnTo>
                  <a:pt x="924" y="685"/>
                </a:lnTo>
                <a:lnTo>
                  <a:pt x="924" y="685"/>
                </a:lnTo>
                <a:lnTo>
                  <a:pt x="914" y="690"/>
                </a:lnTo>
                <a:lnTo>
                  <a:pt x="914" y="690"/>
                </a:lnTo>
                <a:lnTo>
                  <a:pt x="914" y="690"/>
                </a:lnTo>
                <a:lnTo>
                  <a:pt x="914" y="690"/>
                </a:lnTo>
                <a:lnTo>
                  <a:pt x="914" y="690"/>
                </a:lnTo>
                <a:lnTo>
                  <a:pt x="914" y="690"/>
                </a:lnTo>
                <a:lnTo>
                  <a:pt x="914" y="690"/>
                </a:lnTo>
                <a:lnTo>
                  <a:pt x="913" y="692"/>
                </a:lnTo>
                <a:lnTo>
                  <a:pt x="913" y="692"/>
                </a:lnTo>
                <a:lnTo>
                  <a:pt x="900" y="696"/>
                </a:lnTo>
                <a:lnTo>
                  <a:pt x="891" y="697"/>
                </a:lnTo>
                <a:lnTo>
                  <a:pt x="880" y="697"/>
                </a:lnTo>
                <a:lnTo>
                  <a:pt x="880" y="697"/>
                </a:lnTo>
                <a:lnTo>
                  <a:pt x="876" y="697"/>
                </a:lnTo>
                <a:lnTo>
                  <a:pt x="876" y="697"/>
                </a:lnTo>
                <a:lnTo>
                  <a:pt x="864" y="696"/>
                </a:lnTo>
                <a:lnTo>
                  <a:pt x="855" y="690"/>
                </a:lnTo>
                <a:lnTo>
                  <a:pt x="855" y="690"/>
                </a:lnTo>
                <a:lnTo>
                  <a:pt x="847" y="685"/>
                </a:lnTo>
                <a:lnTo>
                  <a:pt x="847" y="685"/>
                </a:lnTo>
                <a:lnTo>
                  <a:pt x="842" y="683"/>
                </a:lnTo>
                <a:lnTo>
                  <a:pt x="838" y="683"/>
                </a:lnTo>
                <a:lnTo>
                  <a:pt x="833" y="683"/>
                </a:lnTo>
                <a:lnTo>
                  <a:pt x="829" y="686"/>
                </a:lnTo>
                <a:lnTo>
                  <a:pt x="829" y="686"/>
                </a:lnTo>
                <a:lnTo>
                  <a:pt x="828" y="688"/>
                </a:lnTo>
                <a:lnTo>
                  <a:pt x="828" y="688"/>
                </a:lnTo>
                <a:lnTo>
                  <a:pt x="826" y="694"/>
                </a:lnTo>
                <a:lnTo>
                  <a:pt x="826" y="699"/>
                </a:lnTo>
                <a:lnTo>
                  <a:pt x="826" y="699"/>
                </a:lnTo>
                <a:lnTo>
                  <a:pt x="828" y="705"/>
                </a:lnTo>
                <a:lnTo>
                  <a:pt x="829" y="706"/>
                </a:lnTo>
                <a:lnTo>
                  <a:pt x="829" y="706"/>
                </a:lnTo>
                <a:lnTo>
                  <a:pt x="833" y="710"/>
                </a:lnTo>
                <a:lnTo>
                  <a:pt x="833" y="710"/>
                </a:lnTo>
                <a:lnTo>
                  <a:pt x="837" y="712"/>
                </a:lnTo>
                <a:lnTo>
                  <a:pt x="837" y="712"/>
                </a:lnTo>
                <a:lnTo>
                  <a:pt x="837" y="712"/>
                </a:lnTo>
                <a:lnTo>
                  <a:pt x="837" y="712"/>
                </a:lnTo>
                <a:lnTo>
                  <a:pt x="838" y="714"/>
                </a:lnTo>
                <a:lnTo>
                  <a:pt x="838" y="714"/>
                </a:lnTo>
                <a:lnTo>
                  <a:pt x="846" y="717"/>
                </a:lnTo>
                <a:lnTo>
                  <a:pt x="846" y="717"/>
                </a:lnTo>
                <a:lnTo>
                  <a:pt x="847" y="717"/>
                </a:lnTo>
                <a:lnTo>
                  <a:pt x="847" y="717"/>
                </a:lnTo>
                <a:lnTo>
                  <a:pt x="857" y="723"/>
                </a:lnTo>
                <a:lnTo>
                  <a:pt x="857" y="723"/>
                </a:lnTo>
                <a:lnTo>
                  <a:pt x="860" y="723"/>
                </a:lnTo>
                <a:lnTo>
                  <a:pt x="860" y="723"/>
                </a:lnTo>
                <a:lnTo>
                  <a:pt x="864" y="725"/>
                </a:lnTo>
                <a:lnTo>
                  <a:pt x="864" y="725"/>
                </a:lnTo>
                <a:lnTo>
                  <a:pt x="866" y="725"/>
                </a:lnTo>
                <a:lnTo>
                  <a:pt x="866" y="725"/>
                </a:lnTo>
                <a:lnTo>
                  <a:pt x="871" y="725"/>
                </a:lnTo>
                <a:lnTo>
                  <a:pt x="871" y="725"/>
                </a:lnTo>
                <a:lnTo>
                  <a:pt x="871" y="726"/>
                </a:lnTo>
                <a:lnTo>
                  <a:pt x="871" y="726"/>
                </a:lnTo>
                <a:lnTo>
                  <a:pt x="876" y="726"/>
                </a:lnTo>
                <a:lnTo>
                  <a:pt x="876" y="726"/>
                </a:lnTo>
                <a:lnTo>
                  <a:pt x="884" y="726"/>
                </a:lnTo>
                <a:lnTo>
                  <a:pt x="884" y="726"/>
                </a:lnTo>
                <a:lnTo>
                  <a:pt x="898" y="725"/>
                </a:lnTo>
                <a:lnTo>
                  <a:pt x="898" y="725"/>
                </a:lnTo>
                <a:lnTo>
                  <a:pt x="898" y="725"/>
                </a:lnTo>
                <a:lnTo>
                  <a:pt x="898" y="725"/>
                </a:lnTo>
                <a:lnTo>
                  <a:pt x="898" y="726"/>
                </a:lnTo>
                <a:lnTo>
                  <a:pt x="898" y="726"/>
                </a:lnTo>
                <a:lnTo>
                  <a:pt x="898" y="739"/>
                </a:lnTo>
                <a:lnTo>
                  <a:pt x="898" y="739"/>
                </a:lnTo>
                <a:lnTo>
                  <a:pt x="896" y="743"/>
                </a:lnTo>
                <a:lnTo>
                  <a:pt x="896" y="743"/>
                </a:lnTo>
                <a:lnTo>
                  <a:pt x="893" y="755"/>
                </a:lnTo>
                <a:lnTo>
                  <a:pt x="893" y="755"/>
                </a:lnTo>
                <a:lnTo>
                  <a:pt x="893" y="755"/>
                </a:lnTo>
                <a:lnTo>
                  <a:pt x="893" y="755"/>
                </a:lnTo>
                <a:lnTo>
                  <a:pt x="887" y="766"/>
                </a:lnTo>
                <a:lnTo>
                  <a:pt x="887" y="766"/>
                </a:lnTo>
                <a:lnTo>
                  <a:pt x="887" y="766"/>
                </a:lnTo>
                <a:lnTo>
                  <a:pt x="887" y="766"/>
                </a:lnTo>
                <a:lnTo>
                  <a:pt x="880" y="777"/>
                </a:lnTo>
                <a:lnTo>
                  <a:pt x="880" y="777"/>
                </a:lnTo>
                <a:lnTo>
                  <a:pt x="880" y="777"/>
                </a:lnTo>
                <a:lnTo>
                  <a:pt x="880" y="777"/>
                </a:lnTo>
                <a:lnTo>
                  <a:pt x="873" y="784"/>
                </a:lnTo>
                <a:lnTo>
                  <a:pt x="873" y="784"/>
                </a:lnTo>
                <a:lnTo>
                  <a:pt x="871" y="786"/>
                </a:lnTo>
                <a:lnTo>
                  <a:pt x="871" y="786"/>
                </a:lnTo>
                <a:lnTo>
                  <a:pt x="862" y="793"/>
                </a:lnTo>
                <a:lnTo>
                  <a:pt x="851" y="799"/>
                </a:lnTo>
                <a:lnTo>
                  <a:pt x="851" y="799"/>
                </a:lnTo>
                <a:lnTo>
                  <a:pt x="849" y="801"/>
                </a:lnTo>
                <a:lnTo>
                  <a:pt x="849" y="801"/>
                </a:lnTo>
                <a:lnTo>
                  <a:pt x="838" y="804"/>
                </a:lnTo>
                <a:lnTo>
                  <a:pt x="826" y="806"/>
                </a:lnTo>
                <a:lnTo>
                  <a:pt x="826" y="806"/>
                </a:lnTo>
                <a:lnTo>
                  <a:pt x="824" y="806"/>
                </a:lnTo>
                <a:lnTo>
                  <a:pt x="824" y="806"/>
                </a:lnTo>
                <a:lnTo>
                  <a:pt x="813" y="806"/>
                </a:lnTo>
                <a:lnTo>
                  <a:pt x="813" y="806"/>
                </a:lnTo>
                <a:lnTo>
                  <a:pt x="811" y="804"/>
                </a:lnTo>
                <a:lnTo>
                  <a:pt x="811" y="804"/>
                </a:lnTo>
                <a:lnTo>
                  <a:pt x="811" y="804"/>
                </a:lnTo>
                <a:lnTo>
                  <a:pt x="811" y="804"/>
                </a:lnTo>
                <a:lnTo>
                  <a:pt x="809" y="788"/>
                </a:lnTo>
                <a:lnTo>
                  <a:pt x="804" y="773"/>
                </a:lnTo>
                <a:lnTo>
                  <a:pt x="795" y="759"/>
                </a:lnTo>
                <a:lnTo>
                  <a:pt x="784" y="744"/>
                </a:lnTo>
                <a:lnTo>
                  <a:pt x="784" y="744"/>
                </a:lnTo>
                <a:lnTo>
                  <a:pt x="782" y="744"/>
                </a:lnTo>
                <a:lnTo>
                  <a:pt x="782" y="744"/>
                </a:lnTo>
                <a:lnTo>
                  <a:pt x="779" y="743"/>
                </a:lnTo>
                <a:lnTo>
                  <a:pt x="773" y="741"/>
                </a:lnTo>
                <a:lnTo>
                  <a:pt x="770" y="743"/>
                </a:lnTo>
                <a:lnTo>
                  <a:pt x="764" y="744"/>
                </a:lnTo>
                <a:lnTo>
                  <a:pt x="764" y="744"/>
                </a:lnTo>
                <a:lnTo>
                  <a:pt x="762" y="750"/>
                </a:lnTo>
                <a:lnTo>
                  <a:pt x="762" y="750"/>
                </a:lnTo>
                <a:lnTo>
                  <a:pt x="761" y="757"/>
                </a:lnTo>
                <a:lnTo>
                  <a:pt x="764" y="763"/>
                </a:lnTo>
                <a:lnTo>
                  <a:pt x="764" y="763"/>
                </a:lnTo>
                <a:lnTo>
                  <a:pt x="764" y="764"/>
                </a:lnTo>
                <a:lnTo>
                  <a:pt x="764" y="764"/>
                </a:lnTo>
                <a:lnTo>
                  <a:pt x="766" y="766"/>
                </a:lnTo>
                <a:lnTo>
                  <a:pt x="766" y="766"/>
                </a:lnTo>
                <a:lnTo>
                  <a:pt x="771" y="772"/>
                </a:lnTo>
                <a:lnTo>
                  <a:pt x="771" y="772"/>
                </a:lnTo>
                <a:lnTo>
                  <a:pt x="775" y="777"/>
                </a:lnTo>
                <a:lnTo>
                  <a:pt x="775" y="777"/>
                </a:lnTo>
                <a:lnTo>
                  <a:pt x="777" y="782"/>
                </a:lnTo>
                <a:lnTo>
                  <a:pt x="777" y="782"/>
                </a:lnTo>
                <a:lnTo>
                  <a:pt x="779" y="788"/>
                </a:lnTo>
                <a:lnTo>
                  <a:pt x="779" y="788"/>
                </a:lnTo>
                <a:lnTo>
                  <a:pt x="780" y="793"/>
                </a:lnTo>
                <a:lnTo>
                  <a:pt x="780" y="793"/>
                </a:lnTo>
                <a:lnTo>
                  <a:pt x="782" y="797"/>
                </a:lnTo>
                <a:lnTo>
                  <a:pt x="782" y="797"/>
                </a:lnTo>
                <a:lnTo>
                  <a:pt x="784" y="810"/>
                </a:lnTo>
                <a:lnTo>
                  <a:pt x="784" y="810"/>
                </a:lnTo>
                <a:lnTo>
                  <a:pt x="782" y="813"/>
                </a:lnTo>
                <a:lnTo>
                  <a:pt x="782" y="813"/>
                </a:lnTo>
                <a:lnTo>
                  <a:pt x="782" y="813"/>
                </a:lnTo>
                <a:lnTo>
                  <a:pt x="782" y="813"/>
                </a:lnTo>
                <a:lnTo>
                  <a:pt x="782" y="813"/>
                </a:lnTo>
                <a:lnTo>
                  <a:pt x="782" y="813"/>
                </a:lnTo>
                <a:lnTo>
                  <a:pt x="782" y="815"/>
                </a:lnTo>
                <a:lnTo>
                  <a:pt x="782" y="815"/>
                </a:lnTo>
                <a:lnTo>
                  <a:pt x="779" y="826"/>
                </a:lnTo>
                <a:lnTo>
                  <a:pt x="779" y="826"/>
                </a:lnTo>
                <a:lnTo>
                  <a:pt x="779" y="830"/>
                </a:lnTo>
                <a:lnTo>
                  <a:pt x="779" y="830"/>
                </a:lnTo>
                <a:lnTo>
                  <a:pt x="775" y="837"/>
                </a:lnTo>
                <a:lnTo>
                  <a:pt x="775" y="837"/>
                </a:lnTo>
                <a:lnTo>
                  <a:pt x="773" y="842"/>
                </a:lnTo>
                <a:lnTo>
                  <a:pt x="773" y="842"/>
                </a:lnTo>
                <a:lnTo>
                  <a:pt x="770" y="848"/>
                </a:lnTo>
                <a:lnTo>
                  <a:pt x="770" y="848"/>
                </a:lnTo>
                <a:lnTo>
                  <a:pt x="766" y="851"/>
                </a:lnTo>
                <a:lnTo>
                  <a:pt x="766" y="851"/>
                </a:lnTo>
                <a:lnTo>
                  <a:pt x="761" y="857"/>
                </a:lnTo>
                <a:lnTo>
                  <a:pt x="761" y="857"/>
                </a:lnTo>
                <a:lnTo>
                  <a:pt x="757" y="860"/>
                </a:lnTo>
                <a:lnTo>
                  <a:pt x="757" y="860"/>
                </a:lnTo>
                <a:lnTo>
                  <a:pt x="751" y="866"/>
                </a:lnTo>
                <a:lnTo>
                  <a:pt x="751" y="866"/>
                </a:lnTo>
                <a:lnTo>
                  <a:pt x="746" y="868"/>
                </a:lnTo>
                <a:lnTo>
                  <a:pt x="746" y="868"/>
                </a:lnTo>
                <a:lnTo>
                  <a:pt x="739" y="871"/>
                </a:lnTo>
                <a:lnTo>
                  <a:pt x="739" y="871"/>
                </a:lnTo>
                <a:lnTo>
                  <a:pt x="735" y="873"/>
                </a:lnTo>
                <a:lnTo>
                  <a:pt x="735" y="873"/>
                </a:lnTo>
                <a:lnTo>
                  <a:pt x="726" y="877"/>
                </a:lnTo>
                <a:lnTo>
                  <a:pt x="726" y="877"/>
                </a:lnTo>
                <a:lnTo>
                  <a:pt x="723" y="877"/>
                </a:lnTo>
                <a:lnTo>
                  <a:pt x="723" y="877"/>
                </a:lnTo>
                <a:lnTo>
                  <a:pt x="710" y="878"/>
                </a:lnTo>
                <a:lnTo>
                  <a:pt x="710" y="878"/>
                </a:lnTo>
                <a:lnTo>
                  <a:pt x="695" y="877"/>
                </a:lnTo>
                <a:lnTo>
                  <a:pt x="681" y="873"/>
                </a:lnTo>
                <a:lnTo>
                  <a:pt x="670" y="866"/>
                </a:lnTo>
                <a:lnTo>
                  <a:pt x="659" y="857"/>
                </a:lnTo>
                <a:lnTo>
                  <a:pt x="650" y="846"/>
                </a:lnTo>
                <a:lnTo>
                  <a:pt x="643" y="833"/>
                </a:lnTo>
                <a:lnTo>
                  <a:pt x="639" y="820"/>
                </a:lnTo>
                <a:lnTo>
                  <a:pt x="637" y="804"/>
                </a:lnTo>
                <a:lnTo>
                  <a:pt x="637" y="715"/>
                </a:lnTo>
                <a:close/>
                <a:moveTo>
                  <a:pt x="458" y="768"/>
                </a:moveTo>
                <a:lnTo>
                  <a:pt x="458" y="768"/>
                </a:lnTo>
                <a:lnTo>
                  <a:pt x="454" y="773"/>
                </a:lnTo>
                <a:lnTo>
                  <a:pt x="454" y="773"/>
                </a:lnTo>
                <a:lnTo>
                  <a:pt x="442" y="786"/>
                </a:lnTo>
                <a:lnTo>
                  <a:pt x="442" y="786"/>
                </a:lnTo>
                <a:lnTo>
                  <a:pt x="436" y="793"/>
                </a:lnTo>
                <a:lnTo>
                  <a:pt x="436" y="793"/>
                </a:lnTo>
                <a:lnTo>
                  <a:pt x="427" y="806"/>
                </a:lnTo>
                <a:lnTo>
                  <a:pt x="427" y="806"/>
                </a:lnTo>
                <a:lnTo>
                  <a:pt x="422" y="819"/>
                </a:lnTo>
                <a:lnTo>
                  <a:pt x="420" y="833"/>
                </a:lnTo>
                <a:lnTo>
                  <a:pt x="420" y="833"/>
                </a:lnTo>
                <a:lnTo>
                  <a:pt x="420" y="837"/>
                </a:lnTo>
                <a:lnTo>
                  <a:pt x="420" y="898"/>
                </a:lnTo>
                <a:lnTo>
                  <a:pt x="420" y="898"/>
                </a:lnTo>
                <a:lnTo>
                  <a:pt x="418" y="907"/>
                </a:lnTo>
                <a:lnTo>
                  <a:pt x="413" y="915"/>
                </a:lnTo>
                <a:lnTo>
                  <a:pt x="406" y="918"/>
                </a:lnTo>
                <a:lnTo>
                  <a:pt x="398" y="920"/>
                </a:lnTo>
                <a:lnTo>
                  <a:pt x="255" y="920"/>
                </a:lnTo>
                <a:lnTo>
                  <a:pt x="255" y="920"/>
                </a:lnTo>
                <a:lnTo>
                  <a:pt x="246" y="918"/>
                </a:lnTo>
                <a:lnTo>
                  <a:pt x="239" y="915"/>
                </a:lnTo>
                <a:lnTo>
                  <a:pt x="234" y="907"/>
                </a:lnTo>
                <a:lnTo>
                  <a:pt x="232" y="898"/>
                </a:lnTo>
                <a:lnTo>
                  <a:pt x="232" y="837"/>
                </a:lnTo>
                <a:lnTo>
                  <a:pt x="232" y="837"/>
                </a:lnTo>
                <a:lnTo>
                  <a:pt x="230" y="824"/>
                </a:lnTo>
                <a:lnTo>
                  <a:pt x="226" y="810"/>
                </a:lnTo>
                <a:lnTo>
                  <a:pt x="219" y="797"/>
                </a:lnTo>
                <a:lnTo>
                  <a:pt x="210" y="786"/>
                </a:lnTo>
                <a:lnTo>
                  <a:pt x="210" y="786"/>
                </a:lnTo>
                <a:lnTo>
                  <a:pt x="197" y="773"/>
                </a:lnTo>
                <a:lnTo>
                  <a:pt x="186" y="759"/>
                </a:lnTo>
                <a:lnTo>
                  <a:pt x="177" y="743"/>
                </a:lnTo>
                <a:lnTo>
                  <a:pt x="170" y="726"/>
                </a:lnTo>
                <a:lnTo>
                  <a:pt x="165" y="710"/>
                </a:lnTo>
                <a:lnTo>
                  <a:pt x="161" y="692"/>
                </a:lnTo>
                <a:lnTo>
                  <a:pt x="159" y="674"/>
                </a:lnTo>
                <a:lnTo>
                  <a:pt x="159" y="656"/>
                </a:lnTo>
                <a:lnTo>
                  <a:pt x="159" y="656"/>
                </a:lnTo>
                <a:lnTo>
                  <a:pt x="163" y="630"/>
                </a:lnTo>
                <a:lnTo>
                  <a:pt x="172" y="607"/>
                </a:lnTo>
                <a:lnTo>
                  <a:pt x="183" y="583"/>
                </a:lnTo>
                <a:lnTo>
                  <a:pt x="197" y="563"/>
                </a:lnTo>
                <a:lnTo>
                  <a:pt x="214" y="545"/>
                </a:lnTo>
                <a:lnTo>
                  <a:pt x="234" y="529"/>
                </a:lnTo>
                <a:lnTo>
                  <a:pt x="255" y="516"/>
                </a:lnTo>
                <a:lnTo>
                  <a:pt x="279" y="507"/>
                </a:lnTo>
                <a:lnTo>
                  <a:pt x="279" y="507"/>
                </a:lnTo>
                <a:lnTo>
                  <a:pt x="299" y="504"/>
                </a:lnTo>
                <a:lnTo>
                  <a:pt x="319" y="502"/>
                </a:lnTo>
                <a:lnTo>
                  <a:pt x="319" y="502"/>
                </a:lnTo>
                <a:lnTo>
                  <a:pt x="326" y="500"/>
                </a:lnTo>
                <a:lnTo>
                  <a:pt x="326" y="500"/>
                </a:lnTo>
                <a:lnTo>
                  <a:pt x="326" y="500"/>
                </a:lnTo>
                <a:lnTo>
                  <a:pt x="342" y="502"/>
                </a:lnTo>
                <a:lnTo>
                  <a:pt x="360" y="504"/>
                </a:lnTo>
                <a:lnTo>
                  <a:pt x="375" y="509"/>
                </a:lnTo>
                <a:lnTo>
                  <a:pt x="391" y="514"/>
                </a:lnTo>
                <a:lnTo>
                  <a:pt x="406" y="522"/>
                </a:lnTo>
                <a:lnTo>
                  <a:pt x="418" y="529"/>
                </a:lnTo>
                <a:lnTo>
                  <a:pt x="433" y="538"/>
                </a:lnTo>
                <a:lnTo>
                  <a:pt x="444" y="549"/>
                </a:lnTo>
                <a:lnTo>
                  <a:pt x="454" y="562"/>
                </a:lnTo>
                <a:lnTo>
                  <a:pt x="464" y="574"/>
                </a:lnTo>
                <a:lnTo>
                  <a:pt x="473" y="589"/>
                </a:lnTo>
                <a:lnTo>
                  <a:pt x="480" y="603"/>
                </a:lnTo>
                <a:lnTo>
                  <a:pt x="485" y="618"/>
                </a:lnTo>
                <a:lnTo>
                  <a:pt x="489" y="634"/>
                </a:lnTo>
                <a:lnTo>
                  <a:pt x="493" y="650"/>
                </a:lnTo>
                <a:lnTo>
                  <a:pt x="493" y="667"/>
                </a:lnTo>
                <a:lnTo>
                  <a:pt x="493" y="667"/>
                </a:lnTo>
                <a:lnTo>
                  <a:pt x="491" y="686"/>
                </a:lnTo>
                <a:lnTo>
                  <a:pt x="487" y="706"/>
                </a:lnTo>
                <a:lnTo>
                  <a:pt x="487" y="706"/>
                </a:lnTo>
                <a:lnTo>
                  <a:pt x="483" y="721"/>
                </a:lnTo>
                <a:lnTo>
                  <a:pt x="483" y="721"/>
                </a:lnTo>
                <a:lnTo>
                  <a:pt x="476" y="737"/>
                </a:lnTo>
                <a:lnTo>
                  <a:pt x="476" y="737"/>
                </a:lnTo>
                <a:lnTo>
                  <a:pt x="474" y="743"/>
                </a:lnTo>
                <a:lnTo>
                  <a:pt x="474" y="743"/>
                </a:lnTo>
                <a:lnTo>
                  <a:pt x="469" y="753"/>
                </a:lnTo>
                <a:lnTo>
                  <a:pt x="469" y="753"/>
                </a:lnTo>
                <a:lnTo>
                  <a:pt x="465" y="759"/>
                </a:lnTo>
                <a:lnTo>
                  <a:pt x="465" y="759"/>
                </a:lnTo>
                <a:lnTo>
                  <a:pt x="458" y="768"/>
                </a:lnTo>
                <a:lnTo>
                  <a:pt x="458" y="768"/>
                </a:lnTo>
                <a:close/>
                <a:moveTo>
                  <a:pt x="574" y="429"/>
                </a:moveTo>
                <a:lnTo>
                  <a:pt x="574" y="429"/>
                </a:lnTo>
                <a:lnTo>
                  <a:pt x="576" y="431"/>
                </a:lnTo>
                <a:lnTo>
                  <a:pt x="576" y="431"/>
                </a:lnTo>
                <a:lnTo>
                  <a:pt x="579" y="433"/>
                </a:lnTo>
                <a:lnTo>
                  <a:pt x="579" y="433"/>
                </a:lnTo>
                <a:lnTo>
                  <a:pt x="587" y="438"/>
                </a:lnTo>
                <a:lnTo>
                  <a:pt x="587" y="438"/>
                </a:lnTo>
                <a:lnTo>
                  <a:pt x="587" y="440"/>
                </a:lnTo>
                <a:lnTo>
                  <a:pt x="587" y="440"/>
                </a:lnTo>
                <a:lnTo>
                  <a:pt x="590" y="444"/>
                </a:lnTo>
                <a:lnTo>
                  <a:pt x="590" y="444"/>
                </a:lnTo>
                <a:lnTo>
                  <a:pt x="594" y="447"/>
                </a:lnTo>
                <a:lnTo>
                  <a:pt x="594" y="447"/>
                </a:lnTo>
                <a:lnTo>
                  <a:pt x="596" y="451"/>
                </a:lnTo>
                <a:lnTo>
                  <a:pt x="596" y="451"/>
                </a:lnTo>
                <a:lnTo>
                  <a:pt x="599" y="455"/>
                </a:lnTo>
                <a:lnTo>
                  <a:pt x="599" y="455"/>
                </a:lnTo>
                <a:lnTo>
                  <a:pt x="601" y="458"/>
                </a:lnTo>
                <a:lnTo>
                  <a:pt x="601" y="458"/>
                </a:lnTo>
                <a:lnTo>
                  <a:pt x="603" y="464"/>
                </a:lnTo>
                <a:lnTo>
                  <a:pt x="603" y="464"/>
                </a:lnTo>
                <a:lnTo>
                  <a:pt x="605" y="467"/>
                </a:lnTo>
                <a:lnTo>
                  <a:pt x="605" y="467"/>
                </a:lnTo>
                <a:lnTo>
                  <a:pt x="607" y="473"/>
                </a:lnTo>
                <a:lnTo>
                  <a:pt x="607" y="473"/>
                </a:lnTo>
                <a:lnTo>
                  <a:pt x="607" y="475"/>
                </a:lnTo>
                <a:lnTo>
                  <a:pt x="607" y="475"/>
                </a:lnTo>
                <a:lnTo>
                  <a:pt x="608" y="484"/>
                </a:lnTo>
                <a:lnTo>
                  <a:pt x="608" y="484"/>
                </a:lnTo>
                <a:lnTo>
                  <a:pt x="608" y="484"/>
                </a:lnTo>
                <a:lnTo>
                  <a:pt x="608" y="484"/>
                </a:lnTo>
                <a:lnTo>
                  <a:pt x="608" y="495"/>
                </a:lnTo>
                <a:lnTo>
                  <a:pt x="608" y="495"/>
                </a:lnTo>
                <a:lnTo>
                  <a:pt x="608" y="509"/>
                </a:lnTo>
                <a:lnTo>
                  <a:pt x="608" y="509"/>
                </a:lnTo>
                <a:lnTo>
                  <a:pt x="605" y="516"/>
                </a:lnTo>
                <a:lnTo>
                  <a:pt x="605" y="516"/>
                </a:lnTo>
                <a:lnTo>
                  <a:pt x="603" y="522"/>
                </a:lnTo>
                <a:lnTo>
                  <a:pt x="603" y="522"/>
                </a:lnTo>
                <a:lnTo>
                  <a:pt x="601" y="529"/>
                </a:lnTo>
                <a:lnTo>
                  <a:pt x="601" y="529"/>
                </a:lnTo>
                <a:lnTo>
                  <a:pt x="598" y="536"/>
                </a:lnTo>
                <a:lnTo>
                  <a:pt x="598" y="536"/>
                </a:lnTo>
                <a:lnTo>
                  <a:pt x="594" y="540"/>
                </a:lnTo>
                <a:lnTo>
                  <a:pt x="594" y="540"/>
                </a:lnTo>
                <a:lnTo>
                  <a:pt x="589" y="547"/>
                </a:lnTo>
                <a:lnTo>
                  <a:pt x="589" y="547"/>
                </a:lnTo>
                <a:lnTo>
                  <a:pt x="585" y="551"/>
                </a:lnTo>
                <a:lnTo>
                  <a:pt x="585" y="551"/>
                </a:lnTo>
                <a:lnTo>
                  <a:pt x="578" y="556"/>
                </a:lnTo>
                <a:lnTo>
                  <a:pt x="578" y="556"/>
                </a:lnTo>
                <a:lnTo>
                  <a:pt x="572" y="560"/>
                </a:lnTo>
                <a:lnTo>
                  <a:pt x="572" y="560"/>
                </a:lnTo>
                <a:lnTo>
                  <a:pt x="565" y="563"/>
                </a:lnTo>
                <a:lnTo>
                  <a:pt x="565" y="563"/>
                </a:lnTo>
                <a:lnTo>
                  <a:pt x="560" y="567"/>
                </a:lnTo>
                <a:lnTo>
                  <a:pt x="560" y="567"/>
                </a:lnTo>
                <a:lnTo>
                  <a:pt x="550" y="569"/>
                </a:lnTo>
                <a:lnTo>
                  <a:pt x="550" y="569"/>
                </a:lnTo>
                <a:lnTo>
                  <a:pt x="547" y="571"/>
                </a:lnTo>
                <a:lnTo>
                  <a:pt x="547" y="571"/>
                </a:lnTo>
                <a:lnTo>
                  <a:pt x="531" y="572"/>
                </a:lnTo>
                <a:lnTo>
                  <a:pt x="531" y="572"/>
                </a:lnTo>
                <a:lnTo>
                  <a:pt x="525" y="572"/>
                </a:lnTo>
                <a:lnTo>
                  <a:pt x="522" y="576"/>
                </a:lnTo>
                <a:lnTo>
                  <a:pt x="518" y="580"/>
                </a:lnTo>
                <a:lnTo>
                  <a:pt x="518" y="585"/>
                </a:lnTo>
                <a:lnTo>
                  <a:pt x="518" y="585"/>
                </a:lnTo>
                <a:lnTo>
                  <a:pt x="518" y="591"/>
                </a:lnTo>
                <a:lnTo>
                  <a:pt x="520" y="594"/>
                </a:lnTo>
                <a:lnTo>
                  <a:pt x="522" y="596"/>
                </a:lnTo>
                <a:lnTo>
                  <a:pt x="525" y="600"/>
                </a:lnTo>
                <a:lnTo>
                  <a:pt x="525" y="600"/>
                </a:lnTo>
                <a:lnTo>
                  <a:pt x="525" y="600"/>
                </a:lnTo>
                <a:lnTo>
                  <a:pt x="525" y="600"/>
                </a:lnTo>
                <a:lnTo>
                  <a:pt x="531" y="600"/>
                </a:lnTo>
                <a:lnTo>
                  <a:pt x="531" y="600"/>
                </a:lnTo>
                <a:lnTo>
                  <a:pt x="531" y="600"/>
                </a:lnTo>
                <a:lnTo>
                  <a:pt x="531" y="600"/>
                </a:lnTo>
                <a:lnTo>
                  <a:pt x="531" y="600"/>
                </a:lnTo>
                <a:lnTo>
                  <a:pt x="531" y="600"/>
                </a:lnTo>
                <a:lnTo>
                  <a:pt x="543" y="600"/>
                </a:lnTo>
                <a:lnTo>
                  <a:pt x="543" y="600"/>
                </a:lnTo>
                <a:lnTo>
                  <a:pt x="545" y="600"/>
                </a:lnTo>
                <a:lnTo>
                  <a:pt x="545" y="600"/>
                </a:lnTo>
                <a:lnTo>
                  <a:pt x="556" y="596"/>
                </a:lnTo>
                <a:lnTo>
                  <a:pt x="567" y="594"/>
                </a:lnTo>
                <a:lnTo>
                  <a:pt x="585" y="585"/>
                </a:lnTo>
                <a:lnTo>
                  <a:pt x="585" y="585"/>
                </a:lnTo>
                <a:lnTo>
                  <a:pt x="587" y="585"/>
                </a:lnTo>
                <a:lnTo>
                  <a:pt x="587" y="585"/>
                </a:lnTo>
                <a:lnTo>
                  <a:pt x="598" y="576"/>
                </a:lnTo>
                <a:lnTo>
                  <a:pt x="608" y="565"/>
                </a:lnTo>
                <a:lnTo>
                  <a:pt x="608" y="565"/>
                </a:lnTo>
                <a:lnTo>
                  <a:pt x="608" y="565"/>
                </a:lnTo>
                <a:lnTo>
                  <a:pt x="608" y="681"/>
                </a:lnTo>
                <a:lnTo>
                  <a:pt x="608" y="681"/>
                </a:lnTo>
                <a:lnTo>
                  <a:pt x="607" y="681"/>
                </a:lnTo>
                <a:lnTo>
                  <a:pt x="607" y="681"/>
                </a:lnTo>
                <a:lnTo>
                  <a:pt x="598" y="679"/>
                </a:lnTo>
                <a:lnTo>
                  <a:pt x="598" y="679"/>
                </a:lnTo>
                <a:lnTo>
                  <a:pt x="596" y="679"/>
                </a:lnTo>
                <a:lnTo>
                  <a:pt x="596" y="679"/>
                </a:lnTo>
                <a:lnTo>
                  <a:pt x="590" y="679"/>
                </a:lnTo>
                <a:lnTo>
                  <a:pt x="590" y="679"/>
                </a:lnTo>
                <a:lnTo>
                  <a:pt x="587" y="679"/>
                </a:lnTo>
                <a:lnTo>
                  <a:pt x="587" y="679"/>
                </a:lnTo>
                <a:lnTo>
                  <a:pt x="583" y="681"/>
                </a:lnTo>
                <a:lnTo>
                  <a:pt x="583" y="681"/>
                </a:lnTo>
                <a:lnTo>
                  <a:pt x="579" y="681"/>
                </a:lnTo>
                <a:lnTo>
                  <a:pt x="579" y="681"/>
                </a:lnTo>
                <a:lnTo>
                  <a:pt x="576" y="683"/>
                </a:lnTo>
                <a:lnTo>
                  <a:pt x="576" y="683"/>
                </a:lnTo>
                <a:lnTo>
                  <a:pt x="572" y="685"/>
                </a:lnTo>
                <a:lnTo>
                  <a:pt x="572" y="685"/>
                </a:lnTo>
                <a:lnTo>
                  <a:pt x="570" y="686"/>
                </a:lnTo>
                <a:lnTo>
                  <a:pt x="570" y="686"/>
                </a:lnTo>
                <a:lnTo>
                  <a:pt x="567" y="690"/>
                </a:lnTo>
                <a:lnTo>
                  <a:pt x="567" y="690"/>
                </a:lnTo>
                <a:lnTo>
                  <a:pt x="563" y="692"/>
                </a:lnTo>
                <a:lnTo>
                  <a:pt x="563" y="692"/>
                </a:lnTo>
                <a:lnTo>
                  <a:pt x="560" y="697"/>
                </a:lnTo>
                <a:lnTo>
                  <a:pt x="560" y="697"/>
                </a:lnTo>
                <a:lnTo>
                  <a:pt x="558" y="701"/>
                </a:lnTo>
                <a:lnTo>
                  <a:pt x="556" y="706"/>
                </a:lnTo>
                <a:lnTo>
                  <a:pt x="558" y="710"/>
                </a:lnTo>
                <a:lnTo>
                  <a:pt x="560" y="714"/>
                </a:lnTo>
                <a:lnTo>
                  <a:pt x="560" y="714"/>
                </a:lnTo>
                <a:lnTo>
                  <a:pt x="563" y="717"/>
                </a:lnTo>
                <a:lnTo>
                  <a:pt x="563" y="717"/>
                </a:lnTo>
                <a:lnTo>
                  <a:pt x="563" y="717"/>
                </a:lnTo>
                <a:lnTo>
                  <a:pt x="563" y="717"/>
                </a:lnTo>
                <a:lnTo>
                  <a:pt x="567" y="719"/>
                </a:lnTo>
                <a:lnTo>
                  <a:pt x="567" y="719"/>
                </a:lnTo>
                <a:lnTo>
                  <a:pt x="567" y="719"/>
                </a:lnTo>
                <a:lnTo>
                  <a:pt x="567" y="719"/>
                </a:lnTo>
                <a:lnTo>
                  <a:pt x="569" y="719"/>
                </a:lnTo>
                <a:lnTo>
                  <a:pt x="569" y="719"/>
                </a:lnTo>
                <a:lnTo>
                  <a:pt x="572" y="719"/>
                </a:lnTo>
                <a:lnTo>
                  <a:pt x="572" y="719"/>
                </a:lnTo>
                <a:lnTo>
                  <a:pt x="574" y="719"/>
                </a:lnTo>
                <a:lnTo>
                  <a:pt x="574" y="719"/>
                </a:lnTo>
                <a:lnTo>
                  <a:pt x="578" y="717"/>
                </a:lnTo>
                <a:lnTo>
                  <a:pt x="578" y="717"/>
                </a:lnTo>
                <a:lnTo>
                  <a:pt x="578" y="717"/>
                </a:lnTo>
                <a:lnTo>
                  <a:pt x="578" y="717"/>
                </a:lnTo>
                <a:lnTo>
                  <a:pt x="581" y="714"/>
                </a:lnTo>
                <a:lnTo>
                  <a:pt x="581" y="714"/>
                </a:lnTo>
                <a:lnTo>
                  <a:pt x="587" y="710"/>
                </a:lnTo>
                <a:lnTo>
                  <a:pt x="587" y="710"/>
                </a:lnTo>
                <a:lnTo>
                  <a:pt x="590" y="708"/>
                </a:lnTo>
                <a:lnTo>
                  <a:pt x="590" y="708"/>
                </a:lnTo>
                <a:lnTo>
                  <a:pt x="592" y="706"/>
                </a:lnTo>
                <a:lnTo>
                  <a:pt x="592" y="706"/>
                </a:lnTo>
                <a:lnTo>
                  <a:pt x="596" y="706"/>
                </a:lnTo>
                <a:lnTo>
                  <a:pt x="596" y="706"/>
                </a:lnTo>
                <a:lnTo>
                  <a:pt x="598" y="708"/>
                </a:lnTo>
                <a:lnTo>
                  <a:pt x="598" y="708"/>
                </a:lnTo>
                <a:lnTo>
                  <a:pt x="603" y="710"/>
                </a:lnTo>
                <a:lnTo>
                  <a:pt x="603" y="710"/>
                </a:lnTo>
                <a:lnTo>
                  <a:pt x="607" y="715"/>
                </a:lnTo>
                <a:lnTo>
                  <a:pt x="608" y="723"/>
                </a:lnTo>
                <a:lnTo>
                  <a:pt x="608" y="804"/>
                </a:lnTo>
                <a:lnTo>
                  <a:pt x="608" y="804"/>
                </a:lnTo>
                <a:lnTo>
                  <a:pt x="608" y="806"/>
                </a:lnTo>
                <a:lnTo>
                  <a:pt x="608" y="806"/>
                </a:lnTo>
                <a:lnTo>
                  <a:pt x="608" y="820"/>
                </a:lnTo>
                <a:lnTo>
                  <a:pt x="603" y="833"/>
                </a:lnTo>
                <a:lnTo>
                  <a:pt x="596" y="846"/>
                </a:lnTo>
                <a:lnTo>
                  <a:pt x="589" y="857"/>
                </a:lnTo>
                <a:lnTo>
                  <a:pt x="578" y="866"/>
                </a:lnTo>
                <a:lnTo>
                  <a:pt x="565" y="873"/>
                </a:lnTo>
                <a:lnTo>
                  <a:pt x="550" y="877"/>
                </a:lnTo>
                <a:lnTo>
                  <a:pt x="536" y="878"/>
                </a:lnTo>
                <a:lnTo>
                  <a:pt x="536" y="878"/>
                </a:lnTo>
                <a:lnTo>
                  <a:pt x="523" y="877"/>
                </a:lnTo>
                <a:lnTo>
                  <a:pt x="523" y="877"/>
                </a:lnTo>
                <a:lnTo>
                  <a:pt x="522" y="877"/>
                </a:lnTo>
                <a:lnTo>
                  <a:pt x="522" y="877"/>
                </a:lnTo>
                <a:lnTo>
                  <a:pt x="516" y="875"/>
                </a:lnTo>
                <a:lnTo>
                  <a:pt x="516" y="875"/>
                </a:lnTo>
                <a:lnTo>
                  <a:pt x="509" y="873"/>
                </a:lnTo>
                <a:lnTo>
                  <a:pt x="509" y="873"/>
                </a:lnTo>
                <a:lnTo>
                  <a:pt x="503" y="869"/>
                </a:lnTo>
                <a:lnTo>
                  <a:pt x="503" y="869"/>
                </a:lnTo>
                <a:lnTo>
                  <a:pt x="498" y="866"/>
                </a:lnTo>
                <a:lnTo>
                  <a:pt x="498" y="866"/>
                </a:lnTo>
                <a:lnTo>
                  <a:pt x="491" y="862"/>
                </a:lnTo>
                <a:lnTo>
                  <a:pt x="491" y="862"/>
                </a:lnTo>
                <a:lnTo>
                  <a:pt x="487" y="858"/>
                </a:lnTo>
                <a:lnTo>
                  <a:pt x="487" y="858"/>
                </a:lnTo>
                <a:lnTo>
                  <a:pt x="482" y="853"/>
                </a:lnTo>
                <a:lnTo>
                  <a:pt x="482" y="853"/>
                </a:lnTo>
                <a:lnTo>
                  <a:pt x="478" y="848"/>
                </a:lnTo>
                <a:lnTo>
                  <a:pt x="478" y="848"/>
                </a:lnTo>
                <a:lnTo>
                  <a:pt x="476" y="846"/>
                </a:lnTo>
                <a:lnTo>
                  <a:pt x="476" y="846"/>
                </a:lnTo>
                <a:lnTo>
                  <a:pt x="474" y="842"/>
                </a:lnTo>
                <a:lnTo>
                  <a:pt x="474" y="842"/>
                </a:lnTo>
                <a:lnTo>
                  <a:pt x="473" y="840"/>
                </a:lnTo>
                <a:lnTo>
                  <a:pt x="473" y="840"/>
                </a:lnTo>
                <a:lnTo>
                  <a:pt x="471" y="837"/>
                </a:lnTo>
                <a:lnTo>
                  <a:pt x="471" y="837"/>
                </a:lnTo>
                <a:lnTo>
                  <a:pt x="467" y="831"/>
                </a:lnTo>
                <a:lnTo>
                  <a:pt x="467" y="831"/>
                </a:lnTo>
                <a:lnTo>
                  <a:pt x="467" y="828"/>
                </a:lnTo>
                <a:lnTo>
                  <a:pt x="467" y="828"/>
                </a:lnTo>
                <a:lnTo>
                  <a:pt x="465" y="824"/>
                </a:lnTo>
                <a:lnTo>
                  <a:pt x="465" y="824"/>
                </a:lnTo>
                <a:lnTo>
                  <a:pt x="465" y="820"/>
                </a:lnTo>
                <a:lnTo>
                  <a:pt x="465" y="820"/>
                </a:lnTo>
                <a:lnTo>
                  <a:pt x="465" y="819"/>
                </a:lnTo>
                <a:lnTo>
                  <a:pt x="465" y="819"/>
                </a:lnTo>
                <a:lnTo>
                  <a:pt x="464" y="806"/>
                </a:lnTo>
                <a:lnTo>
                  <a:pt x="464" y="806"/>
                </a:lnTo>
                <a:lnTo>
                  <a:pt x="478" y="792"/>
                </a:lnTo>
                <a:lnTo>
                  <a:pt x="489" y="773"/>
                </a:lnTo>
                <a:lnTo>
                  <a:pt x="489" y="773"/>
                </a:lnTo>
                <a:lnTo>
                  <a:pt x="493" y="777"/>
                </a:lnTo>
                <a:lnTo>
                  <a:pt x="494" y="781"/>
                </a:lnTo>
                <a:lnTo>
                  <a:pt x="498" y="782"/>
                </a:lnTo>
                <a:lnTo>
                  <a:pt x="502" y="782"/>
                </a:lnTo>
                <a:lnTo>
                  <a:pt x="502" y="782"/>
                </a:lnTo>
                <a:lnTo>
                  <a:pt x="507" y="782"/>
                </a:lnTo>
                <a:lnTo>
                  <a:pt x="512" y="779"/>
                </a:lnTo>
                <a:lnTo>
                  <a:pt x="514" y="773"/>
                </a:lnTo>
                <a:lnTo>
                  <a:pt x="516" y="768"/>
                </a:lnTo>
                <a:lnTo>
                  <a:pt x="516" y="768"/>
                </a:lnTo>
                <a:lnTo>
                  <a:pt x="514" y="752"/>
                </a:lnTo>
                <a:lnTo>
                  <a:pt x="509" y="735"/>
                </a:lnTo>
                <a:lnTo>
                  <a:pt x="509" y="735"/>
                </a:lnTo>
                <a:lnTo>
                  <a:pt x="514" y="719"/>
                </a:lnTo>
                <a:lnTo>
                  <a:pt x="518" y="703"/>
                </a:lnTo>
                <a:lnTo>
                  <a:pt x="522" y="685"/>
                </a:lnTo>
                <a:lnTo>
                  <a:pt x="522" y="667"/>
                </a:lnTo>
                <a:lnTo>
                  <a:pt x="522" y="667"/>
                </a:lnTo>
                <a:lnTo>
                  <a:pt x="520" y="647"/>
                </a:lnTo>
                <a:lnTo>
                  <a:pt x="518" y="627"/>
                </a:lnTo>
                <a:lnTo>
                  <a:pt x="512" y="609"/>
                </a:lnTo>
                <a:lnTo>
                  <a:pt x="505" y="589"/>
                </a:lnTo>
                <a:lnTo>
                  <a:pt x="496" y="572"/>
                </a:lnTo>
                <a:lnTo>
                  <a:pt x="487" y="556"/>
                </a:lnTo>
                <a:lnTo>
                  <a:pt x="474" y="540"/>
                </a:lnTo>
                <a:lnTo>
                  <a:pt x="462" y="527"/>
                </a:lnTo>
                <a:lnTo>
                  <a:pt x="447" y="514"/>
                </a:lnTo>
                <a:lnTo>
                  <a:pt x="431" y="502"/>
                </a:lnTo>
                <a:lnTo>
                  <a:pt x="415" y="493"/>
                </a:lnTo>
                <a:lnTo>
                  <a:pt x="397" y="485"/>
                </a:lnTo>
                <a:lnTo>
                  <a:pt x="378" y="478"/>
                </a:lnTo>
                <a:lnTo>
                  <a:pt x="359" y="475"/>
                </a:lnTo>
                <a:lnTo>
                  <a:pt x="339" y="473"/>
                </a:lnTo>
                <a:lnTo>
                  <a:pt x="319" y="473"/>
                </a:lnTo>
                <a:lnTo>
                  <a:pt x="319" y="473"/>
                </a:lnTo>
                <a:lnTo>
                  <a:pt x="311" y="473"/>
                </a:lnTo>
                <a:lnTo>
                  <a:pt x="311" y="473"/>
                </a:lnTo>
                <a:lnTo>
                  <a:pt x="306" y="464"/>
                </a:lnTo>
                <a:lnTo>
                  <a:pt x="306" y="464"/>
                </a:lnTo>
                <a:lnTo>
                  <a:pt x="302" y="458"/>
                </a:lnTo>
                <a:lnTo>
                  <a:pt x="302" y="458"/>
                </a:lnTo>
                <a:lnTo>
                  <a:pt x="299" y="453"/>
                </a:lnTo>
                <a:lnTo>
                  <a:pt x="299" y="453"/>
                </a:lnTo>
                <a:lnTo>
                  <a:pt x="295" y="444"/>
                </a:lnTo>
                <a:lnTo>
                  <a:pt x="295" y="444"/>
                </a:lnTo>
                <a:lnTo>
                  <a:pt x="293" y="442"/>
                </a:lnTo>
                <a:lnTo>
                  <a:pt x="293" y="442"/>
                </a:lnTo>
                <a:lnTo>
                  <a:pt x="290" y="428"/>
                </a:lnTo>
                <a:lnTo>
                  <a:pt x="290" y="428"/>
                </a:lnTo>
                <a:lnTo>
                  <a:pt x="290" y="428"/>
                </a:lnTo>
                <a:lnTo>
                  <a:pt x="290" y="428"/>
                </a:lnTo>
                <a:lnTo>
                  <a:pt x="290" y="413"/>
                </a:lnTo>
                <a:lnTo>
                  <a:pt x="290" y="413"/>
                </a:lnTo>
                <a:lnTo>
                  <a:pt x="290" y="402"/>
                </a:lnTo>
                <a:lnTo>
                  <a:pt x="290" y="402"/>
                </a:lnTo>
                <a:lnTo>
                  <a:pt x="292" y="399"/>
                </a:lnTo>
                <a:lnTo>
                  <a:pt x="292" y="399"/>
                </a:lnTo>
                <a:lnTo>
                  <a:pt x="292" y="391"/>
                </a:lnTo>
                <a:lnTo>
                  <a:pt x="292" y="391"/>
                </a:lnTo>
                <a:lnTo>
                  <a:pt x="293" y="386"/>
                </a:lnTo>
                <a:lnTo>
                  <a:pt x="293" y="386"/>
                </a:lnTo>
                <a:lnTo>
                  <a:pt x="295" y="382"/>
                </a:lnTo>
                <a:lnTo>
                  <a:pt x="295" y="382"/>
                </a:lnTo>
                <a:lnTo>
                  <a:pt x="299" y="375"/>
                </a:lnTo>
                <a:lnTo>
                  <a:pt x="299" y="375"/>
                </a:lnTo>
                <a:lnTo>
                  <a:pt x="299" y="373"/>
                </a:lnTo>
                <a:lnTo>
                  <a:pt x="299" y="373"/>
                </a:lnTo>
                <a:lnTo>
                  <a:pt x="310" y="359"/>
                </a:lnTo>
                <a:lnTo>
                  <a:pt x="324" y="344"/>
                </a:lnTo>
                <a:lnTo>
                  <a:pt x="324" y="344"/>
                </a:lnTo>
                <a:lnTo>
                  <a:pt x="330" y="357"/>
                </a:lnTo>
                <a:lnTo>
                  <a:pt x="330" y="357"/>
                </a:lnTo>
                <a:lnTo>
                  <a:pt x="330" y="357"/>
                </a:lnTo>
                <a:lnTo>
                  <a:pt x="330" y="357"/>
                </a:lnTo>
                <a:lnTo>
                  <a:pt x="337" y="370"/>
                </a:lnTo>
                <a:lnTo>
                  <a:pt x="337" y="370"/>
                </a:lnTo>
                <a:lnTo>
                  <a:pt x="337" y="370"/>
                </a:lnTo>
                <a:lnTo>
                  <a:pt x="337" y="370"/>
                </a:lnTo>
                <a:lnTo>
                  <a:pt x="337" y="370"/>
                </a:lnTo>
                <a:lnTo>
                  <a:pt x="337" y="370"/>
                </a:lnTo>
                <a:lnTo>
                  <a:pt x="348" y="382"/>
                </a:lnTo>
                <a:lnTo>
                  <a:pt x="348" y="382"/>
                </a:lnTo>
                <a:lnTo>
                  <a:pt x="349" y="384"/>
                </a:lnTo>
                <a:lnTo>
                  <a:pt x="349" y="384"/>
                </a:lnTo>
                <a:lnTo>
                  <a:pt x="362" y="393"/>
                </a:lnTo>
                <a:lnTo>
                  <a:pt x="362" y="393"/>
                </a:lnTo>
                <a:lnTo>
                  <a:pt x="364" y="395"/>
                </a:lnTo>
                <a:lnTo>
                  <a:pt x="364" y="395"/>
                </a:lnTo>
                <a:lnTo>
                  <a:pt x="375" y="400"/>
                </a:lnTo>
                <a:lnTo>
                  <a:pt x="375" y="400"/>
                </a:lnTo>
                <a:lnTo>
                  <a:pt x="378" y="402"/>
                </a:lnTo>
                <a:lnTo>
                  <a:pt x="378" y="402"/>
                </a:lnTo>
                <a:lnTo>
                  <a:pt x="393" y="408"/>
                </a:lnTo>
                <a:lnTo>
                  <a:pt x="393" y="408"/>
                </a:lnTo>
                <a:lnTo>
                  <a:pt x="395" y="408"/>
                </a:lnTo>
                <a:lnTo>
                  <a:pt x="395" y="408"/>
                </a:lnTo>
                <a:lnTo>
                  <a:pt x="398" y="408"/>
                </a:lnTo>
                <a:lnTo>
                  <a:pt x="398" y="408"/>
                </a:lnTo>
                <a:lnTo>
                  <a:pt x="402" y="408"/>
                </a:lnTo>
                <a:lnTo>
                  <a:pt x="402" y="408"/>
                </a:lnTo>
                <a:lnTo>
                  <a:pt x="413" y="409"/>
                </a:lnTo>
                <a:lnTo>
                  <a:pt x="413" y="409"/>
                </a:lnTo>
                <a:lnTo>
                  <a:pt x="420" y="409"/>
                </a:lnTo>
                <a:lnTo>
                  <a:pt x="420" y="409"/>
                </a:lnTo>
                <a:lnTo>
                  <a:pt x="424" y="408"/>
                </a:lnTo>
                <a:lnTo>
                  <a:pt x="424" y="408"/>
                </a:lnTo>
                <a:lnTo>
                  <a:pt x="427" y="408"/>
                </a:lnTo>
                <a:lnTo>
                  <a:pt x="427" y="408"/>
                </a:lnTo>
                <a:lnTo>
                  <a:pt x="427" y="408"/>
                </a:lnTo>
                <a:lnTo>
                  <a:pt x="427" y="408"/>
                </a:lnTo>
                <a:lnTo>
                  <a:pt x="427" y="408"/>
                </a:lnTo>
                <a:lnTo>
                  <a:pt x="427" y="408"/>
                </a:lnTo>
                <a:lnTo>
                  <a:pt x="436" y="415"/>
                </a:lnTo>
                <a:lnTo>
                  <a:pt x="444" y="424"/>
                </a:lnTo>
                <a:lnTo>
                  <a:pt x="444" y="424"/>
                </a:lnTo>
                <a:lnTo>
                  <a:pt x="445" y="426"/>
                </a:lnTo>
                <a:lnTo>
                  <a:pt x="445" y="426"/>
                </a:lnTo>
                <a:lnTo>
                  <a:pt x="447" y="431"/>
                </a:lnTo>
                <a:lnTo>
                  <a:pt x="447" y="431"/>
                </a:lnTo>
                <a:lnTo>
                  <a:pt x="449" y="435"/>
                </a:lnTo>
                <a:lnTo>
                  <a:pt x="449" y="435"/>
                </a:lnTo>
                <a:lnTo>
                  <a:pt x="449" y="438"/>
                </a:lnTo>
                <a:lnTo>
                  <a:pt x="449" y="438"/>
                </a:lnTo>
                <a:lnTo>
                  <a:pt x="451" y="444"/>
                </a:lnTo>
                <a:lnTo>
                  <a:pt x="451" y="444"/>
                </a:lnTo>
                <a:lnTo>
                  <a:pt x="451" y="447"/>
                </a:lnTo>
                <a:lnTo>
                  <a:pt x="451" y="447"/>
                </a:lnTo>
                <a:lnTo>
                  <a:pt x="451" y="453"/>
                </a:lnTo>
                <a:lnTo>
                  <a:pt x="451" y="453"/>
                </a:lnTo>
                <a:lnTo>
                  <a:pt x="451" y="457"/>
                </a:lnTo>
                <a:lnTo>
                  <a:pt x="451" y="457"/>
                </a:lnTo>
                <a:lnTo>
                  <a:pt x="449" y="466"/>
                </a:lnTo>
                <a:lnTo>
                  <a:pt x="449" y="466"/>
                </a:lnTo>
                <a:lnTo>
                  <a:pt x="444" y="475"/>
                </a:lnTo>
                <a:lnTo>
                  <a:pt x="444" y="475"/>
                </a:lnTo>
                <a:lnTo>
                  <a:pt x="444" y="480"/>
                </a:lnTo>
                <a:lnTo>
                  <a:pt x="444" y="480"/>
                </a:lnTo>
                <a:lnTo>
                  <a:pt x="444" y="484"/>
                </a:lnTo>
                <a:lnTo>
                  <a:pt x="444" y="484"/>
                </a:lnTo>
                <a:lnTo>
                  <a:pt x="444" y="485"/>
                </a:lnTo>
                <a:lnTo>
                  <a:pt x="444" y="485"/>
                </a:lnTo>
                <a:lnTo>
                  <a:pt x="445" y="489"/>
                </a:lnTo>
                <a:lnTo>
                  <a:pt x="445" y="489"/>
                </a:lnTo>
                <a:lnTo>
                  <a:pt x="445" y="489"/>
                </a:lnTo>
                <a:lnTo>
                  <a:pt x="445" y="489"/>
                </a:lnTo>
                <a:lnTo>
                  <a:pt x="449" y="493"/>
                </a:lnTo>
                <a:lnTo>
                  <a:pt x="449" y="493"/>
                </a:lnTo>
                <a:lnTo>
                  <a:pt x="449" y="493"/>
                </a:lnTo>
                <a:lnTo>
                  <a:pt x="449" y="493"/>
                </a:lnTo>
                <a:lnTo>
                  <a:pt x="449" y="495"/>
                </a:lnTo>
                <a:lnTo>
                  <a:pt x="449" y="495"/>
                </a:lnTo>
                <a:lnTo>
                  <a:pt x="456" y="496"/>
                </a:lnTo>
                <a:lnTo>
                  <a:pt x="456" y="496"/>
                </a:lnTo>
                <a:lnTo>
                  <a:pt x="462" y="495"/>
                </a:lnTo>
                <a:lnTo>
                  <a:pt x="465" y="493"/>
                </a:lnTo>
                <a:lnTo>
                  <a:pt x="465" y="493"/>
                </a:lnTo>
                <a:lnTo>
                  <a:pt x="469" y="489"/>
                </a:lnTo>
                <a:lnTo>
                  <a:pt x="469" y="489"/>
                </a:lnTo>
                <a:lnTo>
                  <a:pt x="469" y="487"/>
                </a:lnTo>
                <a:lnTo>
                  <a:pt x="469" y="487"/>
                </a:lnTo>
                <a:lnTo>
                  <a:pt x="474" y="476"/>
                </a:lnTo>
                <a:lnTo>
                  <a:pt x="474" y="476"/>
                </a:lnTo>
                <a:lnTo>
                  <a:pt x="476" y="471"/>
                </a:lnTo>
                <a:lnTo>
                  <a:pt x="476" y="471"/>
                </a:lnTo>
                <a:lnTo>
                  <a:pt x="478" y="466"/>
                </a:lnTo>
                <a:lnTo>
                  <a:pt x="478" y="466"/>
                </a:lnTo>
                <a:lnTo>
                  <a:pt x="478" y="466"/>
                </a:lnTo>
                <a:lnTo>
                  <a:pt x="478" y="466"/>
                </a:lnTo>
                <a:lnTo>
                  <a:pt x="478" y="462"/>
                </a:lnTo>
                <a:lnTo>
                  <a:pt x="478" y="462"/>
                </a:lnTo>
                <a:lnTo>
                  <a:pt x="478" y="455"/>
                </a:lnTo>
                <a:lnTo>
                  <a:pt x="478" y="455"/>
                </a:lnTo>
                <a:lnTo>
                  <a:pt x="478" y="449"/>
                </a:lnTo>
                <a:lnTo>
                  <a:pt x="478" y="449"/>
                </a:lnTo>
                <a:lnTo>
                  <a:pt x="478" y="440"/>
                </a:lnTo>
                <a:lnTo>
                  <a:pt x="478" y="440"/>
                </a:lnTo>
                <a:lnTo>
                  <a:pt x="478" y="437"/>
                </a:lnTo>
                <a:lnTo>
                  <a:pt x="478" y="437"/>
                </a:lnTo>
                <a:lnTo>
                  <a:pt x="474" y="426"/>
                </a:lnTo>
                <a:lnTo>
                  <a:pt x="471" y="417"/>
                </a:lnTo>
                <a:lnTo>
                  <a:pt x="465" y="406"/>
                </a:lnTo>
                <a:lnTo>
                  <a:pt x="458" y="397"/>
                </a:lnTo>
                <a:lnTo>
                  <a:pt x="458" y="397"/>
                </a:lnTo>
                <a:lnTo>
                  <a:pt x="458" y="397"/>
                </a:lnTo>
                <a:lnTo>
                  <a:pt x="458" y="397"/>
                </a:lnTo>
                <a:lnTo>
                  <a:pt x="471" y="388"/>
                </a:lnTo>
                <a:lnTo>
                  <a:pt x="482" y="377"/>
                </a:lnTo>
                <a:lnTo>
                  <a:pt x="491" y="364"/>
                </a:lnTo>
                <a:lnTo>
                  <a:pt x="498" y="352"/>
                </a:lnTo>
                <a:lnTo>
                  <a:pt x="498" y="352"/>
                </a:lnTo>
                <a:lnTo>
                  <a:pt x="498" y="352"/>
                </a:lnTo>
                <a:lnTo>
                  <a:pt x="498" y="352"/>
                </a:lnTo>
                <a:lnTo>
                  <a:pt x="512" y="352"/>
                </a:lnTo>
                <a:lnTo>
                  <a:pt x="512" y="352"/>
                </a:lnTo>
                <a:lnTo>
                  <a:pt x="525" y="352"/>
                </a:lnTo>
                <a:lnTo>
                  <a:pt x="525" y="352"/>
                </a:lnTo>
                <a:lnTo>
                  <a:pt x="525" y="352"/>
                </a:lnTo>
                <a:lnTo>
                  <a:pt x="525" y="352"/>
                </a:lnTo>
                <a:lnTo>
                  <a:pt x="543" y="346"/>
                </a:lnTo>
                <a:lnTo>
                  <a:pt x="543" y="346"/>
                </a:lnTo>
                <a:lnTo>
                  <a:pt x="549" y="344"/>
                </a:lnTo>
                <a:lnTo>
                  <a:pt x="549" y="344"/>
                </a:lnTo>
                <a:lnTo>
                  <a:pt x="550" y="344"/>
                </a:lnTo>
                <a:lnTo>
                  <a:pt x="550" y="344"/>
                </a:lnTo>
                <a:lnTo>
                  <a:pt x="561" y="339"/>
                </a:lnTo>
                <a:lnTo>
                  <a:pt x="561" y="339"/>
                </a:lnTo>
                <a:lnTo>
                  <a:pt x="567" y="335"/>
                </a:lnTo>
                <a:lnTo>
                  <a:pt x="567" y="335"/>
                </a:lnTo>
                <a:lnTo>
                  <a:pt x="569" y="335"/>
                </a:lnTo>
                <a:lnTo>
                  <a:pt x="569" y="335"/>
                </a:lnTo>
                <a:lnTo>
                  <a:pt x="572" y="330"/>
                </a:lnTo>
                <a:lnTo>
                  <a:pt x="572" y="330"/>
                </a:lnTo>
                <a:lnTo>
                  <a:pt x="574" y="323"/>
                </a:lnTo>
                <a:lnTo>
                  <a:pt x="572" y="319"/>
                </a:lnTo>
                <a:lnTo>
                  <a:pt x="570" y="315"/>
                </a:lnTo>
                <a:lnTo>
                  <a:pt x="570" y="315"/>
                </a:lnTo>
                <a:lnTo>
                  <a:pt x="567" y="312"/>
                </a:lnTo>
                <a:lnTo>
                  <a:pt x="563" y="310"/>
                </a:lnTo>
                <a:lnTo>
                  <a:pt x="563" y="310"/>
                </a:lnTo>
                <a:lnTo>
                  <a:pt x="558" y="310"/>
                </a:lnTo>
                <a:lnTo>
                  <a:pt x="552" y="312"/>
                </a:lnTo>
                <a:lnTo>
                  <a:pt x="552" y="312"/>
                </a:lnTo>
                <a:lnTo>
                  <a:pt x="541" y="317"/>
                </a:lnTo>
                <a:lnTo>
                  <a:pt x="532" y="321"/>
                </a:lnTo>
                <a:lnTo>
                  <a:pt x="520" y="324"/>
                </a:lnTo>
                <a:lnTo>
                  <a:pt x="520" y="324"/>
                </a:lnTo>
                <a:lnTo>
                  <a:pt x="507" y="324"/>
                </a:lnTo>
                <a:lnTo>
                  <a:pt x="493" y="321"/>
                </a:lnTo>
                <a:lnTo>
                  <a:pt x="493" y="321"/>
                </a:lnTo>
                <a:lnTo>
                  <a:pt x="485" y="317"/>
                </a:lnTo>
                <a:lnTo>
                  <a:pt x="478" y="312"/>
                </a:lnTo>
                <a:lnTo>
                  <a:pt x="467" y="303"/>
                </a:lnTo>
                <a:lnTo>
                  <a:pt x="462" y="294"/>
                </a:lnTo>
                <a:lnTo>
                  <a:pt x="458" y="286"/>
                </a:lnTo>
                <a:lnTo>
                  <a:pt x="458" y="286"/>
                </a:lnTo>
                <a:lnTo>
                  <a:pt x="458" y="286"/>
                </a:lnTo>
                <a:lnTo>
                  <a:pt x="458" y="286"/>
                </a:lnTo>
                <a:lnTo>
                  <a:pt x="454" y="283"/>
                </a:lnTo>
                <a:lnTo>
                  <a:pt x="449" y="279"/>
                </a:lnTo>
                <a:lnTo>
                  <a:pt x="445" y="279"/>
                </a:lnTo>
                <a:lnTo>
                  <a:pt x="440" y="279"/>
                </a:lnTo>
                <a:lnTo>
                  <a:pt x="440" y="279"/>
                </a:lnTo>
                <a:lnTo>
                  <a:pt x="435" y="285"/>
                </a:lnTo>
                <a:lnTo>
                  <a:pt x="435" y="285"/>
                </a:lnTo>
                <a:lnTo>
                  <a:pt x="431" y="290"/>
                </a:lnTo>
                <a:lnTo>
                  <a:pt x="431" y="294"/>
                </a:lnTo>
                <a:lnTo>
                  <a:pt x="433" y="297"/>
                </a:lnTo>
                <a:lnTo>
                  <a:pt x="433" y="297"/>
                </a:lnTo>
                <a:lnTo>
                  <a:pt x="435" y="303"/>
                </a:lnTo>
                <a:lnTo>
                  <a:pt x="435" y="303"/>
                </a:lnTo>
                <a:lnTo>
                  <a:pt x="435" y="303"/>
                </a:lnTo>
                <a:lnTo>
                  <a:pt x="435" y="303"/>
                </a:lnTo>
                <a:lnTo>
                  <a:pt x="438" y="310"/>
                </a:lnTo>
                <a:lnTo>
                  <a:pt x="438" y="310"/>
                </a:lnTo>
                <a:lnTo>
                  <a:pt x="438" y="310"/>
                </a:lnTo>
                <a:lnTo>
                  <a:pt x="438" y="310"/>
                </a:lnTo>
                <a:lnTo>
                  <a:pt x="440" y="310"/>
                </a:lnTo>
                <a:lnTo>
                  <a:pt x="440" y="310"/>
                </a:lnTo>
                <a:lnTo>
                  <a:pt x="444" y="317"/>
                </a:lnTo>
                <a:lnTo>
                  <a:pt x="444" y="317"/>
                </a:lnTo>
                <a:lnTo>
                  <a:pt x="445" y="319"/>
                </a:lnTo>
                <a:lnTo>
                  <a:pt x="445" y="319"/>
                </a:lnTo>
                <a:lnTo>
                  <a:pt x="451" y="324"/>
                </a:lnTo>
                <a:lnTo>
                  <a:pt x="451" y="324"/>
                </a:lnTo>
                <a:lnTo>
                  <a:pt x="453" y="326"/>
                </a:lnTo>
                <a:lnTo>
                  <a:pt x="453" y="326"/>
                </a:lnTo>
                <a:lnTo>
                  <a:pt x="460" y="333"/>
                </a:lnTo>
                <a:lnTo>
                  <a:pt x="460" y="333"/>
                </a:lnTo>
                <a:lnTo>
                  <a:pt x="460" y="333"/>
                </a:lnTo>
                <a:lnTo>
                  <a:pt x="460" y="333"/>
                </a:lnTo>
                <a:lnTo>
                  <a:pt x="471" y="341"/>
                </a:lnTo>
                <a:lnTo>
                  <a:pt x="471" y="341"/>
                </a:lnTo>
                <a:lnTo>
                  <a:pt x="471" y="341"/>
                </a:lnTo>
                <a:lnTo>
                  <a:pt x="471" y="341"/>
                </a:lnTo>
                <a:lnTo>
                  <a:pt x="465" y="352"/>
                </a:lnTo>
                <a:lnTo>
                  <a:pt x="458" y="361"/>
                </a:lnTo>
                <a:lnTo>
                  <a:pt x="458" y="361"/>
                </a:lnTo>
                <a:lnTo>
                  <a:pt x="458" y="361"/>
                </a:lnTo>
                <a:lnTo>
                  <a:pt x="458" y="361"/>
                </a:lnTo>
                <a:lnTo>
                  <a:pt x="451" y="368"/>
                </a:lnTo>
                <a:lnTo>
                  <a:pt x="451" y="368"/>
                </a:lnTo>
                <a:lnTo>
                  <a:pt x="449" y="370"/>
                </a:lnTo>
                <a:lnTo>
                  <a:pt x="449" y="370"/>
                </a:lnTo>
                <a:lnTo>
                  <a:pt x="442" y="373"/>
                </a:lnTo>
                <a:lnTo>
                  <a:pt x="442" y="373"/>
                </a:lnTo>
                <a:lnTo>
                  <a:pt x="440" y="375"/>
                </a:lnTo>
                <a:lnTo>
                  <a:pt x="440" y="375"/>
                </a:lnTo>
                <a:lnTo>
                  <a:pt x="433" y="377"/>
                </a:lnTo>
                <a:lnTo>
                  <a:pt x="433" y="377"/>
                </a:lnTo>
                <a:lnTo>
                  <a:pt x="429" y="379"/>
                </a:lnTo>
                <a:lnTo>
                  <a:pt x="429" y="379"/>
                </a:lnTo>
                <a:lnTo>
                  <a:pt x="420" y="380"/>
                </a:lnTo>
                <a:lnTo>
                  <a:pt x="420" y="380"/>
                </a:lnTo>
                <a:lnTo>
                  <a:pt x="407" y="380"/>
                </a:lnTo>
                <a:lnTo>
                  <a:pt x="407" y="380"/>
                </a:lnTo>
                <a:lnTo>
                  <a:pt x="397" y="379"/>
                </a:lnTo>
                <a:lnTo>
                  <a:pt x="387" y="375"/>
                </a:lnTo>
                <a:lnTo>
                  <a:pt x="377" y="370"/>
                </a:lnTo>
                <a:lnTo>
                  <a:pt x="368" y="364"/>
                </a:lnTo>
                <a:lnTo>
                  <a:pt x="368" y="364"/>
                </a:lnTo>
                <a:lnTo>
                  <a:pt x="359" y="353"/>
                </a:lnTo>
                <a:lnTo>
                  <a:pt x="359" y="353"/>
                </a:lnTo>
                <a:lnTo>
                  <a:pt x="359" y="352"/>
                </a:lnTo>
                <a:lnTo>
                  <a:pt x="359" y="352"/>
                </a:lnTo>
                <a:lnTo>
                  <a:pt x="355" y="348"/>
                </a:lnTo>
                <a:lnTo>
                  <a:pt x="355" y="348"/>
                </a:lnTo>
                <a:lnTo>
                  <a:pt x="353" y="344"/>
                </a:lnTo>
                <a:lnTo>
                  <a:pt x="353" y="344"/>
                </a:lnTo>
                <a:lnTo>
                  <a:pt x="351" y="341"/>
                </a:lnTo>
                <a:lnTo>
                  <a:pt x="351" y="341"/>
                </a:lnTo>
                <a:lnTo>
                  <a:pt x="349" y="337"/>
                </a:lnTo>
                <a:lnTo>
                  <a:pt x="349" y="337"/>
                </a:lnTo>
                <a:lnTo>
                  <a:pt x="349" y="333"/>
                </a:lnTo>
                <a:lnTo>
                  <a:pt x="349" y="333"/>
                </a:lnTo>
                <a:lnTo>
                  <a:pt x="348" y="330"/>
                </a:lnTo>
                <a:lnTo>
                  <a:pt x="348" y="330"/>
                </a:lnTo>
                <a:lnTo>
                  <a:pt x="348" y="324"/>
                </a:lnTo>
                <a:lnTo>
                  <a:pt x="348" y="324"/>
                </a:lnTo>
                <a:lnTo>
                  <a:pt x="348" y="321"/>
                </a:lnTo>
                <a:lnTo>
                  <a:pt x="348" y="321"/>
                </a:lnTo>
                <a:lnTo>
                  <a:pt x="348" y="312"/>
                </a:lnTo>
                <a:lnTo>
                  <a:pt x="348" y="312"/>
                </a:lnTo>
                <a:lnTo>
                  <a:pt x="349" y="297"/>
                </a:lnTo>
                <a:lnTo>
                  <a:pt x="349" y="297"/>
                </a:lnTo>
                <a:lnTo>
                  <a:pt x="349" y="292"/>
                </a:lnTo>
                <a:lnTo>
                  <a:pt x="349" y="292"/>
                </a:lnTo>
                <a:lnTo>
                  <a:pt x="353" y="283"/>
                </a:lnTo>
                <a:lnTo>
                  <a:pt x="353" y="283"/>
                </a:lnTo>
                <a:lnTo>
                  <a:pt x="355" y="277"/>
                </a:lnTo>
                <a:lnTo>
                  <a:pt x="355" y="277"/>
                </a:lnTo>
                <a:lnTo>
                  <a:pt x="359" y="268"/>
                </a:lnTo>
                <a:lnTo>
                  <a:pt x="359" y="268"/>
                </a:lnTo>
                <a:lnTo>
                  <a:pt x="362" y="265"/>
                </a:lnTo>
                <a:lnTo>
                  <a:pt x="362" y="265"/>
                </a:lnTo>
                <a:lnTo>
                  <a:pt x="368" y="257"/>
                </a:lnTo>
                <a:lnTo>
                  <a:pt x="368" y="257"/>
                </a:lnTo>
                <a:lnTo>
                  <a:pt x="371" y="252"/>
                </a:lnTo>
                <a:lnTo>
                  <a:pt x="371" y="252"/>
                </a:lnTo>
                <a:lnTo>
                  <a:pt x="377" y="246"/>
                </a:lnTo>
                <a:lnTo>
                  <a:pt x="377" y="246"/>
                </a:lnTo>
                <a:lnTo>
                  <a:pt x="382" y="243"/>
                </a:lnTo>
                <a:lnTo>
                  <a:pt x="382" y="243"/>
                </a:lnTo>
                <a:lnTo>
                  <a:pt x="389" y="239"/>
                </a:lnTo>
                <a:lnTo>
                  <a:pt x="389" y="239"/>
                </a:lnTo>
                <a:lnTo>
                  <a:pt x="404" y="232"/>
                </a:lnTo>
                <a:lnTo>
                  <a:pt x="404" y="232"/>
                </a:lnTo>
                <a:lnTo>
                  <a:pt x="407" y="230"/>
                </a:lnTo>
                <a:lnTo>
                  <a:pt x="407" y="230"/>
                </a:lnTo>
                <a:lnTo>
                  <a:pt x="413" y="228"/>
                </a:lnTo>
                <a:lnTo>
                  <a:pt x="413" y="228"/>
                </a:lnTo>
                <a:lnTo>
                  <a:pt x="426" y="225"/>
                </a:lnTo>
                <a:lnTo>
                  <a:pt x="426" y="225"/>
                </a:lnTo>
                <a:lnTo>
                  <a:pt x="429" y="225"/>
                </a:lnTo>
                <a:lnTo>
                  <a:pt x="433" y="223"/>
                </a:lnTo>
                <a:lnTo>
                  <a:pt x="436" y="219"/>
                </a:lnTo>
                <a:lnTo>
                  <a:pt x="438" y="216"/>
                </a:lnTo>
                <a:lnTo>
                  <a:pt x="438" y="216"/>
                </a:lnTo>
                <a:lnTo>
                  <a:pt x="442" y="203"/>
                </a:lnTo>
                <a:lnTo>
                  <a:pt x="442" y="203"/>
                </a:lnTo>
                <a:lnTo>
                  <a:pt x="444" y="201"/>
                </a:lnTo>
                <a:lnTo>
                  <a:pt x="444" y="201"/>
                </a:lnTo>
                <a:lnTo>
                  <a:pt x="449" y="192"/>
                </a:lnTo>
                <a:lnTo>
                  <a:pt x="449" y="192"/>
                </a:lnTo>
                <a:lnTo>
                  <a:pt x="451" y="189"/>
                </a:lnTo>
                <a:lnTo>
                  <a:pt x="451" y="189"/>
                </a:lnTo>
                <a:lnTo>
                  <a:pt x="458" y="179"/>
                </a:lnTo>
                <a:lnTo>
                  <a:pt x="469" y="170"/>
                </a:lnTo>
                <a:lnTo>
                  <a:pt x="469" y="170"/>
                </a:lnTo>
                <a:lnTo>
                  <a:pt x="471" y="169"/>
                </a:lnTo>
                <a:lnTo>
                  <a:pt x="471" y="169"/>
                </a:lnTo>
                <a:lnTo>
                  <a:pt x="480" y="163"/>
                </a:lnTo>
                <a:lnTo>
                  <a:pt x="480" y="163"/>
                </a:lnTo>
                <a:lnTo>
                  <a:pt x="482" y="161"/>
                </a:lnTo>
                <a:lnTo>
                  <a:pt x="482" y="161"/>
                </a:lnTo>
                <a:lnTo>
                  <a:pt x="493" y="158"/>
                </a:lnTo>
                <a:lnTo>
                  <a:pt x="493" y="158"/>
                </a:lnTo>
                <a:lnTo>
                  <a:pt x="494" y="158"/>
                </a:lnTo>
                <a:lnTo>
                  <a:pt x="494" y="158"/>
                </a:lnTo>
                <a:lnTo>
                  <a:pt x="494" y="158"/>
                </a:lnTo>
                <a:lnTo>
                  <a:pt x="494" y="158"/>
                </a:lnTo>
                <a:lnTo>
                  <a:pt x="498" y="156"/>
                </a:lnTo>
                <a:lnTo>
                  <a:pt x="498" y="156"/>
                </a:lnTo>
                <a:lnTo>
                  <a:pt x="507" y="154"/>
                </a:lnTo>
                <a:lnTo>
                  <a:pt x="507" y="154"/>
                </a:lnTo>
                <a:lnTo>
                  <a:pt x="522" y="152"/>
                </a:lnTo>
                <a:lnTo>
                  <a:pt x="522" y="152"/>
                </a:lnTo>
                <a:lnTo>
                  <a:pt x="534" y="154"/>
                </a:lnTo>
                <a:lnTo>
                  <a:pt x="534" y="154"/>
                </a:lnTo>
                <a:lnTo>
                  <a:pt x="536" y="154"/>
                </a:lnTo>
                <a:lnTo>
                  <a:pt x="536" y="154"/>
                </a:lnTo>
                <a:lnTo>
                  <a:pt x="549" y="158"/>
                </a:lnTo>
                <a:lnTo>
                  <a:pt x="549" y="158"/>
                </a:lnTo>
                <a:lnTo>
                  <a:pt x="549" y="158"/>
                </a:lnTo>
                <a:lnTo>
                  <a:pt x="549" y="158"/>
                </a:lnTo>
                <a:lnTo>
                  <a:pt x="561" y="161"/>
                </a:lnTo>
                <a:lnTo>
                  <a:pt x="561" y="161"/>
                </a:lnTo>
                <a:lnTo>
                  <a:pt x="561" y="163"/>
                </a:lnTo>
                <a:lnTo>
                  <a:pt x="561" y="163"/>
                </a:lnTo>
                <a:lnTo>
                  <a:pt x="572" y="169"/>
                </a:lnTo>
                <a:lnTo>
                  <a:pt x="572" y="169"/>
                </a:lnTo>
                <a:lnTo>
                  <a:pt x="574" y="170"/>
                </a:lnTo>
                <a:lnTo>
                  <a:pt x="574" y="170"/>
                </a:lnTo>
                <a:lnTo>
                  <a:pt x="583" y="178"/>
                </a:lnTo>
                <a:lnTo>
                  <a:pt x="592" y="189"/>
                </a:lnTo>
                <a:lnTo>
                  <a:pt x="592" y="189"/>
                </a:lnTo>
                <a:lnTo>
                  <a:pt x="592" y="189"/>
                </a:lnTo>
                <a:lnTo>
                  <a:pt x="592" y="189"/>
                </a:lnTo>
                <a:lnTo>
                  <a:pt x="599" y="199"/>
                </a:lnTo>
                <a:lnTo>
                  <a:pt x="599" y="199"/>
                </a:lnTo>
                <a:lnTo>
                  <a:pt x="599" y="201"/>
                </a:lnTo>
                <a:lnTo>
                  <a:pt x="599" y="201"/>
                </a:lnTo>
                <a:lnTo>
                  <a:pt x="605" y="212"/>
                </a:lnTo>
                <a:lnTo>
                  <a:pt x="605" y="212"/>
                </a:lnTo>
                <a:lnTo>
                  <a:pt x="605" y="212"/>
                </a:lnTo>
                <a:lnTo>
                  <a:pt x="605" y="212"/>
                </a:lnTo>
                <a:lnTo>
                  <a:pt x="608" y="225"/>
                </a:lnTo>
                <a:lnTo>
                  <a:pt x="608" y="225"/>
                </a:lnTo>
                <a:lnTo>
                  <a:pt x="608" y="227"/>
                </a:lnTo>
                <a:lnTo>
                  <a:pt x="608" y="227"/>
                </a:lnTo>
                <a:lnTo>
                  <a:pt x="608" y="239"/>
                </a:lnTo>
                <a:lnTo>
                  <a:pt x="608" y="239"/>
                </a:lnTo>
                <a:lnTo>
                  <a:pt x="608" y="239"/>
                </a:lnTo>
                <a:lnTo>
                  <a:pt x="608" y="422"/>
                </a:lnTo>
                <a:lnTo>
                  <a:pt x="608" y="422"/>
                </a:lnTo>
                <a:lnTo>
                  <a:pt x="599" y="415"/>
                </a:lnTo>
                <a:lnTo>
                  <a:pt x="599" y="415"/>
                </a:lnTo>
                <a:lnTo>
                  <a:pt x="599" y="413"/>
                </a:lnTo>
                <a:lnTo>
                  <a:pt x="599" y="413"/>
                </a:lnTo>
                <a:lnTo>
                  <a:pt x="590" y="406"/>
                </a:lnTo>
                <a:lnTo>
                  <a:pt x="590" y="406"/>
                </a:lnTo>
                <a:lnTo>
                  <a:pt x="587" y="404"/>
                </a:lnTo>
                <a:lnTo>
                  <a:pt x="581" y="404"/>
                </a:lnTo>
                <a:lnTo>
                  <a:pt x="581" y="404"/>
                </a:lnTo>
                <a:lnTo>
                  <a:pt x="579" y="404"/>
                </a:lnTo>
                <a:lnTo>
                  <a:pt x="579" y="404"/>
                </a:lnTo>
                <a:lnTo>
                  <a:pt x="574" y="406"/>
                </a:lnTo>
                <a:lnTo>
                  <a:pt x="570" y="409"/>
                </a:lnTo>
                <a:lnTo>
                  <a:pt x="570" y="409"/>
                </a:lnTo>
                <a:lnTo>
                  <a:pt x="569" y="415"/>
                </a:lnTo>
                <a:lnTo>
                  <a:pt x="569" y="420"/>
                </a:lnTo>
                <a:lnTo>
                  <a:pt x="570" y="426"/>
                </a:lnTo>
                <a:lnTo>
                  <a:pt x="574" y="429"/>
                </a:lnTo>
                <a:lnTo>
                  <a:pt x="574" y="429"/>
                </a:lnTo>
                <a:close/>
                <a:moveTo>
                  <a:pt x="608" y="67"/>
                </a:moveTo>
                <a:lnTo>
                  <a:pt x="608" y="15"/>
                </a:lnTo>
                <a:lnTo>
                  <a:pt x="608" y="15"/>
                </a:lnTo>
                <a:lnTo>
                  <a:pt x="610" y="9"/>
                </a:lnTo>
                <a:lnTo>
                  <a:pt x="614" y="4"/>
                </a:lnTo>
                <a:lnTo>
                  <a:pt x="617" y="0"/>
                </a:lnTo>
                <a:lnTo>
                  <a:pt x="625" y="0"/>
                </a:lnTo>
                <a:lnTo>
                  <a:pt x="625" y="0"/>
                </a:lnTo>
                <a:lnTo>
                  <a:pt x="630" y="2"/>
                </a:lnTo>
                <a:lnTo>
                  <a:pt x="634" y="4"/>
                </a:lnTo>
                <a:lnTo>
                  <a:pt x="637" y="9"/>
                </a:lnTo>
                <a:lnTo>
                  <a:pt x="637" y="15"/>
                </a:lnTo>
                <a:lnTo>
                  <a:pt x="637" y="69"/>
                </a:lnTo>
                <a:lnTo>
                  <a:pt x="637" y="69"/>
                </a:lnTo>
                <a:lnTo>
                  <a:pt x="636" y="74"/>
                </a:lnTo>
                <a:lnTo>
                  <a:pt x="634" y="78"/>
                </a:lnTo>
                <a:lnTo>
                  <a:pt x="628" y="82"/>
                </a:lnTo>
                <a:lnTo>
                  <a:pt x="623" y="84"/>
                </a:lnTo>
                <a:lnTo>
                  <a:pt x="623" y="84"/>
                </a:lnTo>
                <a:lnTo>
                  <a:pt x="623" y="84"/>
                </a:lnTo>
                <a:lnTo>
                  <a:pt x="623" y="84"/>
                </a:lnTo>
                <a:lnTo>
                  <a:pt x="617" y="82"/>
                </a:lnTo>
                <a:lnTo>
                  <a:pt x="612" y="78"/>
                </a:lnTo>
                <a:lnTo>
                  <a:pt x="610" y="74"/>
                </a:lnTo>
                <a:lnTo>
                  <a:pt x="608" y="67"/>
                </a:lnTo>
                <a:lnTo>
                  <a:pt x="608" y="67"/>
                </a:lnTo>
                <a:close/>
                <a:moveTo>
                  <a:pt x="1079" y="739"/>
                </a:moveTo>
                <a:lnTo>
                  <a:pt x="1079" y="739"/>
                </a:lnTo>
                <a:lnTo>
                  <a:pt x="1076" y="743"/>
                </a:lnTo>
                <a:lnTo>
                  <a:pt x="1074" y="744"/>
                </a:lnTo>
                <a:lnTo>
                  <a:pt x="1070" y="746"/>
                </a:lnTo>
                <a:lnTo>
                  <a:pt x="1065" y="746"/>
                </a:lnTo>
                <a:lnTo>
                  <a:pt x="1065" y="746"/>
                </a:lnTo>
                <a:lnTo>
                  <a:pt x="1059" y="746"/>
                </a:lnTo>
                <a:lnTo>
                  <a:pt x="1010" y="723"/>
                </a:lnTo>
                <a:lnTo>
                  <a:pt x="1010" y="723"/>
                </a:lnTo>
                <a:lnTo>
                  <a:pt x="1007" y="719"/>
                </a:lnTo>
                <a:lnTo>
                  <a:pt x="1003" y="714"/>
                </a:lnTo>
                <a:lnTo>
                  <a:pt x="1003" y="708"/>
                </a:lnTo>
                <a:lnTo>
                  <a:pt x="1005" y="703"/>
                </a:lnTo>
                <a:lnTo>
                  <a:pt x="1005" y="703"/>
                </a:lnTo>
                <a:lnTo>
                  <a:pt x="1007" y="697"/>
                </a:lnTo>
                <a:lnTo>
                  <a:pt x="1012" y="696"/>
                </a:lnTo>
                <a:lnTo>
                  <a:pt x="1018" y="694"/>
                </a:lnTo>
                <a:lnTo>
                  <a:pt x="1023" y="696"/>
                </a:lnTo>
                <a:lnTo>
                  <a:pt x="1072" y="719"/>
                </a:lnTo>
                <a:lnTo>
                  <a:pt x="1072" y="719"/>
                </a:lnTo>
                <a:lnTo>
                  <a:pt x="1076" y="723"/>
                </a:lnTo>
                <a:lnTo>
                  <a:pt x="1079" y="728"/>
                </a:lnTo>
                <a:lnTo>
                  <a:pt x="1079" y="734"/>
                </a:lnTo>
                <a:lnTo>
                  <a:pt x="1079" y="739"/>
                </a:lnTo>
                <a:lnTo>
                  <a:pt x="1079" y="739"/>
                </a:lnTo>
                <a:close/>
                <a:moveTo>
                  <a:pt x="835" y="125"/>
                </a:moveTo>
                <a:lnTo>
                  <a:pt x="862" y="78"/>
                </a:lnTo>
                <a:lnTo>
                  <a:pt x="862" y="78"/>
                </a:lnTo>
                <a:lnTo>
                  <a:pt x="867" y="74"/>
                </a:lnTo>
                <a:lnTo>
                  <a:pt x="871" y="73"/>
                </a:lnTo>
                <a:lnTo>
                  <a:pt x="876" y="71"/>
                </a:lnTo>
                <a:lnTo>
                  <a:pt x="882" y="73"/>
                </a:lnTo>
                <a:lnTo>
                  <a:pt x="882" y="73"/>
                </a:lnTo>
                <a:lnTo>
                  <a:pt x="887" y="78"/>
                </a:lnTo>
                <a:lnTo>
                  <a:pt x="889" y="82"/>
                </a:lnTo>
                <a:lnTo>
                  <a:pt x="889" y="87"/>
                </a:lnTo>
                <a:lnTo>
                  <a:pt x="887" y="93"/>
                </a:lnTo>
                <a:lnTo>
                  <a:pt x="860" y="140"/>
                </a:lnTo>
                <a:lnTo>
                  <a:pt x="860" y="140"/>
                </a:lnTo>
                <a:lnTo>
                  <a:pt x="855" y="145"/>
                </a:lnTo>
                <a:lnTo>
                  <a:pt x="847" y="147"/>
                </a:lnTo>
                <a:lnTo>
                  <a:pt x="847" y="147"/>
                </a:lnTo>
                <a:lnTo>
                  <a:pt x="840" y="145"/>
                </a:lnTo>
                <a:lnTo>
                  <a:pt x="840" y="145"/>
                </a:lnTo>
                <a:lnTo>
                  <a:pt x="837" y="141"/>
                </a:lnTo>
                <a:lnTo>
                  <a:pt x="833" y="136"/>
                </a:lnTo>
                <a:lnTo>
                  <a:pt x="833" y="131"/>
                </a:lnTo>
                <a:lnTo>
                  <a:pt x="835" y="125"/>
                </a:lnTo>
                <a:lnTo>
                  <a:pt x="835" y="125"/>
                </a:lnTo>
                <a:close/>
                <a:moveTo>
                  <a:pt x="998" y="306"/>
                </a:moveTo>
                <a:lnTo>
                  <a:pt x="998" y="306"/>
                </a:lnTo>
                <a:lnTo>
                  <a:pt x="996" y="301"/>
                </a:lnTo>
                <a:lnTo>
                  <a:pt x="996" y="295"/>
                </a:lnTo>
                <a:lnTo>
                  <a:pt x="998" y="290"/>
                </a:lnTo>
                <a:lnTo>
                  <a:pt x="1003" y="286"/>
                </a:lnTo>
                <a:lnTo>
                  <a:pt x="1050" y="261"/>
                </a:lnTo>
                <a:lnTo>
                  <a:pt x="1050" y="261"/>
                </a:lnTo>
                <a:lnTo>
                  <a:pt x="1056" y="259"/>
                </a:lnTo>
                <a:lnTo>
                  <a:pt x="1061" y="259"/>
                </a:lnTo>
                <a:lnTo>
                  <a:pt x="1067" y="261"/>
                </a:lnTo>
                <a:lnTo>
                  <a:pt x="1070" y="266"/>
                </a:lnTo>
                <a:lnTo>
                  <a:pt x="1070" y="266"/>
                </a:lnTo>
                <a:lnTo>
                  <a:pt x="1072" y="272"/>
                </a:lnTo>
                <a:lnTo>
                  <a:pt x="1070" y="277"/>
                </a:lnTo>
                <a:lnTo>
                  <a:pt x="1068" y="283"/>
                </a:lnTo>
                <a:lnTo>
                  <a:pt x="1065" y="286"/>
                </a:lnTo>
                <a:lnTo>
                  <a:pt x="1018" y="312"/>
                </a:lnTo>
                <a:lnTo>
                  <a:pt x="1018" y="312"/>
                </a:lnTo>
                <a:lnTo>
                  <a:pt x="1010" y="313"/>
                </a:lnTo>
                <a:lnTo>
                  <a:pt x="1010" y="313"/>
                </a:lnTo>
                <a:lnTo>
                  <a:pt x="1003" y="312"/>
                </a:lnTo>
                <a:lnTo>
                  <a:pt x="1000" y="310"/>
                </a:lnTo>
                <a:lnTo>
                  <a:pt x="998" y="306"/>
                </a:lnTo>
                <a:lnTo>
                  <a:pt x="998" y="306"/>
                </a:lnTo>
                <a:close/>
                <a:moveTo>
                  <a:pt x="1115" y="513"/>
                </a:moveTo>
                <a:lnTo>
                  <a:pt x="1115" y="513"/>
                </a:lnTo>
                <a:lnTo>
                  <a:pt x="1114" y="518"/>
                </a:lnTo>
                <a:lnTo>
                  <a:pt x="1112" y="524"/>
                </a:lnTo>
                <a:lnTo>
                  <a:pt x="1106" y="525"/>
                </a:lnTo>
                <a:lnTo>
                  <a:pt x="1101" y="527"/>
                </a:lnTo>
                <a:lnTo>
                  <a:pt x="1101" y="527"/>
                </a:lnTo>
                <a:lnTo>
                  <a:pt x="1101" y="527"/>
                </a:lnTo>
                <a:lnTo>
                  <a:pt x="1047" y="527"/>
                </a:lnTo>
                <a:lnTo>
                  <a:pt x="1047" y="527"/>
                </a:lnTo>
                <a:lnTo>
                  <a:pt x="1041" y="525"/>
                </a:lnTo>
                <a:lnTo>
                  <a:pt x="1036" y="522"/>
                </a:lnTo>
                <a:lnTo>
                  <a:pt x="1034" y="518"/>
                </a:lnTo>
                <a:lnTo>
                  <a:pt x="1032" y="511"/>
                </a:lnTo>
                <a:lnTo>
                  <a:pt x="1032" y="511"/>
                </a:lnTo>
                <a:lnTo>
                  <a:pt x="1034" y="505"/>
                </a:lnTo>
                <a:lnTo>
                  <a:pt x="1038" y="502"/>
                </a:lnTo>
                <a:lnTo>
                  <a:pt x="1041" y="498"/>
                </a:lnTo>
                <a:lnTo>
                  <a:pt x="1047" y="498"/>
                </a:lnTo>
                <a:lnTo>
                  <a:pt x="1101" y="498"/>
                </a:lnTo>
                <a:lnTo>
                  <a:pt x="1101" y="498"/>
                </a:lnTo>
                <a:lnTo>
                  <a:pt x="1106" y="500"/>
                </a:lnTo>
                <a:lnTo>
                  <a:pt x="1112" y="502"/>
                </a:lnTo>
                <a:lnTo>
                  <a:pt x="1114" y="507"/>
                </a:lnTo>
                <a:lnTo>
                  <a:pt x="1115" y="513"/>
                </a:lnTo>
                <a:lnTo>
                  <a:pt x="1115" y="513"/>
                </a:lnTo>
                <a:close/>
                <a:moveTo>
                  <a:pt x="72" y="674"/>
                </a:moveTo>
                <a:lnTo>
                  <a:pt x="14" y="674"/>
                </a:lnTo>
                <a:lnTo>
                  <a:pt x="14" y="674"/>
                </a:lnTo>
                <a:lnTo>
                  <a:pt x="9" y="674"/>
                </a:lnTo>
                <a:lnTo>
                  <a:pt x="4" y="670"/>
                </a:lnTo>
                <a:lnTo>
                  <a:pt x="2" y="667"/>
                </a:lnTo>
                <a:lnTo>
                  <a:pt x="0" y="659"/>
                </a:lnTo>
                <a:lnTo>
                  <a:pt x="0" y="659"/>
                </a:lnTo>
                <a:lnTo>
                  <a:pt x="2" y="654"/>
                </a:lnTo>
                <a:lnTo>
                  <a:pt x="4" y="650"/>
                </a:lnTo>
                <a:lnTo>
                  <a:pt x="9" y="647"/>
                </a:lnTo>
                <a:lnTo>
                  <a:pt x="14" y="645"/>
                </a:lnTo>
                <a:lnTo>
                  <a:pt x="72" y="645"/>
                </a:lnTo>
                <a:lnTo>
                  <a:pt x="72" y="645"/>
                </a:lnTo>
                <a:lnTo>
                  <a:pt x="78" y="647"/>
                </a:lnTo>
                <a:lnTo>
                  <a:pt x="83" y="650"/>
                </a:lnTo>
                <a:lnTo>
                  <a:pt x="85" y="654"/>
                </a:lnTo>
                <a:lnTo>
                  <a:pt x="87" y="659"/>
                </a:lnTo>
                <a:lnTo>
                  <a:pt x="87" y="659"/>
                </a:lnTo>
                <a:lnTo>
                  <a:pt x="85" y="667"/>
                </a:lnTo>
                <a:lnTo>
                  <a:pt x="83" y="670"/>
                </a:lnTo>
                <a:lnTo>
                  <a:pt x="78" y="674"/>
                </a:lnTo>
                <a:lnTo>
                  <a:pt x="72" y="674"/>
                </a:lnTo>
                <a:lnTo>
                  <a:pt x="72" y="674"/>
                </a:lnTo>
                <a:close/>
                <a:moveTo>
                  <a:pt x="125" y="543"/>
                </a:moveTo>
                <a:lnTo>
                  <a:pt x="125" y="543"/>
                </a:lnTo>
                <a:lnTo>
                  <a:pt x="119" y="549"/>
                </a:lnTo>
                <a:lnTo>
                  <a:pt x="112" y="551"/>
                </a:lnTo>
                <a:lnTo>
                  <a:pt x="112" y="551"/>
                </a:lnTo>
                <a:lnTo>
                  <a:pt x="105" y="549"/>
                </a:lnTo>
                <a:lnTo>
                  <a:pt x="54" y="520"/>
                </a:lnTo>
                <a:lnTo>
                  <a:pt x="54" y="520"/>
                </a:lnTo>
                <a:lnTo>
                  <a:pt x="51" y="516"/>
                </a:lnTo>
                <a:lnTo>
                  <a:pt x="47" y="511"/>
                </a:lnTo>
                <a:lnTo>
                  <a:pt x="47" y="505"/>
                </a:lnTo>
                <a:lnTo>
                  <a:pt x="49" y="500"/>
                </a:lnTo>
                <a:lnTo>
                  <a:pt x="49" y="500"/>
                </a:lnTo>
                <a:lnTo>
                  <a:pt x="52" y="496"/>
                </a:lnTo>
                <a:lnTo>
                  <a:pt x="58" y="493"/>
                </a:lnTo>
                <a:lnTo>
                  <a:pt x="63" y="493"/>
                </a:lnTo>
                <a:lnTo>
                  <a:pt x="69" y="495"/>
                </a:lnTo>
                <a:lnTo>
                  <a:pt x="119" y="524"/>
                </a:lnTo>
                <a:lnTo>
                  <a:pt x="119" y="524"/>
                </a:lnTo>
                <a:lnTo>
                  <a:pt x="123" y="527"/>
                </a:lnTo>
                <a:lnTo>
                  <a:pt x="125" y="533"/>
                </a:lnTo>
                <a:lnTo>
                  <a:pt x="127" y="538"/>
                </a:lnTo>
                <a:lnTo>
                  <a:pt x="125" y="543"/>
                </a:lnTo>
                <a:lnTo>
                  <a:pt x="125" y="543"/>
                </a:lnTo>
                <a:close/>
                <a:moveTo>
                  <a:pt x="190" y="391"/>
                </a:moveTo>
                <a:lnTo>
                  <a:pt x="219" y="440"/>
                </a:lnTo>
                <a:lnTo>
                  <a:pt x="219" y="440"/>
                </a:lnTo>
                <a:lnTo>
                  <a:pt x="221" y="446"/>
                </a:lnTo>
                <a:lnTo>
                  <a:pt x="221" y="453"/>
                </a:lnTo>
                <a:lnTo>
                  <a:pt x="219" y="457"/>
                </a:lnTo>
                <a:lnTo>
                  <a:pt x="215" y="460"/>
                </a:lnTo>
                <a:lnTo>
                  <a:pt x="215" y="460"/>
                </a:lnTo>
                <a:lnTo>
                  <a:pt x="208" y="462"/>
                </a:lnTo>
                <a:lnTo>
                  <a:pt x="208" y="462"/>
                </a:lnTo>
                <a:lnTo>
                  <a:pt x="201" y="460"/>
                </a:lnTo>
                <a:lnTo>
                  <a:pt x="196" y="455"/>
                </a:lnTo>
                <a:lnTo>
                  <a:pt x="167" y="406"/>
                </a:lnTo>
                <a:lnTo>
                  <a:pt x="167" y="406"/>
                </a:lnTo>
                <a:lnTo>
                  <a:pt x="165" y="400"/>
                </a:lnTo>
                <a:lnTo>
                  <a:pt x="165" y="395"/>
                </a:lnTo>
                <a:lnTo>
                  <a:pt x="167" y="390"/>
                </a:lnTo>
                <a:lnTo>
                  <a:pt x="172" y="386"/>
                </a:lnTo>
                <a:lnTo>
                  <a:pt x="172" y="386"/>
                </a:lnTo>
                <a:lnTo>
                  <a:pt x="177" y="384"/>
                </a:lnTo>
                <a:lnTo>
                  <a:pt x="183" y="384"/>
                </a:lnTo>
                <a:lnTo>
                  <a:pt x="186" y="386"/>
                </a:lnTo>
                <a:lnTo>
                  <a:pt x="190" y="391"/>
                </a:lnTo>
                <a:lnTo>
                  <a:pt x="190" y="391"/>
                </a:lnTo>
                <a:close/>
                <a:moveTo>
                  <a:pt x="114" y="779"/>
                </a:moveTo>
                <a:lnTo>
                  <a:pt x="114" y="779"/>
                </a:lnTo>
                <a:lnTo>
                  <a:pt x="116" y="784"/>
                </a:lnTo>
                <a:lnTo>
                  <a:pt x="114" y="792"/>
                </a:lnTo>
                <a:lnTo>
                  <a:pt x="112" y="795"/>
                </a:lnTo>
                <a:lnTo>
                  <a:pt x="109" y="799"/>
                </a:lnTo>
                <a:lnTo>
                  <a:pt x="58" y="828"/>
                </a:lnTo>
                <a:lnTo>
                  <a:pt x="58" y="828"/>
                </a:lnTo>
                <a:lnTo>
                  <a:pt x="51" y="830"/>
                </a:lnTo>
                <a:lnTo>
                  <a:pt x="51" y="830"/>
                </a:lnTo>
                <a:lnTo>
                  <a:pt x="43" y="828"/>
                </a:lnTo>
                <a:lnTo>
                  <a:pt x="38" y="822"/>
                </a:lnTo>
                <a:lnTo>
                  <a:pt x="38" y="822"/>
                </a:lnTo>
                <a:lnTo>
                  <a:pt x="36" y="817"/>
                </a:lnTo>
                <a:lnTo>
                  <a:pt x="36" y="811"/>
                </a:lnTo>
                <a:lnTo>
                  <a:pt x="40" y="808"/>
                </a:lnTo>
                <a:lnTo>
                  <a:pt x="43" y="804"/>
                </a:lnTo>
                <a:lnTo>
                  <a:pt x="94" y="775"/>
                </a:lnTo>
                <a:lnTo>
                  <a:pt x="94" y="775"/>
                </a:lnTo>
                <a:lnTo>
                  <a:pt x="100" y="773"/>
                </a:lnTo>
                <a:lnTo>
                  <a:pt x="105" y="773"/>
                </a:lnTo>
                <a:lnTo>
                  <a:pt x="109" y="775"/>
                </a:lnTo>
                <a:lnTo>
                  <a:pt x="114" y="779"/>
                </a:lnTo>
                <a:lnTo>
                  <a:pt x="114" y="779"/>
                </a:lnTo>
                <a:close/>
                <a:moveTo>
                  <a:pt x="159" y="310"/>
                </a:moveTo>
                <a:lnTo>
                  <a:pt x="159" y="310"/>
                </a:lnTo>
                <a:lnTo>
                  <a:pt x="179" y="270"/>
                </a:lnTo>
                <a:lnTo>
                  <a:pt x="203" y="232"/>
                </a:lnTo>
                <a:lnTo>
                  <a:pt x="230" y="196"/>
                </a:lnTo>
                <a:lnTo>
                  <a:pt x="259" y="161"/>
                </a:lnTo>
                <a:lnTo>
                  <a:pt x="292" y="132"/>
                </a:lnTo>
                <a:lnTo>
                  <a:pt x="328" y="103"/>
                </a:lnTo>
                <a:lnTo>
                  <a:pt x="364" y="80"/>
                </a:lnTo>
                <a:lnTo>
                  <a:pt x="404" y="58"/>
                </a:lnTo>
                <a:lnTo>
                  <a:pt x="404" y="58"/>
                </a:lnTo>
                <a:lnTo>
                  <a:pt x="409" y="56"/>
                </a:lnTo>
                <a:lnTo>
                  <a:pt x="415" y="58"/>
                </a:lnTo>
                <a:lnTo>
                  <a:pt x="420" y="60"/>
                </a:lnTo>
                <a:lnTo>
                  <a:pt x="424" y="65"/>
                </a:lnTo>
                <a:lnTo>
                  <a:pt x="424" y="65"/>
                </a:lnTo>
                <a:lnTo>
                  <a:pt x="426" y="71"/>
                </a:lnTo>
                <a:lnTo>
                  <a:pt x="424" y="76"/>
                </a:lnTo>
                <a:lnTo>
                  <a:pt x="422" y="80"/>
                </a:lnTo>
                <a:lnTo>
                  <a:pt x="416" y="84"/>
                </a:lnTo>
                <a:lnTo>
                  <a:pt x="416" y="84"/>
                </a:lnTo>
                <a:lnTo>
                  <a:pt x="378" y="103"/>
                </a:lnTo>
                <a:lnTo>
                  <a:pt x="344" y="127"/>
                </a:lnTo>
                <a:lnTo>
                  <a:pt x="311" y="154"/>
                </a:lnTo>
                <a:lnTo>
                  <a:pt x="281" y="183"/>
                </a:lnTo>
                <a:lnTo>
                  <a:pt x="252" y="214"/>
                </a:lnTo>
                <a:lnTo>
                  <a:pt x="226" y="246"/>
                </a:lnTo>
                <a:lnTo>
                  <a:pt x="205" y="283"/>
                </a:lnTo>
                <a:lnTo>
                  <a:pt x="186" y="321"/>
                </a:lnTo>
                <a:lnTo>
                  <a:pt x="186" y="321"/>
                </a:lnTo>
                <a:lnTo>
                  <a:pt x="185" y="324"/>
                </a:lnTo>
                <a:lnTo>
                  <a:pt x="181" y="328"/>
                </a:lnTo>
                <a:lnTo>
                  <a:pt x="177" y="330"/>
                </a:lnTo>
                <a:lnTo>
                  <a:pt x="172" y="330"/>
                </a:lnTo>
                <a:lnTo>
                  <a:pt x="172" y="330"/>
                </a:lnTo>
                <a:lnTo>
                  <a:pt x="167" y="328"/>
                </a:lnTo>
                <a:lnTo>
                  <a:pt x="167" y="328"/>
                </a:lnTo>
                <a:lnTo>
                  <a:pt x="163" y="324"/>
                </a:lnTo>
                <a:lnTo>
                  <a:pt x="159" y="321"/>
                </a:lnTo>
                <a:lnTo>
                  <a:pt x="158" y="315"/>
                </a:lnTo>
                <a:lnTo>
                  <a:pt x="159" y="310"/>
                </a:lnTo>
                <a:lnTo>
                  <a:pt x="159" y="310"/>
                </a:lnTo>
                <a:close/>
                <a:moveTo>
                  <a:pt x="1010" y="819"/>
                </a:moveTo>
                <a:lnTo>
                  <a:pt x="1010" y="819"/>
                </a:lnTo>
                <a:lnTo>
                  <a:pt x="1014" y="824"/>
                </a:lnTo>
                <a:lnTo>
                  <a:pt x="1016" y="830"/>
                </a:lnTo>
                <a:lnTo>
                  <a:pt x="1016" y="835"/>
                </a:lnTo>
                <a:lnTo>
                  <a:pt x="1012" y="840"/>
                </a:lnTo>
                <a:lnTo>
                  <a:pt x="1012" y="840"/>
                </a:lnTo>
                <a:lnTo>
                  <a:pt x="994" y="860"/>
                </a:lnTo>
                <a:lnTo>
                  <a:pt x="974" y="880"/>
                </a:lnTo>
                <a:lnTo>
                  <a:pt x="954" y="900"/>
                </a:lnTo>
                <a:lnTo>
                  <a:pt x="933" y="916"/>
                </a:lnTo>
                <a:lnTo>
                  <a:pt x="909" y="933"/>
                </a:lnTo>
                <a:lnTo>
                  <a:pt x="887" y="949"/>
                </a:lnTo>
                <a:lnTo>
                  <a:pt x="862" y="962"/>
                </a:lnTo>
                <a:lnTo>
                  <a:pt x="838" y="974"/>
                </a:lnTo>
                <a:lnTo>
                  <a:pt x="813" y="985"/>
                </a:lnTo>
                <a:lnTo>
                  <a:pt x="788" y="994"/>
                </a:lnTo>
                <a:lnTo>
                  <a:pt x="761" y="1003"/>
                </a:lnTo>
                <a:lnTo>
                  <a:pt x="733" y="1011"/>
                </a:lnTo>
                <a:lnTo>
                  <a:pt x="706" y="1016"/>
                </a:lnTo>
                <a:lnTo>
                  <a:pt x="679" y="1020"/>
                </a:lnTo>
                <a:lnTo>
                  <a:pt x="652" y="1021"/>
                </a:lnTo>
                <a:lnTo>
                  <a:pt x="623" y="1021"/>
                </a:lnTo>
                <a:lnTo>
                  <a:pt x="623" y="1021"/>
                </a:lnTo>
                <a:lnTo>
                  <a:pt x="617" y="1021"/>
                </a:lnTo>
                <a:lnTo>
                  <a:pt x="612" y="1018"/>
                </a:lnTo>
                <a:lnTo>
                  <a:pt x="610" y="1014"/>
                </a:lnTo>
                <a:lnTo>
                  <a:pt x="608" y="1007"/>
                </a:lnTo>
                <a:lnTo>
                  <a:pt x="608" y="1007"/>
                </a:lnTo>
                <a:lnTo>
                  <a:pt x="610" y="1002"/>
                </a:lnTo>
                <a:lnTo>
                  <a:pt x="612" y="998"/>
                </a:lnTo>
                <a:lnTo>
                  <a:pt x="617" y="994"/>
                </a:lnTo>
                <a:lnTo>
                  <a:pt x="623" y="992"/>
                </a:lnTo>
                <a:lnTo>
                  <a:pt x="623" y="992"/>
                </a:lnTo>
                <a:lnTo>
                  <a:pt x="650" y="992"/>
                </a:lnTo>
                <a:lnTo>
                  <a:pt x="675" y="991"/>
                </a:lnTo>
                <a:lnTo>
                  <a:pt x="703" y="987"/>
                </a:lnTo>
                <a:lnTo>
                  <a:pt x="728" y="982"/>
                </a:lnTo>
                <a:lnTo>
                  <a:pt x="753" y="976"/>
                </a:lnTo>
                <a:lnTo>
                  <a:pt x="777" y="967"/>
                </a:lnTo>
                <a:lnTo>
                  <a:pt x="802" y="958"/>
                </a:lnTo>
                <a:lnTo>
                  <a:pt x="826" y="949"/>
                </a:lnTo>
                <a:lnTo>
                  <a:pt x="849" y="936"/>
                </a:lnTo>
                <a:lnTo>
                  <a:pt x="871" y="924"/>
                </a:lnTo>
                <a:lnTo>
                  <a:pt x="893" y="909"/>
                </a:lnTo>
                <a:lnTo>
                  <a:pt x="914" y="895"/>
                </a:lnTo>
                <a:lnTo>
                  <a:pt x="934" y="877"/>
                </a:lnTo>
                <a:lnTo>
                  <a:pt x="954" y="860"/>
                </a:lnTo>
                <a:lnTo>
                  <a:pt x="972" y="840"/>
                </a:lnTo>
                <a:lnTo>
                  <a:pt x="991" y="820"/>
                </a:lnTo>
                <a:lnTo>
                  <a:pt x="991" y="820"/>
                </a:lnTo>
                <a:lnTo>
                  <a:pt x="994" y="817"/>
                </a:lnTo>
                <a:lnTo>
                  <a:pt x="1000" y="815"/>
                </a:lnTo>
                <a:lnTo>
                  <a:pt x="1005" y="817"/>
                </a:lnTo>
                <a:lnTo>
                  <a:pt x="1010" y="819"/>
                </a:lnTo>
                <a:lnTo>
                  <a:pt x="1010" y="819"/>
                </a:lnTo>
                <a:close/>
                <a:moveTo>
                  <a:pt x="594" y="1007"/>
                </a:moveTo>
                <a:lnTo>
                  <a:pt x="594" y="1007"/>
                </a:lnTo>
                <a:lnTo>
                  <a:pt x="594" y="1014"/>
                </a:lnTo>
                <a:lnTo>
                  <a:pt x="590" y="1018"/>
                </a:lnTo>
                <a:lnTo>
                  <a:pt x="585" y="1021"/>
                </a:lnTo>
                <a:lnTo>
                  <a:pt x="579" y="1023"/>
                </a:lnTo>
                <a:lnTo>
                  <a:pt x="579" y="1023"/>
                </a:lnTo>
                <a:lnTo>
                  <a:pt x="574" y="1021"/>
                </a:lnTo>
                <a:lnTo>
                  <a:pt x="569" y="1018"/>
                </a:lnTo>
                <a:lnTo>
                  <a:pt x="565" y="1014"/>
                </a:lnTo>
                <a:lnTo>
                  <a:pt x="565" y="1007"/>
                </a:lnTo>
                <a:lnTo>
                  <a:pt x="565" y="1007"/>
                </a:lnTo>
                <a:lnTo>
                  <a:pt x="565" y="1002"/>
                </a:lnTo>
                <a:lnTo>
                  <a:pt x="569" y="998"/>
                </a:lnTo>
                <a:lnTo>
                  <a:pt x="574" y="994"/>
                </a:lnTo>
                <a:lnTo>
                  <a:pt x="579" y="992"/>
                </a:lnTo>
                <a:lnTo>
                  <a:pt x="579" y="992"/>
                </a:lnTo>
                <a:lnTo>
                  <a:pt x="585" y="994"/>
                </a:lnTo>
                <a:lnTo>
                  <a:pt x="590" y="998"/>
                </a:lnTo>
                <a:lnTo>
                  <a:pt x="594" y="1002"/>
                </a:lnTo>
                <a:lnTo>
                  <a:pt x="594" y="1007"/>
                </a:lnTo>
                <a:lnTo>
                  <a:pt x="594" y="1007"/>
                </a:lnTo>
                <a:close/>
                <a:moveTo>
                  <a:pt x="435" y="49"/>
                </a:moveTo>
                <a:lnTo>
                  <a:pt x="435" y="49"/>
                </a:lnTo>
                <a:lnTo>
                  <a:pt x="435" y="44"/>
                </a:lnTo>
                <a:lnTo>
                  <a:pt x="438" y="38"/>
                </a:lnTo>
                <a:lnTo>
                  <a:pt x="444" y="35"/>
                </a:lnTo>
                <a:lnTo>
                  <a:pt x="449" y="35"/>
                </a:lnTo>
                <a:lnTo>
                  <a:pt x="449" y="35"/>
                </a:lnTo>
                <a:lnTo>
                  <a:pt x="454" y="35"/>
                </a:lnTo>
                <a:lnTo>
                  <a:pt x="460" y="38"/>
                </a:lnTo>
                <a:lnTo>
                  <a:pt x="464" y="44"/>
                </a:lnTo>
                <a:lnTo>
                  <a:pt x="464" y="49"/>
                </a:lnTo>
                <a:lnTo>
                  <a:pt x="464" y="49"/>
                </a:lnTo>
                <a:lnTo>
                  <a:pt x="464" y="55"/>
                </a:lnTo>
                <a:lnTo>
                  <a:pt x="460" y="60"/>
                </a:lnTo>
                <a:lnTo>
                  <a:pt x="454" y="64"/>
                </a:lnTo>
                <a:lnTo>
                  <a:pt x="449" y="65"/>
                </a:lnTo>
                <a:lnTo>
                  <a:pt x="449" y="65"/>
                </a:lnTo>
                <a:lnTo>
                  <a:pt x="444" y="64"/>
                </a:lnTo>
                <a:lnTo>
                  <a:pt x="438" y="60"/>
                </a:lnTo>
                <a:lnTo>
                  <a:pt x="435" y="55"/>
                </a:lnTo>
                <a:lnTo>
                  <a:pt x="435" y="49"/>
                </a:lnTo>
                <a:lnTo>
                  <a:pt x="435" y="49"/>
                </a:lnTo>
                <a:close/>
                <a:moveTo>
                  <a:pt x="384" y="661"/>
                </a:moveTo>
                <a:lnTo>
                  <a:pt x="384" y="661"/>
                </a:lnTo>
                <a:lnTo>
                  <a:pt x="373" y="661"/>
                </a:lnTo>
                <a:lnTo>
                  <a:pt x="364" y="665"/>
                </a:lnTo>
                <a:lnTo>
                  <a:pt x="357" y="668"/>
                </a:lnTo>
                <a:lnTo>
                  <a:pt x="348" y="676"/>
                </a:lnTo>
                <a:lnTo>
                  <a:pt x="342" y="683"/>
                </a:lnTo>
                <a:lnTo>
                  <a:pt x="339" y="692"/>
                </a:lnTo>
                <a:lnTo>
                  <a:pt x="335" y="701"/>
                </a:lnTo>
                <a:lnTo>
                  <a:pt x="333" y="710"/>
                </a:lnTo>
                <a:lnTo>
                  <a:pt x="333" y="734"/>
                </a:lnTo>
                <a:lnTo>
                  <a:pt x="319" y="734"/>
                </a:lnTo>
                <a:lnTo>
                  <a:pt x="319" y="710"/>
                </a:lnTo>
                <a:lnTo>
                  <a:pt x="319" y="710"/>
                </a:lnTo>
                <a:lnTo>
                  <a:pt x="317" y="701"/>
                </a:lnTo>
                <a:lnTo>
                  <a:pt x="315" y="692"/>
                </a:lnTo>
                <a:lnTo>
                  <a:pt x="310" y="683"/>
                </a:lnTo>
                <a:lnTo>
                  <a:pt x="304" y="676"/>
                </a:lnTo>
                <a:lnTo>
                  <a:pt x="297" y="668"/>
                </a:lnTo>
                <a:lnTo>
                  <a:pt x="288" y="665"/>
                </a:lnTo>
                <a:lnTo>
                  <a:pt x="279" y="661"/>
                </a:lnTo>
                <a:lnTo>
                  <a:pt x="268" y="661"/>
                </a:lnTo>
                <a:lnTo>
                  <a:pt x="268" y="661"/>
                </a:lnTo>
                <a:lnTo>
                  <a:pt x="257" y="661"/>
                </a:lnTo>
                <a:lnTo>
                  <a:pt x="248" y="665"/>
                </a:lnTo>
                <a:lnTo>
                  <a:pt x="241" y="668"/>
                </a:lnTo>
                <a:lnTo>
                  <a:pt x="232" y="676"/>
                </a:lnTo>
                <a:lnTo>
                  <a:pt x="226" y="683"/>
                </a:lnTo>
                <a:lnTo>
                  <a:pt x="223" y="692"/>
                </a:lnTo>
                <a:lnTo>
                  <a:pt x="219" y="701"/>
                </a:lnTo>
                <a:lnTo>
                  <a:pt x="217" y="710"/>
                </a:lnTo>
                <a:lnTo>
                  <a:pt x="217" y="710"/>
                </a:lnTo>
                <a:lnTo>
                  <a:pt x="219" y="721"/>
                </a:lnTo>
                <a:lnTo>
                  <a:pt x="223" y="730"/>
                </a:lnTo>
                <a:lnTo>
                  <a:pt x="226" y="739"/>
                </a:lnTo>
                <a:lnTo>
                  <a:pt x="232" y="746"/>
                </a:lnTo>
                <a:lnTo>
                  <a:pt x="241" y="752"/>
                </a:lnTo>
                <a:lnTo>
                  <a:pt x="248" y="757"/>
                </a:lnTo>
                <a:lnTo>
                  <a:pt x="257" y="761"/>
                </a:lnTo>
                <a:lnTo>
                  <a:pt x="268" y="761"/>
                </a:lnTo>
                <a:lnTo>
                  <a:pt x="277" y="761"/>
                </a:lnTo>
                <a:lnTo>
                  <a:pt x="290" y="761"/>
                </a:lnTo>
                <a:lnTo>
                  <a:pt x="290" y="877"/>
                </a:lnTo>
                <a:lnTo>
                  <a:pt x="290" y="877"/>
                </a:lnTo>
                <a:lnTo>
                  <a:pt x="292" y="882"/>
                </a:lnTo>
                <a:lnTo>
                  <a:pt x="295" y="887"/>
                </a:lnTo>
                <a:lnTo>
                  <a:pt x="299" y="891"/>
                </a:lnTo>
                <a:lnTo>
                  <a:pt x="304" y="891"/>
                </a:lnTo>
                <a:lnTo>
                  <a:pt x="304" y="891"/>
                </a:lnTo>
                <a:lnTo>
                  <a:pt x="310" y="891"/>
                </a:lnTo>
                <a:lnTo>
                  <a:pt x="313" y="887"/>
                </a:lnTo>
                <a:lnTo>
                  <a:pt x="317" y="882"/>
                </a:lnTo>
                <a:lnTo>
                  <a:pt x="319" y="877"/>
                </a:lnTo>
                <a:lnTo>
                  <a:pt x="319" y="761"/>
                </a:lnTo>
                <a:lnTo>
                  <a:pt x="333" y="761"/>
                </a:lnTo>
                <a:lnTo>
                  <a:pt x="333" y="877"/>
                </a:lnTo>
                <a:lnTo>
                  <a:pt x="333" y="877"/>
                </a:lnTo>
                <a:lnTo>
                  <a:pt x="335" y="882"/>
                </a:lnTo>
                <a:lnTo>
                  <a:pt x="339" y="887"/>
                </a:lnTo>
                <a:lnTo>
                  <a:pt x="342" y="891"/>
                </a:lnTo>
                <a:lnTo>
                  <a:pt x="348" y="891"/>
                </a:lnTo>
                <a:lnTo>
                  <a:pt x="348" y="891"/>
                </a:lnTo>
                <a:lnTo>
                  <a:pt x="353" y="891"/>
                </a:lnTo>
                <a:lnTo>
                  <a:pt x="357" y="887"/>
                </a:lnTo>
                <a:lnTo>
                  <a:pt x="360" y="882"/>
                </a:lnTo>
                <a:lnTo>
                  <a:pt x="362" y="877"/>
                </a:lnTo>
                <a:lnTo>
                  <a:pt x="362" y="761"/>
                </a:lnTo>
                <a:lnTo>
                  <a:pt x="384" y="761"/>
                </a:lnTo>
                <a:lnTo>
                  <a:pt x="384" y="761"/>
                </a:lnTo>
                <a:lnTo>
                  <a:pt x="395" y="761"/>
                </a:lnTo>
                <a:lnTo>
                  <a:pt x="404" y="757"/>
                </a:lnTo>
                <a:lnTo>
                  <a:pt x="413" y="752"/>
                </a:lnTo>
                <a:lnTo>
                  <a:pt x="420" y="746"/>
                </a:lnTo>
                <a:lnTo>
                  <a:pt x="426" y="739"/>
                </a:lnTo>
                <a:lnTo>
                  <a:pt x="431" y="730"/>
                </a:lnTo>
                <a:lnTo>
                  <a:pt x="433" y="721"/>
                </a:lnTo>
                <a:lnTo>
                  <a:pt x="435" y="710"/>
                </a:lnTo>
                <a:lnTo>
                  <a:pt x="435" y="710"/>
                </a:lnTo>
                <a:lnTo>
                  <a:pt x="433" y="701"/>
                </a:lnTo>
                <a:lnTo>
                  <a:pt x="431" y="692"/>
                </a:lnTo>
                <a:lnTo>
                  <a:pt x="426" y="683"/>
                </a:lnTo>
                <a:lnTo>
                  <a:pt x="420" y="676"/>
                </a:lnTo>
                <a:lnTo>
                  <a:pt x="413" y="668"/>
                </a:lnTo>
                <a:lnTo>
                  <a:pt x="404" y="665"/>
                </a:lnTo>
                <a:lnTo>
                  <a:pt x="395" y="661"/>
                </a:lnTo>
                <a:lnTo>
                  <a:pt x="384" y="661"/>
                </a:lnTo>
                <a:lnTo>
                  <a:pt x="384" y="661"/>
                </a:lnTo>
                <a:close/>
                <a:moveTo>
                  <a:pt x="290" y="734"/>
                </a:moveTo>
                <a:lnTo>
                  <a:pt x="277" y="734"/>
                </a:lnTo>
                <a:lnTo>
                  <a:pt x="268" y="734"/>
                </a:lnTo>
                <a:lnTo>
                  <a:pt x="268" y="734"/>
                </a:lnTo>
                <a:lnTo>
                  <a:pt x="259" y="732"/>
                </a:lnTo>
                <a:lnTo>
                  <a:pt x="252" y="726"/>
                </a:lnTo>
                <a:lnTo>
                  <a:pt x="248" y="719"/>
                </a:lnTo>
                <a:lnTo>
                  <a:pt x="246" y="710"/>
                </a:lnTo>
                <a:lnTo>
                  <a:pt x="246" y="710"/>
                </a:lnTo>
                <a:lnTo>
                  <a:pt x="248" y="703"/>
                </a:lnTo>
                <a:lnTo>
                  <a:pt x="252" y="696"/>
                </a:lnTo>
                <a:lnTo>
                  <a:pt x="259" y="690"/>
                </a:lnTo>
                <a:lnTo>
                  <a:pt x="268" y="688"/>
                </a:lnTo>
                <a:lnTo>
                  <a:pt x="268" y="688"/>
                </a:lnTo>
                <a:lnTo>
                  <a:pt x="277" y="690"/>
                </a:lnTo>
                <a:lnTo>
                  <a:pt x="284" y="696"/>
                </a:lnTo>
                <a:lnTo>
                  <a:pt x="288" y="703"/>
                </a:lnTo>
                <a:lnTo>
                  <a:pt x="290" y="710"/>
                </a:lnTo>
                <a:lnTo>
                  <a:pt x="290" y="734"/>
                </a:lnTo>
                <a:close/>
                <a:moveTo>
                  <a:pt x="384" y="734"/>
                </a:moveTo>
                <a:lnTo>
                  <a:pt x="362" y="734"/>
                </a:lnTo>
                <a:lnTo>
                  <a:pt x="362" y="710"/>
                </a:lnTo>
                <a:lnTo>
                  <a:pt x="362" y="710"/>
                </a:lnTo>
                <a:lnTo>
                  <a:pt x="364" y="703"/>
                </a:lnTo>
                <a:lnTo>
                  <a:pt x="368" y="696"/>
                </a:lnTo>
                <a:lnTo>
                  <a:pt x="375" y="690"/>
                </a:lnTo>
                <a:lnTo>
                  <a:pt x="384" y="688"/>
                </a:lnTo>
                <a:lnTo>
                  <a:pt x="384" y="688"/>
                </a:lnTo>
                <a:lnTo>
                  <a:pt x="393" y="690"/>
                </a:lnTo>
                <a:lnTo>
                  <a:pt x="400" y="696"/>
                </a:lnTo>
                <a:lnTo>
                  <a:pt x="404" y="703"/>
                </a:lnTo>
                <a:lnTo>
                  <a:pt x="406" y="710"/>
                </a:lnTo>
                <a:lnTo>
                  <a:pt x="406" y="710"/>
                </a:lnTo>
                <a:lnTo>
                  <a:pt x="404" y="719"/>
                </a:lnTo>
                <a:lnTo>
                  <a:pt x="400" y="726"/>
                </a:lnTo>
                <a:lnTo>
                  <a:pt x="393" y="732"/>
                </a:lnTo>
                <a:lnTo>
                  <a:pt x="384" y="734"/>
                </a:lnTo>
                <a:lnTo>
                  <a:pt x="384" y="734"/>
                </a:lnTo>
                <a:close/>
                <a:moveTo>
                  <a:pt x="435" y="978"/>
                </a:moveTo>
                <a:lnTo>
                  <a:pt x="435" y="978"/>
                </a:lnTo>
                <a:lnTo>
                  <a:pt x="433" y="983"/>
                </a:lnTo>
                <a:lnTo>
                  <a:pt x="429" y="989"/>
                </a:lnTo>
                <a:lnTo>
                  <a:pt x="426" y="992"/>
                </a:lnTo>
                <a:lnTo>
                  <a:pt x="420" y="992"/>
                </a:lnTo>
                <a:lnTo>
                  <a:pt x="232" y="992"/>
                </a:lnTo>
                <a:lnTo>
                  <a:pt x="232" y="992"/>
                </a:lnTo>
                <a:lnTo>
                  <a:pt x="226" y="992"/>
                </a:lnTo>
                <a:lnTo>
                  <a:pt x="223" y="989"/>
                </a:lnTo>
                <a:lnTo>
                  <a:pt x="219" y="983"/>
                </a:lnTo>
                <a:lnTo>
                  <a:pt x="217" y="978"/>
                </a:lnTo>
                <a:lnTo>
                  <a:pt x="217" y="978"/>
                </a:lnTo>
                <a:lnTo>
                  <a:pt x="219" y="973"/>
                </a:lnTo>
                <a:lnTo>
                  <a:pt x="223" y="969"/>
                </a:lnTo>
                <a:lnTo>
                  <a:pt x="226" y="965"/>
                </a:lnTo>
                <a:lnTo>
                  <a:pt x="232" y="965"/>
                </a:lnTo>
                <a:lnTo>
                  <a:pt x="420" y="965"/>
                </a:lnTo>
                <a:lnTo>
                  <a:pt x="420" y="965"/>
                </a:lnTo>
                <a:lnTo>
                  <a:pt x="426" y="965"/>
                </a:lnTo>
                <a:lnTo>
                  <a:pt x="429" y="969"/>
                </a:lnTo>
                <a:lnTo>
                  <a:pt x="433" y="973"/>
                </a:lnTo>
                <a:lnTo>
                  <a:pt x="435" y="978"/>
                </a:lnTo>
                <a:lnTo>
                  <a:pt x="435" y="978"/>
                </a:lnTo>
                <a:close/>
                <a:moveTo>
                  <a:pt x="420" y="1021"/>
                </a:moveTo>
                <a:lnTo>
                  <a:pt x="420" y="1021"/>
                </a:lnTo>
                <a:lnTo>
                  <a:pt x="418" y="1027"/>
                </a:lnTo>
                <a:lnTo>
                  <a:pt x="415" y="1032"/>
                </a:lnTo>
                <a:lnTo>
                  <a:pt x="411" y="1036"/>
                </a:lnTo>
                <a:lnTo>
                  <a:pt x="406" y="1036"/>
                </a:lnTo>
                <a:lnTo>
                  <a:pt x="246" y="1036"/>
                </a:lnTo>
                <a:lnTo>
                  <a:pt x="246" y="1036"/>
                </a:lnTo>
                <a:lnTo>
                  <a:pt x="241" y="1036"/>
                </a:lnTo>
                <a:lnTo>
                  <a:pt x="237" y="1032"/>
                </a:lnTo>
                <a:lnTo>
                  <a:pt x="234" y="1027"/>
                </a:lnTo>
                <a:lnTo>
                  <a:pt x="232" y="1021"/>
                </a:lnTo>
                <a:lnTo>
                  <a:pt x="232" y="1021"/>
                </a:lnTo>
                <a:lnTo>
                  <a:pt x="234" y="1016"/>
                </a:lnTo>
                <a:lnTo>
                  <a:pt x="237" y="1012"/>
                </a:lnTo>
                <a:lnTo>
                  <a:pt x="241" y="1009"/>
                </a:lnTo>
                <a:lnTo>
                  <a:pt x="246" y="1009"/>
                </a:lnTo>
                <a:lnTo>
                  <a:pt x="406" y="1009"/>
                </a:lnTo>
                <a:lnTo>
                  <a:pt x="406" y="1009"/>
                </a:lnTo>
                <a:lnTo>
                  <a:pt x="411" y="1009"/>
                </a:lnTo>
                <a:lnTo>
                  <a:pt x="415" y="1012"/>
                </a:lnTo>
                <a:lnTo>
                  <a:pt x="418" y="1016"/>
                </a:lnTo>
                <a:lnTo>
                  <a:pt x="420" y="1021"/>
                </a:lnTo>
                <a:lnTo>
                  <a:pt x="420" y="1021"/>
                </a:lnTo>
                <a:close/>
                <a:moveTo>
                  <a:pt x="362" y="1052"/>
                </a:moveTo>
                <a:lnTo>
                  <a:pt x="290" y="1052"/>
                </a:lnTo>
                <a:lnTo>
                  <a:pt x="290" y="1052"/>
                </a:lnTo>
                <a:lnTo>
                  <a:pt x="284" y="1052"/>
                </a:lnTo>
                <a:lnTo>
                  <a:pt x="281" y="1056"/>
                </a:lnTo>
                <a:lnTo>
                  <a:pt x="277" y="1059"/>
                </a:lnTo>
                <a:lnTo>
                  <a:pt x="275" y="1065"/>
                </a:lnTo>
                <a:lnTo>
                  <a:pt x="275" y="1072"/>
                </a:lnTo>
                <a:lnTo>
                  <a:pt x="275" y="1072"/>
                </a:lnTo>
                <a:lnTo>
                  <a:pt x="277" y="1083"/>
                </a:lnTo>
                <a:lnTo>
                  <a:pt x="281" y="1092"/>
                </a:lnTo>
                <a:lnTo>
                  <a:pt x="284" y="1101"/>
                </a:lnTo>
                <a:lnTo>
                  <a:pt x="290" y="1108"/>
                </a:lnTo>
                <a:lnTo>
                  <a:pt x="299" y="1114"/>
                </a:lnTo>
                <a:lnTo>
                  <a:pt x="306" y="1119"/>
                </a:lnTo>
                <a:lnTo>
                  <a:pt x="315" y="1123"/>
                </a:lnTo>
                <a:lnTo>
                  <a:pt x="326" y="1123"/>
                </a:lnTo>
                <a:lnTo>
                  <a:pt x="326" y="1123"/>
                </a:lnTo>
                <a:lnTo>
                  <a:pt x="337" y="1123"/>
                </a:lnTo>
                <a:lnTo>
                  <a:pt x="346" y="1119"/>
                </a:lnTo>
                <a:lnTo>
                  <a:pt x="355" y="1114"/>
                </a:lnTo>
                <a:lnTo>
                  <a:pt x="362" y="1108"/>
                </a:lnTo>
                <a:lnTo>
                  <a:pt x="368" y="1101"/>
                </a:lnTo>
                <a:lnTo>
                  <a:pt x="373" y="1092"/>
                </a:lnTo>
                <a:lnTo>
                  <a:pt x="375" y="1083"/>
                </a:lnTo>
                <a:lnTo>
                  <a:pt x="377" y="1072"/>
                </a:lnTo>
                <a:lnTo>
                  <a:pt x="377" y="1065"/>
                </a:lnTo>
                <a:lnTo>
                  <a:pt x="377" y="1065"/>
                </a:lnTo>
                <a:lnTo>
                  <a:pt x="375" y="1059"/>
                </a:lnTo>
                <a:lnTo>
                  <a:pt x="371" y="1056"/>
                </a:lnTo>
                <a:lnTo>
                  <a:pt x="368" y="1052"/>
                </a:lnTo>
                <a:lnTo>
                  <a:pt x="362" y="1052"/>
                </a:lnTo>
                <a:lnTo>
                  <a:pt x="362" y="1052"/>
                </a:lnTo>
                <a:close/>
                <a:moveTo>
                  <a:pt x="326" y="1096"/>
                </a:moveTo>
                <a:lnTo>
                  <a:pt x="326" y="1096"/>
                </a:lnTo>
                <a:lnTo>
                  <a:pt x="319" y="1094"/>
                </a:lnTo>
                <a:lnTo>
                  <a:pt x="313" y="1090"/>
                </a:lnTo>
                <a:lnTo>
                  <a:pt x="308" y="1087"/>
                </a:lnTo>
                <a:lnTo>
                  <a:pt x="304" y="1079"/>
                </a:lnTo>
                <a:lnTo>
                  <a:pt x="348" y="1079"/>
                </a:lnTo>
                <a:lnTo>
                  <a:pt x="348" y="1079"/>
                </a:lnTo>
                <a:lnTo>
                  <a:pt x="344" y="1087"/>
                </a:lnTo>
                <a:lnTo>
                  <a:pt x="339" y="1090"/>
                </a:lnTo>
                <a:lnTo>
                  <a:pt x="333" y="1094"/>
                </a:lnTo>
                <a:lnTo>
                  <a:pt x="326" y="1096"/>
                </a:lnTo>
                <a:lnTo>
                  <a:pt x="326" y="1096"/>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grpSp>
        <p:nvGrpSpPr>
          <p:cNvPr id="69" name="Group 16"/>
          <p:cNvGrpSpPr>
            <a:grpSpLocks/>
          </p:cNvGrpSpPr>
          <p:nvPr/>
        </p:nvGrpSpPr>
        <p:grpSpPr bwMode="auto">
          <a:xfrm>
            <a:off x="4303272" y="2952864"/>
            <a:ext cx="652103" cy="631355"/>
            <a:chOff x="9854" y="6561"/>
            <a:chExt cx="1174" cy="1135"/>
          </a:xfrm>
        </p:grpSpPr>
        <p:sp>
          <p:nvSpPr>
            <p:cNvPr id="70" name="Freeform 17"/>
            <p:cNvSpPr>
              <a:spLocks/>
            </p:cNvSpPr>
            <p:nvPr/>
          </p:nvSpPr>
          <p:spPr bwMode="auto">
            <a:xfrm>
              <a:off x="9854" y="6561"/>
              <a:ext cx="1174" cy="744"/>
            </a:xfrm>
            <a:custGeom>
              <a:avLst/>
              <a:gdLst/>
              <a:ahLst/>
              <a:cxnLst>
                <a:cxn ang="0">
                  <a:pos x="1580" y="1472"/>
                </a:cxn>
                <a:cxn ang="0">
                  <a:pos x="1586" y="1425"/>
                </a:cxn>
                <a:cxn ang="0">
                  <a:pos x="1939" y="1411"/>
                </a:cxn>
                <a:cxn ang="0">
                  <a:pos x="2077" y="1368"/>
                </a:cxn>
                <a:cxn ang="0">
                  <a:pos x="2186" y="1278"/>
                </a:cxn>
                <a:cxn ang="0">
                  <a:pos x="2254" y="1152"/>
                </a:cxn>
                <a:cxn ang="0">
                  <a:pos x="2270" y="1023"/>
                </a:cxn>
                <a:cxn ang="0">
                  <a:pos x="2235" y="883"/>
                </a:cxn>
                <a:cxn ang="0">
                  <a:pos x="2150" y="769"/>
                </a:cxn>
                <a:cxn ang="0">
                  <a:pos x="2028" y="695"/>
                </a:cxn>
                <a:cxn ang="0">
                  <a:pos x="1901" y="672"/>
                </a:cxn>
                <a:cxn ang="0">
                  <a:pos x="1752" y="704"/>
                </a:cxn>
                <a:cxn ang="0">
                  <a:pos x="1703" y="686"/>
                </a:cxn>
                <a:cxn ang="0">
                  <a:pos x="1695" y="549"/>
                </a:cxn>
                <a:cxn ang="0">
                  <a:pos x="1619" y="345"/>
                </a:cxn>
                <a:cxn ang="0">
                  <a:pos x="1476" y="187"/>
                </a:cxn>
                <a:cxn ang="0">
                  <a:pos x="1281" y="93"/>
                </a:cxn>
                <a:cxn ang="0">
                  <a:pos x="1084" y="78"/>
                </a:cxn>
                <a:cxn ang="0">
                  <a:pos x="875" y="143"/>
                </a:cxn>
                <a:cxn ang="0">
                  <a:pos x="709" y="280"/>
                </a:cxn>
                <a:cxn ang="0">
                  <a:pos x="606" y="469"/>
                </a:cxn>
                <a:cxn ang="0">
                  <a:pos x="581" y="647"/>
                </a:cxn>
                <a:cxn ang="0">
                  <a:pos x="552" y="685"/>
                </a:cxn>
                <a:cxn ang="0">
                  <a:pos x="445" y="672"/>
                </a:cxn>
                <a:cxn ang="0">
                  <a:pos x="300" y="702"/>
                </a:cxn>
                <a:cxn ang="0">
                  <a:pos x="183" y="781"/>
                </a:cxn>
                <a:cxn ang="0">
                  <a:pos x="104" y="899"/>
                </a:cxn>
                <a:cxn ang="0">
                  <a:pos x="75" y="1043"/>
                </a:cxn>
                <a:cxn ang="0">
                  <a:pos x="97" y="1170"/>
                </a:cxn>
                <a:cxn ang="0">
                  <a:pos x="170" y="1292"/>
                </a:cxn>
                <a:cxn ang="0">
                  <a:pos x="284" y="1377"/>
                </a:cxn>
                <a:cxn ang="0">
                  <a:pos x="425" y="1413"/>
                </a:cxn>
                <a:cxn ang="0">
                  <a:pos x="735" y="1430"/>
                </a:cxn>
                <a:cxn ang="0">
                  <a:pos x="730" y="1477"/>
                </a:cxn>
                <a:cxn ang="0">
                  <a:pos x="398" y="1486"/>
                </a:cxn>
                <a:cxn ang="0">
                  <a:pos x="233" y="1435"/>
                </a:cxn>
                <a:cxn ang="0">
                  <a:pos x="101" y="1327"/>
                </a:cxn>
                <a:cxn ang="0">
                  <a:pos x="20" y="1175"/>
                </a:cxn>
                <a:cxn ang="0">
                  <a:pos x="0" y="1020"/>
                </a:cxn>
                <a:cxn ang="0">
                  <a:pos x="43" y="850"/>
                </a:cxn>
                <a:cxn ang="0">
                  <a:pos x="145" y="714"/>
                </a:cxn>
                <a:cxn ang="0">
                  <a:pos x="292" y="625"/>
                </a:cxn>
                <a:cxn ang="0">
                  <a:pos x="445" y="597"/>
                </a:cxn>
                <a:cxn ang="0">
                  <a:pos x="534" y="450"/>
                </a:cxn>
                <a:cxn ang="0">
                  <a:pos x="644" y="241"/>
                </a:cxn>
                <a:cxn ang="0">
                  <a:pos x="822" y="87"/>
                </a:cxn>
                <a:cxn ang="0">
                  <a:pos x="1048" y="7"/>
                </a:cxn>
                <a:cxn ang="0">
                  <a:pos x="1267" y="13"/>
                </a:cxn>
                <a:cxn ang="0">
                  <a:pos x="1490" y="106"/>
                </a:cxn>
                <a:cxn ang="0">
                  <a:pos x="1661" y="271"/>
                </a:cxn>
                <a:cxn ang="0">
                  <a:pos x="1760" y="492"/>
                </a:cxn>
                <a:cxn ang="0">
                  <a:pos x="1869" y="598"/>
                </a:cxn>
                <a:cxn ang="0">
                  <a:pos x="2033" y="617"/>
                </a:cxn>
                <a:cxn ang="0">
                  <a:pos x="2185" y="700"/>
                </a:cxn>
                <a:cxn ang="0">
                  <a:pos x="2293" y="830"/>
                </a:cxn>
                <a:cxn ang="0">
                  <a:pos x="2344" y="997"/>
                </a:cxn>
                <a:cxn ang="0">
                  <a:pos x="2333" y="1154"/>
                </a:cxn>
                <a:cxn ang="0">
                  <a:pos x="2257" y="1309"/>
                </a:cxn>
                <a:cxn ang="0">
                  <a:pos x="2132" y="1423"/>
                </a:cxn>
                <a:cxn ang="0">
                  <a:pos x="1969" y="1483"/>
                </a:cxn>
              </a:cxnLst>
              <a:rect l="0" t="0" r="r" b="b"/>
              <a:pathLst>
                <a:path w="2346" h="1488">
                  <a:moveTo>
                    <a:pt x="1901" y="1488"/>
                  </a:moveTo>
                  <a:lnTo>
                    <a:pt x="1612" y="1488"/>
                  </a:lnTo>
                  <a:lnTo>
                    <a:pt x="1612" y="1488"/>
                  </a:lnTo>
                  <a:lnTo>
                    <a:pt x="1604" y="1487"/>
                  </a:lnTo>
                  <a:lnTo>
                    <a:pt x="1597" y="1486"/>
                  </a:lnTo>
                  <a:lnTo>
                    <a:pt x="1591" y="1482"/>
                  </a:lnTo>
                  <a:lnTo>
                    <a:pt x="1586" y="1477"/>
                  </a:lnTo>
                  <a:lnTo>
                    <a:pt x="1580" y="1472"/>
                  </a:lnTo>
                  <a:lnTo>
                    <a:pt x="1577" y="1466"/>
                  </a:lnTo>
                  <a:lnTo>
                    <a:pt x="1575" y="1458"/>
                  </a:lnTo>
                  <a:lnTo>
                    <a:pt x="1574" y="1451"/>
                  </a:lnTo>
                  <a:lnTo>
                    <a:pt x="1574" y="1451"/>
                  </a:lnTo>
                  <a:lnTo>
                    <a:pt x="1575" y="1443"/>
                  </a:lnTo>
                  <a:lnTo>
                    <a:pt x="1577" y="1436"/>
                  </a:lnTo>
                  <a:lnTo>
                    <a:pt x="1580" y="1430"/>
                  </a:lnTo>
                  <a:lnTo>
                    <a:pt x="1586" y="1425"/>
                  </a:lnTo>
                  <a:lnTo>
                    <a:pt x="1591" y="1419"/>
                  </a:lnTo>
                  <a:lnTo>
                    <a:pt x="1597" y="1416"/>
                  </a:lnTo>
                  <a:lnTo>
                    <a:pt x="1604" y="1414"/>
                  </a:lnTo>
                  <a:lnTo>
                    <a:pt x="1612" y="1413"/>
                  </a:lnTo>
                  <a:lnTo>
                    <a:pt x="1901" y="1413"/>
                  </a:lnTo>
                  <a:lnTo>
                    <a:pt x="1901" y="1413"/>
                  </a:lnTo>
                  <a:lnTo>
                    <a:pt x="1920" y="1413"/>
                  </a:lnTo>
                  <a:lnTo>
                    <a:pt x="1939" y="1411"/>
                  </a:lnTo>
                  <a:lnTo>
                    <a:pt x="1958" y="1409"/>
                  </a:lnTo>
                  <a:lnTo>
                    <a:pt x="1975" y="1406"/>
                  </a:lnTo>
                  <a:lnTo>
                    <a:pt x="1994" y="1402"/>
                  </a:lnTo>
                  <a:lnTo>
                    <a:pt x="2012" y="1397"/>
                  </a:lnTo>
                  <a:lnTo>
                    <a:pt x="2028" y="1391"/>
                  </a:lnTo>
                  <a:lnTo>
                    <a:pt x="2046" y="1384"/>
                  </a:lnTo>
                  <a:lnTo>
                    <a:pt x="2062" y="1377"/>
                  </a:lnTo>
                  <a:lnTo>
                    <a:pt x="2077" y="1368"/>
                  </a:lnTo>
                  <a:lnTo>
                    <a:pt x="2093" y="1359"/>
                  </a:lnTo>
                  <a:lnTo>
                    <a:pt x="2108" y="1349"/>
                  </a:lnTo>
                  <a:lnTo>
                    <a:pt x="2122" y="1339"/>
                  </a:lnTo>
                  <a:lnTo>
                    <a:pt x="2136" y="1328"/>
                  </a:lnTo>
                  <a:lnTo>
                    <a:pt x="2150" y="1317"/>
                  </a:lnTo>
                  <a:lnTo>
                    <a:pt x="2162" y="1304"/>
                  </a:lnTo>
                  <a:lnTo>
                    <a:pt x="2175" y="1292"/>
                  </a:lnTo>
                  <a:lnTo>
                    <a:pt x="2186" y="1278"/>
                  </a:lnTo>
                  <a:lnTo>
                    <a:pt x="2197" y="1264"/>
                  </a:lnTo>
                  <a:lnTo>
                    <a:pt x="2207" y="1250"/>
                  </a:lnTo>
                  <a:lnTo>
                    <a:pt x="2217" y="1235"/>
                  </a:lnTo>
                  <a:lnTo>
                    <a:pt x="2226" y="1219"/>
                  </a:lnTo>
                  <a:lnTo>
                    <a:pt x="2235" y="1204"/>
                  </a:lnTo>
                  <a:lnTo>
                    <a:pt x="2242" y="1186"/>
                  </a:lnTo>
                  <a:lnTo>
                    <a:pt x="2249" y="1170"/>
                  </a:lnTo>
                  <a:lnTo>
                    <a:pt x="2254" y="1152"/>
                  </a:lnTo>
                  <a:lnTo>
                    <a:pt x="2259" y="1135"/>
                  </a:lnTo>
                  <a:lnTo>
                    <a:pt x="2264" y="1117"/>
                  </a:lnTo>
                  <a:lnTo>
                    <a:pt x="2266" y="1100"/>
                  </a:lnTo>
                  <a:lnTo>
                    <a:pt x="2269" y="1081"/>
                  </a:lnTo>
                  <a:lnTo>
                    <a:pt x="2270" y="1062"/>
                  </a:lnTo>
                  <a:lnTo>
                    <a:pt x="2271" y="1043"/>
                  </a:lnTo>
                  <a:lnTo>
                    <a:pt x="2271" y="1043"/>
                  </a:lnTo>
                  <a:lnTo>
                    <a:pt x="2270" y="1023"/>
                  </a:lnTo>
                  <a:lnTo>
                    <a:pt x="2269" y="1006"/>
                  </a:lnTo>
                  <a:lnTo>
                    <a:pt x="2266" y="987"/>
                  </a:lnTo>
                  <a:lnTo>
                    <a:pt x="2264" y="968"/>
                  </a:lnTo>
                  <a:lnTo>
                    <a:pt x="2259" y="951"/>
                  </a:lnTo>
                  <a:lnTo>
                    <a:pt x="2254" y="933"/>
                  </a:lnTo>
                  <a:lnTo>
                    <a:pt x="2249" y="916"/>
                  </a:lnTo>
                  <a:lnTo>
                    <a:pt x="2242" y="899"/>
                  </a:lnTo>
                  <a:lnTo>
                    <a:pt x="2235" y="883"/>
                  </a:lnTo>
                  <a:lnTo>
                    <a:pt x="2226" y="867"/>
                  </a:lnTo>
                  <a:lnTo>
                    <a:pt x="2217" y="852"/>
                  </a:lnTo>
                  <a:lnTo>
                    <a:pt x="2207" y="837"/>
                  </a:lnTo>
                  <a:lnTo>
                    <a:pt x="2197" y="821"/>
                  </a:lnTo>
                  <a:lnTo>
                    <a:pt x="2186" y="808"/>
                  </a:lnTo>
                  <a:lnTo>
                    <a:pt x="2175" y="794"/>
                  </a:lnTo>
                  <a:lnTo>
                    <a:pt x="2162" y="781"/>
                  </a:lnTo>
                  <a:lnTo>
                    <a:pt x="2150" y="769"/>
                  </a:lnTo>
                  <a:lnTo>
                    <a:pt x="2136" y="758"/>
                  </a:lnTo>
                  <a:lnTo>
                    <a:pt x="2122" y="746"/>
                  </a:lnTo>
                  <a:lnTo>
                    <a:pt x="2108" y="736"/>
                  </a:lnTo>
                  <a:lnTo>
                    <a:pt x="2093" y="726"/>
                  </a:lnTo>
                  <a:lnTo>
                    <a:pt x="2077" y="717"/>
                  </a:lnTo>
                  <a:lnTo>
                    <a:pt x="2062" y="710"/>
                  </a:lnTo>
                  <a:lnTo>
                    <a:pt x="2046" y="702"/>
                  </a:lnTo>
                  <a:lnTo>
                    <a:pt x="2028" y="695"/>
                  </a:lnTo>
                  <a:lnTo>
                    <a:pt x="2012" y="690"/>
                  </a:lnTo>
                  <a:lnTo>
                    <a:pt x="1994" y="685"/>
                  </a:lnTo>
                  <a:lnTo>
                    <a:pt x="1975" y="680"/>
                  </a:lnTo>
                  <a:lnTo>
                    <a:pt x="1958" y="677"/>
                  </a:lnTo>
                  <a:lnTo>
                    <a:pt x="1939" y="675"/>
                  </a:lnTo>
                  <a:lnTo>
                    <a:pt x="1920" y="674"/>
                  </a:lnTo>
                  <a:lnTo>
                    <a:pt x="1901" y="672"/>
                  </a:lnTo>
                  <a:lnTo>
                    <a:pt x="1901" y="672"/>
                  </a:lnTo>
                  <a:lnTo>
                    <a:pt x="1883" y="674"/>
                  </a:lnTo>
                  <a:lnTo>
                    <a:pt x="1863" y="675"/>
                  </a:lnTo>
                  <a:lnTo>
                    <a:pt x="1844" y="677"/>
                  </a:lnTo>
                  <a:lnTo>
                    <a:pt x="1825" y="681"/>
                  </a:lnTo>
                  <a:lnTo>
                    <a:pt x="1806" y="685"/>
                  </a:lnTo>
                  <a:lnTo>
                    <a:pt x="1789" y="690"/>
                  </a:lnTo>
                  <a:lnTo>
                    <a:pt x="1770" y="697"/>
                  </a:lnTo>
                  <a:lnTo>
                    <a:pt x="1752" y="704"/>
                  </a:lnTo>
                  <a:lnTo>
                    <a:pt x="1752" y="704"/>
                  </a:lnTo>
                  <a:lnTo>
                    <a:pt x="1743" y="707"/>
                  </a:lnTo>
                  <a:lnTo>
                    <a:pt x="1733" y="707"/>
                  </a:lnTo>
                  <a:lnTo>
                    <a:pt x="1725" y="705"/>
                  </a:lnTo>
                  <a:lnTo>
                    <a:pt x="1716" y="701"/>
                  </a:lnTo>
                  <a:lnTo>
                    <a:pt x="1716" y="701"/>
                  </a:lnTo>
                  <a:lnTo>
                    <a:pt x="1708" y="694"/>
                  </a:lnTo>
                  <a:lnTo>
                    <a:pt x="1703" y="686"/>
                  </a:lnTo>
                  <a:lnTo>
                    <a:pt x="1701" y="677"/>
                  </a:lnTo>
                  <a:lnTo>
                    <a:pt x="1700" y="667"/>
                  </a:lnTo>
                  <a:lnTo>
                    <a:pt x="1700" y="667"/>
                  </a:lnTo>
                  <a:lnTo>
                    <a:pt x="1701" y="635"/>
                  </a:lnTo>
                  <a:lnTo>
                    <a:pt x="1701" y="635"/>
                  </a:lnTo>
                  <a:lnTo>
                    <a:pt x="1700" y="606"/>
                  </a:lnTo>
                  <a:lnTo>
                    <a:pt x="1698" y="578"/>
                  </a:lnTo>
                  <a:lnTo>
                    <a:pt x="1695" y="549"/>
                  </a:lnTo>
                  <a:lnTo>
                    <a:pt x="1690" y="522"/>
                  </a:lnTo>
                  <a:lnTo>
                    <a:pt x="1683" y="496"/>
                  </a:lnTo>
                  <a:lnTo>
                    <a:pt x="1676" y="469"/>
                  </a:lnTo>
                  <a:lnTo>
                    <a:pt x="1667" y="443"/>
                  </a:lnTo>
                  <a:lnTo>
                    <a:pt x="1657" y="418"/>
                  </a:lnTo>
                  <a:lnTo>
                    <a:pt x="1646" y="393"/>
                  </a:lnTo>
                  <a:lnTo>
                    <a:pt x="1633" y="369"/>
                  </a:lnTo>
                  <a:lnTo>
                    <a:pt x="1619" y="345"/>
                  </a:lnTo>
                  <a:lnTo>
                    <a:pt x="1606" y="323"/>
                  </a:lnTo>
                  <a:lnTo>
                    <a:pt x="1589" y="300"/>
                  </a:lnTo>
                  <a:lnTo>
                    <a:pt x="1573" y="280"/>
                  </a:lnTo>
                  <a:lnTo>
                    <a:pt x="1555" y="259"/>
                  </a:lnTo>
                  <a:lnTo>
                    <a:pt x="1537" y="240"/>
                  </a:lnTo>
                  <a:lnTo>
                    <a:pt x="1518" y="221"/>
                  </a:lnTo>
                  <a:lnTo>
                    <a:pt x="1496" y="203"/>
                  </a:lnTo>
                  <a:lnTo>
                    <a:pt x="1476" y="187"/>
                  </a:lnTo>
                  <a:lnTo>
                    <a:pt x="1454" y="171"/>
                  </a:lnTo>
                  <a:lnTo>
                    <a:pt x="1431" y="157"/>
                  </a:lnTo>
                  <a:lnTo>
                    <a:pt x="1407" y="143"/>
                  </a:lnTo>
                  <a:lnTo>
                    <a:pt x="1384" y="131"/>
                  </a:lnTo>
                  <a:lnTo>
                    <a:pt x="1359" y="119"/>
                  </a:lnTo>
                  <a:lnTo>
                    <a:pt x="1334" y="109"/>
                  </a:lnTo>
                  <a:lnTo>
                    <a:pt x="1307" y="101"/>
                  </a:lnTo>
                  <a:lnTo>
                    <a:pt x="1281" y="93"/>
                  </a:lnTo>
                  <a:lnTo>
                    <a:pt x="1255" y="87"/>
                  </a:lnTo>
                  <a:lnTo>
                    <a:pt x="1227" y="82"/>
                  </a:lnTo>
                  <a:lnTo>
                    <a:pt x="1198" y="78"/>
                  </a:lnTo>
                  <a:lnTo>
                    <a:pt x="1171" y="77"/>
                  </a:lnTo>
                  <a:lnTo>
                    <a:pt x="1142" y="76"/>
                  </a:lnTo>
                  <a:lnTo>
                    <a:pt x="1142" y="76"/>
                  </a:lnTo>
                  <a:lnTo>
                    <a:pt x="1113" y="77"/>
                  </a:lnTo>
                  <a:lnTo>
                    <a:pt x="1084" y="78"/>
                  </a:lnTo>
                  <a:lnTo>
                    <a:pt x="1056" y="82"/>
                  </a:lnTo>
                  <a:lnTo>
                    <a:pt x="1029" y="87"/>
                  </a:lnTo>
                  <a:lnTo>
                    <a:pt x="1001" y="93"/>
                  </a:lnTo>
                  <a:lnTo>
                    <a:pt x="975" y="101"/>
                  </a:lnTo>
                  <a:lnTo>
                    <a:pt x="949" y="109"/>
                  </a:lnTo>
                  <a:lnTo>
                    <a:pt x="924" y="119"/>
                  </a:lnTo>
                  <a:lnTo>
                    <a:pt x="898" y="131"/>
                  </a:lnTo>
                  <a:lnTo>
                    <a:pt x="875" y="143"/>
                  </a:lnTo>
                  <a:lnTo>
                    <a:pt x="851" y="157"/>
                  </a:lnTo>
                  <a:lnTo>
                    <a:pt x="828" y="171"/>
                  </a:lnTo>
                  <a:lnTo>
                    <a:pt x="807" y="187"/>
                  </a:lnTo>
                  <a:lnTo>
                    <a:pt x="786" y="203"/>
                  </a:lnTo>
                  <a:lnTo>
                    <a:pt x="766" y="221"/>
                  </a:lnTo>
                  <a:lnTo>
                    <a:pt x="746" y="240"/>
                  </a:lnTo>
                  <a:lnTo>
                    <a:pt x="727" y="259"/>
                  </a:lnTo>
                  <a:lnTo>
                    <a:pt x="709" y="280"/>
                  </a:lnTo>
                  <a:lnTo>
                    <a:pt x="693" y="300"/>
                  </a:lnTo>
                  <a:lnTo>
                    <a:pt x="678" y="323"/>
                  </a:lnTo>
                  <a:lnTo>
                    <a:pt x="663" y="345"/>
                  </a:lnTo>
                  <a:lnTo>
                    <a:pt x="649" y="369"/>
                  </a:lnTo>
                  <a:lnTo>
                    <a:pt x="636" y="393"/>
                  </a:lnTo>
                  <a:lnTo>
                    <a:pt x="625" y="418"/>
                  </a:lnTo>
                  <a:lnTo>
                    <a:pt x="615" y="443"/>
                  </a:lnTo>
                  <a:lnTo>
                    <a:pt x="606" y="469"/>
                  </a:lnTo>
                  <a:lnTo>
                    <a:pt x="599" y="496"/>
                  </a:lnTo>
                  <a:lnTo>
                    <a:pt x="593" y="522"/>
                  </a:lnTo>
                  <a:lnTo>
                    <a:pt x="588" y="549"/>
                  </a:lnTo>
                  <a:lnTo>
                    <a:pt x="585" y="578"/>
                  </a:lnTo>
                  <a:lnTo>
                    <a:pt x="583" y="606"/>
                  </a:lnTo>
                  <a:lnTo>
                    <a:pt x="581" y="635"/>
                  </a:lnTo>
                  <a:lnTo>
                    <a:pt x="581" y="635"/>
                  </a:lnTo>
                  <a:lnTo>
                    <a:pt x="581" y="647"/>
                  </a:lnTo>
                  <a:lnTo>
                    <a:pt x="581" y="647"/>
                  </a:lnTo>
                  <a:lnTo>
                    <a:pt x="581" y="656"/>
                  </a:lnTo>
                  <a:lnTo>
                    <a:pt x="579" y="664"/>
                  </a:lnTo>
                  <a:lnTo>
                    <a:pt x="574" y="671"/>
                  </a:lnTo>
                  <a:lnTo>
                    <a:pt x="568" y="677"/>
                  </a:lnTo>
                  <a:lnTo>
                    <a:pt x="568" y="677"/>
                  </a:lnTo>
                  <a:lnTo>
                    <a:pt x="560" y="681"/>
                  </a:lnTo>
                  <a:lnTo>
                    <a:pt x="552" y="685"/>
                  </a:lnTo>
                  <a:lnTo>
                    <a:pt x="544" y="685"/>
                  </a:lnTo>
                  <a:lnTo>
                    <a:pt x="535" y="684"/>
                  </a:lnTo>
                  <a:lnTo>
                    <a:pt x="535" y="684"/>
                  </a:lnTo>
                  <a:lnTo>
                    <a:pt x="512" y="679"/>
                  </a:lnTo>
                  <a:lnTo>
                    <a:pt x="490" y="676"/>
                  </a:lnTo>
                  <a:lnTo>
                    <a:pt x="467" y="674"/>
                  </a:lnTo>
                  <a:lnTo>
                    <a:pt x="445" y="672"/>
                  </a:lnTo>
                  <a:lnTo>
                    <a:pt x="445" y="672"/>
                  </a:lnTo>
                  <a:lnTo>
                    <a:pt x="425" y="674"/>
                  </a:lnTo>
                  <a:lnTo>
                    <a:pt x="406" y="675"/>
                  </a:lnTo>
                  <a:lnTo>
                    <a:pt x="388" y="677"/>
                  </a:lnTo>
                  <a:lnTo>
                    <a:pt x="369" y="680"/>
                  </a:lnTo>
                  <a:lnTo>
                    <a:pt x="352" y="685"/>
                  </a:lnTo>
                  <a:lnTo>
                    <a:pt x="334" y="690"/>
                  </a:lnTo>
                  <a:lnTo>
                    <a:pt x="317" y="695"/>
                  </a:lnTo>
                  <a:lnTo>
                    <a:pt x="300" y="702"/>
                  </a:lnTo>
                  <a:lnTo>
                    <a:pt x="284" y="709"/>
                  </a:lnTo>
                  <a:lnTo>
                    <a:pt x="268" y="717"/>
                  </a:lnTo>
                  <a:lnTo>
                    <a:pt x="253" y="726"/>
                  </a:lnTo>
                  <a:lnTo>
                    <a:pt x="238" y="736"/>
                  </a:lnTo>
                  <a:lnTo>
                    <a:pt x="223" y="746"/>
                  </a:lnTo>
                  <a:lnTo>
                    <a:pt x="209" y="758"/>
                  </a:lnTo>
                  <a:lnTo>
                    <a:pt x="195" y="769"/>
                  </a:lnTo>
                  <a:lnTo>
                    <a:pt x="183" y="781"/>
                  </a:lnTo>
                  <a:lnTo>
                    <a:pt x="170" y="794"/>
                  </a:lnTo>
                  <a:lnTo>
                    <a:pt x="159" y="808"/>
                  </a:lnTo>
                  <a:lnTo>
                    <a:pt x="148" y="821"/>
                  </a:lnTo>
                  <a:lnTo>
                    <a:pt x="137" y="837"/>
                  </a:lnTo>
                  <a:lnTo>
                    <a:pt x="129" y="852"/>
                  </a:lnTo>
                  <a:lnTo>
                    <a:pt x="119" y="867"/>
                  </a:lnTo>
                  <a:lnTo>
                    <a:pt x="111" y="883"/>
                  </a:lnTo>
                  <a:lnTo>
                    <a:pt x="104" y="899"/>
                  </a:lnTo>
                  <a:lnTo>
                    <a:pt x="97" y="916"/>
                  </a:lnTo>
                  <a:lnTo>
                    <a:pt x="91" y="933"/>
                  </a:lnTo>
                  <a:lnTo>
                    <a:pt x="86" y="951"/>
                  </a:lnTo>
                  <a:lnTo>
                    <a:pt x="82" y="968"/>
                  </a:lnTo>
                  <a:lnTo>
                    <a:pt x="79" y="987"/>
                  </a:lnTo>
                  <a:lnTo>
                    <a:pt x="76" y="1005"/>
                  </a:lnTo>
                  <a:lnTo>
                    <a:pt x="75" y="1023"/>
                  </a:lnTo>
                  <a:lnTo>
                    <a:pt x="75" y="1043"/>
                  </a:lnTo>
                  <a:lnTo>
                    <a:pt x="75" y="1043"/>
                  </a:lnTo>
                  <a:lnTo>
                    <a:pt x="75" y="1062"/>
                  </a:lnTo>
                  <a:lnTo>
                    <a:pt x="76" y="1081"/>
                  </a:lnTo>
                  <a:lnTo>
                    <a:pt x="79" y="1100"/>
                  </a:lnTo>
                  <a:lnTo>
                    <a:pt x="82" y="1117"/>
                  </a:lnTo>
                  <a:lnTo>
                    <a:pt x="86" y="1135"/>
                  </a:lnTo>
                  <a:lnTo>
                    <a:pt x="91" y="1152"/>
                  </a:lnTo>
                  <a:lnTo>
                    <a:pt x="97" y="1170"/>
                  </a:lnTo>
                  <a:lnTo>
                    <a:pt x="104" y="1188"/>
                  </a:lnTo>
                  <a:lnTo>
                    <a:pt x="111" y="1204"/>
                  </a:lnTo>
                  <a:lnTo>
                    <a:pt x="119" y="1219"/>
                  </a:lnTo>
                  <a:lnTo>
                    <a:pt x="129" y="1235"/>
                  </a:lnTo>
                  <a:lnTo>
                    <a:pt x="137" y="1250"/>
                  </a:lnTo>
                  <a:lnTo>
                    <a:pt x="148" y="1264"/>
                  </a:lnTo>
                  <a:lnTo>
                    <a:pt x="159" y="1278"/>
                  </a:lnTo>
                  <a:lnTo>
                    <a:pt x="170" y="1292"/>
                  </a:lnTo>
                  <a:lnTo>
                    <a:pt x="183" y="1304"/>
                  </a:lnTo>
                  <a:lnTo>
                    <a:pt x="195" y="1317"/>
                  </a:lnTo>
                  <a:lnTo>
                    <a:pt x="209" y="1328"/>
                  </a:lnTo>
                  <a:lnTo>
                    <a:pt x="223" y="1339"/>
                  </a:lnTo>
                  <a:lnTo>
                    <a:pt x="238" y="1349"/>
                  </a:lnTo>
                  <a:lnTo>
                    <a:pt x="253" y="1359"/>
                  </a:lnTo>
                  <a:lnTo>
                    <a:pt x="268" y="1368"/>
                  </a:lnTo>
                  <a:lnTo>
                    <a:pt x="284" y="1377"/>
                  </a:lnTo>
                  <a:lnTo>
                    <a:pt x="300" y="1384"/>
                  </a:lnTo>
                  <a:lnTo>
                    <a:pt x="317" y="1391"/>
                  </a:lnTo>
                  <a:lnTo>
                    <a:pt x="334" y="1397"/>
                  </a:lnTo>
                  <a:lnTo>
                    <a:pt x="352" y="1402"/>
                  </a:lnTo>
                  <a:lnTo>
                    <a:pt x="369" y="1406"/>
                  </a:lnTo>
                  <a:lnTo>
                    <a:pt x="388" y="1409"/>
                  </a:lnTo>
                  <a:lnTo>
                    <a:pt x="406" y="1411"/>
                  </a:lnTo>
                  <a:lnTo>
                    <a:pt x="425" y="1413"/>
                  </a:lnTo>
                  <a:lnTo>
                    <a:pt x="445" y="1413"/>
                  </a:lnTo>
                  <a:lnTo>
                    <a:pt x="704" y="1413"/>
                  </a:lnTo>
                  <a:lnTo>
                    <a:pt x="704" y="1413"/>
                  </a:lnTo>
                  <a:lnTo>
                    <a:pt x="712" y="1414"/>
                  </a:lnTo>
                  <a:lnTo>
                    <a:pt x="719" y="1416"/>
                  </a:lnTo>
                  <a:lnTo>
                    <a:pt x="725" y="1419"/>
                  </a:lnTo>
                  <a:lnTo>
                    <a:pt x="730" y="1425"/>
                  </a:lnTo>
                  <a:lnTo>
                    <a:pt x="735" y="1430"/>
                  </a:lnTo>
                  <a:lnTo>
                    <a:pt x="739" y="1436"/>
                  </a:lnTo>
                  <a:lnTo>
                    <a:pt x="741" y="1443"/>
                  </a:lnTo>
                  <a:lnTo>
                    <a:pt x="742" y="1451"/>
                  </a:lnTo>
                  <a:lnTo>
                    <a:pt x="742" y="1451"/>
                  </a:lnTo>
                  <a:lnTo>
                    <a:pt x="741" y="1458"/>
                  </a:lnTo>
                  <a:lnTo>
                    <a:pt x="739" y="1466"/>
                  </a:lnTo>
                  <a:lnTo>
                    <a:pt x="735" y="1472"/>
                  </a:lnTo>
                  <a:lnTo>
                    <a:pt x="730" y="1477"/>
                  </a:lnTo>
                  <a:lnTo>
                    <a:pt x="725" y="1482"/>
                  </a:lnTo>
                  <a:lnTo>
                    <a:pt x="719" y="1486"/>
                  </a:lnTo>
                  <a:lnTo>
                    <a:pt x="712" y="1487"/>
                  </a:lnTo>
                  <a:lnTo>
                    <a:pt x="704" y="1488"/>
                  </a:lnTo>
                  <a:lnTo>
                    <a:pt x="445" y="1488"/>
                  </a:lnTo>
                  <a:lnTo>
                    <a:pt x="445" y="1488"/>
                  </a:lnTo>
                  <a:lnTo>
                    <a:pt x="421" y="1488"/>
                  </a:lnTo>
                  <a:lnTo>
                    <a:pt x="398" y="1486"/>
                  </a:lnTo>
                  <a:lnTo>
                    <a:pt x="377" y="1483"/>
                  </a:lnTo>
                  <a:lnTo>
                    <a:pt x="354" y="1480"/>
                  </a:lnTo>
                  <a:lnTo>
                    <a:pt x="333" y="1475"/>
                  </a:lnTo>
                  <a:lnTo>
                    <a:pt x="312" y="1468"/>
                  </a:lnTo>
                  <a:lnTo>
                    <a:pt x="292" y="1461"/>
                  </a:lnTo>
                  <a:lnTo>
                    <a:pt x="272" y="1453"/>
                  </a:lnTo>
                  <a:lnTo>
                    <a:pt x="252" y="1445"/>
                  </a:lnTo>
                  <a:lnTo>
                    <a:pt x="233" y="1435"/>
                  </a:lnTo>
                  <a:lnTo>
                    <a:pt x="214" y="1423"/>
                  </a:lnTo>
                  <a:lnTo>
                    <a:pt x="195" y="1412"/>
                  </a:lnTo>
                  <a:lnTo>
                    <a:pt x="178" y="1399"/>
                  </a:lnTo>
                  <a:lnTo>
                    <a:pt x="161" y="1387"/>
                  </a:lnTo>
                  <a:lnTo>
                    <a:pt x="145" y="1373"/>
                  </a:lnTo>
                  <a:lnTo>
                    <a:pt x="130" y="1358"/>
                  </a:lnTo>
                  <a:lnTo>
                    <a:pt x="115" y="1342"/>
                  </a:lnTo>
                  <a:lnTo>
                    <a:pt x="101" y="1327"/>
                  </a:lnTo>
                  <a:lnTo>
                    <a:pt x="87" y="1309"/>
                  </a:lnTo>
                  <a:lnTo>
                    <a:pt x="75" y="1292"/>
                  </a:lnTo>
                  <a:lnTo>
                    <a:pt x="64" y="1274"/>
                  </a:lnTo>
                  <a:lnTo>
                    <a:pt x="53" y="1255"/>
                  </a:lnTo>
                  <a:lnTo>
                    <a:pt x="43" y="1236"/>
                  </a:lnTo>
                  <a:lnTo>
                    <a:pt x="35" y="1216"/>
                  </a:lnTo>
                  <a:lnTo>
                    <a:pt x="26" y="1196"/>
                  </a:lnTo>
                  <a:lnTo>
                    <a:pt x="20" y="1175"/>
                  </a:lnTo>
                  <a:lnTo>
                    <a:pt x="13" y="1154"/>
                  </a:lnTo>
                  <a:lnTo>
                    <a:pt x="8" y="1132"/>
                  </a:lnTo>
                  <a:lnTo>
                    <a:pt x="5" y="1111"/>
                  </a:lnTo>
                  <a:lnTo>
                    <a:pt x="2" y="1089"/>
                  </a:lnTo>
                  <a:lnTo>
                    <a:pt x="0" y="1066"/>
                  </a:lnTo>
                  <a:lnTo>
                    <a:pt x="0" y="1043"/>
                  </a:lnTo>
                  <a:lnTo>
                    <a:pt x="0" y="1043"/>
                  </a:lnTo>
                  <a:lnTo>
                    <a:pt x="0" y="1020"/>
                  </a:lnTo>
                  <a:lnTo>
                    <a:pt x="2" y="997"/>
                  </a:lnTo>
                  <a:lnTo>
                    <a:pt x="5" y="976"/>
                  </a:lnTo>
                  <a:lnTo>
                    <a:pt x="8" y="953"/>
                  </a:lnTo>
                  <a:lnTo>
                    <a:pt x="13" y="932"/>
                  </a:lnTo>
                  <a:lnTo>
                    <a:pt x="20" y="911"/>
                  </a:lnTo>
                  <a:lnTo>
                    <a:pt x="26" y="890"/>
                  </a:lnTo>
                  <a:lnTo>
                    <a:pt x="35" y="869"/>
                  </a:lnTo>
                  <a:lnTo>
                    <a:pt x="43" y="850"/>
                  </a:lnTo>
                  <a:lnTo>
                    <a:pt x="53" y="830"/>
                  </a:lnTo>
                  <a:lnTo>
                    <a:pt x="64" y="813"/>
                  </a:lnTo>
                  <a:lnTo>
                    <a:pt x="75" y="794"/>
                  </a:lnTo>
                  <a:lnTo>
                    <a:pt x="87" y="776"/>
                  </a:lnTo>
                  <a:lnTo>
                    <a:pt x="101" y="760"/>
                  </a:lnTo>
                  <a:lnTo>
                    <a:pt x="115" y="744"/>
                  </a:lnTo>
                  <a:lnTo>
                    <a:pt x="130" y="727"/>
                  </a:lnTo>
                  <a:lnTo>
                    <a:pt x="145" y="714"/>
                  </a:lnTo>
                  <a:lnTo>
                    <a:pt x="161" y="700"/>
                  </a:lnTo>
                  <a:lnTo>
                    <a:pt x="178" y="686"/>
                  </a:lnTo>
                  <a:lnTo>
                    <a:pt x="195" y="674"/>
                  </a:lnTo>
                  <a:lnTo>
                    <a:pt x="214" y="662"/>
                  </a:lnTo>
                  <a:lnTo>
                    <a:pt x="233" y="651"/>
                  </a:lnTo>
                  <a:lnTo>
                    <a:pt x="252" y="641"/>
                  </a:lnTo>
                  <a:lnTo>
                    <a:pt x="272" y="632"/>
                  </a:lnTo>
                  <a:lnTo>
                    <a:pt x="292" y="625"/>
                  </a:lnTo>
                  <a:lnTo>
                    <a:pt x="312" y="617"/>
                  </a:lnTo>
                  <a:lnTo>
                    <a:pt x="333" y="611"/>
                  </a:lnTo>
                  <a:lnTo>
                    <a:pt x="354" y="607"/>
                  </a:lnTo>
                  <a:lnTo>
                    <a:pt x="377" y="602"/>
                  </a:lnTo>
                  <a:lnTo>
                    <a:pt x="398" y="600"/>
                  </a:lnTo>
                  <a:lnTo>
                    <a:pt x="421" y="598"/>
                  </a:lnTo>
                  <a:lnTo>
                    <a:pt x="445" y="597"/>
                  </a:lnTo>
                  <a:lnTo>
                    <a:pt x="445" y="597"/>
                  </a:lnTo>
                  <a:lnTo>
                    <a:pt x="476" y="598"/>
                  </a:lnTo>
                  <a:lnTo>
                    <a:pt x="507" y="602"/>
                  </a:lnTo>
                  <a:lnTo>
                    <a:pt x="507" y="602"/>
                  </a:lnTo>
                  <a:lnTo>
                    <a:pt x="510" y="571"/>
                  </a:lnTo>
                  <a:lnTo>
                    <a:pt x="514" y="539"/>
                  </a:lnTo>
                  <a:lnTo>
                    <a:pt x="519" y="509"/>
                  </a:lnTo>
                  <a:lnTo>
                    <a:pt x="526" y="480"/>
                  </a:lnTo>
                  <a:lnTo>
                    <a:pt x="534" y="450"/>
                  </a:lnTo>
                  <a:lnTo>
                    <a:pt x="544" y="422"/>
                  </a:lnTo>
                  <a:lnTo>
                    <a:pt x="554" y="394"/>
                  </a:lnTo>
                  <a:lnTo>
                    <a:pt x="566" y="366"/>
                  </a:lnTo>
                  <a:lnTo>
                    <a:pt x="579" y="340"/>
                  </a:lnTo>
                  <a:lnTo>
                    <a:pt x="594" y="314"/>
                  </a:lnTo>
                  <a:lnTo>
                    <a:pt x="609" y="289"/>
                  </a:lnTo>
                  <a:lnTo>
                    <a:pt x="626" y="265"/>
                  </a:lnTo>
                  <a:lnTo>
                    <a:pt x="644" y="241"/>
                  </a:lnTo>
                  <a:lnTo>
                    <a:pt x="663" y="218"/>
                  </a:lnTo>
                  <a:lnTo>
                    <a:pt x="683" y="196"/>
                  </a:lnTo>
                  <a:lnTo>
                    <a:pt x="704" y="176"/>
                  </a:lnTo>
                  <a:lnTo>
                    <a:pt x="725" y="156"/>
                  </a:lnTo>
                  <a:lnTo>
                    <a:pt x="748" y="137"/>
                  </a:lnTo>
                  <a:lnTo>
                    <a:pt x="772" y="119"/>
                  </a:lnTo>
                  <a:lnTo>
                    <a:pt x="796" y="102"/>
                  </a:lnTo>
                  <a:lnTo>
                    <a:pt x="822" y="87"/>
                  </a:lnTo>
                  <a:lnTo>
                    <a:pt x="847" y="72"/>
                  </a:lnTo>
                  <a:lnTo>
                    <a:pt x="875" y="59"/>
                  </a:lnTo>
                  <a:lnTo>
                    <a:pt x="902" y="47"/>
                  </a:lnTo>
                  <a:lnTo>
                    <a:pt x="930" y="37"/>
                  </a:lnTo>
                  <a:lnTo>
                    <a:pt x="959" y="27"/>
                  </a:lnTo>
                  <a:lnTo>
                    <a:pt x="987" y="19"/>
                  </a:lnTo>
                  <a:lnTo>
                    <a:pt x="1018" y="13"/>
                  </a:lnTo>
                  <a:lnTo>
                    <a:pt x="1048" y="7"/>
                  </a:lnTo>
                  <a:lnTo>
                    <a:pt x="1079" y="3"/>
                  </a:lnTo>
                  <a:lnTo>
                    <a:pt x="1109" y="2"/>
                  </a:lnTo>
                  <a:lnTo>
                    <a:pt x="1142" y="0"/>
                  </a:lnTo>
                  <a:lnTo>
                    <a:pt x="1142" y="0"/>
                  </a:lnTo>
                  <a:lnTo>
                    <a:pt x="1173" y="2"/>
                  </a:lnTo>
                  <a:lnTo>
                    <a:pt x="1204" y="3"/>
                  </a:lnTo>
                  <a:lnTo>
                    <a:pt x="1236" y="8"/>
                  </a:lnTo>
                  <a:lnTo>
                    <a:pt x="1267" y="13"/>
                  </a:lnTo>
                  <a:lnTo>
                    <a:pt x="1297" y="19"/>
                  </a:lnTo>
                  <a:lnTo>
                    <a:pt x="1326" y="28"/>
                  </a:lnTo>
                  <a:lnTo>
                    <a:pt x="1356" y="38"/>
                  </a:lnTo>
                  <a:lnTo>
                    <a:pt x="1384" y="48"/>
                  </a:lnTo>
                  <a:lnTo>
                    <a:pt x="1411" y="61"/>
                  </a:lnTo>
                  <a:lnTo>
                    <a:pt x="1439" y="74"/>
                  </a:lnTo>
                  <a:lnTo>
                    <a:pt x="1465" y="89"/>
                  </a:lnTo>
                  <a:lnTo>
                    <a:pt x="1490" y="106"/>
                  </a:lnTo>
                  <a:lnTo>
                    <a:pt x="1515" y="122"/>
                  </a:lnTo>
                  <a:lnTo>
                    <a:pt x="1539" y="141"/>
                  </a:lnTo>
                  <a:lnTo>
                    <a:pt x="1562" y="160"/>
                  </a:lnTo>
                  <a:lnTo>
                    <a:pt x="1583" y="180"/>
                  </a:lnTo>
                  <a:lnTo>
                    <a:pt x="1604" y="201"/>
                  </a:lnTo>
                  <a:lnTo>
                    <a:pt x="1624" y="223"/>
                  </a:lnTo>
                  <a:lnTo>
                    <a:pt x="1643" y="247"/>
                  </a:lnTo>
                  <a:lnTo>
                    <a:pt x="1661" y="271"/>
                  </a:lnTo>
                  <a:lnTo>
                    <a:pt x="1678" y="296"/>
                  </a:lnTo>
                  <a:lnTo>
                    <a:pt x="1693" y="321"/>
                  </a:lnTo>
                  <a:lnTo>
                    <a:pt x="1707" y="349"/>
                  </a:lnTo>
                  <a:lnTo>
                    <a:pt x="1721" y="375"/>
                  </a:lnTo>
                  <a:lnTo>
                    <a:pt x="1732" y="404"/>
                  </a:lnTo>
                  <a:lnTo>
                    <a:pt x="1742" y="432"/>
                  </a:lnTo>
                  <a:lnTo>
                    <a:pt x="1752" y="462"/>
                  </a:lnTo>
                  <a:lnTo>
                    <a:pt x="1760" y="492"/>
                  </a:lnTo>
                  <a:lnTo>
                    <a:pt x="1766" y="522"/>
                  </a:lnTo>
                  <a:lnTo>
                    <a:pt x="1771" y="552"/>
                  </a:lnTo>
                  <a:lnTo>
                    <a:pt x="1774" y="583"/>
                  </a:lnTo>
                  <a:lnTo>
                    <a:pt x="1776" y="616"/>
                  </a:lnTo>
                  <a:lnTo>
                    <a:pt x="1776" y="616"/>
                  </a:lnTo>
                  <a:lnTo>
                    <a:pt x="1806" y="608"/>
                  </a:lnTo>
                  <a:lnTo>
                    <a:pt x="1837" y="602"/>
                  </a:lnTo>
                  <a:lnTo>
                    <a:pt x="1869" y="598"/>
                  </a:lnTo>
                  <a:lnTo>
                    <a:pt x="1901" y="597"/>
                  </a:lnTo>
                  <a:lnTo>
                    <a:pt x="1901" y="597"/>
                  </a:lnTo>
                  <a:lnTo>
                    <a:pt x="1924" y="598"/>
                  </a:lnTo>
                  <a:lnTo>
                    <a:pt x="1947" y="600"/>
                  </a:lnTo>
                  <a:lnTo>
                    <a:pt x="1969" y="603"/>
                  </a:lnTo>
                  <a:lnTo>
                    <a:pt x="1990" y="607"/>
                  </a:lnTo>
                  <a:lnTo>
                    <a:pt x="2013" y="612"/>
                  </a:lnTo>
                  <a:lnTo>
                    <a:pt x="2033" y="617"/>
                  </a:lnTo>
                  <a:lnTo>
                    <a:pt x="2054" y="625"/>
                  </a:lnTo>
                  <a:lnTo>
                    <a:pt x="2074" y="632"/>
                  </a:lnTo>
                  <a:lnTo>
                    <a:pt x="2095" y="642"/>
                  </a:lnTo>
                  <a:lnTo>
                    <a:pt x="2113" y="651"/>
                  </a:lnTo>
                  <a:lnTo>
                    <a:pt x="2132" y="662"/>
                  </a:lnTo>
                  <a:lnTo>
                    <a:pt x="2150" y="674"/>
                  </a:lnTo>
                  <a:lnTo>
                    <a:pt x="2167" y="686"/>
                  </a:lnTo>
                  <a:lnTo>
                    <a:pt x="2185" y="700"/>
                  </a:lnTo>
                  <a:lnTo>
                    <a:pt x="2200" y="714"/>
                  </a:lnTo>
                  <a:lnTo>
                    <a:pt x="2216" y="729"/>
                  </a:lnTo>
                  <a:lnTo>
                    <a:pt x="2230" y="744"/>
                  </a:lnTo>
                  <a:lnTo>
                    <a:pt x="2245" y="760"/>
                  </a:lnTo>
                  <a:lnTo>
                    <a:pt x="2257" y="776"/>
                  </a:lnTo>
                  <a:lnTo>
                    <a:pt x="2270" y="794"/>
                  </a:lnTo>
                  <a:lnTo>
                    <a:pt x="2281" y="813"/>
                  </a:lnTo>
                  <a:lnTo>
                    <a:pt x="2293" y="830"/>
                  </a:lnTo>
                  <a:lnTo>
                    <a:pt x="2303" y="850"/>
                  </a:lnTo>
                  <a:lnTo>
                    <a:pt x="2311" y="870"/>
                  </a:lnTo>
                  <a:lnTo>
                    <a:pt x="2319" y="890"/>
                  </a:lnTo>
                  <a:lnTo>
                    <a:pt x="2326" y="911"/>
                  </a:lnTo>
                  <a:lnTo>
                    <a:pt x="2333" y="932"/>
                  </a:lnTo>
                  <a:lnTo>
                    <a:pt x="2338" y="953"/>
                  </a:lnTo>
                  <a:lnTo>
                    <a:pt x="2341" y="976"/>
                  </a:lnTo>
                  <a:lnTo>
                    <a:pt x="2344" y="997"/>
                  </a:lnTo>
                  <a:lnTo>
                    <a:pt x="2345" y="1020"/>
                  </a:lnTo>
                  <a:lnTo>
                    <a:pt x="2346" y="1043"/>
                  </a:lnTo>
                  <a:lnTo>
                    <a:pt x="2346" y="1043"/>
                  </a:lnTo>
                  <a:lnTo>
                    <a:pt x="2345" y="1066"/>
                  </a:lnTo>
                  <a:lnTo>
                    <a:pt x="2344" y="1089"/>
                  </a:lnTo>
                  <a:lnTo>
                    <a:pt x="2341" y="1111"/>
                  </a:lnTo>
                  <a:lnTo>
                    <a:pt x="2338" y="1132"/>
                  </a:lnTo>
                  <a:lnTo>
                    <a:pt x="2333" y="1154"/>
                  </a:lnTo>
                  <a:lnTo>
                    <a:pt x="2326" y="1175"/>
                  </a:lnTo>
                  <a:lnTo>
                    <a:pt x="2319" y="1196"/>
                  </a:lnTo>
                  <a:lnTo>
                    <a:pt x="2311" y="1216"/>
                  </a:lnTo>
                  <a:lnTo>
                    <a:pt x="2303" y="1236"/>
                  </a:lnTo>
                  <a:lnTo>
                    <a:pt x="2293" y="1255"/>
                  </a:lnTo>
                  <a:lnTo>
                    <a:pt x="2281" y="1274"/>
                  </a:lnTo>
                  <a:lnTo>
                    <a:pt x="2270" y="1292"/>
                  </a:lnTo>
                  <a:lnTo>
                    <a:pt x="2257" y="1309"/>
                  </a:lnTo>
                  <a:lnTo>
                    <a:pt x="2245" y="1327"/>
                  </a:lnTo>
                  <a:lnTo>
                    <a:pt x="2230" y="1342"/>
                  </a:lnTo>
                  <a:lnTo>
                    <a:pt x="2216" y="1358"/>
                  </a:lnTo>
                  <a:lnTo>
                    <a:pt x="2200" y="1373"/>
                  </a:lnTo>
                  <a:lnTo>
                    <a:pt x="2185" y="1387"/>
                  </a:lnTo>
                  <a:lnTo>
                    <a:pt x="2167" y="1399"/>
                  </a:lnTo>
                  <a:lnTo>
                    <a:pt x="2150" y="1412"/>
                  </a:lnTo>
                  <a:lnTo>
                    <a:pt x="2132" y="1423"/>
                  </a:lnTo>
                  <a:lnTo>
                    <a:pt x="2113" y="1435"/>
                  </a:lnTo>
                  <a:lnTo>
                    <a:pt x="2095" y="1445"/>
                  </a:lnTo>
                  <a:lnTo>
                    <a:pt x="2074" y="1453"/>
                  </a:lnTo>
                  <a:lnTo>
                    <a:pt x="2054" y="1461"/>
                  </a:lnTo>
                  <a:lnTo>
                    <a:pt x="2033" y="1468"/>
                  </a:lnTo>
                  <a:lnTo>
                    <a:pt x="2013" y="1475"/>
                  </a:lnTo>
                  <a:lnTo>
                    <a:pt x="1990" y="1480"/>
                  </a:lnTo>
                  <a:lnTo>
                    <a:pt x="1969" y="1483"/>
                  </a:lnTo>
                  <a:lnTo>
                    <a:pt x="1947" y="1486"/>
                  </a:lnTo>
                  <a:lnTo>
                    <a:pt x="1924" y="1488"/>
                  </a:lnTo>
                  <a:lnTo>
                    <a:pt x="1901" y="1488"/>
                  </a:lnTo>
                  <a:lnTo>
                    <a:pt x="1901" y="1488"/>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71" name="Freeform 18"/>
            <p:cNvSpPr>
              <a:spLocks/>
            </p:cNvSpPr>
            <p:nvPr/>
          </p:nvSpPr>
          <p:spPr bwMode="auto">
            <a:xfrm>
              <a:off x="10108" y="6866"/>
              <a:ext cx="109" cy="86"/>
            </a:xfrm>
            <a:custGeom>
              <a:avLst/>
              <a:gdLst/>
              <a:ahLst/>
              <a:cxnLst>
                <a:cxn ang="0">
                  <a:pos x="182" y="171"/>
                </a:cxn>
                <a:cxn ang="0">
                  <a:pos x="182" y="171"/>
                </a:cxn>
                <a:cxn ang="0">
                  <a:pos x="174" y="171"/>
                </a:cxn>
                <a:cxn ang="0">
                  <a:pos x="167" y="169"/>
                </a:cxn>
                <a:cxn ang="0">
                  <a:pos x="159" y="165"/>
                </a:cxn>
                <a:cxn ang="0">
                  <a:pos x="153" y="159"/>
                </a:cxn>
                <a:cxn ang="0">
                  <a:pos x="153" y="159"/>
                </a:cxn>
                <a:cxn ang="0">
                  <a:pos x="144" y="149"/>
                </a:cxn>
                <a:cxn ang="0">
                  <a:pos x="133" y="139"/>
                </a:cxn>
                <a:cxn ang="0">
                  <a:pos x="118" y="126"/>
                </a:cxn>
                <a:cxn ang="0">
                  <a:pos x="100" y="112"/>
                </a:cxn>
                <a:cxn ang="0">
                  <a:pos x="78" y="99"/>
                </a:cxn>
                <a:cxn ang="0">
                  <a:pos x="53" y="85"/>
                </a:cxn>
                <a:cxn ang="0">
                  <a:pos x="39" y="79"/>
                </a:cxn>
                <a:cxn ang="0">
                  <a:pos x="25" y="72"/>
                </a:cxn>
                <a:cxn ang="0">
                  <a:pos x="25" y="72"/>
                </a:cxn>
                <a:cxn ang="0">
                  <a:pos x="18" y="70"/>
                </a:cxn>
                <a:cxn ang="0">
                  <a:pos x="13" y="65"/>
                </a:cxn>
                <a:cxn ang="0">
                  <a:pos x="8" y="60"/>
                </a:cxn>
                <a:cxn ang="0">
                  <a:pos x="4" y="54"/>
                </a:cxn>
                <a:cxn ang="0">
                  <a:pos x="1" y="46"/>
                </a:cxn>
                <a:cxn ang="0">
                  <a:pos x="0" y="38"/>
                </a:cxn>
                <a:cxn ang="0">
                  <a:pos x="1" y="32"/>
                </a:cxn>
                <a:cxn ang="0">
                  <a:pos x="3" y="25"/>
                </a:cxn>
                <a:cxn ang="0">
                  <a:pos x="3" y="25"/>
                </a:cxn>
                <a:cxn ang="0">
                  <a:pos x="6" y="17"/>
                </a:cxn>
                <a:cxn ang="0">
                  <a:pos x="11" y="12"/>
                </a:cxn>
                <a:cxn ang="0">
                  <a:pos x="16" y="7"/>
                </a:cxn>
                <a:cxn ang="0">
                  <a:pos x="23" y="3"/>
                </a:cxn>
                <a:cxn ang="0">
                  <a:pos x="29" y="1"/>
                </a:cxn>
                <a:cxn ang="0">
                  <a:pos x="36" y="0"/>
                </a:cxn>
                <a:cxn ang="0">
                  <a:pos x="44" y="1"/>
                </a:cxn>
                <a:cxn ang="0">
                  <a:pos x="51" y="2"/>
                </a:cxn>
                <a:cxn ang="0">
                  <a:pos x="51" y="2"/>
                </a:cxn>
                <a:cxn ang="0">
                  <a:pos x="69" y="10"/>
                </a:cxn>
                <a:cxn ang="0">
                  <a:pos x="87" y="17"/>
                </a:cxn>
                <a:cxn ang="0">
                  <a:pos x="103" y="26"/>
                </a:cxn>
                <a:cxn ang="0">
                  <a:pos x="117" y="35"/>
                </a:cxn>
                <a:cxn ang="0">
                  <a:pos x="144" y="52"/>
                </a:cxn>
                <a:cxn ang="0">
                  <a:pos x="167" y="69"/>
                </a:cxn>
                <a:cxn ang="0">
                  <a:pos x="184" y="85"/>
                </a:cxn>
                <a:cxn ang="0">
                  <a:pos x="198" y="97"/>
                </a:cxn>
                <a:cxn ang="0">
                  <a:pos x="211" y="110"/>
                </a:cxn>
                <a:cxn ang="0">
                  <a:pos x="211" y="110"/>
                </a:cxn>
                <a:cxn ang="0">
                  <a:pos x="214" y="116"/>
                </a:cxn>
                <a:cxn ang="0">
                  <a:pos x="218" y="122"/>
                </a:cxn>
                <a:cxn ang="0">
                  <a:pos x="219" y="130"/>
                </a:cxn>
                <a:cxn ang="0">
                  <a:pos x="219" y="138"/>
                </a:cxn>
                <a:cxn ang="0">
                  <a:pos x="218" y="145"/>
                </a:cxn>
                <a:cxn ang="0">
                  <a:pos x="216" y="151"/>
                </a:cxn>
                <a:cxn ang="0">
                  <a:pos x="212" y="158"/>
                </a:cxn>
                <a:cxn ang="0">
                  <a:pos x="206" y="163"/>
                </a:cxn>
                <a:cxn ang="0">
                  <a:pos x="206" y="163"/>
                </a:cxn>
                <a:cxn ang="0">
                  <a:pos x="201" y="166"/>
                </a:cxn>
                <a:cxn ang="0">
                  <a:pos x="194" y="170"/>
                </a:cxn>
                <a:cxn ang="0">
                  <a:pos x="188" y="171"/>
                </a:cxn>
                <a:cxn ang="0">
                  <a:pos x="182" y="171"/>
                </a:cxn>
                <a:cxn ang="0">
                  <a:pos x="182" y="171"/>
                </a:cxn>
              </a:cxnLst>
              <a:rect l="0" t="0" r="r" b="b"/>
              <a:pathLst>
                <a:path w="219" h="171">
                  <a:moveTo>
                    <a:pt x="182" y="171"/>
                  </a:moveTo>
                  <a:lnTo>
                    <a:pt x="182" y="171"/>
                  </a:lnTo>
                  <a:lnTo>
                    <a:pt x="174" y="171"/>
                  </a:lnTo>
                  <a:lnTo>
                    <a:pt x="167" y="169"/>
                  </a:lnTo>
                  <a:lnTo>
                    <a:pt x="159" y="165"/>
                  </a:lnTo>
                  <a:lnTo>
                    <a:pt x="153" y="159"/>
                  </a:lnTo>
                  <a:lnTo>
                    <a:pt x="153" y="159"/>
                  </a:lnTo>
                  <a:lnTo>
                    <a:pt x="144" y="149"/>
                  </a:lnTo>
                  <a:lnTo>
                    <a:pt x="133" y="139"/>
                  </a:lnTo>
                  <a:lnTo>
                    <a:pt x="118" y="126"/>
                  </a:lnTo>
                  <a:lnTo>
                    <a:pt x="100" y="112"/>
                  </a:lnTo>
                  <a:lnTo>
                    <a:pt x="78" y="99"/>
                  </a:lnTo>
                  <a:lnTo>
                    <a:pt x="53" y="85"/>
                  </a:lnTo>
                  <a:lnTo>
                    <a:pt x="39" y="79"/>
                  </a:lnTo>
                  <a:lnTo>
                    <a:pt x="25" y="72"/>
                  </a:lnTo>
                  <a:lnTo>
                    <a:pt x="25" y="72"/>
                  </a:lnTo>
                  <a:lnTo>
                    <a:pt x="18" y="70"/>
                  </a:lnTo>
                  <a:lnTo>
                    <a:pt x="13" y="65"/>
                  </a:lnTo>
                  <a:lnTo>
                    <a:pt x="8" y="60"/>
                  </a:lnTo>
                  <a:lnTo>
                    <a:pt x="4" y="54"/>
                  </a:lnTo>
                  <a:lnTo>
                    <a:pt x="1" y="46"/>
                  </a:lnTo>
                  <a:lnTo>
                    <a:pt x="0" y="38"/>
                  </a:lnTo>
                  <a:lnTo>
                    <a:pt x="1" y="32"/>
                  </a:lnTo>
                  <a:lnTo>
                    <a:pt x="3" y="25"/>
                  </a:lnTo>
                  <a:lnTo>
                    <a:pt x="3" y="25"/>
                  </a:lnTo>
                  <a:lnTo>
                    <a:pt x="6" y="17"/>
                  </a:lnTo>
                  <a:lnTo>
                    <a:pt x="11" y="12"/>
                  </a:lnTo>
                  <a:lnTo>
                    <a:pt x="16" y="7"/>
                  </a:lnTo>
                  <a:lnTo>
                    <a:pt x="23" y="3"/>
                  </a:lnTo>
                  <a:lnTo>
                    <a:pt x="29" y="1"/>
                  </a:lnTo>
                  <a:lnTo>
                    <a:pt x="36" y="0"/>
                  </a:lnTo>
                  <a:lnTo>
                    <a:pt x="44" y="1"/>
                  </a:lnTo>
                  <a:lnTo>
                    <a:pt x="51" y="2"/>
                  </a:lnTo>
                  <a:lnTo>
                    <a:pt x="51" y="2"/>
                  </a:lnTo>
                  <a:lnTo>
                    <a:pt x="69" y="10"/>
                  </a:lnTo>
                  <a:lnTo>
                    <a:pt x="87" y="17"/>
                  </a:lnTo>
                  <a:lnTo>
                    <a:pt x="103" y="26"/>
                  </a:lnTo>
                  <a:lnTo>
                    <a:pt x="117" y="35"/>
                  </a:lnTo>
                  <a:lnTo>
                    <a:pt x="144" y="52"/>
                  </a:lnTo>
                  <a:lnTo>
                    <a:pt x="167" y="69"/>
                  </a:lnTo>
                  <a:lnTo>
                    <a:pt x="184" y="85"/>
                  </a:lnTo>
                  <a:lnTo>
                    <a:pt x="198" y="97"/>
                  </a:lnTo>
                  <a:lnTo>
                    <a:pt x="211" y="110"/>
                  </a:lnTo>
                  <a:lnTo>
                    <a:pt x="211" y="110"/>
                  </a:lnTo>
                  <a:lnTo>
                    <a:pt x="214" y="116"/>
                  </a:lnTo>
                  <a:lnTo>
                    <a:pt x="218" y="122"/>
                  </a:lnTo>
                  <a:lnTo>
                    <a:pt x="219" y="130"/>
                  </a:lnTo>
                  <a:lnTo>
                    <a:pt x="219" y="138"/>
                  </a:lnTo>
                  <a:lnTo>
                    <a:pt x="218" y="145"/>
                  </a:lnTo>
                  <a:lnTo>
                    <a:pt x="216" y="151"/>
                  </a:lnTo>
                  <a:lnTo>
                    <a:pt x="212" y="158"/>
                  </a:lnTo>
                  <a:lnTo>
                    <a:pt x="206" y="163"/>
                  </a:lnTo>
                  <a:lnTo>
                    <a:pt x="206" y="163"/>
                  </a:lnTo>
                  <a:lnTo>
                    <a:pt x="201" y="166"/>
                  </a:lnTo>
                  <a:lnTo>
                    <a:pt x="194" y="170"/>
                  </a:lnTo>
                  <a:lnTo>
                    <a:pt x="188" y="171"/>
                  </a:lnTo>
                  <a:lnTo>
                    <a:pt x="182" y="171"/>
                  </a:lnTo>
                  <a:lnTo>
                    <a:pt x="182" y="171"/>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72" name="Freeform 19"/>
            <p:cNvSpPr>
              <a:spLocks/>
            </p:cNvSpPr>
            <p:nvPr/>
          </p:nvSpPr>
          <p:spPr bwMode="auto">
            <a:xfrm>
              <a:off x="10657" y="6868"/>
              <a:ext cx="109" cy="86"/>
            </a:xfrm>
            <a:custGeom>
              <a:avLst/>
              <a:gdLst/>
              <a:ahLst/>
              <a:cxnLst>
                <a:cxn ang="0">
                  <a:pos x="36" y="171"/>
                </a:cxn>
                <a:cxn ang="0">
                  <a:pos x="36" y="171"/>
                </a:cxn>
                <a:cxn ang="0">
                  <a:pos x="30" y="171"/>
                </a:cxn>
                <a:cxn ang="0">
                  <a:pos x="23" y="170"/>
                </a:cxn>
                <a:cxn ang="0">
                  <a:pos x="17" y="166"/>
                </a:cxn>
                <a:cxn ang="0">
                  <a:pos x="12" y="163"/>
                </a:cxn>
                <a:cxn ang="0">
                  <a:pos x="12" y="163"/>
                </a:cxn>
                <a:cxn ang="0">
                  <a:pos x="7" y="158"/>
                </a:cxn>
                <a:cxn ang="0">
                  <a:pos x="3" y="151"/>
                </a:cxn>
                <a:cxn ang="0">
                  <a:pos x="1" y="144"/>
                </a:cxn>
                <a:cxn ang="0">
                  <a:pos x="0" y="138"/>
                </a:cxn>
                <a:cxn ang="0">
                  <a:pos x="0" y="130"/>
                </a:cxn>
                <a:cxn ang="0">
                  <a:pos x="1" y="122"/>
                </a:cxn>
                <a:cxn ang="0">
                  <a:pos x="3" y="116"/>
                </a:cxn>
                <a:cxn ang="0">
                  <a:pos x="8" y="110"/>
                </a:cxn>
                <a:cxn ang="0">
                  <a:pos x="8" y="110"/>
                </a:cxn>
                <a:cxn ang="0">
                  <a:pos x="20" y="97"/>
                </a:cxn>
                <a:cxn ang="0">
                  <a:pos x="33" y="85"/>
                </a:cxn>
                <a:cxn ang="0">
                  <a:pos x="51" y="69"/>
                </a:cxn>
                <a:cxn ang="0">
                  <a:pos x="74" y="52"/>
                </a:cxn>
                <a:cxn ang="0">
                  <a:pos x="101" y="35"/>
                </a:cxn>
                <a:cxn ang="0">
                  <a:pos x="116" y="26"/>
                </a:cxn>
                <a:cxn ang="0">
                  <a:pos x="132" y="17"/>
                </a:cxn>
                <a:cxn ang="0">
                  <a:pos x="149" y="10"/>
                </a:cxn>
                <a:cxn ang="0">
                  <a:pos x="166" y="2"/>
                </a:cxn>
                <a:cxn ang="0">
                  <a:pos x="166" y="2"/>
                </a:cxn>
                <a:cxn ang="0">
                  <a:pos x="174" y="1"/>
                </a:cxn>
                <a:cxn ang="0">
                  <a:pos x="181" y="0"/>
                </a:cxn>
                <a:cxn ang="0">
                  <a:pos x="189" y="1"/>
                </a:cxn>
                <a:cxn ang="0">
                  <a:pos x="195" y="3"/>
                </a:cxn>
                <a:cxn ang="0">
                  <a:pos x="201" y="7"/>
                </a:cxn>
                <a:cxn ang="0">
                  <a:pos x="208" y="12"/>
                </a:cxn>
                <a:cxn ang="0">
                  <a:pos x="211" y="17"/>
                </a:cxn>
                <a:cxn ang="0">
                  <a:pos x="215" y="25"/>
                </a:cxn>
                <a:cxn ang="0">
                  <a:pos x="215" y="25"/>
                </a:cxn>
                <a:cxn ang="0">
                  <a:pos x="218" y="32"/>
                </a:cxn>
                <a:cxn ang="0">
                  <a:pos x="218" y="38"/>
                </a:cxn>
                <a:cxn ang="0">
                  <a:pos x="216" y="46"/>
                </a:cxn>
                <a:cxn ang="0">
                  <a:pos x="214" y="54"/>
                </a:cxn>
                <a:cxn ang="0">
                  <a:pos x="210" y="60"/>
                </a:cxn>
                <a:cxn ang="0">
                  <a:pos x="206" y="65"/>
                </a:cxn>
                <a:cxn ang="0">
                  <a:pos x="200" y="70"/>
                </a:cxn>
                <a:cxn ang="0">
                  <a:pos x="194" y="72"/>
                </a:cxn>
                <a:cxn ang="0">
                  <a:pos x="194" y="72"/>
                </a:cxn>
                <a:cxn ang="0">
                  <a:pos x="179" y="79"/>
                </a:cxn>
                <a:cxn ang="0">
                  <a:pos x="165" y="85"/>
                </a:cxn>
                <a:cxn ang="0">
                  <a:pos x="140" y="99"/>
                </a:cxn>
                <a:cxn ang="0">
                  <a:pos x="119" y="112"/>
                </a:cxn>
                <a:cxn ang="0">
                  <a:pos x="100" y="126"/>
                </a:cxn>
                <a:cxn ang="0">
                  <a:pos x="85" y="139"/>
                </a:cxn>
                <a:cxn ang="0">
                  <a:pos x="75" y="149"/>
                </a:cxn>
                <a:cxn ang="0">
                  <a:pos x="65" y="159"/>
                </a:cxn>
                <a:cxn ang="0">
                  <a:pos x="65" y="159"/>
                </a:cxn>
                <a:cxn ang="0">
                  <a:pos x="58" y="165"/>
                </a:cxn>
                <a:cxn ang="0">
                  <a:pos x="52" y="169"/>
                </a:cxn>
                <a:cxn ang="0">
                  <a:pos x="45" y="171"/>
                </a:cxn>
                <a:cxn ang="0">
                  <a:pos x="36" y="171"/>
                </a:cxn>
                <a:cxn ang="0">
                  <a:pos x="36" y="171"/>
                </a:cxn>
              </a:cxnLst>
              <a:rect l="0" t="0" r="r" b="b"/>
              <a:pathLst>
                <a:path w="218" h="171">
                  <a:moveTo>
                    <a:pt x="36" y="171"/>
                  </a:moveTo>
                  <a:lnTo>
                    <a:pt x="36" y="171"/>
                  </a:lnTo>
                  <a:lnTo>
                    <a:pt x="30" y="171"/>
                  </a:lnTo>
                  <a:lnTo>
                    <a:pt x="23" y="170"/>
                  </a:lnTo>
                  <a:lnTo>
                    <a:pt x="17" y="166"/>
                  </a:lnTo>
                  <a:lnTo>
                    <a:pt x="12" y="163"/>
                  </a:lnTo>
                  <a:lnTo>
                    <a:pt x="12" y="163"/>
                  </a:lnTo>
                  <a:lnTo>
                    <a:pt x="7" y="158"/>
                  </a:lnTo>
                  <a:lnTo>
                    <a:pt x="3" y="151"/>
                  </a:lnTo>
                  <a:lnTo>
                    <a:pt x="1" y="144"/>
                  </a:lnTo>
                  <a:lnTo>
                    <a:pt x="0" y="138"/>
                  </a:lnTo>
                  <a:lnTo>
                    <a:pt x="0" y="130"/>
                  </a:lnTo>
                  <a:lnTo>
                    <a:pt x="1" y="122"/>
                  </a:lnTo>
                  <a:lnTo>
                    <a:pt x="3" y="116"/>
                  </a:lnTo>
                  <a:lnTo>
                    <a:pt x="8" y="110"/>
                  </a:lnTo>
                  <a:lnTo>
                    <a:pt x="8" y="110"/>
                  </a:lnTo>
                  <a:lnTo>
                    <a:pt x="20" y="97"/>
                  </a:lnTo>
                  <a:lnTo>
                    <a:pt x="33" y="85"/>
                  </a:lnTo>
                  <a:lnTo>
                    <a:pt x="51" y="69"/>
                  </a:lnTo>
                  <a:lnTo>
                    <a:pt x="74" y="52"/>
                  </a:lnTo>
                  <a:lnTo>
                    <a:pt x="101" y="35"/>
                  </a:lnTo>
                  <a:lnTo>
                    <a:pt x="116" y="26"/>
                  </a:lnTo>
                  <a:lnTo>
                    <a:pt x="132" y="17"/>
                  </a:lnTo>
                  <a:lnTo>
                    <a:pt x="149" y="10"/>
                  </a:lnTo>
                  <a:lnTo>
                    <a:pt x="166" y="2"/>
                  </a:lnTo>
                  <a:lnTo>
                    <a:pt x="166" y="2"/>
                  </a:lnTo>
                  <a:lnTo>
                    <a:pt x="174" y="1"/>
                  </a:lnTo>
                  <a:lnTo>
                    <a:pt x="181" y="0"/>
                  </a:lnTo>
                  <a:lnTo>
                    <a:pt x="189" y="1"/>
                  </a:lnTo>
                  <a:lnTo>
                    <a:pt x="195" y="3"/>
                  </a:lnTo>
                  <a:lnTo>
                    <a:pt x="201" y="7"/>
                  </a:lnTo>
                  <a:lnTo>
                    <a:pt x="208" y="12"/>
                  </a:lnTo>
                  <a:lnTo>
                    <a:pt x="211" y="17"/>
                  </a:lnTo>
                  <a:lnTo>
                    <a:pt x="215" y="25"/>
                  </a:lnTo>
                  <a:lnTo>
                    <a:pt x="215" y="25"/>
                  </a:lnTo>
                  <a:lnTo>
                    <a:pt x="218" y="32"/>
                  </a:lnTo>
                  <a:lnTo>
                    <a:pt x="218" y="38"/>
                  </a:lnTo>
                  <a:lnTo>
                    <a:pt x="216" y="46"/>
                  </a:lnTo>
                  <a:lnTo>
                    <a:pt x="214" y="54"/>
                  </a:lnTo>
                  <a:lnTo>
                    <a:pt x="210" y="60"/>
                  </a:lnTo>
                  <a:lnTo>
                    <a:pt x="206" y="65"/>
                  </a:lnTo>
                  <a:lnTo>
                    <a:pt x="200" y="70"/>
                  </a:lnTo>
                  <a:lnTo>
                    <a:pt x="194" y="72"/>
                  </a:lnTo>
                  <a:lnTo>
                    <a:pt x="194" y="72"/>
                  </a:lnTo>
                  <a:lnTo>
                    <a:pt x="179" y="79"/>
                  </a:lnTo>
                  <a:lnTo>
                    <a:pt x="165" y="85"/>
                  </a:lnTo>
                  <a:lnTo>
                    <a:pt x="140" y="99"/>
                  </a:lnTo>
                  <a:lnTo>
                    <a:pt x="119" y="112"/>
                  </a:lnTo>
                  <a:lnTo>
                    <a:pt x="100" y="126"/>
                  </a:lnTo>
                  <a:lnTo>
                    <a:pt x="85" y="139"/>
                  </a:lnTo>
                  <a:lnTo>
                    <a:pt x="75" y="149"/>
                  </a:lnTo>
                  <a:lnTo>
                    <a:pt x="65" y="159"/>
                  </a:lnTo>
                  <a:lnTo>
                    <a:pt x="65" y="159"/>
                  </a:lnTo>
                  <a:lnTo>
                    <a:pt x="58" y="165"/>
                  </a:lnTo>
                  <a:lnTo>
                    <a:pt x="52" y="169"/>
                  </a:lnTo>
                  <a:lnTo>
                    <a:pt x="45" y="171"/>
                  </a:lnTo>
                  <a:lnTo>
                    <a:pt x="36" y="171"/>
                  </a:lnTo>
                  <a:lnTo>
                    <a:pt x="36" y="171"/>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73" name="Freeform 20"/>
            <p:cNvSpPr>
              <a:spLocks/>
            </p:cNvSpPr>
            <p:nvPr/>
          </p:nvSpPr>
          <p:spPr bwMode="auto">
            <a:xfrm>
              <a:off x="10370" y="7368"/>
              <a:ext cx="25" cy="281"/>
            </a:xfrm>
            <a:custGeom>
              <a:avLst/>
              <a:gdLst/>
              <a:ahLst/>
              <a:cxnLst>
                <a:cxn ang="0">
                  <a:pos x="25" y="561"/>
                </a:cxn>
                <a:cxn ang="0">
                  <a:pos x="25" y="561"/>
                </a:cxn>
                <a:cxn ang="0">
                  <a:pos x="20" y="561"/>
                </a:cxn>
                <a:cxn ang="0">
                  <a:pos x="15" y="559"/>
                </a:cxn>
                <a:cxn ang="0">
                  <a:pos x="11" y="558"/>
                </a:cxn>
                <a:cxn ang="0">
                  <a:pos x="8" y="554"/>
                </a:cxn>
                <a:cxn ang="0">
                  <a:pos x="4" y="550"/>
                </a:cxn>
                <a:cxn ang="0">
                  <a:pos x="3" y="546"/>
                </a:cxn>
                <a:cxn ang="0">
                  <a:pos x="0" y="541"/>
                </a:cxn>
                <a:cxn ang="0">
                  <a:pos x="0" y="536"/>
                </a:cxn>
                <a:cxn ang="0">
                  <a:pos x="0" y="25"/>
                </a:cxn>
                <a:cxn ang="0">
                  <a:pos x="0" y="25"/>
                </a:cxn>
                <a:cxn ang="0">
                  <a:pos x="0" y="20"/>
                </a:cxn>
                <a:cxn ang="0">
                  <a:pos x="3" y="15"/>
                </a:cxn>
                <a:cxn ang="0">
                  <a:pos x="4" y="11"/>
                </a:cxn>
                <a:cxn ang="0">
                  <a:pos x="8" y="7"/>
                </a:cxn>
                <a:cxn ang="0">
                  <a:pos x="11" y="4"/>
                </a:cxn>
                <a:cxn ang="0">
                  <a:pos x="15" y="2"/>
                </a:cxn>
                <a:cxn ang="0">
                  <a:pos x="20" y="0"/>
                </a:cxn>
                <a:cxn ang="0">
                  <a:pos x="25" y="0"/>
                </a:cxn>
                <a:cxn ang="0">
                  <a:pos x="25" y="0"/>
                </a:cxn>
                <a:cxn ang="0">
                  <a:pos x="30" y="0"/>
                </a:cxn>
                <a:cxn ang="0">
                  <a:pos x="35" y="2"/>
                </a:cxn>
                <a:cxn ang="0">
                  <a:pos x="39" y="4"/>
                </a:cxn>
                <a:cxn ang="0">
                  <a:pos x="43" y="7"/>
                </a:cxn>
                <a:cxn ang="0">
                  <a:pos x="47" y="11"/>
                </a:cxn>
                <a:cxn ang="0">
                  <a:pos x="48" y="15"/>
                </a:cxn>
                <a:cxn ang="0">
                  <a:pos x="50" y="20"/>
                </a:cxn>
                <a:cxn ang="0">
                  <a:pos x="50" y="25"/>
                </a:cxn>
                <a:cxn ang="0">
                  <a:pos x="50" y="536"/>
                </a:cxn>
                <a:cxn ang="0">
                  <a:pos x="50" y="536"/>
                </a:cxn>
                <a:cxn ang="0">
                  <a:pos x="50" y="541"/>
                </a:cxn>
                <a:cxn ang="0">
                  <a:pos x="48" y="546"/>
                </a:cxn>
                <a:cxn ang="0">
                  <a:pos x="47" y="550"/>
                </a:cxn>
                <a:cxn ang="0">
                  <a:pos x="43" y="554"/>
                </a:cxn>
                <a:cxn ang="0">
                  <a:pos x="39" y="558"/>
                </a:cxn>
                <a:cxn ang="0">
                  <a:pos x="35" y="559"/>
                </a:cxn>
                <a:cxn ang="0">
                  <a:pos x="30" y="561"/>
                </a:cxn>
                <a:cxn ang="0">
                  <a:pos x="25" y="561"/>
                </a:cxn>
                <a:cxn ang="0">
                  <a:pos x="25" y="561"/>
                </a:cxn>
              </a:cxnLst>
              <a:rect l="0" t="0" r="r" b="b"/>
              <a:pathLst>
                <a:path w="50" h="561">
                  <a:moveTo>
                    <a:pt x="25" y="561"/>
                  </a:moveTo>
                  <a:lnTo>
                    <a:pt x="25" y="561"/>
                  </a:lnTo>
                  <a:lnTo>
                    <a:pt x="20" y="561"/>
                  </a:lnTo>
                  <a:lnTo>
                    <a:pt x="15" y="559"/>
                  </a:lnTo>
                  <a:lnTo>
                    <a:pt x="11" y="558"/>
                  </a:lnTo>
                  <a:lnTo>
                    <a:pt x="8" y="554"/>
                  </a:lnTo>
                  <a:lnTo>
                    <a:pt x="4" y="550"/>
                  </a:lnTo>
                  <a:lnTo>
                    <a:pt x="3" y="546"/>
                  </a:lnTo>
                  <a:lnTo>
                    <a:pt x="0" y="541"/>
                  </a:lnTo>
                  <a:lnTo>
                    <a:pt x="0" y="536"/>
                  </a:lnTo>
                  <a:lnTo>
                    <a:pt x="0" y="25"/>
                  </a:lnTo>
                  <a:lnTo>
                    <a:pt x="0" y="25"/>
                  </a:lnTo>
                  <a:lnTo>
                    <a:pt x="0" y="20"/>
                  </a:lnTo>
                  <a:lnTo>
                    <a:pt x="3" y="15"/>
                  </a:lnTo>
                  <a:lnTo>
                    <a:pt x="4" y="11"/>
                  </a:lnTo>
                  <a:lnTo>
                    <a:pt x="8" y="7"/>
                  </a:lnTo>
                  <a:lnTo>
                    <a:pt x="11" y="4"/>
                  </a:lnTo>
                  <a:lnTo>
                    <a:pt x="15" y="2"/>
                  </a:lnTo>
                  <a:lnTo>
                    <a:pt x="20" y="0"/>
                  </a:lnTo>
                  <a:lnTo>
                    <a:pt x="25" y="0"/>
                  </a:lnTo>
                  <a:lnTo>
                    <a:pt x="25" y="0"/>
                  </a:lnTo>
                  <a:lnTo>
                    <a:pt x="30" y="0"/>
                  </a:lnTo>
                  <a:lnTo>
                    <a:pt x="35" y="2"/>
                  </a:lnTo>
                  <a:lnTo>
                    <a:pt x="39" y="4"/>
                  </a:lnTo>
                  <a:lnTo>
                    <a:pt x="43" y="7"/>
                  </a:lnTo>
                  <a:lnTo>
                    <a:pt x="47" y="11"/>
                  </a:lnTo>
                  <a:lnTo>
                    <a:pt x="48" y="15"/>
                  </a:lnTo>
                  <a:lnTo>
                    <a:pt x="50" y="20"/>
                  </a:lnTo>
                  <a:lnTo>
                    <a:pt x="50" y="25"/>
                  </a:lnTo>
                  <a:lnTo>
                    <a:pt x="50" y="536"/>
                  </a:lnTo>
                  <a:lnTo>
                    <a:pt x="50" y="536"/>
                  </a:lnTo>
                  <a:lnTo>
                    <a:pt x="50" y="541"/>
                  </a:lnTo>
                  <a:lnTo>
                    <a:pt x="48" y="546"/>
                  </a:lnTo>
                  <a:lnTo>
                    <a:pt x="47" y="550"/>
                  </a:lnTo>
                  <a:lnTo>
                    <a:pt x="43" y="554"/>
                  </a:lnTo>
                  <a:lnTo>
                    <a:pt x="39" y="558"/>
                  </a:lnTo>
                  <a:lnTo>
                    <a:pt x="35" y="559"/>
                  </a:lnTo>
                  <a:lnTo>
                    <a:pt x="30" y="561"/>
                  </a:lnTo>
                  <a:lnTo>
                    <a:pt x="25" y="561"/>
                  </a:lnTo>
                  <a:lnTo>
                    <a:pt x="25" y="561"/>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74" name="Freeform 21"/>
            <p:cNvSpPr>
              <a:spLocks/>
            </p:cNvSpPr>
            <p:nvPr/>
          </p:nvSpPr>
          <p:spPr bwMode="auto">
            <a:xfrm>
              <a:off x="10447" y="7368"/>
              <a:ext cx="25" cy="198"/>
            </a:xfrm>
            <a:custGeom>
              <a:avLst/>
              <a:gdLst/>
              <a:ahLst/>
              <a:cxnLst>
                <a:cxn ang="0">
                  <a:pos x="25" y="396"/>
                </a:cxn>
                <a:cxn ang="0">
                  <a:pos x="25" y="396"/>
                </a:cxn>
                <a:cxn ang="0">
                  <a:pos x="20" y="396"/>
                </a:cxn>
                <a:cxn ang="0">
                  <a:pos x="15" y="393"/>
                </a:cxn>
                <a:cxn ang="0">
                  <a:pos x="11" y="392"/>
                </a:cxn>
                <a:cxn ang="0">
                  <a:pos x="7" y="388"/>
                </a:cxn>
                <a:cxn ang="0">
                  <a:pos x="3" y="385"/>
                </a:cxn>
                <a:cxn ang="0">
                  <a:pos x="2" y="381"/>
                </a:cxn>
                <a:cxn ang="0">
                  <a:pos x="0" y="376"/>
                </a:cxn>
                <a:cxn ang="0">
                  <a:pos x="0" y="371"/>
                </a:cxn>
                <a:cxn ang="0">
                  <a:pos x="0" y="25"/>
                </a:cxn>
                <a:cxn ang="0">
                  <a:pos x="0" y="25"/>
                </a:cxn>
                <a:cxn ang="0">
                  <a:pos x="0" y="20"/>
                </a:cxn>
                <a:cxn ang="0">
                  <a:pos x="2" y="15"/>
                </a:cxn>
                <a:cxn ang="0">
                  <a:pos x="3" y="11"/>
                </a:cxn>
                <a:cxn ang="0">
                  <a:pos x="7" y="7"/>
                </a:cxn>
                <a:cxn ang="0">
                  <a:pos x="11" y="4"/>
                </a:cxn>
                <a:cxn ang="0">
                  <a:pos x="15" y="2"/>
                </a:cxn>
                <a:cxn ang="0">
                  <a:pos x="20" y="0"/>
                </a:cxn>
                <a:cxn ang="0">
                  <a:pos x="25" y="0"/>
                </a:cxn>
                <a:cxn ang="0">
                  <a:pos x="25" y="0"/>
                </a:cxn>
                <a:cxn ang="0">
                  <a:pos x="30" y="0"/>
                </a:cxn>
                <a:cxn ang="0">
                  <a:pos x="35" y="2"/>
                </a:cxn>
                <a:cxn ang="0">
                  <a:pos x="38" y="4"/>
                </a:cxn>
                <a:cxn ang="0">
                  <a:pos x="42" y="7"/>
                </a:cxn>
                <a:cxn ang="0">
                  <a:pos x="46" y="11"/>
                </a:cxn>
                <a:cxn ang="0">
                  <a:pos x="47" y="15"/>
                </a:cxn>
                <a:cxn ang="0">
                  <a:pos x="50" y="20"/>
                </a:cxn>
                <a:cxn ang="0">
                  <a:pos x="50" y="25"/>
                </a:cxn>
                <a:cxn ang="0">
                  <a:pos x="50" y="371"/>
                </a:cxn>
                <a:cxn ang="0">
                  <a:pos x="50" y="371"/>
                </a:cxn>
                <a:cxn ang="0">
                  <a:pos x="50" y="376"/>
                </a:cxn>
                <a:cxn ang="0">
                  <a:pos x="47" y="381"/>
                </a:cxn>
                <a:cxn ang="0">
                  <a:pos x="46" y="385"/>
                </a:cxn>
                <a:cxn ang="0">
                  <a:pos x="42" y="388"/>
                </a:cxn>
                <a:cxn ang="0">
                  <a:pos x="38" y="392"/>
                </a:cxn>
                <a:cxn ang="0">
                  <a:pos x="35" y="393"/>
                </a:cxn>
                <a:cxn ang="0">
                  <a:pos x="30" y="396"/>
                </a:cxn>
                <a:cxn ang="0">
                  <a:pos x="25" y="396"/>
                </a:cxn>
                <a:cxn ang="0">
                  <a:pos x="25" y="396"/>
                </a:cxn>
              </a:cxnLst>
              <a:rect l="0" t="0" r="r" b="b"/>
              <a:pathLst>
                <a:path w="50" h="396">
                  <a:moveTo>
                    <a:pt x="25" y="396"/>
                  </a:moveTo>
                  <a:lnTo>
                    <a:pt x="25" y="396"/>
                  </a:lnTo>
                  <a:lnTo>
                    <a:pt x="20" y="396"/>
                  </a:lnTo>
                  <a:lnTo>
                    <a:pt x="15" y="393"/>
                  </a:lnTo>
                  <a:lnTo>
                    <a:pt x="11" y="392"/>
                  </a:lnTo>
                  <a:lnTo>
                    <a:pt x="7" y="388"/>
                  </a:lnTo>
                  <a:lnTo>
                    <a:pt x="3" y="385"/>
                  </a:lnTo>
                  <a:lnTo>
                    <a:pt x="2" y="381"/>
                  </a:lnTo>
                  <a:lnTo>
                    <a:pt x="0" y="376"/>
                  </a:lnTo>
                  <a:lnTo>
                    <a:pt x="0" y="371"/>
                  </a:lnTo>
                  <a:lnTo>
                    <a:pt x="0" y="25"/>
                  </a:lnTo>
                  <a:lnTo>
                    <a:pt x="0" y="25"/>
                  </a:lnTo>
                  <a:lnTo>
                    <a:pt x="0" y="20"/>
                  </a:lnTo>
                  <a:lnTo>
                    <a:pt x="2" y="15"/>
                  </a:lnTo>
                  <a:lnTo>
                    <a:pt x="3" y="11"/>
                  </a:lnTo>
                  <a:lnTo>
                    <a:pt x="7" y="7"/>
                  </a:lnTo>
                  <a:lnTo>
                    <a:pt x="11" y="4"/>
                  </a:lnTo>
                  <a:lnTo>
                    <a:pt x="15" y="2"/>
                  </a:lnTo>
                  <a:lnTo>
                    <a:pt x="20" y="0"/>
                  </a:lnTo>
                  <a:lnTo>
                    <a:pt x="25" y="0"/>
                  </a:lnTo>
                  <a:lnTo>
                    <a:pt x="25" y="0"/>
                  </a:lnTo>
                  <a:lnTo>
                    <a:pt x="30" y="0"/>
                  </a:lnTo>
                  <a:lnTo>
                    <a:pt x="35" y="2"/>
                  </a:lnTo>
                  <a:lnTo>
                    <a:pt x="38" y="4"/>
                  </a:lnTo>
                  <a:lnTo>
                    <a:pt x="42" y="7"/>
                  </a:lnTo>
                  <a:lnTo>
                    <a:pt x="46" y="11"/>
                  </a:lnTo>
                  <a:lnTo>
                    <a:pt x="47" y="15"/>
                  </a:lnTo>
                  <a:lnTo>
                    <a:pt x="50" y="20"/>
                  </a:lnTo>
                  <a:lnTo>
                    <a:pt x="50" y="25"/>
                  </a:lnTo>
                  <a:lnTo>
                    <a:pt x="50" y="371"/>
                  </a:lnTo>
                  <a:lnTo>
                    <a:pt x="50" y="371"/>
                  </a:lnTo>
                  <a:lnTo>
                    <a:pt x="50" y="376"/>
                  </a:lnTo>
                  <a:lnTo>
                    <a:pt x="47" y="381"/>
                  </a:lnTo>
                  <a:lnTo>
                    <a:pt x="46" y="385"/>
                  </a:lnTo>
                  <a:lnTo>
                    <a:pt x="42" y="388"/>
                  </a:lnTo>
                  <a:lnTo>
                    <a:pt x="38" y="392"/>
                  </a:lnTo>
                  <a:lnTo>
                    <a:pt x="35" y="393"/>
                  </a:lnTo>
                  <a:lnTo>
                    <a:pt x="30" y="396"/>
                  </a:lnTo>
                  <a:lnTo>
                    <a:pt x="25" y="396"/>
                  </a:lnTo>
                  <a:lnTo>
                    <a:pt x="25" y="396"/>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75" name="Freeform 22"/>
            <p:cNvSpPr>
              <a:spLocks noEditPoints="1"/>
            </p:cNvSpPr>
            <p:nvPr/>
          </p:nvSpPr>
          <p:spPr bwMode="auto">
            <a:xfrm>
              <a:off x="10349" y="7631"/>
              <a:ext cx="66" cy="65"/>
            </a:xfrm>
            <a:custGeom>
              <a:avLst/>
              <a:gdLst/>
              <a:ahLst/>
              <a:cxnLst>
                <a:cxn ang="0">
                  <a:pos x="65" y="130"/>
                </a:cxn>
                <a:cxn ang="0">
                  <a:pos x="65" y="130"/>
                </a:cxn>
                <a:cxn ang="0">
                  <a:pos x="51" y="129"/>
                </a:cxn>
                <a:cxn ang="0">
                  <a:pos x="40" y="125"/>
                </a:cxn>
                <a:cxn ang="0">
                  <a:pos x="29" y="119"/>
                </a:cxn>
                <a:cxn ang="0">
                  <a:pos x="19" y="112"/>
                </a:cxn>
                <a:cxn ang="0">
                  <a:pos x="11" y="102"/>
                </a:cxn>
                <a:cxn ang="0">
                  <a:pos x="5" y="90"/>
                </a:cxn>
                <a:cxn ang="0">
                  <a:pos x="1" y="79"/>
                </a:cxn>
                <a:cxn ang="0">
                  <a:pos x="0" y="65"/>
                </a:cxn>
                <a:cxn ang="0">
                  <a:pos x="0" y="65"/>
                </a:cxn>
                <a:cxn ang="0">
                  <a:pos x="1" y="53"/>
                </a:cxn>
                <a:cxn ang="0">
                  <a:pos x="5" y="40"/>
                </a:cxn>
                <a:cxn ang="0">
                  <a:pos x="11" y="29"/>
                </a:cxn>
                <a:cxn ang="0">
                  <a:pos x="19" y="19"/>
                </a:cxn>
                <a:cxn ang="0">
                  <a:pos x="29" y="11"/>
                </a:cxn>
                <a:cxn ang="0">
                  <a:pos x="40" y="5"/>
                </a:cxn>
                <a:cxn ang="0">
                  <a:pos x="51" y="1"/>
                </a:cxn>
                <a:cxn ang="0">
                  <a:pos x="65" y="0"/>
                </a:cxn>
                <a:cxn ang="0">
                  <a:pos x="65" y="0"/>
                </a:cxn>
                <a:cxn ang="0">
                  <a:pos x="79" y="1"/>
                </a:cxn>
                <a:cxn ang="0">
                  <a:pos x="90" y="5"/>
                </a:cxn>
                <a:cxn ang="0">
                  <a:pos x="102" y="11"/>
                </a:cxn>
                <a:cxn ang="0">
                  <a:pos x="112" y="19"/>
                </a:cxn>
                <a:cxn ang="0">
                  <a:pos x="119" y="29"/>
                </a:cxn>
                <a:cxn ang="0">
                  <a:pos x="125" y="40"/>
                </a:cxn>
                <a:cxn ang="0">
                  <a:pos x="129" y="53"/>
                </a:cxn>
                <a:cxn ang="0">
                  <a:pos x="130" y="65"/>
                </a:cxn>
                <a:cxn ang="0">
                  <a:pos x="130" y="65"/>
                </a:cxn>
                <a:cxn ang="0">
                  <a:pos x="129" y="79"/>
                </a:cxn>
                <a:cxn ang="0">
                  <a:pos x="125" y="90"/>
                </a:cxn>
                <a:cxn ang="0">
                  <a:pos x="119" y="102"/>
                </a:cxn>
                <a:cxn ang="0">
                  <a:pos x="112" y="112"/>
                </a:cxn>
                <a:cxn ang="0">
                  <a:pos x="102" y="119"/>
                </a:cxn>
                <a:cxn ang="0">
                  <a:pos x="90" y="125"/>
                </a:cxn>
                <a:cxn ang="0">
                  <a:pos x="79" y="129"/>
                </a:cxn>
                <a:cxn ang="0">
                  <a:pos x="65" y="130"/>
                </a:cxn>
                <a:cxn ang="0">
                  <a:pos x="65" y="130"/>
                </a:cxn>
                <a:cxn ang="0">
                  <a:pos x="65" y="50"/>
                </a:cxn>
                <a:cxn ang="0">
                  <a:pos x="65" y="50"/>
                </a:cxn>
                <a:cxn ang="0">
                  <a:pos x="59" y="52"/>
                </a:cxn>
                <a:cxn ang="0">
                  <a:pos x="54" y="54"/>
                </a:cxn>
                <a:cxn ang="0">
                  <a:pos x="51" y="59"/>
                </a:cxn>
                <a:cxn ang="0">
                  <a:pos x="50" y="65"/>
                </a:cxn>
                <a:cxn ang="0">
                  <a:pos x="50" y="65"/>
                </a:cxn>
                <a:cxn ang="0">
                  <a:pos x="51" y="72"/>
                </a:cxn>
                <a:cxn ang="0">
                  <a:pos x="54" y="77"/>
                </a:cxn>
                <a:cxn ang="0">
                  <a:pos x="59" y="79"/>
                </a:cxn>
                <a:cxn ang="0">
                  <a:pos x="65" y="80"/>
                </a:cxn>
                <a:cxn ang="0">
                  <a:pos x="65" y="80"/>
                </a:cxn>
                <a:cxn ang="0">
                  <a:pos x="71" y="79"/>
                </a:cxn>
                <a:cxn ang="0">
                  <a:pos x="76" y="77"/>
                </a:cxn>
                <a:cxn ang="0">
                  <a:pos x="79" y="72"/>
                </a:cxn>
                <a:cxn ang="0">
                  <a:pos x="80" y="65"/>
                </a:cxn>
                <a:cxn ang="0">
                  <a:pos x="80" y="65"/>
                </a:cxn>
                <a:cxn ang="0">
                  <a:pos x="79" y="59"/>
                </a:cxn>
                <a:cxn ang="0">
                  <a:pos x="76" y="54"/>
                </a:cxn>
                <a:cxn ang="0">
                  <a:pos x="71" y="52"/>
                </a:cxn>
                <a:cxn ang="0">
                  <a:pos x="65" y="50"/>
                </a:cxn>
                <a:cxn ang="0">
                  <a:pos x="65" y="50"/>
                </a:cxn>
              </a:cxnLst>
              <a:rect l="0" t="0" r="r" b="b"/>
              <a:pathLst>
                <a:path w="130" h="130">
                  <a:moveTo>
                    <a:pt x="65" y="130"/>
                  </a:moveTo>
                  <a:lnTo>
                    <a:pt x="65" y="130"/>
                  </a:lnTo>
                  <a:lnTo>
                    <a:pt x="51" y="129"/>
                  </a:lnTo>
                  <a:lnTo>
                    <a:pt x="40" y="125"/>
                  </a:lnTo>
                  <a:lnTo>
                    <a:pt x="29" y="119"/>
                  </a:lnTo>
                  <a:lnTo>
                    <a:pt x="19" y="112"/>
                  </a:lnTo>
                  <a:lnTo>
                    <a:pt x="11" y="102"/>
                  </a:lnTo>
                  <a:lnTo>
                    <a:pt x="5" y="90"/>
                  </a:lnTo>
                  <a:lnTo>
                    <a:pt x="1" y="79"/>
                  </a:lnTo>
                  <a:lnTo>
                    <a:pt x="0" y="65"/>
                  </a:lnTo>
                  <a:lnTo>
                    <a:pt x="0" y="65"/>
                  </a:lnTo>
                  <a:lnTo>
                    <a:pt x="1" y="53"/>
                  </a:lnTo>
                  <a:lnTo>
                    <a:pt x="5" y="40"/>
                  </a:lnTo>
                  <a:lnTo>
                    <a:pt x="11" y="29"/>
                  </a:lnTo>
                  <a:lnTo>
                    <a:pt x="19" y="19"/>
                  </a:lnTo>
                  <a:lnTo>
                    <a:pt x="29" y="11"/>
                  </a:lnTo>
                  <a:lnTo>
                    <a:pt x="40" y="5"/>
                  </a:lnTo>
                  <a:lnTo>
                    <a:pt x="51" y="1"/>
                  </a:lnTo>
                  <a:lnTo>
                    <a:pt x="65" y="0"/>
                  </a:lnTo>
                  <a:lnTo>
                    <a:pt x="65" y="0"/>
                  </a:lnTo>
                  <a:lnTo>
                    <a:pt x="79" y="1"/>
                  </a:lnTo>
                  <a:lnTo>
                    <a:pt x="90" y="5"/>
                  </a:lnTo>
                  <a:lnTo>
                    <a:pt x="102" y="11"/>
                  </a:lnTo>
                  <a:lnTo>
                    <a:pt x="112" y="19"/>
                  </a:lnTo>
                  <a:lnTo>
                    <a:pt x="119" y="29"/>
                  </a:lnTo>
                  <a:lnTo>
                    <a:pt x="125" y="40"/>
                  </a:lnTo>
                  <a:lnTo>
                    <a:pt x="129" y="53"/>
                  </a:lnTo>
                  <a:lnTo>
                    <a:pt x="130" y="65"/>
                  </a:lnTo>
                  <a:lnTo>
                    <a:pt x="130" y="65"/>
                  </a:lnTo>
                  <a:lnTo>
                    <a:pt x="129" y="79"/>
                  </a:lnTo>
                  <a:lnTo>
                    <a:pt x="125" y="90"/>
                  </a:lnTo>
                  <a:lnTo>
                    <a:pt x="119" y="102"/>
                  </a:lnTo>
                  <a:lnTo>
                    <a:pt x="112" y="112"/>
                  </a:lnTo>
                  <a:lnTo>
                    <a:pt x="102" y="119"/>
                  </a:lnTo>
                  <a:lnTo>
                    <a:pt x="90" y="125"/>
                  </a:lnTo>
                  <a:lnTo>
                    <a:pt x="79" y="129"/>
                  </a:lnTo>
                  <a:lnTo>
                    <a:pt x="65" y="130"/>
                  </a:lnTo>
                  <a:lnTo>
                    <a:pt x="65" y="130"/>
                  </a:lnTo>
                  <a:close/>
                  <a:moveTo>
                    <a:pt x="65" y="50"/>
                  </a:moveTo>
                  <a:lnTo>
                    <a:pt x="65" y="50"/>
                  </a:lnTo>
                  <a:lnTo>
                    <a:pt x="59" y="52"/>
                  </a:lnTo>
                  <a:lnTo>
                    <a:pt x="54" y="54"/>
                  </a:lnTo>
                  <a:lnTo>
                    <a:pt x="51" y="59"/>
                  </a:lnTo>
                  <a:lnTo>
                    <a:pt x="50" y="65"/>
                  </a:lnTo>
                  <a:lnTo>
                    <a:pt x="50" y="65"/>
                  </a:lnTo>
                  <a:lnTo>
                    <a:pt x="51" y="72"/>
                  </a:lnTo>
                  <a:lnTo>
                    <a:pt x="54" y="77"/>
                  </a:lnTo>
                  <a:lnTo>
                    <a:pt x="59" y="79"/>
                  </a:lnTo>
                  <a:lnTo>
                    <a:pt x="65" y="80"/>
                  </a:lnTo>
                  <a:lnTo>
                    <a:pt x="65" y="80"/>
                  </a:lnTo>
                  <a:lnTo>
                    <a:pt x="71" y="79"/>
                  </a:lnTo>
                  <a:lnTo>
                    <a:pt x="76" y="77"/>
                  </a:lnTo>
                  <a:lnTo>
                    <a:pt x="79" y="72"/>
                  </a:lnTo>
                  <a:lnTo>
                    <a:pt x="80" y="65"/>
                  </a:lnTo>
                  <a:lnTo>
                    <a:pt x="80" y="65"/>
                  </a:lnTo>
                  <a:lnTo>
                    <a:pt x="79" y="59"/>
                  </a:lnTo>
                  <a:lnTo>
                    <a:pt x="76" y="54"/>
                  </a:lnTo>
                  <a:lnTo>
                    <a:pt x="71" y="52"/>
                  </a:lnTo>
                  <a:lnTo>
                    <a:pt x="65" y="50"/>
                  </a:lnTo>
                  <a:lnTo>
                    <a:pt x="65" y="5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76" name="Freeform 23"/>
            <p:cNvSpPr>
              <a:spLocks noEditPoints="1"/>
            </p:cNvSpPr>
            <p:nvPr/>
          </p:nvSpPr>
          <p:spPr bwMode="auto">
            <a:xfrm>
              <a:off x="10427" y="7548"/>
              <a:ext cx="65" cy="66"/>
            </a:xfrm>
            <a:custGeom>
              <a:avLst/>
              <a:gdLst/>
              <a:ahLst/>
              <a:cxnLst>
                <a:cxn ang="0">
                  <a:pos x="66" y="131"/>
                </a:cxn>
                <a:cxn ang="0">
                  <a:pos x="66" y="131"/>
                </a:cxn>
                <a:cxn ang="0">
                  <a:pos x="52" y="130"/>
                </a:cxn>
                <a:cxn ang="0">
                  <a:pos x="41" y="126"/>
                </a:cxn>
                <a:cxn ang="0">
                  <a:pos x="29" y="120"/>
                </a:cxn>
                <a:cxn ang="0">
                  <a:pos x="19" y="112"/>
                </a:cxn>
                <a:cxn ang="0">
                  <a:pos x="12" y="102"/>
                </a:cxn>
                <a:cxn ang="0">
                  <a:pos x="5" y="91"/>
                </a:cxn>
                <a:cxn ang="0">
                  <a:pos x="2" y="79"/>
                </a:cxn>
                <a:cxn ang="0">
                  <a:pos x="0" y="66"/>
                </a:cxn>
                <a:cxn ang="0">
                  <a:pos x="0" y="66"/>
                </a:cxn>
                <a:cxn ang="0">
                  <a:pos x="2" y="52"/>
                </a:cxn>
                <a:cxn ang="0">
                  <a:pos x="5" y="40"/>
                </a:cxn>
                <a:cxn ang="0">
                  <a:pos x="12" y="28"/>
                </a:cxn>
                <a:cxn ang="0">
                  <a:pos x="19" y="20"/>
                </a:cxn>
                <a:cxn ang="0">
                  <a:pos x="29" y="11"/>
                </a:cxn>
                <a:cxn ang="0">
                  <a:pos x="41" y="5"/>
                </a:cxn>
                <a:cxn ang="0">
                  <a:pos x="52" y="1"/>
                </a:cxn>
                <a:cxn ang="0">
                  <a:pos x="66" y="0"/>
                </a:cxn>
                <a:cxn ang="0">
                  <a:pos x="66" y="0"/>
                </a:cxn>
                <a:cxn ang="0">
                  <a:pos x="79" y="1"/>
                </a:cxn>
                <a:cxn ang="0">
                  <a:pos x="91" y="5"/>
                </a:cxn>
                <a:cxn ang="0">
                  <a:pos x="102" y="11"/>
                </a:cxn>
                <a:cxn ang="0">
                  <a:pos x="112" y="20"/>
                </a:cxn>
                <a:cxn ang="0">
                  <a:pos x="120" y="28"/>
                </a:cxn>
                <a:cxn ang="0">
                  <a:pos x="126" y="40"/>
                </a:cxn>
                <a:cxn ang="0">
                  <a:pos x="130" y="52"/>
                </a:cxn>
                <a:cxn ang="0">
                  <a:pos x="131" y="66"/>
                </a:cxn>
                <a:cxn ang="0">
                  <a:pos x="131" y="66"/>
                </a:cxn>
                <a:cxn ang="0">
                  <a:pos x="130" y="79"/>
                </a:cxn>
                <a:cxn ang="0">
                  <a:pos x="126" y="91"/>
                </a:cxn>
                <a:cxn ang="0">
                  <a:pos x="120" y="102"/>
                </a:cxn>
                <a:cxn ang="0">
                  <a:pos x="112" y="112"/>
                </a:cxn>
                <a:cxn ang="0">
                  <a:pos x="102" y="120"/>
                </a:cxn>
                <a:cxn ang="0">
                  <a:pos x="91" y="126"/>
                </a:cxn>
                <a:cxn ang="0">
                  <a:pos x="79" y="130"/>
                </a:cxn>
                <a:cxn ang="0">
                  <a:pos x="66" y="131"/>
                </a:cxn>
                <a:cxn ang="0">
                  <a:pos x="66" y="131"/>
                </a:cxn>
                <a:cxn ang="0">
                  <a:pos x="66" y="50"/>
                </a:cxn>
                <a:cxn ang="0">
                  <a:pos x="66" y="50"/>
                </a:cxn>
                <a:cxn ang="0">
                  <a:pos x="59" y="51"/>
                </a:cxn>
                <a:cxn ang="0">
                  <a:pos x="54" y="55"/>
                </a:cxn>
                <a:cxn ang="0">
                  <a:pos x="52" y="60"/>
                </a:cxn>
                <a:cxn ang="0">
                  <a:pos x="51" y="66"/>
                </a:cxn>
                <a:cxn ang="0">
                  <a:pos x="51" y="66"/>
                </a:cxn>
                <a:cxn ang="0">
                  <a:pos x="52" y="71"/>
                </a:cxn>
                <a:cxn ang="0">
                  <a:pos x="54" y="76"/>
                </a:cxn>
                <a:cxn ang="0">
                  <a:pos x="59" y="80"/>
                </a:cxn>
                <a:cxn ang="0">
                  <a:pos x="66" y="81"/>
                </a:cxn>
                <a:cxn ang="0">
                  <a:pos x="66" y="81"/>
                </a:cxn>
                <a:cxn ang="0">
                  <a:pos x="72" y="80"/>
                </a:cxn>
                <a:cxn ang="0">
                  <a:pos x="77" y="76"/>
                </a:cxn>
                <a:cxn ang="0">
                  <a:pos x="79" y="71"/>
                </a:cxn>
                <a:cxn ang="0">
                  <a:pos x="81" y="66"/>
                </a:cxn>
                <a:cxn ang="0">
                  <a:pos x="81" y="66"/>
                </a:cxn>
                <a:cxn ang="0">
                  <a:pos x="79" y="60"/>
                </a:cxn>
                <a:cxn ang="0">
                  <a:pos x="77" y="55"/>
                </a:cxn>
                <a:cxn ang="0">
                  <a:pos x="72" y="51"/>
                </a:cxn>
                <a:cxn ang="0">
                  <a:pos x="66" y="50"/>
                </a:cxn>
                <a:cxn ang="0">
                  <a:pos x="66" y="50"/>
                </a:cxn>
              </a:cxnLst>
              <a:rect l="0" t="0" r="r" b="b"/>
              <a:pathLst>
                <a:path w="131" h="131">
                  <a:moveTo>
                    <a:pt x="66" y="131"/>
                  </a:moveTo>
                  <a:lnTo>
                    <a:pt x="66" y="131"/>
                  </a:lnTo>
                  <a:lnTo>
                    <a:pt x="52" y="130"/>
                  </a:lnTo>
                  <a:lnTo>
                    <a:pt x="41" y="126"/>
                  </a:lnTo>
                  <a:lnTo>
                    <a:pt x="29" y="120"/>
                  </a:lnTo>
                  <a:lnTo>
                    <a:pt x="19" y="112"/>
                  </a:lnTo>
                  <a:lnTo>
                    <a:pt x="12" y="102"/>
                  </a:lnTo>
                  <a:lnTo>
                    <a:pt x="5" y="91"/>
                  </a:lnTo>
                  <a:lnTo>
                    <a:pt x="2" y="79"/>
                  </a:lnTo>
                  <a:lnTo>
                    <a:pt x="0" y="66"/>
                  </a:lnTo>
                  <a:lnTo>
                    <a:pt x="0" y="66"/>
                  </a:lnTo>
                  <a:lnTo>
                    <a:pt x="2" y="52"/>
                  </a:lnTo>
                  <a:lnTo>
                    <a:pt x="5" y="40"/>
                  </a:lnTo>
                  <a:lnTo>
                    <a:pt x="12" y="28"/>
                  </a:lnTo>
                  <a:lnTo>
                    <a:pt x="19" y="20"/>
                  </a:lnTo>
                  <a:lnTo>
                    <a:pt x="29" y="11"/>
                  </a:lnTo>
                  <a:lnTo>
                    <a:pt x="41" y="5"/>
                  </a:lnTo>
                  <a:lnTo>
                    <a:pt x="52" y="1"/>
                  </a:lnTo>
                  <a:lnTo>
                    <a:pt x="66" y="0"/>
                  </a:lnTo>
                  <a:lnTo>
                    <a:pt x="66" y="0"/>
                  </a:lnTo>
                  <a:lnTo>
                    <a:pt x="79" y="1"/>
                  </a:lnTo>
                  <a:lnTo>
                    <a:pt x="91" y="5"/>
                  </a:lnTo>
                  <a:lnTo>
                    <a:pt x="102" y="11"/>
                  </a:lnTo>
                  <a:lnTo>
                    <a:pt x="112" y="20"/>
                  </a:lnTo>
                  <a:lnTo>
                    <a:pt x="120" y="28"/>
                  </a:lnTo>
                  <a:lnTo>
                    <a:pt x="126" y="40"/>
                  </a:lnTo>
                  <a:lnTo>
                    <a:pt x="130" y="52"/>
                  </a:lnTo>
                  <a:lnTo>
                    <a:pt x="131" y="66"/>
                  </a:lnTo>
                  <a:lnTo>
                    <a:pt x="131" y="66"/>
                  </a:lnTo>
                  <a:lnTo>
                    <a:pt x="130" y="79"/>
                  </a:lnTo>
                  <a:lnTo>
                    <a:pt x="126" y="91"/>
                  </a:lnTo>
                  <a:lnTo>
                    <a:pt x="120" y="102"/>
                  </a:lnTo>
                  <a:lnTo>
                    <a:pt x="112" y="112"/>
                  </a:lnTo>
                  <a:lnTo>
                    <a:pt x="102" y="120"/>
                  </a:lnTo>
                  <a:lnTo>
                    <a:pt x="91" y="126"/>
                  </a:lnTo>
                  <a:lnTo>
                    <a:pt x="79" y="130"/>
                  </a:lnTo>
                  <a:lnTo>
                    <a:pt x="66" y="131"/>
                  </a:lnTo>
                  <a:lnTo>
                    <a:pt x="66" y="131"/>
                  </a:lnTo>
                  <a:close/>
                  <a:moveTo>
                    <a:pt x="66" y="50"/>
                  </a:moveTo>
                  <a:lnTo>
                    <a:pt x="66" y="50"/>
                  </a:lnTo>
                  <a:lnTo>
                    <a:pt x="59" y="51"/>
                  </a:lnTo>
                  <a:lnTo>
                    <a:pt x="54" y="55"/>
                  </a:lnTo>
                  <a:lnTo>
                    <a:pt x="52" y="60"/>
                  </a:lnTo>
                  <a:lnTo>
                    <a:pt x="51" y="66"/>
                  </a:lnTo>
                  <a:lnTo>
                    <a:pt x="51" y="66"/>
                  </a:lnTo>
                  <a:lnTo>
                    <a:pt x="52" y="71"/>
                  </a:lnTo>
                  <a:lnTo>
                    <a:pt x="54" y="76"/>
                  </a:lnTo>
                  <a:lnTo>
                    <a:pt x="59" y="80"/>
                  </a:lnTo>
                  <a:lnTo>
                    <a:pt x="66" y="81"/>
                  </a:lnTo>
                  <a:lnTo>
                    <a:pt x="66" y="81"/>
                  </a:lnTo>
                  <a:lnTo>
                    <a:pt x="72" y="80"/>
                  </a:lnTo>
                  <a:lnTo>
                    <a:pt x="77" y="76"/>
                  </a:lnTo>
                  <a:lnTo>
                    <a:pt x="79" y="71"/>
                  </a:lnTo>
                  <a:lnTo>
                    <a:pt x="81" y="66"/>
                  </a:lnTo>
                  <a:lnTo>
                    <a:pt x="81" y="66"/>
                  </a:lnTo>
                  <a:lnTo>
                    <a:pt x="79" y="60"/>
                  </a:lnTo>
                  <a:lnTo>
                    <a:pt x="77" y="55"/>
                  </a:lnTo>
                  <a:lnTo>
                    <a:pt x="72" y="51"/>
                  </a:lnTo>
                  <a:lnTo>
                    <a:pt x="66" y="50"/>
                  </a:lnTo>
                  <a:lnTo>
                    <a:pt x="66" y="5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77" name="Freeform 24"/>
            <p:cNvSpPr>
              <a:spLocks/>
            </p:cNvSpPr>
            <p:nvPr/>
          </p:nvSpPr>
          <p:spPr bwMode="auto">
            <a:xfrm>
              <a:off x="10096" y="7280"/>
              <a:ext cx="25" cy="221"/>
            </a:xfrm>
            <a:custGeom>
              <a:avLst/>
              <a:gdLst/>
              <a:ahLst/>
              <a:cxnLst>
                <a:cxn ang="0">
                  <a:pos x="25" y="442"/>
                </a:cxn>
                <a:cxn ang="0">
                  <a:pos x="25" y="442"/>
                </a:cxn>
                <a:cxn ang="0">
                  <a:pos x="20" y="442"/>
                </a:cxn>
                <a:cxn ang="0">
                  <a:pos x="15" y="439"/>
                </a:cxn>
                <a:cxn ang="0">
                  <a:pos x="11" y="438"/>
                </a:cxn>
                <a:cxn ang="0">
                  <a:pos x="7" y="434"/>
                </a:cxn>
                <a:cxn ang="0">
                  <a:pos x="3" y="430"/>
                </a:cxn>
                <a:cxn ang="0">
                  <a:pos x="2" y="427"/>
                </a:cxn>
                <a:cxn ang="0">
                  <a:pos x="0" y="422"/>
                </a:cxn>
                <a:cxn ang="0">
                  <a:pos x="0" y="417"/>
                </a:cxn>
                <a:cxn ang="0">
                  <a:pos x="0" y="25"/>
                </a:cxn>
                <a:cxn ang="0">
                  <a:pos x="0" y="25"/>
                </a:cxn>
                <a:cxn ang="0">
                  <a:pos x="0" y="20"/>
                </a:cxn>
                <a:cxn ang="0">
                  <a:pos x="2" y="15"/>
                </a:cxn>
                <a:cxn ang="0">
                  <a:pos x="3" y="12"/>
                </a:cxn>
                <a:cxn ang="0">
                  <a:pos x="7" y="8"/>
                </a:cxn>
                <a:cxn ang="0">
                  <a:pos x="11" y="4"/>
                </a:cxn>
                <a:cxn ang="0">
                  <a:pos x="15" y="3"/>
                </a:cxn>
                <a:cxn ang="0">
                  <a:pos x="20" y="0"/>
                </a:cxn>
                <a:cxn ang="0">
                  <a:pos x="25" y="0"/>
                </a:cxn>
                <a:cxn ang="0">
                  <a:pos x="25" y="0"/>
                </a:cxn>
                <a:cxn ang="0">
                  <a:pos x="30" y="0"/>
                </a:cxn>
                <a:cxn ang="0">
                  <a:pos x="35" y="3"/>
                </a:cxn>
                <a:cxn ang="0">
                  <a:pos x="38" y="4"/>
                </a:cxn>
                <a:cxn ang="0">
                  <a:pos x="42" y="8"/>
                </a:cxn>
                <a:cxn ang="0">
                  <a:pos x="46" y="12"/>
                </a:cxn>
                <a:cxn ang="0">
                  <a:pos x="47" y="15"/>
                </a:cxn>
                <a:cxn ang="0">
                  <a:pos x="50" y="20"/>
                </a:cxn>
                <a:cxn ang="0">
                  <a:pos x="50" y="25"/>
                </a:cxn>
                <a:cxn ang="0">
                  <a:pos x="50" y="417"/>
                </a:cxn>
                <a:cxn ang="0">
                  <a:pos x="50" y="417"/>
                </a:cxn>
                <a:cxn ang="0">
                  <a:pos x="50" y="422"/>
                </a:cxn>
                <a:cxn ang="0">
                  <a:pos x="47" y="427"/>
                </a:cxn>
                <a:cxn ang="0">
                  <a:pos x="46" y="430"/>
                </a:cxn>
                <a:cxn ang="0">
                  <a:pos x="42" y="434"/>
                </a:cxn>
                <a:cxn ang="0">
                  <a:pos x="38" y="438"/>
                </a:cxn>
                <a:cxn ang="0">
                  <a:pos x="35" y="439"/>
                </a:cxn>
                <a:cxn ang="0">
                  <a:pos x="30" y="442"/>
                </a:cxn>
                <a:cxn ang="0">
                  <a:pos x="25" y="442"/>
                </a:cxn>
                <a:cxn ang="0">
                  <a:pos x="25" y="442"/>
                </a:cxn>
              </a:cxnLst>
              <a:rect l="0" t="0" r="r" b="b"/>
              <a:pathLst>
                <a:path w="50" h="442">
                  <a:moveTo>
                    <a:pt x="25" y="442"/>
                  </a:moveTo>
                  <a:lnTo>
                    <a:pt x="25" y="442"/>
                  </a:lnTo>
                  <a:lnTo>
                    <a:pt x="20" y="442"/>
                  </a:lnTo>
                  <a:lnTo>
                    <a:pt x="15" y="439"/>
                  </a:lnTo>
                  <a:lnTo>
                    <a:pt x="11" y="438"/>
                  </a:lnTo>
                  <a:lnTo>
                    <a:pt x="7" y="434"/>
                  </a:lnTo>
                  <a:lnTo>
                    <a:pt x="3" y="430"/>
                  </a:lnTo>
                  <a:lnTo>
                    <a:pt x="2" y="427"/>
                  </a:lnTo>
                  <a:lnTo>
                    <a:pt x="0" y="422"/>
                  </a:lnTo>
                  <a:lnTo>
                    <a:pt x="0" y="417"/>
                  </a:lnTo>
                  <a:lnTo>
                    <a:pt x="0" y="25"/>
                  </a:lnTo>
                  <a:lnTo>
                    <a:pt x="0" y="25"/>
                  </a:lnTo>
                  <a:lnTo>
                    <a:pt x="0" y="20"/>
                  </a:lnTo>
                  <a:lnTo>
                    <a:pt x="2" y="15"/>
                  </a:lnTo>
                  <a:lnTo>
                    <a:pt x="3" y="12"/>
                  </a:lnTo>
                  <a:lnTo>
                    <a:pt x="7" y="8"/>
                  </a:lnTo>
                  <a:lnTo>
                    <a:pt x="11" y="4"/>
                  </a:lnTo>
                  <a:lnTo>
                    <a:pt x="15" y="3"/>
                  </a:lnTo>
                  <a:lnTo>
                    <a:pt x="20" y="0"/>
                  </a:lnTo>
                  <a:lnTo>
                    <a:pt x="25" y="0"/>
                  </a:lnTo>
                  <a:lnTo>
                    <a:pt x="25" y="0"/>
                  </a:lnTo>
                  <a:lnTo>
                    <a:pt x="30" y="0"/>
                  </a:lnTo>
                  <a:lnTo>
                    <a:pt x="35" y="3"/>
                  </a:lnTo>
                  <a:lnTo>
                    <a:pt x="38" y="4"/>
                  </a:lnTo>
                  <a:lnTo>
                    <a:pt x="42" y="8"/>
                  </a:lnTo>
                  <a:lnTo>
                    <a:pt x="46" y="12"/>
                  </a:lnTo>
                  <a:lnTo>
                    <a:pt x="47" y="15"/>
                  </a:lnTo>
                  <a:lnTo>
                    <a:pt x="50" y="20"/>
                  </a:lnTo>
                  <a:lnTo>
                    <a:pt x="50" y="25"/>
                  </a:lnTo>
                  <a:lnTo>
                    <a:pt x="50" y="417"/>
                  </a:lnTo>
                  <a:lnTo>
                    <a:pt x="50" y="417"/>
                  </a:lnTo>
                  <a:lnTo>
                    <a:pt x="50" y="422"/>
                  </a:lnTo>
                  <a:lnTo>
                    <a:pt x="47" y="427"/>
                  </a:lnTo>
                  <a:lnTo>
                    <a:pt x="46" y="430"/>
                  </a:lnTo>
                  <a:lnTo>
                    <a:pt x="42" y="434"/>
                  </a:lnTo>
                  <a:lnTo>
                    <a:pt x="38" y="438"/>
                  </a:lnTo>
                  <a:lnTo>
                    <a:pt x="35" y="439"/>
                  </a:lnTo>
                  <a:lnTo>
                    <a:pt x="30" y="442"/>
                  </a:lnTo>
                  <a:lnTo>
                    <a:pt x="25" y="442"/>
                  </a:lnTo>
                  <a:lnTo>
                    <a:pt x="25" y="442"/>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78" name="Freeform 25"/>
            <p:cNvSpPr>
              <a:spLocks/>
            </p:cNvSpPr>
            <p:nvPr/>
          </p:nvSpPr>
          <p:spPr bwMode="auto">
            <a:xfrm>
              <a:off x="10174" y="7280"/>
              <a:ext cx="25" cy="138"/>
            </a:xfrm>
            <a:custGeom>
              <a:avLst/>
              <a:gdLst/>
              <a:ahLst/>
              <a:cxnLst>
                <a:cxn ang="0">
                  <a:pos x="25" y="276"/>
                </a:cxn>
                <a:cxn ang="0">
                  <a:pos x="25" y="276"/>
                </a:cxn>
                <a:cxn ang="0">
                  <a:pos x="20" y="276"/>
                </a:cxn>
                <a:cxn ang="0">
                  <a:pos x="15" y="274"/>
                </a:cxn>
                <a:cxn ang="0">
                  <a:pos x="11" y="272"/>
                </a:cxn>
                <a:cxn ang="0">
                  <a:pos x="7" y="269"/>
                </a:cxn>
                <a:cxn ang="0">
                  <a:pos x="4" y="265"/>
                </a:cxn>
                <a:cxn ang="0">
                  <a:pos x="2" y="261"/>
                </a:cxn>
                <a:cxn ang="0">
                  <a:pos x="0" y="256"/>
                </a:cxn>
                <a:cxn ang="0">
                  <a:pos x="0" y="251"/>
                </a:cxn>
                <a:cxn ang="0">
                  <a:pos x="0" y="25"/>
                </a:cxn>
                <a:cxn ang="0">
                  <a:pos x="0" y="25"/>
                </a:cxn>
                <a:cxn ang="0">
                  <a:pos x="0" y="20"/>
                </a:cxn>
                <a:cxn ang="0">
                  <a:pos x="2" y="15"/>
                </a:cxn>
                <a:cxn ang="0">
                  <a:pos x="4" y="12"/>
                </a:cxn>
                <a:cxn ang="0">
                  <a:pos x="7" y="8"/>
                </a:cxn>
                <a:cxn ang="0">
                  <a:pos x="11" y="4"/>
                </a:cxn>
                <a:cxn ang="0">
                  <a:pos x="15" y="3"/>
                </a:cxn>
                <a:cxn ang="0">
                  <a:pos x="20" y="0"/>
                </a:cxn>
                <a:cxn ang="0">
                  <a:pos x="25" y="0"/>
                </a:cxn>
                <a:cxn ang="0">
                  <a:pos x="25" y="0"/>
                </a:cxn>
                <a:cxn ang="0">
                  <a:pos x="30" y="0"/>
                </a:cxn>
                <a:cxn ang="0">
                  <a:pos x="35" y="3"/>
                </a:cxn>
                <a:cxn ang="0">
                  <a:pos x="39" y="4"/>
                </a:cxn>
                <a:cxn ang="0">
                  <a:pos x="43" y="8"/>
                </a:cxn>
                <a:cxn ang="0">
                  <a:pos x="46" y="12"/>
                </a:cxn>
                <a:cxn ang="0">
                  <a:pos x="48" y="15"/>
                </a:cxn>
                <a:cxn ang="0">
                  <a:pos x="50" y="20"/>
                </a:cxn>
                <a:cxn ang="0">
                  <a:pos x="50" y="25"/>
                </a:cxn>
                <a:cxn ang="0">
                  <a:pos x="50" y="251"/>
                </a:cxn>
                <a:cxn ang="0">
                  <a:pos x="50" y="251"/>
                </a:cxn>
                <a:cxn ang="0">
                  <a:pos x="50" y="256"/>
                </a:cxn>
                <a:cxn ang="0">
                  <a:pos x="48" y="261"/>
                </a:cxn>
                <a:cxn ang="0">
                  <a:pos x="46" y="265"/>
                </a:cxn>
                <a:cxn ang="0">
                  <a:pos x="43" y="269"/>
                </a:cxn>
                <a:cxn ang="0">
                  <a:pos x="39" y="272"/>
                </a:cxn>
                <a:cxn ang="0">
                  <a:pos x="35" y="274"/>
                </a:cxn>
                <a:cxn ang="0">
                  <a:pos x="30" y="276"/>
                </a:cxn>
                <a:cxn ang="0">
                  <a:pos x="25" y="276"/>
                </a:cxn>
                <a:cxn ang="0">
                  <a:pos x="25" y="276"/>
                </a:cxn>
              </a:cxnLst>
              <a:rect l="0" t="0" r="r" b="b"/>
              <a:pathLst>
                <a:path w="50" h="276">
                  <a:moveTo>
                    <a:pt x="25" y="276"/>
                  </a:moveTo>
                  <a:lnTo>
                    <a:pt x="25" y="276"/>
                  </a:lnTo>
                  <a:lnTo>
                    <a:pt x="20" y="276"/>
                  </a:lnTo>
                  <a:lnTo>
                    <a:pt x="15" y="274"/>
                  </a:lnTo>
                  <a:lnTo>
                    <a:pt x="11" y="272"/>
                  </a:lnTo>
                  <a:lnTo>
                    <a:pt x="7" y="269"/>
                  </a:lnTo>
                  <a:lnTo>
                    <a:pt x="4" y="265"/>
                  </a:lnTo>
                  <a:lnTo>
                    <a:pt x="2" y="261"/>
                  </a:lnTo>
                  <a:lnTo>
                    <a:pt x="0" y="256"/>
                  </a:lnTo>
                  <a:lnTo>
                    <a:pt x="0" y="251"/>
                  </a:lnTo>
                  <a:lnTo>
                    <a:pt x="0" y="25"/>
                  </a:lnTo>
                  <a:lnTo>
                    <a:pt x="0" y="25"/>
                  </a:lnTo>
                  <a:lnTo>
                    <a:pt x="0" y="20"/>
                  </a:lnTo>
                  <a:lnTo>
                    <a:pt x="2" y="15"/>
                  </a:lnTo>
                  <a:lnTo>
                    <a:pt x="4" y="12"/>
                  </a:lnTo>
                  <a:lnTo>
                    <a:pt x="7" y="8"/>
                  </a:lnTo>
                  <a:lnTo>
                    <a:pt x="11" y="4"/>
                  </a:lnTo>
                  <a:lnTo>
                    <a:pt x="15" y="3"/>
                  </a:lnTo>
                  <a:lnTo>
                    <a:pt x="20" y="0"/>
                  </a:lnTo>
                  <a:lnTo>
                    <a:pt x="25" y="0"/>
                  </a:lnTo>
                  <a:lnTo>
                    <a:pt x="25" y="0"/>
                  </a:lnTo>
                  <a:lnTo>
                    <a:pt x="30" y="0"/>
                  </a:lnTo>
                  <a:lnTo>
                    <a:pt x="35" y="3"/>
                  </a:lnTo>
                  <a:lnTo>
                    <a:pt x="39" y="4"/>
                  </a:lnTo>
                  <a:lnTo>
                    <a:pt x="43" y="8"/>
                  </a:lnTo>
                  <a:lnTo>
                    <a:pt x="46" y="12"/>
                  </a:lnTo>
                  <a:lnTo>
                    <a:pt x="48" y="15"/>
                  </a:lnTo>
                  <a:lnTo>
                    <a:pt x="50" y="20"/>
                  </a:lnTo>
                  <a:lnTo>
                    <a:pt x="50" y="25"/>
                  </a:lnTo>
                  <a:lnTo>
                    <a:pt x="50" y="251"/>
                  </a:lnTo>
                  <a:lnTo>
                    <a:pt x="50" y="251"/>
                  </a:lnTo>
                  <a:lnTo>
                    <a:pt x="50" y="256"/>
                  </a:lnTo>
                  <a:lnTo>
                    <a:pt x="48" y="261"/>
                  </a:lnTo>
                  <a:lnTo>
                    <a:pt x="46" y="265"/>
                  </a:lnTo>
                  <a:lnTo>
                    <a:pt x="43" y="269"/>
                  </a:lnTo>
                  <a:lnTo>
                    <a:pt x="39" y="272"/>
                  </a:lnTo>
                  <a:lnTo>
                    <a:pt x="35" y="274"/>
                  </a:lnTo>
                  <a:lnTo>
                    <a:pt x="30" y="276"/>
                  </a:lnTo>
                  <a:lnTo>
                    <a:pt x="25" y="276"/>
                  </a:lnTo>
                  <a:lnTo>
                    <a:pt x="25" y="276"/>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79" name="Freeform 26"/>
            <p:cNvSpPr>
              <a:spLocks noEditPoints="1"/>
            </p:cNvSpPr>
            <p:nvPr/>
          </p:nvSpPr>
          <p:spPr bwMode="auto">
            <a:xfrm>
              <a:off x="10076" y="7483"/>
              <a:ext cx="65" cy="65"/>
            </a:xfrm>
            <a:custGeom>
              <a:avLst/>
              <a:gdLst/>
              <a:ahLst/>
              <a:cxnLst>
                <a:cxn ang="0">
                  <a:pos x="66" y="131"/>
                </a:cxn>
                <a:cxn ang="0">
                  <a:pos x="66" y="131"/>
                </a:cxn>
                <a:cxn ang="0">
                  <a:pos x="52" y="129"/>
                </a:cxn>
                <a:cxn ang="0">
                  <a:pos x="41" y="126"/>
                </a:cxn>
                <a:cxn ang="0">
                  <a:pos x="29" y="119"/>
                </a:cxn>
                <a:cxn ang="0">
                  <a:pos x="19" y="112"/>
                </a:cxn>
                <a:cxn ang="0">
                  <a:pos x="12" y="102"/>
                </a:cxn>
                <a:cxn ang="0">
                  <a:pos x="5" y="91"/>
                </a:cxn>
                <a:cxn ang="0">
                  <a:pos x="2" y="79"/>
                </a:cxn>
                <a:cxn ang="0">
                  <a:pos x="0" y="65"/>
                </a:cxn>
                <a:cxn ang="0">
                  <a:pos x="0" y="65"/>
                </a:cxn>
                <a:cxn ang="0">
                  <a:pos x="2" y="53"/>
                </a:cxn>
                <a:cxn ang="0">
                  <a:pos x="5" y="40"/>
                </a:cxn>
                <a:cxn ang="0">
                  <a:pos x="12" y="29"/>
                </a:cxn>
                <a:cxn ang="0">
                  <a:pos x="19" y="19"/>
                </a:cxn>
                <a:cxn ang="0">
                  <a:pos x="29" y="12"/>
                </a:cxn>
                <a:cxn ang="0">
                  <a:pos x="41" y="5"/>
                </a:cxn>
                <a:cxn ang="0">
                  <a:pos x="52" y="1"/>
                </a:cxn>
                <a:cxn ang="0">
                  <a:pos x="66" y="0"/>
                </a:cxn>
                <a:cxn ang="0">
                  <a:pos x="66" y="0"/>
                </a:cxn>
                <a:cxn ang="0">
                  <a:pos x="79" y="1"/>
                </a:cxn>
                <a:cxn ang="0">
                  <a:pos x="91" y="5"/>
                </a:cxn>
                <a:cxn ang="0">
                  <a:pos x="102" y="12"/>
                </a:cxn>
                <a:cxn ang="0">
                  <a:pos x="112" y="19"/>
                </a:cxn>
                <a:cxn ang="0">
                  <a:pos x="119" y="29"/>
                </a:cxn>
                <a:cxn ang="0">
                  <a:pos x="126" y="40"/>
                </a:cxn>
                <a:cxn ang="0">
                  <a:pos x="130" y="53"/>
                </a:cxn>
                <a:cxn ang="0">
                  <a:pos x="131" y="65"/>
                </a:cxn>
                <a:cxn ang="0">
                  <a:pos x="131" y="65"/>
                </a:cxn>
                <a:cxn ang="0">
                  <a:pos x="130" y="79"/>
                </a:cxn>
                <a:cxn ang="0">
                  <a:pos x="126" y="91"/>
                </a:cxn>
                <a:cxn ang="0">
                  <a:pos x="119" y="102"/>
                </a:cxn>
                <a:cxn ang="0">
                  <a:pos x="112" y="112"/>
                </a:cxn>
                <a:cxn ang="0">
                  <a:pos x="102" y="119"/>
                </a:cxn>
                <a:cxn ang="0">
                  <a:pos x="91" y="126"/>
                </a:cxn>
                <a:cxn ang="0">
                  <a:pos x="79" y="129"/>
                </a:cxn>
                <a:cxn ang="0">
                  <a:pos x="66" y="131"/>
                </a:cxn>
                <a:cxn ang="0">
                  <a:pos x="66" y="131"/>
                </a:cxn>
                <a:cxn ang="0">
                  <a:pos x="66" y="50"/>
                </a:cxn>
                <a:cxn ang="0">
                  <a:pos x="66" y="50"/>
                </a:cxn>
                <a:cxn ang="0">
                  <a:pos x="59" y="52"/>
                </a:cxn>
                <a:cxn ang="0">
                  <a:pos x="54" y="54"/>
                </a:cxn>
                <a:cxn ang="0">
                  <a:pos x="52" y="59"/>
                </a:cxn>
                <a:cxn ang="0">
                  <a:pos x="51" y="65"/>
                </a:cxn>
                <a:cxn ang="0">
                  <a:pos x="51" y="65"/>
                </a:cxn>
                <a:cxn ang="0">
                  <a:pos x="52" y="72"/>
                </a:cxn>
                <a:cxn ang="0">
                  <a:pos x="54" y="77"/>
                </a:cxn>
                <a:cxn ang="0">
                  <a:pos x="59" y="79"/>
                </a:cxn>
                <a:cxn ang="0">
                  <a:pos x="66" y="80"/>
                </a:cxn>
                <a:cxn ang="0">
                  <a:pos x="66" y="80"/>
                </a:cxn>
                <a:cxn ang="0">
                  <a:pos x="72" y="79"/>
                </a:cxn>
                <a:cxn ang="0">
                  <a:pos x="77" y="77"/>
                </a:cxn>
                <a:cxn ang="0">
                  <a:pos x="79" y="72"/>
                </a:cxn>
                <a:cxn ang="0">
                  <a:pos x="81" y="65"/>
                </a:cxn>
                <a:cxn ang="0">
                  <a:pos x="81" y="65"/>
                </a:cxn>
                <a:cxn ang="0">
                  <a:pos x="79" y="59"/>
                </a:cxn>
                <a:cxn ang="0">
                  <a:pos x="77" y="54"/>
                </a:cxn>
                <a:cxn ang="0">
                  <a:pos x="72" y="52"/>
                </a:cxn>
                <a:cxn ang="0">
                  <a:pos x="66" y="50"/>
                </a:cxn>
                <a:cxn ang="0">
                  <a:pos x="66" y="50"/>
                </a:cxn>
              </a:cxnLst>
              <a:rect l="0" t="0" r="r" b="b"/>
              <a:pathLst>
                <a:path w="131" h="131">
                  <a:moveTo>
                    <a:pt x="66" y="131"/>
                  </a:moveTo>
                  <a:lnTo>
                    <a:pt x="66" y="131"/>
                  </a:lnTo>
                  <a:lnTo>
                    <a:pt x="52" y="129"/>
                  </a:lnTo>
                  <a:lnTo>
                    <a:pt x="41" y="126"/>
                  </a:lnTo>
                  <a:lnTo>
                    <a:pt x="29" y="119"/>
                  </a:lnTo>
                  <a:lnTo>
                    <a:pt x="19" y="112"/>
                  </a:lnTo>
                  <a:lnTo>
                    <a:pt x="12" y="102"/>
                  </a:lnTo>
                  <a:lnTo>
                    <a:pt x="5" y="91"/>
                  </a:lnTo>
                  <a:lnTo>
                    <a:pt x="2" y="79"/>
                  </a:lnTo>
                  <a:lnTo>
                    <a:pt x="0" y="65"/>
                  </a:lnTo>
                  <a:lnTo>
                    <a:pt x="0" y="65"/>
                  </a:lnTo>
                  <a:lnTo>
                    <a:pt x="2" y="53"/>
                  </a:lnTo>
                  <a:lnTo>
                    <a:pt x="5" y="40"/>
                  </a:lnTo>
                  <a:lnTo>
                    <a:pt x="12" y="29"/>
                  </a:lnTo>
                  <a:lnTo>
                    <a:pt x="19" y="19"/>
                  </a:lnTo>
                  <a:lnTo>
                    <a:pt x="29" y="12"/>
                  </a:lnTo>
                  <a:lnTo>
                    <a:pt x="41" y="5"/>
                  </a:lnTo>
                  <a:lnTo>
                    <a:pt x="52" y="1"/>
                  </a:lnTo>
                  <a:lnTo>
                    <a:pt x="66" y="0"/>
                  </a:lnTo>
                  <a:lnTo>
                    <a:pt x="66" y="0"/>
                  </a:lnTo>
                  <a:lnTo>
                    <a:pt x="79" y="1"/>
                  </a:lnTo>
                  <a:lnTo>
                    <a:pt x="91" y="5"/>
                  </a:lnTo>
                  <a:lnTo>
                    <a:pt x="102" y="12"/>
                  </a:lnTo>
                  <a:lnTo>
                    <a:pt x="112" y="19"/>
                  </a:lnTo>
                  <a:lnTo>
                    <a:pt x="119" y="29"/>
                  </a:lnTo>
                  <a:lnTo>
                    <a:pt x="126" y="40"/>
                  </a:lnTo>
                  <a:lnTo>
                    <a:pt x="130" y="53"/>
                  </a:lnTo>
                  <a:lnTo>
                    <a:pt x="131" y="65"/>
                  </a:lnTo>
                  <a:lnTo>
                    <a:pt x="131" y="65"/>
                  </a:lnTo>
                  <a:lnTo>
                    <a:pt x="130" y="79"/>
                  </a:lnTo>
                  <a:lnTo>
                    <a:pt x="126" y="91"/>
                  </a:lnTo>
                  <a:lnTo>
                    <a:pt x="119" y="102"/>
                  </a:lnTo>
                  <a:lnTo>
                    <a:pt x="112" y="112"/>
                  </a:lnTo>
                  <a:lnTo>
                    <a:pt x="102" y="119"/>
                  </a:lnTo>
                  <a:lnTo>
                    <a:pt x="91" y="126"/>
                  </a:lnTo>
                  <a:lnTo>
                    <a:pt x="79" y="129"/>
                  </a:lnTo>
                  <a:lnTo>
                    <a:pt x="66" y="131"/>
                  </a:lnTo>
                  <a:lnTo>
                    <a:pt x="66" y="131"/>
                  </a:lnTo>
                  <a:close/>
                  <a:moveTo>
                    <a:pt x="66" y="50"/>
                  </a:moveTo>
                  <a:lnTo>
                    <a:pt x="66" y="50"/>
                  </a:lnTo>
                  <a:lnTo>
                    <a:pt x="59" y="52"/>
                  </a:lnTo>
                  <a:lnTo>
                    <a:pt x="54" y="54"/>
                  </a:lnTo>
                  <a:lnTo>
                    <a:pt x="52" y="59"/>
                  </a:lnTo>
                  <a:lnTo>
                    <a:pt x="51" y="65"/>
                  </a:lnTo>
                  <a:lnTo>
                    <a:pt x="51" y="65"/>
                  </a:lnTo>
                  <a:lnTo>
                    <a:pt x="52" y="72"/>
                  </a:lnTo>
                  <a:lnTo>
                    <a:pt x="54" y="77"/>
                  </a:lnTo>
                  <a:lnTo>
                    <a:pt x="59" y="79"/>
                  </a:lnTo>
                  <a:lnTo>
                    <a:pt x="66" y="80"/>
                  </a:lnTo>
                  <a:lnTo>
                    <a:pt x="66" y="80"/>
                  </a:lnTo>
                  <a:lnTo>
                    <a:pt x="72" y="79"/>
                  </a:lnTo>
                  <a:lnTo>
                    <a:pt x="77" y="77"/>
                  </a:lnTo>
                  <a:lnTo>
                    <a:pt x="79" y="72"/>
                  </a:lnTo>
                  <a:lnTo>
                    <a:pt x="81" y="65"/>
                  </a:lnTo>
                  <a:lnTo>
                    <a:pt x="81" y="65"/>
                  </a:lnTo>
                  <a:lnTo>
                    <a:pt x="79" y="59"/>
                  </a:lnTo>
                  <a:lnTo>
                    <a:pt x="77" y="54"/>
                  </a:lnTo>
                  <a:lnTo>
                    <a:pt x="72" y="52"/>
                  </a:lnTo>
                  <a:lnTo>
                    <a:pt x="66" y="50"/>
                  </a:lnTo>
                  <a:lnTo>
                    <a:pt x="66" y="5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80" name="Freeform 27"/>
            <p:cNvSpPr>
              <a:spLocks noEditPoints="1"/>
            </p:cNvSpPr>
            <p:nvPr/>
          </p:nvSpPr>
          <p:spPr bwMode="auto">
            <a:xfrm>
              <a:off x="10154" y="7400"/>
              <a:ext cx="65" cy="66"/>
            </a:xfrm>
            <a:custGeom>
              <a:avLst/>
              <a:gdLst/>
              <a:ahLst/>
              <a:cxnLst>
                <a:cxn ang="0">
                  <a:pos x="65" y="131"/>
                </a:cxn>
                <a:cxn ang="0">
                  <a:pos x="65" y="131"/>
                </a:cxn>
                <a:cxn ang="0">
                  <a:pos x="51" y="130"/>
                </a:cxn>
                <a:cxn ang="0">
                  <a:pos x="40" y="126"/>
                </a:cxn>
                <a:cxn ang="0">
                  <a:pos x="29" y="120"/>
                </a:cxn>
                <a:cxn ang="0">
                  <a:pos x="19" y="113"/>
                </a:cxn>
                <a:cxn ang="0">
                  <a:pos x="11" y="103"/>
                </a:cxn>
                <a:cxn ang="0">
                  <a:pos x="5" y="91"/>
                </a:cxn>
                <a:cxn ang="0">
                  <a:pos x="1" y="79"/>
                </a:cxn>
                <a:cxn ang="0">
                  <a:pos x="0" y="66"/>
                </a:cxn>
                <a:cxn ang="0">
                  <a:pos x="0" y="66"/>
                </a:cxn>
                <a:cxn ang="0">
                  <a:pos x="1" y="52"/>
                </a:cxn>
                <a:cxn ang="0">
                  <a:pos x="5" y="40"/>
                </a:cxn>
                <a:cxn ang="0">
                  <a:pos x="11" y="29"/>
                </a:cxn>
                <a:cxn ang="0">
                  <a:pos x="19" y="20"/>
                </a:cxn>
                <a:cxn ang="0">
                  <a:pos x="29" y="11"/>
                </a:cxn>
                <a:cxn ang="0">
                  <a:pos x="40" y="5"/>
                </a:cxn>
                <a:cxn ang="0">
                  <a:pos x="51" y="1"/>
                </a:cxn>
                <a:cxn ang="0">
                  <a:pos x="65" y="0"/>
                </a:cxn>
                <a:cxn ang="0">
                  <a:pos x="65" y="0"/>
                </a:cxn>
                <a:cxn ang="0">
                  <a:pos x="79" y="1"/>
                </a:cxn>
                <a:cxn ang="0">
                  <a:pos x="90" y="5"/>
                </a:cxn>
                <a:cxn ang="0">
                  <a:pos x="101" y="11"/>
                </a:cxn>
                <a:cxn ang="0">
                  <a:pos x="111" y="20"/>
                </a:cxn>
                <a:cxn ang="0">
                  <a:pos x="119" y="29"/>
                </a:cxn>
                <a:cxn ang="0">
                  <a:pos x="125" y="40"/>
                </a:cxn>
                <a:cxn ang="0">
                  <a:pos x="129" y="52"/>
                </a:cxn>
                <a:cxn ang="0">
                  <a:pos x="130" y="66"/>
                </a:cxn>
                <a:cxn ang="0">
                  <a:pos x="130" y="66"/>
                </a:cxn>
                <a:cxn ang="0">
                  <a:pos x="129" y="79"/>
                </a:cxn>
                <a:cxn ang="0">
                  <a:pos x="125" y="91"/>
                </a:cxn>
                <a:cxn ang="0">
                  <a:pos x="119" y="103"/>
                </a:cxn>
                <a:cxn ang="0">
                  <a:pos x="111" y="113"/>
                </a:cxn>
                <a:cxn ang="0">
                  <a:pos x="101" y="120"/>
                </a:cxn>
                <a:cxn ang="0">
                  <a:pos x="90" y="126"/>
                </a:cxn>
                <a:cxn ang="0">
                  <a:pos x="79" y="130"/>
                </a:cxn>
                <a:cxn ang="0">
                  <a:pos x="65" y="131"/>
                </a:cxn>
                <a:cxn ang="0">
                  <a:pos x="65" y="131"/>
                </a:cxn>
                <a:cxn ang="0">
                  <a:pos x="65" y="50"/>
                </a:cxn>
                <a:cxn ang="0">
                  <a:pos x="65" y="50"/>
                </a:cxn>
                <a:cxn ang="0">
                  <a:pos x="59" y="51"/>
                </a:cxn>
                <a:cxn ang="0">
                  <a:pos x="54" y="55"/>
                </a:cxn>
                <a:cxn ang="0">
                  <a:pos x="51" y="60"/>
                </a:cxn>
                <a:cxn ang="0">
                  <a:pos x="50" y="66"/>
                </a:cxn>
                <a:cxn ang="0">
                  <a:pos x="50" y="66"/>
                </a:cxn>
                <a:cxn ang="0">
                  <a:pos x="51" y="71"/>
                </a:cxn>
                <a:cxn ang="0">
                  <a:pos x="54" y="76"/>
                </a:cxn>
                <a:cxn ang="0">
                  <a:pos x="59" y="80"/>
                </a:cxn>
                <a:cxn ang="0">
                  <a:pos x="65" y="81"/>
                </a:cxn>
                <a:cxn ang="0">
                  <a:pos x="65" y="81"/>
                </a:cxn>
                <a:cxn ang="0">
                  <a:pos x="71" y="80"/>
                </a:cxn>
                <a:cxn ang="0">
                  <a:pos x="76" y="76"/>
                </a:cxn>
                <a:cxn ang="0">
                  <a:pos x="79" y="71"/>
                </a:cxn>
                <a:cxn ang="0">
                  <a:pos x="80" y="66"/>
                </a:cxn>
                <a:cxn ang="0">
                  <a:pos x="80" y="66"/>
                </a:cxn>
                <a:cxn ang="0">
                  <a:pos x="79" y="60"/>
                </a:cxn>
                <a:cxn ang="0">
                  <a:pos x="76" y="55"/>
                </a:cxn>
                <a:cxn ang="0">
                  <a:pos x="71" y="51"/>
                </a:cxn>
                <a:cxn ang="0">
                  <a:pos x="65" y="50"/>
                </a:cxn>
                <a:cxn ang="0">
                  <a:pos x="65" y="50"/>
                </a:cxn>
              </a:cxnLst>
              <a:rect l="0" t="0" r="r" b="b"/>
              <a:pathLst>
                <a:path w="130" h="131">
                  <a:moveTo>
                    <a:pt x="65" y="131"/>
                  </a:moveTo>
                  <a:lnTo>
                    <a:pt x="65" y="131"/>
                  </a:lnTo>
                  <a:lnTo>
                    <a:pt x="51" y="130"/>
                  </a:lnTo>
                  <a:lnTo>
                    <a:pt x="40" y="126"/>
                  </a:lnTo>
                  <a:lnTo>
                    <a:pt x="29" y="120"/>
                  </a:lnTo>
                  <a:lnTo>
                    <a:pt x="19" y="113"/>
                  </a:lnTo>
                  <a:lnTo>
                    <a:pt x="11" y="103"/>
                  </a:lnTo>
                  <a:lnTo>
                    <a:pt x="5" y="91"/>
                  </a:lnTo>
                  <a:lnTo>
                    <a:pt x="1" y="79"/>
                  </a:lnTo>
                  <a:lnTo>
                    <a:pt x="0" y="66"/>
                  </a:lnTo>
                  <a:lnTo>
                    <a:pt x="0" y="66"/>
                  </a:lnTo>
                  <a:lnTo>
                    <a:pt x="1" y="52"/>
                  </a:lnTo>
                  <a:lnTo>
                    <a:pt x="5" y="40"/>
                  </a:lnTo>
                  <a:lnTo>
                    <a:pt x="11" y="29"/>
                  </a:lnTo>
                  <a:lnTo>
                    <a:pt x="19" y="20"/>
                  </a:lnTo>
                  <a:lnTo>
                    <a:pt x="29" y="11"/>
                  </a:lnTo>
                  <a:lnTo>
                    <a:pt x="40" y="5"/>
                  </a:lnTo>
                  <a:lnTo>
                    <a:pt x="51" y="1"/>
                  </a:lnTo>
                  <a:lnTo>
                    <a:pt x="65" y="0"/>
                  </a:lnTo>
                  <a:lnTo>
                    <a:pt x="65" y="0"/>
                  </a:lnTo>
                  <a:lnTo>
                    <a:pt x="79" y="1"/>
                  </a:lnTo>
                  <a:lnTo>
                    <a:pt x="90" y="5"/>
                  </a:lnTo>
                  <a:lnTo>
                    <a:pt x="101" y="11"/>
                  </a:lnTo>
                  <a:lnTo>
                    <a:pt x="111" y="20"/>
                  </a:lnTo>
                  <a:lnTo>
                    <a:pt x="119" y="29"/>
                  </a:lnTo>
                  <a:lnTo>
                    <a:pt x="125" y="40"/>
                  </a:lnTo>
                  <a:lnTo>
                    <a:pt x="129" y="52"/>
                  </a:lnTo>
                  <a:lnTo>
                    <a:pt x="130" y="66"/>
                  </a:lnTo>
                  <a:lnTo>
                    <a:pt x="130" y="66"/>
                  </a:lnTo>
                  <a:lnTo>
                    <a:pt x="129" y="79"/>
                  </a:lnTo>
                  <a:lnTo>
                    <a:pt x="125" y="91"/>
                  </a:lnTo>
                  <a:lnTo>
                    <a:pt x="119" y="103"/>
                  </a:lnTo>
                  <a:lnTo>
                    <a:pt x="111" y="113"/>
                  </a:lnTo>
                  <a:lnTo>
                    <a:pt x="101" y="120"/>
                  </a:lnTo>
                  <a:lnTo>
                    <a:pt x="90" y="126"/>
                  </a:lnTo>
                  <a:lnTo>
                    <a:pt x="79" y="130"/>
                  </a:lnTo>
                  <a:lnTo>
                    <a:pt x="65" y="131"/>
                  </a:lnTo>
                  <a:lnTo>
                    <a:pt x="65" y="131"/>
                  </a:lnTo>
                  <a:close/>
                  <a:moveTo>
                    <a:pt x="65" y="50"/>
                  </a:moveTo>
                  <a:lnTo>
                    <a:pt x="65" y="50"/>
                  </a:lnTo>
                  <a:lnTo>
                    <a:pt x="59" y="51"/>
                  </a:lnTo>
                  <a:lnTo>
                    <a:pt x="54" y="55"/>
                  </a:lnTo>
                  <a:lnTo>
                    <a:pt x="51" y="60"/>
                  </a:lnTo>
                  <a:lnTo>
                    <a:pt x="50" y="66"/>
                  </a:lnTo>
                  <a:lnTo>
                    <a:pt x="50" y="66"/>
                  </a:lnTo>
                  <a:lnTo>
                    <a:pt x="51" y="71"/>
                  </a:lnTo>
                  <a:lnTo>
                    <a:pt x="54" y="76"/>
                  </a:lnTo>
                  <a:lnTo>
                    <a:pt x="59" y="80"/>
                  </a:lnTo>
                  <a:lnTo>
                    <a:pt x="65" y="81"/>
                  </a:lnTo>
                  <a:lnTo>
                    <a:pt x="65" y="81"/>
                  </a:lnTo>
                  <a:lnTo>
                    <a:pt x="71" y="80"/>
                  </a:lnTo>
                  <a:lnTo>
                    <a:pt x="76" y="76"/>
                  </a:lnTo>
                  <a:lnTo>
                    <a:pt x="79" y="71"/>
                  </a:lnTo>
                  <a:lnTo>
                    <a:pt x="80" y="66"/>
                  </a:lnTo>
                  <a:lnTo>
                    <a:pt x="80" y="66"/>
                  </a:lnTo>
                  <a:lnTo>
                    <a:pt x="79" y="60"/>
                  </a:lnTo>
                  <a:lnTo>
                    <a:pt x="76" y="55"/>
                  </a:lnTo>
                  <a:lnTo>
                    <a:pt x="71" y="51"/>
                  </a:lnTo>
                  <a:lnTo>
                    <a:pt x="65" y="50"/>
                  </a:lnTo>
                  <a:lnTo>
                    <a:pt x="65" y="5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81" name="Freeform 28"/>
            <p:cNvSpPr>
              <a:spLocks/>
            </p:cNvSpPr>
            <p:nvPr/>
          </p:nvSpPr>
          <p:spPr bwMode="auto">
            <a:xfrm>
              <a:off x="10019" y="7268"/>
              <a:ext cx="25" cy="107"/>
            </a:xfrm>
            <a:custGeom>
              <a:avLst/>
              <a:gdLst/>
              <a:ahLst/>
              <a:cxnLst>
                <a:cxn ang="0">
                  <a:pos x="25" y="216"/>
                </a:cxn>
                <a:cxn ang="0">
                  <a:pos x="25" y="216"/>
                </a:cxn>
                <a:cxn ang="0">
                  <a:pos x="20" y="216"/>
                </a:cxn>
                <a:cxn ang="0">
                  <a:pos x="15" y="213"/>
                </a:cxn>
                <a:cxn ang="0">
                  <a:pos x="11" y="212"/>
                </a:cxn>
                <a:cxn ang="0">
                  <a:pos x="8" y="208"/>
                </a:cxn>
                <a:cxn ang="0">
                  <a:pos x="4" y="205"/>
                </a:cxn>
                <a:cxn ang="0">
                  <a:pos x="3" y="201"/>
                </a:cxn>
                <a:cxn ang="0">
                  <a:pos x="0" y="196"/>
                </a:cxn>
                <a:cxn ang="0">
                  <a:pos x="0" y="191"/>
                </a:cxn>
                <a:cxn ang="0">
                  <a:pos x="0" y="25"/>
                </a:cxn>
                <a:cxn ang="0">
                  <a:pos x="0" y="25"/>
                </a:cxn>
                <a:cxn ang="0">
                  <a:pos x="0" y="20"/>
                </a:cxn>
                <a:cxn ang="0">
                  <a:pos x="3" y="15"/>
                </a:cxn>
                <a:cxn ang="0">
                  <a:pos x="4" y="12"/>
                </a:cxn>
                <a:cxn ang="0">
                  <a:pos x="8" y="8"/>
                </a:cxn>
                <a:cxn ang="0">
                  <a:pos x="11" y="4"/>
                </a:cxn>
                <a:cxn ang="0">
                  <a:pos x="15" y="3"/>
                </a:cxn>
                <a:cxn ang="0">
                  <a:pos x="20" y="0"/>
                </a:cxn>
                <a:cxn ang="0">
                  <a:pos x="25" y="0"/>
                </a:cxn>
                <a:cxn ang="0">
                  <a:pos x="25" y="0"/>
                </a:cxn>
                <a:cxn ang="0">
                  <a:pos x="30" y="0"/>
                </a:cxn>
                <a:cxn ang="0">
                  <a:pos x="35" y="3"/>
                </a:cxn>
                <a:cxn ang="0">
                  <a:pos x="39" y="4"/>
                </a:cxn>
                <a:cxn ang="0">
                  <a:pos x="43" y="8"/>
                </a:cxn>
                <a:cxn ang="0">
                  <a:pos x="46" y="12"/>
                </a:cxn>
                <a:cxn ang="0">
                  <a:pos x="48" y="15"/>
                </a:cxn>
                <a:cxn ang="0">
                  <a:pos x="50" y="20"/>
                </a:cxn>
                <a:cxn ang="0">
                  <a:pos x="50" y="25"/>
                </a:cxn>
                <a:cxn ang="0">
                  <a:pos x="50" y="191"/>
                </a:cxn>
                <a:cxn ang="0">
                  <a:pos x="50" y="191"/>
                </a:cxn>
                <a:cxn ang="0">
                  <a:pos x="50" y="196"/>
                </a:cxn>
                <a:cxn ang="0">
                  <a:pos x="48" y="201"/>
                </a:cxn>
                <a:cxn ang="0">
                  <a:pos x="46" y="205"/>
                </a:cxn>
                <a:cxn ang="0">
                  <a:pos x="43" y="208"/>
                </a:cxn>
                <a:cxn ang="0">
                  <a:pos x="39" y="212"/>
                </a:cxn>
                <a:cxn ang="0">
                  <a:pos x="35" y="213"/>
                </a:cxn>
                <a:cxn ang="0">
                  <a:pos x="30" y="216"/>
                </a:cxn>
                <a:cxn ang="0">
                  <a:pos x="25" y="216"/>
                </a:cxn>
                <a:cxn ang="0">
                  <a:pos x="25" y="216"/>
                </a:cxn>
              </a:cxnLst>
              <a:rect l="0" t="0" r="r" b="b"/>
              <a:pathLst>
                <a:path w="50" h="216">
                  <a:moveTo>
                    <a:pt x="25" y="216"/>
                  </a:moveTo>
                  <a:lnTo>
                    <a:pt x="25" y="216"/>
                  </a:lnTo>
                  <a:lnTo>
                    <a:pt x="20" y="216"/>
                  </a:lnTo>
                  <a:lnTo>
                    <a:pt x="15" y="213"/>
                  </a:lnTo>
                  <a:lnTo>
                    <a:pt x="11" y="212"/>
                  </a:lnTo>
                  <a:lnTo>
                    <a:pt x="8" y="208"/>
                  </a:lnTo>
                  <a:lnTo>
                    <a:pt x="4" y="205"/>
                  </a:lnTo>
                  <a:lnTo>
                    <a:pt x="3" y="201"/>
                  </a:lnTo>
                  <a:lnTo>
                    <a:pt x="0" y="196"/>
                  </a:lnTo>
                  <a:lnTo>
                    <a:pt x="0" y="191"/>
                  </a:lnTo>
                  <a:lnTo>
                    <a:pt x="0" y="25"/>
                  </a:lnTo>
                  <a:lnTo>
                    <a:pt x="0" y="25"/>
                  </a:lnTo>
                  <a:lnTo>
                    <a:pt x="0" y="20"/>
                  </a:lnTo>
                  <a:lnTo>
                    <a:pt x="3" y="15"/>
                  </a:lnTo>
                  <a:lnTo>
                    <a:pt x="4" y="12"/>
                  </a:lnTo>
                  <a:lnTo>
                    <a:pt x="8" y="8"/>
                  </a:lnTo>
                  <a:lnTo>
                    <a:pt x="11" y="4"/>
                  </a:lnTo>
                  <a:lnTo>
                    <a:pt x="15" y="3"/>
                  </a:lnTo>
                  <a:lnTo>
                    <a:pt x="20" y="0"/>
                  </a:lnTo>
                  <a:lnTo>
                    <a:pt x="25" y="0"/>
                  </a:lnTo>
                  <a:lnTo>
                    <a:pt x="25" y="0"/>
                  </a:lnTo>
                  <a:lnTo>
                    <a:pt x="30" y="0"/>
                  </a:lnTo>
                  <a:lnTo>
                    <a:pt x="35" y="3"/>
                  </a:lnTo>
                  <a:lnTo>
                    <a:pt x="39" y="4"/>
                  </a:lnTo>
                  <a:lnTo>
                    <a:pt x="43" y="8"/>
                  </a:lnTo>
                  <a:lnTo>
                    <a:pt x="46" y="12"/>
                  </a:lnTo>
                  <a:lnTo>
                    <a:pt x="48" y="15"/>
                  </a:lnTo>
                  <a:lnTo>
                    <a:pt x="50" y="20"/>
                  </a:lnTo>
                  <a:lnTo>
                    <a:pt x="50" y="25"/>
                  </a:lnTo>
                  <a:lnTo>
                    <a:pt x="50" y="191"/>
                  </a:lnTo>
                  <a:lnTo>
                    <a:pt x="50" y="191"/>
                  </a:lnTo>
                  <a:lnTo>
                    <a:pt x="50" y="196"/>
                  </a:lnTo>
                  <a:lnTo>
                    <a:pt x="48" y="201"/>
                  </a:lnTo>
                  <a:lnTo>
                    <a:pt x="46" y="205"/>
                  </a:lnTo>
                  <a:lnTo>
                    <a:pt x="43" y="208"/>
                  </a:lnTo>
                  <a:lnTo>
                    <a:pt x="39" y="212"/>
                  </a:lnTo>
                  <a:lnTo>
                    <a:pt x="35" y="213"/>
                  </a:lnTo>
                  <a:lnTo>
                    <a:pt x="30" y="216"/>
                  </a:lnTo>
                  <a:lnTo>
                    <a:pt x="25" y="216"/>
                  </a:lnTo>
                  <a:lnTo>
                    <a:pt x="25" y="216"/>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82" name="Freeform 29"/>
            <p:cNvSpPr>
              <a:spLocks noEditPoints="1"/>
            </p:cNvSpPr>
            <p:nvPr/>
          </p:nvSpPr>
          <p:spPr bwMode="auto">
            <a:xfrm>
              <a:off x="9998" y="7357"/>
              <a:ext cx="66" cy="66"/>
            </a:xfrm>
            <a:custGeom>
              <a:avLst/>
              <a:gdLst/>
              <a:ahLst/>
              <a:cxnLst>
                <a:cxn ang="0">
                  <a:pos x="65" y="131"/>
                </a:cxn>
                <a:cxn ang="0">
                  <a:pos x="65" y="131"/>
                </a:cxn>
                <a:cxn ang="0">
                  <a:pos x="51" y="130"/>
                </a:cxn>
                <a:cxn ang="0">
                  <a:pos x="40" y="126"/>
                </a:cxn>
                <a:cxn ang="0">
                  <a:pos x="29" y="120"/>
                </a:cxn>
                <a:cxn ang="0">
                  <a:pos x="19" y="112"/>
                </a:cxn>
                <a:cxn ang="0">
                  <a:pos x="11" y="102"/>
                </a:cxn>
                <a:cxn ang="0">
                  <a:pos x="5" y="91"/>
                </a:cxn>
                <a:cxn ang="0">
                  <a:pos x="1" y="78"/>
                </a:cxn>
                <a:cxn ang="0">
                  <a:pos x="0" y="66"/>
                </a:cxn>
                <a:cxn ang="0">
                  <a:pos x="0" y="66"/>
                </a:cxn>
                <a:cxn ang="0">
                  <a:pos x="1" y="52"/>
                </a:cxn>
                <a:cxn ang="0">
                  <a:pos x="5" y="40"/>
                </a:cxn>
                <a:cxn ang="0">
                  <a:pos x="11" y="28"/>
                </a:cxn>
                <a:cxn ang="0">
                  <a:pos x="19" y="20"/>
                </a:cxn>
                <a:cxn ang="0">
                  <a:pos x="29" y="11"/>
                </a:cxn>
                <a:cxn ang="0">
                  <a:pos x="40" y="5"/>
                </a:cxn>
                <a:cxn ang="0">
                  <a:pos x="51" y="1"/>
                </a:cxn>
                <a:cxn ang="0">
                  <a:pos x="65" y="0"/>
                </a:cxn>
                <a:cxn ang="0">
                  <a:pos x="65" y="0"/>
                </a:cxn>
                <a:cxn ang="0">
                  <a:pos x="79" y="1"/>
                </a:cxn>
                <a:cxn ang="0">
                  <a:pos x="90" y="5"/>
                </a:cxn>
                <a:cxn ang="0">
                  <a:pos x="101" y="11"/>
                </a:cxn>
                <a:cxn ang="0">
                  <a:pos x="112" y="20"/>
                </a:cxn>
                <a:cxn ang="0">
                  <a:pos x="119" y="28"/>
                </a:cxn>
                <a:cxn ang="0">
                  <a:pos x="125" y="40"/>
                </a:cxn>
                <a:cxn ang="0">
                  <a:pos x="129" y="52"/>
                </a:cxn>
                <a:cxn ang="0">
                  <a:pos x="130" y="66"/>
                </a:cxn>
                <a:cxn ang="0">
                  <a:pos x="130" y="66"/>
                </a:cxn>
                <a:cxn ang="0">
                  <a:pos x="129" y="78"/>
                </a:cxn>
                <a:cxn ang="0">
                  <a:pos x="125" y="91"/>
                </a:cxn>
                <a:cxn ang="0">
                  <a:pos x="119" y="102"/>
                </a:cxn>
                <a:cxn ang="0">
                  <a:pos x="112" y="112"/>
                </a:cxn>
                <a:cxn ang="0">
                  <a:pos x="101" y="120"/>
                </a:cxn>
                <a:cxn ang="0">
                  <a:pos x="90" y="126"/>
                </a:cxn>
                <a:cxn ang="0">
                  <a:pos x="79" y="130"/>
                </a:cxn>
                <a:cxn ang="0">
                  <a:pos x="65" y="131"/>
                </a:cxn>
                <a:cxn ang="0">
                  <a:pos x="65" y="131"/>
                </a:cxn>
                <a:cxn ang="0">
                  <a:pos x="65" y="50"/>
                </a:cxn>
                <a:cxn ang="0">
                  <a:pos x="65" y="50"/>
                </a:cxn>
                <a:cxn ang="0">
                  <a:pos x="59" y="51"/>
                </a:cxn>
                <a:cxn ang="0">
                  <a:pos x="54" y="55"/>
                </a:cxn>
                <a:cxn ang="0">
                  <a:pos x="51" y="60"/>
                </a:cxn>
                <a:cxn ang="0">
                  <a:pos x="50" y="66"/>
                </a:cxn>
                <a:cxn ang="0">
                  <a:pos x="50" y="66"/>
                </a:cxn>
                <a:cxn ang="0">
                  <a:pos x="51" y="71"/>
                </a:cxn>
                <a:cxn ang="0">
                  <a:pos x="54" y="76"/>
                </a:cxn>
                <a:cxn ang="0">
                  <a:pos x="59" y="80"/>
                </a:cxn>
                <a:cxn ang="0">
                  <a:pos x="65" y="81"/>
                </a:cxn>
                <a:cxn ang="0">
                  <a:pos x="65" y="81"/>
                </a:cxn>
                <a:cxn ang="0">
                  <a:pos x="71" y="80"/>
                </a:cxn>
                <a:cxn ang="0">
                  <a:pos x="76" y="76"/>
                </a:cxn>
                <a:cxn ang="0">
                  <a:pos x="79" y="71"/>
                </a:cxn>
                <a:cxn ang="0">
                  <a:pos x="80" y="66"/>
                </a:cxn>
                <a:cxn ang="0">
                  <a:pos x="80" y="66"/>
                </a:cxn>
                <a:cxn ang="0">
                  <a:pos x="79" y="60"/>
                </a:cxn>
                <a:cxn ang="0">
                  <a:pos x="76" y="55"/>
                </a:cxn>
                <a:cxn ang="0">
                  <a:pos x="71" y="51"/>
                </a:cxn>
                <a:cxn ang="0">
                  <a:pos x="65" y="50"/>
                </a:cxn>
                <a:cxn ang="0">
                  <a:pos x="65" y="50"/>
                </a:cxn>
              </a:cxnLst>
              <a:rect l="0" t="0" r="r" b="b"/>
              <a:pathLst>
                <a:path w="130" h="131">
                  <a:moveTo>
                    <a:pt x="65" y="131"/>
                  </a:moveTo>
                  <a:lnTo>
                    <a:pt x="65" y="131"/>
                  </a:lnTo>
                  <a:lnTo>
                    <a:pt x="51" y="130"/>
                  </a:lnTo>
                  <a:lnTo>
                    <a:pt x="40" y="126"/>
                  </a:lnTo>
                  <a:lnTo>
                    <a:pt x="29" y="120"/>
                  </a:lnTo>
                  <a:lnTo>
                    <a:pt x="19" y="112"/>
                  </a:lnTo>
                  <a:lnTo>
                    <a:pt x="11" y="102"/>
                  </a:lnTo>
                  <a:lnTo>
                    <a:pt x="5" y="91"/>
                  </a:lnTo>
                  <a:lnTo>
                    <a:pt x="1" y="78"/>
                  </a:lnTo>
                  <a:lnTo>
                    <a:pt x="0" y="66"/>
                  </a:lnTo>
                  <a:lnTo>
                    <a:pt x="0" y="66"/>
                  </a:lnTo>
                  <a:lnTo>
                    <a:pt x="1" y="52"/>
                  </a:lnTo>
                  <a:lnTo>
                    <a:pt x="5" y="40"/>
                  </a:lnTo>
                  <a:lnTo>
                    <a:pt x="11" y="28"/>
                  </a:lnTo>
                  <a:lnTo>
                    <a:pt x="19" y="20"/>
                  </a:lnTo>
                  <a:lnTo>
                    <a:pt x="29" y="11"/>
                  </a:lnTo>
                  <a:lnTo>
                    <a:pt x="40" y="5"/>
                  </a:lnTo>
                  <a:lnTo>
                    <a:pt x="51" y="1"/>
                  </a:lnTo>
                  <a:lnTo>
                    <a:pt x="65" y="0"/>
                  </a:lnTo>
                  <a:lnTo>
                    <a:pt x="65" y="0"/>
                  </a:lnTo>
                  <a:lnTo>
                    <a:pt x="79" y="1"/>
                  </a:lnTo>
                  <a:lnTo>
                    <a:pt x="90" y="5"/>
                  </a:lnTo>
                  <a:lnTo>
                    <a:pt x="101" y="11"/>
                  </a:lnTo>
                  <a:lnTo>
                    <a:pt x="112" y="20"/>
                  </a:lnTo>
                  <a:lnTo>
                    <a:pt x="119" y="28"/>
                  </a:lnTo>
                  <a:lnTo>
                    <a:pt x="125" y="40"/>
                  </a:lnTo>
                  <a:lnTo>
                    <a:pt x="129" y="52"/>
                  </a:lnTo>
                  <a:lnTo>
                    <a:pt x="130" y="66"/>
                  </a:lnTo>
                  <a:lnTo>
                    <a:pt x="130" y="66"/>
                  </a:lnTo>
                  <a:lnTo>
                    <a:pt x="129" y="78"/>
                  </a:lnTo>
                  <a:lnTo>
                    <a:pt x="125" y="91"/>
                  </a:lnTo>
                  <a:lnTo>
                    <a:pt x="119" y="102"/>
                  </a:lnTo>
                  <a:lnTo>
                    <a:pt x="112" y="112"/>
                  </a:lnTo>
                  <a:lnTo>
                    <a:pt x="101" y="120"/>
                  </a:lnTo>
                  <a:lnTo>
                    <a:pt x="90" y="126"/>
                  </a:lnTo>
                  <a:lnTo>
                    <a:pt x="79" y="130"/>
                  </a:lnTo>
                  <a:lnTo>
                    <a:pt x="65" y="131"/>
                  </a:lnTo>
                  <a:lnTo>
                    <a:pt x="65" y="131"/>
                  </a:lnTo>
                  <a:close/>
                  <a:moveTo>
                    <a:pt x="65" y="50"/>
                  </a:moveTo>
                  <a:lnTo>
                    <a:pt x="65" y="50"/>
                  </a:lnTo>
                  <a:lnTo>
                    <a:pt x="59" y="51"/>
                  </a:lnTo>
                  <a:lnTo>
                    <a:pt x="54" y="55"/>
                  </a:lnTo>
                  <a:lnTo>
                    <a:pt x="51" y="60"/>
                  </a:lnTo>
                  <a:lnTo>
                    <a:pt x="50" y="66"/>
                  </a:lnTo>
                  <a:lnTo>
                    <a:pt x="50" y="66"/>
                  </a:lnTo>
                  <a:lnTo>
                    <a:pt x="51" y="71"/>
                  </a:lnTo>
                  <a:lnTo>
                    <a:pt x="54" y="76"/>
                  </a:lnTo>
                  <a:lnTo>
                    <a:pt x="59" y="80"/>
                  </a:lnTo>
                  <a:lnTo>
                    <a:pt x="65" y="81"/>
                  </a:lnTo>
                  <a:lnTo>
                    <a:pt x="65" y="81"/>
                  </a:lnTo>
                  <a:lnTo>
                    <a:pt x="71" y="80"/>
                  </a:lnTo>
                  <a:lnTo>
                    <a:pt x="76" y="76"/>
                  </a:lnTo>
                  <a:lnTo>
                    <a:pt x="79" y="71"/>
                  </a:lnTo>
                  <a:lnTo>
                    <a:pt x="80" y="66"/>
                  </a:lnTo>
                  <a:lnTo>
                    <a:pt x="80" y="66"/>
                  </a:lnTo>
                  <a:lnTo>
                    <a:pt x="79" y="60"/>
                  </a:lnTo>
                  <a:lnTo>
                    <a:pt x="76" y="55"/>
                  </a:lnTo>
                  <a:lnTo>
                    <a:pt x="71" y="51"/>
                  </a:lnTo>
                  <a:lnTo>
                    <a:pt x="65" y="50"/>
                  </a:lnTo>
                  <a:lnTo>
                    <a:pt x="65" y="5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83" name="Freeform 30"/>
            <p:cNvSpPr>
              <a:spLocks/>
            </p:cNvSpPr>
            <p:nvPr/>
          </p:nvSpPr>
          <p:spPr bwMode="auto">
            <a:xfrm>
              <a:off x="10753" y="7285"/>
              <a:ext cx="25" cy="221"/>
            </a:xfrm>
            <a:custGeom>
              <a:avLst/>
              <a:gdLst/>
              <a:ahLst/>
              <a:cxnLst>
                <a:cxn ang="0">
                  <a:pos x="25" y="442"/>
                </a:cxn>
                <a:cxn ang="0">
                  <a:pos x="25" y="442"/>
                </a:cxn>
                <a:cxn ang="0">
                  <a:pos x="20" y="442"/>
                </a:cxn>
                <a:cxn ang="0">
                  <a:pos x="15" y="439"/>
                </a:cxn>
                <a:cxn ang="0">
                  <a:pos x="12" y="438"/>
                </a:cxn>
                <a:cxn ang="0">
                  <a:pos x="8" y="434"/>
                </a:cxn>
                <a:cxn ang="0">
                  <a:pos x="4" y="430"/>
                </a:cxn>
                <a:cxn ang="0">
                  <a:pos x="3" y="427"/>
                </a:cxn>
                <a:cxn ang="0">
                  <a:pos x="0" y="422"/>
                </a:cxn>
                <a:cxn ang="0">
                  <a:pos x="0" y="417"/>
                </a:cxn>
                <a:cxn ang="0">
                  <a:pos x="0" y="25"/>
                </a:cxn>
                <a:cxn ang="0">
                  <a:pos x="0" y="25"/>
                </a:cxn>
                <a:cxn ang="0">
                  <a:pos x="0" y="20"/>
                </a:cxn>
                <a:cxn ang="0">
                  <a:pos x="3" y="15"/>
                </a:cxn>
                <a:cxn ang="0">
                  <a:pos x="4" y="12"/>
                </a:cxn>
                <a:cxn ang="0">
                  <a:pos x="8" y="8"/>
                </a:cxn>
                <a:cxn ang="0">
                  <a:pos x="12" y="4"/>
                </a:cxn>
                <a:cxn ang="0">
                  <a:pos x="15" y="3"/>
                </a:cxn>
                <a:cxn ang="0">
                  <a:pos x="20" y="0"/>
                </a:cxn>
                <a:cxn ang="0">
                  <a:pos x="25" y="0"/>
                </a:cxn>
                <a:cxn ang="0">
                  <a:pos x="25" y="0"/>
                </a:cxn>
                <a:cxn ang="0">
                  <a:pos x="30" y="0"/>
                </a:cxn>
                <a:cxn ang="0">
                  <a:pos x="35" y="3"/>
                </a:cxn>
                <a:cxn ang="0">
                  <a:pos x="39" y="4"/>
                </a:cxn>
                <a:cxn ang="0">
                  <a:pos x="43" y="8"/>
                </a:cxn>
                <a:cxn ang="0">
                  <a:pos x="47" y="12"/>
                </a:cxn>
                <a:cxn ang="0">
                  <a:pos x="48" y="15"/>
                </a:cxn>
                <a:cxn ang="0">
                  <a:pos x="51" y="20"/>
                </a:cxn>
                <a:cxn ang="0">
                  <a:pos x="51" y="25"/>
                </a:cxn>
                <a:cxn ang="0">
                  <a:pos x="51" y="417"/>
                </a:cxn>
                <a:cxn ang="0">
                  <a:pos x="51" y="417"/>
                </a:cxn>
                <a:cxn ang="0">
                  <a:pos x="51" y="422"/>
                </a:cxn>
                <a:cxn ang="0">
                  <a:pos x="48" y="427"/>
                </a:cxn>
                <a:cxn ang="0">
                  <a:pos x="47" y="430"/>
                </a:cxn>
                <a:cxn ang="0">
                  <a:pos x="43" y="434"/>
                </a:cxn>
                <a:cxn ang="0">
                  <a:pos x="39" y="438"/>
                </a:cxn>
                <a:cxn ang="0">
                  <a:pos x="35" y="439"/>
                </a:cxn>
                <a:cxn ang="0">
                  <a:pos x="30" y="442"/>
                </a:cxn>
                <a:cxn ang="0">
                  <a:pos x="25" y="442"/>
                </a:cxn>
                <a:cxn ang="0">
                  <a:pos x="25" y="442"/>
                </a:cxn>
              </a:cxnLst>
              <a:rect l="0" t="0" r="r" b="b"/>
              <a:pathLst>
                <a:path w="51" h="442">
                  <a:moveTo>
                    <a:pt x="25" y="442"/>
                  </a:moveTo>
                  <a:lnTo>
                    <a:pt x="25" y="442"/>
                  </a:lnTo>
                  <a:lnTo>
                    <a:pt x="20" y="442"/>
                  </a:lnTo>
                  <a:lnTo>
                    <a:pt x="15" y="439"/>
                  </a:lnTo>
                  <a:lnTo>
                    <a:pt x="12" y="438"/>
                  </a:lnTo>
                  <a:lnTo>
                    <a:pt x="8" y="434"/>
                  </a:lnTo>
                  <a:lnTo>
                    <a:pt x="4" y="430"/>
                  </a:lnTo>
                  <a:lnTo>
                    <a:pt x="3" y="427"/>
                  </a:lnTo>
                  <a:lnTo>
                    <a:pt x="0" y="422"/>
                  </a:lnTo>
                  <a:lnTo>
                    <a:pt x="0" y="417"/>
                  </a:lnTo>
                  <a:lnTo>
                    <a:pt x="0" y="25"/>
                  </a:lnTo>
                  <a:lnTo>
                    <a:pt x="0" y="25"/>
                  </a:lnTo>
                  <a:lnTo>
                    <a:pt x="0" y="20"/>
                  </a:lnTo>
                  <a:lnTo>
                    <a:pt x="3" y="15"/>
                  </a:lnTo>
                  <a:lnTo>
                    <a:pt x="4" y="12"/>
                  </a:lnTo>
                  <a:lnTo>
                    <a:pt x="8" y="8"/>
                  </a:lnTo>
                  <a:lnTo>
                    <a:pt x="12" y="4"/>
                  </a:lnTo>
                  <a:lnTo>
                    <a:pt x="15" y="3"/>
                  </a:lnTo>
                  <a:lnTo>
                    <a:pt x="20" y="0"/>
                  </a:lnTo>
                  <a:lnTo>
                    <a:pt x="25" y="0"/>
                  </a:lnTo>
                  <a:lnTo>
                    <a:pt x="25" y="0"/>
                  </a:lnTo>
                  <a:lnTo>
                    <a:pt x="30" y="0"/>
                  </a:lnTo>
                  <a:lnTo>
                    <a:pt x="35" y="3"/>
                  </a:lnTo>
                  <a:lnTo>
                    <a:pt x="39" y="4"/>
                  </a:lnTo>
                  <a:lnTo>
                    <a:pt x="43" y="8"/>
                  </a:lnTo>
                  <a:lnTo>
                    <a:pt x="47" y="12"/>
                  </a:lnTo>
                  <a:lnTo>
                    <a:pt x="48" y="15"/>
                  </a:lnTo>
                  <a:lnTo>
                    <a:pt x="51" y="20"/>
                  </a:lnTo>
                  <a:lnTo>
                    <a:pt x="51" y="25"/>
                  </a:lnTo>
                  <a:lnTo>
                    <a:pt x="51" y="417"/>
                  </a:lnTo>
                  <a:lnTo>
                    <a:pt x="51" y="417"/>
                  </a:lnTo>
                  <a:lnTo>
                    <a:pt x="51" y="422"/>
                  </a:lnTo>
                  <a:lnTo>
                    <a:pt x="48" y="427"/>
                  </a:lnTo>
                  <a:lnTo>
                    <a:pt x="47" y="430"/>
                  </a:lnTo>
                  <a:lnTo>
                    <a:pt x="43" y="434"/>
                  </a:lnTo>
                  <a:lnTo>
                    <a:pt x="39" y="438"/>
                  </a:lnTo>
                  <a:lnTo>
                    <a:pt x="35" y="439"/>
                  </a:lnTo>
                  <a:lnTo>
                    <a:pt x="30" y="442"/>
                  </a:lnTo>
                  <a:lnTo>
                    <a:pt x="25" y="442"/>
                  </a:lnTo>
                  <a:lnTo>
                    <a:pt x="25" y="442"/>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84" name="Freeform 31"/>
            <p:cNvSpPr>
              <a:spLocks/>
            </p:cNvSpPr>
            <p:nvPr/>
          </p:nvSpPr>
          <p:spPr bwMode="auto">
            <a:xfrm>
              <a:off x="10831" y="7285"/>
              <a:ext cx="25" cy="138"/>
            </a:xfrm>
            <a:custGeom>
              <a:avLst/>
              <a:gdLst/>
              <a:ahLst/>
              <a:cxnLst>
                <a:cxn ang="0">
                  <a:pos x="25" y="276"/>
                </a:cxn>
                <a:cxn ang="0">
                  <a:pos x="25" y="276"/>
                </a:cxn>
                <a:cxn ang="0">
                  <a:pos x="20" y="276"/>
                </a:cxn>
                <a:cxn ang="0">
                  <a:pos x="15" y="274"/>
                </a:cxn>
                <a:cxn ang="0">
                  <a:pos x="11" y="272"/>
                </a:cxn>
                <a:cxn ang="0">
                  <a:pos x="7" y="269"/>
                </a:cxn>
                <a:cxn ang="0">
                  <a:pos x="4" y="265"/>
                </a:cxn>
                <a:cxn ang="0">
                  <a:pos x="2" y="261"/>
                </a:cxn>
                <a:cxn ang="0">
                  <a:pos x="0" y="256"/>
                </a:cxn>
                <a:cxn ang="0">
                  <a:pos x="0" y="251"/>
                </a:cxn>
                <a:cxn ang="0">
                  <a:pos x="0" y="25"/>
                </a:cxn>
                <a:cxn ang="0">
                  <a:pos x="0" y="25"/>
                </a:cxn>
                <a:cxn ang="0">
                  <a:pos x="0" y="20"/>
                </a:cxn>
                <a:cxn ang="0">
                  <a:pos x="2" y="15"/>
                </a:cxn>
                <a:cxn ang="0">
                  <a:pos x="4" y="12"/>
                </a:cxn>
                <a:cxn ang="0">
                  <a:pos x="7" y="8"/>
                </a:cxn>
                <a:cxn ang="0">
                  <a:pos x="11" y="4"/>
                </a:cxn>
                <a:cxn ang="0">
                  <a:pos x="15" y="3"/>
                </a:cxn>
                <a:cxn ang="0">
                  <a:pos x="20" y="0"/>
                </a:cxn>
                <a:cxn ang="0">
                  <a:pos x="25" y="0"/>
                </a:cxn>
                <a:cxn ang="0">
                  <a:pos x="25" y="0"/>
                </a:cxn>
                <a:cxn ang="0">
                  <a:pos x="30" y="0"/>
                </a:cxn>
                <a:cxn ang="0">
                  <a:pos x="35" y="3"/>
                </a:cxn>
                <a:cxn ang="0">
                  <a:pos x="39" y="4"/>
                </a:cxn>
                <a:cxn ang="0">
                  <a:pos x="42" y="8"/>
                </a:cxn>
                <a:cxn ang="0">
                  <a:pos x="46" y="12"/>
                </a:cxn>
                <a:cxn ang="0">
                  <a:pos x="47" y="15"/>
                </a:cxn>
                <a:cxn ang="0">
                  <a:pos x="50" y="20"/>
                </a:cxn>
                <a:cxn ang="0">
                  <a:pos x="50" y="25"/>
                </a:cxn>
                <a:cxn ang="0">
                  <a:pos x="50" y="251"/>
                </a:cxn>
                <a:cxn ang="0">
                  <a:pos x="50" y="251"/>
                </a:cxn>
                <a:cxn ang="0">
                  <a:pos x="50" y="256"/>
                </a:cxn>
                <a:cxn ang="0">
                  <a:pos x="47" y="261"/>
                </a:cxn>
                <a:cxn ang="0">
                  <a:pos x="46" y="265"/>
                </a:cxn>
                <a:cxn ang="0">
                  <a:pos x="42" y="269"/>
                </a:cxn>
                <a:cxn ang="0">
                  <a:pos x="39" y="272"/>
                </a:cxn>
                <a:cxn ang="0">
                  <a:pos x="35" y="274"/>
                </a:cxn>
                <a:cxn ang="0">
                  <a:pos x="30" y="276"/>
                </a:cxn>
                <a:cxn ang="0">
                  <a:pos x="25" y="276"/>
                </a:cxn>
                <a:cxn ang="0">
                  <a:pos x="25" y="276"/>
                </a:cxn>
              </a:cxnLst>
              <a:rect l="0" t="0" r="r" b="b"/>
              <a:pathLst>
                <a:path w="50" h="276">
                  <a:moveTo>
                    <a:pt x="25" y="276"/>
                  </a:moveTo>
                  <a:lnTo>
                    <a:pt x="25" y="276"/>
                  </a:lnTo>
                  <a:lnTo>
                    <a:pt x="20" y="276"/>
                  </a:lnTo>
                  <a:lnTo>
                    <a:pt x="15" y="274"/>
                  </a:lnTo>
                  <a:lnTo>
                    <a:pt x="11" y="272"/>
                  </a:lnTo>
                  <a:lnTo>
                    <a:pt x="7" y="269"/>
                  </a:lnTo>
                  <a:lnTo>
                    <a:pt x="4" y="265"/>
                  </a:lnTo>
                  <a:lnTo>
                    <a:pt x="2" y="261"/>
                  </a:lnTo>
                  <a:lnTo>
                    <a:pt x="0" y="256"/>
                  </a:lnTo>
                  <a:lnTo>
                    <a:pt x="0" y="251"/>
                  </a:lnTo>
                  <a:lnTo>
                    <a:pt x="0" y="25"/>
                  </a:lnTo>
                  <a:lnTo>
                    <a:pt x="0" y="25"/>
                  </a:lnTo>
                  <a:lnTo>
                    <a:pt x="0" y="20"/>
                  </a:lnTo>
                  <a:lnTo>
                    <a:pt x="2" y="15"/>
                  </a:lnTo>
                  <a:lnTo>
                    <a:pt x="4" y="12"/>
                  </a:lnTo>
                  <a:lnTo>
                    <a:pt x="7" y="8"/>
                  </a:lnTo>
                  <a:lnTo>
                    <a:pt x="11" y="4"/>
                  </a:lnTo>
                  <a:lnTo>
                    <a:pt x="15" y="3"/>
                  </a:lnTo>
                  <a:lnTo>
                    <a:pt x="20" y="0"/>
                  </a:lnTo>
                  <a:lnTo>
                    <a:pt x="25" y="0"/>
                  </a:lnTo>
                  <a:lnTo>
                    <a:pt x="25" y="0"/>
                  </a:lnTo>
                  <a:lnTo>
                    <a:pt x="30" y="0"/>
                  </a:lnTo>
                  <a:lnTo>
                    <a:pt x="35" y="3"/>
                  </a:lnTo>
                  <a:lnTo>
                    <a:pt x="39" y="4"/>
                  </a:lnTo>
                  <a:lnTo>
                    <a:pt x="42" y="8"/>
                  </a:lnTo>
                  <a:lnTo>
                    <a:pt x="46" y="12"/>
                  </a:lnTo>
                  <a:lnTo>
                    <a:pt x="47" y="15"/>
                  </a:lnTo>
                  <a:lnTo>
                    <a:pt x="50" y="20"/>
                  </a:lnTo>
                  <a:lnTo>
                    <a:pt x="50" y="25"/>
                  </a:lnTo>
                  <a:lnTo>
                    <a:pt x="50" y="251"/>
                  </a:lnTo>
                  <a:lnTo>
                    <a:pt x="50" y="251"/>
                  </a:lnTo>
                  <a:lnTo>
                    <a:pt x="50" y="256"/>
                  </a:lnTo>
                  <a:lnTo>
                    <a:pt x="47" y="261"/>
                  </a:lnTo>
                  <a:lnTo>
                    <a:pt x="46" y="265"/>
                  </a:lnTo>
                  <a:lnTo>
                    <a:pt x="42" y="269"/>
                  </a:lnTo>
                  <a:lnTo>
                    <a:pt x="39" y="272"/>
                  </a:lnTo>
                  <a:lnTo>
                    <a:pt x="35" y="274"/>
                  </a:lnTo>
                  <a:lnTo>
                    <a:pt x="30" y="276"/>
                  </a:lnTo>
                  <a:lnTo>
                    <a:pt x="25" y="276"/>
                  </a:lnTo>
                  <a:lnTo>
                    <a:pt x="25" y="276"/>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85" name="Freeform 32"/>
            <p:cNvSpPr>
              <a:spLocks noEditPoints="1"/>
            </p:cNvSpPr>
            <p:nvPr/>
          </p:nvSpPr>
          <p:spPr bwMode="auto">
            <a:xfrm>
              <a:off x="10733" y="7488"/>
              <a:ext cx="65" cy="65"/>
            </a:xfrm>
            <a:custGeom>
              <a:avLst/>
              <a:gdLst/>
              <a:ahLst/>
              <a:cxnLst>
                <a:cxn ang="0">
                  <a:pos x="65" y="131"/>
                </a:cxn>
                <a:cxn ang="0">
                  <a:pos x="65" y="131"/>
                </a:cxn>
                <a:cxn ang="0">
                  <a:pos x="52" y="129"/>
                </a:cxn>
                <a:cxn ang="0">
                  <a:pos x="40" y="126"/>
                </a:cxn>
                <a:cxn ang="0">
                  <a:pos x="29" y="119"/>
                </a:cxn>
                <a:cxn ang="0">
                  <a:pos x="19" y="112"/>
                </a:cxn>
                <a:cxn ang="0">
                  <a:pos x="12" y="102"/>
                </a:cxn>
                <a:cxn ang="0">
                  <a:pos x="5" y="91"/>
                </a:cxn>
                <a:cxn ang="0">
                  <a:pos x="2" y="79"/>
                </a:cxn>
                <a:cxn ang="0">
                  <a:pos x="0" y="65"/>
                </a:cxn>
                <a:cxn ang="0">
                  <a:pos x="0" y="65"/>
                </a:cxn>
                <a:cxn ang="0">
                  <a:pos x="2" y="53"/>
                </a:cxn>
                <a:cxn ang="0">
                  <a:pos x="5" y="40"/>
                </a:cxn>
                <a:cxn ang="0">
                  <a:pos x="12" y="29"/>
                </a:cxn>
                <a:cxn ang="0">
                  <a:pos x="19" y="19"/>
                </a:cxn>
                <a:cxn ang="0">
                  <a:pos x="29" y="12"/>
                </a:cxn>
                <a:cxn ang="0">
                  <a:pos x="40" y="5"/>
                </a:cxn>
                <a:cxn ang="0">
                  <a:pos x="52" y="2"/>
                </a:cxn>
                <a:cxn ang="0">
                  <a:pos x="65" y="0"/>
                </a:cxn>
                <a:cxn ang="0">
                  <a:pos x="65" y="0"/>
                </a:cxn>
                <a:cxn ang="0">
                  <a:pos x="79" y="2"/>
                </a:cxn>
                <a:cxn ang="0">
                  <a:pos x="91" y="5"/>
                </a:cxn>
                <a:cxn ang="0">
                  <a:pos x="102" y="12"/>
                </a:cxn>
                <a:cxn ang="0">
                  <a:pos x="112" y="19"/>
                </a:cxn>
                <a:cxn ang="0">
                  <a:pos x="119" y="29"/>
                </a:cxn>
                <a:cxn ang="0">
                  <a:pos x="126" y="40"/>
                </a:cxn>
                <a:cxn ang="0">
                  <a:pos x="129" y="53"/>
                </a:cxn>
                <a:cxn ang="0">
                  <a:pos x="131" y="65"/>
                </a:cxn>
                <a:cxn ang="0">
                  <a:pos x="131" y="65"/>
                </a:cxn>
                <a:cxn ang="0">
                  <a:pos x="129" y="79"/>
                </a:cxn>
                <a:cxn ang="0">
                  <a:pos x="126" y="91"/>
                </a:cxn>
                <a:cxn ang="0">
                  <a:pos x="119" y="102"/>
                </a:cxn>
                <a:cxn ang="0">
                  <a:pos x="112" y="112"/>
                </a:cxn>
                <a:cxn ang="0">
                  <a:pos x="102" y="119"/>
                </a:cxn>
                <a:cxn ang="0">
                  <a:pos x="91" y="126"/>
                </a:cxn>
                <a:cxn ang="0">
                  <a:pos x="79" y="129"/>
                </a:cxn>
                <a:cxn ang="0">
                  <a:pos x="65" y="131"/>
                </a:cxn>
                <a:cxn ang="0">
                  <a:pos x="65" y="131"/>
                </a:cxn>
                <a:cxn ang="0">
                  <a:pos x="65" y="50"/>
                </a:cxn>
                <a:cxn ang="0">
                  <a:pos x="65" y="50"/>
                </a:cxn>
                <a:cxn ang="0">
                  <a:pos x="59" y="52"/>
                </a:cxn>
                <a:cxn ang="0">
                  <a:pos x="54" y="54"/>
                </a:cxn>
                <a:cxn ang="0">
                  <a:pos x="52" y="59"/>
                </a:cxn>
                <a:cxn ang="0">
                  <a:pos x="50" y="65"/>
                </a:cxn>
                <a:cxn ang="0">
                  <a:pos x="50" y="65"/>
                </a:cxn>
                <a:cxn ang="0">
                  <a:pos x="52" y="72"/>
                </a:cxn>
                <a:cxn ang="0">
                  <a:pos x="54" y="77"/>
                </a:cxn>
                <a:cxn ang="0">
                  <a:pos x="59" y="79"/>
                </a:cxn>
                <a:cxn ang="0">
                  <a:pos x="65" y="81"/>
                </a:cxn>
                <a:cxn ang="0">
                  <a:pos x="65" y="81"/>
                </a:cxn>
                <a:cxn ang="0">
                  <a:pos x="72" y="79"/>
                </a:cxn>
                <a:cxn ang="0">
                  <a:pos x="77" y="77"/>
                </a:cxn>
                <a:cxn ang="0">
                  <a:pos x="79" y="72"/>
                </a:cxn>
                <a:cxn ang="0">
                  <a:pos x="80" y="65"/>
                </a:cxn>
                <a:cxn ang="0">
                  <a:pos x="80" y="65"/>
                </a:cxn>
                <a:cxn ang="0">
                  <a:pos x="79" y="59"/>
                </a:cxn>
                <a:cxn ang="0">
                  <a:pos x="77" y="54"/>
                </a:cxn>
                <a:cxn ang="0">
                  <a:pos x="72" y="52"/>
                </a:cxn>
                <a:cxn ang="0">
                  <a:pos x="65" y="50"/>
                </a:cxn>
                <a:cxn ang="0">
                  <a:pos x="65" y="50"/>
                </a:cxn>
              </a:cxnLst>
              <a:rect l="0" t="0" r="r" b="b"/>
              <a:pathLst>
                <a:path w="131" h="131">
                  <a:moveTo>
                    <a:pt x="65" y="131"/>
                  </a:moveTo>
                  <a:lnTo>
                    <a:pt x="65" y="131"/>
                  </a:lnTo>
                  <a:lnTo>
                    <a:pt x="52" y="129"/>
                  </a:lnTo>
                  <a:lnTo>
                    <a:pt x="40" y="126"/>
                  </a:lnTo>
                  <a:lnTo>
                    <a:pt x="29" y="119"/>
                  </a:lnTo>
                  <a:lnTo>
                    <a:pt x="19" y="112"/>
                  </a:lnTo>
                  <a:lnTo>
                    <a:pt x="12" y="102"/>
                  </a:lnTo>
                  <a:lnTo>
                    <a:pt x="5" y="91"/>
                  </a:lnTo>
                  <a:lnTo>
                    <a:pt x="2" y="79"/>
                  </a:lnTo>
                  <a:lnTo>
                    <a:pt x="0" y="65"/>
                  </a:lnTo>
                  <a:lnTo>
                    <a:pt x="0" y="65"/>
                  </a:lnTo>
                  <a:lnTo>
                    <a:pt x="2" y="53"/>
                  </a:lnTo>
                  <a:lnTo>
                    <a:pt x="5" y="40"/>
                  </a:lnTo>
                  <a:lnTo>
                    <a:pt x="12" y="29"/>
                  </a:lnTo>
                  <a:lnTo>
                    <a:pt x="19" y="19"/>
                  </a:lnTo>
                  <a:lnTo>
                    <a:pt x="29" y="12"/>
                  </a:lnTo>
                  <a:lnTo>
                    <a:pt x="40" y="5"/>
                  </a:lnTo>
                  <a:lnTo>
                    <a:pt x="52" y="2"/>
                  </a:lnTo>
                  <a:lnTo>
                    <a:pt x="65" y="0"/>
                  </a:lnTo>
                  <a:lnTo>
                    <a:pt x="65" y="0"/>
                  </a:lnTo>
                  <a:lnTo>
                    <a:pt x="79" y="2"/>
                  </a:lnTo>
                  <a:lnTo>
                    <a:pt x="91" y="5"/>
                  </a:lnTo>
                  <a:lnTo>
                    <a:pt x="102" y="12"/>
                  </a:lnTo>
                  <a:lnTo>
                    <a:pt x="112" y="19"/>
                  </a:lnTo>
                  <a:lnTo>
                    <a:pt x="119" y="29"/>
                  </a:lnTo>
                  <a:lnTo>
                    <a:pt x="126" y="40"/>
                  </a:lnTo>
                  <a:lnTo>
                    <a:pt x="129" y="53"/>
                  </a:lnTo>
                  <a:lnTo>
                    <a:pt x="131" y="65"/>
                  </a:lnTo>
                  <a:lnTo>
                    <a:pt x="131" y="65"/>
                  </a:lnTo>
                  <a:lnTo>
                    <a:pt x="129" y="79"/>
                  </a:lnTo>
                  <a:lnTo>
                    <a:pt x="126" y="91"/>
                  </a:lnTo>
                  <a:lnTo>
                    <a:pt x="119" y="102"/>
                  </a:lnTo>
                  <a:lnTo>
                    <a:pt x="112" y="112"/>
                  </a:lnTo>
                  <a:lnTo>
                    <a:pt x="102" y="119"/>
                  </a:lnTo>
                  <a:lnTo>
                    <a:pt x="91" y="126"/>
                  </a:lnTo>
                  <a:lnTo>
                    <a:pt x="79" y="129"/>
                  </a:lnTo>
                  <a:lnTo>
                    <a:pt x="65" y="131"/>
                  </a:lnTo>
                  <a:lnTo>
                    <a:pt x="65" y="131"/>
                  </a:lnTo>
                  <a:close/>
                  <a:moveTo>
                    <a:pt x="65" y="50"/>
                  </a:moveTo>
                  <a:lnTo>
                    <a:pt x="65" y="50"/>
                  </a:lnTo>
                  <a:lnTo>
                    <a:pt x="59" y="52"/>
                  </a:lnTo>
                  <a:lnTo>
                    <a:pt x="54" y="54"/>
                  </a:lnTo>
                  <a:lnTo>
                    <a:pt x="52" y="59"/>
                  </a:lnTo>
                  <a:lnTo>
                    <a:pt x="50" y="65"/>
                  </a:lnTo>
                  <a:lnTo>
                    <a:pt x="50" y="65"/>
                  </a:lnTo>
                  <a:lnTo>
                    <a:pt x="52" y="72"/>
                  </a:lnTo>
                  <a:lnTo>
                    <a:pt x="54" y="77"/>
                  </a:lnTo>
                  <a:lnTo>
                    <a:pt x="59" y="79"/>
                  </a:lnTo>
                  <a:lnTo>
                    <a:pt x="65" y="81"/>
                  </a:lnTo>
                  <a:lnTo>
                    <a:pt x="65" y="81"/>
                  </a:lnTo>
                  <a:lnTo>
                    <a:pt x="72" y="79"/>
                  </a:lnTo>
                  <a:lnTo>
                    <a:pt x="77" y="77"/>
                  </a:lnTo>
                  <a:lnTo>
                    <a:pt x="79" y="72"/>
                  </a:lnTo>
                  <a:lnTo>
                    <a:pt x="80" y="65"/>
                  </a:lnTo>
                  <a:lnTo>
                    <a:pt x="80" y="65"/>
                  </a:lnTo>
                  <a:lnTo>
                    <a:pt x="79" y="59"/>
                  </a:lnTo>
                  <a:lnTo>
                    <a:pt x="77" y="54"/>
                  </a:lnTo>
                  <a:lnTo>
                    <a:pt x="72" y="52"/>
                  </a:lnTo>
                  <a:lnTo>
                    <a:pt x="65" y="50"/>
                  </a:lnTo>
                  <a:lnTo>
                    <a:pt x="65" y="5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86" name="Freeform 33"/>
            <p:cNvSpPr>
              <a:spLocks noEditPoints="1"/>
            </p:cNvSpPr>
            <p:nvPr/>
          </p:nvSpPr>
          <p:spPr bwMode="auto">
            <a:xfrm>
              <a:off x="10811" y="7405"/>
              <a:ext cx="65" cy="66"/>
            </a:xfrm>
            <a:custGeom>
              <a:avLst/>
              <a:gdLst/>
              <a:ahLst/>
              <a:cxnLst>
                <a:cxn ang="0">
                  <a:pos x="65" y="131"/>
                </a:cxn>
                <a:cxn ang="0">
                  <a:pos x="65" y="131"/>
                </a:cxn>
                <a:cxn ang="0">
                  <a:pos x="51" y="130"/>
                </a:cxn>
                <a:cxn ang="0">
                  <a:pos x="40" y="126"/>
                </a:cxn>
                <a:cxn ang="0">
                  <a:pos x="29" y="120"/>
                </a:cxn>
                <a:cxn ang="0">
                  <a:pos x="19" y="113"/>
                </a:cxn>
                <a:cxn ang="0">
                  <a:pos x="11" y="103"/>
                </a:cxn>
                <a:cxn ang="0">
                  <a:pos x="5" y="91"/>
                </a:cxn>
                <a:cxn ang="0">
                  <a:pos x="1" y="79"/>
                </a:cxn>
                <a:cxn ang="0">
                  <a:pos x="0" y="66"/>
                </a:cxn>
                <a:cxn ang="0">
                  <a:pos x="0" y="66"/>
                </a:cxn>
                <a:cxn ang="0">
                  <a:pos x="1" y="52"/>
                </a:cxn>
                <a:cxn ang="0">
                  <a:pos x="5" y="40"/>
                </a:cxn>
                <a:cxn ang="0">
                  <a:pos x="11" y="29"/>
                </a:cxn>
                <a:cxn ang="0">
                  <a:pos x="19" y="20"/>
                </a:cxn>
                <a:cxn ang="0">
                  <a:pos x="29" y="11"/>
                </a:cxn>
                <a:cxn ang="0">
                  <a:pos x="40" y="5"/>
                </a:cxn>
                <a:cxn ang="0">
                  <a:pos x="51" y="1"/>
                </a:cxn>
                <a:cxn ang="0">
                  <a:pos x="65" y="0"/>
                </a:cxn>
                <a:cxn ang="0">
                  <a:pos x="65" y="0"/>
                </a:cxn>
                <a:cxn ang="0">
                  <a:pos x="79" y="1"/>
                </a:cxn>
                <a:cxn ang="0">
                  <a:pos x="90" y="5"/>
                </a:cxn>
                <a:cxn ang="0">
                  <a:pos x="101" y="11"/>
                </a:cxn>
                <a:cxn ang="0">
                  <a:pos x="111" y="20"/>
                </a:cxn>
                <a:cxn ang="0">
                  <a:pos x="119" y="29"/>
                </a:cxn>
                <a:cxn ang="0">
                  <a:pos x="125" y="40"/>
                </a:cxn>
                <a:cxn ang="0">
                  <a:pos x="129" y="52"/>
                </a:cxn>
                <a:cxn ang="0">
                  <a:pos x="130" y="66"/>
                </a:cxn>
                <a:cxn ang="0">
                  <a:pos x="130" y="66"/>
                </a:cxn>
                <a:cxn ang="0">
                  <a:pos x="129" y="79"/>
                </a:cxn>
                <a:cxn ang="0">
                  <a:pos x="125" y="91"/>
                </a:cxn>
                <a:cxn ang="0">
                  <a:pos x="119" y="103"/>
                </a:cxn>
                <a:cxn ang="0">
                  <a:pos x="111" y="113"/>
                </a:cxn>
                <a:cxn ang="0">
                  <a:pos x="101" y="120"/>
                </a:cxn>
                <a:cxn ang="0">
                  <a:pos x="90" y="126"/>
                </a:cxn>
                <a:cxn ang="0">
                  <a:pos x="79" y="130"/>
                </a:cxn>
                <a:cxn ang="0">
                  <a:pos x="65" y="131"/>
                </a:cxn>
                <a:cxn ang="0">
                  <a:pos x="65" y="131"/>
                </a:cxn>
                <a:cxn ang="0">
                  <a:pos x="65" y="50"/>
                </a:cxn>
                <a:cxn ang="0">
                  <a:pos x="65" y="50"/>
                </a:cxn>
                <a:cxn ang="0">
                  <a:pos x="59" y="51"/>
                </a:cxn>
                <a:cxn ang="0">
                  <a:pos x="54" y="55"/>
                </a:cxn>
                <a:cxn ang="0">
                  <a:pos x="51" y="60"/>
                </a:cxn>
                <a:cxn ang="0">
                  <a:pos x="50" y="66"/>
                </a:cxn>
                <a:cxn ang="0">
                  <a:pos x="50" y="66"/>
                </a:cxn>
                <a:cxn ang="0">
                  <a:pos x="51" y="71"/>
                </a:cxn>
                <a:cxn ang="0">
                  <a:pos x="54" y="76"/>
                </a:cxn>
                <a:cxn ang="0">
                  <a:pos x="59" y="80"/>
                </a:cxn>
                <a:cxn ang="0">
                  <a:pos x="65" y="81"/>
                </a:cxn>
                <a:cxn ang="0">
                  <a:pos x="65" y="81"/>
                </a:cxn>
                <a:cxn ang="0">
                  <a:pos x="71" y="80"/>
                </a:cxn>
                <a:cxn ang="0">
                  <a:pos x="76" y="76"/>
                </a:cxn>
                <a:cxn ang="0">
                  <a:pos x="79" y="71"/>
                </a:cxn>
                <a:cxn ang="0">
                  <a:pos x="80" y="66"/>
                </a:cxn>
                <a:cxn ang="0">
                  <a:pos x="80" y="66"/>
                </a:cxn>
                <a:cxn ang="0">
                  <a:pos x="79" y="60"/>
                </a:cxn>
                <a:cxn ang="0">
                  <a:pos x="76" y="55"/>
                </a:cxn>
                <a:cxn ang="0">
                  <a:pos x="71" y="51"/>
                </a:cxn>
                <a:cxn ang="0">
                  <a:pos x="65" y="50"/>
                </a:cxn>
                <a:cxn ang="0">
                  <a:pos x="65" y="50"/>
                </a:cxn>
              </a:cxnLst>
              <a:rect l="0" t="0" r="r" b="b"/>
              <a:pathLst>
                <a:path w="130" h="131">
                  <a:moveTo>
                    <a:pt x="65" y="131"/>
                  </a:moveTo>
                  <a:lnTo>
                    <a:pt x="65" y="131"/>
                  </a:lnTo>
                  <a:lnTo>
                    <a:pt x="51" y="130"/>
                  </a:lnTo>
                  <a:lnTo>
                    <a:pt x="40" y="126"/>
                  </a:lnTo>
                  <a:lnTo>
                    <a:pt x="29" y="120"/>
                  </a:lnTo>
                  <a:lnTo>
                    <a:pt x="19" y="113"/>
                  </a:lnTo>
                  <a:lnTo>
                    <a:pt x="11" y="103"/>
                  </a:lnTo>
                  <a:lnTo>
                    <a:pt x="5" y="91"/>
                  </a:lnTo>
                  <a:lnTo>
                    <a:pt x="1" y="79"/>
                  </a:lnTo>
                  <a:lnTo>
                    <a:pt x="0" y="66"/>
                  </a:lnTo>
                  <a:lnTo>
                    <a:pt x="0" y="66"/>
                  </a:lnTo>
                  <a:lnTo>
                    <a:pt x="1" y="52"/>
                  </a:lnTo>
                  <a:lnTo>
                    <a:pt x="5" y="40"/>
                  </a:lnTo>
                  <a:lnTo>
                    <a:pt x="11" y="29"/>
                  </a:lnTo>
                  <a:lnTo>
                    <a:pt x="19" y="20"/>
                  </a:lnTo>
                  <a:lnTo>
                    <a:pt x="29" y="11"/>
                  </a:lnTo>
                  <a:lnTo>
                    <a:pt x="40" y="5"/>
                  </a:lnTo>
                  <a:lnTo>
                    <a:pt x="51" y="1"/>
                  </a:lnTo>
                  <a:lnTo>
                    <a:pt x="65" y="0"/>
                  </a:lnTo>
                  <a:lnTo>
                    <a:pt x="65" y="0"/>
                  </a:lnTo>
                  <a:lnTo>
                    <a:pt x="79" y="1"/>
                  </a:lnTo>
                  <a:lnTo>
                    <a:pt x="90" y="5"/>
                  </a:lnTo>
                  <a:lnTo>
                    <a:pt x="101" y="11"/>
                  </a:lnTo>
                  <a:lnTo>
                    <a:pt x="111" y="20"/>
                  </a:lnTo>
                  <a:lnTo>
                    <a:pt x="119" y="29"/>
                  </a:lnTo>
                  <a:lnTo>
                    <a:pt x="125" y="40"/>
                  </a:lnTo>
                  <a:lnTo>
                    <a:pt x="129" y="52"/>
                  </a:lnTo>
                  <a:lnTo>
                    <a:pt x="130" y="66"/>
                  </a:lnTo>
                  <a:lnTo>
                    <a:pt x="130" y="66"/>
                  </a:lnTo>
                  <a:lnTo>
                    <a:pt x="129" y="79"/>
                  </a:lnTo>
                  <a:lnTo>
                    <a:pt x="125" y="91"/>
                  </a:lnTo>
                  <a:lnTo>
                    <a:pt x="119" y="103"/>
                  </a:lnTo>
                  <a:lnTo>
                    <a:pt x="111" y="113"/>
                  </a:lnTo>
                  <a:lnTo>
                    <a:pt x="101" y="120"/>
                  </a:lnTo>
                  <a:lnTo>
                    <a:pt x="90" y="126"/>
                  </a:lnTo>
                  <a:lnTo>
                    <a:pt x="79" y="130"/>
                  </a:lnTo>
                  <a:lnTo>
                    <a:pt x="65" y="131"/>
                  </a:lnTo>
                  <a:lnTo>
                    <a:pt x="65" y="131"/>
                  </a:lnTo>
                  <a:close/>
                  <a:moveTo>
                    <a:pt x="65" y="50"/>
                  </a:moveTo>
                  <a:lnTo>
                    <a:pt x="65" y="50"/>
                  </a:lnTo>
                  <a:lnTo>
                    <a:pt x="59" y="51"/>
                  </a:lnTo>
                  <a:lnTo>
                    <a:pt x="54" y="55"/>
                  </a:lnTo>
                  <a:lnTo>
                    <a:pt x="51" y="60"/>
                  </a:lnTo>
                  <a:lnTo>
                    <a:pt x="50" y="66"/>
                  </a:lnTo>
                  <a:lnTo>
                    <a:pt x="50" y="66"/>
                  </a:lnTo>
                  <a:lnTo>
                    <a:pt x="51" y="71"/>
                  </a:lnTo>
                  <a:lnTo>
                    <a:pt x="54" y="76"/>
                  </a:lnTo>
                  <a:lnTo>
                    <a:pt x="59" y="80"/>
                  </a:lnTo>
                  <a:lnTo>
                    <a:pt x="65" y="81"/>
                  </a:lnTo>
                  <a:lnTo>
                    <a:pt x="65" y="81"/>
                  </a:lnTo>
                  <a:lnTo>
                    <a:pt x="71" y="80"/>
                  </a:lnTo>
                  <a:lnTo>
                    <a:pt x="76" y="76"/>
                  </a:lnTo>
                  <a:lnTo>
                    <a:pt x="79" y="71"/>
                  </a:lnTo>
                  <a:lnTo>
                    <a:pt x="80" y="66"/>
                  </a:lnTo>
                  <a:lnTo>
                    <a:pt x="80" y="66"/>
                  </a:lnTo>
                  <a:lnTo>
                    <a:pt x="79" y="60"/>
                  </a:lnTo>
                  <a:lnTo>
                    <a:pt x="76" y="55"/>
                  </a:lnTo>
                  <a:lnTo>
                    <a:pt x="71" y="51"/>
                  </a:lnTo>
                  <a:lnTo>
                    <a:pt x="65" y="50"/>
                  </a:lnTo>
                  <a:lnTo>
                    <a:pt x="65" y="5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87" name="Freeform 34"/>
            <p:cNvSpPr>
              <a:spLocks/>
            </p:cNvSpPr>
            <p:nvPr/>
          </p:nvSpPr>
          <p:spPr bwMode="auto">
            <a:xfrm>
              <a:off x="10675" y="7273"/>
              <a:ext cx="26" cy="107"/>
            </a:xfrm>
            <a:custGeom>
              <a:avLst/>
              <a:gdLst/>
              <a:ahLst/>
              <a:cxnLst>
                <a:cxn ang="0">
                  <a:pos x="25" y="216"/>
                </a:cxn>
                <a:cxn ang="0">
                  <a:pos x="25" y="216"/>
                </a:cxn>
                <a:cxn ang="0">
                  <a:pos x="20" y="216"/>
                </a:cxn>
                <a:cxn ang="0">
                  <a:pos x="15" y="213"/>
                </a:cxn>
                <a:cxn ang="0">
                  <a:pos x="11" y="212"/>
                </a:cxn>
                <a:cxn ang="0">
                  <a:pos x="7" y="208"/>
                </a:cxn>
                <a:cxn ang="0">
                  <a:pos x="4" y="205"/>
                </a:cxn>
                <a:cxn ang="0">
                  <a:pos x="2" y="201"/>
                </a:cxn>
                <a:cxn ang="0">
                  <a:pos x="0" y="196"/>
                </a:cxn>
                <a:cxn ang="0">
                  <a:pos x="0" y="191"/>
                </a:cxn>
                <a:cxn ang="0">
                  <a:pos x="0" y="25"/>
                </a:cxn>
                <a:cxn ang="0">
                  <a:pos x="0" y="25"/>
                </a:cxn>
                <a:cxn ang="0">
                  <a:pos x="0" y="20"/>
                </a:cxn>
                <a:cxn ang="0">
                  <a:pos x="2" y="15"/>
                </a:cxn>
                <a:cxn ang="0">
                  <a:pos x="4" y="12"/>
                </a:cxn>
                <a:cxn ang="0">
                  <a:pos x="7" y="8"/>
                </a:cxn>
                <a:cxn ang="0">
                  <a:pos x="11" y="4"/>
                </a:cxn>
                <a:cxn ang="0">
                  <a:pos x="15" y="3"/>
                </a:cxn>
                <a:cxn ang="0">
                  <a:pos x="20" y="0"/>
                </a:cxn>
                <a:cxn ang="0">
                  <a:pos x="25" y="0"/>
                </a:cxn>
                <a:cxn ang="0">
                  <a:pos x="25" y="0"/>
                </a:cxn>
                <a:cxn ang="0">
                  <a:pos x="30" y="0"/>
                </a:cxn>
                <a:cxn ang="0">
                  <a:pos x="35" y="3"/>
                </a:cxn>
                <a:cxn ang="0">
                  <a:pos x="39" y="4"/>
                </a:cxn>
                <a:cxn ang="0">
                  <a:pos x="43" y="8"/>
                </a:cxn>
                <a:cxn ang="0">
                  <a:pos x="46" y="12"/>
                </a:cxn>
                <a:cxn ang="0">
                  <a:pos x="48" y="15"/>
                </a:cxn>
                <a:cxn ang="0">
                  <a:pos x="50" y="20"/>
                </a:cxn>
                <a:cxn ang="0">
                  <a:pos x="50" y="25"/>
                </a:cxn>
                <a:cxn ang="0">
                  <a:pos x="50" y="191"/>
                </a:cxn>
                <a:cxn ang="0">
                  <a:pos x="50" y="191"/>
                </a:cxn>
                <a:cxn ang="0">
                  <a:pos x="50" y="196"/>
                </a:cxn>
                <a:cxn ang="0">
                  <a:pos x="48" y="201"/>
                </a:cxn>
                <a:cxn ang="0">
                  <a:pos x="46" y="205"/>
                </a:cxn>
                <a:cxn ang="0">
                  <a:pos x="43" y="208"/>
                </a:cxn>
                <a:cxn ang="0">
                  <a:pos x="39" y="212"/>
                </a:cxn>
                <a:cxn ang="0">
                  <a:pos x="35" y="213"/>
                </a:cxn>
                <a:cxn ang="0">
                  <a:pos x="30" y="216"/>
                </a:cxn>
                <a:cxn ang="0">
                  <a:pos x="25" y="216"/>
                </a:cxn>
                <a:cxn ang="0">
                  <a:pos x="25" y="216"/>
                </a:cxn>
              </a:cxnLst>
              <a:rect l="0" t="0" r="r" b="b"/>
              <a:pathLst>
                <a:path w="50" h="216">
                  <a:moveTo>
                    <a:pt x="25" y="216"/>
                  </a:moveTo>
                  <a:lnTo>
                    <a:pt x="25" y="216"/>
                  </a:lnTo>
                  <a:lnTo>
                    <a:pt x="20" y="216"/>
                  </a:lnTo>
                  <a:lnTo>
                    <a:pt x="15" y="213"/>
                  </a:lnTo>
                  <a:lnTo>
                    <a:pt x="11" y="212"/>
                  </a:lnTo>
                  <a:lnTo>
                    <a:pt x="7" y="208"/>
                  </a:lnTo>
                  <a:lnTo>
                    <a:pt x="4" y="205"/>
                  </a:lnTo>
                  <a:lnTo>
                    <a:pt x="2" y="201"/>
                  </a:lnTo>
                  <a:lnTo>
                    <a:pt x="0" y="196"/>
                  </a:lnTo>
                  <a:lnTo>
                    <a:pt x="0" y="191"/>
                  </a:lnTo>
                  <a:lnTo>
                    <a:pt x="0" y="25"/>
                  </a:lnTo>
                  <a:lnTo>
                    <a:pt x="0" y="25"/>
                  </a:lnTo>
                  <a:lnTo>
                    <a:pt x="0" y="20"/>
                  </a:lnTo>
                  <a:lnTo>
                    <a:pt x="2" y="15"/>
                  </a:lnTo>
                  <a:lnTo>
                    <a:pt x="4" y="12"/>
                  </a:lnTo>
                  <a:lnTo>
                    <a:pt x="7" y="8"/>
                  </a:lnTo>
                  <a:lnTo>
                    <a:pt x="11" y="4"/>
                  </a:lnTo>
                  <a:lnTo>
                    <a:pt x="15" y="3"/>
                  </a:lnTo>
                  <a:lnTo>
                    <a:pt x="20" y="0"/>
                  </a:lnTo>
                  <a:lnTo>
                    <a:pt x="25" y="0"/>
                  </a:lnTo>
                  <a:lnTo>
                    <a:pt x="25" y="0"/>
                  </a:lnTo>
                  <a:lnTo>
                    <a:pt x="30" y="0"/>
                  </a:lnTo>
                  <a:lnTo>
                    <a:pt x="35" y="3"/>
                  </a:lnTo>
                  <a:lnTo>
                    <a:pt x="39" y="4"/>
                  </a:lnTo>
                  <a:lnTo>
                    <a:pt x="43" y="8"/>
                  </a:lnTo>
                  <a:lnTo>
                    <a:pt x="46" y="12"/>
                  </a:lnTo>
                  <a:lnTo>
                    <a:pt x="48" y="15"/>
                  </a:lnTo>
                  <a:lnTo>
                    <a:pt x="50" y="20"/>
                  </a:lnTo>
                  <a:lnTo>
                    <a:pt x="50" y="25"/>
                  </a:lnTo>
                  <a:lnTo>
                    <a:pt x="50" y="191"/>
                  </a:lnTo>
                  <a:lnTo>
                    <a:pt x="50" y="191"/>
                  </a:lnTo>
                  <a:lnTo>
                    <a:pt x="50" y="196"/>
                  </a:lnTo>
                  <a:lnTo>
                    <a:pt x="48" y="201"/>
                  </a:lnTo>
                  <a:lnTo>
                    <a:pt x="46" y="205"/>
                  </a:lnTo>
                  <a:lnTo>
                    <a:pt x="43" y="208"/>
                  </a:lnTo>
                  <a:lnTo>
                    <a:pt x="39" y="212"/>
                  </a:lnTo>
                  <a:lnTo>
                    <a:pt x="35" y="213"/>
                  </a:lnTo>
                  <a:lnTo>
                    <a:pt x="30" y="216"/>
                  </a:lnTo>
                  <a:lnTo>
                    <a:pt x="25" y="216"/>
                  </a:lnTo>
                  <a:lnTo>
                    <a:pt x="25" y="216"/>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88" name="Freeform 35"/>
            <p:cNvSpPr>
              <a:spLocks noEditPoints="1"/>
            </p:cNvSpPr>
            <p:nvPr/>
          </p:nvSpPr>
          <p:spPr bwMode="auto">
            <a:xfrm>
              <a:off x="10655" y="7362"/>
              <a:ext cx="66" cy="66"/>
            </a:xfrm>
            <a:custGeom>
              <a:avLst/>
              <a:gdLst/>
              <a:ahLst/>
              <a:cxnLst>
                <a:cxn ang="0">
                  <a:pos x="65" y="131"/>
                </a:cxn>
                <a:cxn ang="0">
                  <a:pos x="65" y="131"/>
                </a:cxn>
                <a:cxn ang="0">
                  <a:pos x="51" y="130"/>
                </a:cxn>
                <a:cxn ang="0">
                  <a:pos x="40" y="126"/>
                </a:cxn>
                <a:cxn ang="0">
                  <a:pos x="29" y="120"/>
                </a:cxn>
                <a:cxn ang="0">
                  <a:pos x="19" y="112"/>
                </a:cxn>
                <a:cxn ang="0">
                  <a:pos x="11" y="102"/>
                </a:cxn>
                <a:cxn ang="0">
                  <a:pos x="5" y="91"/>
                </a:cxn>
                <a:cxn ang="0">
                  <a:pos x="1" y="79"/>
                </a:cxn>
                <a:cxn ang="0">
                  <a:pos x="0" y="66"/>
                </a:cxn>
                <a:cxn ang="0">
                  <a:pos x="0" y="66"/>
                </a:cxn>
                <a:cxn ang="0">
                  <a:pos x="1" y="52"/>
                </a:cxn>
                <a:cxn ang="0">
                  <a:pos x="5" y="40"/>
                </a:cxn>
                <a:cxn ang="0">
                  <a:pos x="11" y="28"/>
                </a:cxn>
                <a:cxn ang="0">
                  <a:pos x="19" y="20"/>
                </a:cxn>
                <a:cxn ang="0">
                  <a:pos x="29" y="11"/>
                </a:cxn>
                <a:cxn ang="0">
                  <a:pos x="40" y="5"/>
                </a:cxn>
                <a:cxn ang="0">
                  <a:pos x="51" y="1"/>
                </a:cxn>
                <a:cxn ang="0">
                  <a:pos x="65" y="0"/>
                </a:cxn>
                <a:cxn ang="0">
                  <a:pos x="65" y="0"/>
                </a:cxn>
                <a:cxn ang="0">
                  <a:pos x="79" y="1"/>
                </a:cxn>
                <a:cxn ang="0">
                  <a:pos x="90" y="5"/>
                </a:cxn>
                <a:cxn ang="0">
                  <a:pos x="101" y="11"/>
                </a:cxn>
                <a:cxn ang="0">
                  <a:pos x="111" y="20"/>
                </a:cxn>
                <a:cxn ang="0">
                  <a:pos x="119" y="28"/>
                </a:cxn>
                <a:cxn ang="0">
                  <a:pos x="125" y="40"/>
                </a:cxn>
                <a:cxn ang="0">
                  <a:pos x="129" y="52"/>
                </a:cxn>
                <a:cxn ang="0">
                  <a:pos x="130" y="66"/>
                </a:cxn>
                <a:cxn ang="0">
                  <a:pos x="130" y="66"/>
                </a:cxn>
                <a:cxn ang="0">
                  <a:pos x="129" y="79"/>
                </a:cxn>
                <a:cxn ang="0">
                  <a:pos x="125" y="91"/>
                </a:cxn>
                <a:cxn ang="0">
                  <a:pos x="119" y="102"/>
                </a:cxn>
                <a:cxn ang="0">
                  <a:pos x="111" y="112"/>
                </a:cxn>
                <a:cxn ang="0">
                  <a:pos x="101" y="120"/>
                </a:cxn>
                <a:cxn ang="0">
                  <a:pos x="90" y="126"/>
                </a:cxn>
                <a:cxn ang="0">
                  <a:pos x="79" y="130"/>
                </a:cxn>
                <a:cxn ang="0">
                  <a:pos x="65" y="131"/>
                </a:cxn>
                <a:cxn ang="0">
                  <a:pos x="65" y="131"/>
                </a:cxn>
                <a:cxn ang="0">
                  <a:pos x="65" y="50"/>
                </a:cxn>
                <a:cxn ang="0">
                  <a:pos x="65" y="50"/>
                </a:cxn>
                <a:cxn ang="0">
                  <a:pos x="59" y="51"/>
                </a:cxn>
                <a:cxn ang="0">
                  <a:pos x="54" y="55"/>
                </a:cxn>
                <a:cxn ang="0">
                  <a:pos x="51" y="60"/>
                </a:cxn>
                <a:cxn ang="0">
                  <a:pos x="50" y="66"/>
                </a:cxn>
                <a:cxn ang="0">
                  <a:pos x="50" y="66"/>
                </a:cxn>
                <a:cxn ang="0">
                  <a:pos x="51" y="71"/>
                </a:cxn>
                <a:cxn ang="0">
                  <a:pos x="54" y="76"/>
                </a:cxn>
                <a:cxn ang="0">
                  <a:pos x="59" y="80"/>
                </a:cxn>
                <a:cxn ang="0">
                  <a:pos x="65" y="81"/>
                </a:cxn>
                <a:cxn ang="0">
                  <a:pos x="65" y="81"/>
                </a:cxn>
                <a:cxn ang="0">
                  <a:pos x="71" y="80"/>
                </a:cxn>
                <a:cxn ang="0">
                  <a:pos x="76" y="76"/>
                </a:cxn>
                <a:cxn ang="0">
                  <a:pos x="79" y="71"/>
                </a:cxn>
                <a:cxn ang="0">
                  <a:pos x="80" y="66"/>
                </a:cxn>
                <a:cxn ang="0">
                  <a:pos x="80" y="66"/>
                </a:cxn>
                <a:cxn ang="0">
                  <a:pos x="79" y="60"/>
                </a:cxn>
                <a:cxn ang="0">
                  <a:pos x="76" y="55"/>
                </a:cxn>
                <a:cxn ang="0">
                  <a:pos x="71" y="51"/>
                </a:cxn>
                <a:cxn ang="0">
                  <a:pos x="65" y="50"/>
                </a:cxn>
                <a:cxn ang="0">
                  <a:pos x="65" y="50"/>
                </a:cxn>
              </a:cxnLst>
              <a:rect l="0" t="0" r="r" b="b"/>
              <a:pathLst>
                <a:path w="130" h="131">
                  <a:moveTo>
                    <a:pt x="65" y="131"/>
                  </a:moveTo>
                  <a:lnTo>
                    <a:pt x="65" y="131"/>
                  </a:lnTo>
                  <a:lnTo>
                    <a:pt x="51" y="130"/>
                  </a:lnTo>
                  <a:lnTo>
                    <a:pt x="40" y="126"/>
                  </a:lnTo>
                  <a:lnTo>
                    <a:pt x="29" y="120"/>
                  </a:lnTo>
                  <a:lnTo>
                    <a:pt x="19" y="112"/>
                  </a:lnTo>
                  <a:lnTo>
                    <a:pt x="11" y="102"/>
                  </a:lnTo>
                  <a:lnTo>
                    <a:pt x="5" y="91"/>
                  </a:lnTo>
                  <a:lnTo>
                    <a:pt x="1" y="79"/>
                  </a:lnTo>
                  <a:lnTo>
                    <a:pt x="0" y="66"/>
                  </a:lnTo>
                  <a:lnTo>
                    <a:pt x="0" y="66"/>
                  </a:lnTo>
                  <a:lnTo>
                    <a:pt x="1" y="52"/>
                  </a:lnTo>
                  <a:lnTo>
                    <a:pt x="5" y="40"/>
                  </a:lnTo>
                  <a:lnTo>
                    <a:pt x="11" y="28"/>
                  </a:lnTo>
                  <a:lnTo>
                    <a:pt x="19" y="20"/>
                  </a:lnTo>
                  <a:lnTo>
                    <a:pt x="29" y="11"/>
                  </a:lnTo>
                  <a:lnTo>
                    <a:pt x="40" y="5"/>
                  </a:lnTo>
                  <a:lnTo>
                    <a:pt x="51" y="1"/>
                  </a:lnTo>
                  <a:lnTo>
                    <a:pt x="65" y="0"/>
                  </a:lnTo>
                  <a:lnTo>
                    <a:pt x="65" y="0"/>
                  </a:lnTo>
                  <a:lnTo>
                    <a:pt x="79" y="1"/>
                  </a:lnTo>
                  <a:lnTo>
                    <a:pt x="90" y="5"/>
                  </a:lnTo>
                  <a:lnTo>
                    <a:pt x="101" y="11"/>
                  </a:lnTo>
                  <a:lnTo>
                    <a:pt x="111" y="20"/>
                  </a:lnTo>
                  <a:lnTo>
                    <a:pt x="119" y="28"/>
                  </a:lnTo>
                  <a:lnTo>
                    <a:pt x="125" y="40"/>
                  </a:lnTo>
                  <a:lnTo>
                    <a:pt x="129" y="52"/>
                  </a:lnTo>
                  <a:lnTo>
                    <a:pt x="130" y="66"/>
                  </a:lnTo>
                  <a:lnTo>
                    <a:pt x="130" y="66"/>
                  </a:lnTo>
                  <a:lnTo>
                    <a:pt x="129" y="79"/>
                  </a:lnTo>
                  <a:lnTo>
                    <a:pt x="125" y="91"/>
                  </a:lnTo>
                  <a:lnTo>
                    <a:pt x="119" y="102"/>
                  </a:lnTo>
                  <a:lnTo>
                    <a:pt x="111" y="112"/>
                  </a:lnTo>
                  <a:lnTo>
                    <a:pt x="101" y="120"/>
                  </a:lnTo>
                  <a:lnTo>
                    <a:pt x="90" y="126"/>
                  </a:lnTo>
                  <a:lnTo>
                    <a:pt x="79" y="130"/>
                  </a:lnTo>
                  <a:lnTo>
                    <a:pt x="65" y="131"/>
                  </a:lnTo>
                  <a:lnTo>
                    <a:pt x="65" y="131"/>
                  </a:lnTo>
                  <a:close/>
                  <a:moveTo>
                    <a:pt x="65" y="50"/>
                  </a:moveTo>
                  <a:lnTo>
                    <a:pt x="65" y="50"/>
                  </a:lnTo>
                  <a:lnTo>
                    <a:pt x="59" y="51"/>
                  </a:lnTo>
                  <a:lnTo>
                    <a:pt x="54" y="55"/>
                  </a:lnTo>
                  <a:lnTo>
                    <a:pt x="51" y="60"/>
                  </a:lnTo>
                  <a:lnTo>
                    <a:pt x="50" y="66"/>
                  </a:lnTo>
                  <a:lnTo>
                    <a:pt x="50" y="66"/>
                  </a:lnTo>
                  <a:lnTo>
                    <a:pt x="51" y="71"/>
                  </a:lnTo>
                  <a:lnTo>
                    <a:pt x="54" y="76"/>
                  </a:lnTo>
                  <a:lnTo>
                    <a:pt x="59" y="80"/>
                  </a:lnTo>
                  <a:lnTo>
                    <a:pt x="65" y="81"/>
                  </a:lnTo>
                  <a:lnTo>
                    <a:pt x="65" y="81"/>
                  </a:lnTo>
                  <a:lnTo>
                    <a:pt x="71" y="80"/>
                  </a:lnTo>
                  <a:lnTo>
                    <a:pt x="76" y="76"/>
                  </a:lnTo>
                  <a:lnTo>
                    <a:pt x="79" y="71"/>
                  </a:lnTo>
                  <a:lnTo>
                    <a:pt x="80" y="66"/>
                  </a:lnTo>
                  <a:lnTo>
                    <a:pt x="80" y="66"/>
                  </a:lnTo>
                  <a:lnTo>
                    <a:pt x="79" y="60"/>
                  </a:lnTo>
                  <a:lnTo>
                    <a:pt x="76" y="55"/>
                  </a:lnTo>
                  <a:lnTo>
                    <a:pt x="71" y="51"/>
                  </a:lnTo>
                  <a:lnTo>
                    <a:pt x="65" y="50"/>
                  </a:lnTo>
                  <a:lnTo>
                    <a:pt x="65" y="5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grpSp>
      <p:pic>
        <p:nvPicPr>
          <p:cNvPr id="89" name="Picture 1"/>
          <p:cNvPicPr>
            <a:picLocks noChangeAspect="1"/>
          </p:cNvPicPr>
          <p:nvPr/>
        </p:nvPicPr>
        <p:blipFill rotWithShape="1">
          <a:blip r:embed="rId2"/>
          <a:srcRect l="-6424" t="-3" b="-3068"/>
          <a:stretch/>
        </p:blipFill>
        <p:spPr bwMode="auto">
          <a:xfrm>
            <a:off x="1593476" y="1126733"/>
            <a:ext cx="1750551" cy="2302095"/>
          </a:xfrm>
          <a:prstGeom prst="rect">
            <a:avLst/>
          </a:prstGeom>
          <a:noFill/>
          <a:ln w="9525">
            <a:noFill/>
            <a:miter lim="800000"/>
            <a:headEnd/>
            <a:tailEnd/>
          </a:ln>
        </p:spPr>
      </p:pic>
      <p:grpSp>
        <p:nvGrpSpPr>
          <p:cNvPr id="90" name="Group 36"/>
          <p:cNvGrpSpPr>
            <a:grpSpLocks/>
          </p:cNvGrpSpPr>
          <p:nvPr/>
        </p:nvGrpSpPr>
        <p:grpSpPr bwMode="auto">
          <a:xfrm>
            <a:off x="4349933" y="873570"/>
            <a:ext cx="695082" cy="518718"/>
            <a:chOff x="3525" y="1799"/>
            <a:chExt cx="483" cy="360"/>
          </a:xfrm>
        </p:grpSpPr>
        <p:sp>
          <p:nvSpPr>
            <p:cNvPr id="91" name="Freeform 37"/>
            <p:cNvSpPr>
              <a:spLocks/>
            </p:cNvSpPr>
            <p:nvPr/>
          </p:nvSpPr>
          <p:spPr bwMode="auto">
            <a:xfrm>
              <a:off x="3529" y="1838"/>
              <a:ext cx="401" cy="50"/>
            </a:xfrm>
            <a:custGeom>
              <a:avLst/>
              <a:gdLst/>
              <a:ahLst/>
              <a:cxnLst>
                <a:cxn ang="0">
                  <a:pos x="875" y="109"/>
                </a:cxn>
                <a:cxn ang="0">
                  <a:pos x="0" y="109"/>
                </a:cxn>
                <a:cxn ang="0">
                  <a:pos x="0" y="23"/>
                </a:cxn>
                <a:cxn ang="0">
                  <a:pos x="0" y="23"/>
                </a:cxn>
                <a:cxn ang="0">
                  <a:pos x="1" y="14"/>
                </a:cxn>
                <a:cxn ang="0">
                  <a:pos x="6" y="6"/>
                </a:cxn>
                <a:cxn ang="0">
                  <a:pos x="14" y="2"/>
                </a:cxn>
                <a:cxn ang="0">
                  <a:pos x="23" y="0"/>
                </a:cxn>
                <a:cxn ang="0">
                  <a:pos x="852" y="0"/>
                </a:cxn>
                <a:cxn ang="0">
                  <a:pos x="852" y="0"/>
                </a:cxn>
                <a:cxn ang="0">
                  <a:pos x="861" y="2"/>
                </a:cxn>
                <a:cxn ang="0">
                  <a:pos x="867" y="6"/>
                </a:cxn>
                <a:cxn ang="0">
                  <a:pos x="873" y="14"/>
                </a:cxn>
                <a:cxn ang="0">
                  <a:pos x="875" y="23"/>
                </a:cxn>
                <a:cxn ang="0">
                  <a:pos x="875" y="109"/>
                </a:cxn>
              </a:cxnLst>
              <a:rect l="0" t="0" r="r" b="b"/>
              <a:pathLst>
                <a:path w="875" h="109">
                  <a:moveTo>
                    <a:pt x="875" y="109"/>
                  </a:moveTo>
                  <a:lnTo>
                    <a:pt x="0" y="109"/>
                  </a:lnTo>
                  <a:lnTo>
                    <a:pt x="0" y="23"/>
                  </a:lnTo>
                  <a:lnTo>
                    <a:pt x="0" y="23"/>
                  </a:lnTo>
                  <a:lnTo>
                    <a:pt x="1" y="14"/>
                  </a:lnTo>
                  <a:lnTo>
                    <a:pt x="6" y="6"/>
                  </a:lnTo>
                  <a:lnTo>
                    <a:pt x="14" y="2"/>
                  </a:lnTo>
                  <a:lnTo>
                    <a:pt x="23" y="0"/>
                  </a:lnTo>
                  <a:lnTo>
                    <a:pt x="852" y="0"/>
                  </a:lnTo>
                  <a:lnTo>
                    <a:pt x="852" y="0"/>
                  </a:lnTo>
                  <a:lnTo>
                    <a:pt x="861" y="2"/>
                  </a:lnTo>
                  <a:lnTo>
                    <a:pt x="867" y="6"/>
                  </a:lnTo>
                  <a:lnTo>
                    <a:pt x="873" y="14"/>
                  </a:lnTo>
                  <a:lnTo>
                    <a:pt x="875" y="23"/>
                  </a:lnTo>
                  <a:lnTo>
                    <a:pt x="875" y="109"/>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92" name="Freeform 38"/>
            <p:cNvSpPr>
              <a:spLocks noEditPoints="1"/>
            </p:cNvSpPr>
            <p:nvPr/>
          </p:nvSpPr>
          <p:spPr bwMode="auto">
            <a:xfrm>
              <a:off x="3525" y="1834"/>
              <a:ext cx="408" cy="58"/>
            </a:xfrm>
            <a:custGeom>
              <a:avLst/>
              <a:gdLst/>
              <a:ahLst/>
              <a:cxnLst>
                <a:cxn ang="0">
                  <a:pos x="884" y="127"/>
                </a:cxn>
                <a:cxn ang="0">
                  <a:pos x="9" y="127"/>
                </a:cxn>
                <a:cxn ang="0">
                  <a:pos x="9" y="127"/>
                </a:cxn>
                <a:cxn ang="0">
                  <a:pos x="6" y="127"/>
                </a:cxn>
                <a:cxn ang="0">
                  <a:pos x="3" y="126"/>
                </a:cxn>
                <a:cxn ang="0">
                  <a:pos x="1" y="123"/>
                </a:cxn>
                <a:cxn ang="0">
                  <a:pos x="0" y="118"/>
                </a:cxn>
                <a:cxn ang="0">
                  <a:pos x="0" y="32"/>
                </a:cxn>
                <a:cxn ang="0">
                  <a:pos x="0" y="32"/>
                </a:cxn>
                <a:cxn ang="0">
                  <a:pos x="1" y="25"/>
                </a:cxn>
                <a:cxn ang="0">
                  <a:pos x="3" y="20"/>
                </a:cxn>
                <a:cxn ang="0">
                  <a:pos x="6" y="14"/>
                </a:cxn>
                <a:cxn ang="0">
                  <a:pos x="9" y="9"/>
                </a:cxn>
                <a:cxn ang="0">
                  <a:pos x="13" y="6"/>
                </a:cxn>
                <a:cxn ang="0">
                  <a:pos x="19" y="3"/>
                </a:cxn>
                <a:cxn ang="0">
                  <a:pos x="24" y="0"/>
                </a:cxn>
                <a:cxn ang="0">
                  <a:pos x="32" y="0"/>
                </a:cxn>
                <a:cxn ang="0">
                  <a:pos x="861" y="0"/>
                </a:cxn>
                <a:cxn ang="0">
                  <a:pos x="861" y="0"/>
                </a:cxn>
                <a:cxn ang="0">
                  <a:pos x="867" y="0"/>
                </a:cxn>
                <a:cxn ang="0">
                  <a:pos x="873" y="3"/>
                </a:cxn>
                <a:cxn ang="0">
                  <a:pos x="879" y="6"/>
                </a:cxn>
                <a:cxn ang="0">
                  <a:pos x="884" y="9"/>
                </a:cxn>
                <a:cxn ang="0">
                  <a:pos x="887" y="14"/>
                </a:cxn>
                <a:cxn ang="0">
                  <a:pos x="890" y="20"/>
                </a:cxn>
                <a:cxn ang="0">
                  <a:pos x="891" y="25"/>
                </a:cxn>
                <a:cxn ang="0">
                  <a:pos x="893" y="32"/>
                </a:cxn>
                <a:cxn ang="0">
                  <a:pos x="893" y="118"/>
                </a:cxn>
                <a:cxn ang="0">
                  <a:pos x="893" y="118"/>
                </a:cxn>
                <a:cxn ang="0">
                  <a:pos x="891" y="123"/>
                </a:cxn>
                <a:cxn ang="0">
                  <a:pos x="890" y="126"/>
                </a:cxn>
                <a:cxn ang="0">
                  <a:pos x="887" y="127"/>
                </a:cxn>
                <a:cxn ang="0">
                  <a:pos x="884" y="127"/>
                </a:cxn>
                <a:cxn ang="0">
                  <a:pos x="884" y="127"/>
                </a:cxn>
                <a:cxn ang="0">
                  <a:pos x="18" y="109"/>
                </a:cxn>
                <a:cxn ang="0">
                  <a:pos x="875" y="109"/>
                </a:cxn>
                <a:cxn ang="0">
                  <a:pos x="875" y="32"/>
                </a:cxn>
                <a:cxn ang="0">
                  <a:pos x="875" y="32"/>
                </a:cxn>
                <a:cxn ang="0">
                  <a:pos x="873" y="26"/>
                </a:cxn>
                <a:cxn ang="0">
                  <a:pos x="870" y="23"/>
                </a:cxn>
                <a:cxn ang="0">
                  <a:pos x="867" y="20"/>
                </a:cxn>
                <a:cxn ang="0">
                  <a:pos x="861" y="19"/>
                </a:cxn>
                <a:cxn ang="0">
                  <a:pos x="32" y="19"/>
                </a:cxn>
                <a:cxn ang="0">
                  <a:pos x="32" y="19"/>
                </a:cxn>
                <a:cxn ang="0">
                  <a:pos x="26" y="20"/>
                </a:cxn>
                <a:cxn ang="0">
                  <a:pos x="23" y="23"/>
                </a:cxn>
                <a:cxn ang="0">
                  <a:pos x="19" y="26"/>
                </a:cxn>
                <a:cxn ang="0">
                  <a:pos x="18" y="32"/>
                </a:cxn>
                <a:cxn ang="0">
                  <a:pos x="18" y="109"/>
                </a:cxn>
              </a:cxnLst>
              <a:rect l="0" t="0" r="r" b="b"/>
              <a:pathLst>
                <a:path w="893" h="127">
                  <a:moveTo>
                    <a:pt x="884" y="127"/>
                  </a:moveTo>
                  <a:lnTo>
                    <a:pt x="9" y="127"/>
                  </a:lnTo>
                  <a:lnTo>
                    <a:pt x="9" y="127"/>
                  </a:lnTo>
                  <a:lnTo>
                    <a:pt x="6" y="127"/>
                  </a:lnTo>
                  <a:lnTo>
                    <a:pt x="3" y="126"/>
                  </a:lnTo>
                  <a:lnTo>
                    <a:pt x="1" y="123"/>
                  </a:lnTo>
                  <a:lnTo>
                    <a:pt x="0" y="118"/>
                  </a:lnTo>
                  <a:lnTo>
                    <a:pt x="0" y="32"/>
                  </a:lnTo>
                  <a:lnTo>
                    <a:pt x="0" y="32"/>
                  </a:lnTo>
                  <a:lnTo>
                    <a:pt x="1" y="25"/>
                  </a:lnTo>
                  <a:lnTo>
                    <a:pt x="3" y="20"/>
                  </a:lnTo>
                  <a:lnTo>
                    <a:pt x="6" y="14"/>
                  </a:lnTo>
                  <a:lnTo>
                    <a:pt x="9" y="9"/>
                  </a:lnTo>
                  <a:lnTo>
                    <a:pt x="13" y="6"/>
                  </a:lnTo>
                  <a:lnTo>
                    <a:pt x="19" y="3"/>
                  </a:lnTo>
                  <a:lnTo>
                    <a:pt x="24" y="0"/>
                  </a:lnTo>
                  <a:lnTo>
                    <a:pt x="32" y="0"/>
                  </a:lnTo>
                  <a:lnTo>
                    <a:pt x="861" y="0"/>
                  </a:lnTo>
                  <a:lnTo>
                    <a:pt x="861" y="0"/>
                  </a:lnTo>
                  <a:lnTo>
                    <a:pt x="867" y="0"/>
                  </a:lnTo>
                  <a:lnTo>
                    <a:pt x="873" y="3"/>
                  </a:lnTo>
                  <a:lnTo>
                    <a:pt x="879" y="6"/>
                  </a:lnTo>
                  <a:lnTo>
                    <a:pt x="884" y="9"/>
                  </a:lnTo>
                  <a:lnTo>
                    <a:pt x="887" y="14"/>
                  </a:lnTo>
                  <a:lnTo>
                    <a:pt x="890" y="20"/>
                  </a:lnTo>
                  <a:lnTo>
                    <a:pt x="891" y="25"/>
                  </a:lnTo>
                  <a:lnTo>
                    <a:pt x="893" y="32"/>
                  </a:lnTo>
                  <a:lnTo>
                    <a:pt x="893" y="118"/>
                  </a:lnTo>
                  <a:lnTo>
                    <a:pt x="893" y="118"/>
                  </a:lnTo>
                  <a:lnTo>
                    <a:pt x="891" y="123"/>
                  </a:lnTo>
                  <a:lnTo>
                    <a:pt x="890" y="126"/>
                  </a:lnTo>
                  <a:lnTo>
                    <a:pt x="887" y="127"/>
                  </a:lnTo>
                  <a:lnTo>
                    <a:pt x="884" y="127"/>
                  </a:lnTo>
                  <a:lnTo>
                    <a:pt x="884" y="127"/>
                  </a:lnTo>
                  <a:close/>
                  <a:moveTo>
                    <a:pt x="18" y="109"/>
                  </a:moveTo>
                  <a:lnTo>
                    <a:pt x="875" y="109"/>
                  </a:lnTo>
                  <a:lnTo>
                    <a:pt x="875" y="32"/>
                  </a:lnTo>
                  <a:lnTo>
                    <a:pt x="875" y="32"/>
                  </a:lnTo>
                  <a:lnTo>
                    <a:pt x="873" y="26"/>
                  </a:lnTo>
                  <a:lnTo>
                    <a:pt x="870" y="23"/>
                  </a:lnTo>
                  <a:lnTo>
                    <a:pt x="867" y="20"/>
                  </a:lnTo>
                  <a:lnTo>
                    <a:pt x="861" y="19"/>
                  </a:lnTo>
                  <a:lnTo>
                    <a:pt x="32" y="19"/>
                  </a:lnTo>
                  <a:lnTo>
                    <a:pt x="32" y="19"/>
                  </a:lnTo>
                  <a:lnTo>
                    <a:pt x="26" y="20"/>
                  </a:lnTo>
                  <a:lnTo>
                    <a:pt x="23" y="23"/>
                  </a:lnTo>
                  <a:lnTo>
                    <a:pt x="19" y="26"/>
                  </a:lnTo>
                  <a:lnTo>
                    <a:pt x="18" y="32"/>
                  </a:lnTo>
                  <a:lnTo>
                    <a:pt x="18" y="109"/>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93" name="Rectangle 39"/>
            <p:cNvSpPr>
              <a:spLocks noChangeArrowheads="1"/>
            </p:cNvSpPr>
            <p:nvPr/>
          </p:nvSpPr>
          <p:spPr bwMode="auto">
            <a:xfrm>
              <a:off x="3630" y="1856"/>
              <a:ext cx="279" cy="18"/>
            </a:xfrm>
            <a:prstGeom prst="rect">
              <a:avLst/>
            </a:prstGeom>
            <a:solidFill>
              <a:srgbClr val="292929"/>
            </a:solidFill>
            <a:ln w="9525">
              <a:noFill/>
              <a:miter lim="800000"/>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94" name="Freeform 40"/>
            <p:cNvSpPr>
              <a:spLocks/>
            </p:cNvSpPr>
            <p:nvPr/>
          </p:nvSpPr>
          <p:spPr bwMode="auto">
            <a:xfrm>
              <a:off x="3553" y="1858"/>
              <a:ext cx="14" cy="14"/>
            </a:xfrm>
            <a:custGeom>
              <a:avLst/>
              <a:gdLst/>
              <a:ahLst/>
              <a:cxnLst>
                <a:cxn ang="0">
                  <a:pos x="30" y="15"/>
                </a:cxn>
                <a:cxn ang="0">
                  <a:pos x="30" y="15"/>
                </a:cxn>
                <a:cxn ang="0">
                  <a:pos x="30" y="21"/>
                </a:cxn>
                <a:cxn ang="0">
                  <a:pos x="25" y="26"/>
                </a:cxn>
                <a:cxn ang="0">
                  <a:pos x="21" y="29"/>
                </a:cxn>
                <a:cxn ang="0">
                  <a:pos x="15" y="30"/>
                </a:cxn>
                <a:cxn ang="0">
                  <a:pos x="15" y="30"/>
                </a:cxn>
                <a:cxn ang="0">
                  <a:pos x="9" y="29"/>
                </a:cxn>
                <a:cxn ang="0">
                  <a:pos x="4" y="26"/>
                </a:cxn>
                <a:cxn ang="0">
                  <a:pos x="1" y="21"/>
                </a:cxn>
                <a:cxn ang="0">
                  <a:pos x="0" y="15"/>
                </a:cxn>
                <a:cxn ang="0">
                  <a:pos x="0" y="15"/>
                </a:cxn>
                <a:cxn ang="0">
                  <a:pos x="1" y="9"/>
                </a:cxn>
                <a:cxn ang="0">
                  <a:pos x="4" y="5"/>
                </a:cxn>
                <a:cxn ang="0">
                  <a:pos x="9" y="2"/>
                </a:cxn>
                <a:cxn ang="0">
                  <a:pos x="15" y="0"/>
                </a:cxn>
                <a:cxn ang="0">
                  <a:pos x="15" y="0"/>
                </a:cxn>
                <a:cxn ang="0">
                  <a:pos x="21" y="2"/>
                </a:cxn>
                <a:cxn ang="0">
                  <a:pos x="25" y="5"/>
                </a:cxn>
                <a:cxn ang="0">
                  <a:pos x="30" y="9"/>
                </a:cxn>
                <a:cxn ang="0">
                  <a:pos x="30" y="15"/>
                </a:cxn>
                <a:cxn ang="0">
                  <a:pos x="30" y="15"/>
                </a:cxn>
              </a:cxnLst>
              <a:rect l="0" t="0" r="r" b="b"/>
              <a:pathLst>
                <a:path w="30" h="30">
                  <a:moveTo>
                    <a:pt x="30" y="15"/>
                  </a:moveTo>
                  <a:lnTo>
                    <a:pt x="30" y="15"/>
                  </a:lnTo>
                  <a:lnTo>
                    <a:pt x="30" y="21"/>
                  </a:lnTo>
                  <a:lnTo>
                    <a:pt x="25" y="26"/>
                  </a:lnTo>
                  <a:lnTo>
                    <a:pt x="21" y="29"/>
                  </a:lnTo>
                  <a:lnTo>
                    <a:pt x="15" y="30"/>
                  </a:lnTo>
                  <a:lnTo>
                    <a:pt x="15" y="30"/>
                  </a:lnTo>
                  <a:lnTo>
                    <a:pt x="9" y="29"/>
                  </a:lnTo>
                  <a:lnTo>
                    <a:pt x="4" y="26"/>
                  </a:lnTo>
                  <a:lnTo>
                    <a:pt x="1" y="21"/>
                  </a:lnTo>
                  <a:lnTo>
                    <a:pt x="0" y="15"/>
                  </a:lnTo>
                  <a:lnTo>
                    <a:pt x="0" y="15"/>
                  </a:lnTo>
                  <a:lnTo>
                    <a:pt x="1" y="9"/>
                  </a:lnTo>
                  <a:lnTo>
                    <a:pt x="4" y="5"/>
                  </a:lnTo>
                  <a:lnTo>
                    <a:pt x="9" y="2"/>
                  </a:lnTo>
                  <a:lnTo>
                    <a:pt x="15" y="0"/>
                  </a:lnTo>
                  <a:lnTo>
                    <a:pt x="15" y="0"/>
                  </a:lnTo>
                  <a:lnTo>
                    <a:pt x="21" y="2"/>
                  </a:lnTo>
                  <a:lnTo>
                    <a:pt x="25" y="5"/>
                  </a:lnTo>
                  <a:lnTo>
                    <a:pt x="30" y="9"/>
                  </a:lnTo>
                  <a:lnTo>
                    <a:pt x="30" y="15"/>
                  </a:lnTo>
                  <a:lnTo>
                    <a:pt x="30" y="15"/>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95" name="Freeform 41"/>
            <p:cNvSpPr>
              <a:spLocks/>
            </p:cNvSpPr>
            <p:nvPr/>
          </p:nvSpPr>
          <p:spPr bwMode="auto">
            <a:xfrm>
              <a:off x="3577" y="1858"/>
              <a:ext cx="14" cy="14"/>
            </a:xfrm>
            <a:custGeom>
              <a:avLst/>
              <a:gdLst/>
              <a:ahLst/>
              <a:cxnLst>
                <a:cxn ang="0">
                  <a:pos x="32" y="15"/>
                </a:cxn>
                <a:cxn ang="0">
                  <a:pos x="32" y="15"/>
                </a:cxn>
                <a:cxn ang="0">
                  <a:pos x="30" y="21"/>
                </a:cxn>
                <a:cxn ang="0">
                  <a:pos x="27" y="26"/>
                </a:cxn>
                <a:cxn ang="0">
                  <a:pos x="21" y="29"/>
                </a:cxn>
                <a:cxn ang="0">
                  <a:pos x="15" y="30"/>
                </a:cxn>
                <a:cxn ang="0">
                  <a:pos x="15" y="30"/>
                </a:cxn>
                <a:cxn ang="0">
                  <a:pos x="9" y="29"/>
                </a:cxn>
                <a:cxn ang="0">
                  <a:pos x="5" y="26"/>
                </a:cxn>
                <a:cxn ang="0">
                  <a:pos x="2" y="21"/>
                </a:cxn>
                <a:cxn ang="0">
                  <a:pos x="0" y="15"/>
                </a:cxn>
                <a:cxn ang="0">
                  <a:pos x="0" y="15"/>
                </a:cxn>
                <a:cxn ang="0">
                  <a:pos x="2" y="9"/>
                </a:cxn>
                <a:cxn ang="0">
                  <a:pos x="5" y="5"/>
                </a:cxn>
                <a:cxn ang="0">
                  <a:pos x="9" y="2"/>
                </a:cxn>
                <a:cxn ang="0">
                  <a:pos x="15" y="0"/>
                </a:cxn>
                <a:cxn ang="0">
                  <a:pos x="15" y="0"/>
                </a:cxn>
                <a:cxn ang="0">
                  <a:pos x="21" y="2"/>
                </a:cxn>
                <a:cxn ang="0">
                  <a:pos x="27" y="5"/>
                </a:cxn>
                <a:cxn ang="0">
                  <a:pos x="30" y="9"/>
                </a:cxn>
                <a:cxn ang="0">
                  <a:pos x="32" y="15"/>
                </a:cxn>
                <a:cxn ang="0">
                  <a:pos x="32" y="15"/>
                </a:cxn>
              </a:cxnLst>
              <a:rect l="0" t="0" r="r" b="b"/>
              <a:pathLst>
                <a:path w="32" h="30">
                  <a:moveTo>
                    <a:pt x="32" y="15"/>
                  </a:moveTo>
                  <a:lnTo>
                    <a:pt x="32" y="15"/>
                  </a:lnTo>
                  <a:lnTo>
                    <a:pt x="30" y="21"/>
                  </a:lnTo>
                  <a:lnTo>
                    <a:pt x="27" y="26"/>
                  </a:lnTo>
                  <a:lnTo>
                    <a:pt x="21" y="29"/>
                  </a:lnTo>
                  <a:lnTo>
                    <a:pt x="15" y="30"/>
                  </a:lnTo>
                  <a:lnTo>
                    <a:pt x="15" y="30"/>
                  </a:lnTo>
                  <a:lnTo>
                    <a:pt x="9" y="29"/>
                  </a:lnTo>
                  <a:lnTo>
                    <a:pt x="5" y="26"/>
                  </a:lnTo>
                  <a:lnTo>
                    <a:pt x="2" y="21"/>
                  </a:lnTo>
                  <a:lnTo>
                    <a:pt x="0" y="15"/>
                  </a:lnTo>
                  <a:lnTo>
                    <a:pt x="0" y="15"/>
                  </a:lnTo>
                  <a:lnTo>
                    <a:pt x="2" y="9"/>
                  </a:lnTo>
                  <a:lnTo>
                    <a:pt x="5" y="5"/>
                  </a:lnTo>
                  <a:lnTo>
                    <a:pt x="9" y="2"/>
                  </a:lnTo>
                  <a:lnTo>
                    <a:pt x="15" y="0"/>
                  </a:lnTo>
                  <a:lnTo>
                    <a:pt x="15" y="0"/>
                  </a:lnTo>
                  <a:lnTo>
                    <a:pt x="21" y="2"/>
                  </a:lnTo>
                  <a:lnTo>
                    <a:pt x="27" y="5"/>
                  </a:lnTo>
                  <a:lnTo>
                    <a:pt x="30" y="9"/>
                  </a:lnTo>
                  <a:lnTo>
                    <a:pt x="32" y="15"/>
                  </a:lnTo>
                  <a:lnTo>
                    <a:pt x="32" y="15"/>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96" name="Freeform 42"/>
            <p:cNvSpPr>
              <a:spLocks/>
            </p:cNvSpPr>
            <p:nvPr/>
          </p:nvSpPr>
          <p:spPr bwMode="auto">
            <a:xfrm>
              <a:off x="3600" y="1858"/>
              <a:ext cx="15" cy="14"/>
            </a:xfrm>
            <a:custGeom>
              <a:avLst/>
              <a:gdLst/>
              <a:ahLst/>
              <a:cxnLst>
                <a:cxn ang="0">
                  <a:pos x="32" y="15"/>
                </a:cxn>
                <a:cxn ang="0">
                  <a:pos x="32" y="15"/>
                </a:cxn>
                <a:cxn ang="0">
                  <a:pos x="30" y="21"/>
                </a:cxn>
                <a:cxn ang="0">
                  <a:pos x="27" y="26"/>
                </a:cxn>
                <a:cxn ang="0">
                  <a:pos x="21" y="29"/>
                </a:cxn>
                <a:cxn ang="0">
                  <a:pos x="15" y="30"/>
                </a:cxn>
                <a:cxn ang="0">
                  <a:pos x="15" y="30"/>
                </a:cxn>
                <a:cxn ang="0">
                  <a:pos x="9" y="29"/>
                </a:cxn>
                <a:cxn ang="0">
                  <a:pos x="5" y="26"/>
                </a:cxn>
                <a:cxn ang="0">
                  <a:pos x="2" y="21"/>
                </a:cxn>
                <a:cxn ang="0">
                  <a:pos x="0" y="15"/>
                </a:cxn>
                <a:cxn ang="0">
                  <a:pos x="0" y="15"/>
                </a:cxn>
                <a:cxn ang="0">
                  <a:pos x="2" y="9"/>
                </a:cxn>
                <a:cxn ang="0">
                  <a:pos x="5" y="5"/>
                </a:cxn>
                <a:cxn ang="0">
                  <a:pos x="9" y="2"/>
                </a:cxn>
                <a:cxn ang="0">
                  <a:pos x="15" y="0"/>
                </a:cxn>
                <a:cxn ang="0">
                  <a:pos x="15" y="0"/>
                </a:cxn>
                <a:cxn ang="0">
                  <a:pos x="21" y="2"/>
                </a:cxn>
                <a:cxn ang="0">
                  <a:pos x="27" y="5"/>
                </a:cxn>
                <a:cxn ang="0">
                  <a:pos x="30" y="9"/>
                </a:cxn>
                <a:cxn ang="0">
                  <a:pos x="32" y="15"/>
                </a:cxn>
                <a:cxn ang="0">
                  <a:pos x="32" y="15"/>
                </a:cxn>
              </a:cxnLst>
              <a:rect l="0" t="0" r="r" b="b"/>
              <a:pathLst>
                <a:path w="32" h="30">
                  <a:moveTo>
                    <a:pt x="32" y="15"/>
                  </a:moveTo>
                  <a:lnTo>
                    <a:pt x="32" y="15"/>
                  </a:lnTo>
                  <a:lnTo>
                    <a:pt x="30" y="21"/>
                  </a:lnTo>
                  <a:lnTo>
                    <a:pt x="27" y="26"/>
                  </a:lnTo>
                  <a:lnTo>
                    <a:pt x="21" y="29"/>
                  </a:lnTo>
                  <a:lnTo>
                    <a:pt x="15" y="30"/>
                  </a:lnTo>
                  <a:lnTo>
                    <a:pt x="15" y="30"/>
                  </a:lnTo>
                  <a:lnTo>
                    <a:pt x="9" y="29"/>
                  </a:lnTo>
                  <a:lnTo>
                    <a:pt x="5" y="26"/>
                  </a:lnTo>
                  <a:lnTo>
                    <a:pt x="2" y="21"/>
                  </a:lnTo>
                  <a:lnTo>
                    <a:pt x="0" y="15"/>
                  </a:lnTo>
                  <a:lnTo>
                    <a:pt x="0" y="15"/>
                  </a:lnTo>
                  <a:lnTo>
                    <a:pt x="2" y="9"/>
                  </a:lnTo>
                  <a:lnTo>
                    <a:pt x="5" y="5"/>
                  </a:lnTo>
                  <a:lnTo>
                    <a:pt x="9" y="2"/>
                  </a:lnTo>
                  <a:lnTo>
                    <a:pt x="15" y="0"/>
                  </a:lnTo>
                  <a:lnTo>
                    <a:pt x="15" y="0"/>
                  </a:lnTo>
                  <a:lnTo>
                    <a:pt x="21" y="2"/>
                  </a:lnTo>
                  <a:lnTo>
                    <a:pt x="27" y="5"/>
                  </a:lnTo>
                  <a:lnTo>
                    <a:pt x="30" y="9"/>
                  </a:lnTo>
                  <a:lnTo>
                    <a:pt x="32" y="15"/>
                  </a:lnTo>
                  <a:lnTo>
                    <a:pt x="32" y="15"/>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97" name="Freeform 43"/>
            <p:cNvSpPr>
              <a:spLocks noEditPoints="1"/>
            </p:cNvSpPr>
            <p:nvPr/>
          </p:nvSpPr>
          <p:spPr bwMode="auto">
            <a:xfrm>
              <a:off x="3525" y="1883"/>
              <a:ext cx="408" cy="276"/>
            </a:xfrm>
            <a:custGeom>
              <a:avLst/>
              <a:gdLst/>
              <a:ahLst/>
              <a:cxnLst>
                <a:cxn ang="0">
                  <a:pos x="884" y="602"/>
                </a:cxn>
                <a:cxn ang="0">
                  <a:pos x="9" y="602"/>
                </a:cxn>
                <a:cxn ang="0">
                  <a:pos x="9" y="602"/>
                </a:cxn>
                <a:cxn ang="0">
                  <a:pos x="6" y="600"/>
                </a:cxn>
                <a:cxn ang="0">
                  <a:pos x="3" y="599"/>
                </a:cxn>
                <a:cxn ang="0">
                  <a:pos x="1" y="596"/>
                </a:cxn>
                <a:cxn ang="0">
                  <a:pos x="0" y="593"/>
                </a:cxn>
                <a:cxn ang="0">
                  <a:pos x="0" y="9"/>
                </a:cxn>
                <a:cxn ang="0">
                  <a:pos x="0" y="9"/>
                </a:cxn>
                <a:cxn ang="0">
                  <a:pos x="1" y="6"/>
                </a:cxn>
                <a:cxn ang="0">
                  <a:pos x="3" y="3"/>
                </a:cxn>
                <a:cxn ang="0">
                  <a:pos x="6" y="1"/>
                </a:cxn>
                <a:cxn ang="0">
                  <a:pos x="9" y="0"/>
                </a:cxn>
                <a:cxn ang="0">
                  <a:pos x="884" y="0"/>
                </a:cxn>
                <a:cxn ang="0">
                  <a:pos x="884" y="0"/>
                </a:cxn>
                <a:cxn ang="0">
                  <a:pos x="887" y="1"/>
                </a:cxn>
                <a:cxn ang="0">
                  <a:pos x="890" y="3"/>
                </a:cxn>
                <a:cxn ang="0">
                  <a:pos x="891" y="6"/>
                </a:cxn>
                <a:cxn ang="0">
                  <a:pos x="893" y="9"/>
                </a:cxn>
                <a:cxn ang="0">
                  <a:pos x="893" y="593"/>
                </a:cxn>
                <a:cxn ang="0">
                  <a:pos x="893" y="593"/>
                </a:cxn>
                <a:cxn ang="0">
                  <a:pos x="891" y="596"/>
                </a:cxn>
                <a:cxn ang="0">
                  <a:pos x="890" y="599"/>
                </a:cxn>
                <a:cxn ang="0">
                  <a:pos x="887" y="600"/>
                </a:cxn>
                <a:cxn ang="0">
                  <a:pos x="884" y="602"/>
                </a:cxn>
                <a:cxn ang="0">
                  <a:pos x="884" y="602"/>
                </a:cxn>
                <a:cxn ang="0">
                  <a:pos x="18" y="584"/>
                </a:cxn>
                <a:cxn ang="0">
                  <a:pos x="875" y="584"/>
                </a:cxn>
                <a:cxn ang="0">
                  <a:pos x="875" y="18"/>
                </a:cxn>
                <a:cxn ang="0">
                  <a:pos x="18" y="18"/>
                </a:cxn>
                <a:cxn ang="0">
                  <a:pos x="18" y="584"/>
                </a:cxn>
              </a:cxnLst>
              <a:rect l="0" t="0" r="r" b="b"/>
              <a:pathLst>
                <a:path w="893" h="602">
                  <a:moveTo>
                    <a:pt x="884" y="602"/>
                  </a:moveTo>
                  <a:lnTo>
                    <a:pt x="9" y="602"/>
                  </a:lnTo>
                  <a:lnTo>
                    <a:pt x="9" y="602"/>
                  </a:lnTo>
                  <a:lnTo>
                    <a:pt x="6" y="600"/>
                  </a:lnTo>
                  <a:lnTo>
                    <a:pt x="3" y="599"/>
                  </a:lnTo>
                  <a:lnTo>
                    <a:pt x="1" y="596"/>
                  </a:lnTo>
                  <a:lnTo>
                    <a:pt x="0" y="593"/>
                  </a:lnTo>
                  <a:lnTo>
                    <a:pt x="0" y="9"/>
                  </a:lnTo>
                  <a:lnTo>
                    <a:pt x="0" y="9"/>
                  </a:lnTo>
                  <a:lnTo>
                    <a:pt x="1" y="6"/>
                  </a:lnTo>
                  <a:lnTo>
                    <a:pt x="3" y="3"/>
                  </a:lnTo>
                  <a:lnTo>
                    <a:pt x="6" y="1"/>
                  </a:lnTo>
                  <a:lnTo>
                    <a:pt x="9" y="0"/>
                  </a:lnTo>
                  <a:lnTo>
                    <a:pt x="884" y="0"/>
                  </a:lnTo>
                  <a:lnTo>
                    <a:pt x="884" y="0"/>
                  </a:lnTo>
                  <a:lnTo>
                    <a:pt x="887" y="1"/>
                  </a:lnTo>
                  <a:lnTo>
                    <a:pt x="890" y="3"/>
                  </a:lnTo>
                  <a:lnTo>
                    <a:pt x="891" y="6"/>
                  </a:lnTo>
                  <a:lnTo>
                    <a:pt x="893" y="9"/>
                  </a:lnTo>
                  <a:lnTo>
                    <a:pt x="893" y="593"/>
                  </a:lnTo>
                  <a:lnTo>
                    <a:pt x="893" y="593"/>
                  </a:lnTo>
                  <a:lnTo>
                    <a:pt x="891" y="596"/>
                  </a:lnTo>
                  <a:lnTo>
                    <a:pt x="890" y="599"/>
                  </a:lnTo>
                  <a:lnTo>
                    <a:pt x="887" y="600"/>
                  </a:lnTo>
                  <a:lnTo>
                    <a:pt x="884" y="602"/>
                  </a:lnTo>
                  <a:lnTo>
                    <a:pt x="884" y="602"/>
                  </a:lnTo>
                  <a:close/>
                  <a:moveTo>
                    <a:pt x="18" y="584"/>
                  </a:moveTo>
                  <a:lnTo>
                    <a:pt x="875" y="584"/>
                  </a:lnTo>
                  <a:lnTo>
                    <a:pt x="875" y="18"/>
                  </a:lnTo>
                  <a:lnTo>
                    <a:pt x="18" y="18"/>
                  </a:lnTo>
                  <a:lnTo>
                    <a:pt x="18" y="58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98" name="Freeform 44"/>
            <p:cNvSpPr>
              <a:spLocks/>
            </p:cNvSpPr>
            <p:nvPr/>
          </p:nvSpPr>
          <p:spPr bwMode="auto">
            <a:xfrm>
              <a:off x="3823" y="2041"/>
              <a:ext cx="10" cy="13"/>
            </a:xfrm>
            <a:custGeom>
              <a:avLst/>
              <a:gdLst/>
              <a:ahLst/>
              <a:cxnLst>
                <a:cxn ang="0">
                  <a:pos x="10" y="30"/>
                </a:cxn>
                <a:cxn ang="0">
                  <a:pos x="10" y="30"/>
                </a:cxn>
                <a:cxn ang="0">
                  <a:pos x="7" y="30"/>
                </a:cxn>
                <a:cxn ang="0">
                  <a:pos x="7" y="30"/>
                </a:cxn>
                <a:cxn ang="0">
                  <a:pos x="3" y="29"/>
                </a:cxn>
                <a:cxn ang="0">
                  <a:pos x="0" y="26"/>
                </a:cxn>
                <a:cxn ang="0">
                  <a:pos x="0" y="21"/>
                </a:cxn>
                <a:cxn ang="0">
                  <a:pos x="0" y="18"/>
                </a:cxn>
                <a:cxn ang="0">
                  <a:pos x="0" y="18"/>
                </a:cxn>
                <a:cxn ang="0">
                  <a:pos x="3" y="8"/>
                </a:cxn>
                <a:cxn ang="0">
                  <a:pos x="3" y="8"/>
                </a:cxn>
                <a:cxn ang="0">
                  <a:pos x="5" y="5"/>
                </a:cxn>
                <a:cxn ang="0">
                  <a:pos x="8" y="2"/>
                </a:cxn>
                <a:cxn ang="0">
                  <a:pos x="11" y="0"/>
                </a:cxn>
                <a:cxn ang="0">
                  <a:pos x="16" y="2"/>
                </a:cxn>
                <a:cxn ang="0">
                  <a:pos x="16" y="2"/>
                </a:cxn>
                <a:cxn ang="0">
                  <a:pos x="19" y="3"/>
                </a:cxn>
                <a:cxn ang="0">
                  <a:pos x="20" y="5"/>
                </a:cxn>
                <a:cxn ang="0">
                  <a:pos x="22" y="9"/>
                </a:cxn>
                <a:cxn ang="0">
                  <a:pos x="22" y="12"/>
                </a:cxn>
                <a:cxn ang="0">
                  <a:pos x="22" y="12"/>
                </a:cxn>
                <a:cxn ang="0">
                  <a:pos x="17" y="24"/>
                </a:cxn>
                <a:cxn ang="0">
                  <a:pos x="17" y="24"/>
                </a:cxn>
                <a:cxn ang="0">
                  <a:pos x="16" y="27"/>
                </a:cxn>
                <a:cxn ang="0">
                  <a:pos x="14" y="29"/>
                </a:cxn>
                <a:cxn ang="0">
                  <a:pos x="10" y="30"/>
                </a:cxn>
                <a:cxn ang="0">
                  <a:pos x="10" y="30"/>
                </a:cxn>
              </a:cxnLst>
              <a:rect l="0" t="0" r="r" b="b"/>
              <a:pathLst>
                <a:path w="22" h="30">
                  <a:moveTo>
                    <a:pt x="10" y="30"/>
                  </a:moveTo>
                  <a:lnTo>
                    <a:pt x="10" y="30"/>
                  </a:lnTo>
                  <a:lnTo>
                    <a:pt x="7" y="30"/>
                  </a:lnTo>
                  <a:lnTo>
                    <a:pt x="7" y="30"/>
                  </a:lnTo>
                  <a:lnTo>
                    <a:pt x="3" y="29"/>
                  </a:lnTo>
                  <a:lnTo>
                    <a:pt x="0" y="26"/>
                  </a:lnTo>
                  <a:lnTo>
                    <a:pt x="0" y="21"/>
                  </a:lnTo>
                  <a:lnTo>
                    <a:pt x="0" y="18"/>
                  </a:lnTo>
                  <a:lnTo>
                    <a:pt x="0" y="18"/>
                  </a:lnTo>
                  <a:lnTo>
                    <a:pt x="3" y="8"/>
                  </a:lnTo>
                  <a:lnTo>
                    <a:pt x="3" y="8"/>
                  </a:lnTo>
                  <a:lnTo>
                    <a:pt x="5" y="5"/>
                  </a:lnTo>
                  <a:lnTo>
                    <a:pt x="8" y="2"/>
                  </a:lnTo>
                  <a:lnTo>
                    <a:pt x="11" y="0"/>
                  </a:lnTo>
                  <a:lnTo>
                    <a:pt x="16" y="2"/>
                  </a:lnTo>
                  <a:lnTo>
                    <a:pt x="16" y="2"/>
                  </a:lnTo>
                  <a:lnTo>
                    <a:pt x="19" y="3"/>
                  </a:lnTo>
                  <a:lnTo>
                    <a:pt x="20" y="5"/>
                  </a:lnTo>
                  <a:lnTo>
                    <a:pt x="22" y="9"/>
                  </a:lnTo>
                  <a:lnTo>
                    <a:pt x="22" y="12"/>
                  </a:lnTo>
                  <a:lnTo>
                    <a:pt x="22" y="12"/>
                  </a:lnTo>
                  <a:lnTo>
                    <a:pt x="17" y="24"/>
                  </a:lnTo>
                  <a:lnTo>
                    <a:pt x="17" y="24"/>
                  </a:lnTo>
                  <a:lnTo>
                    <a:pt x="16" y="27"/>
                  </a:lnTo>
                  <a:lnTo>
                    <a:pt x="14" y="29"/>
                  </a:lnTo>
                  <a:lnTo>
                    <a:pt x="10" y="30"/>
                  </a:lnTo>
                  <a:lnTo>
                    <a:pt x="10" y="3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99" name="Freeform 45"/>
            <p:cNvSpPr>
              <a:spLocks noEditPoints="1"/>
            </p:cNvSpPr>
            <p:nvPr/>
          </p:nvSpPr>
          <p:spPr bwMode="auto">
            <a:xfrm>
              <a:off x="3622" y="1910"/>
              <a:ext cx="204" cy="215"/>
            </a:xfrm>
            <a:custGeom>
              <a:avLst/>
              <a:gdLst/>
              <a:ahLst/>
              <a:cxnLst>
                <a:cxn ang="0">
                  <a:pos x="211" y="459"/>
                </a:cxn>
                <a:cxn ang="0">
                  <a:pos x="250" y="453"/>
                </a:cxn>
                <a:cxn ang="0">
                  <a:pos x="235" y="469"/>
                </a:cxn>
                <a:cxn ang="0">
                  <a:pos x="270" y="454"/>
                </a:cxn>
                <a:cxn ang="0">
                  <a:pos x="309" y="444"/>
                </a:cxn>
                <a:cxn ang="0">
                  <a:pos x="282" y="465"/>
                </a:cxn>
                <a:cxn ang="0">
                  <a:pos x="157" y="456"/>
                </a:cxn>
                <a:cxn ang="0">
                  <a:pos x="166" y="439"/>
                </a:cxn>
                <a:cxn ang="0">
                  <a:pos x="192" y="462"/>
                </a:cxn>
                <a:cxn ang="0">
                  <a:pos x="326" y="438"/>
                </a:cxn>
                <a:cxn ang="0">
                  <a:pos x="361" y="418"/>
                </a:cxn>
                <a:cxn ang="0">
                  <a:pos x="339" y="445"/>
                </a:cxn>
                <a:cxn ang="0">
                  <a:pos x="103" y="427"/>
                </a:cxn>
                <a:cxn ang="0">
                  <a:pos x="115" y="415"/>
                </a:cxn>
                <a:cxn ang="0">
                  <a:pos x="130" y="444"/>
                </a:cxn>
                <a:cxn ang="0">
                  <a:pos x="376" y="400"/>
                </a:cxn>
                <a:cxn ang="0">
                  <a:pos x="407" y="380"/>
                </a:cxn>
                <a:cxn ang="0">
                  <a:pos x="385" y="414"/>
                </a:cxn>
                <a:cxn ang="0">
                  <a:pos x="57" y="386"/>
                </a:cxn>
                <a:cxn ang="0">
                  <a:pos x="72" y="377"/>
                </a:cxn>
                <a:cxn ang="0">
                  <a:pos x="83" y="409"/>
                </a:cxn>
                <a:cxn ang="0">
                  <a:pos x="415" y="355"/>
                </a:cxn>
                <a:cxn ang="0">
                  <a:pos x="442" y="334"/>
                </a:cxn>
                <a:cxn ang="0">
                  <a:pos x="422" y="368"/>
                </a:cxn>
                <a:cxn ang="0">
                  <a:pos x="24" y="332"/>
                </a:cxn>
                <a:cxn ang="0">
                  <a:pos x="53" y="350"/>
                </a:cxn>
                <a:cxn ang="0">
                  <a:pos x="20" y="311"/>
                </a:cxn>
                <a:cxn ang="0">
                  <a:pos x="6" y="273"/>
                </a:cxn>
                <a:cxn ang="0">
                  <a:pos x="29" y="299"/>
                </a:cxn>
                <a:cxn ang="0">
                  <a:pos x="11" y="252"/>
                </a:cxn>
                <a:cxn ang="0">
                  <a:pos x="2" y="219"/>
                </a:cxn>
                <a:cxn ang="0">
                  <a:pos x="18" y="217"/>
                </a:cxn>
                <a:cxn ang="0">
                  <a:pos x="14" y="252"/>
                </a:cxn>
                <a:cxn ang="0">
                  <a:pos x="11" y="192"/>
                </a:cxn>
                <a:cxn ang="0">
                  <a:pos x="21" y="153"/>
                </a:cxn>
                <a:cxn ang="0">
                  <a:pos x="24" y="187"/>
                </a:cxn>
                <a:cxn ang="0">
                  <a:pos x="430" y="141"/>
                </a:cxn>
                <a:cxn ang="0">
                  <a:pos x="425" y="106"/>
                </a:cxn>
                <a:cxn ang="0">
                  <a:pos x="445" y="142"/>
                </a:cxn>
                <a:cxn ang="0">
                  <a:pos x="29" y="136"/>
                </a:cxn>
                <a:cxn ang="0">
                  <a:pos x="50" y="100"/>
                </a:cxn>
                <a:cxn ang="0">
                  <a:pos x="44" y="135"/>
                </a:cxn>
                <a:cxn ang="0">
                  <a:pos x="383" y="77"/>
                </a:cxn>
                <a:cxn ang="0">
                  <a:pos x="392" y="61"/>
                </a:cxn>
                <a:cxn ang="0">
                  <a:pos x="412" y="94"/>
                </a:cxn>
                <a:cxn ang="0">
                  <a:pos x="62" y="85"/>
                </a:cxn>
                <a:cxn ang="0">
                  <a:pos x="91" y="58"/>
                </a:cxn>
                <a:cxn ang="0">
                  <a:pos x="77" y="88"/>
                </a:cxn>
                <a:cxn ang="0">
                  <a:pos x="336" y="44"/>
                </a:cxn>
                <a:cxn ang="0">
                  <a:pos x="345" y="27"/>
                </a:cxn>
                <a:cxn ang="0">
                  <a:pos x="365" y="56"/>
                </a:cxn>
                <a:cxn ang="0">
                  <a:pos x="107" y="43"/>
                </a:cxn>
                <a:cxn ang="0">
                  <a:pos x="143" y="29"/>
                </a:cxn>
                <a:cxn ang="0">
                  <a:pos x="115" y="53"/>
                </a:cxn>
                <a:cxn ang="0">
                  <a:pos x="278" y="20"/>
                </a:cxn>
                <a:cxn ang="0">
                  <a:pos x="311" y="12"/>
                </a:cxn>
                <a:cxn ang="0">
                  <a:pos x="308" y="30"/>
                </a:cxn>
                <a:cxn ang="0">
                  <a:pos x="161" y="15"/>
                </a:cxn>
                <a:cxn ang="0">
                  <a:pos x="201" y="12"/>
                </a:cxn>
                <a:cxn ang="0">
                  <a:pos x="169" y="29"/>
                </a:cxn>
                <a:cxn ang="0">
                  <a:pos x="228" y="18"/>
                </a:cxn>
                <a:cxn ang="0">
                  <a:pos x="226" y="0"/>
                </a:cxn>
                <a:cxn ang="0">
                  <a:pos x="259" y="11"/>
                </a:cxn>
              </a:cxnLst>
              <a:rect l="0" t="0" r="r" b="b"/>
              <a:pathLst>
                <a:path w="447" h="469">
                  <a:moveTo>
                    <a:pt x="235" y="469"/>
                  </a:moveTo>
                  <a:lnTo>
                    <a:pt x="235" y="469"/>
                  </a:lnTo>
                  <a:lnTo>
                    <a:pt x="220" y="469"/>
                  </a:lnTo>
                  <a:lnTo>
                    <a:pt x="220" y="469"/>
                  </a:lnTo>
                  <a:lnTo>
                    <a:pt x="217" y="468"/>
                  </a:lnTo>
                  <a:lnTo>
                    <a:pt x="214" y="466"/>
                  </a:lnTo>
                  <a:lnTo>
                    <a:pt x="213" y="463"/>
                  </a:lnTo>
                  <a:lnTo>
                    <a:pt x="211" y="459"/>
                  </a:lnTo>
                  <a:lnTo>
                    <a:pt x="211" y="459"/>
                  </a:lnTo>
                  <a:lnTo>
                    <a:pt x="213" y="456"/>
                  </a:lnTo>
                  <a:lnTo>
                    <a:pt x="214" y="453"/>
                  </a:lnTo>
                  <a:lnTo>
                    <a:pt x="217" y="451"/>
                  </a:lnTo>
                  <a:lnTo>
                    <a:pt x="222" y="451"/>
                  </a:lnTo>
                  <a:lnTo>
                    <a:pt x="222" y="451"/>
                  </a:lnTo>
                  <a:lnTo>
                    <a:pt x="244" y="451"/>
                  </a:lnTo>
                  <a:lnTo>
                    <a:pt x="244" y="451"/>
                  </a:lnTo>
                  <a:lnTo>
                    <a:pt x="247" y="451"/>
                  </a:lnTo>
                  <a:lnTo>
                    <a:pt x="250" y="453"/>
                  </a:lnTo>
                  <a:lnTo>
                    <a:pt x="252" y="456"/>
                  </a:lnTo>
                  <a:lnTo>
                    <a:pt x="253" y="459"/>
                  </a:lnTo>
                  <a:lnTo>
                    <a:pt x="253" y="459"/>
                  </a:lnTo>
                  <a:lnTo>
                    <a:pt x="253" y="463"/>
                  </a:lnTo>
                  <a:lnTo>
                    <a:pt x="250" y="466"/>
                  </a:lnTo>
                  <a:lnTo>
                    <a:pt x="249" y="468"/>
                  </a:lnTo>
                  <a:lnTo>
                    <a:pt x="244" y="469"/>
                  </a:lnTo>
                  <a:lnTo>
                    <a:pt x="244" y="469"/>
                  </a:lnTo>
                  <a:lnTo>
                    <a:pt x="235" y="469"/>
                  </a:lnTo>
                  <a:lnTo>
                    <a:pt x="235" y="469"/>
                  </a:lnTo>
                  <a:close/>
                  <a:moveTo>
                    <a:pt x="279" y="465"/>
                  </a:moveTo>
                  <a:lnTo>
                    <a:pt x="279" y="465"/>
                  </a:lnTo>
                  <a:lnTo>
                    <a:pt x="276" y="465"/>
                  </a:lnTo>
                  <a:lnTo>
                    <a:pt x="275" y="463"/>
                  </a:lnTo>
                  <a:lnTo>
                    <a:pt x="272" y="460"/>
                  </a:lnTo>
                  <a:lnTo>
                    <a:pt x="270" y="457"/>
                  </a:lnTo>
                  <a:lnTo>
                    <a:pt x="270" y="457"/>
                  </a:lnTo>
                  <a:lnTo>
                    <a:pt x="270" y="454"/>
                  </a:lnTo>
                  <a:lnTo>
                    <a:pt x="272" y="451"/>
                  </a:lnTo>
                  <a:lnTo>
                    <a:pt x="275" y="448"/>
                  </a:lnTo>
                  <a:lnTo>
                    <a:pt x="278" y="447"/>
                  </a:lnTo>
                  <a:lnTo>
                    <a:pt x="278" y="447"/>
                  </a:lnTo>
                  <a:lnTo>
                    <a:pt x="300" y="441"/>
                  </a:lnTo>
                  <a:lnTo>
                    <a:pt x="300" y="441"/>
                  </a:lnTo>
                  <a:lnTo>
                    <a:pt x="303" y="441"/>
                  </a:lnTo>
                  <a:lnTo>
                    <a:pt x="306" y="442"/>
                  </a:lnTo>
                  <a:lnTo>
                    <a:pt x="309" y="444"/>
                  </a:lnTo>
                  <a:lnTo>
                    <a:pt x="311" y="447"/>
                  </a:lnTo>
                  <a:lnTo>
                    <a:pt x="311" y="447"/>
                  </a:lnTo>
                  <a:lnTo>
                    <a:pt x="312" y="451"/>
                  </a:lnTo>
                  <a:lnTo>
                    <a:pt x="311" y="454"/>
                  </a:lnTo>
                  <a:lnTo>
                    <a:pt x="308" y="457"/>
                  </a:lnTo>
                  <a:lnTo>
                    <a:pt x="305" y="459"/>
                  </a:lnTo>
                  <a:lnTo>
                    <a:pt x="305" y="459"/>
                  </a:lnTo>
                  <a:lnTo>
                    <a:pt x="282" y="465"/>
                  </a:lnTo>
                  <a:lnTo>
                    <a:pt x="282" y="465"/>
                  </a:lnTo>
                  <a:lnTo>
                    <a:pt x="279" y="465"/>
                  </a:lnTo>
                  <a:lnTo>
                    <a:pt x="279" y="465"/>
                  </a:lnTo>
                  <a:close/>
                  <a:moveTo>
                    <a:pt x="186" y="463"/>
                  </a:moveTo>
                  <a:lnTo>
                    <a:pt x="186" y="463"/>
                  </a:lnTo>
                  <a:lnTo>
                    <a:pt x="184" y="463"/>
                  </a:lnTo>
                  <a:lnTo>
                    <a:pt x="184" y="463"/>
                  </a:lnTo>
                  <a:lnTo>
                    <a:pt x="160" y="457"/>
                  </a:lnTo>
                  <a:lnTo>
                    <a:pt x="160" y="457"/>
                  </a:lnTo>
                  <a:lnTo>
                    <a:pt x="157" y="456"/>
                  </a:lnTo>
                  <a:lnTo>
                    <a:pt x="155" y="453"/>
                  </a:lnTo>
                  <a:lnTo>
                    <a:pt x="154" y="448"/>
                  </a:lnTo>
                  <a:lnTo>
                    <a:pt x="154" y="445"/>
                  </a:lnTo>
                  <a:lnTo>
                    <a:pt x="154" y="445"/>
                  </a:lnTo>
                  <a:lnTo>
                    <a:pt x="157" y="442"/>
                  </a:lnTo>
                  <a:lnTo>
                    <a:pt x="158" y="441"/>
                  </a:lnTo>
                  <a:lnTo>
                    <a:pt x="163" y="439"/>
                  </a:lnTo>
                  <a:lnTo>
                    <a:pt x="166" y="439"/>
                  </a:lnTo>
                  <a:lnTo>
                    <a:pt x="166" y="439"/>
                  </a:lnTo>
                  <a:lnTo>
                    <a:pt x="187" y="445"/>
                  </a:lnTo>
                  <a:lnTo>
                    <a:pt x="187" y="445"/>
                  </a:lnTo>
                  <a:lnTo>
                    <a:pt x="192" y="447"/>
                  </a:lnTo>
                  <a:lnTo>
                    <a:pt x="193" y="450"/>
                  </a:lnTo>
                  <a:lnTo>
                    <a:pt x="195" y="453"/>
                  </a:lnTo>
                  <a:lnTo>
                    <a:pt x="195" y="457"/>
                  </a:lnTo>
                  <a:lnTo>
                    <a:pt x="195" y="457"/>
                  </a:lnTo>
                  <a:lnTo>
                    <a:pt x="193" y="459"/>
                  </a:lnTo>
                  <a:lnTo>
                    <a:pt x="192" y="462"/>
                  </a:lnTo>
                  <a:lnTo>
                    <a:pt x="189" y="463"/>
                  </a:lnTo>
                  <a:lnTo>
                    <a:pt x="186" y="463"/>
                  </a:lnTo>
                  <a:lnTo>
                    <a:pt x="186" y="463"/>
                  </a:lnTo>
                  <a:close/>
                  <a:moveTo>
                    <a:pt x="335" y="445"/>
                  </a:moveTo>
                  <a:lnTo>
                    <a:pt x="335" y="445"/>
                  </a:lnTo>
                  <a:lnTo>
                    <a:pt x="330" y="444"/>
                  </a:lnTo>
                  <a:lnTo>
                    <a:pt x="327" y="441"/>
                  </a:lnTo>
                  <a:lnTo>
                    <a:pt x="327" y="441"/>
                  </a:lnTo>
                  <a:lnTo>
                    <a:pt x="326" y="438"/>
                  </a:lnTo>
                  <a:lnTo>
                    <a:pt x="327" y="433"/>
                  </a:lnTo>
                  <a:lnTo>
                    <a:pt x="329" y="430"/>
                  </a:lnTo>
                  <a:lnTo>
                    <a:pt x="332" y="429"/>
                  </a:lnTo>
                  <a:lnTo>
                    <a:pt x="332" y="429"/>
                  </a:lnTo>
                  <a:lnTo>
                    <a:pt x="351" y="418"/>
                  </a:lnTo>
                  <a:lnTo>
                    <a:pt x="351" y="418"/>
                  </a:lnTo>
                  <a:lnTo>
                    <a:pt x="355" y="417"/>
                  </a:lnTo>
                  <a:lnTo>
                    <a:pt x="358" y="417"/>
                  </a:lnTo>
                  <a:lnTo>
                    <a:pt x="361" y="418"/>
                  </a:lnTo>
                  <a:lnTo>
                    <a:pt x="364" y="420"/>
                  </a:lnTo>
                  <a:lnTo>
                    <a:pt x="364" y="420"/>
                  </a:lnTo>
                  <a:lnTo>
                    <a:pt x="365" y="424"/>
                  </a:lnTo>
                  <a:lnTo>
                    <a:pt x="365" y="427"/>
                  </a:lnTo>
                  <a:lnTo>
                    <a:pt x="364" y="430"/>
                  </a:lnTo>
                  <a:lnTo>
                    <a:pt x="361" y="433"/>
                  </a:lnTo>
                  <a:lnTo>
                    <a:pt x="361" y="433"/>
                  </a:lnTo>
                  <a:lnTo>
                    <a:pt x="339" y="445"/>
                  </a:lnTo>
                  <a:lnTo>
                    <a:pt x="339" y="445"/>
                  </a:lnTo>
                  <a:lnTo>
                    <a:pt x="335" y="445"/>
                  </a:lnTo>
                  <a:lnTo>
                    <a:pt x="335" y="445"/>
                  </a:lnTo>
                  <a:close/>
                  <a:moveTo>
                    <a:pt x="130" y="444"/>
                  </a:moveTo>
                  <a:lnTo>
                    <a:pt x="130" y="444"/>
                  </a:lnTo>
                  <a:lnTo>
                    <a:pt x="127" y="442"/>
                  </a:lnTo>
                  <a:lnTo>
                    <a:pt x="127" y="442"/>
                  </a:lnTo>
                  <a:lnTo>
                    <a:pt x="106" y="430"/>
                  </a:lnTo>
                  <a:lnTo>
                    <a:pt x="106" y="430"/>
                  </a:lnTo>
                  <a:lnTo>
                    <a:pt x="103" y="427"/>
                  </a:lnTo>
                  <a:lnTo>
                    <a:pt x="101" y="424"/>
                  </a:lnTo>
                  <a:lnTo>
                    <a:pt x="101" y="421"/>
                  </a:lnTo>
                  <a:lnTo>
                    <a:pt x="103" y="417"/>
                  </a:lnTo>
                  <a:lnTo>
                    <a:pt x="103" y="417"/>
                  </a:lnTo>
                  <a:lnTo>
                    <a:pt x="106" y="415"/>
                  </a:lnTo>
                  <a:lnTo>
                    <a:pt x="109" y="414"/>
                  </a:lnTo>
                  <a:lnTo>
                    <a:pt x="112" y="414"/>
                  </a:lnTo>
                  <a:lnTo>
                    <a:pt x="115" y="415"/>
                  </a:lnTo>
                  <a:lnTo>
                    <a:pt x="115" y="415"/>
                  </a:lnTo>
                  <a:lnTo>
                    <a:pt x="134" y="426"/>
                  </a:lnTo>
                  <a:lnTo>
                    <a:pt x="134" y="426"/>
                  </a:lnTo>
                  <a:lnTo>
                    <a:pt x="137" y="429"/>
                  </a:lnTo>
                  <a:lnTo>
                    <a:pt x="139" y="432"/>
                  </a:lnTo>
                  <a:lnTo>
                    <a:pt x="139" y="435"/>
                  </a:lnTo>
                  <a:lnTo>
                    <a:pt x="139" y="439"/>
                  </a:lnTo>
                  <a:lnTo>
                    <a:pt x="139" y="439"/>
                  </a:lnTo>
                  <a:lnTo>
                    <a:pt x="136" y="442"/>
                  </a:lnTo>
                  <a:lnTo>
                    <a:pt x="130" y="444"/>
                  </a:lnTo>
                  <a:lnTo>
                    <a:pt x="130" y="444"/>
                  </a:lnTo>
                  <a:close/>
                  <a:moveTo>
                    <a:pt x="385" y="414"/>
                  </a:moveTo>
                  <a:lnTo>
                    <a:pt x="385" y="414"/>
                  </a:lnTo>
                  <a:lnTo>
                    <a:pt x="380" y="412"/>
                  </a:lnTo>
                  <a:lnTo>
                    <a:pt x="377" y="409"/>
                  </a:lnTo>
                  <a:lnTo>
                    <a:pt x="377" y="409"/>
                  </a:lnTo>
                  <a:lnTo>
                    <a:pt x="376" y="406"/>
                  </a:lnTo>
                  <a:lnTo>
                    <a:pt x="376" y="403"/>
                  </a:lnTo>
                  <a:lnTo>
                    <a:pt x="376" y="400"/>
                  </a:lnTo>
                  <a:lnTo>
                    <a:pt x="379" y="397"/>
                  </a:lnTo>
                  <a:lnTo>
                    <a:pt x="379" y="397"/>
                  </a:lnTo>
                  <a:lnTo>
                    <a:pt x="394" y="382"/>
                  </a:lnTo>
                  <a:lnTo>
                    <a:pt x="394" y="382"/>
                  </a:lnTo>
                  <a:lnTo>
                    <a:pt x="397" y="379"/>
                  </a:lnTo>
                  <a:lnTo>
                    <a:pt x="401" y="379"/>
                  </a:lnTo>
                  <a:lnTo>
                    <a:pt x="404" y="379"/>
                  </a:lnTo>
                  <a:lnTo>
                    <a:pt x="407" y="380"/>
                  </a:lnTo>
                  <a:lnTo>
                    <a:pt x="407" y="380"/>
                  </a:lnTo>
                  <a:lnTo>
                    <a:pt x="409" y="383"/>
                  </a:lnTo>
                  <a:lnTo>
                    <a:pt x="410" y="386"/>
                  </a:lnTo>
                  <a:lnTo>
                    <a:pt x="410" y="391"/>
                  </a:lnTo>
                  <a:lnTo>
                    <a:pt x="407" y="394"/>
                  </a:lnTo>
                  <a:lnTo>
                    <a:pt x="407" y="394"/>
                  </a:lnTo>
                  <a:lnTo>
                    <a:pt x="391" y="411"/>
                  </a:lnTo>
                  <a:lnTo>
                    <a:pt x="391" y="411"/>
                  </a:lnTo>
                  <a:lnTo>
                    <a:pt x="388" y="412"/>
                  </a:lnTo>
                  <a:lnTo>
                    <a:pt x="385" y="414"/>
                  </a:lnTo>
                  <a:lnTo>
                    <a:pt x="385" y="414"/>
                  </a:lnTo>
                  <a:close/>
                  <a:moveTo>
                    <a:pt x="83" y="409"/>
                  </a:moveTo>
                  <a:lnTo>
                    <a:pt x="83" y="409"/>
                  </a:lnTo>
                  <a:lnTo>
                    <a:pt x="78" y="409"/>
                  </a:lnTo>
                  <a:lnTo>
                    <a:pt x="75" y="407"/>
                  </a:lnTo>
                  <a:lnTo>
                    <a:pt x="75" y="407"/>
                  </a:lnTo>
                  <a:lnTo>
                    <a:pt x="59" y="389"/>
                  </a:lnTo>
                  <a:lnTo>
                    <a:pt x="59" y="389"/>
                  </a:lnTo>
                  <a:lnTo>
                    <a:pt x="57" y="386"/>
                  </a:lnTo>
                  <a:lnTo>
                    <a:pt x="57" y="383"/>
                  </a:lnTo>
                  <a:lnTo>
                    <a:pt x="57" y="379"/>
                  </a:lnTo>
                  <a:lnTo>
                    <a:pt x="60" y="377"/>
                  </a:lnTo>
                  <a:lnTo>
                    <a:pt x="60" y="377"/>
                  </a:lnTo>
                  <a:lnTo>
                    <a:pt x="63" y="374"/>
                  </a:lnTo>
                  <a:lnTo>
                    <a:pt x="66" y="374"/>
                  </a:lnTo>
                  <a:lnTo>
                    <a:pt x="69" y="376"/>
                  </a:lnTo>
                  <a:lnTo>
                    <a:pt x="72" y="377"/>
                  </a:lnTo>
                  <a:lnTo>
                    <a:pt x="72" y="377"/>
                  </a:lnTo>
                  <a:lnTo>
                    <a:pt x="89" y="394"/>
                  </a:lnTo>
                  <a:lnTo>
                    <a:pt x="89" y="394"/>
                  </a:lnTo>
                  <a:lnTo>
                    <a:pt x="91" y="397"/>
                  </a:lnTo>
                  <a:lnTo>
                    <a:pt x="92" y="400"/>
                  </a:lnTo>
                  <a:lnTo>
                    <a:pt x="91" y="403"/>
                  </a:lnTo>
                  <a:lnTo>
                    <a:pt x="89" y="406"/>
                  </a:lnTo>
                  <a:lnTo>
                    <a:pt x="89" y="406"/>
                  </a:lnTo>
                  <a:lnTo>
                    <a:pt x="86" y="409"/>
                  </a:lnTo>
                  <a:lnTo>
                    <a:pt x="83" y="409"/>
                  </a:lnTo>
                  <a:lnTo>
                    <a:pt x="83" y="409"/>
                  </a:lnTo>
                  <a:close/>
                  <a:moveTo>
                    <a:pt x="422" y="368"/>
                  </a:moveTo>
                  <a:lnTo>
                    <a:pt x="422" y="368"/>
                  </a:lnTo>
                  <a:lnTo>
                    <a:pt x="418" y="367"/>
                  </a:lnTo>
                  <a:lnTo>
                    <a:pt x="418" y="367"/>
                  </a:lnTo>
                  <a:lnTo>
                    <a:pt x="415" y="364"/>
                  </a:lnTo>
                  <a:lnTo>
                    <a:pt x="415" y="361"/>
                  </a:lnTo>
                  <a:lnTo>
                    <a:pt x="415" y="358"/>
                  </a:lnTo>
                  <a:lnTo>
                    <a:pt x="415" y="355"/>
                  </a:lnTo>
                  <a:lnTo>
                    <a:pt x="415" y="355"/>
                  </a:lnTo>
                  <a:lnTo>
                    <a:pt x="427" y="335"/>
                  </a:lnTo>
                  <a:lnTo>
                    <a:pt x="427" y="335"/>
                  </a:lnTo>
                  <a:lnTo>
                    <a:pt x="430" y="332"/>
                  </a:lnTo>
                  <a:lnTo>
                    <a:pt x="433" y="331"/>
                  </a:lnTo>
                  <a:lnTo>
                    <a:pt x="436" y="331"/>
                  </a:lnTo>
                  <a:lnTo>
                    <a:pt x="439" y="331"/>
                  </a:lnTo>
                  <a:lnTo>
                    <a:pt x="439" y="331"/>
                  </a:lnTo>
                  <a:lnTo>
                    <a:pt x="442" y="334"/>
                  </a:lnTo>
                  <a:lnTo>
                    <a:pt x="443" y="337"/>
                  </a:lnTo>
                  <a:lnTo>
                    <a:pt x="443" y="340"/>
                  </a:lnTo>
                  <a:lnTo>
                    <a:pt x="443" y="343"/>
                  </a:lnTo>
                  <a:lnTo>
                    <a:pt x="443" y="343"/>
                  </a:lnTo>
                  <a:lnTo>
                    <a:pt x="430" y="364"/>
                  </a:lnTo>
                  <a:lnTo>
                    <a:pt x="430" y="364"/>
                  </a:lnTo>
                  <a:lnTo>
                    <a:pt x="427" y="367"/>
                  </a:lnTo>
                  <a:lnTo>
                    <a:pt x="422" y="368"/>
                  </a:lnTo>
                  <a:lnTo>
                    <a:pt x="422" y="368"/>
                  </a:lnTo>
                  <a:close/>
                  <a:moveTo>
                    <a:pt x="45" y="364"/>
                  </a:moveTo>
                  <a:lnTo>
                    <a:pt x="45" y="364"/>
                  </a:lnTo>
                  <a:lnTo>
                    <a:pt x="41" y="362"/>
                  </a:lnTo>
                  <a:lnTo>
                    <a:pt x="36" y="359"/>
                  </a:lnTo>
                  <a:lnTo>
                    <a:pt x="36" y="359"/>
                  </a:lnTo>
                  <a:lnTo>
                    <a:pt x="26" y="338"/>
                  </a:lnTo>
                  <a:lnTo>
                    <a:pt x="26" y="338"/>
                  </a:lnTo>
                  <a:lnTo>
                    <a:pt x="24" y="335"/>
                  </a:lnTo>
                  <a:lnTo>
                    <a:pt x="24" y="332"/>
                  </a:lnTo>
                  <a:lnTo>
                    <a:pt x="26" y="329"/>
                  </a:lnTo>
                  <a:lnTo>
                    <a:pt x="29" y="326"/>
                  </a:lnTo>
                  <a:lnTo>
                    <a:pt x="29" y="326"/>
                  </a:lnTo>
                  <a:lnTo>
                    <a:pt x="33" y="326"/>
                  </a:lnTo>
                  <a:lnTo>
                    <a:pt x="36" y="326"/>
                  </a:lnTo>
                  <a:lnTo>
                    <a:pt x="39" y="328"/>
                  </a:lnTo>
                  <a:lnTo>
                    <a:pt x="41" y="331"/>
                  </a:lnTo>
                  <a:lnTo>
                    <a:pt x="41" y="331"/>
                  </a:lnTo>
                  <a:lnTo>
                    <a:pt x="53" y="350"/>
                  </a:lnTo>
                  <a:lnTo>
                    <a:pt x="53" y="350"/>
                  </a:lnTo>
                  <a:lnTo>
                    <a:pt x="53" y="353"/>
                  </a:lnTo>
                  <a:lnTo>
                    <a:pt x="53" y="358"/>
                  </a:lnTo>
                  <a:lnTo>
                    <a:pt x="51" y="361"/>
                  </a:lnTo>
                  <a:lnTo>
                    <a:pt x="50" y="362"/>
                  </a:lnTo>
                  <a:lnTo>
                    <a:pt x="50" y="362"/>
                  </a:lnTo>
                  <a:lnTo>
                    <a:pt x="45" y="364"/>
                  </a:lnTo>
                  <a:lnTo>
                    <a:pt x="45" y="364"/>
                  </a:lnTo>
                  <a:close/>
                  <a:moveTo>
                    <a:pt x="20" y="311"/>
                  </a:moveTo>
                  <a:lnTo>
                    <a:pt x="20" y="311"/>
                  </a:lnTo>
                  <a:lnTo>
                    <a:pt x="15" y="309"/>
                  </a:lnTo>
                  <a:lnTo>
                    <a:pt x="12" y="306"/>
                  </a:lnTo>
                  <a:lnTo>
                    <a:pt x="11" y="305"/>
                  </a:lnTo>
                  <a:lnTo>
                    <a:pt x="11" y="305"/>
                  </a:lnTo>
                  <a:lnTo>
                    <a:pt x="5" y="281"/>
                  </a:lnTo>
                  <a:lnTo>
                    <a:pt x="5" y="281"/>
                  </a:lnTo>
                  <a:lnTo>
                    <a:pt x="5" y="276"/>
                  </a:lnTo>
                  <a:lnTo>
                    <a:pt x="6" y="273"/>
                  </a:lnTo>
                  <a:lnTo>
                    <a:pt x="9" y="272"/>
                  </a:lnTo>
                  <a:lnTo>
                    <a:pt x="12" y="270"/>
                  </a:lnTo>
                  <a:lnTo>
                    <a:pt x="12" y="270"/>
                  </a:lnTo>
                  <a:lnTo>
                    <a:pt x="17" y="270"/>
                  </a:lnTo>
                  <a:lnTo>
                    <a:pt x="20" y="272"/>
                  </a:lnTo>
                  <a:lnTo>
                    <a:pt x="21" y="273"/>
                  </a:lnTo>
                  <a:lnTo>
                    <a:pt x="23" y="276"/>
                  </a:lnTo>
                  <a:lnTo>
                    <a:pt x="23" y="276"/>
                  </a:lnTo>
                  <a:lnTo>
                    <a:pt x="29" y="299"/>
                  </a:lnTo>
                  <a:lnTo>
                    <a:pt x="29" y="299"/>
                  </a:lnTo>
                  <a:lnTo>
                    <a:pt x="29" y="302"/>
                  </a:lnTo>
                  <a:lnTo>
                    <a:pt x="27" y="306"/>
                  </a:lnTo>
                  <a:lnTo>
                    <a:pt x="26" y="308"/>
                  </a:lnTo>
                  <a:lnTo>
                    <a:pt x="23" y="309"/>
                  </a:lnTo>
                  <a:lnTo>
                    <a:pt x="23" y="309"/>
                  </a:lnTo>
                  <a:lnTo>
                    <a:pt x="20" y="311"/>
                  </a:lnTo>
                  <a:lnTo>
                    <a:pt x="20" y="311"/>
                  </a:lnTo>
                  <a:close/>
                  <a:moveTo>
                    <a:pt x="11" y="252"/>
                  </a:moveTo>
                  <a:lnTo>
                    <a:pt x="11" y="252"/>
                  </a:lnTo>
                  <a:lnTo>
                    <a:pt x="6" y="252"/>
                  </a:lnTo>
                  <a:lnTo>
                    <a:pt x="3" y="251"/>
                  </a:lnTo>
                  <a:lnTo>
                    <a:pt x="2" y="248"/>
                  </a:lnTo>
                  <a:lnTo>
                    <a:pt x="2" y="243"/>
                  </a:lnTo>
                  <a:lnTo>
                    <a:pt x="2" y="243"/>
                  </a:lnTo>
                  <a:lnTo>
                    <a:pt x="0" y="234"/>
                  </a:lnTo>
                  <a:lnTo>
                    <a:pt x="0" y="234"/>
                  </a:lnTo>
                  <a:lnTo>
                    <a:pt x="2" y="219"/>
                  </a:lnTo>
                  <a:lnTo>
                    <a:pt x="2" y="219"/>
                  </a:lnTo>
                  <a:lnTo>
                    <a:pt x="2" y="216"/>
                  </a:lnTo>
                  <a:lnTo>
                    <a:pt x="5" y="213"/>
                  </a:lnTo>
                  <a:lnTo>
                    <a:pt x="8" y="211"/>
                  </a:lnTo>
                  <a:lnTo>
                    <a:pt x="11" y="211"/>
                  </a:lnTo>
                  <a:lnTo>
                    <a:pt x="11" y="211"/>
                  </a:lnTo>
                  <a:lnTo>
                    <a:pt x="15" y="211"/>
                  </a:lnTo>
                  <a:lnTo>
                    <a:pt x="17" y="214"/>
                  </a:lnTo>
                  <a:lnTo>
                    <a:pt x="18" y="217"/>
                  </a:lnTo>
                  <a:lnTo>
                    <a:pt x="20" y="220"/>
                  </a:lnTo>
                  <a:lnTo>
                    <a:pt x="20" y="220"/>
                  </a:lnTo>
                  <a:lnTo>
                    <a:pt x="18" y="234"/>
                  </a:lnTo>
                  <a:lnTo>
                    <a:pt x="18" y="234"/>
                  </a:lnTo>
                  <a:lnTo>
                    <a:pt x="20" y="243"/>
                  </a:lnTo>
                  <a:lnTo>
                    <a:pt x="20" y="243"/>
                  </a:lnTo>
                  <a:lnTo>
                    <a:pt x="18" y="246"/>
                  </a:lnTo>
                  <a:lnTo>
                    <a:pt x="17" y="249"/>
                  </a:lnTo>
                  <a:lnTo>
                    <a:pt x="14" y="252"/>
                  </a:lnTo>
                  <a:lnTo>
                    <a:pt x="11" y="252"/>
                  </a:lnTo>
                  <a:lnTo>
                    <a:pt x="11" y="252"/>
                  </a:lnTo>
                  <a:lnTo>
                    <a:pt x="11" y="252"/>
                  </a:lnTo>
                  <a:lnTo>
                    <a:pt x="11" y="252"/>
                  </a:lnTo>
                  <a:close/>
                  <a:moveTo>
                    <a:pt x="15" y="193"/>
                  </a:moveTo>
                  <a:lnTo>
                    <a:pt x="15" y="193"/>
                  </a:lnTo>
                  <a:lnTo>
                    <a:pt x="14" y="193"/>
                  </a:lnTo>
                  <a:lnTo>
                    <a:pt x="14" y="193"/>
                  </a:lnTo>
                  <a:lnTo>
                    <a:pt x="11" y="192"/>
                  </a:lnTo>
                  <a:lnTo>
                    <a:pt x="8" y="190"/>
                  </a:lnTo>
                  <a:lnTo>
                    <a:pt x="6" y="186"/>
                  </a:lnTo>
                  <a:lnTo>
                    <a:pt x="6" y="183"/>
                  </a:lnTo>
                  <a:lnTo>
                    <a:pt x="6" y="183"/>
                  </a:lnTo>
                  <a:lnTo>
                    <a:pt x="14" y="159"/>
                  </a:lnTo>
                  <a:lnTo>
                    <a:pt x="14" y="159"/>
                  </a:lnTo>
                  <a:lnTo>
                    <a:pt x="15" y="156"/>
                  </a:lnTo>
                  <a:lnTo>
                    <a:pt x="18" y="154"/>
                  </a:lnTo>
                  <a:lnTo>
                    <a:pt x="21" y="153"/>
                  </a:lnTo>
                  <a:lnTo>
                    <a:pt x="24" y="154"/>
                  </a:lnTo>
                  <a:lnTo>
                    <a:pt x="24" y="154"/>
                  </a:lnTo>
                  <a:lnTo>
                    <a:pt x="27" y="156"/>
                  </a:lnTo>
                  <a:lnTo>
                    <a:pt x="30" y="159"/>
                  </a:lnTo>
                  <a:lnTo>
                    <a:pt x="30" y="162"/>
                  </a:lnTo>
                  <a:lnTo>
                    <a:pt x="30" y="165"/>
                  </a:lnTo>
                  <a:lnTo>
                    <a:pt x="30" y="165"/>
                  </a:lnTo>
                  <a:lnTo>
                    <a:pt x="24" y="187"/>
                  </a:lnTo>
                  <a:lnTo>
                    <a:pt x="24" y="187"/>
                  </a:lnTo>
                  <a:lnTo>
                    <a:pt x="23" y="190"/>
                  </a:lnTo>
                  <a:lnTo>
                    <a:pt x="21" y="192"/>
                  </a:lnTo>
                  <a:lnTo>
                    <a:pt x="18" y="193"/>
                  </a:lnTo>
                  <a:lnTo>
                    <a:pt x="15" y="193"/>
                  </a:lnTo>
                  <a:lnTo>
                    <a:pt x="15" y="193"/>
                  </a:lnTo>
                  <a:close/>
                  <a:moveTo>
                    <a:pt x="437" y="145"/>
                  </a:moveTo>
                  <a:lnTo>
                    <a:pt x="437" y="145"/>
                  </a:lnTo>
                  <a:lnTo>
                    <a:pt x="433" y="144"/>
                  </a:lnTo>
                  <a:lnTo>
                    <a:pt x="430" y="141"/>
                  </a:lnTo>
                  <a:lnTo>
                    <a:pt x="430" y="141"/>
                  </a:lnTo>
                  <a:lnTo>
                    <a:pt x="419" y="119"/>
                  </a:lnTo>
                  <a:lnTo>
                    <a:pt x="419" y="119"/>
                  </a:lnTo>
                  <a:lnTo>
                    <a:pt x="418" y="116"/>
                  </a:lnTo>
                  <a:lnTo>
                    <a:pt x="418" y="113"/>
                  </a:lnTo>
                  <a:lnTo>
                    <a:pt x="419" y="110"/>
                  </a:lnTo>
                  <a:lnTo>
                    <a:pt x="421" y="107"/>
                  </a:lnTo>
                  <a:lnTo>
                    <a:pt x="421" y="107"/>
                  </a:lnTo>
                  <a:lnTo>
                    <a:pt x="425" y="106"/>
                  </a:lnTo>
                  <a:lnTo>
                    <a:pt x="428" y="106"/>
                  </a:lnTo>
                  <a:lnTo>
                    <a:pt x="431" y="107"/>
                  </a:lnTo>
                  <a:lnTo>
                    <a:pt x="434" y="110"/>
                  </a:lnTo>
                  <a:lnTo>
                    <a:pt x="434" y="110"/>
                  </a:lnTo>
                  <a:lnTo>
                    <a:pt x="447" y="132"/>
                  </a:lnTo>
                  <a:lnTo>
                    <a:pt x="447" y="132"/>
                  </a:lnTo>
                  <a:lnTo>
                    <a:pt x="447" y="136"/>
                  </a:lnTo>
                  <a:lnTo>
                    <a:pt x="447" y="139"/>
                  </a:lnTo>
                  <a:lnTo>
                    <a:pt x="445" y="142"/>
                  </a:lnTo>
                  <a:lnTo>
                    <a:pt x="442" y="144"/>
                  </a:lnTo>
                  <a:lnTo>
                    <a:pt x="442" y="144"/>
                  </a:lnTo>
                  <a:lnTo>
                    <a:pt x="437" y="145"/>
                  </a:lnTo>
                  <a:lnTo>
                    <a:pt x="437" y="145"/>
                  </a:lnTo>
                  <a:close/>
                  <a:moveTo>
                    <a:pt x="36" y="139"/>
                  </a:moveTo>
                  <a:lnTo>
                    <a:pt x="36" y="139"/>
                  </a:lnTo>
                  <a:lnTo>
                    <a:pt x="32" y="138"/>
                  </a:lnTo>
                  <a:lnTo>
                    <a:pt x="32" y="138"/>
                  </a:lnTo>
                  <a:lnTo>
                    <a:pt x="29" y="136"/>
                  </a:lnTo>
                  <a:lnTo>
                    <a:pt x="27" y="132"/>
                  </a:lnTo>
                  <a:lnTo>
                    <a:pt x="27" y="128"/>
                  </a:lnTo>
                  <a:lnTo>
                    <a:pt x="27" y="125"/>
                  </a:lnTo>
                  <a:lnTo>
                    <a:pt x="27" y="125"/>
                  </a:lnTo>
                  <a:lnTo>
                    <a:pt x="41" y="104"/>
                  </a:lnTo>
                  <a:lnTo>
                    <a:pt x="41" y="104"/>
                  </a:lnTo>
                  <a:lnTo>
                    <a:pt x="42" y="101"/>
                  </a:lnTo>
                  <a:lnTo>
                    <a:pt x="47" y="100"/>
                  </a:lnTo>
                  <a:lnTo>
                    <a:pt x="50" y="100"/>
                  </a:lnTo>
                  <a:lnTo>
                    <a:pt x="53" y="101"/>
                  </a:lnTo>
                  <a:lnTo>
                    <a:pt x="53" y="101"/>
                  </a:lnTo>
                  <a:lnTo>
                    <a:pt x="56" y="104"/>
                  </a:lnTo>
                  <a:lnTo>
                    <a:pt x="57" y="107"/>
                  </a:lnTo>
                  <a:lnTo>
                    <a:pt x="57" y="110"/>
                  </a:lnTo>
                  <a:lnTo>
                    <a:pt x="56" y="115"/>
                  </a:lnTo>
                  <a:lnTo>
                    <a:pt x="56" y="115"/>
                  </a:lnTo>
                  <a:lnTo>
                    <a:pt x="44" y="135"/>
                  </a:lnTo>
                  <a:lnTo>
                    <a:pt x="44" y="135"/>
                  </a:lnTo>
                  <a:lnTo>
                    <a:pt x="41" y="138"/>
                  </a:lnTo>
                  <a:lnTo>
                    <a:pt x="36" y="139"/>
                  </a:lnTo>
                  <a:lnTo>
                    <a:pt x="36" y="139"/>
                  </a:lnTo>
                  <a:close/>
                  <a:moveTo>
                    <a:pt x="406" y="95"/>
                  </a:moveTo>
                  <a:lnTo>
                    <a:pt x="406" y="95"/>
                  </a:lnTo>
                  <a:lnTo>
                    <a:pt x="401" y="95"/>
                  </a:lnTo>
                  <a:lnTo>
                    <a:pt x="398" y="92"/>
                  </a:lnTo>
                  <a:lnTo>
                    <a:pt x="398" y="92"/>
                  </a:lnTo>
                  <a:lnTo>
                    <a:pt x="383" y="77"/>
                  </a:lnTo>
                  <a:lnTo>
                    <a:pt x="383" y="77"/>
                  </a:lnTo>
                  <a:lnTo>
                    <a:pt x="380" y="74"/>
                  </a:lnTo>
                  <a:lnTo>
                    <a:pt x="380" y="70"/>
                  </a:lnTo>
                  <a:lnTo>
                    <a:pt x="380" y="67"/>
                  </a:lnTo>
                  <a:lnTo>
                    <a:pt x="382" y="64"/>
                  </a:lnTo>
                  <a:lnTo>
                    <a:pt x="382" y="64"/>
                  </a:lnTo>
                  <a:lnTo>
                    <a:pt x="385" y="62"/>
                  </a:lnTo>
                  <a:lnTo>
                    <a:pt x="389" y="61"/>
                  </a:lnTo>
                  <a:lnTo>
                    <a:pt x="392" y="61"/>
                  </a:lnTo>
                  <a:lnTo>
                    <a:pt x="395" y="64"/>
                  </a:lnTo>
                  <a:lnTo>
                    <a:pt x="395" y="64"/>
                  </a:lnTo>
                  <a:lnTo>
                    <a:pt x="412" y="80"/>
                  </a:lnTo>
                  <a:lnTo>
                    <a:pt x="412" y="80"/>
                  </a:lnTo>
                  <a:lnTo>
                    <a:pt x="413" y="85"/>
                  </a:lnTo>
                  <a:lnTo>
                    <a:pt x="415" y="88"/>
                  </a:lnTo>
                  <a:lnTo>
                    <a:pt x="413" y="91"/>
                  </a:lnTo>
                  <a:lnTo>
                    <a:pt x="412" y="94"/>
                  </a:lnTo>
                  <a:lnTo>
                    <a:pt x="412" y="94"/>
                  </a:lnTo>
                  <a:lnTo>
                    <a:pt x="409" y="95"/>
                  </a:lnTo>
                  <a:lnTo>
                    <a:pt x="406" y="95"/>
                  </a:lnTo>
                  <a:lnTo>
                    <a:pt x="406" y="95"/>
                  </a:lnTo>
                  <a:close/>
                  <a:moveTo>
                    <a:pt x="69" y="91"/>
                  </a:moveTo>
                  <a:lnTo>
                    <a:pt x="69" y="91"/>
                  </a:lnTo>
                  <a:lnTo>
                    <a:pt x="66" y="89"/>
                  </a:lnTo>
                  <a:lnTo>
                    <a:pt x="63" y="88"/>
                  </a:lnTo>
                  <a:lnTo>
                    <a:pt x="63" y="88"/>
                  </a:lnTo>
                  <a:lnTo>
                    <a:pt x="62" y="85"/>
                  </a:lnTo>
                  <a:lnTo>
                    <a:pt x="60" y="82"/>
                  </a:lnTo>
                  <a:lnTo>
                    <a:pt x="62" y="79"/>
                  </a:lnTo>
                  <a:lnTo>
                    <a:pt x="63" y="76"/>
                  </a:lnTo>
                  <a:lnTo>
                    <a:pt x="63" y="76"/>
                  </a:lnTo>
                  <a:lnTo>
                    <a:pt x="81" y="58"/>
                  </a:lnTo>
                  <a:lnTo>
                    <a:pt x="81" y="58"/>
                  </a:lnTo>
                  <a:lnTo>
                    <a:pt x="85" y="56"/>
                  </a:lnTo>
                  <a:lnTo>
                    <a:pt x="88" y="56"/>
                  </a:lnTo>
                  <a:lnTo>
                    <a:pt x="91" y="58"/>
                  </a:lnTo>
                  <a:lnTo>
                    <a:pt x="94" y="59"/>
                  </a:lnTo>
                  <a:lnTo>
                    <a:pt x="94" y="59"/>
                  </a:lnTo>
                  <a:lnTo>
                    <a:pt x="95" y="62"/>
                  </a:lnTo>
                  <a:lnTo>
                    <a:pt x="97" y="65"/>
                  </a:lnTo>
                  <a:lnTo>
                    <a:pt x="95" y="70"/>
                  </a:lnTo>
                  <a:lnTo>
                    <a:pt x="94" y="71"/>
                  </a:lnTo>
                  <a:lnTo>
                    <a:pt x="94" y="71"/>
                  </a:lnTo>
                  <a:lnTo>
                    <a:pt x="77" y="88"/>
                  </a:lnTo>
                  <a:lnTo>
                    <a:pt x="77" y="88"/>
                  </a:lnTo>
                  <a:lnTo>
                    <a:pt x="74" y="89"/>
                  </a:lnTo>
                  <a:lnTo>
                    <a:pt x="69" y="91"/>
                  </a:lnTo>
                  <a:lnTo>
                    <a:pt x="69" y="91"/>
                  </a:lnTo>
                  <a:close/>
                  <a:moveTo>
                    <a:pt x="361" y="58"/>
                  </a:moveTo>
                  <a:lnTo>
                    <a:pt x="361" y="58"/>
                  </a:lnTo>
                  <a:lnTo>
                    <a:pt x="356" y="55"/>
                  </a:lnTo>
                  <a:lnTo>
                    <a:pt x="356" y="55"/>
                  </a:lnTo>
                  <a:lnTo>
                    <a:pt x="336" y="44"/>
                  </a:lnTo>
                  <a:lnTo>
                    <a:pt x="336" y="44"/>
                  </a:lnTo>
                  <a:lnTo>
                    <a:pt x="333" y="41"/>
                  </a:lnTo>
                  <a:lnTo>
                    <a:pt x="332" y="38"/>
                  </a:lnTo>
                  <a:lnTo>
                    <a:pt x="332" y="35"/>
                  </a:lnTo>
                  <a:lnTo>
                    <a:pt x="333" y="32"/>
                  </a:lnTo>
                  <a:lnTo>
                    <a:pt x="333" y="32"/>
                  </a:lnTo>
                  <a:lnTo>
                    <a:pt x="335" y="29"/>
                  </a:lnTo>
                  <a:lnTo>
                    <a:pt x="338" y="27"/>
                  </a:lnTo>
                  <a:lnTo>
                    <a:pt x="341" y="26"/>
                  </a:lnTo>
                  <a:lnTo>
                    <a:pt x="345" y="27"/>
                  </a:lnTo>
                  <a:lnTo>
                    <a:pt x="345" y="27"/>
                  </a:lnTo>
                  <a:lnTo>
                    <a:pt x="367" y="41"/>
                  </a:lnTo>
                  <a:lnTo>
                    <a:pt x="367" y="41"/>
                  </a:lnTo>
                  <a:lnTo>
                    <a:pt x="368" y="43"/>
                  </a:lnTo>
                  <a:lnTo>
                    <a:pt x="370" y="46"/>
                  </a:lnTo>
                  <a:lnTo>
                    <a:pt x="370" y="50"/>
                  </a:lnTo>
                  <a:lnTo>
                    <a:pt x="368" y="53"/>
                  </a:lnTo>
                  <a:lnTo>
                    <a:pt x="368" y="53"/>
                  </a:lnTo>
                  <a:lnTo>
                    <a:pt x="365" y="56"/>
                  </a:lnTo>
                  <a:lnTo>
                    <a:pt x="361" y="58"/>
                  </a:lnTo>
                  <a:lnTo>
                    <a:pt x="361" y="58"/>
                  </a:lnTo>
                  <a:close/>
                  <a:moveTo>
                    <a:pt x="115" y="53"/>
                  </a:moveTo>
                  <a:lnTo>
                    <a:pt x="115" y="53"/>
                  </a:lnTo>
                  <a:lnTo>
                    <a:pt x="112" y="52"/>
                  </a:lnTo>
                  <a:lnTo>
                    <a:pt x="107" y="49"/>
                  </a:lnTo>
                  <a:lnTo>
                    <a:pt x="107" y="49"/>
                  </a:lnTo>
                  <a:lnTo>
                    <a:pt x="106" y="46"/>
                  </a:lnTo>
                  <a:lnTo>
                    <a:pt x="107" y="43"/>
                  </a:lnTo>
                  <a:lnTo>
                    <a:pt x="107" y="38"/>
                  </a:lnTo>
                  <a:lnTo>
                    <a:pt x="110" y="36"/>
                  </a:lnTo>
                  <a:lnTo>
                    <a:pt x="110" y="36"/>
                  </a:lnTo>
                  <a:lnTo>
                    <a:pt x="131" y="24"/>
                  </a:lnTo>
                  <a:lnTo>
                    <a:pt x="131" y="24"/>
                  </a:lnTo>
                  <a:lnTo>
                    <a:pt x="136" y="23"/>
                  </a:lnTo>
                  <a:lnTo>
                    <a:pt x="139" y="24"/>
                  </a:lnTo>
                  <a:lnTo>
                    <a:pt x="142" y="26"/>
                  </a:lnTo>
                  <a:lnTo>
                    <a:pt x="143" y="29"/>
                  </a:lnTo>
                  <a:lnTo>
                    <a:pt x="143" y="29"/>
                  </a:lnTo>
                  <a:lnTo>
                    <a:pt x="145" y="32"/>
                  </a:lnTo>
                  <a:lnTo>
                    <a:pt x="145" y="35"/>
                  </a:lnTo>
                  <a:lnTo>
                    <a:pt x="143" y="38"/>
                  </a:lnTo>
                  <a:lnTo>
                    <a:pt x="140" y="41"/>
                  </a:lnTo>
                  <a:lnTo>
                    <a:pt x="140" y="41"/>
                  </a:lnTo>
                  <a:lnTo>
                    <a:pt x="121" y="52"/>
                  </a:lnTo>
                  <a:lnTo>
                    <a:pt x="121" y="52"/>
                  </a:lnTo>
                  <a:lnTo>
                    <a:pt x="115" y="53"/>
                  </a:lnTo>
                  <a:lnTo>
                    <a:pt x="115" y="53"/>
                  </a:lnTo>
                  <a:close/>
                  <a:moveTo>
                    <a:pt x="308" y="30"/>
                  </a:moveTo>
                  <a:lnTo>
                    <a:pt x="308" y="30"/>
                  </a:lnTo>
                  <a:lnTo>
                    <a:pt x="305" y="30"/>
                  </a:lnTo>
                  <a:lnTo>
                    <a:pt x="305" y="30"/>
                  </a:lnTo>
                  <a:lnTo>
                    <a:pt x="284" y="24"/>
                  </a:lnTo>
                  <a:lnTo>
                    <a:pt x="284" y="24"/>
                  </a:lnTo>
                  <a:lnTo>
                    <a:pt x="281" y="23"/>
                  </a:lnTo>
                  <a:lnTo>
                    <a:pt x="278" y="20"/>
                  </a:lnTo>
                  <a:lnTo>
                    <a:pt x="276" y="17"/>
                  </a:lnTo>
                  <a:lnTo>
                    <a:pt x="276" y="12"/>
                  </a:lnTo>
                  <a:lnTo>
                    <a:pt x="276" y="12"/>
                  </a:lnTo>
                  <a:lnTo>
                    <a:pt x="278" y="9"/>
                  </a:lnTo>
                  <a:lnTo>
                    <a:pt x="281" y="8"/>
                  </a:lnTo>
                  <a:lnTo>
                    <a:pt x="284" y="6"/>
                  </a:lnTo>
                  <a:lnTo>
                    <a:pt x="288" y="6"/>
                  </a:lnTo>
                  <a:lnTo>
                    <a:pt x="288" y="6"/>
                  </a:lnTo>
                  <a:lnTo>
                    <a:pt x="311" y="12"/>
                  </a:lnTo>
                  <a:lnTo>
                    <a:pt x="311" y="12"/>
                  </a:lnTo>
                  <a:lnTo>
                    <a:pt x="314" y="15"/>
                  </a:lnTo>
                  <a:lnTo>
                    <a:pt x="317" y="17"/>
                  </a:lnTo>
                  <a:lnTo>
                    <a:pt x="317" y="21"/>
                  </a:lnTo>
                  <a:lnTo>
                    <a:pt x="317" y="24"/>
                  </a:lnTo>
                  <a:lnTo>
                    <a:pt x="317" y="24"/>
                  </a:lnTo>
                  <a:lnTo>
                    <a:pt x="315" y="27"/>
                  </a:lnTo>
                  <a:lnTo>
                    <a:pt x="314" y="29"/>
                  </a:lnTo>
                  <a:lnTo>
                    <a:pt x="308" y="30"/>
                  </a:lnTo>
                  <a:lnTo>
                    <a:pt x="308" y="30"/>
                  </a:lnTo>
                  <a:close/>
                  <a:moveTo>
                    <a:pt x="169" y="29"/>
                  </a:moveTo>
                  <a:lnTo>
                    <a:pt x="169" y="29"/>
                  </a:lnTo>
                  <a:lnTo>
                    <a:pt x="163" y="26"/>
                  </a:lnTo>
                  <a:lnTo>
                    <a:pt x="161" y="24"/>
                  </a:lnTo>
                  <a:lnTo>
                    <a:pt x="160" y="21"/>
                  </a:lnTo>
                  <a:lnTo>
                    <a:pt x="160" y="21"/>
                  </a:lnTo>
                  <a:lnTo>
                    <a:pt x="160" y="18"/>
                  </a:lnTo>
                  <a:lnTo>
                    <a:pt x="161" y="15"/>
                  </a:lnTo>
                  <a:lnTo>
                    <a:pt x="163" y="12"/>
                  </a:lnTo>
                  <a:lnTo>
                    <a:pt x="166" y="11"/>
                  </a:lnTo>
                  <a:lnTo>
                    <a:pt x="166" y="11"/>
                  </a:lnTo>
                  <a:lnTo>
                    <a:pt x="190" y="5"/>
                  </a:lnTo>
                  <a:lnTo>
                    <a:pt x="190" y="5"/>
                  </a:lnTo>
                  <a:lnTo>
                    <a:pt x="193" y="5"/>
                  </a:lnTo>
                  <a:lnTo>
                    <a:pt x="196" y="6"/>
                  </a:lnTo>
                  <a:lnTo>
                    <a:pt x="199" y="8"/>
                  </a:lnTo>
                  <a:lnTo>
                    <a:pt x="201" y="12"/>
                  </a:lnTo>
                  <a:lnTo>
                    <a:pt x="201" y="12"/>
                  </a:lnTo>
                  <a:lnTo>
                    <a:pt x="201" y="15"/>
                  </a:lnTo>
                  <a:lnTo>
                    <a:pt x="199" y="18"/>
                  </a:lnTo>
                  <a:lnTo>
                    <a:pt x="196" y="21"/>
                  </a:lnTo>
                  <a:lnTo>
                    <a:pt x="193" y="23"/>
                  </a:lnTo>
                  <a:lnTo>
                    <a:pt x="193" y="23"/>
                  </a:lnTo>
                  <a:lnTo>
                    <a:pt x="172" y="27"/>
                  </a:lnTo>
                  <a:lnTo>
                    <a:pt x="172" y="27"/>
                  </a:lnTo>
                  <a:lnTo>
                    <a:pt x="169" y="29"/>
                  </a:lnTo>
                  <a:lnTo>
                    <a:pt x="169" y="29"/>
                  </a:lnTo>
                  <a:close/>
                  <a:moveTo>
                    <a:pt x="250" y="18"/>
                  </a:moveTo>
                  <a:lnTo>
                    <a:pt x="250" y="18"/>
                  </a:lnTo>
                  <a:lnTo>
                    <a:pt x="250" y="18"/>
                  </a:lnTo>
                  <a:lnTo>
                    <a:pt x="250" y="18"/>
                  </a:lnTo>
                  <a:lnTo>
                    <a:pt x="235" y="18"/>
                  </a:lnTo>
                  <a:lnTo>
                    <a:pt x="235" y="18"/>
                  </a:lnTo>
                  <a:lnTo>
                    <a:pt x="228" y="18"/>
                  </a:lnTo>
                  <a:lnTo>
                    <a:pt x="228" y="18"/>
                  </a:lnTo>
                  <a:lnTo>
                    <a:pt x="223" y="18"/>
                  </a:lnTo>
                  <a:lnTo>
                    <a:pt x="220" y="17"/>
                  </a:lnTo>
                  <a:lnTo>
                    <a:pt x="219" y="14"/>
                  </a:lnTo>
                  <a:lnTo>
                    <a:pt x="217" y="9"/>
                  </a:lnTo>
                  <a:lnTo>
                    <a:pt x="217" y="9"/>
                  </a:lnTo>
                  <a:lnTo>
                    <a:pt x="219" y="6"/>
                  </a:lnTo>
                  <a:lnTo>
                    <a:pt x="220" y="3"/>
                  </a:lnTo>
                  <a:lnTo>
                    <a:pt x="223" y="2"/>
                  </a:lnTo>
                  <a:lnTo>
                    <a:pt x="226" y="0"/>
                  </a:lnTo>
                  <a:lnTo>
                    <a:pt x="226" y="0"/>
                  </a:lnTo>
                  <a:lnTo>
                    <a:pt x="235" y="0"/>
                  </a:lnTo>
                  <a:lnTo>
                    <a:pt x="235" y="0"/>
                  </a:lnTo>
                  <a:lnTo>
                    <a:pt x="250" y="0"/>
                  </a:lnTo>
                  <a:lnTo>
                    <a:pt x="250" y="0"/>
                  </a:lnTo>
                  <a:lnTo>
                    <a:pt x="255" y="2"/>
                  </a:lnTo>
                  <a:lnTo>
                    <a:pt x="258" y="3"/>
                  </a:lnTo>
                  <a:lnTo>
                    <a:pt x="259" y="6"/>
                  </a:lnTo>
                  <a:lnTo>
                    <a:pt x="259" y="11"/>
                  </a:lnTo>
                  <a:lnTo>
                    <a:pt x="259" y="11"/>
                  </a:lnTo>
                  <a:lnTo>
                    <a:pt x="258" y="14"/>
                  </a:lnTo>
                  <a:lnTo>
                    <a:pt x="256" y="17"/>
                  </a:lnTo>
                  <a:lnTo>
                    <a:pt x="253" y="18"/>
                  </a:lnTo>
                  <a:lnTo>
                    <a:pt x="250" y="18"/>
                  </a:lnTo>
                  <a:lnTo>
                    <a:pt x="250" y="18"/>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00" name="Freeform 46"/>
            <p:cNvSpPr>
              <a:spLocks/>
            </p:cNvSpPr>
            <p:nvPr/>
          </p:nvSpPr>
          <p:spPr bwMode="auto">
            <a:xfrm>
              <a:off x="3823" y="1983"/>
              <a:ext cx="11" cy="14"/>
            </a:xfrm>
            <a:custGeom>
              <a:avLst/>
              <a:gdLst/>
              <a:ahLst/>
              <a:cxnLst>
                <a:cxn ang="0">
                  <a:pos x="12" y="30"/>
                </a:cxn>
                <a:cxn ang="0">
                  <a:pos x="12" y="30"/>
                </a:cxn>
                <a:cxn ang="0">
                  <a:pos x="9" y="30"/>
                </a:cxn>
                <a:cxn ang="0">
                  <a:pos x="6" y="29"/>
                </a:cxn>
                <a:cxn ang="0">
                  <a:pos x="5" y="26"/>
                </a:cxn>
                <a:cxn ang="0">
                  <a:pos x="3" y="23"/>
                </a:cxn>
                <a:cxn ang="0">
                  <a:pos x="3" y="23"/>
                </a:cxn>
                <a:cxn ang="0">
                  <a:pos x="0" y="12"/>
                </a:cxn>
                <a:cxn ang="0">
                  <a:pos x="0" y="12"/>
                </a:cxn>
                <a:cxn ang="0">
                  <a:pos x="0" y="9"/>
                </a:cxn>
                <a:cxn ang="0">
                  <a:pos x="1" y="5"/>
                </a:cxn>
                <a:cxn ang="0">
                  <a:pos x="3" y="3"/>
                </a:cxn>
                <a:cxn ang="0">
                  <a:pos x="6" y="0"/>
                </a:cxn>
                <a:cxn ang="0">
                  <a:pos x="6" y="0"/>
                </a:cxn>
                <a:cxn ang="0">
                  <a:pos x="11" y="0"/>
                </a:cxn>
                <a:cxn ang="0">
                  <a:pos x="14" y="2"/>
                </a:cxn>
                <a:cxn ang="0">
                  <a:pos x="17" y="3"/>
                </a:cxn>
                <a:cxn ang="0">
                  <a:pos x="18" y="6"/>
                </a:cxn>
                <a:cxn ang="0">
                  <a:pos x="18" y="6"/>
                </a:cxn>
                <a:cxn ang="0">
                  <a:pos x="21" y="20"/>
                </a:cxn>
                <a:cxn ang="0">
                  <a:pos x="21" y="20"/>
                </a:cxn>
                <a:cxn ang="0">
                  <a:pos x="21" y="23"/>
                </a:cxn>
                <a:cxn ang="0">
                  <a:pos x="20" y="26"/>
                </a:cxn>
                <a:cxn ang="0">
                  <a:pos x="18" y="29"/>
                </a:cxn>
                <a:cxn ang="0">
                  <a:pos x="14" y="30"/>
                </a:cxn>
                <a:cxn ang="0">
                  <a:pos x="14" y="30"/>
                </a:cxn>
                <a:cxn ang="0">
                  <a:pos x="12" y="30"/>
                </a:cxn>
                <a:cxn ang="0">
                  <a:pos x="12" y="30"/>
                </a:cxn>
              </a:cxnLst>
              <a:rect l="0" t="0" r="r" b="b"/>
              <a:pathLst>
                <a:path w="21" h="30">
                  <a:moveTo>
                    <a:pt x="12" y="30"/>
                  </a:moveTo>
                  <a:lnTo>
                    <a:pt x="12" y="30"/>
                  </a:lnTo>
                  <a:lnTo>
                    <a:pt x="9" y="30"/>
                  </a:lnTo>
                  <a:lnTo>
                    <a:pt x="6" y="29"/>
                  </a:lnTo>
                  <a:lnTo>
                    <a:pt x="5" y="26"/>
                  </a:lnTo>
                  <a:lnTo>
                    <a:pt x="3" y="23"/>
                  </a:lnTo>
                  <a:lnTo>
                    <a:pt x="3" y="23"/>
                  </a:lnTo>
                  <a:lnTo>
                    <a:pt x="0" y="12"/>
                  </a:lnTo>
                  <a:lnTo>
                    <a:pt x="0" y="12"/>
                  </a:lnTo>
                  <a:lnTo>
                    <a:pt x="0" y="9"/>
                  </a:lnTo>
                  <a:lnTo>
                    <a:pt x="1" y="5"/>
                  </a:lnTo>
                  <a:lnTo>
                    <a:pt x="3" y="3"/>
                  </a:lnTo>
                  <a:lnTo>
                    <a:pt x="6" y="0"/>
                  </a:lnTo>
                  <a:lnTo>
                    <a:pt x="6" y="0"/>
                  </a:lnTo>
                  <a:lnTo>
                    <a:pt x="11" y="0"/>
                  </a:lnTo>
                  <a:lnTo>
                    <a:pt x="14" y="2"/>
                  </a:lnTo>
                  <a:lnTo>
                    <a:pt x="17" y="3"/>
                  </a:lnTo>
                  <a:lnTo>
                    <a:pt x="18" y="6"/>
                  </a:lnTo>
                  <a:lnTo>
                    <a:pt x="18" y="6"/>
                  </a:lnTo>
                  <a:lnTo>
                    <a:pt x="21" y="20"/>
                  </a:lnTo>
                  <a:lnTo>
                    <a:pt x="21" y="20"/>
                  </a:lnTo>
                  <a:lnTo>
                    <a:pt x="21" y="23"/>
                  </a:lnTo>
                  <a:lnTo>
                    <a:pt x="20" y="26"/>
                  </a:lnTo>
                  <a:lnTo>
                    <a:pt x="18" y="29"/>
                  </a:lnTo>
                  <a:lnTo>
                    <a:pt x="14" y="30"/>
                  </a:lnTo>
                  <a:lnTo>
                    <a:pt x="14" y="30"/>
                  </a:lnTo>
                  <a:lnTo>
                    <a:pt x="12" y="30"/>
                  </a:lnTo>
                  <a:lnTo>
                    <a:pt x="12" y="30"/>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01" name="Freeform 47"/>
            <p:cNvSpPr>
              <a:spLocks/>
            </p:cNvSpPr>
            <p:nvPr/>
          </p:nvSpPr>
          <p:spPr bwMode="auto">
            <a:xfrm>
              <a:off x="3548" y="1907"/>
              <a:ext cx="12" cy="22"/>
            </a:xfrm>
            <a:custGeom>
              <a:avLst/>
              <a:gdLst/>
              <a:ahLst/>
              <a:cxnLst>
                <a:cxn ang="0">
                  <a:pos x="25" y="44"/>
                </a:cxn>
                <a:cxn ang="0">
                  <a:pos x="25" y="46"/>
                </a:cxn>
                <a:cxn ang="0">
                  <a:pos x="25" y="47"/>
                </a:cxn>
                <a:cxn ang="0">
                  <a:pos x="25" y="47"/>
                </a:cxn>
                <a:cxn ang="0">
                  <a:pos x="0" y="47"/>
                </a:cxn>
                <a:cxn ang="0">
                  <a:pos x="0" y="47"/>
                </a:cxn>
                <a:cxn ang="0">
                  <a:pos x="0" y="47"/>
                </a:cxn>
                <a:cxn ang="0">
                  <a:pos x="0" y="46"/>
                </a:cxn>
                <a:cxn ang="0">
                  <a:pos x="0" y="44"/>
                </a:cxn>
                <a:cxn ang="0">
                  <a:pos x="0" y="44"/>
                </a:cxn>
                <a:cxn ang="0">
                  <a:pos x="0" y="42"/>
                </a:cxn>
                <a:cxn ang="0">
                  <a:pos x="0" y="42"/>
                </a:cxn>
                <a:cxn ang="0">
                  <a:pos x="0" y="42"/>
                </a:cxn>
                <a:cxn ang="0">
                  <a:pos x="10" y="8"/>
                </a:cxn>
                <a:cxn ang="0">
                  <a:pos x="1" y="12"/>
                </a:cxn>
                <a:cxn ang="0">
                  <a:pos x="0" y="12"/>
                </a:cxn>
                <a:cxn ang="0">
                  <a:pos x="0" y="12"/>
                </a:cxn>
                <a:cxn ang="0">
                  <a:pos x="0" y="12"/>
                </a:cxn>
                <a:cxn ang="0">
                  <a:pos x="0" y="11"/>
                </a:cxn>
                <a:cxn ang="0">
                  <a:pos x="0" y="9"/>
                </a:cxn>
                <a:cxn ang="0">
                  <a:pos x="0" y="9"/>
                </a:cxn>
                <a:cxn ang="0">
                  <a:pos x="0" y="8"/>
                </a:cxn>
                <a:cxn ang="0">
                  <a:pos x="10" y="2"/>
                </a:cxn>
                <a:cxn ang="0">
                  <a:pos x="10" y="0"/>
                </a:cxn>
                <a:cxn ang="0">
                  <a:pos x="12" y="0"/>
                </a:cxn>
                <a:cxn ang="0">
                  <a:pos x="12" y="0"/>
                </a:cxn>
                <a:cxn ang="0">
                  <a:pos x="13" y="0"/>
                </a:cxn>
                <a:cxn ang="0">
                  <a:pos x="15" y="0"/>
                </a:cxn>
                <a:cxn ang="0">
                  <a:pos x="16" y="0"/>
                </a:cxn>
                <a:cxn ang="0">
                  <a:pos x="16" y="2"/>
                </a:cxn>
                <a:cxn ang="0">
                  <a:pos x="16" y="2"/>
                </a:cxn>
                <a:cxn ang="0">
                  <a:pos x="24" y="42"/>
                </a:cxn>
                <a:cxn ang="0">
                  <a:pos x="25" y="42"/>
                </a:cxn>
                <a:cxn ang="0">
                  <a:pos x="25" y="42"/>
                </a:cxn>
                <a:cxn ang="0">
                  <a:pos x="25" y="44"/>
                </a:cxn>
                <a:cxn ang="0">
                  <a:pos x="25" y="44"/>
                </a:cxn>
              </a:cxnLst>
              <a:rect l="0" t="0" r="r" b="b"/>
              <a:pathLst>
                <a:path w="25" h="47">
                  <a:moveTo>
                    <a:pt x="25" y="44"/>
                  </a:moveTo>
                  <a:lnTo>
                    <a:pt x="25" y="44"/>
                  </a:lnTo>
                  <a:lnTo>
                    <a:pt x="25" y="46"/>
                  </a:lnTo>
                  <a:lnTo>
                    <a:pt x="25" y="46"/>
                  </a:lnTo>
                  <a:lnTo>
                    <a:pt x="25" y="47"/>
                  </a:lnTo>
                  <a:lnTo>
                    <a:pt x="25" y="47"/>
                  </a:lnTo>
                  <a:lnTo>
                    <a:pt x="25" y="47"/>
                  </a:lnTo>
                  <a:lnTo>
                    <a:pt x="25" y="47"/>
                  </a:lnTo>
                  <a:lnTo>
                    <a:pt x="24" y="47"/>
                  </a:lnTo>
                  <a:lnTo>
                    <a:pt x="0" y="47"/>
                  </a:lnTo>
                  <a:lnTo>
                    <a:pt x="0" y="47"/>
                  </a:lnTo>
                  <a:lnTo>
                    <a:pt x="0" y="47"/>
                  </a:lnTo>
                  <a:lnTo>
                    <a:pt x="0" y="47"/>
                  </a:lnTo>
                  <a:lnTo>
                    <a:pt x="0" y="47"/>
                  </a:lnTo>
                  <a:lnTo>
                    <a:pt x="0" y="47"/>
                  </a:lnTo>
                  <a:lnTo>
                    <a:pt x="0" y="46"/>
                  </a:lnTo>
                  <a:lnTo>
                    <a:pt x="0" y="46"/>
                  </a:lnTo>
                  <a:lnTo>
                    <a:pt x="0" y="44"/>
                  </a:lnTo>
                  <a:lnTo>
                    <a:pt x="0" y="44"/>
                  </a:lnTo>
                  <a:lnTo>
                    <a:pt x="0" y="44"/>
                  </a:lnTo>
                  <a:lnTo>
                    <a:pt x="0" y="44"/>
                  </a:lnTo>
                  <a:lnTo>
                    <a:pt x="0" y="42"/>
                  </a:lnTo>
                  <a:lnTo>
                    <a:pt x="0" y="42"/>
                  </a:lnTo>
                  <a:lnTo>
                    <a:pt x="0" y="42"/>
                  </a:lnTo>
                  <a:lnTo>
                    <a:pt x="0" y="42"/>
                  </a:lnTo>
                  <a:lnTo>
                    <a:pt x="0" y="42"/>
                  </a:lnTo>
                  <a:lnTo>
                    <a:pt x="10" y="42"/>
                  </a:lnTo>
                  <a:lnTo>
                    <a:pt x="10" y="8"/>
                  </a:lnTo>
                  <a:lnTo>
                    <a:pt x="1" y="12"/>
                  </a:lnTo>
                  <a:lnTo>
                    <a:pt x="1" y="12"/>
                  </a:lnTo>
                  <a:lnTo>
                    <a:pt x="0" y="12"/>
                  </a:lnTo>
                  <a:lnTo>
                    <a:pt x="0"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0" y="8"/>
                  </a:lnTo>
                  <a:lnTo>
                    <a:pt x="10" y="2"/>
                  </a:lnTo>
                  <a:lnTo>
                    <a:pt x="10" y="2"/>
                  </a:lnTo>
                  <a:lnTo>
                    <a:pt x="10" y="0"/>
                  </a:lnTo>
                  <a:lnTo>
                    <a:pt x="10" y="0"/>
                  </a:lnTo>
                  <a:lnTo>
                    <a:pt x="12" y="0"/>
                  </a:lnTo>
                  <a:lnTo>
                    <a:pt x="12" y="0"/>
                  </a:lnTo>
                  <a:lnTo>
                    <a:pt x="12" y="0"/>
                  </a:lnTo>
                  <a:lnTo>
                    <a:pt x="12" y="0"/>
                  </a:lnTo>
                  <a:lnTo>
                    <a:pt x="13" y="0"/>
                  </a:lnTo>
                  <a:lnTo>
                    <a:pt x="13" y="0"/>
                  </a:lnTo>
                  <a:lnTo>
                    <a:pt x="15" y="0"/>
                  </a:lnTo>
                  <a:lnTo>
                    <a:pt x="15" y="0"/>
                  </a:lnTo>
                  <a:lnTo>
                    <a:pt x="16" y="0"/>
                  </a:lnTo>
                  <a:lnTo>
                    <a:pt x="16" y="0"/>
                  </a:lnTo>
                  <a:lnTo>
                    <a:pt x="16" y="2"/>
                  </a:lnTo>
                  <a:lnTo>
                    <a:pt x="16" y="2"/>
                  </a:lnTo>
                  <a:lnTo>
                    <a:pt x="16" y="2"/>
                  </a:lnTo>
                  <a:lnTo>
                    <a:pt x="16" y="42"/>
                  </a:lnTo>
                  <a:lnTo>
                    <a:pt x="24" y="42"/>
                  </a:lnTo>
                  <a:lnTo>
                    <a:pt x="24" y="42"/>
                  </a:lnTo>
                  <a:lnTo>
                    <a:pt x="25" y="42"/>
                  </a:lnTo>
                  <a:lnTo>
                    <a:pt x="25" y="42"/>
                  </a:lnTo>
                  <a:lnTo>
                    <a:pt x="25" y="42"/>
                  </a:lnTo>
                  <a:lnTo>
                    <a:pt x="25" y="42"/>
                  </a:lnTo>
                  <a:lnTo>
                    <a:pt x="25" y="44"/>
                  </a:lnTo>
                  <a:lnTo>
                    <a:pt x="25" y="44"/>
                  </a:lnTo>
                  <a:lnTo>
                    <a:pt x="25" y="44"/>
                  </a:lnTo>
                  <a:lnTo>
                    <a:pt x="25" y="4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02" name="Freeform 48"/>
            <p:cNvSpPr>
              <a:spLocks noEditPoints="1"/>
            </p:cNvSpPr>
            <p:nvPr/>
          </p:nvSpPr>
          <p:spPr bwMode="auto">
            <a:xfrm>
              <a:off x="3576" y="1907"/>
              <a:ext cx="15" cy="22"/>
            </a:xfrm>
            <a:custGeom>
              <a:avLst/>
              <a:gdLst/>
              <a:ahLst/>
              <a:cxnLst>
                <a:cxn ang="0">
                  <a:pos x="32" y="24"/>
                </a:cxn>
                <a:cxn ang="0">
                  <a:pos x="32" y="33"/>
                </a:cxn>
                <a:cxn ang="0">
                  <a:pos x="29" y="41"/>
                </a:cxn>
                <a:cxn ang="0">
                  <a:pos x="25" y="46"/>
                </a:cxn>
                <a:cxn ang="0">
                  <a:pos x="20" y="47"/>
                </a:cxn>
                <a:cxn ang="0">
                  <a:pos x="17" y="47"/>
                </a:cxn>
                <a:cxn ang="0">
                  <a:pos x="10" y="46"/>
                </a:cxn>
                <a:cxn ang="0">
                  <a:pos x="7" y="44"/>
                </a:cxn>
                <a:cxn ang="0">
                  <a:pos x="5" y="41"/>
                </a:cxn>
                <a:cxn ang="0">
                  <a:pos x="2" y="33"/>
                </a:cxn>
                <a:cxn ang="0">
                  <a:pos x="0" y="24"/>
                </a:cxn>
                <a:cxn ang="0">
                  <a:pos x="2" y="14"/>
                </a:cxn>
                <a:cxn ang="0">
                  <a:pos x="5" y="6"/>
                </a:cxn>
                <a:cxn ang="0">
                  <a:pos x="10" y="2"/>
                </a:cxn>
                <a:cxn ang="0">
                  <a:pos x="13" y="0"/>
                </a:cxn>
                <a:cxn ang="0">
                  <a:pos x="17" y="0"/>
                </a:cxn>
                <a:cxn ang="0">
                  <a:pos x="25" y="2"/>
                </a:cxn>
                <a:cxn ang="0">
                  <a:pos x="28" y="3"/>
                </a:cxn>
                <a:cxn ang="0">
                  <a:pos x="29" y="6"/>
                </a:cxn>
                <a:cxn ang="0">
                  <a:pos x="32" y="14"/>
                </a:cxn>
                <a:cxn ang="0">
                  <a:pos x="32" y="24"/>
                </a:cxn>
                <a:cxn ang="0">
                  <a:pos x="26" y="24"/>
                </a:cxn>
                <a:cxn ang="0">
                  <a:pos x="26" y="18"/>
                </a:cxn>
                <a:cxn ang="0">
                  <a:pos x="26" y="14"/>
                </a:cxn>
                <a:cxn ang="0">
                  <a:pos x="25" y="9"/>
                </a:cxn>
                <a:cxn ang="0">
                  <a:pos x="23" y="8"/>
                </a:cxn>
                <a:cxn ang="0">
                  <a:pos x="20" y="6"/>
                </a:cxn>
                <a:cxn ang="0">
                  <a:pos x="17" y="5"/>
                </a:cxn>
                <a:cxn ang="0">
                  <a:pos x="13" y="6"/>
                </a:cxn>
                <a:cxn ang="0">
                  <a:pos x="10" y="11"/>
                </a:cxn>
                <a:cxn ang="0">
                  <a:pos x="8" y="17"/>
                </a:cxn>
                <a:cxn ang="0">
                  <a:pos x="7" y="23"/>
                </a:cxn>
                <a:cxn ang="0">
                  <a:pos x="8" y="32"/>
                </a:cxn>
                <a:cxn ang="0">
                  <a:pos x="10" y="38"/>
                </a:cxn>
                <a:cxn ang="0">
                  <a:pos x="13" y="41"/>
                </a:cxn>
                <a:cxn ang="0">
                  <a:pos x="17" y="42"/>
                </a:cxn>
                <a:cxn ang="0">
                  <a:pos x="20" y="42"/>
                </a:cxn>
                <a:cxn ang="0">
                  <a:pos x="23" y="39"/>
                </a:cxn>
                <a:cxn ang="0">
                  <a:pos x="25" y="38"/>
                </a:cxn>
                <a:cxn ang="0">
                  <a:pos x="26" y="33"/>
                </a:cxn>
                <a:cxn ang="0">
                  <a:pos x="26" y="29"/>
                </a:cxn>
                <a:cxn ang="0">
                  <a:pos x="26" y="24"/>
                </a:cxn>
              </a:cxnLst>
              <a:rect l="0" t="0" r="r" b="b"/>
              <a:pathLst>
                <a:path w="32" h="47">
                  <a:moveTo>
                    <a:pt x="32" y="24"/>
                  </a:moveTo>
                  <a:lnTo>
                    <a:pt x="32" y="24"/>
                  </a:lnTo>
                  <a:lnTo>
                    <a:pt x="32" y="33"/>
                  </a:lnTo>
                  <a:lnTo>
                    <a:pt x="32" y="33"/>
                  </a:lnTo>
                  <a:lnTo>
                    <a:pt x="29" y="41"/>
                  </a:lnTo>
                  <a:lnTo>
                    <a:pt x="29" y="41"/>
                  </a:lnTo>
                  <a:lnTo>
                    <a:pt x="28" y="44"/>
                  </a:lnTo>
                  <a:lnTo>
                    <a:pt x="25" y="46"/>
                  </a:lnTo>
                  <a:lnTo>
                    <a:pt x="25" y="46"/>
                  </a:lnTo>
                  <a:lnTo>
                    <a:pt x="20" y="47"/>
                  </a:lnTo>
                  <a:lnTo>
                    <a:pt x="17" y="47"/>
                  </a:lnTo>
                  <a:lnTo>
                    <a:pt x="17" y="47"/>
                  </a:lnTo>
                  <a:lnTo>
                    <a:pt x="13" y="47"/>
                  </a:lnTo>
                  <a:lnTo>
                    <a:pt x="10" y="46"/>
                  </a:lnTo>
                  <a:lnTo>
                    <a:pt x="10" y="46"/>
                  </a:lnTo>
                  <a:lnTo>
                    <a:pt x="7" y="44"/>
                  </a:lnTo>
                  <a:lnTo>
                    <a:pt x="5" y="41"/>
                  </a:lnTo>
                  <a:lnTo>
                    <a:pt x="5" y="41"/>
                  </a:lnTo>
                  <a:lnTo>
                    <a:pt x="2" y="33"/>
                  </a:lnTo>
                  <a:lnTo>
                    <a:pt x="2" y="33"/>
                  </a:lnTo>
                  <a:lnTo>
                    <a:pt x="0" y="24"/>
                  </a:lnTo>
                  <a:lnTo>
                    <a:pt x="0" y="24"/>
                  </a:lnTo>
                  <a:lnTo>
                    <a:pt x="2" y="14"/>
                  </a:lnTo>
                  <a:lnTo>
                    <a:pt x="2" y="14"/>
                  </a:lnTo>
                  <a:lnTo>
                    <a:pt x="5" y="6"/>
                  </a:lnTo>
                  <a:lnTo>
                    <a:pt x="5" y="6"/>
                  </a:lnTo>
                  <a:lnTo>
                    <a:pt x="7" y="3"/>
                  </a:lnTo>
                  <a:lnTo>
                    <a:pt x="10" y="2"/>
                  </a:lnTo>
                  <a:lnTo>
                    <a:pt x="10" y="2"/>
                  </a:lnTo>
                  <a:lnTo>
                    <a:pt x="13" y="0"/>
                  </a:lnTo>
                  <a:lnTo>
                    <a:pt x="17" y="0"/>
                  </a:lnTo>
                  <a:lnTo>
                    <a:pt x="17" y="0"/>
                  </a:lnTo>
                  <a:lnTo>
                    <a:pt x="22" y="0"/>
                  </a:lnTo>
                  <a:lnTo>
                    <a:pt x="25" y="2"/>
                  </a:lnTo>
                  <a:lnTo>
                    <a:pt x="25" y="2"/>
                  </a:lnTo>
                  <a:lnTo>
                    <a:pt x="28" y="3"/>
                  </a:lnTo>
                  <a:lnTo>
                    <a:pt x="29" y="6"/>
                  </a:lnTo>
                  <a:lnTo>
                    <a:pt x="29" y="6"/>
                  </a:lnTo>
                  <a:lnTo>
                    <a:pt x="32" y="14"/>
                  </a:lnTo>
                  <a:lnTo>
                    <a:pt x="32" y="14"/>
                  </a:lnTo>
                  <a:lnTo>
                    <a:pt x="32" y="24"/>
                  </a:lnTo>
                  <a:lnTo>
                    <a:pt x="32" y="24"/>
                  </a:lnTo>
                  <a:close/>
                  <a:moveTo>
                    <a:pt x="26" y="24"/>
                  </a:moveTo>
                  <a:lnTo>
                    <a:pt x="26" y="24"/>
                  </a:lnTo>
                  <a:lnTo>
                    <a:pt x="26" y="18"/>
                  </a:lnTo>
                  <a:lnTo>
                    <a:pt x="26" y="18"/>
                  </a:lnTo>
                  <a:lnTo>
                    <a:pt x="26" y="14"/>
                  </a:lnTo>
                  <a:lnTo>
                    <a:pt x="26" y="14"/>
                  </a:lnTo>
                  <a:lnTo>
                    <a:pt x="25" y="9"/>
                  </a:lnTo>
                  <a:lnTo>
                    <a:pt x="25" y="9"/>
                  </a:lnTo>
                  <a:lnTo>
                    <a:pt x="23" y="8"/>
                  </a:lnTo>
                  <a:lnTo>
                    <a:pt x="23" y="8"/>
                  </a:lnTo>
                  <a:lnTo>
                    <a:pt x="20" y="6"/>
                  </a:lnTo>
                  <a:lnTo>
                    <a:pt x="20" y="6"/>
                  </a:lnTo>
                  <a:lnTo>
                    <a:pt x="17" y="5"/>
                  </a:lnTo>
                  <a:lnTo>
                    <a:pt x="17" y="5"/>
                  </a:lnTo>
                  <a:lnTo>
                    <a:pt x="13" y="6"/>
                  </a:lnTo>
                  <a:lnTo>
                    <a:pt x="13" y="6"/>
                  </a:lnTo>
                  <a:lnTo>
                    <a:pt x="10" y="11"/>
                  </a:lnTo>
                  <a:lnTo>
                    <a:pt x="10" y="11"/>
                  </a:lnTo>
                  <a:lnTo>
                    <a:pt x="8" y="17"/>
                  </a:lnTo>
                  <a:lnTo>
                    <a:pt x="8" y="17"/>
                  </a:lnTo>
                  <a:lnTo>
                    <a:pt x="7" y="23"/>
                  </a:lnTo>
                  <a:lnTo>
                    <a:pt x="7" y="23"/>
                  </a:lnTo>
                  <a:lnTo>
                    <a:pt x="8" y="32"/>
                  </a:lnTo>
                  <a:lnTo>
                    <a:pt x="8" y="32"/>
                  </a:lnTo>
                  <a:lnTo>
                    <a:pt x="10" y="38"/>
                  </a:lnTo>
                  <a:lnTo>
                    <a:pt x="10" y="38"/>
                  </a:lnTo>
                  <a:lnTo>
                    <a:pt x="13" y="41"/>
                  </a:lnTo>
                  <a:lnTo>
                    <a:pt x="13" y="41"/>
                  </a:lnTo>
                  <a:lnTo>
                    <a:pt x="17" y="42"/>
                  </a:lnTo>
                  <a:lnTo>
                    <a:pt x="17" y="42"/>
                  </a:lnTo>
                  <a:lnTo>
                    <a:pt x="20" y="42"/>
                  </a:lnTo>
                  <a:lnTo>
                    <a:pt x="20" y="42"/>
                  </a:lnTo>
                  <a:lnTo>
                    <a:pt x="23" y="39"/>
                  </a:lnTo>
                  <a:lnTo>
                    <a:pt x="23" y="39"/>
                  </a:lnTo>
                  <a:lnTo>
                    <a:pt x="25" y="38"/>
                  </a:lnTo>
                  <a:lnTo>
                    <a:pt x="25"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03" name="Freeform 49"/>
            <p:cNvSpPr>
              <a:spLocks/>
            </p:cNvSpPr>
            <p:nvPr/>
          </p:nvSpPr>
          <p:spPr bwMode="auto">
            <a:xfrm>
              <a:off x="3608" y="1905"/>
              <a:ext cx="13" cy="21"/>
            </a:xfrm>
            <a:custGeom>
              <a:avLst/>
              <a:gdLst/>
              <a:ahLst/>
              <a:cxnLst>
                <a:cxn ang="0">
                  <a:pos x="28" y="45"/>
                </a:cxn>
                <a:cxn ang="0">
                  <a:pos x="28" y="45"/>
                </a:cxn>
                <a:cxn ang="0">
                  <a:pos x="28" y="46"/>
                </a:cxn>
                <a:cxn ang="0">
                  <a:pos x="26" y="46"/>
                </a:cxn>
                <a:cxn ang="0">
                  <a:pos x="2" y="46"/>
                </a:cxn>
                <a:cxn ang="0">
                  <a:pos x="2" y="46"/>
                </a:cxn>
                <a:cxn ang="0">
                  <a:pos x="2" y="46"/>
                </a:cxn>
                <a:cxn ang="0">
                  <a:pos x="0" y="45"/>
                </a:cxn>
                <a:cxn ang="0">
                  <a:pos x="0" y="45"/>
                </a:cxn>
                <a:cxn ang="0">
                  <a:pos x="0" y="43"/>
                </a:cxn>
                <a:cxn ang="0">
                  <a:pos x="2" y="42"/>
                </a:cxn>
                <a:cxn ang="0">
                  <a:pos x="2" y="42"/>
                </a:cxn>
                <a:cxn ang="0">
                  <a:pos x="2" y="42"/>
                </a:cxn>
                <a:cxn ang="0">
                  <a:pos x="12" y="7"/>
                </a:cxn>
                <a:cxn ang="0">
                  <a:pos x="3" y="12"/>
                </a:cxn>
                <a:cxn ang="0">
                  <a:pos x="2" y="12"/>
                </a:cxn>
                <a:cxn ang="0">
                  <a:pos x="0" y="12"/>
                </a:cxn>
                <a:cxn ang="0">
                  <a:pos x="0" y="12"/>
                </a:cxn>
                <a:cxn ang="0">
                  <a:pos x="0" y="10"/>
                </a:cxn>
                <a:cxn ang="0">
                  <a:pos x="0" y="9"/>
                </a:cxn>
                <a:cxn ang="0">
                  <a:pos x="0" y="9"/>
                </a:cxn>
                <a:cxn ang="0">
                  <a:pos x="0" y="7"/>
                </a:cxn>
                <a:cxn ang="0">
                  <a:pos x="12" y="1"/>
                </a:cxn>
                <a:cxn ang="0">
                  <a:pos x="12" y="0"/>
                </a:cxn>
                <a:cxn ang="0">
                  <a:pos x="12" y="0"/>
                </a:cxn>
                <a:cxn ang="0">
                  <a:pos x="14" y="0"/>
                </a:cxn>
                <a:cxn ang="0">
                  <a:pos x="15" y="0"/>
                </a:cxn>
                <a:cxn ang="0">
                  <a:pos x="17" y="0"/>
                </a:cxn>
                <a:cxn ang="0">
                  <a:pos x="17" y="0"/>
                </a:cxn>
                <a:cxn ang="0">
                  <a:pos x="18" y="1"/>
                </a:cxn>
                <a:cxn ang="0">
                  <a:pos x="18" y="1"/>
                </a:cxn>
                <a:cxn ang="0">
                  <a:pos x="26" y="42"/>
                </a:cxn>
                <a:cxn ang="0">
                  <a:pos x="26" y="42"/>
                </a:cxn>
                <a:cxn ang="0">
                  <a:pos x="28" y="42"/>
                </a:cxn>
                <a:cxn ang="0">
                  <a:pos x="28" y="43"/>
                </a:cxn>
                <a:cxn ang="0">
                  <a:pos x="28" y="45"/>
                </a:cxn>
              </a:cxnLst>
              <a:rect l="0" t="0" r="r" b="b"/>
              <a:pathLst>
                <a:path w="28" h="46">
                  <a:moveTo>
                    <a:pt x="28" y="45"/>
                  </a:moveTo>
                  <a:lnTo>
                    <a:pt x="28" y="45"/>
                  </a:lnTo>
                  <a:lnTo>
                    <a:pt x="28" y="45"/>
                  </a:lnTo>
                  <a:lnTo>
                    <a:pt x="28" y="45"/>
                  </a:lnTo>
                  <a:lnTo>
                    <a:pt x="28" y="46"/>
                  </a:lnTo>
                  <a:lnTo>
                    <a:pt x="28" y="46"/>
                  </a:lnTo>
                  <a:lnTo>
                    <a:pt x="26" y="46"/>
                  </a:lnTo>
                  <a:lnTo>
                    <a:pt x="26" y="46"/>
                  </a:lnTo>
                  <a:lnTo>
                    <a:pt x="26" y="46"/>
                  </a:lnTo>
                  <a:lnTo>
                    <a:pt x="2" y="46"/>
                  </a:lnTo>
                  <a:lnTo>
                    <a:pt x="2" y="46"/>
                  </a:lnTo>
                  <a:lnTo>
                    <a:pt x="2" y="46"/>
                  </a:lnTo>
                  <a:lnTo>
                    <a:pt x="2" y="46"/>
                  </a:lnTo>
                  <a:lnTo>
                    <a:pt x="2" y="46"/>
                  </a:lnTo>
                  <a:lnTo>
                    <a:pt x="2" y="46"/>
                  </a:lnTo>
                  <a:lnTo>
                    <a:pt x="0" y="45"/>
                  </a:lnTo>
                  <a:lnTo>
                    <a:pt x="0" y="45"/>
                  </a:lnTo>
                  <a:lnTo>
                    <a:pt x="0" y="45"/>
                  </a:lnTo>
                  <a:lnTo>
                    <a:pt x="0" y="45"/>
                  </a:lnTo>
                  <a:lnTo>
                    <a:pt x="0" y="43"/>
                  </a:lnTo>
                  <a:lnTo>
                    <a:pt x="0" y="43"/>
                  </a:lnTo>
                  <a:lnTo>
                    <a:pt x="2" y="42"/>
                  </a:lnTo>
                  <a:lnTo>
                    <a:pt x="2" y="42"/>
                  </a:lnTo>
                  <a:lnTo>
                    <a:pt x="2" y="42"/>
                  </a:lnTo>
                  <a:lnTo>
                    <a:pt x="2" y="42"/>
                  </a:lnTo>
                  <a:lnTo>
                    <a:pt x="2" y="42"/>
                  </a:lnTo>
                  <a:lnTo>
                    <a:pt x="12" y="42"/>
                  </a:lnTo>
                  <a:lnTo>
                    <a:pt x="12" y="7"/>
                  </a:lnTo>
                  <a:lnTo>
                    <a:pt x="3" y="12"/>
                  </a:lnTo>
                  <a:lnTo>
                    <a:pt x="3" y="12"/>
                  </a:lnTo>
                  <a:lnTo>
                    <a:pt x="2" y="12"/>
                  </a:lnTo>
                  <a:lnTo>
                    <a:pt x="2"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2" y="7"/>
                  </a:lnTo>
                  <a:lnTo>
                    <a:pt x="12" y="1"/>
                  </a:lnTo>
                  <a:lnTo>
                    <a:pt x="12" y="1"/>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8" y="1"/>
                  </a:lnTo>
                  <a:lnTo>
                    <a:pt x="18" y="1"/>
                  </a:lnTo>
                  <a:lnTo>
                    <a:pt x="18" y="1"/>
                  </a:lnTo>
                  <a:lnTo>
                    <a:pt x="18" y="42"/>
                  </a:lnTo>
                  <a:lnTo>
                    <a:pt x="26" y="42"/>
                  </a:lnTo>
                  <a:lnTo>
                    <a:pt x="26" y="42"/>
                  </a:lnTo>
                  <a:lnTo>
                    <a:pt x="26" y="42"/>
                  </a:lnTo>
                  <a:lnTo>
                    <a:pt x="26" y="42"/>
                  </a:lnTo>
                  <a:lnTo>
                    <a:pt x="28" y="42"/>
                  </a:lnTo>
                  <a:lnTo>
                    <a:pt x="28" y="42"/>
                  </a:lnTo>
                  <a:lnTo>
                    <a:pt x="28" y="43"/>
                  </a:lnTo>
                  <a:lnTo>
                    <a:pt x="28" y="43"/>
                  </a:lnTo>
                  <a:lnTo>
                    <a:pt x="28" y="45"/>
                  </a:lnTo>
                  <a:lnTo>
                    <a:pt x="28" y="45"/>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04" name="Freeform 50"/>
            <p:cNvSpPr>
              <a:spLocks noEditPoints="1"/>
            </p:cNvSpPr>
            <p:nvPr/>
          </p:nvSpPr>
          <p:spPr bwMode="auto">
            <a:xfrm>
              <a:off x="3835" y="1943"/>
              <a:ext cx="14" cy="22"/>
            </a:xfrm>
            <a:custGeom>
              <a:avLst/>
              <a:gdLst/>
              <a:ahLst/>
              <a:cxnLst>
                <a:cxn ang="0">
                  <a:pos x="32" y="24"/>
                </a:cxn>
                <a:cxn ang="0">
                  <a:pos x="30" y="33"/>
                </a:cxn>
                <a:cxn ang="0">
                  <a:pos x="29" y="41"/>
                </a:cxn>
                <a:cxn ang="0">
                  <a:pos x="23" y="47"/>
                </a:cxn>
                <a:cxn ang="0">
                  <a:pos x="20" y="47"/>
                </a:cxn>
                <a:cxn ang="0">
                  <a:pos x="15" y="48"/>
                </a:cxn>
                <a:cxn ang="0">
                  <a:pos x="8" y="47"/>
                </a:cxn>
                <a:cxn ang="0">
                  <a:pos x="3" y="42"/>
                </a:cxn>
                <a:cxn ang="0">
                  <a:pos x="0" y="35"/>
                </a:cxn>
                <a:cxn ang="0">
                  <a:pos x="0" y="24"/>
                </a:cxn>
                <a:cxn ang="0">
                  <a:pos x="0" y="15"/>
                </a:cxn>
                <a:cxn ang="0">
                  <a:pos x="3" y="8"/>
                </a:cxn>
                <a:cxn ang="0">
                  <a:pos x="6" y="5"/>
                </a:cxn>
                <a:cxn ang="0">
                  <a:pos x="9" y="2"/>
                </a:cxn>
                <a:cxn ang="0">
                  <a:pos x="17" y="0"/>
                </a:cxn>
                <a:cxn ang="0">
                  <a:pos x="24" y="2"/>
                </a:cxn>
                <a:cxn ang="0">
                  <a:pos x="26" y="5"/>
                </a:cxn>
                <a:cxn ang="0">
                  <a:pos x="29" y="6"/>
                </a:cxn>
                <a:cxn ang="0">
                  <a:pos x="32" y="14"/>
                </a:cxn>
                <a:cxn ang="0">
                  <a:pos x="32" y="24"/>
                </a:cxn>
                <a:cxn ang="0">
                  <a:pos x="26" y="24"/>
                </a:cxn>
                <a:cxn ang="0">
                  <a:pos x="26" y="18"/>
                </a:cxn>
                <a:cxn ang="0">
                  <a:pos x="24" y="14"/>
                </a:cxn>
                <a:cxn ang="0">
                  <a:pos x="23" y="9"/>
                </a:cxn>
                <a:cxn ang="0">
                  <a:pos x="21" y="8"/>
                </a:cxn>
                <a:cxn ang="0">
                  <a:pos x="20" y="6"/>
                </a:cxn>
                <a:cxn ang="0">
                  <a:pos x="17" y="6"/>
                </a:cxn>
                <a:cxn ang="0">
                  <a:pos x="11" y="8"/>
                </a:cxn>
                <a:cxn ang="0">
                  <a:pos x="8" y="11"/>
                </a:cxn>
                <a:cxn ang="0">
                  <a:pos x="6" y="17"/>
                </a:cxn>
                <a:cxn ang="0">
                  <a:pos x="6" y="24"/>
                </a:cxn>
                <a:cxn ang="0">
                  <a:pos x="6" y="33"/>
                </a:cxn>
                <a:cxn ang="0">
                  <a:pos x="9" y="39"/>
                </a:cxn>
                <a:cxn ang="0">
                  <a:pos x="11" y="42"/>
                </a:cxn>
                <a:cxn ang="0">
                  <a:pos x="15" y="42"/>
                </a:cxn>
                <a:cxn ang="0">
                  <a:pos x="20" y="42"/>
                </a:cxn>
                <a:cxn ang="0">
                  <a:pos x="21" y="41"/>
                </a:cxn>
                <a:cxn ang="0">
                  <a:pos x="24" y="38"/>
                </a:cxn>
                <a:cxn ang="0">
                  <a:pos x="24" y="33"/>
                </a:cxn>
                <a:cxn ang="0">
                  <a:pos x="26" y="29"/>
                </a:cxn>
                <a:cxn ang="0">
                  <a:pos x="26" y="24"/>
                </a:cxn>
              </a:cxnLst>
              <a:rect l="0" t="0" r="r" b="b"/>
              <a:pathLst>
                <a:path w="32" h="48">
                  <a:moveTo>
                    <a:pt x="32" y="24"/>
                  </a:moveTo>
                  <a:lnTo>
                    <a:pt x="32" y="24"/>
                  </a:lnTo>
                  <a:lnTo>
                    <a:pt x="30" y="33"/>
                  </a:lnTo>
                  <a:lnTo>
                    <a:pt x="30" y="33"/>
                  </a:lnTo>
                  <a:lnTo>
                    <a:pt x="29" y="41"/>
                  </a:lnTo>
                  <a:lnTo>
                    <a:pt x="29" y="41"/>
                  </a:lnTo>
                  <a:lnTo>
                    <a:pt x="26" y="44"/>
                  </a:lnTo>
                  <a:lnTo>
                    <a:pt x="23" y="47"/>
                  </a:lnTo>
                  <a:lnTo>
                    <a:pt x="23" y="47"/>
                  </a:lnTo>
                  <a:lnTo>
                    <a:pt x="20" y="47"/>
                  </a:lnTo>
                  <a:lnTo>
                    <a:pt x="15" y="48"/>
                  </a:lnTo>
                  <a:lnTo>
                    <a:pt x="15" y="48"/>
                  </a:lnTo>
                  <a:lnTo>
                    <a:pt x="8" y="47"/>
                  </a:lnTo>
                  <a:lnTo>
                    <a:pt x="8" y="47"/>
                  </a:lnTo>
                  <a:lnTo>
                    <a:pt x="5" y="44"/>
                  </a:lnTo>
                  <a:lnTo>
                    <a:pt x="3" y="42"/>
                  </a:lnTo>
                  <a:lnTo>
                    <a:pt x="3" y="42"/>
                  </a:lnTo>
                  <a:lnTo>
                    <a:pt x="0" y="35"/>
                  </a:lnTo>
                  <a:lnTo>
                    <a:pt x="0" y="35"/>
                  </a:lnTo>
                  <a:lnTo>
                    <a:pt x="0" y="24"/>
                  </a:lnTo>
                  <a:lnTo>
                    <a:pt x="0" y="24"/>
                  </a:lnTo>
                  <a:lnTo>
                    <a:pt x="0" y="15"/>
                  </a:lnTo>
                  <a:lnTo>
                    <a:pt x="0" y="15"/>
                  </a:lnTo>
                  <a:lnTo>
                    <a:pt x="3" y="8"/>
                  </a:lnTo>
                  <a:lnTo>
                    <a:pt x="3" y="8"/>
                  </a:lnTo>
                  <a:lnTo>
                    <a:pt x="6" y="5"/>
                  </a:lnTo>
                  <a:lnTo>
                    <a:pt x="9" y="2"/>
                  </a:lnTo>
                  <a:lnTo>
                    <a:pt x="9" y="2"/>
                  </a:lnTo>
                  <a:lnTo>
                    <a:pt x="12" y="2"/>
                  </a:lnTo>
                  <a:lnTo>
                    <a:pt x="17" y="0"/>
                  </a:lnTo>
                  <a:lnTo>
                    <a:pt x="17" y="0"/>
                  </a:lnTo>
                  <a:lnTo>
                    <a:pt x="24" y="2"/>
                  </a:lnTo>
                  <a:lnTo>
                    <a:pt x="24" y="2"/>
                  </a:lnTo>
                  <a:lnTo>
                    <a:pt x="26" y="5"/>
                  </a:lnTo>
                  <a:lnTo>
                    <a:pt x="29" y="6"/>
                  </a:lnTo>
                  <a:lnTo>
                    <a:pt x="29" y="6"/>
                  </a:lnTo>
                  <a:lnTo>
                    <a:pt x="32" y="14"/>
                  </a:lnTo>
                  <a:lnTo>
                    <a:pt x="32" y="14"/>
                  </a:lnTo>
                  <a:lnTo>
                    <a:pt x="32" y="24"/>
                  </a:lnTo>
                  <a:lnTo>
                    <a:pt x="32" y="24"/>
                  </a:lnTo>
                  <a:close/>
                  <a:moveTo>
                    <a:pt x="26" y="24"/>
                  </a:moveTo>
                  <a:lnTo>
                    <a:pt x="26" y="24"/>
                  </a:lnTo>
                  <a:lnTo>
                    <a:pt x="26" y="18"/>
                  </a:lnTo>
                  <a:lnTo>
                    <a:pt x="26" y="18"/>
                  </a:lnTo>
                  <a:lnTo>
                    <a:pt x="24" y="14"/>
                  </a:lnTo>
                  <a:lnTo>
                    <a:pt x="24" y="14"/>
                  </a:lnTo>
                  <a:lnTo>
                    <a:pt x="23" y="9"/>
                  </a:lnTo>
                  <a:lnTo>
                    <a:pt x="23" y="9"/>
                  </a:lnTo>
                  <a:lnTo>
                    <a:pt x="21" y="8"/>
                  </a:lnTo>
                  <a:lnTo>
                    <a:pt x="21" y="8"/>
                  </a:lnTo>
                  <a:lnTo>
                    <a:pt x="20" y="6"/>
                  </a:lnTo>
                  <a:lnTo>
                    <a:pt x="20" y="6"/>
                  </a:lnTo>
                  <a:lnTo>
                    <a:pt x="17" y="6"/>
                  </a:lnTo>
                  <a:lnTo>
                    <a:pt x="17" y="6"/>
                  </a:lnTo>
                  <a:lnTo>
                    <a:pt x="11" y="8"/>
                  </a:lnTo>
                  <a:lnTo>
                    <a:pt x="11" y="8"/>
                  </a:lnTo>
                  <a:lnTo>
                    <a:pt x="8" y="11"/>
                  </a:lnTo>
                  <a:lnTo>
                    <a:pt x="8" y="11"/>
                  </a:lnTo>
                  <a:lnTo>
                    <a:pt x="6" y="17"/>
                  </a:lnTo>
                  <a:lnTo>
                    <a:pt x="6" y="17"/>
                  </a:lnTo>
                  <a:lnTo>
                    <a:pt x="6" y="24"/>
                  </a:lnTo>
                  <a:lnTo>
                    <a:pt x="6" y="24"/>
                  </a:lnTo>
                  <a:lnTo>
                    <a:pt x="6" y="33"/>
                  </a:lnTo>
                  <a:lnTo>
                    <a:pt x="6" y="33"/>
                  </a:lnTo>
                  <a:lnTo>
                    <a:pt x="9" y="39"/>
                  </a:lnTo>
                  <a:lnTo>
                    <a:pt x="9" y="39"/>
                  </a:lnTo>
                  <a:lnTo>
                    <a:pt x="11" y="42"/>
                  </a:lnTo>
                  <a:lnTo>
                    <a:pt x="11" y="42"/>
                  </a:lnTo>
                  <a:lnTo>
                    <a:pt x="15" y="42"/>
                  </a:lnTo>
                  <a:lnTo>
                    <a:pt x="15" y="42"/>
                  </a:lnTo>
                  <a:lnTo>
                    <a:pt x="20" y="42"/>
                  </a:lnTo>
                  <a:lnTo>
                    <a:pt x="20" y="42"/>
                  </a:lnTo>
                  <a:lnTo>
                    <a:pt x="21" y="41"/>
                  </a:lnTo>
                  <a:lnTo>
                    <a:pt x="21" y="41"/>
                  </a:lnTo>
                  <a:lnTo>
                    <a:pt x="24" y="38"/>
                  </a:lnTo>
                  <a:lnTo>
                    <a:pt x="24" y="38"/>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05" name="Freeform 51"/>
            <p:cNvSpPr>
              <a:spLocks noEditPoints="1"/>
            </p:cNvSpPr>
            <p:nvPr/>
          </p:nvSpPr>
          <p:spPr bwMode="auto">
            <a:xfrm>
              <a:off x="3634" y="1905"/>
              <a:ext cx="15" cy="21"/>
            </a:xfrm>
            <a:custGeom>
              <a:avLst/>
              <a:gdLst/>
              <a:ahLst/>
              <a:cxnLst>
                <a:cxn ang="0">
                  <a:pos x="32" y="24"/>
                </a:cxn>
                <a:cxn ang="0">
                  <a:pos x="32" y="33"/>
                </a:cxn>
                <a:cxn ang="0">
                  <a:pos x="29" y="40"/>
                </a:cxn>
                <a:cxn ang="0">
                  <a:pos x="23" y="45"/>
                </a:cxn>
                <a:cxn ang="0">
                  <a:pos x="20" y="46"/>
                </a:cxn>
                <a:cxn ang="0">
                  <a:pos x="15" y="46"/>
                </a:cxn>
                <a:cxn ang="0">
                  <a:pos x="8" y="45"/>
                </a:cxn>
                <a:cxn ang="0">
                  <a:pos x="3" y="40"/>
                </a:cxn>
                <a:cxn ang="0">
                  <a:pos x="0" y="33"/>
                </a:cxn>
                <a:cxn ang="0">
                  <a:pos x="0" y="24"/>
                </a:cxn>
                <a:cxn ang="0">
                  <a:pos x="0" y="13"/>
                </a:cxn>
                <a:cxn ang="0">
                  <a:pos x="3" y="6"/>
                </a:cxn>
                <a:cxn ang="0">
                  <a:pos x="6" y="3"/>
                </a:cxn>
                <a:cxn ang="0">
                  <a:pos x="9" y="1"/>
                </a:cxn>
                <a:cxn ang="0">
                  <a:pos x="17" y="0"/>
                </a:cxn>
                <a:cxn ang="0">
                  <a:pos x="20" y="0"/>
                </a:cxn>
                <a:cxn ang="0">
                  <a:pos x="24" y="1"/>
                </a:cxn>
                <a:cxn ang="0">
                  <a:pos x="29" y="6"/>
                </a:cxn>
                <a:cxn ang="0">
                  <a:pos x="32" y="13"/>
                </a:cxn>
                <a:cxn ang="0">
                  <a:pos x="32" y="24"/>
                </a:cxn>
                <a:cxn ang="0">
                  <a:pos x="26" y="24"/>
                </a:cxn>
                <a:cxn ang="0">
                  <a:pos x="26" y="18"/>
                </a:cxn>
                <a:cxn ang="0">
                  <a:pos x="24" y="13"/>
                </a:cxn>
                <a:cxn ang="0">
                  <a:pos x="23" y="9"/>
                </a:cxn>
                <a:cxn ang="0">
                  <a:pos x="21" y="7"/>
                </a:cxn>
                <a:cxn ang="0">
                  <a:pos x="20" y="6"/>
                </a:cxn>
                <a:cxn ang="0">
                  <a:pos x="17" y="4"/>
                </a:cxn>
                <a:cxn ang="0">
                  <a:pos x="11" y="6"/>
                </a:cxn>
                <a:cxn ang="0">
                  <a:pos x="8" y="10"/>
                </a:cxn>
                <a:cxn ang="0">
                  <a:pos x="6" y="16"/>
                </a:cxn>
                <a:cxn ang="0">
                  <a:pos x="6" y="22"/>
                </a:cxn>
                <a:cxn ang="0">
                  <a:pos x="6" y="31"/>
                </a:cxn>
                <a:cxn ang="0">
                  <a:pos x="9" y="37"/>
                </a:cxn>
                <a:cxn ang="0">
                  <a:pos x="12" y="40"/>
                </a:cxn>
                <a:cxn ang="0">
                  <a:pos x="15" y="42"/>
                </a:cxn>
                <a:cxn ang="0">
                  <a:pos x="20" y="42"/>
                </a:cxn>
                <a:cxn ang="0">
                  <a:pos x="21" y="39"/>
                </a:cxn>
                <a:cxn ang="0">
                  <a:pos x="24" y="37"/>
                </a:cxn>
                <a:cxn ang="0">
                  <a:pos x="24" y="33"/>
                </a:cxn>
                <a:cxn ang="0">
                  <a:pos x="26" y="28"/>
                </a:cxn>
                <a:cxn ang="0">
                  <a:pos x="26" y="24"/>
                </a:cxn>
              </a:cxnLst>
              <a:rect l="0" t="0" r="r" b="b"/>
              <a:pathLst>
                <a:path w="32" h="46">
                  <a:moveTo>
                    <a:pt x="32" y="24"/>
                  </a:moveTo>
                  <a:lnTo>
                    <a:pt x="32" y="24"/>
                  </a:lnTo>
                  <a:lnTo>
                    <a:pt x="32" y="33"/>
                  </a:lnTo>
                  <a:lnTo>
                    <a:pt x="32" y="33"/>
                  </a:lnTo>
                  <a:lnTo>
                    <a:pt x="29" y="40"/>
                  </a:lnTo>
                  <a:lnTo>
                    <a:pt x="29" y="40"/>
                  </a:lnTo>
                  <a:lnTo>
                    <a:pt x="26" y="43"/>
                  </a:lnTo>
                  <a:lnTo>
                    <a:pt x="23" y="45"/>
                  </a:lnTo>
                  <a:lnTo>
                    <a:pt x="23" y="45"/>
                  </a:lnTo>
                  <a:lnTo>
                    <a:pt x="20" y="46"/>
                  </a:lnTo>
                  <a:lnTo>
                    <a:pt x="15" y="46"/>
                  </a:lnTo>
                  <a:lnTo>
                    <a:pt x="15" y="46"/>
                  </a:lnTo>
                  <a:lnTo>
                    <a:pt x="8" y="45"/>
                  </a:lnTo>
                  <a:lnTo>
                    <a:pt x="8" y="45"/>
                  </a:lnTo>
                  <a:lnTo>
                    <a:pt x="6" y="43"/>
                  </a:lnTo>
                  <a:lnTo>
                    <a:pt x="3" y="40"/>
                  </a:lnTo>
                  <a:lnTo>
                    <a:pt x="3" y="40"/>
                  </a:lnTo>
                  <a:lnTo>
                    <a:pt x="0" y="33"/>
                  </a:lnTo>
                  <a:lnTo>
                    <a:pt x="0" y="33"/>
                  </a:lnTo>
                  <a:lnTo>
                    <a:pt x="0" y="24"/>
                  </a:lnTo>
                  <a:lnTo>
                    <a:pt x="0" y="24"/>
                  </a:lnTo>
                  <a:lnTo>
                    <a:pt x="0" y="13"/>
                  </a:lnTo>
                  <a:lnTo>
                    <a:pt x="0" y="13"/>
                  </a:lnTo>
                  <a:lnTo>
                    <a:pt x="3" y="6"/>
                  </a:lnTo>
                  <a:lnTo>
                    <a:pt x="3" y="6"/>
                  </a:lnTo>
                  <a:lnTo>
                    <a:pt x="6" y="3"/>
                  </a:lnTo>
                  <a:lnTo>
                    <a:pt x="9" y="1"/>
                  </a:lnTo>
                  <a:lnTo>
                    <a:pt x="9" y="1"/>
                  </a:lnTo>
                  <a:lnTo>
                    <a:pt x="12" y="0"/>
                  </a:lnTo>
                  <a:lnTo>
                    <a:pt x="17" y="0"/>
                  </a:lnTo>
                  <a:lnTo>
                    <a:pt x="17" y="0"/>
                  </a:lnTo>
                  <a:lnTo>
                    <a:pt x="20" y="0"/>
                  </a:lnTo>
                  <a:lnTo>
                    <a:pt x="24" y="1"/>
                  </a:lnTo>
                  <a:lnTo>
                    <a:pt x="24" y="1"/>
                  </a:lnTo>
                  <a:lnTo>
                    <a:pt x="26" y="3"/>
                  </a:lnTo>
                  <a:lnTo>
                    <a:pt x="29" y="6"/>
                  </a:lnTo>
                  <a:lnTo>
                    <a:pt x="29" y="6"/>
                  </a:lnTo>
                  <a:lnTo>
                    <a:pt x="32" y="13"/>
                  </a:lnTo>
                  <a:lnTo>
                    <a:pt x="32" y="13"/>
                  </a:lnTo>
                  <a:lnTo>
                    <a:pt x="32" y="24"/>
                  </a:lnTo>
                  <a:lnTo>
                    <a:pt x="32" y="24"/>
                  </a:lnTo>
                  <a:close/>
                  <a:moveTo>
                    <a:pt x="26" y="24"/>
                  </a:moveTo>
                  <a:lnTo>
                    <a:pt x="26" y="24"/>
                  </a:lnTo>
                  <a:lnTo>
                    <a:pt x="26" y="18"/>
                  </a:lnTo>
                  <a:lnTo>
                    <a:pt x="26" y="18"/>
                  </a:lnTo>
                  <a:lnTo>
                    <a:pt x="24" y="13"/>
                  </a:lnTo>
                  <a:lnTo>
                    <a:pt x="24" y="13"/>
                  </a:lnTo>
                  <a:lnTo>
                    <a:pt x="23" y="9"/>
                  </a:lnTo>
                  <a:lnTo>
                    <a:pt x="23" y="9"/>
                  </a:lnTo>
                  <a:lnTo>
                    <a:pt x="21" y="7"/>
                  </a:lnTo>
                  <a:lnTo>
                    <a:pt x="21" y="7"/>
                  </a:lnTo>
                  <a:lnTo>
                    <a:pt x="20" y="6"/>
                  </a:lnTo>
                  <a:lnTo>
                    <a:pt x="20" y="6"/>
                  </a:lnTo>
                  <a:lnTo>
                    <a:pt x="17" y="4"/>
                  </a:lnTo>
                  <a:lnTo>
                    <a:pt x="17" y="4"/>
                  </a:lnTo>
                  <a:lnTo>
                    <a:pt x="11" y="6"/>
                  </a:lnTo>
                  <a:lnTo>
                    <a:pt x="11" y="6"/>
                  </a:lnTo>
                  <a:lnTo>
                    <a:pt x="8" y="10"/>
                  </a:lnTo>
                  <a:lnTo>
                    <a:pt x="8" y="10"/>
                  </a:lnTo>
                  <a:lnTo>
                    <a:pt x="6" y="16"/>
                  </a:lnTo>
                  <a:lnTo>
                    <a:pt x="6" y="16"/>
                  </a:lnTo>
                  <a:lnTo>
                    <a:pt x="6" y="22"/>
                  </a:lnTo>
                  <a:lnTo>
                    <a:pt x="6" y="22"/>
                  </a:lnTo>
                  <a:lnTo>
                    <a:pt x="6" y="31"/>
                  </a:lnTo>
                  <a:lnTo>
                    <a:pt x="6" y="31"/>
                  </a:lnTo>
                  <a:lnTo>
                    <a:pt x="9" y="37"/>
                  </a:lnTo>
                  <a:lnTo>
                    <a:pt x="9" y="37"/>
                  </a:lnTo>
                  <a:lnTo>
                    <a:pt x="12" y="40"/>
                  </a:lnTo>
                  <a:lnTo>
                    <a:pt x="12" y="40"/>
                  </a:lnTo>
                  <a:lnTo>
                    <a:pt x="15" y="42"/>
                  </a:lnTo>
                  <a:lnTo>
                    <a:pt x="15" y="42"/>
                  </a:lnTo>
                  <a:lnTo>
                    <a:pt x="20" y="42"/>
                  </a:lnTo>
                  <a:lnTo>
                    <a:pt x="20" y="42"/>
                  </a:lnTo>
                  <a:lnTo>
                    <a:pt x="21" y="39"/>
                  </a:lnTo>
                  <a:lnTo>
                    <a:pt x="21" y="39"/>
                  </a:lnTo>
                  <a:lnTo>
                    <a:pt x="24" y="37"/>
                  </a:lnTo>
                  <a:lnTo>
                    <a:pt x="24" y="37"/>
                  </a:lnTo>
                  <a:lnTo>
                    <a:pt x="24" y="33"/>
                  </a:lnTo>
                  <a:lnTo>
                    <a:pt x="24" y="33"/>
                  </a:lnTo>
                  <a:lnTo>
                    <a:pt x="26" y="28"/>
                  </a:lnTo>
                  <a:lnTo>
                    <a:pt x="26" y="28"/>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06" name="Freeform 52"/>
            <p:cNvSpPr>
              <a:spLocks/>
            </p:cNvSpPr>
            <p:nvPr/>
          </p:nvSpPr>
          <p:spPr bwMode="auto">
            <a:xfrm>
              <a:off x="3804" y="1907"/>
              <a:ext cx="13" cy="22"/>
            </a:xfrm>
            <a:custGeom>
              <a:avLst/>
              <a:gdLst/>
              <a:ahLst/>
              <a:cxnLst>
                <a:cxn ang="0">
                  <a:pos x="27" y="44"/>
                </a:cxn>
                <a:cxn ang="0">
                  <a:pos x="27" y="46"/>
                </a:cxn>
                <a:cxn ang="0">
                  <a:pos x="27" y="47"/>
                </a:cxn>
                <a:cxn ang="0">
                  <a:pos x="25" y="47"/>
                </a:cxn>
                <a:cxn ang="0">
                  <a:pos x="1" y="47"/>
                </a:cxn>
                <a:cxn ang="0">
                  <a:pos x="1" y="47"/>
                </a:cxn>
                <a:cxn ang="0">
                  <a:pos x="0" y="47"/>
                </a:cxn>
                <a:cxn ang="0">
                  <a:pos x="0" y="46"/>
                </a:cxn>
                <a:cxn ang="0">
                  <a:pos x="0" y="44"/>
                </a:cxn>
                <a:cxn ang="0">
                  <a:pos x="0" y="44"/>
                </a:cxn>
                <a:cxn ang="0">
                  <a:pos x="0" y="42"/>
                </a:cxn>
                <a:cxn ang="0">
                  <a:pos x="1" y="42"/>
                </a:cxn>
                <a:cxn ang="0">
                  <a:pos x="1" y="42"/>
                </a:cxn>
                <a:cxn ang="0">
                  <a:pos x="10" y="8"/>
                </a:cxn>
                <a:cxn ang="0">
                  <a:pos x="1" y="12"/>
                </a:cxn>
                <a:cxn ang="0">
                  <a:pos x="1" y="12"/>
                </a:cxn>
                <a:cxn ang="0">
                  <a:pos x="0" y="12"/>
                </a:cxn>
                <a:cxn ang="0">
                  <a:pos x="0" y="12"/>
                </a:cxn>
                <a:cxn ang="0">
                  <a:pos x="0" y="11"/>
                </a:cxn>
                <a:cxn ang="0">
                  <a:pos x="0" y="9"/>
                </a:cxn>
                <a:cxn ang="0">
                  <a:pos x="0" y="9"/>
                </a:cxn>
                <a:cxn ang="0">
                  <a:pos x="0" y="8"/>
                </a:cxn>
                <a:cxn ang="0">
                  <a:pos x="12" y="2"/>
                </a:cxn>
                <a:cxn ang="0">
                  <a:pos x="12" y="0"/>
                </a:cxn>
                <a:cxn ang="0">
                  <a:pos x="12" y="0"/>
                </a:cxn>
                <a:cxn ang="0">
                  <a:pos x="13" y="0"/>
                </a:cxn>
                <a:cxn ang="0">
                  <a:pos x="15" y="0"/>
                </a:cxn>
                <a:cxn ang="0">
                  <a:pos x="16" y="0"/>
                </a:cxn>
                <a:cxn ang="0">
                  <a:pos x="16" y="0"/>
                </a:cxn>
                <a:cxn ang="0">
                  <a:pos x="16" y="2"/>
                </a:cxn>
                <a:cxn ang="0">
                  <a:pos x="16" y="2"/>
                </a:cxn>
                <a:cxn ang="0">
                  <a:pos x="25" y="42"/>
                </a:cxn>
                <a:cxn ang="0">
                  <a:pos x="25" y="42"/>
                </a:cxn>
                <a:cxn ang="0">
                  <a:pos x="27" y="42"/>
                </a:cxn>
                <a:cxn ang="0">
                  <a:pos x="27" y="44"/>
                </a:cxn>
                <a:cxn ang="0">
                  <a:pos x="27" y="44"/>
                </a:cxn>
              </a:cxnLst>
              <a:rect l="0" t="0" r="r" b="b"/>
              <a:pathLst>
                <a:path w="27" h="47">
                  <a:moveTo>
                    <a:pt x="27" y="44"/>
                  </a:moveTo>
                  <a:lnTo>
                    <a:pt x="27" y="44"/>
                  </a:lnTo>
                  <a:lnTo>
                    <a:pt x="27" y="46"/>
                  </a:lnTo>
                  <a:lnTo>
                    <a:pt x="27" y="46"/>
                  </a:lnTo>
                  <a:lnTo>
                    <a:pt x="27" y="47"/>
                  </a:lnTo>
                  <a:lnTo>
                    <a:pt x="27" y="47"/>
                  </a:lnTo>
                  <a:lnTo>
                    <a:pt x="25" y="47"/>
                  </a:lnTo>
                  <a:lnTo>
                    <a:pt x="25" y="47"/>
                  </a:lnTo>
                  <a:lnTo>
                    <a:pt x="25" y="47"/>
                  </a:lnTo>
                  <a:lnTo>
                    <a:pt x="1" y="47"/>
                  </a:lnTo>
                  <a:lnTo>
                    <a:pt x="1" y="47"/>
                  </a:lnTo>
                  <a:lnTo>
                    <a:pt x="1" y="47"/>
                  </a:lnTo>
                  <a:lnTo>
                    <a:pt x="1" y="47"/>
                  </a:lnTo>
                  <a:lnTo>
                    <a:pt x="0" y="47"/>
                  </a:lnTo>
                  <a:lnTo>
                    <a:pt x="0" y="47"/>
                  </a:lnTo>
                  <a:lnTo>
                    <a:pt x="0" y="46"/>
                  </a:lnTo>
                  <a:lnTo>
                    <a:pt x="0" y="46"/>
                  </a:lnTo>
                  <a:lnTo>
                    <a:pt x="0" y="44"/>
                  </a:lnTo>
                  <a:lnTo>
                    <a:pt x="0" y="44"/>
                  </a:lnTo>
                  <a:lnTo>
                    <a:pt x="0" y="44"/>
                  </a:lnTo>
                  <a:lnTo>
                    <a:pt x="0" y="44"/>
                  </a:lnTo>
                  <a:lnTo>
                    <a:pt x="0" y="42"/>
                  </a:lnTo>
                  <a:lnTo>
                    <a:pt x="0" y="42"/>
                  </a:lnTo>
                  <a:lnTo>
                    <a:pt x="1" y="42"/>
                  </a:lnTo>
                  <a:lnTo>
                    <a:pt x="1" y="42"/>
                  </a:lnTo>
                  <a:lnTo>
                    <a:pt x="1" y="42"/>
                  </a:lnTo>
                  <a:lnTo>
                    <a:pt x="10" y="42"/>
                  </a:lnTo>
                  <a:lnTo>
                    <a:pt x="10" y="8"/>
                  </a:lnTo>
                  <a:lnTo>
                    <a:pt x="1" y="12"/>
                  </a:lnTo>
                  <a:lnTo>
                    <a:pt x="1" y="12"/>
                  </a:lnTo>
                  <a:lnTo>
                    <a:pt x="1" y="12"/>
                  </a:lnTo>
                  <a:lnTo>
                    <a:pt x="1"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1" y="8"/>
                  </a:lnTo>
                  <a:lnTo>
                    <a:pt x="12" y="2"/>
                  </a:lnTo>
                  <a:lnTo>
                    <a:pt x="12" y="2"/>
                  </a:lnTo>
                  <a:lnTo>
                    <a:pt x="12" y="0"/>
                  </a:lnTo>
                  <a:lnTo>
                    <a:pt x="12" y="0"/>
                  </a:lnTo>
                  <a:lnTo>
                    <a:pt x="12" y="0"/>
                  </a:lnTo>
                  <a:lnTo>
                    <a:pt x="12" y="0"/>
                  </a:lnTo>
                  <a:lnTo>
                    <a:pt x="13" y="0"/>
                  </a:lnTo>
                  <a:lnTo>
                    <a:pt x="13" y="0"/>
                  </a:lnTo>
                  <a:lnTo>
                    <a:pt x="15" y="0"/>
                  </a:lnTo>
                  <a:lnTo>
                    <a:pt x="15" y="0"/>
                  </a:lnTo>
                  <a:lnTo>
                    <a:pt x="16" y="0"/>
                  </a:lnTo>
                  <a:lnTo>
                    <a:pt x="16" y="0"/>
                  </a:lnTo>
                  <a:lnTo>
                    <a:pt x="16" y="0"/>
                  </a:lnTo>
                  <a:lnTo>
                    <a:pt x="16" y="0"/>
                  </a:lnTo>
                  <a:lnTo>
                    <a:pt x="16" y="2"/>
                  </a:lnTo>
                  <a:lnTo>
                    <a:pt x="16" y="2"/>
                  </a:lnTo>
                  <a:lnTo>
                    <a:pt x="16" y="2"/>
                  </a:lnTo>
                  <a:lnTo>
                    <a:pt x="16" y="42"/>
                  </a:lnTo>
                  <a:lnTo>
                    <a:pt x="25" y="42"/>
                  </a:lnTo>
                  <a:lnTo>
                    <a:pt x="25" y="42"/>
                  </a:lnTo>
                  <a:lnTo>
                    <a:pt x="25" y="42"/>
                  </a:lnTo>
                  <a:lnTo>
                    <a:pt x="25" y="42"/>
                  </a:lnTo>
                  <a:lnTo>
                    <a:pt x="27" y="42"/>
                  </a:lnTo>
                  <a:lnTo>
                    <a:pt x="27" y="42"/>
                  </a:lnTo>
                  <a:lnTo>
                    <a:pt x="27" y="44"/>
                  </a:lnTo>
                  <a:lnTo>
                    <a:pt x="27" y="44"/>
                  </a:lnTo>
                  <a:lnTo>
                    <a:pt x="27" y="44"/>
                  </a:lnTo>
                  <a:lnTo>
                    <a:pt x="27" y="4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07" name="Freeform 53"/>
            <p:cNvSpPr>
              <a:spLocks noEditPoints="1"/>
            </p:cNvSpPr>
            <p:nvPr/>
          </p:nvSpPr>
          <p:spPr bwMode="auto">
            <a:xfrm>
              <a:off x="3834" y="1907"/>
              <a:ext cx="14" cy="22"/>
            </a:xfrm>
            <a:custGeom>
              <a:avLst/>
              <a:gdLst/>
              <a:ahLst/>
              <a:cxnLst>
                <a:cxn ang="0">
                  <a:pos x="32" y="24"/>
                </a:cxn>
                <a:cxn ang="0">
                  <a:pos x="30" y="33"/>
                </a:cxn>
                <a:cxn ang="0">
                  <a:pos x="29" y="41"/>
                </a:cxn>
                <a:cxn ang="0">
                  <a:pos x="23" y="46"/>
                </a:cxn>
                <a:cxn ang="0">
                  <a:pos x="20" y="47"/>
                </a:cxn>
                <a:cxn ang="0">
                  <a:pos x="15" y="47"/>
                </a:cxn>
                <a:cxn ang="0">
                  <a:pos x="8" y="46"/>
                </a:cxn>
                <a:cxn ang="0">
                  <a:pos x="3" y="41"/>
                </a:cxn>
                <a:cxn ang="0">
                  <a:pos x="0" y="33"/>
                </a:cxn>
                <a:cxn ang="0">
                  <a:pos x="0" y="24"/>
                </a:cxn>
                <a:cxn ang="0">
                  <a:pos x="0" y="14"/>
                </a:cxn>
                <a:cxn ang="0">
                  <a:pos x="3" y="6"/>
                </a:cxn>
                <a:cxn ang="0">
                  <a:pos x="6" y="3"/>
                </a:cxn>
                <a:cxn ang="0">
                  <a:pos x="9" y="2"/>
                </a:cxn>
                <a:cxn ang="0">
                  <a:pos x="17" y="0"/>
                </a:cxn>
                <a:cxn ang="0">
                  <a:pos x="24" y="2"/>
                </a:cxn>
                <a:cxn ang="0">
                  <a:pos x="26" y="3"/>
                </a:cxn>
                <a:cxn ang="0">
                  <a:pos x="29" y="6"/>
                </a:cxn>
                <a:cxn ang="0">
                  <a:pos x="30" y="14"/>
                </a:cxn>
                <a:cxn ang="0">
                  <a:pos x="32" y="24"/>
                </a:cxn>
                <a:cxn ang="0">
                  <a:pos x="26" y="24"/>
                </a:cxn>
                <a:cxn ang="0">
                  <a:pos x="26" y="18"/>
                </a:cxn>
                <a:cxn ang="0">
                  <a:pos x="24" y="14"/>
                </a:cxn>
                <a:cxn ang="0">
                  <a:pos x="23" y="9"/>
                </a:cxn>
                <a:cxn ang="0">
                  <a:pos x="21" y="8"/>
                </a:cxn>
                <a:cxn ang="0">
                  <a:pos x="18" y="6"/>
                </a:cxn>
                <a:cxn ang="0">
                  <a:pos x="15" y="5"/>
                </a:cxn>
                <a:cxn ang="0">
                  <a:pos x="11" y="6"/>
                </a:cxn>
                <a:cxn ang="0">
                  <a:pos x="8" y="11"/>
                </a:cxn>
                <a:cxn ang="0">
                  <a:pos x="6" y="17"/>
                </a:cxn>
                <a:cxn ang="0">
                  <a:pos x="6" y="23"/>
                </a:cxn>
                <a:cxn ang="0">
                  <a:pos x="6" y="32"/>
                </a:cxn>
                <a:cxn ang="0">
                  <a:pos x="8" y="38"/>
                </a:cxn>
                <a:cxn ang="0">
                  <a:pos x="11" y="41"/>
                </a:cxn>
                <a:cxn ang="0">
                  <a:pos x="15" y="42"/>
                </a:cxn>
                <a:cxn ang="0">
                  <a:pos x="20" y="42"/>
                </a:cxn>
                <a:cxn ang="0">
                  <a:pos x="21" y="39"/>
                </a:cxn>
                <a:cxn ang="0">
                  <a:pos x="24" y="38"/>
                </a:cxn>
                <a:cxn ang="0">
                  <a:pos x="24" y="33"/>
                </a:cxn>
                <a:cxn ang="0">
                  <a:pos x="26" y="29"/>
                </a:cxn>
                <a:cxn ang="0">
                  <a:pos x="26" y="24"/>
                </a:cxn>
              </a:cxnLst>
              <a:rect l="0" t="0" r="r" b="b"/>
              <a:pathLst>
                <a:path w="32" h="47">
                  <a:moveTo>
                    <a:pt x="32" y="24"/>
                  </a:moveTo>
                  <a:lnTo>
                    <a:pt x="32" y="24"/>
                  </a:lnTo>
                  <a:lnTo>
                    <a:pt x="30" y="33"/>
                  </a:lnTo>
                  <a:lnTo>
                    <a:pt x="30" y="33"/>
                  </a:lnTo>
                  <a:lnTo>
                    <a:pt x="29" y="41"/>
                  </a:lnTo>
                  <a:lnTo>
                    <a:pt x="29" y="41"/>
                  </a:lnTo>
                  <a:lnTo>
                    <a:pt x="26" y="44"/>
                  </a:lnTo>
                  <a:lnTo>
                    <a:pt x="23" y="46"/>
                  </a:lnTo>
                  <a:lnTo>
                    <a:pt x="23" y="46"/>
                  </a:lnTo>
                  <a:lnTo>
                    <a:pt x="20" y="47"/>
                  </a:lnTo>
                  <a:lnTo>
                    <a:pt x="15" y="47"/>
                  </a:lnTo>
                  <a:lnTo>
                    <a:pt x="15" y="47"/>
                  </a:lnTo>
                  <a:lnTo>
                    <a:pt x="8" y="46"/>
                  </a:lnTo>
                  <a:lnTo>
                    <a:pt x="8" y="46"/>
                  </a:lnTo>
                  <a:lnTo>
                    <a:pt x="5" y="44"/>
                  </a:lnTo>
                  <a:lnTo>
                    <a:pt x="3" y="41"/>
                  </a:lnTo>
                  <a:lnTo>
                    <a:pt x="3" y="41"/>
                  </a:lnTo>
                  <a:lnTo>
                    <a:pt x="0" y="33"/>
                  </a:lnTo>
                  <a:lnTo>
                    <a:pt x="0" y="33"/>
                  </a:lnTo>
                  <a:lnTo>
                    <a:pt x="0" y="24"/>
                  </a:lnTo>
                  <a:lnTo>
                    <a:pt x="0" y="24"/>
                  </a:lnTo>
                  <a:lnTo>
                    <a:pt x="0" y="14"/>
                  </a:lnTo>
                  <a:lnTo>
                    <a:pt x="0" y="14"/>
                  </a:lnTo>
                  <a:lnTo>
                    <a:pt x="3" y="6"/>
                  </a:lnTo>
                  <a:lnTo>
                    <a:pt x="3" y="6"/>
                  </a:lnTo>
                  <a:lnTo>
                    <a:pt x="6" y="3"/>
                  </a:lnTo>
                  <a:lnTo>
                    <a:pt x="9" y="2"/>
                  </a:lnTo>
                  <a:lnTo>
                    <a:pt x="9" y="2"/>
                  </a:lnTo>
                  <a:lnTo>
                    <a:pt x="12" y="0"/>
                  </a:lnTo>
                  <a:lnTo>
                    <a:pt x="17" y="0"/>
                  </a:lnTo>
                  <a:lnTo>
                    <a:pt x="17" y="0"/>
                  </a:lnTo>
                  <a:lnTo>
                    <a:pt x="24" y="2"/>
                  </a:lnTo>
                  <a:lnTo>
                    <a:pt x="24" y="2"/>
                  </a:lnTo>
                  <a:lnTo>
                    <a:pt x="26" y="3"/>
                  </a:lnTo>
                  <a:lnTo>
                    <a:pt x="29" y="6"/>
                  </a:lnTo>
                  <a:lnTo>
                    <a:pt x="29" y="6"/>
                  </a:lnTo>
                  <a:lnTo>
                    <a:pt x="30" y="14"/>
                  </a:lnTo>
                  <a:lnTo>
                    <a:pt x="30" y="14"/>
                  </a:lnTo>
                  <a:lnTo>
                    <a:pt x="32" y="24"/>
                  </a:lnTo>
                  <a:lnTo>
                    <a:pt x="32" y="24"/>
                  </a:lnTo>
                  <a:close/>
                  <a:moveTo>
                    <a:pt x="26" y="24"/>
                  </a:moveTo>
                  <a:lnTo>
                    <a:pt x="26" y="24"/>
                  </a:lnTo>
                  <a:lnTo>
                    <a:pt x="26" y="18"/>
                  </a:lnTo>
                  <a:lnTo>
                    <a:pt x="26" y="18"/>
                  </a:lnTo>
                  <a:lnTo>
                    <a:pt x="24" y="14"/>
                  </a:lnTo>
                  <a:lnTo>
                    <a:pt x="24" y="14"/>
                  </a:lnTo>
                  <a:lnTo>
                    <a:pt x="23" y="9"/>
                  </a:lnTo>
                  <a:lnTo>
                    <a:pt x="23" y="9"/>
                  </a:lnTo>
                  <a:lnTo>
                    <a:pt x="21" y="8"/>
                  </a:lnTo>
                  <a:lnTo>
                    <a:pt x="21" y="8"/>
                  </a:lnTo>
                  <a:lnTo>
                    <a:pt x="18" y="6"/>
                  </a:lnTo>
                  <a:lnTo>
                    <a:pt x="18" y="6"/>
                  </a:lnTo>
                  <a:lnTo>
                    <a:pt x="15" y="5"/>
                  </a:lnTo>
                  <a:lnTo>
                    <a:pt x="15" y="5"/>
                  </a:lnTo>
                  <a:lnTo>
                    <a:pt x="11" y="6"/>
                  </a:lnTo>
                  <a:lnTo>
                    <a:pt x="11" y="6"/>
                  </a:lnTo>
                  <a:lnTo>
                    <a:pt x="8" y="11"/>
                  </a:lnTo>
                  <a:lnTo>
                    <a:pt x="8" y="11"/>
                  </a:lnTo>
                  <a:lnTo>
                    <a:pt x="6" y="17"/>
                  </a:lnTo>
                  <a:lnTo>
                    <a:pt x="6" y="17"/>
                  </a:lnTo>
                  <a:lnTo>
                    <a:pt x="6" y="23"/>
                  </a:lnTo>
                  <a:lnTo>
                    <a:pt x="6" y="23"/>
                  </a:lnTo>
                  <a:lnTo>
                    <a:pt x="6" y="32"/>
                  </a:lnTo>
                  <a:lnTo>
                    <a:pt x="6" y="32"/>
                  </a:lnTo>
                  <a:lnTo>
                    <a:pt x="8" y="38"/>
                  </a:lnTo>
                  <a:lnTo>
                    <a:pt x="8" y="38"/>
                  </a:lnTo>
                  <a:lnTo>
                    <a:pt x="11" y="41"/>
                  </a:lnTo>
                  <a:lnTo>
                    <a:pt x="11" y="41"/>
                  </a:lnTo>
                  <a:lnTo>
                    <a:pt x="15" y="42"/>
                  </a:lnTo>
                  <a:lnTo>
                    <a:pt x="15" y="42"/>
                  </a:lnTo>
                  <a:lnTo>
                    <a:pt x="20" y="42"/>
                  </a:lnTo>
                  <a:lnTo>
                    <a:pt x="20" y="42"/>
                  </a:lnTo>
                  <a:lnTo>
                    <a:pt x="21" y="39"/>
                  </a:lnTo>
                  <a:lnTo>
                    <a:pt x="21" y="39"/>
                  </a:lnTo>
                  <a:lnTo>
                    <a:pt x="24" y="38"/>
                  </a:lnTo>
                  <a:lnTo>
                    <a:pt x="24" y="38"/>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08" name="Freeform 54"/>
            <p:cNvSpPr>
              <a:spLocks/>
            </p:cNvSpPr>
            <p:nvPr/>
          </p:nvSpPr>
          <p:spPr bwMode="auto">
            <a:xfrm>
              <a:off x="3866" y="1905"/>
              <a:ext cx="11" cy="21"/>
            </a:xfrm>
            <a:custGeom>
              <a:avLst/>
              <a:gdLst/>
              <a:ahLst/>
              <a:cxnLst>
                <a:cxn ang="0">
                  <a:pos x="26" y="45"/>
                </a:cxn>
                <a:cxn ang="0">
                  <a:pos x="26" y="45"/>
                </a:cxn>
                <a:cxn ang="0">
                  <a:pos x="26" y="46"/>
                </a:cxn>
                <a:cxn ang="0">
                  <a:pos x="26" y="46"/>
                </a:cxn>
                <a:cxn ang="0">
                  <a:pos x="2" y="46"/>
                </a:cxn>
                <a:cxn ang="0">
                  <a:pos x="0" y="46"/>
                </a:cxn>
                <a:cxn ang="0">
                  <a:pos x="0" y="46"/>
                </a:cxn>
                <a:cxn ang="0">
                  <a:pos x="0" y="45"/>
                </a:cxn>
                <a:cxn ang="0">
                  <a:pos x="0" y="45"/>
                </a:cxn>
                <a:cxn ang="0">
                  <a:pos x="0" y="43"/>
                </a:cxn>
                <a:cxn ang="0">
                  <a:pos x="0" y="42"/>
                </a:cxn>
                <a:cxn ang="0">
                  <a:pos x="0" y="42"/>
                </a:cxn>
                <a:cxn ang="0">
                  <a:pos x="2" y="42"/>
                </a:cxn>
                <a:cxn ang="0">
                  <a:pos x="11" y="7"/>
                </a:cxn>
                <a:cxn ang="0">
                  <a:pos x="2" y="12"/>
                </a:cxn>
                <a:cxn ang="0">
                  <a:pos x="0" y="12"/>
                </a:cxn>
                <a:cxn ang="0">
                  <a:pos x="0" y="12"/>
                </a:cxn>
                <a:cxn ang="0">
                  <a:pos x="0" y="12"/>
                </a:cxn>
                <a:cxn ang="0">
                  <a:pos x="0" y="10"/>
                </a:cxn>
                <a:cxn ang="0">
                  <a:pos x="0" y="9"/>
                </a:cxn>
                <a:cxn ang="0">
                  <a:pos x="0" y="9"/>
                </a:cxn>
                <a:cxn ang="0">
                  <a:pos x="0" y="7"/>
                </a:cxn>
                <a:cxn ang="0">
                  <a:pos x="11" y="1"/>
                </a:cxn>
                <a:cxn ang="0">
                  <a:pos x="12" y="0"/>
                </a:cxn>
                <a:cxn ang="0">
                  <a:pos x="12" y="0"/>
                </a:cxn>
                <a:cxn ang="0">
                  <a:pos x="12" y="0"/>
                </a:cxn>
                <a:cxn ang="0">
                  <a:pos x="14" y="0"/>
                </a:cxn>
                <a:cxn ang="0">
                  <a:pos x="15" y="0"/>
                </a:cxn>
                <a:cxn ang="0">
                  <a:pos x="17" y="0"/>
                </a:cxn>
                <a:cxn ang="0">
                  <a:pos x="17" y="1"/>
                </a:cxn>
                <a:cxn ang="0">
                  <a:pos x="17" y="1"/>
                </a:cxn>
                <a:cxn ang="0">
                  <a:pos x="26" y="42"/>
                </a:cxn>
                <a:cxn ang="0">
                  <a:pos x="26" y="42"/>
                </a:cxn>
                <a:cxn ang="0">
                  <a:pos x="26" y="42"/>
                </a:cxn>
                <a:cxn ang="0">
                  <a:pos x="26" y="43"/>
                </a:cxn>
                <a:cxn ang="0">
                  <a:pos x="26" y="45"/>
                </a:cxn>
              </a:cxnLst>
              <a:rect l="0" t="0" r="r" b="b"/>
              <a:pathLst>
                <a:path w="26" h="46">
                  <a:moveTo>
                    <a:pt x="26" y="45"/>
                  </a:moveTo>
                  <a:lnTo>
                    <a:pt x="26" y="45"/>
                  </a:lnTo>
                  <a:lnTo>
                    <a:pt x="26" y="45"/>
                  </a:lnTo>
                  <a:lnTo>
                    <a:pt x="26" y="45"/>
                  </a:lnTo>
                  <a:lnTo>
                    <a:pt x="26" y="46"/>
                  </a:lnTo>
                  <a:lnTo>
                    <a:pt x="26" y="46"/>
                  </a:lnTo>
                  <a:lnTo>
                    <a:pt x="26" y="46"/>
                  </a:lnTo>
                  <a:lnTo>
                    <a:pt x="26" y="46"/>
                  </a:lnTo>
                  <a:lnTo>
                    <a:pt x="26" y="46"/>
                  </a:lnTo>
                  <a:lnTo>
                    <a:pt x="2" y="46"/>
                  </a:lnTo>
                  <a:lnTo>
                    <a:pt x="2"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2" y="42"/>
                  </a:lnTo>
                  <a:lnTo>
                    <a:pt x="11" y="42"/>
                  </a:lnTo>
                  <a:lnTo>
                    <a:pt x="11" y="7"/>
                  </a:lnTo>
                  <a:lnTo>
                    <a:pt x="2" y="12"/>
                  </a:lnTo>
                  <a:lnTo>
                    <a:pt x="2"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1"/>
                  </a:lnTo>
                  <a:lnTo>
                    <a:pt x="17" y="1"/>
                  </a:lnTo>
                  <a:lnTo>
                    <a:pt x="17" y="1"/>
                  </a:lnTo>
                  <a:lnTo>
                    <a:pt x="17" y="42"/>
                  </a:lnTo>
                  <a:lnTo>
                    <a:pt x="26" y="42"/>
                  </a:lnTo>
                  <a:lnTo>
                    <a:pt x="26" y="42"/>
                  </a:lnTo>
                  <a:lnTo>
                    <a:pt x="26" y="42"/>
                  </a:lnTo>
                  <a:lnTo>
                    <a:pt x="26" y="42"/>
                  </a:lnTo>
                  <a:lnTo>
                    <a:pt x="26" y="42"/>
                  </a:lnTo>
                  <a:lnTo>
                    <a:pt x="26" y="42"/>
                  </a:lnTo>
                  <a:lnTo>
                    <a:pt x="26" y="43"/>
                  </a:lnTo>
                  <a:lnTo>
                    <a:pt x="26" y="43"/>
                  </a:lnTo>
                  <a:lnTo>
                    <a:pt x="26" y="45"/>
                  </a:lnTo>
                  <a:lnTo>
                    <a:pt x="26" y="45"/>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09" name="Freeform 55"/>
            <p:cNvSpPr>
              <a:spLocks noEditPoints="1"/>
            </p:cNvSpPr>
            <p:nvPr/>
          </p:nvSpPr>
          <p:spPr bwMode="auto">
            <a:xfrm>
              <a:off x="3891" y="1905"/>
              <a:ext cx="15" cy="21"/>
            </a:xfrm>
            <a:custGeom>
              <a:avLst/>
              <a:gdLst/>
              <a:ahLst/>
              <a:cxnLst>
                <a:cxn ang="0">
                  <a:pos x="33" y="24"/>
                </a:cxn>
                <a:cxn ang="0">
                  <a:pos x="32" y="33"/>
                </a:cxn>
                <a:cxn ang="0">
                  <a:pos x="29" y="40"/>
                </a:cxn>
                <a:cxn ang="0">
                  <a:pos x="24" y="45"/>
                </a:cxn>
                <a:cxn ang="0">
                  <a:pos x="20" y="46"/>
                </a:cxn>
                <a:cxn ang="0">
                  <a:pos x="17" y="46"/>
                </a:cxn>
                <a:cxn ang="0">
                  <a:pos x="9" y="45"/>
                </a:cxn>
                <a:cxn ang="0">
                  <a:pos x="5" y="40"/>
                </a:cxn>
                <a:cxn ang="0">
                  <a:pos x="2" y="33"/>
                </a:cxn>
                <a:cxn ang="0">
                  <a:pos x="0" y="24"/>
                </a:cxn>
                <a:cxn ang="0">
                  <a:pos x="2" y="13"/>
                </a:cxn>
                <a:cxn ang="0">
                  <a:pos x="5" y="6"/>
                </a:cxn>
                <a:cxn ang="0">
                  <a:pos x="6" y="3"/>
                </a:cxn>
                <a:cxn ang="0">
                  <a:pos x="9" y="1"/>
                </a:cxn>
                <a:cxn ang="0">
                  <a:pos x="17" y="0"/>
                </a:cxn>
                <a:cxn ang="0">
                  <a:pos x="21" y="0"/>
                </a:cxn>
                <a:cxn ang="0">
                  <a:pos x="24" y="1"/>
                </a:cxn>
                <a:cxn ang="0">
                  <a:pos x="29" y="6"/>
                </a:cxn>
                <a:cxn ang="0">
                  <a:pos x="32" y="13"/>
                </a:cxn>
                <a:cxn ang="0">
                  <a:pos x="33" y="24"/>
                </a:cxn>
                <a:cxn ang="0">
                  <a:pos x="26" y="24"/>
                </a:cxn>
                <a:cxn ang="0">
                  <a:pos x="26" y="18"/>
                </a:cxn>
                <a:cxn ang="0">
                  <a:pos x="26" y="13"/>
                </a:cxn>
                <a:cxn ang="0">
                  <a:pos x="24" y="9"/>
                </a:cxn>
                <a:cxn ang="0">
                  <a:pos x="23" y="7"/>
                </a:cxn>
                <a:cxn ang="0">
                  <a:pos x="20" y="6"/>
                </a:cxn>
                <a:cxn ang="0">
                  <a:pos x="17" y="4"/>
                </a:cxn>
                <a:cxn ang="0">
                  <a:pos x="12" y="6"/>
                </a:cxn>
                <a:cxn ang="0">
                  <a:pos x="9" y="10"/>
                </a:cxn>
                <a:cxn ang="0">
                  <a:pos x="8" y="16"/>
                </a:cxn>
                <a:cxn ang="0">
                  <a:pos x="8" y="22"/>
                </a:cxn>
                <a:cxn ang="0">
                  <a:pos x="8" y="31"/>
                </a:cxn>
                <a:cxn ang="0">
                  <a:pos x="9" y="37"/>
                </a:cxn>
                <a:cxn ang="0">
                  <a:pos x="12" y="40"/>
                </a:cxn>
                <a:cxn ang="0">
                  <a:pos x="17" y="42"/>
                </a:cxn>
                <a:cxn ang="0">
                  <a:pos x="20" y="42"/>
                </a:cxn>
                <a:cxn ang="0">
                  <a:pos x="23" y="39"/>
                </a:cxn>
                <a:cxn ang="0">
                  <a:pos x="24" y="37"/>
                </a:cxn>
                <a:cxn ang="0">
                  <a:pos x="26" y="33"/>
                </a:cxn>
                <a:cxn ang="0">
                  <a:pos x="26" y="28"/>
                </a:cxn>
                <a:cxn ang="0">
                  <a:pos x="26" y="24"/>
                </a:cxn>
              </a:cxnLst>
              <a:rect l="0" t="0" r="r" b="b"/>
              <a:pathLst>
                <a:path w="33" h="46">
                  <a:moveTo>
                    <a:pt x="33" y="24"/>
                  </a:moveTo>
                  <a:lnTo>
                    <a:pt x="33" y="24"/>
                  </a:lnTo>
                  <a:lnTo>
                    <a:pt x="32" y="33"/>
                  </a:lnTo>
                  <a:lnTo>
                    <a:pt x="32" y="33"/>
                  </a:lnTo>
                  <a:lnTo>
                    <a:pt x="29" y="40"/>
                  </a:lnTo>
                  <a:lnTo>
                    <a:pt x="29" y="40"/>
                  </a:lnTo>
                  <a:lnTo>
                    <a:pt x="27" y="43"/>
                  </a:lnTo>
                  <a:lnTo>
                    <a:pt x="24" y="45"/>
                  </a:lnTo>
                  <a:lnTo>
                    <a:pt x="24" y="45"/>
                  </a:lnTo>
                  <a:lnTo>
                    <a:pt x="20" y="46"/>
                  </a:lnTo>
                  <a:lnTo>
                    <a:pt x="17" y="46"/>
                  </a:lnTo>
                  <a:lnTo>
                    <a:pt x="17" y="46"/>
                  </a:lnTo>
                  <a:lnTo>
                    <a:pt x="9" y="45"/>
                  </a:lnTo>
                  <a:lnTo>
                    <a:pt x="9" y="45"/>
                  </a:lnTo>
                  <a:lnTo>
                    <a:pt x="6" y="43"/>
                  </a:lnTo>
                  <a:lnTo>
                    <a:pt x="5" y="40"/>
                  </a:lnTo>
                  <a:lnTo>
                    <a:pt x="5" y="40"/>
                  </a:lnTo>
                  <a:lnTo>
                    <a:pt x="2" y="33"/>
                  </a:lnTo>
                  <a:lnTo>
                    <a:pt x="2" y="33"/>
                  </a:lnTo>
                  <a:lnTo>
                    <a:pt x="0" y="24"/>
                  </a:lnTo>
                  <a:lnTo>
                    <a:pt x="0" y="24"/>
                  </a:lnTo>
                  <a:lnTo>
                    <a:pt x="2" y="13"/>
                  </a:lnTo>
                  <a:lnTo>
                    <a:pt x="2" y="13"/>
                  </a:lnTo>
                  <a:lnTo>
                    <a:pt x="5" y="6"/>
                  </a:lnTo>
                  <a:lnTo>
                    <a:pt x="5" y="6"/>
                  </a:lnTo>
                  <a:lnTo>
                    <a:pt x="6" y="3"/>
                  </a:lnTo>
                  <a:lnTo>
                    <a:pt x="9" y="1"/>
                  </a:lnTo>
                  <a:lnTo>
                    <a:pt x="9" y="1"/>
                  </a:lnTo>
                  <a:lnTo>
                    <a:pt x="12" y="0"/>
                  </a:lnTo>
                  <a:lnTo>
                    <a:pt x="17" y="0"/>
                  </a:lnTo>
                  <a:lnTo>
                    <a:pt x="17" y="0"/>
                  </a:lnTo>
                  <a:lnTo>
                    <a:pt x="21" y="0"/>
                  </a:lnTo>
                  <a:lnTo>
                    <a:pt x="24" y="1"/>
                  </a:lnTo>
                  <a:lnTo>
                    <a:pt x="24" y="1"/>
                  </a:lnTo>
                  <a:lnTo>
                    <a:pt x="27" y="3"/>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9"/>
                  </a:lnTo>
                  <a:lnTo>
                    <a:pt x="24" y="9"/>
                  </a:lnTo>
                  <a:lnTo>
                    <a:pt x="23" y="7"/>
                  </a:lnTo>
                  <a:lnTo>
                    <a:pt x="23" y="7"/>
                  </a:lnTo>
                  <a:lnTo>
                    <a:pt x="20" y="6"/>
                  </a:lnTo>
                  <a:lnTo>
                    <a:pt x="20" y="6"/>
                  </a:lnTo>
                  <a:lnTo>
                    <a:pt x="17" y="4"/>
                  </a:lnTo>
                  <a:lnTo>
                    <a:pt x="17" y="4"/>
                  </a:lnTo>
                  <a:lnTo>
                    <a:pt x="12" y="6"/>
                  </a:lnTo>
                  <a:lnTo>
                    <a:pt x="12" y="6"/>
                  </a:lnTo>
                  <a:lnTo>
                    <a:pt x="9" y="10"/>
                  </a:lnTo>
                  <a:lnTo>
                    <a:pt x="9" y="10"/>
                  </a:lnTo>
                  <a:lnTo>
                    <a:pt x="8" y="16"/>
                  </a:lnTo>
                  <a:lnTo>
                    <a:pt x="8" y="16"/>
                  </a:lnTo>
                  <a:lnTo>
                    <a:pt x="8" y="22"/>
                  </a:lnTo>
                  <a:lnTo>
                    <a:pt x="8" y="22"/>
                  </a:lnTo>
                  <a:lnTo>
                    <a:pt x="8" y="31"/>
                  </a:lnTo>
                  <a:lnTo>
                    <a:pt x="8" y="31"/>
                  </a:lnTo>
                  <a:lnTo>
                    <a:pt x="9" y="37"/>
                  </a:lnTo>
                  <a:lnTo>
                    <a:pt x="9" y="37"/>
                  </a:lnTo>
                  <a:lnTo>
                    <a:pt x="12" y="40"/>
                  </a:lnTo>
                  <a:lnTo>
                    <a:pt x="12" y="40"/>
                  </a:lnTo>
                  <a:lnTo>
                    <a:pt x="17" y="42"/>
                  </a:lnTo>
                  <a:lnTo>
                    <a:pt x="17" y="42"/>
                  </a:lnTo>
                  <a:lnTo>
                    <a:pt x="20" y="42"/>
                  </a:lnTo>
                  <a:lnTo>
                    <a:pt x="20" y="42"/>
                  </a:lnTo>
                  <a:lnTo>
                    <a:pt x="23" y="39"/>
                  </a:lnTo>
                  <a:lnTo>
                    <a:pt x="23" y="39"/>
                  </a:lnTo>
                  <a:lnTo>
                    <a:pt x="24" y="37"/>
                  </a:lnTo>
                  <a:lnTo>
                    <a:pt x="24" y="37"/>
                  </a:lnTo>
                  <a:lnTo>
                    <a:pt x="26" y="33"/>
                  </a:lnTo>
                  <a:lnTo>
                    <a:pt x="26" y="33"/>
                  </a:lnTo>
                  <a:lnTo>
                    <a:pt x="26" y="28"/>
                  </a:lnTo>
                  <a:lnTo>
                    <a:pt x="26" y="28"/>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10" name="Freeform 56"/>
            <p:cNvSpPr>
              <a:spLocks/>
            </p:cNvSpPr>
            <p:nvPr/>
          </p:nvSpPr>
          <p:spPr bwMode="auto">
            <a:xfrm>
              <a:off x="3807" y="2111"/>
              <a:ext cx="13" cy="21"/>
            </a:xfrm>
            <a:custGeom>
              <a:avLst/>
              <a:gdLst/>
              <a:ahLst/>
              <a:cxnLst>
                <a:cxn ang="0">
                  <a:pos x="27" y="44"/>
                </a:cxn>
                <a:cxn ang="0">
                  <a:pos x="27" y="45"/>
                </a:cxn>
                <a:cxn ang="0">
                  <a:pos x="27" y="45"/>
                </a:cxn>
                <a:cxn ang="0">
                  <a:pos x="25" y="47"/>
                </a:cxn>
                <a:cxn ang="0">
                  <a:pos x="1" y="47"/>
                </a:cxn>
                <a:cxn ang="0">
                  <a:pos x="1" y="47"/>
                </a:cxn>
                <a:cxn ang="0">
                  <a:pos x="1" y="45"/>
                </a:cxn>
                <a:cxn ang="0">
                  <a:pos x="0" y="45"/>
                </a:cxn>
                <a:cxn ang="0">
                  <a:pos x="0" y="44"/>
                </a:cxn>
                <a:cxn ang="0">
                  <a:pos x="0" y="42"/>
                </a:cxn>
                <a:cxn ang="0">
                  <a:pos x="1" y="42"/>
                </a:cxn>
                <a:cxn ang="0">
                  <a:pos x="1" y="42"/>
                </a:cxn>
                <a:cxn ang="0">
                  <a:pos x="1" y="42"/>
                </a:cxn>
                <a:cxn ang="0">
                  <a:pos x="12" y="6"/>
                </a:cxn>
                <a:cxn ang="0">
                  <a:pos x="3" y="12"/>
                </a:cxn>
                <a:cxn ang="0">
                  <a:pos x="1" y="12"/>
                </a:cxn>
                <a:cxn ang="0">
                  <a:pos x="0" y="12"/>
                </a:cxn>
                <a:cxn ang="0">
                  <a:pos x="0" y="11"/>
                </a:cxn>
                <a:cxn ang="0">
                  <a:pos x="0" y="11"/>
                </a:cxn>
                <a:cxn ang="0">
                  <a:pos x="0" y="9"/>
                </a:cxn>
                <a:cxn ang="0">
                  <a:pos x="0" y="8"/>
                </a:cxn>
                <a:cxn ang="0">
                  <a:pos x="1" y="8"/>
                </a:cxn>
                <a:cxn ang="0">
                  <a:pos x="12" y="0"/>
                </a:cxn>
                <a:cxn ang="0">
                  <a:pos x="12" y="0"/>
                </a:cxn>
                <a:cxn ang="0">
                  <a:pos x="12" y="0"/>
                </a:cxn>
                <a:cxn ang="0">
                  <a:pos x="13" y="0"/>
                </a:cxn>
                <a:cxn ang="0">
                  <a:pos x="15" y="0"/>
                </a:cxn>
                <a:cxn ang="0">
                  <a:pos x="16" y="0"/>
                </a:cxn>
                <a:cxn ang="0">
                  <a:pos x="16" y="0"/>
                </a:cxn>
                <a:cxn ang="0">
                  <a:pos x="18" y="0"/>
                </a:cxn>
                <a:cxn ang="0">
                  <a:pos x="18" y="2"/>
                </a:cxn>
                <a:cxn ang="0">
                  <a:pos x="25" y="42"/>
                </a:cxn>
                <a:cxn ang="0">
                  <a:pos x="25" y="42"/>
                </a:cxn>
                <a:cxn ang="0">
                  <a:pos x="27" y="42"/>
                </a:cxn>
                <a:cxn ang="0">
                  <a:pos x="27" y="42"/>
                </a:cxn>
                <a:cxn ang="0">
                  <a:pos x="27" y="44"/>
                </a:cxn>
              </a:cxnLst>
              <a:rect l="0" t="0" r="r" b="b"/>
              <a:pathLst>
                <a:path w="27" h="47">
                  <a:moveTo>
                    <a:pt x="27" y="44"/>
                  </a:moveTo>
                  <a:lnTo>
                    <a:pt x="27" y="44"/>
                  </a:lnTo>
                  <a:lnTo>
                    <a:pt x="27" y="45"/>
                  </a:lnTo>
                  <a:lnTo>
                    <a:pt x="27" y="45"/>
                  </a:lnTo>
                  <a:lnTo>
                    <a:pt x="27" y="45"/>
                  </a:lnTo>
                  <a:lnTo>
                    <a:pt x="27" y="45"/>
                  </a:lnTo>
                  <a:lnTo>
                    <a:pt x="25" y="47"/>
                  </a:lnTo>
                  <a:lnTo>
                    <a:pt x="25" y="47"/>
                  </a:lnTo>
                  <a:lnTo>
                    <a:pt x="25" y="47"/>
                  </a:lnTo>
                  <a:lnTo>
                    <a:pt x="1" y="47"/>
                  </a:lnTo>
                  <a:lnTo>
                    <a:pt x="1" y="47"/>
                  </a:lnTo>
                  <a:lnTo>
                    <a:pt x="1" y="47"/>
                  </a:lnTo>
                  <a:lnTo>
                    <a:pt x="1" y="47"/>
                  </a:lnTo>
                  <a:lnTo>
                    <a:pt x="1" y="45"/>
                  </a:lnTo>
                  <a:lnTo>
                    <a:pt x="1" y="45"/>
                  </a:lnTo>
                  <a:lnTo>
                    <a:pt x="0" y="45"/>
                  </a:lnTo>
                  <a:lnTo>
                    <a:pt x="0" y="45"/>
                  </a:lnTo>
                  <a:lnTo>
                    <a:pt x="0" y="44"/>
                  </a:lnTo>
                  <a:lnTo>
                    <a:pt x="0" y="44"/>
                  </a:lnTo>
                  <a:lnTo>
                    <a:pt x="0" y="42"/>
                  </a:lnTo>
                  <a:lnTo>
                    <a:pt x="0" y="42"/>
                  </a:lnTo>
                  <a:lnTo>
                    <a:pt x="1" y="42"/>
                  </a:lnTo>
                  <a:lnTo>
                    <a:pt x="1" y="42"/>
                  </a:lnTo>
                  <a:lnTo>
                    <a:pt x="1" y="42"/>
                  </a:lnTo>
                  <a:lnTo>
                    <a:pt x="1" y="42"/>
                  </a:lnTo>
                  <a:lnTo>
                    <a:pt x="1" y="42"/>
                  </a:lnTo>
                  <a:lnTo>
                    <a:pt x="12" y="42"/>
                  </a:lnTo>
                  <a:lnTo>
                    <a:pt x="12" y="6"/>
                  </a:lnTo>
                  <a:lnTo>
                    <a:pt x="3" y="12"/>
                  </a:lnTo>
                  <a:lnTo>
                    <a:pt x="3" y="12"/>
                  </a:lnTo>
                  <a:lnTo>
                    <a:pt x="1" y="12"/>
                  </a:lnTo>
                  <a:lnTo>
                    <a:pt x="1" y="12"/>
                  </a:lnTo>
                  <a:lnTo>
                    <a:pt x="0" y="12"/>
                  </a:lnTo>
                  <a:lnTo>
                    <a:pt x="0" y="12"/>
                  </a:lnTo>
                  <a:lnTo>
                    <a:pt x="0" y="11"/>
                  </a:lnTo>
                  <a:lnTo>
                    <a:pt x="0" y="11"/>
                  </a:lnTo>
                  <a:lnTo>
                    <a:pt x="0" y="11"/>
                  </a:lnTo>
                  <a:lnTo>
                    <a:pt x="0" y="11"/>
                  </a:lnTo>
                  <a:lnTo>
                    <a:pt x="0" y="9"/>
                  </a:lnTo>
                  <a:lnTo>
                    <a:pt x="0" y="9"/>
                  </a:lnTo>
                  <a:lnTo>
                    <a:pt x="0" y="8"/>
                  </a:lnTo>
                  <a:lnTo>
                    <a:pt x="0" y="8"/>
                  </a:lnTo>
                  <a:lnTo>
                    <a:pt x="1" y="8"/>
                  </a:lnTo>
                  <a:lnTo>
                    <a:pt x="1" y="8"/>
                  </a:lnTo>
                  <a:lnTo>
                    <a:pt x="1" y="8"/>
                  </a:lnTo>
                  <a:lnTo>
                    <a:pt x="12" y="0"/>
                  </a:lnTo>
                  <a:lnTo>
                    <a:pt x="12" y="0"/>
                  </a:lnTo>
                  <a:lnTo>
                    <a:pt x="12" y="0"/>
                  </a:lnTo>
                  <a:lnTo>
                    <a:pt x="12" y="0"/>
                  </a:lnTo>
                  <a:lnTo>
                    <a:pt x="12" y="0"/>
                  </a:lnTo>
                  <a:lnTo>
                    <a:pt x="12" y="0"/>
                  </a:lnTo>
                  <a:lnTo>
                    <a:pt x="13" y="0"/>
                  </a:lnTo>
                  <a:lnTo>
                    <a:pt x="13" y="0"/>
                  </a:lnTo>
                  <a:lnTo>
                    <a:pt x="15" y="0"/>
                  </a:lnTo>
                  <a:lnTo>
                    <a:pt x="15" y="0"/>
                  </a:lnTo>
                  <a:lnTo>
                    <a:pt x="16" y="0"/>
                  </a:lnTo>
                  <a:lnTo>
                    <a:pt x="16" y="0"/>
                  </a:lnTo>
                  <a:lnTo>
                    <a:pt x="16" y="0"/>
                  </a:lnTo>
                  <a:lnTo>
                    <a:pt x="16" y="0"/>
                  </a:lnTo>
                  <a:lnTo>
                    <a:pt x="18" y="0"/>
                  </a:lnTo>
                  <a:lnTo>
                    <a:pt x="18" y="0"/>
                  </a:lnTo>
                  <a:lnTo>
                    <a:pt x="18" y="2"/>
                  </a:lnTo>
                  <a:lnTo>
                    <a:pt x="18" y="42"/>
                  </a:lnTo>
                  <a:lnTo>
                    <a:pt x="25" y="42"/>
                  </a:lnTo>
                  <a:lnTo>
                    <a:pt x="25" y="42"/>
                  </a:lnTo>
                  <a:lnTo>
                    <a:pt x="25" y="42"/>
                  </a:lnTo>
                  <a:lnTo>
                    <a:pt x="25" y="42"/>
                  </a:lnTo>
                  <a:lnTo>
                    <a:pt x="27" y="42"/>
                  </a:lnTo>
                  <a:lnTo>
                    <a:pt x="27" y="42"/>
                  </a:lnTo>
                  <a:lnTo>
                    <a:pt x="27" y="42"/>
                  </a:lnTo>
                  <a:lnTo>
                    <a:pt x="27" y="42"/>
                  </a:lnTo>
                  <a:lnTo>
                    <a:pt x="27" y="44"/>
                  </a:lnTo>
                  <a:lnTo>
                    <a:pt x="27" y="4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11" name="Freeform 57"/>
            <p:cNvSpPr>
              <a:spLocks noEditPoints="1"/>
            </p:cNvSpPr>
            <p:nvPr/>
          </p:nvSpPr>
          <p:spPr bwMode="auto">
            <a:xfrm>
              <a:off x="3836" y="2111"/>
              <a:ext cx="15" cy="21"/>
            </a:xfrm>
            <a:custGeom>
              <a:avLst/>
              <a:gdLst/>
              <a:ahLst/>
              <a:cxnLst>
                <a:cxn ang="0">
                  <a:pos x="32" y="23"/>
                </a:cxn>
                <a:cxn ang="0">
                  <a:pos x="32" y="33"/>
                </a:cxn>
                <a:cxn ang="0">
                  <a:pos x="29" y="41"/>
                </a:cxn>
                <a:cxn ang="0">
                  <a:pos x="23" y="45"/>
                </a:cxn>
                <a:cxn ang="0">
                  <a:pos x="20" y="47"/>
                </a:cxn>
                <a:cxn ang="0">
                  <a:pos x="15" y="47"/>
                </a:cxn>
                <a:cxn ang="0">
                  <a:pos x="8" y="45"/>
                </a:cxn>
                <a:cxn ang="0">
                  <a:pos x="3" y="41"/>
                </a:cxn>
                <a:cxn ang="0">
                  <a:pos x="0" y="33"/>
                </a:cxn>
                <a:cxn ang="0">
                  <a:pos x="0" y="23"/>
                </a:cxn>
                <a:cxn ang="0">
                  <a:pos x="2" y="14"/>
                </a:cxn>
                <a:cxn ang="0">
                  <a:pos x="3" y="6"/>
                </a:cxn>
                <a:cxn ang="0">
                  <a:pos x="6" y="3"/>
                </a:cxn>
                <a:cxn ang="0">
                  <a:pos x="9" y="2"/>
                </a:cxn>
                <a:cxn ang="0">
                  <a:pos x="17" y="0"/>
                </a:cxn>
                <a:cxn ang="0">
                  <a:pos x="24" y="2"/>
                </a:cxn>
                <a:cxn ang="0">
                  <a:pos x="26" y="3"/>
                </a:cxn>
                <a:cxn ang="0">
                  <a:pos x="29" y="6"/>
                </a:cxn>
                <a:cxn ang="0">
                  <a:pos x="32" y="14"/>
                </a:cxn>
                <a:cxn ang="0">
                  <a:pos x="32" y="23"/>
                </a:cxn>
                <a:cxn ang="0">
                  <a:pos x="26" y="24"/>
                </a:cxn>
                <a:cxn ang="0">
                  <a:pos x="26" y="17"/>
                </a:cxn>
                <a:cxn ang="0">
                  <a:pos x="24" y="12"/>
                </a:cxn>
                <a:cxn ang="0">
                  <a:pos x="23" y="9"/>
                </a:cxn>
                <a:cxn ang="0">
                  <a:pos x="21" y="6"/>
                </a:cxn>
                <a:cxn ang="0">
                  <a:pos x="20" y="5"/>
                </a:cxn>
                <a:cxn ang="0">
                  <a:pos x="17" y="5"/>
                </a:cxn>
                <a:cxn ang="0">
                  <a:pos x="11" y="6"/>
                </a:cxn>
                <a:cxn ang="0">
                  <a:pos x="8" y="9"/>
                </a:cxn>
                <a:cxn ang="0">
                  <a:pos x="6" y="15"/>
                </a:cxn>
                <a:cxn ang="0">
                  <a:pos x="6" y="23"/>
                </a:cxn>
                <a:cxn ang="0">
                  <a:pos x="6" y="32"/>
                </a:cxn>
                <a:cxn ang="0">
                  <a:pos x="9" y="38"/>
                </a:cxn>
                <a:cxn ang="0">
                  <a:pos x="12" y="41"/>
                </a:cxn>
                <a:cxn ang="0">
                  <a:pos x="15" y="42"/>
                </a:cxn>
                <a:cxn ang="0">
                  <a:pos x="20" y="41"/>
                </a:cxn>
                <a:cxn ang="0">
                  <a:pos x="21" y="39"/>
                </a:cxn>
                <a:cxn ang="0">
                  <a:pos x="24" y="36"/>
                </a:cxn>
                <a:cxn ang="0">
                  <a:pos x="24" y="33"/>
                </a:cxn>
                <a:cxn ang="0">
                  <a:pos x="26" y="29"/>
                </a:cxn>
                <a:cxn ang="0">
                  <a:pos x="26" y="24"/>
                </a:cxn>
              </a:cxnLst>
              <a:rect l="0" t="0" r="r" b="b"/>
              <a:pathLst>
                <a:path w="32" h="47">
                  <a:moveTo>
                    <a:pt x="32" y="23"/>
                  </a:moveTo>
                  <a:lnTo>
                    <a:pt x="32" y="23"/>
                  </a:lnTo>
                  <a:lnTo>
                    <a:pt x="32" y="33"/>
                  </a:lnTo>
                  <a:lnTo>
                    <a:pt x="32" y="33"/>
                  </a:lnTo>
                  <a:lnTo>
                    <a:pt x="29" y="41"/>
                  </a:lnTo>
                  <a:lnTo>
                    <a:pt x="29" y="41"/>
                  </a:lnTo>
                  <a:lnTo>
                    <a:pt x="26" y="44"/>
                  </a:lnTo>
                  <a:lnTo>
                    <a:pt x="23" y="45"/>
                  </a:lnTo>
                  <a:lnTo>
                    <a:pt x="23" y="45"/>
                  </a:lnTo>
                  <a:lnTo>
                    <a:pt x="20" y="47"/>
                  </a:lnTo>
                  <a:lnTo>
                    <a:pt x="15" y="47"/>
                  </a:lnTo>
                  <a:lnTo>
                    <a:pt x="15" y="47"/>
                  </a:lnTo>
                  <a:lnTo>
                    <a:pt x="8" y="45"/>
                  </a:lnTo>
                  <a:lnTo>
                    <a:pt x="8" y="45"/>
                  </a:lnTo>
                  <a:lnTo>
                    <a:pt x="6" y="44"/>
                  </a:lnTo>
                  <a:lnTo>
                    <a:pt x="3" y="41"/>
                  </a:lnTo>
                  <a:lnTo>
                    <a:pt x="3" y="41"/>
                  </a:lnTo>
                  <a:lnTo>
                    <a:pt x="0" y="33"/>
                  </a:lnTo>
                  <a:lnTo>
                    <a:pt x="0" y="33"/>
                  </a:lnTo>
                  <a:lnTo>
                    <a:pt x="0" y="23"/>
                  </a:lnTo>
                  <a:lnTo>
                    <a:pt x="0" y="23"/>
                  </a:lnTo>
                  <a:lnTo>
                    <a:pt x="2" y="14"/>
                  </a:lnTo>
                  <a:lnTo>
                    <a:pt x="2" y="14"/>
                  </a:lnTo>
                  <a:lnTo>
                    <a:pt x="3" y="6"/>
                  </a:lnTo>
                  <a:lnTo>
                    <a:pt x="3" y="6"/>
                  </a:lnTo>
                  <a:lnTo>
                    <a:pt x="6" y="3"/>
                  </a:lnTo>
                  <a:lnTo>
                    <a:pt x="9" y="2"/>
                  </a:lnTo>
                  <a:lnTo>
                    <a:pt x="9" y="2"/>
                  </a:lnTo>
                  <a:lnTo>
                    <a:pt x="12" y="0"/>
                  </a:lnTo>
                  <a:lnTo>
                    <a:pt x="17" y="0"/>
                  </a:lnTo>
                  <a:lnTo>
                    <a:pt x="17" y="0"/>
                  </a:lnTo>
                  <a:lnTo>
                    <a:pt x="24" y="2"/>
                  </a:lnTo>
                  <a:lnTo>
                    <a:pt x="24" y="2"/>
                  </a:lnTo>
                  <a:lnTo>
                    <a:pt x="26" y="3"/>
                  </a:lnTo>
                  <a:lnTo>
                    <a:pt x="29" y="6"/>
                  </a:lnTo>
                  <a:lnTo>
                    <a:pt x="29" y="6"/>
                  </a:lnTo>
                  <a:lnTo>
                    <a:pt x="32" y="14"/>
                  </a:lnTo>
                  <a:lnTo>
                    <a:pt x="32" y="14"/>
                  </a:lnTo>
                  <a:lnTo>
                    <a:pt x="32" y="23"/>
                  </a:lnTo>
                  <a:lnTo>
                    <a:pt x="32" y="23"/>
                  </a:lnTo>
                  <a:close/>
                  <a:moveTo>
                    <a:pt x="26" y="24"/>
                  </a:moveTo>
                  <a:lnTo>
                    <a:pt x="26" y="24"/>
                  </a:lnTo>
                  <a:lnTo>
                    <a:pt x="26" y="17"/>
                  </a:lnTo>
                  <a:lnTo>
                    <a:pt x="26" y="17"/>
                  </a:lnTo>
                  <a:lnTo>
                    <a:pt x="24" y="12"/>
                  </a:lnTo>
                  <a:lnTo>
                    <a:pt x="24" y="12"/>
                  </a:lnTo>
                  <a:lnTo>
                    <a:pt x="23" y="9"/>
                  </a:lnTo>
                  <a:lnTo>
                    <a:pt x="23" y="9"/>
                  </a:lnTo>
                  <a:lnTo>
                    <a:pt x="21" y="6"/>
                  </a:lnTo>
                  <a:lnTo>
                    <a:pt x="21" y="6"/>
                  </a:lnTo>
                  <a:lnTo>
                    <a:pt x="20" y="5"/>
                  </a:lnTo>
                  <a:lnTo>
                    <a:pt x="20" y="5"/>
                  </a:lnTo>
                  <a:lnTo>
                    <a:pt x="17" y="5"/>
                  </a:lnTo>
                  <a:lnTo>
                    <a:pt x="17" y="5"/>
                  </a:lnTo>
                  <a:lnTo>
                    <a:pt x="11" y="6"/>
                  </a:lnTo>
                  <a:lnTo>
                    <a:pt x="11" y="6"/>
                  </a:lnTo>
                  <a:lnTo>
                    <a:pt x="8" y="9"/>
                  </a:lnTo>
                  <a:lnTo>
                    <a:pt x="8" y="9"/>
                  </a:lnTo>
                  <a:lnTo>
                    <a:pt x="6" y="15"/>
                  </a:lnTo>
                  <a:lnTo>
                    <a:pt x="6" y="15"/>
                  </a:lnTo>
                  <a:lnTo>
                    <a:pt x="6" y="23"/>
                  </a:lnTo>
                  <a:lnTo>
                    <a:pt x="6" y="23"/>
                  </a:lnTo>
                  <a:lnTo>
                    <a:pt x="6" y="32"/>
                  </a:lnTo>
                  <a:lnTo>
                    <a:pt x="6" y="32"/>
                  </a:lnTo>
                  <a:lnTo>
                    <a:pt x="9" y="38"/>
                  </a:lnTo>
                  <a:lnTo>
                    <a:pt x="9" y="38"/>
                  </a:lnTo>
                  <a:lnTo>
                    <a:pt x="12" y="41"/>
                  </a:lnTo>
                  <a:lnTo>
                    <a:pt x="12" y="41"/>
                  </a:lnTo>
                  <a:lnTo>
                    <a:pt x="15" y="42"/>
                  </a:lnTo>
                  <a:lnTo>
                    <a:pt x="15" y="42"/>
                  </a:lnTo>
                  <a:lnTo>
                    <a:pt x="20" y="41"/>
                  </a:lnTo>
                  <a:lnTo>
                    <a:pt x="20" y="41"/>
                  </a:lnTo>
                  <a:lnTo>
                    <a:pt x="21" y="39"/>
                  </a:lnTo>
                  <a:lnTo>
                    <a:pt x="21" y="39"/>
                  </a:lnTo>
                  <a:lnTo>
                    <a:pt x="24" y="36"/>
                  </a:lnTo>
                  <a:lnTo>
                    <a:pt x="24" y="36"/>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12" name="Freeform 58"/>
            <p:cNvSpPr>
              <a:spLocks/>
            </p:cNvSpPr>
            <p:nvPr/>
          </p:nvSpPr>
          <p:spPr bwMode="auto">
            <a:xfrm>
              <a:off x="3869" y="2108"/>
              <a:ext cx="12" cy="22"/>
            </a:xfrm>
            <a:custGeom>
              <a:avLst/>
              <a:gdLst/>
              <a:ahLst/>
              <a:cxnLst>
                <a:cxn ang="0">
                  <a:pos x="27" y="43"/>
                </a:cxn>
                <a:cxn ang="0">
                  <a:pos x="27" y="45"/>
                </a:cxn>
                <a:cxn ang="0">
                  <a:pos x="26" y="45"/>
                </a:cxn>
                <a:cxn ang="0">
                  <a:pos x="26" y="46"/>
                </a:cxn>
                <a:cxn ang="0">
                  <a:pos x="2" y="46"/>
                </a:cxn>
                <a:cxn ang="0">
                  <a:pos x="0" y="46"/>
                </a:cxn>
                <a:cxn ang="0">
                  <a:pos x="0" y="45"/>
                </a:cxn>
                <a:cxn ang="0">
                  <a:pos x="0" y="45"/>
                </a:cxn>
                <a:cxn ang="0">
                  <a:pos x="0" y="43"/>
                </a:cxn>
                <a:cxn ang="0">
                  <a:pos x="0" y="42"/>
                </a:cxn>
                <a:cxn ang="0">
                  <a:pos x="0" y="42"/>
                </a:cxn>
                <a:cxn ang="0">
                  <a:pos x="0" y="42"/>
                </a:cxn>
                <a:cxn ang="0">
                  <a:pos x="2" y="42"/>
                </a:cxn>
                <a:cxn ang="0">
                  <a:pos x="11" y="6"/>
                </a:cxn>
                <a:cxn ang="0">
                  <a:pos x="2" y="12"/>
                </a:cxn>
                <a:cxn ang="0">
                  <a:pos x="2" y="12"/>
                </a:cxn>
                <a:cxn ang="0">
                  <a:pos x="0" y="12"/>
                </a:cxn>
                <a:cxn ang="0">
                  <a:pos x="0" y="10"/>
                </a:cxn>
                <a:cxn ang="0">
                  <a:pos x="0" y="10"/>
                </a:cxn>
                <a:cxn ang="0">
                  <a:pos x="0" y="9"/>
                </a:cxn>
                <a:cxn ang="0">
                  <a:pos x="0" y="7"/>
                </a:cxn>
                <a:cxn ang="0">
                  <a:pos x="0" y="7"/>
                </a:cxn>
                <a:cxn ang="0">
                  <a:pos x="12" y="0"/>
                </a:cxn>
                <a:cxn ang="0">
                  <a:pos x="12" y="0"/>
                </a:cxn>
                <a:cxn ang="0">
                  <a:pos x="12" y="0"/>
                </a:cxn>
                <a:cxn ang="0">
                  <a:pos x="14" y="0"/>
                </a:cxn>
                <a:cxn ang="0">
                  <a:pos x="14" y="0"/>
                </a:cxn>
                <a:cxn ang="0">
                  <a:pos x="15" y="0"/>
                </a:cxn>
                <a:cxn ang="0">
                  <a:pos x="17" y="0"/>
                </a:cxn>
                <a:cxn ang="0">
                  <a:pos x="17" y="0"/>
                </a:cxn>
                <a:cxn ang="0">
                  <a:pos x="17" y="1"/>
                </a:cxn>
                <a:cxn ang="0">
                  <a:pos x="26" y="42"/>
                </a:cxn>
                <a:cxn ang="0">
                  <a:pos x="26" y="42"/>
                </a:cxn>
                <a:cxn ang="0">
                  <a:pos x="26" y="42"/>
                </a:cxn>
                <a:cxn ang="0">
                  <a:pos x="27" y="42"/>
                </a:cxn>
                <a:cxn ang="0">
                  <a:pos x="27" y="43"/>
                </a:cxn>
              </a:cxnLst>
              <a:rect l="0" t="0" r="r" b="b"/>
              <a:pathLst>
                <a:path w="27" h="46">
                  <a:moveTo>
                    <a:pt x="27" y="43"/>
                  </a:moveTo>
                  <a:lnTo>
                    <a:pt x="27" y="43"/>
                  </a:lnTo>
                  <a:lnTo>
                    <a:pt x="27" y="45"/>
                  </a:lnTo>
                  <a:lnTo>
                    <a:pt x="27" y="45"/>
                  </a:lnTo>
                  <a:lnTo>
                    <a:pt x="26" y="45"/>
                  </a:lnTo>
                  <a:lnTo>
                    <a:pt x="26" y="45"/>
                  </a:lnTo>
                  <a:lnTo>
                    <a:pt x="26" y="46"/>
                  </a:lnTo>
                  <a:lnTo>
                    <a:pt x="26" y="46"/>
                  </a:lnTo>
                  <a:lnTo>
                    <a:pt x="26" y="46"/>
                  </a:lnTo>
                  <a:lnTo>
                    <a:pt x="2" y="46"/>
                  </a:lnTo>
                  <a:lnTo>
                    <a:pt x="2"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0" y="42"/>
                  </a:lnTo>
                  <a:lnTo>
                    <a:pt x="0" y="42"/>
                  </a:lnTo>
                  <a:lnTo>
                    <a:pt x="2" y="42"/>
                  </a:lnTo>
                  <a:lnTo>
                    <a:pt x="11" y="42"/>
                  </a:lnTo>
                  <a:lnTo>
                    <a:pt x="11" y="6"/>
                  </a:lnTo>
                  <a:lnTo>
                    <a:pt x="2" y="12"/>
                  </a:lnTo>
                  <a:lnTo>
                    <a:pt x="2" y="12"/>
                  </a:lnTo>
                  <a:lnTo>
                    <a:pt x="2" y="12"/>
                  </a:lnTo>
                  <a:lnTo>
                    <a:pt x="2" y="12"/>
                  </a:lnTo>
                  <a:lnTo>
                    <a:pt x="0" y="12"/>
                  </a:lnTo>
                  <a:lnTo>
                    <a:pt x="0" y="12"/>
                  </a:lnTo>
                  <a:lnTo>
                    <a:pt x="0" y="10"/>
                  </a:lnTo>
                  <a:lnTo>
                    <a:pt x="0" y="10"/>
                  </a:lnTo>
                  <a:lnTo>
                    <a:pt x="0" y="10"/>
                  </a:lnTo>
                  <a:lnTo>
                    <a:pt x="0" y="10"/>
                  </a:lnTo>
                  <a:lnTo>
                    <a:pt x="0" y="9"/>
                  </a:lnTo>
                  <a:lnTo>
                    <a:pt x="0" y="9"/>
                  </a:lnTo>
                  <a:lnTo>
                    <a:pt x="0" y="7"/>
                  </a:lnTo>
                  <a:lnTo>
                    <a:pt x="0" y="7"/>
                  </a:lnTo>
                  <a:lnTo>
                    <a:pt x="0" y="7"/>
                  </a:lnTo>
                  <a:lnTo>
                    <a:pt x="0" y="7"/>
                  </a:lnTo>
                  <a:lnTo>
                    <a:pt x="0" y="7"/>
                  </a:lnTo>
                  <a:lnTo>
                    <a:pt x="12" y="0"/>
                  </a:lnTo>
                  <a:lnTo>
                    <a:pt x="12" y="0"/>
                  </a:lnTo>
                  <a:lnTo>
                    <a:pt x="12" y="0"/>
                  </a:lnTo>
                  <a:lnTo>
                    <a:pt x="12" y="0"/>
                  </a:lnTo>
                  <a:lnTo>
                    <a:pt x="12" y="0"/>
                  </a:lnTo>
                  <a:lnTo>
                    <a:pt x="12" y="0"/>
                  </a:lnTo>
                  <a:lnTo>
                    <a:pt x="14" y="0"/>
                  </a:lnTo>
                  <a:lnTo>
                    <a:pt x="14" y="0"/>
                  </a:lnTo>
                  <a:lnTo>
                    <a:pt x="14" y="0"/>
                  </a:lnTo>
                  <a:lnTo>
                    <a:pt x="14" y="0"/>
                  </a:lnTo>
                  <a:lnTo>
                    <a:pt x="15" y="0"/>
                  </a:lnTo>
                  <a:lnTo>
                    <a:pt x="15" y="0"/>
                  </a:lnTo>
                  <a:lnTo>
                    <a:pt x="17" y="0"/>
                  </a:lnTo>
                  <a:lnTo>
                    <a:pt x="17" y="0"/>
                  </a:lnTo>
                  <a:lnTo>
                    <a:pt x="17" y="0"/>
                  </a:lnTo>
                  <a:lnTo>
                    <a:pt x="17" y="0"/>
                  </a:lnTo>
                  <a:lnTo>
                    <a:pt x="17" y="1"/>
                  </a:lnTo>
                  <a:lnTo>
                    <a:pt x="17" y="42"/>
                  </a:lnTo>
                  <a:lnTo>
                    <a:pt x="26" y="42"/>
                  </a:lnTo>
                  <a:lnTo>
                    <a:pt x="26" y="42"/>
                  </a:lnTo>
                  <a:lnTo>
                    <a:pt x="26" y="42"/>
                  </a:lnTo>
                  <a:lnTo>
                    <a:pt x="26" y="42"/>
                  </a:lnTo>
                  <a:lnTo>
                    <a:pt x="26" y="42"/>
                  </a:lnTo>
                  <a:lnTo>
                    <a:pt x="26" y="42"/>
                  </a:lnTo>
                  <a:lnTo>
                    <a:pt x="27" y="42"/>
                  </a:lnTo>
                  <a:lnTo>
                    <a:pt x="27" y="42"/>
                  </a:lnTo>
                  <a:lnTo>
                    <a:pt x="27" y="43"/>
                  </a:lnTo>
                  <a:lnTo>
                    <a:pt x="27" y="43"/>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13" name="Freeform 59"/>
            <p:cNvSpPr>
              <a:spLocks noEditPoints="1"/>
            </p:cNvSpPr>
            <p:nvPr/>
          </p:nvSpPr>
          <p:spPr bwMode="auto">
            <a:xfrm>
              <a:off x="3894" y="2108"/>
              <a:ext cx="15" cy="22"/>
            </a:xfrm>
            <a:custGeom>
              <a:avLst/>
              <a:gdLst/>
              <a:ahLst/>
              <a:cxnLst>
                <a:cxn ang="0">
                  <a:pos x="32" y="22"/>
                </a:cxn>
                <a:cxn ang="0">
                  <a:pos x="30" y="33"/>
                </a:cxn>
                <a:cxn ang="0">
                  <a:pos x="27" y="40"/>
                </a:cxn>
                <a:cxn ang="0">
                  <a:pos x="22" y="45"/>
                </a:cxn>
                <a:cxn ang="0">
                  <a:pos x="19" y="46"/>
                </a:cxn>
                <a:cxn ang="0">
                  <a:pos x="15" y="46"/>
                </a:cxn>
                <a:cxn ang="0">
                  <a:pos x="7" y="45"/>
                </a:cxn>
                <a:cxn ang="0">
                  <a:pos x="3" y="40"/>
                </a:cxn>
                <a:cxn ang="0">
                  <a:pos x="0" y="33"/>
                </a:cxn>
                <a:cxn ang="0">
                  <a:pos x="0" y="22"/>
                </a:cxn>
                <a:cxn ang="0">
                  <a:pos x="0" y="13"/>
                </a:cxn>
                <a:cxn ang="0">
                  <a:pos x="3" y="6"/>
                </a:cxn>
                <a:cxn ang="0">
                  <a:pos x="4" y="3"/>
                </a:cxn>
                <a:cxn ang="0">
                  <a:pos x="7" y="1"/>
                </a:cxn>
                <a:cxn ang="0">
                  <a:pos x="15" y="0"/>
                </a:cxn>
                <a:cxn ang="0">
                  <a:pos x="19" y="0"/>
                </a:cxn>
                <a:cxn ang="0">
                  <a:pos x="22" y="1"/>
                </a:cxn>
                <a:cxn ang="0">
                  <a:pos x="28" y="6"/>
                </a:cxn>
                <a:cxn ang="0">
                  <a:pos x="30" y="13"/>
                </a:cxn>
                <a:cxn ang="0">
                  <a:pos x="32" y="22"/>
                </a:cxn>
                <a:cxn ang="0">
                  <a:pos x="25" y="24"/>
                </a:cxn>
                <a:cxn ang="0">
                  <a:pos x="24" y="16"/>
                </a:cxn>
                <a:cxn ang="0">
                  <a:pos x="24" y="12"/>
                </a:cxn>
                <a:cxn ang="0">
                  <a:pos x="22" y="9"/>
                </a:cxn>
                <a:cxn ang="0">
                  <a:pos x="21" y="6"/>
                </a:cxn>
                <a:cxn ang="0">
                  <a:pos x="18" y="4"/>
                </a:cxn>
                <a:cxn ang="0">
                  <a:pos x="15" y="4"/>
                </a:cxn>
                <a:cxn ang="0">
                  <a:pos x="10" y="6"/>
                </a:cxn>
                <a:cxn ang="0">
                  <a:pos x="7" y="9"/>
                </a:cxn>
                <a:cxn ang="0">
                  <a:pos x="6" y="15"/>
                </a:cxn>
                <a:cxn ang="0">
                  <a:pos x="6" y="22"/>
                </a:cxn>
                <a:cxn ang="0">
                  <a:pos x="6" y="31"/>
                </a:cxn>
                <a:cxn ang="0">
                  <a:pos x="7" y="37"/>
                </a:cxn>
                <a:cxn ang="0">
                  <a:pos x="10" y="40"/>
                </a:cxn>
                <a:cxn ang="0">
                  <a:pos x="15" y="42"/>
                </a:cxn>
                <a:cxn ang="0">
                  <a:pos x="18" y="40"/>
                </a:cxn>
                <a:cxn ang="0">
                  <a:pos x="21" y="39"/>
                </a:cxn>
                <a:cxn ang="0">
                  <a:pos x="22" y="36"/>
                </a:cxn>
                <a:cxn ang="0">
                  <a:pos x="24" y="33"/>
                </a:cxn>
                <a:cxn ang="0">
                  <a:pos x="24" y="28"/>
                </a:cxn>
                <a:cxn ang="0">
                  <a:pos x="25" y="24"/>
                </a:cxn>
              </a:cxnLst>
              <a:rect l="0" t="0" r="r" b="b"/>
              <a:pathLst>
                <a:path w="32" h="46">
                  <a:moveTo>
                    <a:pt x="32" y="22"/>
                  </a:moveTo>
                  <a:lnTo>
                    <a:pt x="32" y="22"/>
                  </a:lnTo>
                  <a:lnTo>
                    <a:pt x="30" y="33"/>
                  </a:lnTo>
                  <a:lnTo>
                    <a:pt x="30" y="33"/>
                  </a:lnTo>
                  <a:lnTo>
                    <a:pt x="27" y="40"/>
                  </a:lnTo>
                  <a:lnTo>
                    <a:pt x="27" y="40"/>
                  </a:lnTo>
                  <a:lnTo>
                    <a:pt x="25" y="43"/>
                  </a:lnTo>
                  <a:lnTo>
                    <a:pt x="22" y="45"/>
                  </a:lnTo>
                  <a:lnTo>
                    <a:pt x="22" y="45"/>
                  </a:lnTo>
                  <a:lnTo>
                    <a:pt x="19" y="46"/>
                  </a:lnTo>
                  <a:lnTo>
                    <a:pt x="15" y="46"/>
                  </a:lnTo>
                  <a:lnTo>
                    <a:pt x="15" y="46"/>
                  </a:lnTo>
                  <a:lnTo>
                    <a:pt x="7" y="45"/>
                  </a:lnTo>
                  <a:lnTo>
                    <a:pt x="7" y="45"/>
                  </a:lnTo>
                  <a:lnTo>
                    <a:pt x="4" y="43"/>
                  </a:lnTo>
                  <a:lnTo>
                    <a:pt x="3" y="40"/>
                  </a:lnTo>
                  <a:lnTo>
                    <a:pt x="3" y="40"/>
                  </a:lnTo>
                  <a:lnTo>
                    <a:pt x="0" y="33"/>
                  </a:lnTo>
                  <a:lnTo>
                    <a:pt x="0" y="33"/>
                  </a:lnTo>
                  <a:lnTo>
                    <a:pt x="0" y="22"/>
                  </a:lnTo>
                  <a:lnTo>
                    <a:pt x="0" y="22"/>
                  </a:lnTo>
                  <a:lnTo>
                    <a:pt x="0" y="13"/>
                  </a:lnTo>
                  <a:lnTo>
                    <a:pt x="0" y="13"/>
                  </a:lnTo>
                  <a:lnTo>
                    <a:pt x="3" y="6"/>
                  </a:lnTo>
                  <a:lnTo>
                    <a:pt x="3" y="6"/>
                  </a:lnTo>
                  <a:lnTo>
                    <a:pt x="4" y="3"/>
                  </a:lnTo>
                  <a:lnTo>
                    <a:pt x="7" y="1"/>
                  </a:lnTo>
                  <a:lnTo>
                    <a:pt x="7" y="1"/>
                  </a:lnTo>
                  <a:lnTo>
                    <a:pt x="12" y="0"/>
                  </a:lnTo>
                  <a:lnTo>
                    <a:pt x="15" y="0"/>
                  </a:lnTo>
                  <a:lnTo>
                    <a:pt x="15" y="0"/>
                  </a:lnTo>
                  <a:lnTo>
                    <a:pt x="19" y="0"/>
                  </a:lnTo>
                  <a:lnTo>
                    <a:pt x="22" y="1"/>
                  </a:lnTo>
                  <a:lnTo>
                    <a:pt x="22" y="1"/>
                  </a:lnTo>
                  <a:lnTo>
                    <a:pt x="25" y="3"/>
                  </a:lnTo>
                  <a:lnTo>
                    <a:pt x="28" y="6"/>
                  </a:lnTo>
                  <a:lnTo>
                    <a:pt x="28" y="6"/>
                  </a:lnTo>
                  <a:lnTo>
                    <a:pt x="30" y="13"/>
                  </a:lnTo>
                  <a:lnTo>
                    <a:pt x="30" y="13"/>
                  </a:lnTo>
                  <a:lnTo>
                    <a:pt x="32" y="22"/>
                  </a:lnTo>
                  <a:lnTo>
                    <a:pt x="32" y="22"/>
                  </a:lnTo>
                  <a:close/>
                  <a:moveTo>
                    <a:pt x="25" y="24"/>
                  </a:moveTo>
                  <a:lnTo>
                    <a:pt x="25" y="24"/>
                  </a:lnTo>
                  <a:lnTo>
                    <a:pt x="24" y="16"/>
                  </a:lnTo>
                  <a:lnTo>
                    <a:pt x="24" y="16"/>
                  </a:lnTo>
                  <a:lnTo>
                    <a:pt x="24" y="12"/>
                  </a:lnTo>
                  <a:lnTo>
                    <a:pt x="24" y="12"/>
                  </a:lnTo>
                  <a:lnTo>
                    <a:pt x="22" y="9"/>
                  </a:lnTo>
                  <a:lnTo>
                    <a:pt x="22" y="9"/>
                  </a:lnTo>
                  <a:lnTo>
                    <a:pt x="21" y="6"/>
                  </a:lnTo>
                  <a:lnTo>
                    <a:pt x="21" y="6"/>
                  </a:lnTo>
                  <a:lnTo>
                    <a:pt x="18" y="4"/>
                  </a:lnTo>
                  <a:lnTo>
                    <a:pt x="18" y="4"/>
                  </a:lnTo>
                  <a:lnTo>
                    <a:pt x="15" y="4"/>
                  </a:lnTo>
                  <a:lnTo>
                    <a:pt x="15" y="4"/>
                  </a:lnTo>
                  <a:lnTo>
                    <a:pt x="10" y="6"/>
                  </a:lnTo>
                  <a:lnTo>
                    <a:pt x="10" y="6"/>
                  </a:lnTo>
                  <a:lnTo>
                    <a:pt x="7" y="9"/>
                  </a:lnTo>
                  <a:lnTo>
                    <a:pt x="7" y="9"/>
                  </a:lnTo>
                  <a:lnTo>
                    <a:pt x="6" y="15"/>
                  </a:lnTo>
                  <a:lnTo>
                    <a:pt x="6" y="15"/>
                  </a:lnTo>
                  <a:lnTo>
                    <a:pt x="6" y="22"/>
                  </a:lnTo>
                  <a:lnTo>
                    <a:pt x="6" y="22"/>
                  </a:lnTo>
                  <a:lnTo>
                    <a:pt x="6" y="31"/>
                  </a:lnTo>
                  <a:lnTo>
                    <a:pt x="6" y="31"/>
                  </a:lnTo>
                  <a:lnTo>
                    <a:pt x="7" y="37"/>
                  </a:lnTo>
                  <a:lnTo>
                    <a:pt x="7" y="37"/>
                  </a:lnTo>
                  <a:lnTo>
                    <a:pt x="10" y="40"/>
                  </a:lnTo>
                  <a:lnTo>
                    <a:pt x="10" y="40"/>
                  </a:lnTo>
                  <a:lnTo>
                    <a:pt x="15" y="42"/>
                  </a:lnTo>
                  <a:lnTo>
                    <a:pt x="15" y="42"/>
                  </a:lnTo>
                  <a:lnTo>
                    <a:pt x="18" y="40"/>
                  </a:lnTo>
                  <a:lnTo>
                    <a:pt x="18" y="40"/>
                  </a:lnTo>
                  <a:lnTo>
                    <a:pt x="21" y="39"/>
                  </a:lnTo>
                  <a:lnTo>
                    <a:pt x="21" y="39"/>
                  </a:lnTo>
                  <a:lnTo>
                    <a:pt x="22" y="36"/>
                  </a:lnTo>
                  <a:lnTo>
                    <a:pt x="22" y="36"/>
                  </a:lnTo>
                  <a:lnTo>
                    <a:pt x="24" y="33"/>
                  </a:lnTo>
                  <a:lnTo>
                    <a:pt x="24" y="33"/>
                  </a:lnTo>
                  <a:lnTo>
                    <a:pt x="24" y="28"/>
                  </a:lnTo>
                  <a:lnTo>
                    <a:pt x="24" y="28"/>
                  </a:lnTo>
                  <a:lnTo>
                    <a:pt x="25" y="24"/>
                  </a:lnTo>
                  <a:lnTo>
                    <a:pt x="25"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14" name="Freeform 60"/>
            <p:cNvSpPr>
              <a:spLocks/>
            </p:cNvSpPr>
            <p:nvPr/>
          </p:nvSpPr>
          <p:spPr bwMode="auto">
            <a:xfrm>
              <a:off x="3550" y="2111"/>
              <a:ext cx="13" cy="21"/>
            </a:xfrm>
            <a:custGeom>
              <a:avLst/>
              <a:gdLst/>
              <a:ahLst/>
              <a:cxnLst>
                <a:cxn ang="0">
                  <a:pos x="27" y="44"/>
                </a:cxn>
                <a:cxn ang="0">
                  <a:pos x="27" y="45"/>
                </a:cxn>
                <a:cxn ang="0">
                  <a:pos x="26" y="45"/>
                </a:cxn>
                <a:cxn ang="0">
                  <a:pos x="26" y="47"/>
                </a:cxn>
                <a:cxn ang="0">
                  <a:pos x="2" y="47"/>
                </a:cxn>
                <a:cxn ang="0">
                  <a:pos x="2" y="47"/>
                </a:cxn>
                <a:cxn ang="0">
                  <a:pos x="0" y="45"/>
                </a:cxn>
                <a:cxn ang="0">
                  <a:pos x="0" y="45"/>
                </a:cxn>
                <a:cxn ang="0">
                  <a:pos x="0" y="44"/>
                </a:cxn>
                <a:cxn ang="0">
                  <a:pos x="0" y="42"/>
                </a:cxn>
                <a:cxn ang="0">
                  <a:pos x="0" y="42"/>
                </a:cxn>
                <a:cxn ang="0">
                  <a:pos x="2" y="42"/>
                </a:cxn>
                <a:cxn ang="0">
                  <a:pos x="2" y="42"/>
                </a:cxn>
                <a:cxn ang="0">
                  <a:pos x="11" y="6"/>
                </a:cxn>
                <a:cxn ang="0">
                  <a:pos x="2" y="12"/>
                </a:cxn>
                <a:cxn ang="0">
                  <a:pos x="2" y="12"/>
                </a:cxn>
                <a:cxn ang="0">
                  <a:pos x="0" y="12"/>
                </a:cxn>
                <a:cxn ang="0">
                  <a:pos x="0" y="11"/>
                </a:cxn>
                <a:cxn ang="0">
                  <a:pos x="0" y="11"/>
                </a:cxn>
                <a:cxn ang="0">
                  <a:pos x="0" y="9"/>
                </a:cxn>
                <a:cxn ang="0">
                  <a:pos x="0" y="8"/>
                </a:cxn>
                <a:cxn ang="0">
                  <a:pos x="0" y="8"/>
                </a:cxn>
                <a:cxn ang="0">
                  <a:pos x="12" y="0"/>
                </a:cxn>
                <a:cxn ang="0">
                  <a:pos x="12" y="0"/>
                </a:cxn>
                <a:cxn ang="0">
                  <a:pos x="12" y="0"/>
                </a:cxn>
                <a:cxn ang="0">
                  <a:pos x="14" y="0"/>
                </a:cxn>
                <a:cxn ang="0">
                  <a:pos x="14" y="0"/>
                </a:cxn>
                <a:cxn ang="0">
                  <a:pos x="15" y="0"/>
                </a:cxn>
                <a:cxn ang="0">
                  <a:pos x="17" y="0"/>
                </a:cxn>
                <a:cxn ang="0">
                  <a:pos x="17" y="0"/>
                </a:cxn>
                <a:cxn ang="0">
                  <a:pos x="17" y="2"/>
                </a:cxn>
                <a:cxn ang="0">
                  <a:pos x="26" y="42"/>
                </a:cxn>
                <a:cxn ang="0">
                  <a:pos x="26" y="42"/>
                </a:cxn>
                <a:cxn ang="0">
                  <a:pos x="26" y="42"/>
                </a:cxn>
                <a:cxn ang="0">
                  <a:pos x="27" y="42"/>
                </a:cxn>
                <a:cxn ang="0">
                  <a:pos x="27" y="44"/>
                </a:cxn>
              </a:cxnLst>
              <a:rect l="0" t="0" r="r" b="b"/>
              <a:pathLst>
                <a:path w="27" h="47">
                  <a:moveTo>
                    <a:pt x="27" y="44"/>
                  </a:moveTo>
                  <a:lnTo>
                    <a:pt x="27" y="44"/>
                  </a:lnTo>
                  <a:lnTo>
                    <a:pt x="27" y="45"/>
                  </a:lnTo>
                  <a:lnTo>
                    <a:pt x="27" y="45"/>
                  </a:lnTo>
                  <a:lnTo>
                    <a:pt x="26" y="45"/>
                  </a:lnTo>
                  <a:lnTo>
                    <a:pt x="26" y="45"/>
                  </a:lnTo>
                  <a:lnTo>
                    <a:pt x="26" y="47"/>
                  </a:lnTo>
                  <a:lnTo>
                    <a:pt x="26" y="47"/>
                  </a:lnTo>
                  <a:lnTo>
                    <a:pt x="26" y="47"/>
                  </a:lnTo>
                  <a:lnTo>
                    <a:pt x="2" y="47"/>
                  </a:lnTo>
                  <a:lnTo>
                    <a:pt x="2" y="47"/>
                  </a:lnTo>
                  <a:lnTo>
                    <a:pt x="2" y="47"/>
                  </a:lnTo>
                  <a:lnTo>
                    <a:pt x="2" y="47"/>
                  </a:lnTo>
                  <a:lnTo>
                    <a:pt x="0" y="45"/>
                  </a:lnTo>
                  <a:lnTo>
                    <a:pt x="0" y="45"/>
                  </a:lnTo>
                  <a:lnTo>
                    <a:pt x="0" y="45"/>
                  </a:lnTo>
                  <a:lnTo>
                    <a:pt x="0" y="45"/>
                  </a:lnTo>
                  <a:lnTo>
                    <a:pt x="0" y="44"/>
                  </a:lnTo>
                  <a:lnTo>
                    <a:pt x="0" y="44"/>
                  </a:lnTo>
                  <a:lnTo>
                    <a:pt x="0" y="42"/>
                  </a:lnTo>
                  <a:lnTo>
                    <a:pt x="0" y="42"/>
                  </a:lnTo>
                  <a:lnTo>
                    <a:pt x="0" y="42"/>
                  </a:lnTo>
                  <a:lnTo>
                    <a:pt x="0" y="42"/>
                  </a:lnTo>
                  <a:lnTo>
                    <a:pt x="2" y="42"/>
                  </a:lnTo>
                  <a:lnTo>
                    <a:pt x="2" y="42"/>
                  </a:lnTo>
                  <a:lnTo>
                    <a:pt x="2" y="42"/>
                  </a:lnTo>
                  <a:lnTo>
                    <a:pt x="11" y="42"/>
                  </a:lnTo>
                  <a:lnTo>
                    <a:pt x="11" y="6"/>
                  </a:lnTo>
                  <a:lnTo>
                    <a:pt x="2" y="12"/>
                  </a:lnTo>
                  <a:lnTo>
                    <a:pt x="2" y="12"/>
                  </a:lnTo>
                  <a:lnTo>
                    <a:pt x="2" y="12"/>
                  </a:lnTo>
                  <a:lnTo>
                    <a:pt x="2" y="12"/>
                  </a:lnTo>
                  <a:lnTo>
                    <a:pt x="0" y="12"/>
                  </a:lnTo>
                  <a:lnTo>
                    <a:pt x="0" y="12"/>
                  </a:lnTo>
                  <a:lnTo>
                    <a:pt x="0" y="11"/>
                  </a:lnTo>
                  <a:lnTo>
                    <a:pt x="0" y="11"/>
                  </a:lnTo>
                  <a:lnTo>
                    <a:pt x="0" y="11"/>
                  </a:lnTo>
                  <a:lnTo>
                    <a:pt x="0" y="11"/>
                  </a:lnTo>
                  <a:lnTo>
                    <a:pt x="0" y="9"/>
                  </a:lnTo>
                  <a:lnTo>
                    <a:pt x="0" y="9"/>
                  </a:lnTo>
                  <a:lnTo>
                    <a:pt x="0" y="8"/>
                  </a:lnTo>
                  <a:lnTo>
                    <a:pt x="0" y="8"/>
                  </a:lnTo>
                  <a:lnTo>
                    <a:pt x="0" y="8"/>
                  </a:lnTo>
                  <a:lnTo>
                    <a:pt x="0" y="8"/>
                  </a:lnTo>
                  <a:lnTo>
                    <a:pt x="2" y="8"/>
                  </a:lnTo>
                  <a:lnTo>
                    <a:pt x="12" y="0"/>
                  </a:lnTo>
                  <a:lnTo>
                    <a:pt x="12" y="0"/>
                  </a:lnTo>
                  <a:lnTo>
                    <a:pt x="12" y="0"/>
                  </a:lnTo>
                  <a:lnTo>
                    <a:pt x="12" y="0"/>
                  </a:lnTo>
                  <a:lnTo>
                    <a:pt x="12" y="0"/>
                  </a:lnTo>
                  <a:lnTo>
                    <a:pt x="12" y="0"/>
                  </a:lnTo>
                  <a:lnTo>
                    <a:pt x="14" y="0"/>
                  </a:lnTo>
                  <a:lnTo>
                    <a:pt x="14" y="0"/>
                  </a:lnTo>
                  <a:lnTo>
                    <a:pt x="14" y="0"/>
                  </a:lnTo>
                  <a:lnTo>
                    <a:pt x="14" y="0"/>
                  </a:lnTo>
                  <a:lnTo>
                    <a:pt x="15" y="0"/>
                  </a:lnTo>
                  <a:lnTo>
                    <a:pt x="15" y="0"/>
                  </a:lnTo>
                  <a:lnTo>
                    <a:pt x="17" y="0"/>
                  </a:lnTo>
                  <a:lnTo>
                    <a:pt x="17" y="0"/>
                  </a:lnTo>
                  <a:lnTo>
                    <a:pt x="17" y="0"/>
                  </a:lnTo>
                  <a:lnTo>
                    <a:pt x="17" y="0"/>
                  </a:lnTo>
                  <a:lnTo>
                    <a:pt x="17" y="2"/>
                  </a:lnTo>
                  <a:lnTo>
                    <a:pt x="17" y="42"/>
                  </a:lnTo>
                  <a:lnTo>
                    <a:pt x="26" y="42"/>
                  </a:lnTo>
                  <a:lnTo>
                    <a:pt x="26" y="42"/>
                  </a:lnTo>
                  <a:lnTo>
                    <a:pt x="26" y="42"/>
                  </a:lnTo>
                  <a:lnTo>
                    <a:pt x="26" y="42"/>
                  </a:lnTo>
                  <a:lnTo>
                    <a:pt x="26" y="42"/>
                  </a:lnTo>
                  <a:lnTo>
                    <a:pt x="26" y="42"/>
                  </a:lnTo>
                  <a:lnTo>
                    <a:pt x="27" y="42"/>
                  </a:lnTo>
                  <a:lnTo>
                    <a:pt x="27" y="42"/>
                  </a:lnTo>
                  <a:lnTo>
                    <a:pt x="27" y="44"/>
                  </a:lnTo>
                  <a:lnTo>
                    <a:pt x="27" y="4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15" name="Freeform 61"/>
            <p:cNvSpPr>
              <a:spLocks noEditPoints="1"/>
            </p:cNvSpPr>
            <p:nvPr/>
          </p:nvSpPr>
          <p:spPr bwMode="auto">
            <a:xfrm>
              <a:off x="3579" y="2111"/>
              <a:ext cx="15" cy="21"/>
            </a:xfrm>
            <a:custGeom>
              <a:avLst/>
              <a:gdLst/>
              <a:ahLst/>
              <a:cxnLst>
                <a:cxn ang="0">
                  <a:pos x="31" y="23"/>
                </a:cxn>
                <a:cxn ang="0">
                  <a:pos x="30" y="33"/>
                </a:cxn>
                <a:cxn ang="0">
                  <a:pos x="27" y="41"/>
                </a:cxn>
                <a:cxn ang="0">
                  <a:pos x="22" y="45"/>
                </a:cxn>
                <a:cxn ang="0">
                  <a:pos x="19" y="47"/>
                </a:cxn>
                <a:cxn ang="0">
                  <a:pos x="15" y="47"/>
                </a:cxn>
                <a:cxn ang="0">
                  <a:pos x="7" y="45"/>
                </a:cxn>
                <a:cxn ang="0">
                  <a:pos x="3" y="41"/>
                </a:cxn>
                <a:cxn ang="0">
                  <a:pos x="0" y="33"/>
                </a:cxn>
                <a:cxn ang="0">
                  <a:pos x="0" y="23"/>
                </a:cxn>
                <a:cxn ang="0">
                  <a:pos x="0" y="14"/>
                </a:cxn>
                <a:cxn ang="0">
                  <a:pos x="3" y="6"/>
                </a:cxn>
                <a:cxn ang="0">
                  <a:pos x="6" y="3"/>
                </a:cxn>
                <a:cxn ang="0">
                  <a:pos x="7" y="2"/>
                </a:cxn>
                <a:cxn ang="0">
                  <a:pos x="16" y="0"/>
                </a:cxn>
                <a:cxn ang="0">
                  <a:pos x="22" y="2"/>
                </a:cxn>
                <a:cxn ang="0">
                  <a:pos x="25" y="3"/>
                </a:cxn>
                <a:cxn ang="0">
                  <a:pos x="28" y="6"/>
                </a:cxn>
                <a:cxn ang="0">
                  <a:pos x="30" y="14"/>
                </a:cxn>
                <a:cxn ang="0">
                  <a:pos x="31" y="23"/>
                </a:cxn>
                <a:cxn ang="0">
                  <a:pos x="25" y="24"/>
                </a:cxn>
                <a:cxn ang="0">
                  <a:pos x="24" y="17"/>
                </a:cxn>
                <a:cxn ang="0">
                  <a:pos x="24" y="12"/>
                </a:cxn>
                <a:cxn ang="0">
                  <a:pos x="22" y="9"/>
                </a:cxn>
                <a:cxn ang="0">
                  <a:pos x="21" y="6"/>
                </a:cxn>
                <a:cxn ang="0">
                  <a:pos x="18" y="5"/>
                </a:cxn>
                <a:cxn ang="0">
                  <a:pos x="15" y="5"/>
                </a:cxn>
                <a:cxn ang="0">
                  <a:pos x="10" y="6"/>
                </a:cxn>
                <a:cxn ang="0">
                  <a:pos x="7" y="9"/>
                </a:cxn>
                <a:cxn ang="0">
                  <a:pos x="6" y="15"/>
                </a:cxn>
                <a:cxn ang="0">
                  <a:pos x="6" y="23"/>
                </a:cxn>
                <a:cxn ang="0">
                  <a:pos x="6" y="32"/>
                </a:cxn>
                <a:cxn ang="0">
                  <a:pos x="7" y="38"/>
                </a:cxn>
                <a:cxn ang="0">
                  <a:pos x="10" y="41"/>
                </a:cxn>
                <a:cxn ang="0">
                  <a:pos x="15" y="42"/>
                </a:cxn>
                <a:cxn ang="0">
                  <a:pos x="18" y="41"/>
                </a:cxn>
                <a:cxn ang="0">
                  <a:pos x="21" y="39"/>
                </a:cxn>
                <a:cxn ang="0">
                  <a:pos x="22" y="36"/>
                </a:cxn>
                <a:cxn ang="0">
                  <a:pos x="24" y="33"/>
                </a:cxn>
                <a:cxn ang="0">
                  <a:pos x="25" y="29"/>
                </a:cxn>
                <a:cxn ang="0">
                  <a:pos x="25" y="24"/>
                </a:cxn>
              </a:cxnLst>
              <a:rect l="0" t="0" r="r" b="b"/>
              <a:pathLst>
                <a:path w="31" h="47">
                  <a:moveTo>
                    <a:pt x="31" y="23"/>
                  </a:moveTo>
                  <a:lnTo>
                    <a:pt x="31" y="23"/>
                  </a:lnTo>
                  <a:lnTo>
                    <a:pt x="30" y="33"/>
                  </a:lnTo>
                  <a:lnTo>
                    <a:pt x="30" y="33"/>
                  </a:lnTo>
                  <a:lnTo>
                    <a:pt x="27" y="41"/>
                  </a:lnTo>
                  <a:lnTo>
                    <a:pt x="27" y="41"/>
                  </a:lnTo>
                  <a:lnTo>
                    <a:pt x="25" y="44"/>
                  </a:lnTo>
                  <a:lnTo>
                    <a:pt x="22" y="45"/>
                  </a:lnTo>
                  <a:lnTo>
                    <a:pt x="22" y="45"/>
                  </a:lnTo>
                  <a:lnTo>
                    <a:pt x="19" y="47"/>
                  </a:lnTo>
                  <a:lnTo>
                    <a:pt x="15" y="47"/>
                  </a:lnTo>
                  <a:lnTo>
                    <a:pt x="15" y="47"/>
                  </a:lnTo>
                  <a:lnTo>
                    <a:pt x="7" y="45"/>
                  </a:lnTo>
                  <a:lnTo>
                    <a:pt x="7" y="45"/>
                  </a:lnTo>
                  <a:lnTo>
                    <a:pt x="4" y="44"/>
                  </a:lnTo>
                  <a:lnTo>
                    <a:pt x="3" y="41"/>
                  </a:lnTo>
                  <a:lnTo>
                    <a:pt x="3" y="41"/>
                  </a:lnTo>
                  <a:lnTo>
                    <a:pt x="0" y="33"/>
                  </a:lnTo>
                  <a:lnTo>
                    <a:pt x="0" y="33"/>
                  </a:lnTo>
                  <a:lnTo>
                    <a:pt x="0" y="23"/>
                  </a:lnTo>
                  <a:lnTo>
                    <a:pt x="0" y="23"/>
                  </a:lnTo>
                  <a:lnTo>
                    <a:pt x="0" y="14"/>
                  </a:lnTo>
                  <a:lnTo>
                    <a:pt x="0" y="14"/>
                  </a:lnTo>
                  <a:lnTo>
                    <a:pt x="3" y="6"/>
                  </a:lnTo>
                  <a:lnTo>
                    <a:pt x="3" y="6"/>
                  </a:lnTo>
                  <a:lnTo>
                    <a:pt x="6" y="3"/>
                  </a:lnTo>
                  <a:lnTo>
                    <a:pt x="7" y="2"/>
                  </a:lnTo>
                  <a:lnTo>
                    <a:pt x="7" y="2"/>
                  </a:lnTo>
                  <a:lnTo>
                    <a:pt x="12" y="0"/>
                  </a:lnTo>
                  <a:lnTo>
                    <a:pt x="16" y="0"/>
                  </a:lnTo>
                  <a:lnTo>
                    <a:pt x="16" y="0"/>
                  </a:lnTo>
                  <a:lnTo>
                    <a:pt x="22" y="2"/>
                  </a:lnTo>
                  <a:lnTo>
                    <a:pt x="22" y="2"/>
                  </a:lnTo>
                  <a:lnTo>
                    <a:pt x="25" y="3"/>
                  </a:lnTo>
                  <a:lnTo>
                    <a:pt x="28" y="6"/>
                  </a:lnTo>
                  <a:lnTo>
                    <a:pt x="28" y="6"/>
                  </a:lnTo>
                  <a:lnTo>
                    <a:pt x="30" y="14"/>
                  </a:lnTo>
                  <a:lnTo>
                    <a:pt x="30" y="14"/>
                  </a:lnTo>
                  <a:lnTo>
                    <a:pt x="31" y="23"/>
                  </a:lnTo>
                  <a:lnTo>
                    <a:pt x="31" y="23"/>
                  </a:lnTo>
                  <a:close/>
                  <a:moveTo>
                    <a:pt x="25" y="24"/>
                  </a:moveTo>
                  <a:lnTo>
                    <a:pt x="25" y="24"/>
                  </a:lnTo>
                  <a:lnTo>
                    <a:pt x="24" y="17"/>
                  </a:lnTo>
                  <a:lnTo>
                    <a:pt x="24" y="17"/>
                  </a:lnTo>
                  <a:lnTo>
                    <a:pt x="24" y="12"/>
                  </a:lnTo>
                  <a:lnTo>
                    <a:pt x="24" y="12"/>
                  </a:lnTo>
                  <a:lnTo>
                    <a:pt x="22" y="9"/>
                  </a:lnTo>
                  <a:lnTo>
                    <a:pt x="22" y="9"/>
                  </a:lnTo>
                  <a:lnTo>
                    <a:pt x="21" y="6"/>
                  </a:lnTo>
                  <a:lnTo>
                    <a:pt x="21" y="6"/>
                  </a:lnTo>
                  <a:lnTo>
                    <a:pt x="18" y="5"/>
                  </a:lnTo>
                  <a:lnTo>
                    <a:pt x="18" y="5"/>
                  </a:lnTo>
                  <a:lnTo>
                    <a:pt x="15" y="5"/>
                  </a:lnTo>
                  <a:lnTo>
                    <a:pt x="15" y="5"/>
                  </a:lnTo>
                  <a:lnTo>
                    <a:pt x="10" y="6"/>
                  </a:lnTo>
                  <a:lnTo>
                    <a:pt x="10" y="6"/>
                  </a:lnTo>
                  <a:lnTo>
                    <a:pt x="7" y="9"/>
                  </a:lnTo>
                  <a:lnTo>
                    <a:pt x="7" y="9"/>
                  </a:lnTo>
                  <a:lnTo>
                    <a:pt x="6" y="15"/>
                  </a:lnTo>
                  <a:lnTo>
                    <a:pt x="6" y="15"/>
                  </a:lnTo>
                  <a:lnTo>
                    <a:pt x="6" y="23"/>
                  </a:lnTo>
                  <a:lnTo>
                    <a:pt x="6" y="23"/>
                  </a:lnTo>
                  <a:lnTo>
                    <a:pt x="6" y="32"/>
                  </a:lnTo>
                  <a:lnTo>
                    <a:pt x="6" y="32"/>
                  </a:lnTo>
                  <a:lnTo>
                    <a:pt x="7" y="38"/>
                  </a:lnTo>
                  <a:lnTo>
                    <a:pt x="7" y="38"/>
                  </a:lnTo>
                  <a:lnTo>
                    <a:pt x="10" y="41"/>
                  </a:lnTo>
                  <a:lnTo>
                    <a:pt x="10" y="41"/>
                  </a:lnTo>
                  <a:lnTo>
                    <a:pt x="15" y="42"/>
                  </a:lnTo>
                  <a:lnTo>
                    <a:pt x="15" y="42"/>
                  </a:lnTo>
                  <a:lnTo>
                    <a:pt x="18" y="41"/>
                  </a:lnTo>
                  <a:lnTo>
                    <a:pt x="18" y="41"/>
                  </a:lnTo>
                  <a:lnTo>
                    <a:pt x="21" y="39"/>
                  </a:lnTo>
                  <a:lnTo>
                    <a:pt x="21" y="39"/>
                  </a:lnTo>
                  <a:lnTo>
                    <a:pt x="22" y="36"/>
                  </a:lnTo>
                  <a:lnTo>
                    <a:pt x="22" y="36"/>
                  </a:lnTo>
                  <a:lnTo>
                    <a:pt x="24" y="33"/>
                  </a:lnTo>
                  <a:lnTo>
                    <a:pt x="24" y="33"/>
                  </a:lnTo>
                  <a:lnTo>
                    <a:pt x="25" y="29"/>
                  </a:lnTo>
                  <a:lnTo>
                    <a:pt x="25" y="29"/>
                  </a:lnTo>
                  <a:lnTo>
                    <a:pt x="25" y="24"/>
                  </a:lnTo>
                  <a:lnTo>
                    <a:pt x="25"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16" name="Freeform 62"/>
            <p:cNvSpPr>
              <a:spLocks/>
            </p:cNvSpPr>
            <p:nvPr/>
          </p:nvSpPr>
          <p:spPr bwMode="auto">
            <a:xfrm>
              <a:off x="3611" y="2108"/>
              <a:ext cx="12" cy="22"/>
            </a:xfrm>
            <a:custGeom>
              <a:avLst/>
              <a:gdLst/>
              <a:ahLst/>
              <a:cxnLst>
                <a:cxn ang="0">
                  <a:pos x="26" y="43"/>
                </a:cxn>
                <a:cxn ang="0">
                  <a:pos x="26" y="45"/>
                </a:cxn>
                <a:cxn ang="0">
                  <a:pos x="26" y="45"/>
                </a:cxn>
                <a:cxn ang="0">
                  <a:pos x="26" y="46"/>
                </a:cxn>
                <a:cxn ang="0">
                  <a:pos x="0" y="46"/>
                </a:cxn>
                <a:cxn ang="0">
                  <a:pos x="0" y="46"/>
                </a:cxn>
                <a:cxn ang="0">
                  <a:pos x="0" y="45"/>
                </a:cxn>
                <a:cxn ang="0">
                  <a:pos x="0" y="45"/>
                </a:cxn>
                <a:cxn ang="0">
                  <a:pos x="0" y="43"/>
                </a:cxn>
                <a:cxn ang="0">
                  <a:pos x="0" y="42"/>
                </a:cxn>
                <a:cxn ang="0">
                  <a:pos x="0" y="42"/>
                </a:cxn>
                <a:cxn ang="0">
                  <a:pos x="0" y="42"/>
                </a:cxn>
                <a:cxn ang="0">
                  <a:pos x="0" y="42"/>
                </a:cxn>
                <a:cxn ang="0">
                  <a:pos x="11" y="6"/>
                </a:cxn>
                <a:cxn ang="0">
                  <a:pos x="2" y="12"/>
                </a:cxn>
                <a:cxn ang="0">
                  <a:pos x="0" y="12"/>
                </a:cxn>
                <a:cxn ang="0">
                  <a:pos x="0" y="12"/>
                </a:cxn>
                <a:cxn ang="0">
                  <a:pos x="0" y="10"/>
                </a:cxn>
                <a:cxn ang="0">
                  <a:pos x="0" y="10"/>
                </a:cxn>
                <a:cxn ang="0">
                  <a:pos x="0" y="9"/>
                </a:cxn>
                <a:cxn ang="0">
                  <a:pos x="0" y="7"/>
                </a:cxn>
                <a:cxn ang="0">
                  <a:pos x="0" y="7"/>
                </a:cxn>
                <a:cxn ang="0">
                  <a:pos x="11" y="0"/>
                </a:cxn>
                <a:cxn ang="0">
                  <a:pos x="11" y="0"/>
                </a:cxn>
                <a:cxn ang="0">
                  <a:pos x="12" y="0"/>
                </a:cxn>
                <a:cxn ang="0">
                  <a:pos x="12" y="0"/>
                </a:cxn>
                <a:cxn ang="0">
                  <a:pos x="14" y="0"/>
                </a:cxn>
                <a:cxn ang="0">
                  <a:pos x="16" y="0"/>
                </a:cxn>
                <a:cxn ang="0">
                  <a:pos x="17" y="0"/>
                </a:cxn>
                <a:cxn ang="0">
                  <a:pos x="17" y="0"/>
                </a:cxn>
                <a:cxn ang="0">
                  <a:pos x="17" y="1"/>
                </a:cxn>
                <a:cxn ang="0">
                  <a:pos x="25" y="42"/>
                </a:cxn>
                <a:cxn ang="0">
                  <a:pos x="26" y="42"/>
                </a:cxn>
                <a:cxn ang="0">
                  <a:pos x="26" y="42"/>
                </a:cxn>
                <a:cxn ang="0">
                  <a:pos x="26" y="42"/>
                </a:cxn>
                <a:cxn ang="0">
                  <a:pos x="26" y="43"/>
                </a:cxn>
              </a:cxnLst>
              <a:rect l="0" t="0" r="r" b="b"/>
              <a:pathLst>
                <a:path w="26" h="46">
                  <a:moveTo>
                    <a:pt x="26" y="43"/>
                  </a:moveTo>
                  <a:lnTo>
                    <a:pt x="26" y="43"/>
                  </a:lnTo>
                  <a:lnTo>
                    <a:pt x="26" y="45"/>
                  </a:lnTo>
                  <a:lnTo>
                    <a:pt x="26" y="45"/>
                  </a:lnTo>
                  <a:lnTo>
                    <a:pt x="26" y="45"/>
                  </a:lnTo>
                  <a:lnTo>
                    <a:pt x="26" y="45"/>
                  </a:lnTo>
                  <a:lnTo>
                    <a:pt x="26" y="46"/>
                  </a:lnTo>
                  <a:lnTo>
                    <a:pt x="26" y="46"/>
                  </a:lnTo>
                  <a:lnTo>
                    <a:pt x="25"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0" y="42"/>
                  </a:lnTo>
                  <a:lnTo>
                    <a:pt x="0" y="42"/>
                  </a:lnTo>
                  <a:lnTo>
                    <a:pt x="0" y="42"/>
                  </a:lnTo>
                  <a:lnTo>
                    <a:pt x="11" y="42"/>
                  </a:lnTo>
                  <a:lnTo>
                    <a:pt x="11" y="6"/>
                  </a:lnTo>
                  <a:lnTo>
                    <a:pt x="2" y="12"/>
                  </a:lnTo>
                  <a:lnTo>
                    <a:pt x="2" y="12"/>
                  </a:lnTo>
                  <a:lnTo>
                    <a:pt x="0" y="12"/>
                  </a:lnTo>
                  <a:lnTo>
                    <a:pt x="0" y="12"/>
                  </a:lnTo>
                  <a:lnTo>
                    <a:pt x="0" y="12"/>
                  </a:lnTo>
                  <a:lnTo>
                    <a:pt x="0" y="12"/>
                  </a:lnTo>
                  <a:lnTo>
                    <a:pt x="0" y="10"/>
                  </a:lnTo>
                  <a:lnTo>
                    <a:pt x="0" y="10"/>
                  </a:lnTo>
                  <a:lnTo>
                    <a:pt x="0" y="10"/>
                  </a:lnTo>
                  <a:lnTo>
                    <a:pt x="0" y="10"/>
                  </a:lnTo>
                  <a:lnTo>
                    <a:pt x="0" y="9"/>
                  </a:lnTo>
                  <a:lnTo>
                    <a:pt x="0" y="9"/>
                  </a:lnTo>
                  <a:lnTo>
                    <a:pt x="0" y="7"/>
                  </a:lnTo>
                  <a:lnTo>
                    <a:pt x="0" y="7"/>
                  </a:lnTo>
                  <a:lnTo>
                    <a:pt x="0" y="7"/>
                  </a:lnTo>
                  <a:lnTo>
                    <a:pt x="0" y="7"/>
                  </a:lnTo>
                  <a:lnTo>
                    <a:pt x="0" y="7"/>
                  </a:lnTo>
                  <a:lnTo>
                    <a:pt x="11" y="0"/>
                  </a:lnTo>
                  <a:lnTo>
                    <a:pt x="11" y="0"/>
                  </a:lnTo>
                  <a:lnTo>
                    <a:pt x="11" y="0"/>
                  </a:lnTo>
                  <a:lnTo>
                    <a:pt x="11" y="0"/>
                  </a:lnTo>
                  <a:lnTo>
                    <a:pt x="12" y="0"/>
                  </a:lnTo>
                  <a:lnTo>
                    <a:pt x="12" y="0"/>
                  </a:lnTo>
                  <a:lnTo>
                    <a:pt x="12" y="0"/>
                  </a:lnTo>
                  <a:lnTo>
                    <a:pt x="12" y="0"/>
                  </a:lnTo>
                  <a:lnTo>
                    <a:pt x="14" y="0"/>
                  </a:lnTo>
                  <a:lnTo>
                    <a:pt x="14" y="0"/>
                  </a:lnTo>
                  <a:lnTo>
                    <a:pt x="16" y="0"/>
                  </a:lnTo>
                  <a:lnTo>
                    <a:pt x="16" y="0"/>
                  </a:lnTo>
                  <a:lnTo>
                    <a:pt x="17" y="0"/>
                  </a:lnTo>
                  <a:lnTo>
                    <a:pt x="17" y="0"/>
                  </a:lnTo>
                  <a:lnTo>
                    <a:pt x="17" y="0"/>
                  </a:lnTo>
                  <a:lnTo>
                    <a:pt x="17" y="0"/>
                  </a:lnTo>
                  <a:lnTo>
                    <a:pt x="17" y="1"/>
                  </a:lnTo>
                  <a:lnTo>
                    <a:pt x="17" y="42"/>
                  </a:lnTo>
                  <a:lnTo>
                    <a:pt x="25" y="42"/>
                  </a:lnTo>
                  <a:lnTo>
                    <a:pt x="25" y="42"/>
                  </a:lnTo>
                  <a:lnTo>
                    <a:pt x="26" y="42"/>
                  </a:lnTo>
                  <a:lnTo>
                    <a:pt x="26" y="42"/>
                  </a:lnTo>
                  <a:lnTo>
                    <a:pt x="26" y="42"/>
                  </a:lnTo>
                  <a:lnTo>
                    <a:pt x="26" y="42"/>
                  </a:lnTo>
                  <a:lnTo>
                    <a:pt x="26" y="42"/>
                  </a:lnTo>
                  <a:lnTo>
                    <a:pt x="26" y="42"/>
                  </a:lnTo>
                  <a:lnTo>
                    <a:pt x="26" y="43"/>
                  </a:lnTo>
                  <a:lnTo>
                    <a:pt x="26" y="43"/>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17" name="Freeform 63"/>
            <p:cNvSpPr>
              <a:spLocks noEditPoints="1"/>
            </p:cNvSpPr>
            <p:nvPr/>
          </p:nvSpPr>
          <p:spPr bwMode="auto">
            <a:xfrm>
              <a:off x="3636" y="2108"/>
              <a:ext cx="14" cy="22"/>
            </a:xfrm>
            <a:custGeom>
              <a:avLst/>
              <a:gdLst/>
              <a:ahLst/>
              <a:cxnLst>
                <a:cxn ang="0">
                  <a:pos x="31" y="22"/>
                </a:cxn>
                <a:cxn ang="0">
                  <a:pos x="31" y="33"/>
                </a:cxn>
                <a:cxn ang="0">
                  <a:pos x="28" y="40"/>
                </a:cxn>
                <a:cxn ang="0">
                  <a:pos x="24" y="45"/>
                </a:cxn>
                <a:cxn ang="0">
                  <a:pos x="19" y="46"/>
                </a:cxn>
                <a:cxn ang="0">
                  <a:pos x="16" y="46"/>
                </a:cxn>
                <a:cxn ang="0">
                  <a:pos x="9" y="45"/>
                </a:cxn>
                <a:cxn ang="0">
                  <a:pos x="3" y="40"/>
                </a:cxn>
                <a:cxn ang="0">
                  <a:pos x="1" y="33"/>
                </a:cxn>
                <a:cxn ang="0">
                  <a:pos x="0" y="22"/>
                </a:cxn>
                <a:cxn ang="0">
                  <a:pos x="1" y="13"/>
                </a:cxn>
                <a:cxn ang="0">
                  <a:pos x="4" y="6"/>
                </a:cxn>
                <a:cxn ang="0">
                  <a:pos x="6" y="3"/>
                </a:cxn>
                <a:cxn ang="0">
                  <a:pos x="9" y="1"/>
                </a:cxn>
                <a:cxn ang="0">
                  <a:pos x="16" y="0"/>
                </a:cxn>
                <a:cxn ang="0">
                  <a:pos x="21" y="0"/>
                </a:cxn>
                <a:cxn ang="0">
                  <a:pos x="24" y="1"/>
                </a:cxn>
                <a:cxn ang="0">
                  <a:pos x="28" y="6"/>
                </a:cxn>
                <a:cxn ang="0">
                  <a:pos x="31" y="13"/>
                </a:cxn>
                <a:cxn ang="0">
                  <a:pos x="31" y="22"/>
                </a:cxn>
                <a:cxn ang="0">
                  <a:pos x="25" y="24"/>
                </a:cxn>
                <a:cxn ang="0">
                  <a:pos x="25" y="16"/>
                </a:cxn>
                <a:cxn ang="0">
                  <a:pos x="25" y="12"/>
                </a:cxn>
                <a:cxn ang="0">
                  <a:pos x="24" y="9"/>
                </a:cxn>
                <a:cxn ang="0">
                  <a:pos x="22" y="6"/>
                </a:cxn>
                <a:cxn ang="0">
                  <a:pos x="19" y="4"/>
                </a:cxn>
                <a:cxn ang="0">
                  <a:pos x="16" y="4"/>
                </a:cxn>
                <a:cxn ang="0">
                  <a:pos x="12" y="6"/>
                </a:cxn>
                <a:cxn ang="0">
                  <a:pos x="9" y="9"/>
                </a:cxn>
                <a:cxn ang="0">
                  <a:pos x="7" y="15"/>
                </a:cxn>
                <a:cxn ang="0">
                  <a:pos x="6" y="22"/>
                </a:cxn>
                <a:cxn ang="0">
                  <a:pos x="7" y="31"/>
                </a:cxn>
                <a:cxn ang="0">
                  <a:pos x="9" y="37"/>
                </a:cxn>
                <a:cxn ang="0">
                  <a:pos x="12" y="40"/>
                </a:cxn>
                <a:cxn ang="0">
                  <a:pos x="16" y="42"/>
                </a:cxn>
                <a:cxn ang="0">
                  <a:pos x="19" y="40"/>
                </a:cxn>
                <a:cxn ang="0">
                  <a:pos x="22" y="39"/>
                </a:cxn>
                <a:cxn ang="0">
                  <a:pos x="24" y="36"/>
                </a:cxn>
                <a:cxn ang="0">
                  <a:pos x="25" y="33"/>
                </a:cxn>
                <a:cxn ang="0">
                  <a:pos x="25" y="28"/>
                </a:cxn>
                <a:cxn ang="0">
                  <a:pos x="25" y="24"/>
                </a:cxn>
              </a:cxnLst>
              <a:rect l="0" t="0" r="r" b="b"/>
              <a:pathLst>
                <a:path w="31" h="46">
                  <a:moveTo>
                    <a:pt x="31" y="22"/>
                  </a:moveTo>
                  <a:lnTo>
                    <a:pt x="31" y="22"/>
                  </a:lnTo>
                  <a:lnTo>
                    <a:pt x="31" y="33"/>
                  </a:lnTo>
                  <a:lnTo>
                    <a:pt x="31" y="33"/>
                  </a:lnTo>
                  <a:lnTo>
                    <a:pt x="28" y="40"/>
                  </a:lnTo>
                  <a:lnTo>
                    <a:pt x="28" y="40"/>
                  </a:lnTo>
                  <a:lnTo>
                    <a:pt x="27" y="43"/>
                  </a:lnTo>
                  <a:lnTo>
                    <a:pt x="24" y="45"/>
                  </a:lnTo>
                  <a:lnTo>
                    <a:pt x="24" y="45"/>
                  </a:lnTo>
                  <a:lnTo>
                    <a:pt x="19" y="46"/>
                  </a:lnTo>
                  <a:lnTo>
                    <a:pt x="16" y="46"/>
                  </a:lnTo>
                  <a:lnTo>
                    <a:pt x="16" y="46"/>
                  </a:lnTo>
                  <a:lnTo>
                    <a:pt x="9" y="45"/>
                  </a:lnTo>
                  <a:lnTo>
                    <a:pt x="9" y="45"/>
                  </a:lnTo>
                  <a:lnTo>
                    <a:pt x="6" y="43"/>
                  </a:lnTo>
                  <a:lnTo>
                    <a:pt x="3" y="40"/>
                  </a:lnTo>
                  <a:lnTo>
                    <a:pt x="3" y="40"/>
                  </a:lnTo>
                  <a:lnTo>
                    <a:pt x="1" y="33"/>
                  </a:lnTo>
                  <a:lnTo>
                    <a:pt x="1" y="33"/>
                  </a:lnTo>
                  <a:lnTo>
                    <a:pt x="0" y="22"/>
                  </a:lnTo>
                  <a:lnTo>
                    <a:pt x="0" y="22"/>
                  </a:lnTo>
                  <a:lnTo>
                    <a:pt x="1" y="13"/>
                  </a:lnTo>
                  <a:lnTo>
                    <a:pt x="1" y="13"/>
                  </a:lnTo>
                  <a:lnTo>
                    <a:pt x="4" y="6"/>
                  </a:lnTo>
                  <a:lnTo>
                    <a:pt x="4" y="6"/>
                  </a:lnTo>
                  <a:lnTo>
                    <a:pt x="6" y="3"/>
                  </a:lnTo>
                  <a:lnTo>
                    <a:pt x="9" y="1"/>
                  </a:lnTo>
                  <a:lnTo>
                    <a:pt x="9" y="1"/>
                  </a:lnTo>
                  <a:lnTo>
                    <a:pt x="12" y="0"/>
                  </a:lnTo>
                  <a:lnTo>
                    <a:pt x="16" y="0"/>
                  </a:lnTo>
                  <a:lnTo>
                    <a:pt x="16" y="0"/>
                  </a:lnTo>
                  <a:lnTo>
                    <a:pt x="21" y="0"/>
                  </a:lnTo>
                  <a:lnTo>
                    <a:pt x="24" y="1"/>
                  </a:lnTo>
                  <a:lnTo>
                    <a:pt x="24" y="1"/>
                  </a:lnTo>
                  <a:lnTo>
                    <a:pt x="27" y="3"/>
                  </a:lnTo>
                  <a:lnTo>
                    <a:pt x="28" y="6"/>
                  </a:lnTo>
                  <a:lnTo>
                    <a:pt x="28" y="6"/>
                  </a:lnTo>
                  <a:lnTo>
                    <a:pt x="31" y="13"/>
                  </a:lnTo>
                  <a:lnTo>
                    <a:pt x="31" y="13"/>
                  </a:lnTo>
                  <a:lnTo>
                    <a:pt x="31" y="22"/>
                  </a:lnTo>
                  <a:lnTo>
                    <a:pt x="31" y="22"/>
                  </a:lnTo>
                  <a:close/>
                  <a:moveTo>
                    <a:pt x="25" y="24"/>
                  </a:moveTo>
                  <a:lnTo>
                    <a:pt x="25" y="24"/>
                  </a:lnTo>
                  <a:lnTo>
                    <a:pt x="25" y="16"/>
                  </a:lnTo>
                  <a:lnTo>
                    <a:pt x="25" y="16"/>
                  </a:lnTo>
                  <a:lnTo>
                    <a:pt x="25" y="12"/>
                  </a:lnTo>
                  <a:lnTo>
                    <a:pt x="25" y="12"/>
                  </a:lnTo>
                  <a:lnTo>
                    <a:pt x="24" y="9"/>
                  </a:lnTo>
                  <a:lnTo>
                    <a:pt x="24" y="9"/>
                  </a:lnTo>
                  <a:lnTo>
                    <a:pt x="22" y="6"/>
                  </a:lnTo>
                  <a:lnTo>
                    <a:pt x="22" y="6"/>
                  </a:lnTo>
                  <a:lnTo>
                    <a:pt x="19" y="4"/>
                  </a:lnTo>
                  <a:lnTo>
                    <a:pt x="19" y="4"/>
                  </a:lnTo>
                  <a:lnTo>
                    <a:pt x="16" y="4"/>
                  </a:lnTo>
                  <a:lnTo>
                    <a:pt x="16" y="4"/>
                  </a:lnTo>
                  <a:lnTo>
                    <a:pt x="12" y="6"/>
                  </a:lnTo>
                  <a:lnTo>
                    <a:pt x="12" y="6"/>
                  </a:lnTo>
                  <a:lnTo>
                    <a:pt x="9" y="9"/>
                  </a:lnTo>
                  <a:lnTo>
                    <a:pt x="9" y="9"/>
                  </a:lnTo>
                  <a:lnTo>
                    <a:pt x="7" y="15"/>
                  </a:lnTo>
                  <a:lnTo>
                    <a:pt x="7" y="15"/>
                  </a:lnTo>
                  <a:lnTo>
                    <a:pt x="6" y="22"/>
                  </a:lnTo>
                  <a:lnTo>
                    <a:pt x="6" y="22"/>
                  </a:lnTo>
                  <a:lnTo>
                    <a:pt x="7" y="31"/>
                  </a:lnTo>
                  <a:lnTo>
                    <a:pt x="7" y="31"/>
                  </a:lnTo>
                  <a:lnTo>
                    <a:pt x="9" y="37"/>
                  </a:lnTo>
                  <a:lnTo>
                    <a:pt x="9" y="37"/>
                  </a:lnTo>
                  <a:lnTo>
                    <a:pt x="12" y="40"/>
                  </a:lnTo>
                  <a:lnTo>
                    <a:pt x="12" y="40"/>
                  </a:lnTo>
                  <a:lnTo>
                    <a:pt x="16" y="42"/>
                  </a:lnTo>
                  <a:lnTo>
                    <a:pt x="16" y="42"/>
                  </a:lnTo>
                  <a:lnTo>
                    <a:pt x="19" y="40"/>
                  </a:lnTo>
                  <a:lnTo>
                    <a:pt x="19" y="40"/>
                  </a:lnTo>
                  <a:lnTo>
                    <a:pt x="22" y="39"/>
                  </a:lnTo>
                  <a:lnTo>
                    <a:pt x="22" y="39"/>
                  </a:lnTo>
                  <a:lnTo>
                    <a:pt x="24" y="36"/>
                  </a:lnTo>
                  <a:lnTo>
                    <a:pt x="24" y="36"/>
                  </a:lnTo>
                  <a:lnTo>
                    <a:pt x="25" y="33"/>
                  </a:lnTo>
                  <a:lnTo>
                    <a:pt x="25" y="33"/>
                  </a:lnTo>
                  <a:lnTo>
                    <a:pt x="25" y="28"/>
                  </a:lnTo>
                  <a:lnTo>
                    <a:pt x="25" y="28"/>
                  </a:lnTo>
                  <a:lnTo>
                    <a:pt x="25" y="24"/>
                  </a:lnTo>
                  <a:lnTo>
                    <a:pt x="25"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18" name="Freeform 64"/>
            <p:cNvSpPr>
              <a:spLocks/>
            </p:cNvSpPr>
            <p:nvPr/>
          </p:nvSpPr>
          <p:spPr bwMode="auto">
            <a:xfrm>
              <a:off x="3866" y="1943"/>
              <a:ext cx="11" cy="21"/>
            </a:xfrm>
            <a:custGeom>
              <a:avLst/>
              <a:gdLst/>
              <a:ahLst/>
              <a:cxnLst>
                <a:cxn ang="0">
                  <a:pos x="26" y="43"/>
                </a:cxn>
                <a:cxn ang="0">
                  <a:pos x="26" y="45"/>
                </a:cxn>
                <a:cxn ang="0">
                  <a:pos x="26" y="45"/>
                </a:cxn>
                <a:cxn ang="0">
                  <a:pos x="26" y="45"/>
                </a:cxn>
                <a:cxn ang="0">
                  <a:pos x="2" y="45"/>
                </a:cxn>
                <a:cxn ang="0">
                  <a:pos x="0" y="45"/>
                </a:cxn>
                <a:cxn ang="0">
                  <a:pos x="0" y="45"/>
                </a:cxn>
                <a:cxn ang="0">
                  <a:pos x="0" y="45"/>
                </a:cxn>
                <a:cxn ang="0">
                  <a:pos x="0" y="43"/>
                </a:cxn>
                <a:cxn ang="0">
                  <a:pos x="0" y="42"/>
                </a:cxn>
                <a:cxn ang="0">
                  <a:pos x="0" y="42"/>
                </a:cxn>
                <a:cxn ang="0">
                  <a:pos x="0" y="40"/>
                </a:cxn>
                <a:cxn ang="0">
                  <a:pos x="2" y="40"/>
                </a:cxn>
                <a:cxn ang="0">
                  <a:pos x="11" y="6"/>
                </a:cxn>
                <a:cxn ang="0">
                  <a:pos x="2" y="10"/>
                </a:cxn>
                <a:cxn ang="0">
                  <a:pos x="0" y="12"/>
                </a:cxn>
                <a:cxn ang="0">
                  <a:pos x="0" y="12"/>
                </a:cxn>
                <a:cxn ang="0">
                  <a:pos x="0" y="10"/>
                </a:cxn>
                <a:cxn ang="0">
                  <a:pos x="0" y="9"/>
                </a:cxn>
                <a:cxn ang="0">
                  <a:pos x="0" y="7"/>
                </a:cxn>
                <a:cxn ang="0">
                  <a:pos x="0" y="7"/>
                </a:cxn>
                <a:cxn ang="0">
                  <a:pos x="0" y="7"/>
                </a:cxn>
                <a:cxn ang="0">
                  <a:pos x="11" y="0"/>
                </a:cxn>
                <a:cxn ang="0">
                  <a:pos x="12" y="0"/>
                </a:cxn>
                <a:cxn ang="0">
                  <a:pos x="12" y="0"/>
                </a:cxn>
                <a:cxn ang="0">
                  <a:pos x="12" y="0"/>
                </a:cxn>
                <a:cxn ang="0">
                  <a:pos x="14" y="0"/>
                </a:cxn>
                <a:cxn ang="0">
                  <a:pos x="15" y="0"/>
                </a:cxn>
                <a:cxn ang="0">
                  <a:pos x="17" y="0"/>
                </a:cxn>
                <a:cxn ang="0">
                  <a:pos x="17" y="0"/>
                </a:cxn>
                <a:cxn ang="0">
                  <a:pos x="17" y="0"/>
                </a:cxn>
                <a:cxn ang="0">
                  <a:pos x="26" y="40"/>
                </a:cxn>
                <a:cxn ang="0">
                  <a:pos x="26" y="40"/>
                </a:cxn>
                <a:cxn ang="0">
                  <a:pos x="26" y="42"/>
                </a:cxn>
                <a:cxn ang="0">
                  <a:pos x="26" y="42"/>
                </a:cxn>
                <a:cxn ang="0">
                  <a:pos x="26" y="43"/>
                </a:cxn>
              </a:cxnLst>
              <a:rect l="0" t="0" r="r" b="b"/>
              <a:pathLst>
                <a:path w="26" h="45">
                  <a:moveTo>
                    <a:pt x="26" y="43"/>
                  </a:moveTo>
                  <a:lnTo>
                    <a:pt x="26" y="43"/>
                  </a:lnTo>
                  <a:lnTo>
                    <a:pt x="26" y="45"/>
                  </a:lnTo>
                  <a:lnTo>
                    <a:pt x="26" y="45"/>
                  </a:lnTo>
                  <a:lnTo>
                    <a:pt x="26" y="45"/>
                  </a:lnTo>
                  <a:lnTo>
                    <a:pt x="26" y="45"/>
                  </a:lnTo>
                  <a:lnTo>
                    <a:pt x="26" y="45"/>
                  </a:lnTo>
                  <a:lnTo>
                    <a:pt x="26" y="45"/>
                  </a:lnTo>
                  <a:lnTo>
                    <a:pt x="26" y="45"/>
                  </a:lnTo>
                  <a:lnTo>
                    <a:pt x="2" y="45"/>
                  </a:lnTo>
                  <a:lnTo>
                    <a:pt x="2" y="45"/>
                  </a:lnTo>
                  <a:lnTo>
                    <a:pt x="0" y="45"/>
                  </a:lnTo>
                  <a:lnTo>
                    <a:pt x="0" y="45"/>
                  </a:lnTo>
                  <a:lnTo>
                    <a:pt x="0" y="45"/>
                  </a:lnTo>
                  <a:lnTo>
                    <a:pt x="0" y="45"/>
                  </a:lnTo>
                  <a:lnTo>
                    <a:pt x="0" y="45"/>
                  </a:lnTo>
                  <a:lnTo>
                    <a:pt x="0" y="45"/>
                  </a:lnTo>
                  <a:lnTo>
                    <a:pt x="0" y="43"/>
                  </a:lnTo>
                  <a:lnTo>
                    <a:pt x="0" y="43"/>
                  </a:lnTo>
                  <a:lnTo>
                    <a:pt x="0" y="42"/>
                  </a:lnTo>
                  <a:lnTo>
                    <a:pt x="0" y="42"/>
                  </a:lnTo>
                  <a:lnTo>
                    <a:pt x="0" y="42"/>
                  </a:lnTo>
                  <a:lnTo>
                    <a:pt x="0" y="42"/>
                  </a:lnTo>
                  <a:lnTo>
                    <a:pt x="0" y="40"/>
                  </a:lnTo>
                  <a:lnTo>
                    <a:pt x="0" y="40"/>
                  </a:lnTo>
                  <a:lnTo>
                    <a:pt x="2" y="40"/>
                  </a:lnTo>
                  <a:lnTo>
                    <a:pt x="11" y="40"/>
                  </a:lnTo>
                  <a:lnTo>
                    <a:pt x="11" y="6"/>
                  </a:lnTo>
                  <a:lnTo>
                    <a:pt x="2" y="10"/>
                  </a:lnTo>
                  <a:lnTo>
                    <a:pt x="2" y="10"/>
                  </a:lnTo>
                  <a:lnTo>
                    <a:pt x="0" y="12"/>
                  </a:lnTo>
                  <a:lnTo>
                    <a:pt x="0" y="12"/>
                  </a:lnTo>
                  <a:lnTo>
                    <a:pt x="0" y="12"/>
                  </a:lnTo>
                  <a:lnTo>
                    <a:pt x="0" y="12"/>
                  </a:lnTo>
                  <a:lnTo>
                    <a:pt x="0" y="10"/>
                  </a:lnTo>
                  <a:lnTo>
                    <a:pt x="0" y="10"/>
                  </a:lnTo>
                  <a:lnTo>
                    <a:pt x="0" y="9"/>
                  </a:lnTo>
                  <a:lnTo>
                    <a:pt x="0" y="9"/>
                  </a:lnTo>
                  <a:lnTo>
                    <a:pt x="0" y="7"/>
                  </a:lnTo>
                  <a:lnTo>
                    <a:pt x="0" y="7"/>
                  </a:lnTo>
                  <a:lnTo>
                    <a:pt x="0" y="7"/>
                  </a:lnTo>
                  <a:lnTo>
                    <a:pt x="0" y="7"/>
                  </a:lnTo>
                  <a:lnTo>
                    <a:pt x="0" y="7"/>
                  </a:lnTo>
                  <a:lnTo>
                    <a:pt x="0" y="7"/>
                  </a:lnTo>
                  <a:lnTo>
                    <a:pt x="0" y="6"/>
                  </a:lnTo>
                  <a:lnTo>
                    <a:pt x="11" y="0"/>
                  </a:lnTo>
                  <a:lnTo>
                    <a:pt x="11" y="0"/>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7" y="0"/>
                  </a:lnTo>
                  <a:lnTo>
                    <a:pt x="17" y="40"/>
                  </a:lnTo>
                  <a:lnTo>
                    <a:pt x="26" y="40"/>
                  </a:lnTo>
                  <a:lnTo>
                    <a:pt x="26" y="40"/>
                  </a:lnTo>
                  <a:lnTo>
                    <a:pt x="26" y="40"/>
                  </a:lnTo>
                  <a:lnTo>
                    <a:pt x="26" y="40"/>
                  </a:lnTo>
                  <a:lnTo>
                    <a:pt x="26" y="42"/>
                  </a:lnTo>
                  <a:lnTo>
                    <a:pt x="26" y="42"/>
                  </a:lnTo>
                  <a:lnTo>
                    <a:pt x="26" y="42"/>
                  </a:lnTo>
                  <a:lnTo>
                    <a:pt x="26" y="42"/>
                  </a:lnTo>
                  <a:lnTo>
                    <a:pt x="26" y="43"/>
                  </a:lnTo>
                  <a:lnTo>
                    <a:pt x="26" y="43"/>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19" name="Freeform 65"/>
            <p:cNvSpPr>
              <a:spLocks noEditPoints="1"/>
            </p:cNvSpPr>
            <p:nvPr/>
          </p:nvSpPr>
          <p:spPr bwMode="auto">
            <a:xfrm>
              <a:off x="3844" y="1986"/>
              <a:ext cx="13" cy="22"/>
            </a:xfrm>
            <a:custGeom>
              <a:avLst/>
              <a:gdLst/>
              <a:ahLst/>
              <a:cxnLst>
                <a:cxn ang="0">
                  <a:pos x="32" y="24"/>
                </a:cxn>
                <a:cxn ang="0">
                  <a:pos x="32" y="35"/>
                </a:cxn>
                <a:cxn ang="0">
                  <a:pos x="29" y="42"/>
                </a:cxn>
                <a:cxn ang="0">
                  <a:pos x="24" y="47"/>
                </a:cxn>
                <a:cxn ang="0">
                  <a:pos x="20" y="48"/>
                </a:cxn>
                <a:cxn ang="0">
                  <a:pos x="17" y="48"/>
                </a:cxn>
                <a:cxn ang="0">
                  <a:pos x="9" y="47"/>
                </a:cxn>
                <a:cxn ang="0">
                  <a:pos x="6" y="45"/>
                </a:cxn>
                <a:cxn ang="0">
                  <a:pos x="3" y="42"/>
                </a:cxn>
                <a:cxn ang="0">
                  <a:pos x="2" y="35"/>
                </a:cxn>
                <a:cxn ang="0">
                  <a:pos x="0" y="24"/>
                </a:cxn>
                <a:cxn ang="0">
                  <a:pos x="2" y="15"/>
                </a:cxn>
                <a:cxn ang="0">
                  <a:pos x="5" y="8"/>
                </a:cxn>
                <a:cxn ang="0">
                  <a:pos x="9" y="3"/>
                </a:cxn>
                <a:cxn ang="0">
                  <a:pos x="12" y="2"/>
                </a:cxn>
                <a:cxn ang="0">
                  <a:pos x="17" y="0"/>
                </a:cxn>
                <a:cxn ang="0">
                  <a:pos x="24" y="2"/>
                </a:cxn>
                <a:cxn ang="0">
                  <a:pos x="29" y="8"/>
                </a:cxn>
                <a:cxn ang="0">
                  <a:pos x="32" y="14"/>
                </a:cxn>
                <a:cxn ang="0">
                  <a:pos x="32" y="24"/>
                </a:cxn>
                <a:cxn ang="0">
                  <a:pos x="26" y="24"/>
                </a:cxn>
                <a:cxn ang="0">
                  <a:pos x="26" y="18"/>
                </a:cxn>
                <a:cxn ang="0">
                  <a:pos x="26" y="14"/>
                </a:cxn>
                <a:cxn ang="0">
                  <a:pos x="24" y="11"/>
                </a:cxn>
                <a:cxn ang="0">
                  <a:pos x="23" y="8"/>
                </a:cxn>
                <a:cxn ang="0">
                  <a:pos x="20" y="6"/>
                </a:cxn>
                <a:cxn ang="0">
                  <a:pos x="17" y="6"/>
                </a:cxn>
                <a:cxn ang="0">
                  <a:pos x="12" y="8"/>
                </a:cxn>
                <a:cxn ang="0">
                  <a:pos x="9" y="11"/>
                </a:cxn>
                <a:cxn ang="0">
                  <a:pos x="8" y="17"/>
                </a:cxn>
                <a:cxn ang="0">
                  <a:pos x="6" y="24"/>
                </a:cxn>
                <a:cxn ang="0">
                  <a:pos x="8" y="33"/>
                </a:cxn>
                <a:cxn ang="0">
                  <a:pos x="9" y="39"/>
                </a:cxn>
                <a:cxn ang="0">
                  <a:pos x="12" y="42"/>
                </a:cxn>
                <a:cxn ang="0">
                  <a:pos x="17" y="44"/>
                </a:cxn>
                <a:cxn ang="0">
                  <a:pos x="20" y="42"/>
                </a:cxn>
                <a:cxn ang="0">
                  <a:pos x="23" y="41"/>
                </a:cxn>
                <a:cxn ang="0">
                  <a:pos x="24" y="38"/>
                </a:cxn>
                <a:cxn ang="0">
                  <a:pos x="26" y="35"/>
                </a:cxn>
                <a:cxn ang="0">
                  <a:pos x="26" y="30"/>
                </a:cxn>
                <a:cxn ang="0">
                  <a:pos x="26" y="24"/>
                </a:cxn>
              </a:cxnLst>
              <a:rect l="0" t="0" r="r" b="b"/>
              <a:pathLst>
                <a:path w="32" h="48">
                  <a:moveTo>
                    <a:pt x="32" y="24"/>
                  </a:moveTo>
                  <a:lnTo>
                    <a:pt x="32" y="24"/>
                  </a:lnTo>
                  <a:lnTo>
                    <a:pt x="32" y="35"/>
                  </a:lnTo>
                  <a:lnTo>
                    <a:pt x="32" y="35"/>
                  </a:lnTo>
                  <a:lnTo>
                    <a:pt x="29" y="42"/>
                  </a:lnTo>
                  <a:lnTo>
                    <a:pt x="29" y="42"/>
                  </a:lnTo>
                  <a:lnTo>
                    <a:pt x="27" y="44"/>
                  </a:lnTo>
                  <a:lnTo>
                    <a:pt x="24" y="47"/>
                  </a:lnTo>
                  <a:lnTo>
                    <a:pt x="24" y="47"/>
                  </a:lnTo>
                  <a:lnTo>
                    <a:pt x="20" y="48"/>
                  </a:lnTo>
                  <a:lnTo>
                    <a:pt x="17" y="48"/>
                  </a:lnTo>
                  <a:lnTo>
                    <a:pt x="17" y="48"/>
                  </a:lnTo>
                  <a:lnTo>
                    <a:pt x="12" y="48"/>
                  </a:lnTo>
                  <a:lnTo>
                    <a:pt x="9" y="47"/>
                  </a:lnTo>
                  <a:lnTo>
                    <a:pt x="9" y="47"/>
                  </a:lnTo>
                  <a:lnTo>
                    <a:pt x="6" y="45"/>
                  </a:lnTo>
                  <a:lnTo>
                    <a:pt x="3" y="42"/>
                  </a:lnTo>
                  <a:lnTo>
                    <a:pt x="3" y="42"/>
                  </a:lnTo>
                  <a:lnTo>
                    <a:pt x="2" y="35"/>
                  </a:lnTo>
                  <a:lnTo>
                    <a:pt x="2" y="35"/>
                  </a:lnTo>
                  <a:lnTo>
                    <a:pt x="0" y="24"/>
                  </a:lnTo>
                  <a:lnTo>
                    <a:pt x="0" y="24"/>
                  </a:lnTo>
                  <a:lnTo>
                    <a:pt x="2" y="15"/>
                  </a:lnTo>
                  <a:lnTo>
                    <a:pt x="2" y="15"/>
                  </a:lnTo>
                  <a:lnTo>
                    <a:pt x="5" y="8"/>
                  </a:lnTo>
                  <a:lnTo>
                    <a:pt x="5" y="8"/>
                  </a:lnTo>
                  <a:lnTo>
                    <a:pt x="6" y="5"/>
                  </a:lnTo>
                  <a:lnTo>
                    <a:pt x="9" y="3"/>
                  </a:lnTo>
                  <a:lnTo>
                    <a:pt x="9" y="3"/>
                  </a:lnTo>
                  <a:lnTo>
                    <a:pt x="12" y="2"/>
                  </a:lnTo>
                  <a:lnTo>
                    <a:pt x="17" y="0"/>
                  </a:lnTo>
                  <a:lnTo>
                    <a:pt x="17" y="0"/>
                  </a:lnTo>
                  <a:lnTo>
                    <a:pt x="24" y="2"/>
                  </a:lnTo>
                  <a:lnTo>
                    <a:pt x="24" y="2"/>
                  </a:lnTo>
                  <a:lnTo>
                    <a:pt x="27" y="5"/>
                  </a:lnTo>
                  <a:lnTo>
                    <a:pt x="29" y="8"/>
                  </a:lnTo>
                  <a:lnTo>
                    <a:pt x="29" y="8"/>
                  </a:lnTo>
                  <a:lnTo>
                    <a:pt x="32" y="14"/>
                  </a:lnTo>
                  <a:lnTo>
                    <a:pt x="32" y="14"/>
                  </a:lnTo>
                  <a:lnTo>
                    <a:pt x="32" y="24"/>
                  </a:lnTo>
                  <a:lnTo>
                    <a:pt x="32" y="24"/>
                  </a:lnTo>
                  <a:close/>
                  <a:moveTo>
                    <a:pt x="26" y="24"/>
                  </a:moveTo>
                  <a:lnTo>
                    <a:pt x="26" y="24"/>
                  </a:lnTo>
                  <a:lnTo>
                    <a:pt x="26" y="18"/>
                  </a:lnTo>
                  <a:lnTo>
                    <a:pt x="26" y="18"/>
                  </a:lnTo>
                  <a:lnTo>
                    <a:pt x="26" y="14"/>
                  </a:lnTo>
                  <a:lnTo>
                    <a:pt x="26" y="14"/>
                  </a:lnTo>
                  <a:lnTo>
                    <a:pt x="24" y="11"/>
                  </a:lnTo>
                  <a:lnTo>
                    <a:pt x="24" y="11"/>
                  </a:lnTo>
                  <a:lnTo>
                    <a:pt x="23" y="8"/>
                  </a:lnTo>
                  <a:lnTo>
                    <a:pt x="23" y="8"/>
                  </a:lnTo>
                  <a:lnTo>
                    <a:pt x="20" y="6"/>
                  </a:lnTo>
                  <a:lnTo>
                    <a:pt x="20" y="6"/>
                  </a:lnTo>
                  <a:lnTo>
                    <a:pt x="17" y="6"/>
                  </a:lnTo>
                  <a:lnTo>
                    <a:pt x="17" y="6"/>
                  </a:lnTo>
                  <a:lnTo>
                    <a:pt x="12" y="8"/>
                  </a:lnTo>
                  <a:lnTo>
                    <a:pt x="12" y="8"/>
                  </a:lnTo>
                  <a:lnTo>
                    <a:pt x="9" y="11"/>
                  </a:lnTo>
                  <a:lnTo>
                    <a:pt x="9" y="11"/>
                  </a:lnTo>
                  <a:lnTo>
                    <a:pt x="8" y="17"/>
                  </a:lnTo>
                  <a:lnTo>
                    <a:pt x="8" y="17"/>
                  </a:lnTo>
                  <a:lnTo>
                    <a:pt x="6" y="24"/>
                  </a:lnTo>
                  <a:lnTo>
                    <a:pt x="6" y="24"/>
                  </a:lnTo>
                  <a:lnTo>
                    <a:pt x="8" y="33"/>
                  </a:lnTo>
                  <a:lnTo>
                    <a:pt x="8" y="33"/>
                  </a:lnTo>
                  <a:lnTo>
                    <a:pt x="9" y="39"/>
                  </a:lnTo>
                  <a:lnTo>
                    <a:pt x="9" y="39"/>
                  </a:lnTo>
                  <a:lnTo>
                    <a:pt x="12" y="42"/>
                  </a:lnTo>
                  <a:lnTo>
                    <a:pt x="12" y="42"/>
                  </a:lnTo>
                  <a:lnTo>
                    <a:pt x="17" y="44"/>
                  </a:lnTo>
                  <a:lnTo>
                    <a:pt x="17" y="44"/>
                  </a:lnTo>
                  <a:lnTo>
                    <a:pt x="20" y="42"/>
                  </a:lnTo>
                  <a:lnTo>
                    <a:pt x="20" y="42"/>
                  </a:lnTo>
                  <a:lnTo>
                    <a:pt x="23" y="41"/>
                  </a:lnTo>
                  <a:lnTo>
                    <a:pt x="23" y="41"/>
                  </a:lnTo>
                  <a:lnTo>
                    <a:pt x="24" y="38"/>
                  </a:lnTo>
                  <a:lnTo>
                    <a:pt x="24" y="38"/>
                  </a:lnTo>
                  <a:lnTo>
                    <a:pt x="26" y="35"/>
                  </a:lnTo>
                  <a:lnTo>
                    <a:pt x="26" y="35"/>
                  </a:lnTo>
                  <a:lnTo>
                    <a:pt x="26" y="30"/>
                  </a:lnTo>
                  <a:lnTo>
                    <a:pt x="26" y="30"/>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20" name="Freeform 66"/>
            <p:cNvSpPr>
              <a:spLocks/>
            </p:cNvSpPr>
            <p:nvPr/>
          </p:nvSpPr>
          <p:spPr bwMode="auto">
            <a:xfrm>
              <a:off x="3866" y="1985"/>
              <a:ext cx="11" cy="21"/>
            </a:xfrm>
            <a:custGeom>
              <a:avLst/>
              <a:gdLst/>
              <a:ahLst/>
              <a:cxnLst>
                <a:cxn ang="0">
                  <a:pos x="26" y="44"/>
                </a:cxn>
                <a:cxn ang="0">
                  <a:pos x="26" y="45"/>
                </a:cxn>
                <a:cxn ang="0">
                  <a:pos x="26" y="45"/>
                </a:cxn>
                <a:cxn ang="0">
                  <a:pos x="26" y="47"/>
                </a:cxn>
                <a:cxn ang="0">
                  <a:pos x="2" y="47"/>
                </a:cxn>
                <a:cxn ang="0">
                  <a:pos x="0" y="47"/>
                </a:cxn>
                <a:cxn ang="0">
                  <a:pos x="0" y="45"/>
                </a:cxn>
                <a:cxn ang="0">
                  <a:pos x="0" y="45"/>
                </a:cxn>
                <a:cxn ang="0">
                  <a:pos x="0" y="44"/>
                </a:cxn>
                <a:cxn ang="0">
                  <a:pos x="0" y="42"/>
                </a:cxn>
                <a:cxn ang="0">
                  <a:pos x="0" y="42"/>
                </a:cxn>
                <a:cxn ang="0">
                  <a:pos x="0" y="41"/>
                </a:cxn>
                <a:cxn ang="0">
                  <a:pos x="2" y="41"/>
                </a:cxn>
                <a:cxn ang="0">
                  <a:pos x="11" y="6"/>
                </a:cxn>
                <a:cxn ang="0">
                  <a:pos x="2" y="12"/>
                </a:cxn>
                <a:cxn ang="0">
                  <a:pos x="0" y="12"/>
                </a:cxn>
                <a:cxn ang="0">
                  <a:pos x="0" y="12"/>
                </a:cxn>
                <a:cxn ang="0">
                  <a:pos x="0" y="11"/>
                </a:cxn>
                <a:cxn ang="0">
                  <a:pos x="0" y="9"/>
                </a:cxn>
                <a:cxn ang="0">
                  <a:pos x="0" y="9"/>
                </a:cxn>
                <a:cxn ang="0">
                  <a:pos x="0" y="8"/>
                </a:cxn>
                <a:cxn ang="0">
                  <a:pos x="0" y="8"/>
                </a:cxn>
                <a:cxn ang="0">
                  <a:pos x="11" y="0"/>
                </a:cxn>
                <a:cxn ang="0">
                  <a:pos x="12" y="0"/>
                </a:cxn>
                <a:cxn ang="0">
                  <a:pos x="12" y="0"/>
                </a:cxn>
                <a:cxn ang="0">
                  <a:pos x="12" y="0"/>
                </a:cxn>
                <a:cxn ang="0">
                  <a:pos x="14" y="0"/>
                </a:cxn>
                <a:cxn ang="0">
                  <a:pos x="15" y="0"/>
                </a:cxn>
                <a:cxn ang="0">
                  <a:pos x="17" y="0"/>
                </a:cxn>
                <a:cxn ang="0">
                  <a:pos x="17" y="0"/>
                </a:cxn>
                <a:cxn ang="0">
                  <a:pos x="17" y="0"/>
                </a:cxn>
                <a:cxn ang="0">
                  <a:pos x="26" y="41"/>
                </a:cxn>
                <a:cxn ang="0">
                  <a:pos x="26" y="41"/>
                </a:cxn>
                <a:cxn ang="0">
                  <a:pos x="26" y="42"/>
                </a:cxn>
                <a:cxn ang="0">
                  <a:pos x="26" y="42"/>
                </a:cxn>
                <a:cxn ang="0">
                  <a:pos x="26" y="44"/>
                </a:cxn>
              </a:cxnLst>
              <a:rect l="0" t="0" r="r" b="b"/>
              <a:pathLst>
                <a:path w="26" h="47">
                  <a:moveTo>
                    <a:pt x="26" y="44"/>
                  </a:moveTo>
                  <a:lnTo>
                    <a:pt x="26" y="44"/>
                  </a:lnTo>
                  <a:lnTo>
                    <a:pt x="26" y="45"/>
                  </a:lnTo>
                  <a:lnTo>
                    <a:pt x="26" y="45"/>
                  </a:lnTo>
                  <a:lnTo>
                    <a:pt x="26" y="45"/>
                  </a:lnTo>
                  <a:lnTo>
                    <a:pt x="26" y="45"/>
                  </a:lnTo>
                  <a:lnTo>
                    <a:pt x="26" y="47"/>
                  </a:lnTo>
                  <a:lnTo>
                    <a:pt x="26" y="47"/>
                  </a:lnTo>
                  <a:lnTo>
                    <a:pt x="26" y="47"/>
                  </a:lnTo>
                  <a:lnTo>
                    <a:pt x="2" y="47"/>
                  </a:lnTo>
                  <a:lnTo>
                    <a:pt x="2" y="47"/>
                  </a:lnTo>
                  <a:lnTo>
                    <a:pt x="0" y="47"/>
                  </a:lnTo>
                  <a:lnTo>
                    <a:pt x="0" y="47"/>
                  </a:lnTo>
                  <a:lnTo>
                    <a:pt x="0" y="45"/>
                  </a:lnTo>
                  <a:lnTo>
                    <a:pt x="0" y="45"/>
                  </a:lnTo>
                  <a:lnTo>
                    <a:pt x="0" y="45"/>
                  </a:lnTo>
                  <a:lnTo>
                    <a:pt x="0" y="45"/>
                  </a:lnTo>
                  <a:lnTo>
                    <a:pt x="0" y="44"/>
                  </a:lnTo>
                  <a:lnTo>
                    <a:pt x="0" y="44"/>
                  </a:lnTo>
                  <a:lnTo>
                    <a:pt x="0" y="42"/>
                  </a:lnTo>
                  <a:lnTo>
                    <a:pt x="0" y="42"/>
                  </a:lnTo>
                  <a:lnTo>
                    <a:pt x="0" y="42"/>
                  </a:lnTo>
                  <a:lnTo>
                    <a:pt x="0" y="42"/>
                  </a:lnTo>
                  <a:lnTo>
                    <a:pt x="0" y="41"/>
                  </a:lnTo>
                  <a:lnTo>
                    <a:pt x="0" y="41"/>
                  </a:lnTo>
                  <a:lnTo>
                    <a:pt x="2" y="41"/>
                  </a:lnTo>
                  <a:lnTo>
                    <a:pt x="11" y="41"/>
                  </a:lnTo>
                  <a:lnTo>
                    <a:pt x="11" y="6"/>
                  </a:lnTo>
                  <a:lnTo>
                    <a:pt x="2" y="12"/>
                  </a:lnTo>
                  <a:lnTo>
                    <a:pt x="2"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0" y="8"/>
                  </a:lnTo>
                  <a:lnTo>
                    <a:pt x="0" y="8"/>
                  </a:lnTo>
                  <a:lnTo>
                    <a:pt x="0" y="8"/>
                  </a:lnTo>
                  <a:lnTo>
                    <a:pt x="11" y="0"/>
                  </a:lnTo>
                  <a:lnTo>
                    <a:pt x="11" y="0"/>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7" y="0"/>
                  </a:lnTo>
                  <a:lnTo>
                    <a:pt x="17" y="41"/>
                  </a:lnTo>
                  <a:lnTo>
                    <a:pt x="26" y="41"/>
                  </a:lnTo>
                  <a:lnTo>
                    <a:pt x="26" y="41"/>
                  </a:lnTo>
                  <a:lnTo>
                    <a:pt x="26" y="41"/>
                  </a:lnTo>
                  <a:lnTo>
                    <a:pt x="26" y="41"/>
                  </a:lnTo>
                  <a:lnTo>
                    <a:pt x="26" y="42"/>
                  </a:lnTo>
                  <a:lnTo>
                    <a:pt x="26" y="42"/>
                  </a:lnTo>
                  <a:lnTo>
                    <a:pt x="26" y="42"/>
                  </a:lnTo>
                  <a:lnTo>
                    <a:pt x="26" y="42"/>
                  </a:lnTo>
                  <a:lnTo>
                    <a:pt x="26" y="44"/>
                  </a:lnTo>
                  <a:lnTo>
                    <a:pt x="26" y="4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21" name="Freeform 67"/>
            <p:cNvSpPr>
              <a:spLocks noEditPoints="1"/>
            </p:cNvSpPr>
            <p:nvPr/>
          </p:nvSpPr>
          <p:spPr bwMode="auto">
            <a:xfrm>
              <a:off x="3891" y="1984"/>
              <a:ext cx="15" cy="22"/>
            </a:xfrm>
            <a:custGeom>
              <a:avLst/>
              <a:gdLst/>
              <a:ahLst/>
              <a:cxnLst>
                <a:cxn ang="0">
                  <a:pos x="33" y="24"/>
                </a:cxn>
                <a:cxn ang="0">
                  <a:pos x="32" y="34"/>
                </a:cxn>
                <a:cxn ang="0">
                  <a:pos x="29" y="42"/>
                </a:cxn>
                <a:cxn ang="0">
                  <a:pos x="24" y="46"/>
                </a:cxn>
                <a:cxn ang="0">
                  <a:pos x="20" y="48"/>
                </a:cxn>
                <a:cxn ang="0">
                  <a:pos x="17" y="48"/>
                </a:cxn>
                <a:cxn ang="0">
                  <a:pos x="9" y="46"/>
                </a:cxn>
                <a:cxn ang="0">
                  <a:pos x="5" y="42"/>
                </a:cxn>
                <a:cxn ang="0">
                  <a:pos x="2" y="34"/>
                </a:cxn>
                <a:cxn ang="0">
                  <a:pos x="0" y="24"/>
                </a:cxn>
                <a:cxn ang="0">
                  <a:pos x="2" y="15"/>
                </a:cxn>
                <a:cxn ang="0">
                  <a:pos x="5" y="7"/>
                </a:cxn>
                <a:cxn ang="0">
                  <a:pos x="6" y="4"/>
                </a:cxn>
                <a:cxn ang="0">
                  <a:pos x="9" y="3"/>
                </a:cxn>
                <a:cxn ang="0">
                  <a:pos x="17" y="0"/>
                </a:cxn>
                <a:cxn ang="0">
                  <a:pos x="21" y="1"/>
                </a:cxn>
                <a:cxn ang="0">
                  <a:pos x="24" y="1"/>
                </a:cxn>
                <a:cxn ang="0">
                  <a:pos x="29" y="6"/>
                </a:cxn>
                <a:cxn ang="0">
                  <a:pos x="32" y="13"/>
                </a:cxn>
                <a:cxn ang="0">
                  <a:pos x="33" y="24"/>
                </a:cxn>
                <a:cxn ang="0">
                  <a:pos x="26" y="24"/>
                </a:cxn>
                <a:cxn ang="0">
                  <a:pos x="26" y="18"/>
                </a:cxn>
                <a:cxn ang="0">
                  <a:pos x="26" y="13"/>
                </a:cxn>
                <a:cxn ang="0">
                  <a:pos x="24" y="10"/>
                </a:cxn>
                <a:cxn ang="0">
                  <a:pos x="23" y="7"/>
                </a:cxn>
                <a:cxn ang="0">
                  <a:pos x="20" y="6"/>
                </a:cxn>
                <a:cxn ang="0">
                  <a:pos x="17" y="6"/>
                </a:cxn>
                <a:cxn ang="0">
                  <a:pos x="12" y="7"/>
                </a:cxn>
                <a:cxn ang="0">
                  <a:pos x="9" y="10"/>
                </a:cxn>
                <a:cxn ang="0">
                  <a:pos x="8" y="16"/>
                </a:cxn>
                <a:cxn ang="0">
                  <a:pos x="8" y="24"/>
                </a:cxn>
                <a:cxn ang="0">
                  <a:pos x="8" y="33"/>
                </a:cxn>
                <a:cxn ang="0">
                  <a:pos x="9" y="39"/>
                </a:cxn>
                <a:cxn ang="0">
                  <a:pos x="12" y="42"/>
                </a:cxn>
                <a:cxn ang="0">
                  <a:pos x="17" y="43"/>
                </a:cxn>
                <a:cxn ang="0">
                  <a:pos x="20" y="42"/>
                </a:cxn>
                <a:cxn ang="0">
                  <a:pos x="23" y="40"/>
                </a:cxn>
                <a:cxn ang="0">
                  <a:pos x="24" y="37"/>
                </a:cxn>
                <a:cxn ang="0">
                  <a:pos x="26" y="34"/>
                </a:cxn>
                <a:cxn ang="0">
                  <a:pos x="26" y="30"/>
                </a:cxn>
                <a:cxn ang="0">
                  <a:pos x="26" y="24"/>
                </a:cxn>
              </a:cxnLst>
              <a:rect l="0" t="0" r="r" b="b"/>
              <a:pathLst>
                <a:path w="33" h="48">
                  <a:moveTo>
                    <a:pt x="33" y="24"/>
                  </a:moveTo>
                  <a:lnTo>
                    <a:pt x="33" y="24"/>
                  </a:lnTo>
                  <a:lnTo>
                    <a:pt x="32" y="34"/>
                  </a:lnTo>
                  <a:lnTo>
                    <a:pt x="32" y="34"/>
                  </a:lnTo>
                  <a:lnTo>
                    <a:pt x="29" y="42"/>
                  </a:lnTo>
                  <a:lnTo>
                    <a:pt x="29" y="42"/>
                  </a:lnTo>
                  <a:lnTo>
                    <a:pt x="27" y="43"/>
                  </a:lnTo>
                  <a:lnTo>
                    <a:pt x="24" y="46"/>
                  </a:lnTo>
                  <a:lnTo>
                    <a:pt x="24" y="46"/>
                  </a:lnTo>
                  <a:lnTo>
                    <a:pt x="20" y="48"/>
                  </a:lnTo>
                  <a:lnTo>
                    <a:pt x="17" y="48"/>
                  </a:lnTo>
                  <a:lnTo>
                    <a:pt x="17" y="48"/>
                  </a:lnTo>
                  <a:lnTo>
                    <a:pt x="9" y="46"/>
                  </a:lnTo>
                  <a:lnTo>
                    <a:pt x="9" y="46"/>
                  </a:lnTo>
                  <a:lnTo>
                    <a:pt x="6" y="45"/>
                  </a:lnTo>
                  <a:lnTo>
                    <a:pt x="5" y="42"/>
                  </a:lnTo>
                  <a:lnTo>
                    <a:pt x="5" y="42"/>
                  </a:lnTo>
                  <a:lnTo>
                    <a:pt x="2" y="34"/>
                  </a:lnTo>
                  <a:lnTo>
                    <a:pt x="2" y="34"/>
                  </a:lnTo>
                  <a:lnTo>
                    <a:pt x="0" y="24"/>
                  </a:lnTo>
                  <a:lnTo>
                    <a:pt x="0" y="24"/>
                  </a:lnTo>
                  <a:lnTo>
                    <a:pt x="2" y="15"/>
                  </a:lnTo>
                  <a:lnTo>
                    <a:pt x="2" y="15"/>
                  </a:lnTo>
                  <a:lnTo>
                    <a:pt x="5" y="7"/>
                  </a:lnTo>
                  <a:lnTo>
                    <a:pt x="5" y="7"/>
                  </a:lnTo>
                  <a:lnTo>
                    <a:pt x="6" y="4"/>
                  </a:lnTo>
                  <a:lnTo>
                    <a:pt x="9" y="3"/>
                  </a:lnTo>
                  <a:lnTo>
                    <a:pt x="9" y="3"/>
                  </a:lnTo>
                  <a:lnTo>
                    <a:pt x="12" y="1"/>
                  </a:lnTo>
                  <a:lnTo>
                    <a:pt x="17" y="0"/>
                  </a:lnTo>
                  <a:lnTo>
                    <a:pt x="17" y="0"/>
                  </a:lnTo>
                  <a:lnTo>
                    <a:pt x="21" y="1"/>
                  </a:lnTo>
                  <a:lnTo>
                    <a:pt x="24" y="1"/>
                  </a:lnTo>
                  <a:lnTo>
                    <a:pt x="24" y="1"/>
                  </a:lnTo>
                  <a:lnTo>
                    <a:pt x="27" y="4"/>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10"/>
                  </a:lnTo>
                  <a:lnTo>
                    <a:pt x="24" y="10"/>
                  </a:lnTo>
                  <a:lnTo>
                    <a:pt x="23" y="7"/>
                  </a:lnTo>
                  <a:lnTo>
                    <a:pt x="23" y="7"/>
                  </a:lnTo>
                  <a:lnTo>
                    <a:pt x="20" y="6"/>
                  </a:lnTo>
                  <a:lnTo>
                    <a:pt x="20" y="6"/>
                  </a:lnTo>
                  <a:lnTo>
                    <a:pt x="17" y="6"/>
                  </a:lnTo>
                  <a:lnTo>
                    <a:pt x="17" y="6"/>
                  </a:lnTo>
                  <a:lnTo>
                    <a:pt x="12" y="7"/>
                  </a:lnTo>
                  <a:lnTo>
                    <a:pt x="12" y="7"/>
                  </a:lnTo>
                  <a:lnTo>
                    <a:pt x="9" y="10"/>
                  </a:lnTo>
                  <a:lnTo>
                    <a:pt x="9" y="10"/>
                  </a:lnTo>
                  <a:lnTo>
                    <a:pt x="8" y="16"/>
                  </a:lnTo>
                  <a:lnTo>
                    <a:pt x="8" y="16"/>
                  </a:lnTo>
                  <a:lnTo>
                    <a:pt x="8" y="24"/>
                  </a:lnTo>
                  <a:lnTo>
                    <a:pt x="8" y="24"/>
                  </a:lnTo>
                  <a:lnTo>
                    <a:pt x="8" y="33"/>
                  </a:lnTo>
                  <a:lnTo>
                    <a:pt x="8" y="33"/>
                  </a:lnTo>
                  <a:lnTo>
                    <a:pt x="9" y="39"/>
                  </a:lnTo>
                  <a:lnTo>
                    <a:pt x="9" y="39"/>
                  </a:lnTo>
                  <a:lnTo>
                    <a:pt x="12" y="42"/>
                  </a:lnTo>
                  <a:lnTo>
                    <a:pt x="12" y="42"/>
                  </a:lnTo>
                  <a:lnTo>
                    <a:pt x="17" y="43"/>
                  </a:lnTo>
                  <a:lnTo>
                    <a:pt x="17" y="43"/>
                  </a:lnTo>
                  <a:lnTo>
                    <a:pt x="20" y="42"/>
                  </a:lnTo>
                  <a:lnTo>
                    <a:pt x="20" y="42"/>
                  </a:lnTo>
                  <a:lnTo>
                    <a:pt x="23" y="40"/>
                  </a:lnTo>
                  <a:lnTo>
                    <a:pt x="23" y="40"/>
                  </a:lnTo>
                  <a:lnTo>
                    <a:pt x="24" y="37"/>
                  </a:lnTo>
                  <a:lnTo>
                    <a:pt x="24" y="37"/>
                  </a:lnTo>
                  <a:lnTo>
                    <a:pt x="26" y="34"/>
                  </a:lnTo>
                  <a:lnTo>
                    <a:pt x="26" y="34"/>
                  </a:lnTo>
                  <a:lnTo>
                    <a:pt x="26" y="30"/>
                  </a:lnTo>
                  <a:lnTo>
                    <a:pt x="26" y="30"/>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22" name="Freeform 68"/>
            <p:cNvSpPr>
              <a:spLocks noEditPoints="1"/>
            </p:cNvSpPr>
            <p:nvPr/>
          </p:nvSpPr>
          <p:spPr bwMode="auto">
            <a:xfrm>
              <a:off x="3547" y="1993"/>
              <a:ext cx="16" cy="21"/>
            </a:xfrm>
            <a:custGeom>
              <a:avLst/>
              <a:gdLst/>
              <a:ahLst/>
              <a:cxnLst>
                <a:cxn ang="0">
                  <a:pos x="33" y="24"/>
                </a:cxn>
                <a:cxn ang="0">
                  <a:pos x="32" y="33"/>
                </a:cxn>
                <a:cxn ang="0">
                  <a:pos x="29" y="41"/>
                </a:cxn>
                <a:cxn ang="0">
                  <a:pos x="24" y="46"/>
                </a:cxn>
                <a:cxn ang="0">
                  <a:pos x="21" y="47"/>
                </a:cxn>
                <a:cxn ang="0">
                  <a:pos x="17" y="47"/>
                </a:cxn>
                <a:cxn ang="0">
                  <a:pos x="9" y="46"/>
                </a:cxn>
                <a:cxn ang="0">
                  <a:pos x="5" y="41"/>
                </a:cxn>
                <a:cxn ang="0">
                  <a:pos x="2" y="33"/>
                </a:cxn>
                <a:cxn ang="0">
                  <a:pos x="0" y="24"/>
                </a:cxn>
                <a:cxn ang="0">
                  <a:pos x="2" y="14"/>
                </a:cxn>
                <a:cxn ang="0">
                  <a:pos x="5" y="6"/>
                </a:cxn>
                <a:cxn ang="0">
                  <a:pos x="6" y="3"/>
                </a:cxn>
                <a:cxn ang="0">
                  <a:pos x="9" y="2"/>
                </a:cxn>
                <a:cxn ang="0">
                  <a:pos x="17" y="0"/>
                </a:cxn>
                <a:cxn ang="0">
                  <a:pos x="21" y="0"/>
                </a:cxn>
                <a:cxn ang="0">
                  <a:pos x="24" y="2"/>
                </a:cxn>
                <a:cxn ang="0">
                  <a:pos x="29" y="6"/>
                </a:cxn>
                <a:cxn ang="0">
                  <a:pos x="32" y="14"/>
                </a:cxn>
                <a:cxn ang="0">
                  <a:pos x="33" y="24"/>
                </a:cxn>
                <a:cxn ang="0">
                  <a:pos x="27" y="24"/>
                </a:cxn>
                <a:cxn ang="0">
                  <a:pos x="26" y="18"/>
                </a:cxn>
                <a:cxn ang="0">
                  <a:pos x="26" y="14"/>
                </a:cxn>
                <a:cxn ang="0">
                  <a:pos x="24" y="9"/>
                </a:cxn>
                <a:cxn ang="0">
                  <a:pos x="23" y="8"/>
                </a:cxn>
                <a:cxn ang="0">
                  <a:pos x="20" y="6"/>
                </a:cxn>
                <a:cxn ang="0">
                  <a:pos x="17" y="5"/>
                </a:cxn>
                <a:cxn ang="0">
                  <a:pos x="12" y="6"/>
                </a:cxn>
                <a:cxn ang="0">
                  <a:pos x="9" y="11"/>
                </a:cxn>
                <a:cxn ang="0">
                  <a:pos x="8" y="17"/>
                </a:cxn>
                <a:cxn ang="0">
                  <a:pos x="8" y="23"/>
                </a:cxn>
                <a:cxn ang="0">
                  <a:pos x="8" y="32"/>
                </a:cxn>
                <a:cxn ang="0">
                  <a:pos x="9" y="38"/>
                </a:cxn>
                <a:cxn ang="0">
                  <a:pos x="12" y="41"/>
                </a:cxn>
                <a:cxn ang="0">
                  <a:pos x="17" y="43"/>
                </a:cxn>
                <a:cxn ang="0">
                  <a:pos x="20" y="43"/>
                </a:cxn>
                <a:cxn ang="0">
                  <a:pos x="23" y="39"/>
                </a:cxn>
                <a:cxn ang="0">
                  <a:pos x="24" y="38"/>
                </a:cxn>
                <a:cxn ang="0">
                  <a:pos x="26" y="33"/>
                </a:cxn>
                <a:cxn ang="0">
                  <a:pos x="26" y="29"/>
                </a:cxn>
                <a:cxn ang="0">
                  <a:pos x="27" y="24"/>
                </a:cxn>
              </a:cxnLst>
              <a:rect l="0" t="0" r="r" b="b"/>
              <a:pathLst>
                <a:path w="33" h="47">
                  <a:moveTo>
                    <a:pt x="33" y="24"/>
                  </a:moveTo>
                  <a:lnTo>
                    <a:pt x="33" y="24"/>
                  </a:lnTo>
                  <a:lnTo>
                    <a:pt x="32" y="33"/>
                  </a:lnTo>
                  <a:lnTo>
                    <a:pt x="32" y="33"/>
                  </a:lnTo>
                  <a:lnTo>
                    <a:pt x="29" y="41"/>
                  </a:lnTo>
                  <a:lnTo>
                    <a:pt x="29" y="41"/>
                  </a:lnTo>
                  <a:lnTo>
                    <a:pt x="27" y="44"/>
                  </a:lnTo>
                  <a:lnTo>
                    <a:pt x="24" y="46"/>
                  </a:lnTo>
                  <a:lnTo>
                    <a:pt x="24" y="46"/>
                  </a:lnTo>
                  <a:lnTo>
                    <a:pt x="21" y="47"/>
                  </a:lnTo>
                  <a:lnTo>
                    <a:pt x="17" y="47"/>
                  </a:lnTo>
                  <a:lnTo>
                    <a:pt x="17" y="47"/>
                  </a:lnTo>
                  <a:lnTo>
                    <a:pt x="9" y="46"/>
                  </a:lnTo>
                  <a:lnTo>
                    <a:pt x="9" y="46"/>
                  </a:lnTo>
                  <a:lnTo>
                    <a:pt x="6" y="44"/>
                  </a:lnTo>
                  <a:lnTo>
                    <a:pt x="5" y="41"/>
                  </a:lnTo>
                  <a:lnTo>
                    <a:pt x="5" y="41"/>
                  </a:lnTo>
                  <a:lnTo>
                    <a:pt x="2" y="33"/>
                  </a:lnTo>
                  <a:lnTo>
                    <a:pt x="2" y="33"/>
                  </a:lnTo>
                  <a:lnTo>
                    <a:pt x="0" y="24"/>
                  </a:lnTo>
                  <a:lnTo>
                    <a:pt x="0" y="24"/>
                  </a:lnTo>
                  <a:lnTo>
                    <a:pt x="2" y="14"/>
                  </a:lnTo>
                  <a:lnTo>
                    <a:pt x="2" y="14"/>
                  </a:lnTo>
                  <a:lnTo>
                    <a:pt x="5" y="6"/>
                  </a:lnTo>
                  <a:lnTo>
                    <a:pt x="5" y="6"/>
                  </a:lnTo>
                  <a:lnTo>
                    <a:pt x="6" y="3"/>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3" y="24"/>
                  </a:lnTo>
                  <a:lnTo>
                    <a:pt x="33" y="24"/>
                  </a:lnTo>
                  <a:close/>
                  <a:moveTo>
                    <a:pt x="27" y="24"/>
                  </a:moveTo>
                  <a:lnTo>
                    <a:pt x="27"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8" y="23"/>
                  </a:lnTo>
                  <a:lnTo>
                    <a:pt x="8" y="23"/>
                  </a:lnTo>
                  <a:lnTo>
                    <a:pt x="8" y="32"/>
                  </a:lnTo>
                  <a:lnTo>
                    <a:pt x="8" y="32"/>
                  </a:lnTo>
                  <a:lnTo>
                    <a:pt x="9" y="38"/>
                  </a:lnTo>
                  <a:lnTo>
                    <a:pt x="9" y="38"/>
                  </a:lnTo>
                  <a:lnTo>
                    <a:pt x="12" y="41"/>
                  </a:lnTo>
                  <a:lnTo>
                    <a:pt x="12" y="41"/>
                  </a:lnTo>
                  <a:lnTo>
                    <a:pt x="17" y="43"/>
                  </a:lnTo>
                  <a:lnTo>
                    <a:pt x="17" y="43"/>
                  </a:lnTo>
                  <a:lnTo>
                    <a:pt x="20" y="43"/>
                  </a:lnTo>
                  <a:lnTo>
                    <a:pt x="20" y="43"/>
                  </a:lnTo>
                  <a:lnTo>
                    <a:pt x="23" y="39"/>
                  </a:lnTo>
                  <a:lnTo>
                    <a:pt x="23" y="39"/>
                  </a:lnTo>
                  <a:lnTo>
                    <a:pt x="24" y="38"/>
                  </a:lnTo>
                  <a:lnTo>
                    <a:pt x="24" y="38"/>
                  </a:lnTo>
                  <a:lnTo>
                    <a:pt x="26" y="33"/>
                  </a:lnTo>
                  <a:lnTo>
                    <a:pt x="26" y="33"/>
                  </a:lnTo>
                  <a:lnTo>
                    <a:pt x="26" y="29"/>
                  </a:lnTo>
                  <a:lnTo>
                    <a:pt x="26" y="29"/>
                  </a:lnTo>
                  <a:lnTo>
                    <a:pt x="27" y="24"/>
                  </a:lnTo>
                  <a:lnTo>
                    <a:pt x="27"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23" name="Freeform 69"/>
            <p:cNvSpPr>
              <a:spLocks/>
            </p:cNvSpPr>
            <p:nvPr/>
          </p:nvSpPr>
          <p:spPr bwMode="auto">
            <a:xfrm>
              <a:off x="3570" y="1990"/>
              <a:ext cx="13" cy="22"/>
            </a:xfrm>
            <a:custGeom>
              <a:avLst/>
              <a:gdLst/>
              <a:ahLst/>
              <a:cxnLst>
                <a:cxn ang="0">
                  <a:pos x="27" y="43"/>
                </a:cxn>
                <a:cxn ang="0">
                  <a:pos x="27" y="45"/>
                </a:cxn>
                <a:cxn ang="0">
                  <a:pos x="26" y="47"/>
                </a:cxn>
                <a:cxn ang="0">
                  <a:pos x="26" y="47"/>
                </a:cxn>
                <a:cxn ang="0">
                  <a:pos x="1" y="47"/>
                </a:cxn>
                <a:cxn ang="0">
                  <a:pos x="1" y="47"/>
                </a:cxn>
                <a:cxn ang="0">
                  <a:pos x="0" y="47"/>
                </a:cxn>
                <a:cxn ang="0">
                  <a:pos x="0" y="45"/>
                </a:cxn>
                <a:cxn ang="0">
                  <a:pos x="0" y="43"/>
                </a:cxn>
                <a:cxn ang="0">
                  <a:pos x="0" y="43"/>
                </a:cxn>
                <a:cxn ang="0">
                  <a:pos x="0" y="42"/>
                </a:cxn>
                <a:cxn ang="0">
                  <a:pos x="1" y="42"/>
                </a:cxn>
                <a:cxn ang="0">
                  <a:pos x="1" y="42"/>
                </a:cxn>
                <a:cxn ang="0">
                  <a:pos x="10" y="7"/>
                </a:cxn>
                <a:cxn ang="0">
                  <a:pos x="1" y="12"/>
                </a:cxn>
                <a:cxn ang="0">
                  <a:pos x="1" y="12"/>
                </a:cxn>
                <a:cxn ang="0">
                  <a:pos x="0" y="12"/>
                </a:cxn>
                <a:cxn ang="0">
                  <a:pos x="0" y="12"/>
                </a:cxn>
                <a:cxn ang="0">
                  <a:pos x="0" y="10"/>
                </a:cxn>
                <a:cxn ang="0">
                  <a:pos x="0" y="9"/>
                </a:cxn>
                <a:cxn ang="0">
                  <a:pos x="0" y="9"/>
                </a:cxn>
                <a:cxn ang="0">
                  <a:pos x="0" y="7"/>
                </a:cxn>
                <a:cxn ang="0">
                  <a:pos x="12" y="1"/>
                </a:cxn>
                <a:cxn ang="0">
                  <a:pos x="12" y="0"/>
                </a:cxn>
                <a:cxn ang="0">
                  <a:pos x="12" y="0"/>
                </a:cxn>
                <a:cxn ang="0">
                  <a:pos x="13" y="0"/>
                </a:cxn>
                <a:cxn ang="0">
                  <a:pos x="13" y="0"/>
                </a:cxn>
                <a:cxn ang="0">
                  <a:pos x="15" y="0"/>
                </a:cxn>
                <a:cxn ang="0">
                  <a:pos x="17" y="0"/>
                </a:cxn>
                <a:cxn ang="0">
                  <a:pos x="17" y="1"/>
                </a:cxn>
                <a:cxn ang="0">
                  <a:pos x="17" y="1"/>
                </a:cxn>
                <a:cxn ang="0">
                  <a:pos x="26" y="42"/>
                </a:cxn>
                <a:cxn ang="0">
                  <a:pos x="26" y="42"/>
                </a:cxn>
                <a:cxn ang="0">
                  <a:pos x="26" y="42"/>
                </a:cxn>
                <a:cxn ang="0">
                  <a:pos x="27" y="43"/>
                </a:cxn>
                <a:cxn ang="0">
                  <a:pos x="27" y="43"/>
                </a:cxn>
              </a:cxnLst>
              <a:rect l="0" t="0" r="r" b="b"/>
              <a:pathLst>
                <a:path w="27" h="47">
                  <a:moveTo>
                    <a:pt x="27" y="43"/>
                  </a:moveTo>
                  <a:lnTo>
                    <a:pt x="27" y="43"/>
                  </a:lnTo>
                  <a:lnTo>
                    <a:pt x="27" y="45"/>
                  </a:lnTo>
                  <a:lnTo>
                    <a:pt x="27" y="45"/>
                  </a:lnTo>
                  <a:lnTo>
                    <a:pt x="26" y="47"/>
                  </a:lnTo>
                  <a:lnTo>
                    <a:pt x="26" y="47"/>
                  </a:lnTo>
                  <a:lnTo>
                    <a:pt x="26" y="47"/>
                  </a:lnTo>
                  <a:lnTo>
                    <a:pt x="26" y="47"/>
                  </a:lnTo>
                  <a:lnTo>
                    <a:pt x="26" y="47"/>
                  </a:lnTo>
                  <a:lnTo>
                    <a:pt x="1" y="47"/>
                  </a:lnTo>
                  <a:lnTo>
                    <a:pt x="1" y="47"/>
                  </a:lnTo>
                  <a:lnTo>
                    <a:pt x="1" y="47"/>
                  </a:lnTo>
                  <a:lnTo>
                    <a:pt x="1" y="47"/>
                  </a:lnTo>
                  <a:lnTo>
                    <a:pt x="0" y="47"/>
                  </a:lnTo>
                  <a:lnTo>
                    <a:pt x="0" y="47"/>
                  </a:lnTo>
                  <a:lnTo>
                    <a:pt x="0" y="45"/>
                  </a:lnTo>
                  <a:lnTo>
                    <a:pt x="0" y="45"/>
                  </a:lnTo>
                  <a:lnTo>
                    <a:pt x="0" y="43"/>
                  </a:lnTo>
                  <a:lnTo>
                    <a:pt x="0" y="43"/>
                  </a:lnTo>
                  <a:lnTo>
                    <a:pt x="0" y="43"/>
                  </a:lnTo>
                  <a:lnTo>
                    <a:pt x="0" y="43"/>
                  </a:lnTo>
                  <a:lnTo>
                    <a:pt x="0" y="42"/>
                  </a:lnTo>
                  <a:lnTo>
                    <a:pt x="0" y="42"/>
                  </a:lnTo>
                  <a:lnTo>
                    <a:pt x="1" y="42"/>
                  </a:lnTo>
                  <a:lnTo>
                    <a:pt x="1" y="42"/>
                  </a:lnTo>
                  <a:lnTo>
                    <a:pt x="1" y="42"/>
                  </a:lnTo>
                  <a:lnTo>
                    <a:pt x="10" y="42"/>
                  </a:lnTo>
                  <a:lnTo>
                    <a:pt x="10" y="7"/>
                  </a:lnTo>
                  <a:lnTo>
                    <a:pt x="1" y="12"/>
                  </a:lnTo>
                  <a:lnTo>
                    <a:pt x="1" y="12"/>
                  </a:lnTo>
                  <a:lnTo>
                    <a:pt x="1" y="12"/>
                  </a:lnTo>
                  <a:lnTo>
                    <a:pt x="1"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1" y="7"/>
                  </a:lnTo>
                  <a:lnTo>
                    <a:pt x="12" y="1"/>
                  </a:lnTo>
                  <a:lnTo>
                    <a:pt x="12" y="1"/>
                  </a:lnTo>
                  <a:lnTo>
                    <a:pt x="12" y="0"/>
                  </a:lnTo>
                  <a:lnTo>
                    <a:pt x="12" y="0"/>
                  </a:lnTo>
                  <a:lnTo>
                    <a:pt x="12" y="0"/>
                  </a:lnTo>
                  <a:lnTo>
                    <a:pt x="12" y="0"/>
                  </a:lnTo>
                  <a:lnTo>
                    <a:pt x="13" y="0"/>
                  </a:lnTo>
                  <a:lnTo>
                    <a:pt x="13" y="0"/>
                  </a:lnTo>
                  <a:lnTo>
                    <a:pt x="13" y="0"/>
                  </a:lnTo>
                  <a:lnTo>
                    <a:pt x="13" y="0"/>
                  </a:lnTo>
                  <a:lnTo>
                    <a:pt x="15" y="0"/>
                  </a:lnTo>
                  <a:lnTo>
                    <a:pt x="15" y="0"/>
                  </a:lnTo>
                  <a:lnTo>
                    <a:pt x="17" y="0"/>
                  </a:lnTo>
                  <a:lnTo>
                    <a:pt x="17" y="0"/>
                  </a:lnTo>
                  <a:lnTo>
                    <a:pt x="17" y="1"/>
                  </a:lnTo>
                  <a:lnTo>
                    <a:pt x="17" y="1"/>
                  </a:lnTo>
                  <a:lnTo>
                    <a:pt x="17" y="1"/>
                  </a:lnTo>
                  <a:lnTo>
                    <a:pt x="17" y="42"/>
                  </a:lnTo>
                  <a:lnTo>
                    <a:pt x="26" y="42"/>
                  </a:lnTo>
                  <a:lnTo>
                    <a:pt x="26" y="42"/>
                  </a:lnTo>
                  <a:lnTo>
                    <a:pt x="26" y="42"/>
                  </a:lnTo>
                  <a:lnTo>
                    <a:pt x="26" y="42"/>
                  </a:lnTo>
                  <a:lnTo>
                    <a:pt x="26" y="42"/>
                  </a:lnTo>
                  <a:lnTo>
                    <a:pt x="26" y="42"/>
                  </a:lnTo>
                  <a:lnTo>
                    <a:pt x="27" y="43"/>
                  </a:lnTo>
                  <a:lnTo>
                    <a:pt x="27" y="43"/>
                  </a:lnTo>
                  <a:lnTo>
                    <a:pt x="27" y="43"/>
                  </a:lnTo>
                  <a:lnTo>
                    <a:pt x="27" y="43"/>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24" name="Freeform 70"/>
            <p:cNvSpPr>
              <a:spLocks noEditPoints="1"/>
            </p:cNvSpPr>
            <p:nvPr/>
          </p:nvSpPr>
          <p:spPr bwMode="auto">
            <a:xfrm>
              <a:off x="3596" y="1990"/>
              <a:ext cx="14" cy="22"/>
            </a:xfrm>
            <a:custGeom>
              <a:avLst/>
              <a:gdLst/>
              <a:ahLst/>
              <a:cxnLst>
                <a:cxn ang="0">
                  <a:pos x="31" y="24"/>
                </a:cxn>
                <a:cxn ang="0">
                  <a:pos x="30" y="33"/>
                </a:cxn>
                <a:cxn ang="0">
                  <a:pos x="27" y="40"/>
                </a:cxn>
                <a:cxn ang="0">
                  <a:pos x="22" y="45"/>
                </a:cxn>
                <a:cxn ang="0">
                  <a:pos x="19" y="47"/>
                </a:cxn>
                <a:cxn ang="0">
                  <a:pos x="15" y="47"/>
                </a:cxn>
                <a:cxn ang="0">
                  <a:pos x="7" y="45"/>
                </a:cxn>
                <a:cxn ang="0">
                  <a:pos x="4" y="43"/>
                </a:cxn>
                <a:cxn ang="0">
                  <a:pos x="3" y="40"/>
                </a:cxn>
                <a:cxn ang="0">
                  <a:pos x="0" y="33"/>
                </a:cxn>
                <a:cxn ang="0">
                  <a:pos x="0" y="24"/>
                </a:cxn>
                <a:cxn ang="0">
                  <a:pos x="0" y="13"/>
                </a:cxn>
                <a:cxn ang="0">
                  <a:pos x="3" y="6"/>
                </a:cxn>
                <a:cxn ang="0">
                  <a:pos x="7" y="1"/>
                </a:cxn>
                <a:cxn ang="0">
                  <a:pos x="12" y="0"/>
                </a:cxn>
                <a:cxn ang="0">
                  <a:pos x="16" y="0"/>
                </a:cxn>
                <a:cxn ang="0">
                  <a:pos x="22" y="1"/>
                </a:cxn>
                <a:cxn ang="0">
                  <a:pos x="28" y="6"/>
                </a:cxn>
                <a:cxn ang="0">
                  <a:pos x="30" y="13"/>
                </a:cxn>
                <a:cxn ang="0">
                  <a:pos x="31" y="24"/>
                </a:cxn>
                <a:cxn ang="0">
                  <a:pos x="25" y="24"/>
                </a:cxn>
                <a:cxn ang="0">
                  <a:pos x="24" y="18"/>
                </a:cxn>
                <a:cxn ang="0">
                  <a:pos x="24" y="13"/>
                </a:cxn>
                <a:cxn ang="0">
                  <a:pos x="22" y="9"/>
                </a:cxn>
                <a:cxn ang="0">
                  <a:pos x="21" y="6"/>
                </a:cxn>
                <a:cxn ang="0">
                  <a:pos x="18" y="6"/>
                </a:cxn>
                <a:cxn ang="0">
                  <a:pos x="15" y="4"/>
                </a:cxn>
                <a:cxn ang="0">
                  <a:pos x="10" y="6"/>
                </a:cxn>
                <a:cxn ang="0">
                  <a:pos x="7" y="10"/>
                </a:cxn>
                <a:cxn ang="0">
                  <a:pos x="6" y="16"/>
                </a:cxn>
                <a:cxn ang="0">
                  <a:pos x="6" y="22"/>
                </a:cxn>
                <a:cxn ang="0">
                  <a:pos x="6" y="31"/>
                </a:cxn>
                <a:cxn ang="0">
                  <a:pos x="7" y="37"/>
                </a:cxn>
                <a:cxn ang="0">
                  <a:pos x="10" y="40"/>
                </a:cxn>
                <a:cxn ang="0">
                  <a:pos x="15" y="42"/>
                </a:cxn>
                <a:cxn ang="0">
                  <a:pos x="18" y="42"/>
                </a:cxn>
                <a:cxn ang="0">
                  <a:pos x="21" y="39"/>
                </a:cxn>
                <a:cxn ang="0">
                  <a:pos x="22" y="37"/>
                </a:cxn>
                <a:cxn ang="0">
                  <a:pos x="24" y="33"/>
                </a:cxn>
                <a:cxn ang="0">
                  <a:pos x="25" y="28"/>
                </a:cxn>
                <a:cxn ang="0">
                  <a:pos x="25" y="24"/>
                </a:cxn>
              </a:cxnLst>
              <a:rect l="0" t="0" r="r" b="b"/>
              <a:pathLst>
                <a:path w="31" h="47">
                  <a:moveTo>
                    <a:pt x="31" y="24"/>
                  </a:moveTo>
                  <a:lnTo>
                    <a:pt x="31" y="24"/>
                  </a:lnTo>
                  <a:lnTo>
                    <a:pt x="30" y="33"/>
                  </a:lnTo>
                  <a:lnTo>
                    <a:pt x="30" y="33"/>
                  </a:lnTo>
                  <a:lnTo>
                    <a:pt x="27" y="40"/>
                  </a:lnTo>
                  <a:lnTo>
                    <a:pt x="27" y="40"/>
                  </a:lnTo>
                  <a:lnTo>
                    <a:pt x="25" y="43"/>
                  </a:lnTo>
                  <a:lnTo>
                    <a:pt x="22" y="45"/>
                  </a:lnTo>
                  <a:lnTo>
                    <a:pt x="22" y="45"/>
                  </a:lnTo>
                  <a:lnTo>
                    <a:pt x="19" y="47"/>
                  </a:lnTo>
                  <a:lnTo>
                    <a:pt x="15" y="47"/>
                  </a:lnTo>
                  <a:lnTo>
                    <a:pt x="15" y="47"/>
                  </a:lnTo>
                  <a:lnTo>
                    <a:pt x="10" y="47"/>
                  </a:lnTo>
                  <a:lnTo>
                    <a:pt x="7" y="45"/>
                  </a:lnTo>
                  <a:lnTo>
                    <a:pt x="7" y="45"/>
                  </a:lnTo>
                  <a:lnTo>
                    <a:pt x="4" y="43"/>
                  </a:lnTo>
                  <a:lnTo>
                    <a:pt x="3" y="40"/>
                  </a:lnTo>
                  <a:lnTo>
                    <a:pt x="3" y="40"/>
                  </a:lnTo>
                  <a:lnTo>
                    <a:pt x="0" y="33"/>
                  </a:lnTo>
                  <a:lnTo>
                    <a:pt x="0" y="33"/>
                  </a:lnTo>
                  <a:lnTo>
                    <a:pt x="0" y="24"/>
                  </a:lnTo>
                  <a:lnTo>
                    <a:pt x="0" y="24"/>
                  </a:lnTo>
                  <a:lnTo>
                    <a:pt x="0" y="13"/>
                  </a:lnTo>
                  <a:lnTo>
                    <a:pt x="0" y="13"/>
                  </a:lnTo>
                  <a:lnTo>
                    <a:pt x="3" y="6"/>
                  </a:lnTo>
                  <a:lnTo>
                    <a:pt x="3" y="6"/>
                  </a:lnTo>
                  <a:lnTo>
                    <a:pt x="6" y="3"/>
                  </a:lnTo>
                  <a:lnTo>
                    <a:pt x="7" y="1"/>
                  </a:lnTo>
                  <a:lnTo>
                    <a:pt x="7" y="1"/>
                  </a:lnTo>
                  <a:lnTo>
                    <a:pt x="12" y="0"/>
                  </a:lnTo>
                  <a:lnTo>
                    <a:pt x="16" y="0"/>
                  </a:lnTo>
                  <a:lnTo>
                    <a:pt x="16" y="0"/>
                  </a:lnTo>
                  <a:lnTo>
                    <a:pt x="22" y="1"/>
                  </a:lnTo>
                  <a:lnTo>
                    <a:pt x="22" y="1"/>
                  </a:lnTo>
                  <a:lnTo>
                    <a:pt x="25" y="3"/>
                  </a:lnTo>
                  <a:lnTo>
                    <a:pt x="28" y="6"/>
                  </a:lnTo>
                  <a:lnTo>
                    <a:pt x="28" y="6"/>
                  </a:lnTo>
                  <a:lnTo>
                    <a:pt x="30" y="13"/>
                  </a:lnTo>
                  <a:lnTo>
                    <a:pt x="30" y="13"/>
                  </a:lnTo>
                  <a:lnTo>
                    <a:pt x="31" y="24"/>
                  </a:lnTo>
                  <a:lnTo>
                    <a:pt x="31" y="24"/>
                  </a:lnTo>
                  <a:close/>
                  <a:moveTo>
                    <a:pt x="25" y="24"/>
                  </a:moveTo>
                  <a:lnTo>
                    <a:pt x="25" y="24"/>
                  </a:lnTo>
                  <a:lnTo>
                    <a:pt x="24" y="18"/>
                  </a:lnTo>
                  <a:lnTo>
                    <a:pt x="24" y="18"/>
                  </a:lnTo>
                  <a:lnTo>
                    <a:pt x="24" y="13"/>
                  </a:lnTo>
                  <a:lnTo>
                    <a:pt x="24" y="13"/>
                  </a:lnTo>
                  <a:lnTo>
                    <a:pt x="22" y="9"/>
                  </a:lnTo>
                  <a:lnTo>
                    <a:pt x="22" y="9"/>
                  </a:lnTo>
                  <a:lnTo>
                    <a:pt x="21" y="6"/>
                  </a:lnTo>
                  <a:lnTo>
                    <a:pt x="21" y="6"/>
                  </a:lnTo>
                  <a:lnTo>
                    <a:pt x="18" y="6"/>
                  </a:lnTo>
                  <a:lnTo>
                    <a:pt x="18" y="6"/>
                  </a:lnTo>
                  <a:lnTo>
                    <a:pt x="15" y="4"/>
                  </a:lnTo>
                  <a:lnTo>
                    <a:pt x="15" y="4"/>
                  </a:lnTo>
                  <a:lnTo>
                    <a:pt x="10" y="6"/>
                  </a:lnTo>
                  <a:lnTo>
                    <a:pt x="10" y="6"/>
                  </a:lnTo>
                  <a:lnTo>
                    <a:pt x="7" y="10"/>
                  </a:lnTo>
                  <a:lnTo>
                    <a:pt x="7" y="10"/>
                  </a:lnTo>
                  <a:lnTo>
                    <a:pt x="6" y="16"/>
                  </a:lnTo>
                  <a:lnTo>
                    <a:pt x="6" y="16"/>
                  </a:lnTo>
                  <a:lnTo>
                    <a:pt x="6" y="22"/>
                  </a:lnTo>
                  <a:lnTo>
                    <a:pt x="6" y="22"/>
                  </a:lnTo>
                  <a:lnTo>
                    <a:pt x="6" y="31"/>
                  </a:lnTo>
                  <a:lnTo>
                    <a:pt x="6" y="31"/>
                  </a:lnTo>
                  <a:lnTo>
                    <a:pt x="7" y="37"/>
                  </a:lnTo>
                  <a:lnTo>
                    <a:pt x="7" y="37"/>
                  </a:lnTo>
                  <a:lnTo>
                    <a:pt x="10" y="40"/>
                  </a:lnTo>
                  <a:lnTo>
                    <a:pt x="10" y="40"/>
                  </a:lnTo>
                  <a:lnTo>
                    <a:pt x="15" y="42"/>
                  </a:lnTo>
                  <a:lnTo>
                    <a:pt x="15" y="42"/>
                  </a:lnTo>
                  <a:lnTo>
                    <a:pt x="18" y="42"/>
                  </a:lnTo>
                  <a:lnTo>
                    <a:pt x="18" y="42"/>
                  </a:lnTo>
                  <a:lnTo>
                    <a:pt x="21" y="39"/>
                  </a:lnTo>
                  <a:lnTo>
                    <a:pt x="21" y="39"/>
                  </a:lnTo>
                  <a:lnTo>
                    <a:pt x="22" y="37"/>
                  </a:lnTo>
                  <a:lnTo>
                    <a:pt x="22" y="37"/>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25" name="Freeform 71"/>
            <p:cNvSpPr>
              <a:spLocks noEditPoints="1"/>
            </p:cNvSpPr>
            <p:nvPr/>
          </p:nvSpPr>
          <p:spPr bwMode="auto">
            <a:xfrm>
              <a:off x="3844" y="2028"/>
              <a:ext cx="15" cy="22"/>
            </a:xfrm>
            <a:custGeom>
              <a:avLst/>
              <a:gdLst/>
              <a:ahLst/>
              <a:cxnLst>
                <a:cxn ang="0">
                  <a:pos x="33" y="24"/>
                </a:cxn>
                <a:cxn ang="0">
                  <a:pos x="31" y="33"/>
                </a:cxn>
                <a:cxn ang="0">
                  <a:pos x="28" y="41"/>
                </a:cxn>
                <a:cxn ang="0">
                  <a:pos x="24" y="47"/>
                </a:cxn>
                <a:cxn ang="0">
                  <a:pos x="21" y="48"/>
                </a:cxn>
                <a:cxn ang="0">
                  <a:pos x="16" y="48"/>
                </a:cxn>
                <a:cxn ang="0">
                  <a:pos x="9" y="47"/>
                </a:cxn>
                <a:cxn ang="0">
                  <a:pos x="4" y="42"/>
                </a:cxn>
                <a:cxn ang="0">
                  <a:pos x="1" y="35"/>
                </a:cxn>
                <a:cxn ang="0">
                  <a:pos x="0" y="24"/>
                </a:cxn>
                <a:cxn ang="0">
                  <a:pos x="1" y="15"/>
                </a:cxn>
                <a:cxn ang="0">
                  <a:pos x="4" y="8"/>
                </a:cxn>
                <a:cxn ang="0">
                  <a:pos x="6" y="5"/>
                </a:cxn>
                <a:cxn ang="0">
                  <a:pos x="9" y="3"/>
                </a:cxn>
                <a:cxn ang="0">
                  <a:pos x="16" y="0"/>
                </a:cxn>
                <a:cxn ang="0">
                  <a:pos x="24" y="2"/>
                </a:cxn>
                <a:cxn ang="0">
                  <a:pos x="27" y="5"/>
                </a:cxn>
                <a:cxn ang="0">
                  <a:pos x="28" y="6"/>
                </a:cxn>
                <a:cxn ang="0">
                  <a:pos x="31" y="14"/>
                </a:cxn>
                <a:cxn ang="0">
                  <a:pos x="33" y="24"/>
                </a:cxn>
                <a:cxn ang="0">
                  <a:pos x="25" y="24"/>
                </a:cxn>
                <a:cxn ang="0">
                  <a:pos x="25" y="18"/>
                </a:cxn>
                <a:cxn ang="0">
                  <a:pos x="25" y="14"/>
                </a:cxn>
                <a:cxn ang="0">
                  <a:pos x="24" y="11"/>
                </a:cxn>
                <a:cxn ang="0">
                  <a:pos x="22" y="8"/>
                </a:cxn>
                <a:cxn ang="0">
                  <a:pos x="19" y="6"/>
                </a:cxn>
                <a:cxn ang="0">
                  <a:pos x="16" y="6"/>
                </a:cxn>
                <a:cxn ang="0">
                  <a:pos x="12" y="8"/>
                </a:cxn>
                <a:cxn ang="0">
                  <a:pos x="9" y="11"/>
                </a:cxn>
                <a:cxn ang="0">
                  <a:pos x="7" y="17"/>
                </a:cxn>
                <a:cxn ang="0">
                  <a:pos x="7" y="24"/>
                </a:cxn>
                <a:cxn ang="0">
                  <a:pos x="7" y="33"/>
                </a:cxn>
                <a:cxn ang="0">
                  <a:pos x="9" y="39"/>
                </a:cxn>
                <a:cxn ang="0">
                  <a:pos x="12" y="42"/>
                </a:cxn>
                <a:cxn ang="0">
                  <a:pos x="16" y="44"/>
                </a:cxn>
                <a:cxn ang="0">
                  <a:pos x="19" y="42"/>
                </a:cxn>
                <a:cxn ang="0">
                  <a:pos x="22" y="41"/>
                </a:cxn>
                <a:cxn ang="0">
                  <a:pos x="24" y="38"/>
                </a:cxn>
                <a:cxn ang="0">
                  <a:pos x="25" y="35"/>
                </a:cxn>
                <a:cxn ang="0">
                  <a:pos x="25" y="30"/>
                </a:cxn>
                <a:cxn ang="0">
                  <a:pos x="25" y="24"/>
                </a:cxn>
              </a:cxnLst>
              <a:rect l="0" t="0" r="r" b="b"/>
              <a:pathLst>
                <a:path w="33" h="48">
                  <a:moveTo>
                    <a:pt x="33" y="24"/>
                  </a:moveTo>
                  <a:lnTo>
                    <a:pt x="33" y="24"/>
                  </a:lnTo>
                  <a:lnTo>
                    <a:pt x="31" y="33"/>
                  </a:lnTo>
                  <a:lnTo>
                    <a:pt x="31" y="33"/>
                  </a:lnTo>
                  <a:lnTo>
                    <a:pt x="28" y="41"/>
                  </a:lnTo>
                  <a:lnTo>
                    <a:pt x="28" y="41"/>
                  </a:lnTo>
                  <a:lnTo>
                    <a:pt x="27" y="44"/>
                  </a:lnTo>
                  <a:lnTo>
                    <a:pt x="24" y="47"/>
                  </a:lnTo>
                  <a:lnTo>
                    <a:pt x="24" y="47"/>
                  </a:lnTo>
                  <a:lnTo>
                    <a:pt x="21" y="48"/>
                  </a:lnTo>
                  <a:lnTo>
                    <a:pt x="16" y="48"/>
                  </a:lnTo>
                  <a:lnTo>
                    <a:pt x="16" y="48"/>
                  </a:lnTo>
                  <a:lnTo>
                    <a:pt x="9" y="47"/>
                  </a:lnTo>
                  <a:lnTo>
                    <a:pt x="9" y="47"/>
                  </a:lnTo>
                  <a:lnTo>
                    <a:pt x="6" y="45"/>
                  </a:lnTo>
                  <a:lnTo>
                    <a:pt x="4" y="42"/>
                  </a:lnTo>
                  <a:lnTo>
                    <a:pt x="4" y="42"/>
                  </a:lnTo>
                  <a:lnTo>
                    <a:pt x="1" y="35"/>
                  </a:lnTo>
                  <a:lnTo>
                    <a:pt x="1" y="35"/>
                  </a:lnTo>
                  <a:lnTo>
                    <a:pt x="0" y="24"/>
                  </a:lnTo>
                  <a:lnTo>
                    <a:pt x="0" y="24"/>
                  </a:lnTo>
                  <a:lnTo>
                    <a:pt x="1" y="15"/>
                  </a:lnTo>
                  <a:lnTo>
                    <a:pt x="1" y="15"/>
                  </a:lnTo>
                  <a:lnTo>
                    <a:pt x="4" y="8"/>
                  </a:lnTo>
                  <a:lnTo>
                    <a:pt x="4" y="8"/>
                  </a:lnTo>
                  <a:lnTo>
                    <a:pt x="6" y="5"/>
                  </a:lnTo>
                  <a:lnTo>
                    <a:pt x="9" y="3"/>
                  </a:lnTo>
                  <a:lnTo>
                    <a:pt x="9" y="3"/>
                  </a:lnTo>
                  <a:lnTo>
                    <a:pt x="13" y="2"/>
                  </a:lnTo>
                  <a:lnTo>
                    <a:pt x="16" y="0"/>
                  </a:lnTo>
                  <a:lnTo>
                    <a:pt x="16" y="0"/>
                  </a:lnTo>
                  <a:lnTo>
                    <a:pt x="24" y="2"/>
                  </a:lnTo>
                  <a:lnTo>
                    <a:pt x="24" y="2"/>
                  </a:lnTo>
                  <a:lnTo>
                    <a:pt x="27" y="5"/>
                  </a:lnTo>
                  <a:lnTo>
                    <a:pt x="28" y="6"/>
                  </a:lnTo>
                  <a:lnTo>
                    <a:pt x="28" y="6"/>
                  </a:lnTo>
                  <a:lnTo>
                    <a:pt x="31" y="14"/>
                  </a:lnTo>
                  <a:lnTo>
                    <a:pt x="31" y="14"/>
                  </a:lnTo>
                  <a:lnTo>
                    <a:pt x="33" y="24"/>
                  </a:lnTo>
                  <a:lnTo>
                    <a:pt x="33" y="24"/>
                  </a:lnTo>
                  <a:close/>
                  <a:moveTo>
                    <a:pt x="25" y="24"/>
                  </a:moveTo>
                  <a:lnTo>
                    <a:pt x="25" y="24"/>
                  </a:lnTo>
                  <a:lnTo>
                    <a:pt x="25" y="18"/>
                  </a:lnTo>
                  <a:lnTo>
                    <a:pt x="25" y="18"/>
                  </a:lnTo>
                  <a:lnTo>
                    <a:pt x="25" y="14"/>
                  </a:lnTo>
                  <a:lnTo>
                    <a:pt x="25" y="14"/>
                  </a:lnTo>
                  <a:lnTo>
                    <a:pt x="24" y="11"/>
                  </a:lnTo>
                  <a:lnTo>
                    <a:pt x="24" y="11"/>
                  </a:lnTo>
                  <a:lnTo>
                    <a:pt x="22" y="8"/>
                  </a:lnTo>
                  <a:lnTo>
                    <a:pt x="22" y="8"/>
                  </a:lnTo>
                  <a:lnTo>
                    <a:pt x="19" y="6"/>
                  </a:lnTo>
                  <a:lnTo>
                    <a:pt x="19" y="6"/>
                  </a:lnTo>
                  <a:lnTo>
                    <a:pt x="16" y="6"/>
                  </a:lnTo>
                  <a:lnTo>
                    <a:pt x="16" y="6"/>
                  </a:lnTo>
                  <a:lnTo>
                    <a:pt x="12" y="8"/>
                  </a:lnTo>
                  <a:lnTo>
                    <a:pt x="12" y="8"/>
                  </a:lnTo>
                  <a:lnTo>
                    <a:pt x="9" y="11"/>
                  </a:lnTo>
                  <a:lnTo>
                    <a:pt x="9" y="11"/>
                  </a:lnTo>
                  <a:lnTo>
                    <a:pt x="7" y="17"/>
                  </a:lnTo>
                  <a:lnTo>
                    <a:pt x="7" y="17"/>
                  </a:lnTo>
                  <a:lnTo>
                    <a:pt x="7" y="24"/>
                  </a:lnTo>
                  <a:lnTo>
                    <a:pt x="7" y="24"/>
                  </a:lnTo>
                  <a:lnTo>
                    <a:pt x="7" y="33"/>
                  </a:lnTo>
                  <a:lnTo>
                    <a:pt x="7" y="33"/>
                  </a:lnTo>
                  <a:lnTo>
                    <a:pt x="9" y="39"/>
                  </a:lnTo>
                  <a:lnTo>
                    <a:pt x="9" y="39"/>
                  </a:lnTo>
                  <a:lnTo>
                    <a:pt x="12" y="42"/>
                  </a:lnTo>
                  <a:lnTo>
                    <a:pt x="12" y="42"/>
                  </a:lnTo>
                  <a:lnTo>
                    <a:pt x="16" y="44"/>
                  </a:lnTo>
                  <a:lnTo>
                    <a:pt x="16" y="44"/>
                  </a:lnTo>
                  <a:lnTo>
                    <a:pt x="19" y="42"/>
                  </a:lnTo>
                  <a:lnTo>
                    <a:pt x="19" y="42"/>
                  </a:lnTo>
                  <a:lnTo>
                    <a:pt x="22" y="41"/>
                  </a:lnTo>
                  <a:lnTo>
                    <a:pt x="22" y="41"/>
                  </a:lnTo>
                  <a:lnTo>
                    <a:pt x="24" y="38"/>
                  </a:lnTo>
                  <a:lnTo>
                    <a:pt x="24" y="38"/>
                  </a:lnTo>
                  <a:lnTo>
                    <a:pt x="25" y="35"/>
                  </a:lnTo>
                  <a:lnTo>
                    <a:pt x="25" y="35"/>
                  </a:lnTo>
                  <a:lnTo>
                    <a:pt x="25" y="30"/>
                  </a:lnTo>
                  <a:lnTo>
                    <a:pt x="25" y="30"/>
                  </a:lnTo>
                  <a:lnTo>
                    <a:pt x="25" y="24"/>
                  </a:lnTo>
                  <a:lnTo>
                    <a:pt x="25"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26" name="Freeform 72"/>
            <p:cNvSpPr>
              <a:spLocks/>
            </p:cNvSpPr>
            <p:nvPr/>
          </p:nvSpPr>
          <p:spPr bwMode="auto">
            <a:xfrm>
              <a:off x="3866" y="2027"/>
              <a:ext cx="13" cy="21"/>
            </a:xfrm>
            <a:custGeom>
              <a:avLst/>
              <a:gdLst/>
              <a:ahLst/>
              <a:cxnLst>
                <a:cxn ang="0">
                  <a:pos x="27" y="44"/>
                </a:cxn>
                <a:cxn ang="0">
                  <a:pos x="27" y="45"/>
                </a:cxn>
                <a:cxn ang="0">
                  <a:pos x="25" y="45"/>
                </a:cxn>
                <a:cxn ang="0">
                  <a:pos x="25" y="45"/>
                </a:cxn>
                <a:cxn ang="0">
                  <a:pos x="1" y="47"/>
                </a:cxn>
                <a:cxn ang="0">
                  <a:pos x="1" y="45"/>
                </a:cxn>
                <a:cxn ang="0">
                  <a:pos x="0" y="45"/>
                </a:cxn>
                <a:cxn ang="0">
                  <a:pos x="0" y="45"/>
                </a:cxn>
                <a:cxn ang="0">
                  <a:pos x="0" y="44"/>
                </a:cxn>
                <a:cxn ang="0">
                  <a:pos x="0" y="42"/>
                </a:cxn>
                <a:cxn ang="0">
                  <a:pos x="0" y="42"/>
                </a:cxn>
                <a:cxn ang="0">
                  <a:pos x="0" y="41"/>
                </a:cxn>
                <a:cxn ang="0">
                  <a:pos x="1" y="41"/>
                </a:cxn>
                <a:cxn ang="0">
                  <a:pos x="10" y="6"/>
                </a:cxn>
                <a:cxn ang="0">
                  <a:pos x="1" y="11"/>
                </a:cxn>
                <a:cxn ang="0">
                  <a:pos x="1" y="12"/>
                </a:cxn>
                <a:cxn ang="0">
                  <a:pos x="0" y="12"/>
                </a:cxn>
                <a:cxn ang="0">
                  <a:pos x="0" y="11"/>
                </a:cxn>
                <a:cxn ang="0">
                  <a:pos x="0" y="9"/>
                </a:cxn>
                <a:cxn ang="0">
                  <a:pos x="0" y="9"/>
                </a:cxn>
                <a:cxn ang="0">
                  <a:pos x="0" y="8"/>
                </a:cxn>
                <a:cxn ang="0">
                  <a:pos x="0" y="8"/>
                </a:cxn>
                <a:cxn ang="0">
                  <a:pos x="12" y="0"/>
                </a:cxn>
                <a:cxn ang="0">
                  <a:pos x="12" y="0"/>
                </a:cxn>
                <a:cxn ang="0">
                  <a:pos x="12" y="0"/>
                </a:cxn>
                <a:cxn ang="0">
                  <a:pos x="13" y="0"/>
                </a:cxn>
                <a:cxn ang="0">
                  <a:pos x="13" y="0"/>
                </a:cxn>
                <a:cxn ang="0">
                  <a:pos x="15" y="0"/>
                </a:cxn>
                <a:cxn ang="0">
                  <a:pos x="16" y="0"/>
                </a:cxn>
                <a:cxn ang="0">
                  <a:pos x="16" y="0"/>
                </a:cxn>
                <a:cxn ang="0">
                  <a:pos x="16" y="0"/>
                </a:cxn>
                <a:cxn ang="0">
                  <a:pos x="25" y="41"/>
                </a:cxn>
                <a:cxn ang="0">
                  <a:pos x="25" y="41"/>
                </a:cxn>
                <a:cxn ang="0">
                  <a:pos x="25" y="42"/>
                </a:cxn>
                <a:cxn ang="0">
                  <a:pos x="27" y="42"/>
                </a:cxn>
                <a:cxn ang="0">
                  <a:pos x="27" y="44"/>
                </a:cxn>
              </a:cxnLst>
              <a:rect l="0" t="0" r="r" b="b"/>
              <a:pathLst>
                <a:path w="27" h="47">
                  <a:moveTo>
                    <a:pt x="27" y="44"/>
                  </a:moveTo>
                  <a:lnTo>
                    <a:pt x="27" y="44"/>
                  </a:lnTo>
                  <a:lnTo>
                    <a:pt x="27" y="45"/>
                  </a:lnTo>
                  <a:lnTo>
                    <a:pt x="27" y="45"/>
                  </a:lnTo>
                  <a:lnTo>
                    <a:pt x="25" y="45"/>
                  </a:lnTo>
                  <a:lnTo>
                    <a:pt x="25" y="45"/>
                  </a:lnTo>
                  <a:lnTo>
                    <a:pt x="25" y="45"/>
                  </a:lnTo>
                  <a:lnTo>
                    <a:pt x="25" y="45"/>
                  </a:lnTo>
                  <a:lnTo>
                    <a:pt x="25" y="47"/>
                  </a:lnTo>
                  <a:lnTo>
                    <a:pt x="1" y="47"/>
                  </a:lnTo>
                  <a:lnTo>
                    <a:pt x="1" y="47"/>
                  </a:lnTo>
                  <a:lnTo>
                    <a:pt x="1" y="45"/>
                  </a:lnTo>
                  <a:lnTo>
                    <a:pt x="1" y="45"/>
                  </a:lnTo>
                  <a:lnTo>
                    <a:pt x="0" y="45"/>
                  </a:lnTo>
                  <a:lnTo>
                    <a:pt x="0" y="45"/>
                  </a:lnTo>
                  <a:lnTo>
                    <a:pt x="0" y="45"/>
                  </a:lnTo>
                  <a:lnTo>
                    <a:pt x="0" y="45"/>
                  </a:lnTo>
                  <a:lnTo>
                    <a:pt x="0" y="44"/>
                  </a:lnTo>
                  <a:lnTo>
                    <a:pt x="0" y="44"/>
                  </a:lnTo>
                  <a:lnTo>
                    <a:pt x="0" y="42"/>
                  </a:lnTo>
                  <a:lnTo>
                    <a:pt x="0" y="42"/>
                  </a:lnTo>
                  <a:lnTo>
                    <a:pt x="0" y="42"/>
                  </a:lnTo>
                  <a:lnTo>
                    <a:pt x="0" y="42"/>
                  </a:lnTo>
                  <a:lnTo>
                    <a:pt x="0" y="41"/>
                  </a:lnTo>
                  <a:lnTo>
                    <a:pt x="0" y="41"/>
                  </a:lnTo>
                  <a:lnTo>
                    <a:pt x="1" y="41"/>
                  </a:lnTo>
                  <a:lnTo>
                    <a:pt x="10" y="41"/>
                  </a:lnTo>
                  <a:lnTo>
                    <a:pt x="10" y="6"/>
                  </a:lnTo>
                  <a:lnTo>
                    <a:pt x="1" y="11"/>
                  </a:lnTo>
                  <a:lnTo>
                    <a:pt x="1" y="11"/>
                  </a:lnTo>
                  <a:lnTo>
                    <a:pt x="1" y="12"/>
                  </a:lnTo>
                  <a:lnTo>
                    <a:pt x="1" y="12"/>
                  </a:lnTo>
                  <a:lnTo>
                    <a:pt x="0" y="12"/>
                  </a:lnTo>
                  <a:lnTo>
                    <a:pt x="0" y="12"/>
                  </a:lnTo>
                  <a:lnTo>
                    <a:pt x="0" y="11"/>
                  </a:lnTo>
                  <a:lnTo>
                    <a:pt x="0" y="11"/>
                  </a:lnTo>
                  <a:lnTo>
                    <a:pt x="0" y="9"/>
                  </a:lnTo>
                  <a:lnTo>
                    <a:pt x="0" y="9"/>
                  </a:lnTo>
                  <a:lnTo>
                    <a:pt x="0" y="9"/>
                  </a:lnTo>
                  <a:lnTo>
                    <a:pt x="0" y="9"/>
                  </a:lnTo>
                  <a:lnTo>
                    <a:pt x="0" y="8"/>
                  </a:lnTo>
                  <a:lnTo>
                    <a:pt x="0" y="8"/>
                  </a:lnTo>
                  <a:lnTo>
                    <a:pt x="0" y="8"/>
                  </a:lnTo>
                  <a:lnTo>
                    <a:pt x="0" y="8"/>
                  </a:lnTo>
                  <a:lnTo>
                    <a:pt x="1" y="6"/>
                  </a:lnTo>
                  <a:lnTo>
                    <a:pt x="12" y="0"/>
                  </a:lnTo>
                  <a:lnTo>
                    <a:pt x="12" y="0"/>
                  </a:lnTo>
                  <a:lnTo>
                    <a:pt x="12" y="0"/>
                  </a:lnTo>
                  <a:lnTo>
                    <a:pt x="12" y="0"/>
                  </a:lnTo>
                  <a:lnTo>
                    <a:pt x="12" y="0"/>
                  </a:lnTo>
                  <a:lnTo>
                    <a:pt x="12" y="0"/>
                  </a:lnTo>
                  <a:lnTo>
                    <a:pt x="13" y="0"/>
                  </a:lnTo>
                  <a:lnTo>
                    <a:pt x="13" y="0"/>
                  </a:lnTo>
                  <a:lnTo>
                    <a:pt x="13" y="0"/>
                  </a:lnTo>
                  <a:lnTo>
                    <a:pt x="13" y="0"/>
                  </a:lnTo>
                  <a:lnTo>
                    <a:pt x="15" y="0"/>
                  </a:lnTo>
                  <a:lnTo>
                    <a:pt x="15" y="0"/>
                  </a:lnTo>
                  <a:lnTo>
                    <a:pt x="16" y="0"/>
                  </a:lnTo>
                  <a:lnTo>
                    <a:pt x="16" y="0"/>
                  </a:lnTo>
                  <a:lnTo>
                    <a:pt x="16" y="0"/>
                  </a:lnTo>
                  <a:lnTo>
                    <a:pt x="16" y="0"/>
                  </a:lnTo>
                  <a:lnTo>
                    <a:pt x="16" y="0"/>
                  </a:lnTo>
                  <a:lnTo>
                    <a:pt x="16" y="41"/>
                  </a:lnTo>
                  <a:lnTo>
                    <a:pt x="25" y="41"/>
                  </a:lnTo>
                  <a:lnTo>
                    <a:pt x="25" y="41"/>
                  </a:lnTo>
                  <a:lnTo>
                    <a:pt x="25" y="41"/>
                  </a:lnTo>
                  <a:lnTo>
                    <a:pt x="25" y="41"/>
                  </a:lnTo>
                  <a:lnTo>
                    <a:pt x="25" y="42"/>
                  </a:lnTo>
                  <a:lnTo>
                    <a:pt x="25" y="42"/>
                  </a:lnTo>
                  <a:lnTo>
                    <a:pt x="27" y="42"/>
                  </a:lnTo>
                  <a:lnTo>
                    <a:pt x="27" y="42"/>
                  </a:lnTo>
                  <a:lnTo>
                    <a:pt x="27" y="44"/>
                  </a:lnTo>
                  <a:lnTo>
                    <a:pt x="27" y="4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27" name="Freeform 73"/>
            <p:cNvSpPr>
              <a:spLocks noEditPoints="1"/>
            </p:cNvSpPr>
            <p:nvPr/>
          </p:nvSpPr>
          <p:spPr bwMode="auto">
            <a:xfrm>
              <a:off x="3892" y="2026"/>
              <a:ext cx="15" cy="22"/>
            </a:xfrm>
            <a:custGeom>
              <a:avLst/>
              <a:gdLst/>
              <a:ahLst/>
              <a:cxnLst>
                <a:cxn ang="0">
                  <a:pos x="32" y="24"/>
                </a:cxn>
                <a:cxn ang="0">
                  <a:pos x="30" y="33"/>
                </a:cxn>
                <a:cxn ang="0">
                  <a:pos x="27" y="40"/>
                </a:cxn>
                <a:cxn ang="0">
                  <a:pos x="23" y="46"/>
                </a:cxn>
                <a:cxn ang="0">
                  <a:pos x="20" y="48"/>
                </a:cxn>
                <a:cxn ang="0">
                  <a:pos x="15" y="48"/>
                </a:cxn>
                <a:cxn ang="0">
                  <a:pos x="8" y="46"/>
                </a:cxn>
                <a:cxn ang="0">
                  <a:pos x="3" y="42"/>
                </a:cxn>
                <a:cxn ang="0">
                  <a:pos x="0" y="34"/>
                </a:cxn>
                <a:cxn ang="0">
                  <a:pos x="0" y="24"/>
                </a:cxn>
                <a:cxn ang="0">
                  <a:pos x="0" y="15"/>
                </a:cxn>
                <a:cxn ang="0">
                  <a:pos x="3" y="7"/>
                </a:cxn>
                <a:cxn ang="0">
                  <a:pos x="5" y="4"/>
                </a:cxn>
                <a:cxn ang="0">
                  <a:pos x="8" y="1"/>
                </a:cxn>
                <a:cxn ang="0">
                  <a:pos x="15" y="0"/>
                </a:cxn>
                <a:cxn ang="0">
                  <a:pos x="20" y="1"/>
                </a:cxn>
                <a:cxn ang="0">
                  <a:pos x="23" y="1"/>
                </a:cxn>
                <a:cxn ang="0">
                  <a:pos x="29" y="6"/>
                </a:cxn>
                <a:cxn ang="0">
                  <a:pos x="30" y="13"/>
                </a:cxn>
                <a:cxn ang="0">
                  <a:pos x="32" y="24"/>
                </a:cxn>
                <a:cxn ang="0">
                  <a:pos x="26" y="24"/>
                </a:cxn>
                <a:cxn ang="0">
                  <a:pos x="24" y="18"/>
                </a:cxn>
                <a:cxn ang="0">
                  <a:pos x="24" y="13"/>
                </a:cxn>
                <a:cxn ang="0">
                  <a:pos x="23" y="10"/>
                </a:cxn>
                <a:cxn ang="0">
                  <a:pos x="21" y="7"/>
                </a:cxn>
                <a:cxn ang="0">
                  <a:pos x="18" y="6"/>
                </a:cxn>
                <a:cxn ang="0">
                  <a:pos x="15" y="6"/>
                </a:cxn>
                <a:cxn ang="0">
                  <a:pos x="11" y="7"/>
                </a:cxn>
                <a:cxn ang="0">
                  <a:pos x="8" y="10"/>
                </a:cxn>
                <a:cxn ang="0">
                  <a:pos x="6" y="16"/>
                </a:cxn>
                <a:cxn ang="0">
                  <a:pos x="6" y="24"/>
                </a:cxn>
                <a:cxn ang="0">
                  <a:pos x="6" y="33"/>
                </a:cxn>
                <a:cxn ang="0">
                  <a:pos x="8" y="39"/>
                </a:cxn>
                <a:cxn ang="0">
                  <a:pos x="11" y="42"/>
                </a:cxn>
                <a:cxn ang="0">
                  <a:pos x="15" y="43"/>
                </a:cxn>
                <a:cxn ang="0">
                  <a:pos x="18" y="42"/>
                </a:cxn>
                <a:cxn ang="0">
                  <a:pos x="21" y="40"/>
                </a:cxn>
                <a:cxn ang="0">
                  <a:pos x="23" y="37"/>
                </a:cxn>
                <a:cxn ang="0">
                  <a:pos x="24" y="34"/>
                </a:cxn>
                <a:cxn ang="0">
                  <a:pos x="24" y="30"/>
                </a:cxn>
                <a:cxn ang="0">
                  <a:pos x="26" y="24"/>
                </a:cxn>
              </a:cxnLst>
              <a:rect l="0" t="0" r="r" b="b"/>
              <a:pathLst>
                <a:path w="32" h="48">
                  <a:moveTo>
                    <a:pt x="32" y="24"/>
                  </a:moveTo>
                  <a:lnTo>
                    <a:pt x="32" y="24"/>
                  </a:lnTo>
                  <a:lnTo>
                    <a:pt x="30" y="33"/>
                  </a:lnTo>
                  <a:lnTo>
                    <a:pt x="30" y="33"/>
                  </a:lnTo>
                  <a:lnTo>
                    <a:pt x="27" y="40"/>
                  </a:lnTo>
                  <a:lnTo>
                    <a:pt x="27" y="40"/>
                  </a:lnTo>
                  <a:lnTo>
                    <a:pt x="26" y="43"/>
                  </a:lnTo>
                  <a:lnTo>
                    <a:pt x="23" y="46"/>
                  </a:lnTo>
                  <a:lnTo>
                    <a:pt x="23" y="46"/>
                  </a:lnTo>
                  <a:lnTo>
                    <a:pt x="20" y="48"/>
                  </a:lnTo>
                  <a:lnTo>
                    <a:pt x="15" y="48"/>
                  </a:lnTo>
                  <a:lnTo>
                    <a:pt x="15" y="48"/>
                  </a:lnTo>
                  <a:lnTo>
                    <a:pt x="8" y="46"/>
                  </a:lnTo>
                  <a:lnTo>
                    <a:pt x="8" y="46"/>
                  </a:lnTo>
                  <a:lnTo>
                    <a:pt x="5" y="45"/>
                  </a:lnTo>
                  <a:lnTo>
                    <a:pt x="3" y="42"/>
                  </a:lnTo>
                  <a:lnTo>
                    <a:pt x="3" y="42"/>
                  </a:lnTo>
                  <a:lnTo>
                    <a:pt x="0" y="34"/>
                  </a:lnTo>
                  <a:lnTo>
                    <a:pt x="0" y="34"/>
                  </a:lnTo>
                  <a:lnTo>
                    <a:pt x="0" y="24"/>
                  </a:lnTo>
                  <a:lnTo>
                    <a:pt x="0" y="24"/>
                  </a:lnTo>
                  <a:lnTo>
                    <a:pt x="0" y="15"/>
                  </a:lnTo>
                  <a:lnTo>
                    <a:pt x="0" y="15"/>
                  </a:lnTo>
                  <a:lnTo>
                    <a:pt x="3" y="7"/>
                  </a:lnTo>
                  <a:lnTo>
                    <a:pt x="3" y="7"/>
                  </a:lnTo>
                  <a:lnTo>
                    <a:pt x="5" y="4"/>
                  </a:lnTo>
                  <a:lnTo>
                    <a:pt x="8" y="1"/>
                  </a:lnTo>
                  <a:lnTo>
                    <a:pt x="8" y="1"/>
                  </a:lnTo>
                  <a:lnTo>
                    <a:pt x="12" y="1"/>
                  </a:lnTo>
                  <a:lnTo>
                    <a:pt x="15" y="0"/>
                  </a:lnTo>
                  <a:lnTo>
                    <a:pt x="15" y="0"/>
                  </a:lnTo>
                  <a:lnTo>
                    <a:pt x="20" y="1"/>
                  </a:lnTo>
                  <a:lnTo>
                    <a:pt x="23" y="1"/>
                  </a:lnTo>
                  <a:lnTo>
                    <a:pt x="23" y="1"/>
                  </a:lnTo>
                  <a:lnTo>
                    <a:pt x="26" y="4"/>
                  </a:lnTo>
                  <a:lnTo>
                    <a:pt x="29" y="6"/>
                  </a:lnTo>
                  <a:lnTo>
                    <a:pt x="29" y="6"/>
                  </a:lnTo>
                  <a:lnTo>
                    <a:pt x="30" y="13"/>
                  </a:lnTo>
                  <a:lnTo>
                    <a:pt x="30" y="13"/>
                  </a:lnTo>
                  <a:lnTo>
                    <a:pt x="32" y="24"/>
                  </a:lnTo>
                  <a:lnTo>
                    <a:pt x="32" y="24"/>
                  </a:lnTo>
                  <a:close/>
                  <a:moveTo>
                    <a:pt x="26" y="24"/>
                  </a:moveTo>
                  <a:lnTo>
                    <a:pt x="26" y="24"/>
                  </a:lnTo>
                  <a:lnTo>
                    <a:pt x="24" y="18"/>
                  </a:lnTo>
                  <a:lnTo>
                    <a:pt x="24" y="18"/>
                  </a:lnTo>
                  <a:lnTo>
                    <a:pt x="24" y="13"/>
                  </a:lnTo>
                  <a:lnTo>
                    <a:pt x="24" y="13"/>
                  </a:lnTo>
                  <a:lnTo>
                    <a:pt x="23" y="10"/>
                  </a:lnTo>
                  <a:lnTo>
                    <a:pt x="23" y="10"/>
                  </a:lnTo>
                  <a:lnTo>
                    <a:pt x="21" y="7"/>
                  </a:lnTo>
                  <a:lnTo>
                    <a:pt x="21" y="7"/>
                  </a:lnTo>
                  <a:lnTo>
                    <a:pt x="18" y="6"/>
                  </a:lnTo>
                  <a:lnTo>
                    <a:pt x="18" y="6"/>
                  </a:lnTo>
                  <a:lnTo>
                    <a:pt x="15" y="6"/>
                  </a:lnTo>
                  <a:lnTo>
                    <a:pt x="15" y="6"/>
                  </a:lnTo>
                  <a:lnTo>
                    <a:pt x="11" y="7"/>
                  </a:lnTo>
                  <a:lnTo>
                    <a:pt x="11" y="7"/>
                  </a:lnTo>
                  <a:lnTo>
                    <a:pt x="8" y="10"/>
                  </a:lnTo>
                  <a:lnTo>
                    <a:pt x="8" y="10"/>
                  </a:lnTo>
                  <a:lnTo>
                    <a:pt x="6" y="16"/>
                  </a:lnTo>
                  <a:lnTo>
                    <a:pt x="6" y="16"/>
                  </a:lnTo>
                  <a:lnTo>
                    <a:pt x="6" y="24"/>
                  </a:lnTo>
                  <a:lnTo>
                    <a:pt x="6" y="24"/>
                  </a:lnTo>
                  <a:lnTo>
                    <a:pt x="6" y="33"/>
                  </a:lnTo>
                  <a:lnTo>
                    <a:pt x="6" y="33"/>
                  </a:lnTo>
                  <a:lnTo>
                    <a:pt x="8" y="39"/>
                  </a:lnTo>
                  <a:lnTo>
                    <a:pt x="8" y="39"/>
                  </a:lnTo>
                  <a:lnTo>
                    <a:pt x="11" y="42"/>
                  </a:lnTo>
                  <a:lnTo>
                    <a:pt x="11" y="42"/>
                  </a:lnTo>
                  <a:lnTo>
                    <a:pt x="15" y="43"/>
                  </a:lnTo>
                  <a:lnTo>
                    <a:pt x="15" y="43"/>
                  </a:lnTo>
                  <a:lnTo>
                    <a:pt x="18" y="42"/>
                  </a:lnTo>
                  <a:lnTo>
                    <a:pt x="18" y="42"/>
                  </a:lnTo>
                  <a:lnTo>
                    <a:pt x="21" y="40"/>
                  </a:lnTo>
                  <a:lnTo>
                    <a:pt x="21" y="40"/>
                  </a:lnTo>
                  <a:lnTo>
                    <a:pt x="23" y="37"/>
                  </a:lnTo>
                  <a:lnTo>
                    <a:pt x="23" y="37"/>
                  </a:lnTo>
                  <a:lnTo>
                    <a:pt x="24" y="34"/>
                  </a:lnTo>
                  <a:lnTo>
                    <a:pt x="24" y="34"/>
                  </a:lnTo>
                  <a:lnTo>
                    <a:pt x="24" y="30"/>
                  </a:lnTo>
                  <a:lnTo>
                    <a:pt x="24" y="30"/>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28" name="Freeform 74"/>
            <p:cNvSpPr>
              <a:spLocks noEditPoints="1"/>
            </p:cNvSpPr>
            <p:nvPr/>
          </p:nvSpPr>
          <p:spPr bwMode="auto">
            <a:xfrm>
              <a:off x="3547" y="2035"/>
              <a:ext cx="16" cy="22"/>
            </a:xfrm>
            <a:custGeom>
              <a:avLst/>
              <a:gdLst/>
              <a:ahLst/>
              <a:cxnLst>
                <a:cxn ang="0">
                  <a:pos x="33" y="24"/>
                </a:cxn>
                <a:cxn ang="0">
                  <a:pos x="32" y="33"/>
                </a:cxn>
                <a:cxn ang="0">
                  <a:pos x="29" y="41"/>
                </a:cxn>
                <a:cxn ang="0">
                  <a:pos x="24" y="46"/>
                </a:cxn>
                <a:cxn ang="0">
                  <a:pos x="21" y="47"/>
                </a:cxn>
                <a:cxn ang="0">
                  <a:pos x="17" y="49"/>
                </a:cxn>
                <a:cxn ang="0">
                  <a:pos x="9" y="47"/>
                </a:cxn>
                <a:cxn ang="0">
                  <a:pos x="5"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3" y="24"/>
                </a:cxn>
                <a:cxn ang="0">
                  <a:pos x="27" y="24"/>
                </a:cxn>
                <a:cxn ang="0">
                  <a:pos x="26" y="18"/>
                </a:cxn>
                <a:cxn ang="0">
                  <a:pos x="26" y="14"/>
                </a:cxn>
                <a:cxn ang="0">
                  <a:pos x="24" y="9"/>
                </a:cxn>
                <a:cxn ang="0">
                  <a:pos x="23" y="8"/>
                </a:cxn>
                <a:cxn ang="0">
                  <a:pos x="20" y="6"/>
                </a:cxn>
                <a:cxn ang="0">
                  <a:pos x="17" y="5"/>
                </a:cxn>
                <a:cxn ang="0">
                  <a:pos x="12" y="6"/>
                </a:cxn>
                <a:cxn ang="0">
                  <a:pos x="9" y="11"/>
                </a:cxn>
                <a:cxn ang="0">
                  <a:pos x="8" y="17"/>
                </a:cxn>
                <a:cxn ang="0">
                  <a:pos x="8" y="24"/>
                </a:cxn>
                <a:cxn ang="0">
                  <a:pos x="8" y="32"/>
                </a:cxn>
                <a:cxn ang="0">
                  <a:pos x="9" y="38"/>
                </a:cxn>
                <a:cxn ang="0">
                  <a:pos x="12" y="42"/>
                </a:cxn>
                <a:cxn ang="0">
                  <a:pos x="17" y="42"/>
                </a:cxn>
                <a:cxn ang="0">
                  <a:pos x="20" y="42"/>
                </a:cxn>
                <a:cxn ang="0">
                  <a:pos x="23" y="41"/>
                </a:cxn>
                <a:cxn ang="0">
                  <a:pos x="24" y="38"/>
                </a:cxn>
                <a:cxn ang="0">
                  <a:pos x="26" y="33"/>
                </a:cxn>
                <a:cxn ang="0">
                  <a:pos x="26" y="29"/>
                </a:cxn>
                <a:cxn ang="0">
                  <a:pos x="27" y="24"/>
                </a:cxn>
              </a:cxnLst>
              <a:rect l="0" t="0" r="r" b="b"/>
              <a:pathLst>
                <a:path w="33" h="49">
                  <a:moveTo>
                    <a:pt x="33" y="24"/>
                  </a:moveTo>
                  <a:lnTo>
                    <a:pt x="33" y="24"/>
                  </a:lnTo>
                  <a:lnTo>
                    <a:pt x="32" y="33"/>
                  </a:lnTo>
                  <a:lnTo>
                    <a:pt x="32" y="33"/>
                  </a:lnTo>
                  <a:lnTo>
                    <a:pt x="29" y="41"/>
                  </a:lnTo>
                  <a:lnTo>
                    <a:pt x="29" y="41"/>
                  </a:lnTo>
                  <a:lnTo>
                    <a:pt x="27" y="44"/>
                  </a:lnTo>
                  <a:lnTo>
                    <a:pt x="24" y="46"/>
                  </a:lnTo>
                  <a:lnTo>
                    <a:pt x="24" y="46"/>
                  </a:lnTo>
                  <a:lnTo>
                    <a:pt x="21" y="47"/>
                  </a:lnTo>
                  <a:lnTo>
                    <a:pt x="17" y="49"/>
                  </a:lnTo>
                  <a:lnTo>
                    <a:pt x="17" y="49"/>
                  </a:lnTo>
                  <a:lnTo>
                    <a:pt x="9" y="47"/>
                  </a:lnTo>
                  <a:lnTo>
                    <a:pt x="9" y="47"/>
                  </a:lnTo>
                  <a:lnTo>
                    <a:pt x="6" y="44"/>
                  </a:lnTo>
                  <a:lnTo>
                    <a:pt x="5" y="42"/>
                  </a:lnTo>
                  <a:lnTo>
                    <a:pt x="5" y="42"/>
                  </a:lnTo>
                  <a:lnTo>
                    <a:pt x="2" y="35"/>
                  </a:lnTo>
                  <a:lnTo>
                    <a:pt x="2" y="35"/>
                  </a:lnTo>
                  <a:lnTo>
                    <a:pt x="0" y="24"/>
                  </a:lnTo>
                  <a:lnTo>
                    <a:pt x="0" y="24"/>
                  </a:lnTo>
                  <a:lnTo>
                    <a:pt x="2" y="14"/>
                  </a:lnTo>
                  <a:lnTo>
                    <a:pt x="2" y="14"/>
                  </a:lnTo>
                  <a:lnTo>
                    <a:pt x="5" y="6"/>
                  </a:lnTo>
                  <a:lnTo>
                    <a:pt x="5" y="6"/>
                  </a:lnTo>
                  <a:lnTo>
                    <a:pt x="6" y="5"/>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3" y="24"/>
                  </a:lnTo>
                  <a:lnTo>
                    <a:pt x="33" y="24"/>
                  </a:lnTo>
                  <a:close/>
                  <a:moveTo>
                    <a:pt x="27" y="24"/>
                  </a:moveTo>
                  <a:lnTo>
                    <a:pt x="27"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8" y="24"/>
                  </a:lnTo>
                  <a:lnTo>
                    <a:pt x="8"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7" y="24"/>
                  </a:lnTo>
                  <a:lnTo>
                    <a:pt x="27"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29" name="Freeform 75"/>
            <p:cNvSpPr>
              <a:spLocks/>
            </p:cNvSpPr>
            <p:nvPr/>
          </p:nvSpPr>
          <p:spPr bwMode="auto">
            <a:xfrm>
              <a:off x="3573" y="2032"/>
              <a:ext cx="12" cy="22"/>
            </a:xfrm>
            <a:custGeom>
              <a:avLst/>
              <a:gdLst/>
              <a:ahLst/>
              <a:cxnLst>
                <a:cxn ang="0">
                  <a:pos x="27" y="45"/>
                </a:cxn>
                <a:cxn ang="0">
                  <a:pos x="26" y="45"/>
                </a:cxn>
                <a:cxn ang="0">
                  <a:pos x="26" y="46"/>
                </a:cxn>
                <a:cxn ang="0">
                  <a:pos x="26" y="46"/>
                </a:cxn>
                <a:cxn ang="0">
                  <a:pos x="1" y="46"/>
                </a:cxn>
                <a:cxn ang="0">
                  <a:pos x="0" y="46"/>
                </a:cxn>
                <a:cxn ang="0">
                  <a:pos x="0" y="46"/>
                </a:cxn>
                <a:cxn ang="0">
                  <a:pos x="0" y="45"/>
                </a:cxn>
                <a:cxn ang="0">
                  <a:pos x="0" y="45"/>
                </a:cxn>
                <a:cxn ang="0">
                  <a:pos x="0" y="43"/>
                </a:cxn>
                <a:cxn ang="0">
                  <a:pos x="0" y="42"/>
                </a:cxn>
                <a:cxn ang="0">
                  <a:pos x="0" y="42"/>
                </a:cxn>
                <a:cxn ang="0">
                  <a:pos x="1" y="42"/>
                </a:cxn>
                <a:cxn ang="0">
                  <a:pos x="11" y="7"/>
                </a:cxn>
                <a:cxn ang="0">
                  <a:pos x="1" y="12"/>
                </a:cxn>
                <a:cxn ang="0">
                  <a:pos x="0" y="12"/>
                </a:cxn>
                <a:cxn ang="0">
                  <a:pos x="0" y="12"/>
                </a:cxn>
                <a:cxn ang="0">
                  <a:pos x="0" y="12"/>
                </a:cxn>
                <a:cxn ang="0">
                  <a:pos x="0" y="10"/>
                </a:cxn>
                <a:cxn ang="0">
                  <a:pos x="0" y="9"/>
                </a:cxn>
                <a:cxn ang="0">
                  <a:pos x="0" y="9"/>
                </a:cxn>
                <a:cxn ang="0">
                  <a:pos x="0" y="7"/>
                </a:cxn>
                <a:cxn ang="0">
                  <a:pos x="11" y="1"/>
                </a:cxn>
                <a:cxn ang="0">
                  <a:pos x="12" y="1"/>
                </a:cxn>
                <a:cxn ang="0">
                  <a:pos x="12" y="0"/>
                </a:cxn>
                <a:cxn ang="0">
                  <a:pos x="14" y="0"/>
                </a:cxn>
                <a:cxn ang="0">
                  <a:pos x="14" y="0"/>
                </a:cxn>
                <a:cxn ang="0">
                  <a:pos x="15" y="0"/>
                </a:cxn>
                <a:cxn ang="0">
                  <a:pos x="17" y="1"/>
                </a:cxn>
                <a:cxn ang="0">
                  <a:pos x="17" y="1"/>
                </a:cxn>
                <a:cxn ang="0">
                  <a:pos x="17" y="1"/>
                </a:cxn>
                <a:cxn ang="0">
                  <a:pos x="26" y="42"/>
                </a:cxn>
                <a:cxn ang="0">
                  <a:pos x="26" y="42"/>
                </a:cxn>
                <a:cxn ang="0">
                  <a:pos x="26" y="42"/>
                </a:cxn>
                <a:cxn ang="0">
                  <a:pos x="26" y="43"/>
                </a:cxn>
                <a:cxn ang="0">
                  <a:pos x="27" y="45"/>
                </a:cxn>
              </a:cxnLst>
              <a:rect l="0" t="0" r="r" b="b"/>
              <a:pathLst>
                <a:path w="27" h="46">
                  <a:moveTo>
                    <a:pt x="27" y="45"/>
                  </a:moveTo>
                  <a:lnTo>
                    <a:pt x="27" y="45"/>
                  </a:lnTo>
                  <a:lnTo>
                    <a:pt x="26" y="45"/>
                  </a:lnTo>
                  <a:lnTo>
                    <a:pt x="26" y="45"/>
                  </a:lnTo>
                  <a:lnTo>
                    <a:pt x="26" y="46"/>
                  </a:lnTo>
                  <a:lnTo>
                    <a:pt x="26" y="46"/>
                  </a:lnTo>
                  <a:lnTo>
                    <a:pt x="26" y="46"/>
                  </a:lnTo>
                  <a:lnTo>
                    <a:pt x="26" y="46"/>
                  </a:lnTo>
                  <a:lnTo>
                    <a:pt x="26" y="46"/>
                  </a:lnTo>
                  <a:lnTo>
                    <a:pt x="1" y="46"/>
                  </a:lnTo>
                  <a:lnTo>
                    <a:pt x="1"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1" y="42"/>
                  </a:lnTo>
                  <a:lnTo>
                    <a:pt x="11" y="42"/>
                  </a:lnTo>
                  <a:lnTo>
                    <a:pt x="11" y="7"/>
                  </a:lnTo>
                  <a:lnTo>
                    <a:pt x="1" y="12"/>
                  </a:lnTo>
                  <a:lnTo>
                    <a:pt x="1"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1"/>
                  </a:lnTo>
                  <a:lnTo>
                    <a:pt x="12" y="1"/>
                  </a:lnTo>
                  <a:lnTo>
                    <a:pt x="12" y="0"/>
                  </a:lnTo>
                  <a:lnTo>
                    <a:pt x="12" y="0"/>
                  </a:lnTo>
                  <a:lnTo>
                    <a:pt x="14" y="0"/>
                  </a:lnTo>
                  <a:lnTo>
                    <a:pt x="14" y="0"/>
                  </a:lnTo>
                  <a:lnTo>
                    <a:pt x="14" y="0"/>
                  </a:lnTo>
                  <a:lnTo>
                    <a:pt x="14" y="0"/>
                  </a:lnTo>
                  <a:lnTo>
                    <a:pt x="15" y="0"/>
                  </a:lnTo>
                  <a:lnTo>
                    <a:pt x="15" y="0"/>
                  </a:lnTo>
                  <a:lnTo>
                    <a:pt x="17" y="1"/>
                  </a:lnTo>
                  <a:lnTo>
                    <a:pt x="17" y="1"/>
                  </a:lnTo>
                  <a:lnTo>
                    <a:pt x="17" y="1"/>
                  </a:lnTo>
                  <a:lnTo>
                    <a:pt x="17" y="1"/>
                  </a:lnTo>
                  <a:lnTo>
                    <a:pt x="17" y="1"/>
                  </a:lnTo>
                  <a:lnTo>
                    <a:pt x="17" y="42"/>
                  </a:lnTo>
                  <a:lnTo>
                    <a:pt x="26" y="42"/>
                  </a:lnTo>
                  <a:lnTo>
                    <a:pt x="26" y="42"/>
                  </a:lnTo>
                  <a:lnTo>
                    <a:pt x="26" y="42"/>
                  </a:lnTo>
                  <a:lnTo>
                    <a:pt x="26" y="42"/>
                  </a:lnTo>
                  <a:lnTo>
                    <a:pt x="26" y="42"/>
                  </a:lnTo>
                  <a:lnTo>
                    <a:pt x="26" y="42"/>
                  </a:lnTo>
                  <a:lnTo>
                    <a:pt x="26" y="43"/>
                  </a:lnTo>
                  <a:lnTo>
                    <a:pt x="26" y="43"/>
                  </a:lnTo>
                  <a:lnTo>
                    <a:pt x="27" y="45"/>
                  </a:lnTo>
                  <a:lnTo>
                    <a:pt x="27" y="45"/>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30" name="Freeform 76"/>
            <p:cNvSpPr>
              <a:spLocks noEditPoints="1"/>
            </p:cNvSpPr>
            <p:nvPr/>
          </p:nvSpPr>
          <p:spPr bwMode="auto">
            <a:xfrm>
              <a:off x="3596" y="2032"/>
              <a:ext cx="14" cy="23"/>
            </a:xfrm>
            <a:custGeom>
              <a:avLst/>
              <a:gdLst/>
              <a:ahLst/>
              <a:cxnLst>
                <a:cxn ang="0">
                  <a:pos x="31" y="24"/>
                </a:cxn>
                <a:cxn ang="0">
                  <a:pos x="30" y="33"/>
                </a:cxn>
                <a:cxn ang="0">
                  <a:pos x="27" y="40"/>
                </a:cxn>
                <a:cxn ang="0">
                  <a:pos x="22" y="45"/>
                </a:cxn>
                <a:cxn ang="0">
                  <a:pos x="19" y="46"/>
                </a:cxn>
                <a:cxn ang="0">
                  <a:pos x="15" y="48"/>
                </a:cxn>
                <a:cxn ang="0">
                  <a:pos x="7" y="46"/>
                </a:cxn>
                <a:cxn ang="0">
                  <a:pos x="3" y="42"/>
                </a:cxn>
                <a:cxn ang="0">
                  <a:pos x="0" y="34"/>
                </a:cxn>
                <a:cxn ang="0">
                  <a:pos x="0" y="24"/>
                </a:cxn>
                <a:cxn ang="0">
                  <a:pos x="0" y="13"/>
                </a:cxn>
                <a:cxn ang="0">
                  <a:pos x="3" y="6"/>
                </a:cxn>
                <a:cxn ang="0">
                  <a:pos x="6" y="4"/>
                </a:cxn>
                <a:cxn ang="0">
                  <a:pos x="7" y="1"/>
                </a:cxn>
                <a:cxn ang="0">
                  <a:pos x="16" y="0"/>
                </a:cxn>
                <a:cxn ang="0">
                  <a:pos x="22" y="1"/>
                </a:cxn>
                <a:cxn ang="0">
                  <a:pos x="25" y="3"/>
                </a:cxn>
                <a:cxn ang="0">
                  <a:pos x="28" y="6"/>
                </a:cxn>
                <a:cxn ang="0">
                  <a:pos x="30" y="13"/>
                </a:cxn>
                <a:cxn ang="0">
                  <a:pos x="31" y="24"/>
                </a:cxn>
                <a:cxn ang="0">
                  <a:pos x="25" y="24"/>
                </a:cxn>
                <a:cxn ang="0">
                  <a:pos x="24" y="18"/>
                </a:cxn>
                <a:cxn ang="0">
                  <a:pos x="24" y="13"/>
                </a:cxn>
                <a:cxn ang="0">
                  <a:pos x="22" y="9"/>
                </a:cxn>
                <a:cxn ang="0">
                  <a:pos x="21" y="7"/>
                </a:cxn>
                <a:cxn ang="0">
                  <a:pos x="18" y="6"/>
                </a:cxn>
                <a:cxn ang="0">
                  <a:pos x="15" y="4"/>
                </a:cxn>
                <a:cxn ang="0">
                  <a:pos x="10" y="6"/>
                </a:cxn>
                <a:cxn ang="0">
                  <a:pos x="7" y="10"/>
                </a:cxn>
                <a:cxn ang="0">
                  <a:pos x="6" y="16"/>
                </a:cxn>
                <a:cxn ang="0">
                  <a:pos x="6" y="24"/>
                </a:cxn>
                <a:cxn ang="0">
                  <a:pos x="6" y="31"/>
                </a:cxn>
                <a:cxn ang="0">
                  <a:pos x="7" y="37"/>
                </a:cxn>
                <a:cxn ang="0">
                  <a:pos x="10" y="42"/>
                </a:cxn>
                <a:cxn ang="0">
                  <a:pos x="15" y="42"/>
                </a:cxn>
                <a:cxn ang="0">
                  <a:pos x="18" y="42"/>
                </a:cxn>
                <a:cxn ang="0">
                  <a:pos x="21" y="40"/>
                </a:cxn>
                <a:cxn ang="0">
                  <a:pos x="22" y="37"/>
                </a:cxn>
                <a:cxn ang="0">
                  <a:pos x="24" y="33"/>
                </a:cxn>
                <a:cxn ang="0">
                  <a:pos x="25" y="28"/>
                </a:cxn>
                <a:cxn ang="0">
                  <a:pos x="25" y="24"/>
                </a:cxn>
              </a:cxnLst>
              <a:rect l="0" t="0" r="r" b="b"/>
              <a:pathLst>
                <a:path w="31" h="48">
                  <a:moveTo>
                    <a:pt x="31" y="24"/>
                  </a:moveTo>
                  <a:lnTo>
                    <a:pt x="31" y="24"/>
                  </a:lnTo>
                  <a:lnTo>
                    <a:pt x="30" y="33"/>
                  </a:lnTo>
                  <a:lnTo>
                    <a:pt x="30" y="33"/>
                  </a:lnTo>
                  <a:lnTo>
                    <a:pt x="27" y="40"/>
                  </a:lnTo>
                  <a:lnTo>
                    <a:pt x="27" y="40"/>
                  </a:lnTo>
                  <a:lnTo>
                    <a:pt x="25" y="43"/>
                  </a:lnTo>
                  <a:lnTo>
                    <a:pt x="22" y="45"/>
                  </a:lnTo>
                  <a:lnTo>
                    <a:pt x="22" y="45"/>
                  </a:lnTo>
                  <a:lnTo>
                    <a:pt x="19" y="46"/>
                  </a:lnTo>
                  <a:lnTo>
                    <a:pt x="15" y="48"/>
                  </a:lnTo>
                  <a:lnTo>
                    <a:pt x="15" y="48"/>
                  </a:lnTo>
                  <a:lnTo>
                    <a:pt x="7" y="46"/>
                  </a:lnTo>
                  <a:lnTo>
                    <a:pt x="7" y="46"/>
                  </a:lnTo>
                  <a:lnTo>
                    <a:pt x="4" y="43"/>
                  </a:lnTo>
                  <a:lnTo>
                    <a:pt x="3" y="42"/>
                  </a:lnTo>
                  <a:lnTo>
                    <a:pt x="3" y="42"/>
                  </a:lnTo>
                  <a:lnTo>
                    <a:pt x="0" y="34"/>
                  </a:lnTo>
                  <a:lnTo>
                    <a:pt x="0" y="34"/>
                  </a:lnTo>
                  <a:lnTo>
                    <a:pt x="0" y="24"/>
                  </a:lnTo>
                  <a:lnTo>
                    <a:pt x="0" y="24"/>
                  </a:lnTo>
                  <a:lnTo>
                    <a:pt x="0" y="13"/>
                  </a:lnTo>
                  <a:lnTo>
                    <a:pt x="0" y="13"/>
                  </a:lnTo>
                  <a:lnTo>
                    <a:pt x="3" y="6"/>
                  </a:lnTo>
                  <a:lnTo>
                    <a:pt x="3" y="6"/>
                  </a:lnTo>
                  <a:lnTo>
                    <a:pt x="6" y="4"/>
                  </a:lnTo>
                  <a:lnTo>
                    <a:pt x="7" y="1"/>
                  </a:lnTo>
                  <a:lnTo>
                    <a:pt x="7" y="1"/>
                  </a:lnTo>
                  <a:lnTo>
                    <a:pt x="12" y="0"/>
                  </a:lnTo>
                  <a:lnTo>
                    <a:pt x="16" y="0"/>
                  </a:lnTo>
                  <a:lnTo>
                    <a:pt x="16" y="0"/>
                  </a:lnTo>
                  <a:lnTo>
                    <a:pt x="22" y="1"/>
                  </a:lnTo>
                  <a:lnTo>
                    <a:pt x="22" y="1"/>
                  </a:lnTo>
                  <a:lnTo>
                    <a:pt x="25" y="3"/>
                  </a:lnTo>
                  <a:lnTo>
                    <a:pt x="28" y="6"/>
                  </a:lnTo>
                  <a:lnTo>
                    <a:pt x="28" y="6"/>
                  </a:lnTo>
                  <a:lnTo>
                    <a:pt x="30" y="13"/>
                  </a:lnTo>
                  <a:lnTo>
                    <a:pt x="30" y="13"/>
                  </a:lnTo>
                  <a:lnTo>
                    <a:pt x="31" y="24"/>
                  </a:lnTo>
                  <a:lnTo>
                    <a:pt x="31" y="24"/>
                  </a:lnTo>
                  <a:close/>
                  <a:moveTo>
                    <a:pt x="25" y="24"/>
                  </a:moveTo>
                  <a:lnTo>
                    <a:pt x="25" y="24"/>
                  </a:lnTo>
                  <a:lnTo>
                    <a:pt x="24" y="18"/>
                  </a:lnTo>
                  <a:lnTo>
                    <a:pt x="24" y="18"/>
                  </a:lnTo>
                  <a:lnTo>
                    <a:pt x="24" y="13"/>
                  </a:lnTo>
                  <a:lnTo>
                    <a:pt x="24" y="13"/>
                  </a:lnTo>
                  <a:lnTo>
                    <a:pt x="22" y="9"/>
                  </a:lnTo>
                  <a:lnTo>
                    <a:pt x="22" y="9"/>
                  </a:lnTo>
                  <a:lnTo>
                    <a:pt x="21" y="7"/>
                  </a:lnTo>
                  <a:lnTo>
                    <a:pt x="21" y="7"/>
                  </a:lnTo>
                  <a:lnTo>
                    <a:pt x="18" y="6"/>
                  </a:lnTo>
                  <a:lnTo>
                    <a:pt x="18" y="6"/>
                  </a:lnTo>
                  <a:lnTo>
                    <a:pt x="15" y="4"/>
                  </a:lnTo>
                  <a:lnTo>
                    <a:pt x="15" y="4"/>
                  </a:lnTo>
                  <a:lnTo>
                    <a:pt x="10" y="6"/>
                  </a:lnTo>
                  <a:lnTo>
                    <a:pt x="10" y="6"/>
                  </a:lnTo>
                  <a:lnTo>
                    <a:pt x="7" y="10"/>
                  </a:lnTo>
                  <a:lnTo>
                    <a:pt x="7" y="10"/>
                  </a:lnTo>
                  <a:lnTo>
                    <a:pt x="6" y="16"/>
                  </a:lnTo>
                  <a:lnTo>
                    <a:pt x="6" y="16"/>
                  </a:lnTo>
                  <a:lnTo>
                    <a:pt x="6" y="24"/>
                  </a:lnTo>
                  <a:lnTo>
                    <a:pt x="6" y="24"/>
                  </a:lnTo>
                  <a:lnTo>
                    <a:pt x="6" y="31"/>
                  </a:lnTo>
                  <a:lnTo>
                    <a:pt x="6" y="31"/>
                  </a:lnTo>
                  <a:lnTo>
                    <a:pt x="7" y="37"/>
                  </a:lnTo>
                  <a:lnTo>
                    <a:pt x="7" y="37"/>
                  </a:lnTo>
                  <a:lnTo>
                    <a:pt x="10" y="42"/>
                  </a:lnTo>
                  <a:lnTo>
                    <a:pt x="10" y="42"/>
                  </a:lnTo>
                  <a:lnTo>
                    <a:pt x="15" y="42"/>
                  </a:lnTo>
                  <a:lnTo>
                    <a:pt x="15" y="42"/>
                  </a:lnTo>
                  <a:lnTo>
                    <a:pt x="18" y="42"/>
                  </a:lnTo>
                  <a:lnTo>
                    <a:pt x="18" y="42"/>
                  </a:lnTo>
                  <a:lnTo>
                    <a:pt x="21" y="40"/>
                  </a:lnTo>
                  <a:lnTo>
                    <a:pt x="21" y="40"/>
                  </a:lnTo>
                  <a:lnTo>
                    <a:pt x="22" y="37"/>
                  </a:lnTo>
                  <a:lnTo>
                    <a:pt x="22" y="37"/>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31" name="Freeform 77"/>
            <p:cNvSpPr>
              <a:spLocks noEditPoints="1"/>
            </p:cNvSpPr>
            <p:nvPr/>
          </p:nvSpPr>
          <p:spPr bwMode="auto">
            <a:xfrm>
              <a:off x="3891" y="1940"/>
              <a:ext cx="15" cy="22"/>
            </a:xfrm>
            <a:custGeom>
              <a:avLst/>
              <a:gdLst/>
              <a:ahLst/>
              <a:cxnLst>
                <a:cxn ang="0">
                  <a:pos x="33" y="24"/>
                </a:cxn>
                <a:cxn ang="0">
                  <a:pos x="32" y="33"/>
                </a:cxn>
                <a:cxn ang="0">
                  <a:pos x="29" y="40"/>
                </a:cxn>
                <a:cxn ang="0">
                  <a:pos x="24" y="45"/>
                </a:cxn>
                <a:cxn ang="0">
                  <a:pos x="20" y="46"/>
                </a:cxn>
                <a:cxn ang="0">
                  <a:pos x="17" y="46"/>
                </a:cxn>
                <a:cxn ang="0">
                  <a:pos x="9" y="45"/>
                </a:cxn>
                <a:cxn ang="0">
                  <a:pos x="5" y="40"/>
                </a:cxn>
                <a:cxn ang="0">
                  <a:pos x="2" y="33"/>
                </a:cxn>
                <a:cxn ang="0">
                  <a:pos x="0" y="24"/>
                </a:cxn>
                <a:cxn ang="0">
                  <a:pos x="2" y="13"/>
                </a:cxn>
                <a:cxn ang="0">
                  <a:pos x="5" y="6"/>
                </a:cxn>
                <a:cxn ang="0">
                  <a:pos x="6" y="3"/>
                </a:cxn>
                <a:cxn ang="0">
                  <a:pos x="9" y="1"/>
                </a:cxn>
                <a:cxn ang="0">
                  <a:pos x="17" y="0"/>
                </a:cxn>
                <a:cxn ang="0">
                  <a:pos x="21" y="0"/>
                </a:cxn>
                <a:cxn ang="0">
                  <a:pos x="24" y="1"/>
                </a:cxn>
                <a:cxn ang="0">
                  <a:pos x="29" y="6"/>
                </a:cxn>
                <a:cxn ang="0">
                  <a:pos x="32" y="13"/>
                </a:cxn>
                <a:cxn ang="0">
                  <a:pos x="33" y="24"/>
                </a:cxn>
                <a:cxn ang="0">
                  <a:pos x="26" y="24"/>
                </a:cxn>
                <a:cxn ang="0">
                  <a:pos x="26" y="18"/>
                </a:cxn>
                <a:cxn ang="0">
                  <a:pos x="26" y="13"/>
                </a:cxn>
                <a:cxn ang="0">
                  <a:pos x="24" y="9"/>
                </a:cxn>
                <a:cxn ang="0">
                  <a:pos x="23" y="6"/>
                </a:cxn>
                <a:cxn ang="0">
                  <a:pos x="20" y="6"/>
                </a:cxn>
                <a:cxn ang="0">
                  <a:pos x="17" y="4"/>
                </a:cxn>
                <a:cxn ang="0">
                  <a:pos x="12" y="6"/>
                </a:cxn>
                <a:cxn ang="0">
                  <a:pos x="9" y="10"/>
                </a:cxn>
                <a:cxn ang="0">
                  <a:pos x="8" y="16"/>
                </a:cxn>
                <a:cxn ang="0">
                  <a:pos x="8" y="22"/>
                </a:cxn>
                <a:cxn ang="0">
                  <a:pos x="8" y="31"/>
                </a:cxn>
                <a:cxn ang="0">
                  <a:pos x="9" y="37"/>
                </a:cxn>
                <a:cxn ang="0">
                  <a:pos x="12" y="40"/>
                </a:cxn>
                <a:cxn ang="0">
                  <a:pos x="17" y="42"/>
                </a:cxn>
                <a:cxn ang="0">
                  <a:pos x="20" y="42"/>
                </a:cxn>
                <a:cxn ang="0">
                  <a:pos x="23" y="39"/>
                </a:cxn>
                <a:cxn ang="0">
                  <a:pos x="24" y="37"/>
                </a:cxn>
                <a:cxn ang="0">
                  <a:pos x="26" y="33"/>
                </a:cxn>
                <a:cxn ang="0">
                  <a:pos x="26" y="28"/>
                </a:cxn>
                <a:cxn ang="0">
                  <a:pos x="26" y="24"/>
                </a:cxn>
              </a:cxnLst>
              <a:rect l="0" t="0" r="r" b="b"/>
              <a:pathLst>
                <a:path w="33" h="46">
                  <a:moveTo>
                    <a:pt x="33" y="24"/>
                  </a:moveTo>
                  <a:lnTo>
                    <a:pt x="33" y="24"/>
                  </a:lnTo>
                  <a:lnTo>
                    <a:pt x="32" y="33"/>
                  </a:lnTo>
                  <a:lnTo>
                    <a:pt x="32" y="33"/>
                  </a:lnTo>
                  <a:lnTo>
                    <a:pt x="29" y="40"/>
                  </a:lnTo>
                  <a:lnTo>
                    <a:pt x="29" y="40"/>
                  </a:lnTo>
                  <a:lnTo>
                    <a:pt x="27" y="43"/>
                  </a:lnTo>
                  <a:lnTo>
                    <a:pt x="24" y="45"/>
                  </a:lnTo>
                  <a:lnTo>
                    <a:pt x="24" y="45"/>
                  </a:lnTo>
                  <a:lnTo>
                    <a:pt x="20" y="46"/>
                  </a:lnTo>
                  <a:lnTo>
                    <a:pt x="17" y="46"/>
                  </a:lnTo>
                  <a:lnTo>
                    <a:pt x="17" y="46"/>
                  </a:lnTo>
                  <a:lnTo>
                    <a:pt x="9" y="45"/>
                  </a:lnTo>
                  <a:lnTo>
                    <a:pt x="9" y="45"/>
                  </a:lnTo>
                  <a:lnTo>
                    <a:pt x="6" y="43"/>
                  </a:lnTo>
                  <a:lnTo>
                    <a:pt x="5" y="40"/>
                  </a:lnTo>
                  <a:lnTo>
                    <a:pt x="5" y="40"/>
                  </a:lnTo>
                  <a:lnTo>
                    <a:pt x="2" y="33"/>
                  </a:lnTo>
                  <a:lnTo>
                    <a:pt x="2" y="33"/>
                  </a:lnTo>
                  <a:lnTo>
                    <a:pt x="0" y="24"/>
                  </a:lnTo>
                  <a:lnTo>
                    <a:pt x="0" y="24"/>
                  </a:lnTo>
                  <a:lnTo>
                    <a:pt x="2" y="13"/>
                  </a:lnTo>
                  <a:lnTo>
                    <a:pt x="2" y="13"/>
                  </a:lnTo>
                  <a:lnTo>
                    <a:pt x="5" y="6"/>
                  </a:lnTo>
                  <a:lnTo>
                    <a:pt x="5" y="6"/>
                  </a:lnTo>
                  <a:lnTo>
                    <a:pt x="6" y="3"/>
                  </a:lnTo>
                  <a:lnTo>
                    <a:pt x="9" y="1"/>
                  </a:lnTo>
                  <a:lnTo>
                    <a:pt x="9" y="1"/>
                  </a:lnTo>
                  <a:lnTo>
                    <a:pt x="12" y="0"/>
                  </a:lnTo>
                  <a:lnTo>
                    <a:pt x="17" y="0"/>
                  </a:lnTo>
                  <a:lnTo>
                    <a:pt x="17" y="0"/>
                  </a:lnTo>
                  <a:lnTo>
                    <a:pt x="21" y="0"/>
                  </a:lnTo>
                  <a:lnTo>
                    <a:pt x="24" y="1"/>
                  </a:lnTo>
                  <a:lnTo>
                    <a:pt x="24" y="1"/>
                  </a:lnTo>
                  <a:lnTo>
                    <a:pt x="27" y="3"/>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9"/>
                  </a:lnTo>
                  <a:lnTo>
                    <a:pt x="24" y="9"/>
                  </a:lnTo>
                  <a:lnTo>
                    <a:pt x="23" y="6"/>
                  </a:lnTo>
                  <a:lnTo>
                    <a:pt x="23" y="6"/>
                  </a:lnTo>
                  <a:lnTo>
                    <a:pt x="20" y="6"/>
                  </a:lnTo>
                  <a:lnTo>
                    <a:pt x="20" y="6"/>
                  </a:lnTo>
                  <a:lnTo>
                    <a:pt x="17" y="4"/>
                  </a:lnTo>
                  <a:lnTo>
                    <a:pt x="17" y="4"/>
                  </a:lnTo>
                  <a:lnTo>
                    <a:pt x="12" y="6"/>
                  </a:lnTo>
                  <a:lnTo>
                    <a:pt x="12" y="6"/>
                  </a:lnTo>
                  <a:lnTo>
                    <a:pt x="9" y="10"/>
                  </a:lnTo>
                  <a:lnTo>
                    <a:pt x="9" y="10"/>
                  </a:lnTo>
                  <a:lnTo>
                    <a:pt x="8" y="16"/>
                  </a:lnTo>
                  <a:lnTo>
                    <a:pt x="8" y="16"/>
                  </a:lnTo>
                  <a:lnTo>
                    <a:pt x="8" y="22"/>
                  </a:lnTo>
                  <a:lnTo>
                    <a:pt x="8" y="22"/>
                  </a:lnTo>
                  <a:lnTo>
                    <a:pt x="8" y="31"/>
                  </a:lnTo>
                  <a:lnTo>
                    <a:pt x="8" y="31"/>
                  </a:lnTo>
                  <a:lnTo>
                    <a:pt x="9" y="37"/>
                  </a:lnTo>
                  <a:lnTo>
                    <a:pt x="9" y="37"/>
                  </a:lnTo>
                  <a:lnTo>
                    <a:pt x="12" y="40"/>
                  </a:lnTo>
                  <a:lnTo>
                    <a:pt x="12" y="40"/>
                  </a:lnTo>
                  <a:lnTo>
                    <a:pt x="17" y="42"/>
                  </a:lnTo>
                  <a:lnTo>
                    <a:pt x="17" y="42"/>
                  </a:lnTo>
                  <a:lnTo>
                    <a:pt x="20" y="42"/>
                  </a:lnTo>
                  <a:lnTo>
                    <a:pt x="20" y="42"/>
                  </a:lnTo>
                  <a:lnTo>
                    <a:pt x="23" y="39"/>
                  </a:lnTo>
                  <a:lnTo>
                    <a:pt x="23" y="39"/>
                  </a:lnTo>
                  <a:lnTo>
                    <a:pt x="24" y="37"/>
                  </a:lnTo>
                  <a:lnTo>
                    <a:pt x="24" y="37"/>
                  </a:lnTo>
                  <a:lnTo>
                    <a:pt x="26" y="33"/>
                  </a:lnTo>
                  <a:lnTo>
                    <a:pt x="26" y="33"/>
                  </a:lnTo>
                  <a:lnTo>
                    <a:pt x="26" y="28"/>
                  </a:lnTo>
                  <a:lnTo>
                    <a:pt x="26" y="28"/>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32" name="Freeform 78"/>
            <p:cNvSpPr>
              <a:spLocks noEditPoints="1"/>
            </p:cNvSpPr>
            <p:nvPr/>
          </p:nvSpPr>
          <p:spPr bwMode="auto">
            <a:xfrm>
              <a:off x="3549" y="1950"/>
              <a:ext cx="14" cy="22"/>
            </a:xfrm>
            <a:custGeom>
              <a:avLst/>
              <a:gdLst/>
              <a:ahLst/>
              <a:cxnLst>
                <a:cxn ang="0">
                  <a:pos x="32" y="24"/>
                </a:cxn>
                <a:cxn ang="0">
                  <a:pos x="32" y="33"/>
                </a:cxn>
                <a:cxn ang="0">
                  <a:pos x="29" y="40"/>
                </a:cxn>
                <a:cxn ang="0">
                  <a:pos x="23" y="45"/>
                </a:cxn>
                <a:cxn ang="0">
                  <a:pos x="20" y="47"/>
                </a:cxn>
                <a:cxn ang="0">
                  <a:pos x="15" y="48"/>
                </a:cxn>
                <a:cxn ang="0">
                  <a:pos x="8" y="45"/>
                </a:cxn>
                <a:cxn ang="0">
                  <a:pos x="6" y="44"/>
                </a:cxn>
                <a:cxn ang="0">
                  <a:pos x="3" y="40"/>
                </a:cxn>
                <a:cxn ang="0">
                  <a:pos x="0" y="34"/>
                </a:cxn>
                <a:cxn ang="0">
                  <a:pos x="0" y="24"/>
                </a:cxn>
                <a:cxn ang="0">
                  <a:pos x="2" y="13"/>
                </a:cxn>
                <a:cxn ang="0">
                  <a:pos x="3" y="6"/>
                </a:cxn>
                <a:cxn ang="0">
                  <a:pos x="9" y="1"/>
                </a:cxn>
                <a:cxn ang="0">
                  <a:pos x="12" y="0"/>
                </a:cxn>
                <a:cxn ang="0">
                  <a:pos x="17" y="0"/>
                </a:cxn>
                <a:cxn ang="0">
                  <a:pos x="24" y="1"/>
                </a:cxn>
                <a:cxn ang="0">
                  <a:pos x="26" y="3"/>
                </a:cxn>
                <a:cxn ang="0">
                  <a:pos x="29" y="6"/>
                </a:cxn>
                <a:cxn ang="0">
                  <a:pos x="32" y="13"/>
                </a:cxn>
                <a:cxn ang="0">
                  <a:pos x="32" y="24"/>
                </a:cxn>
                <a:cxn ang="0">
                  <a:pos x="26" y="24"/>
                </a:cxn>
                <a:cxn ang="0">
                  <a:pos x="26" y="18"/>
                </a:cxn>
                <a:cxn ang="0">
                  <a:pos x="24" y="13"/>
                </a:cxn>
                <a:cxn ang="0">
                  <a:pos x="23" y="9"/>
                </a:cxn>
                <a:cxn ang="0">
                  <a:pos x="21" y="7"/>
                </a:cxn>
                <a:cxn ang="0">
                  <a:pos x="20" y="6"/>
                </a:cxn>
                <a:cxn ang="0">
                  <a:pos x="17" y="4"/>
                </a:cxn>
                <a:cxn ang="0">
                  <a:pos x="11" y="6"/>
                </a:cxn>
                <a:cxn ang="0">
                  <a:pos x="8" y="10"/>
                </a:cxn>
                <a:cxn ang="0">
                  <a:pos x="6" y="16"/>
                </a:cxn>
                <a:cxn ang="0">
                  <a:pos x="6" y="24"/>
                </a:cxn>
                <a:cxn ang="0">
                  <a:pos x="6" y="31"/>
                </a:cxn>
                <a:cxn ang="0">
                  <a:pos x="9" y="37"/>
                </a:cxn>
                <a:cxn ang="0">
                  <a:pos x="12" y="40"/>
                </a:cxn>
                <a:cxn ang="0">
                  <a:pos x="15" y="42"/>
                </a:cxn>
                <a:cxn ang="0">
                  <a:pos x="20" y="42"/>
                </a:cxn>
                <a:cxn ang="0">
                  <a:pos x="23" y="40"/>
                </a:cxn>
                <a:cxn ang="0">
                  <a:pos x="24" y="37"/>
                </a:cxn>
                <a:cxn ang="0">
                  <a:pos x="24" y="33"/>
                </a:cxn>
                <a:cxn ang="0">
                  <a:pos x="26" y="28"/>
                </a:cxn>
                <a:cxn ang="0">
                  <a:pos x="26" y="24"/>
                </a:cxn>
              </a:cxnLst>
              <a:rect l="0" t="0" r="r" b="b"/>
              <a:pathLst>
                <a:path w="32" h="48">
                  <a:moveTo>
                    <a:pt x="32" y="24"/>
                  </a:moveTo>
                  <a:lnTo>
                    <a:pt x="32" y="24"/>
                  </a:lnTo>
                  <a:lnTo>
                    <a:pt x="32" y="33"/>
                  </a:lnTo>
                  <a:lnTo>
                    <a:pt x="32" y="33"/>
                  </a:lnTo>
                  <a:lnTo>
                    <a:pt x="29" y="40"/>
                  </a:lnTo>
                  <a:lnTo>
                    <a:pt x="29" y="40"/>
                  </a:lnTo>
                  <a:lnTo>
                    <a:pt x="26" y="44"/>
                  </a:lnTo>
                  <a:lnTo>
                    <a:pt x="23" y="45"/>
                  </a:lnTo>
                  <a:lnTo>
                    <a:pt x="23" y="45"/>
                  </a:lnTo>
                  <a:lnTo>
                    <a:pt x="20" y="47"/>
                  </a:lnTo>
                  <a:lnTo>
                    <a:pt x="15" y="48"/>
                  </a:lnTo>
                  <a:lnTo>
                    <a:pt x="15" y="48"/>
                  </a:lnTo>
                  <a:lnTo>
                    <a:pt x="12" y="47"/>
                  </a:lnTo>
                  <a:lnTo>
                    <a:pt x="8" y="45"/>
                  </a:lnTo>
                  <a:lnTo>
                    <a:pt x="8" y="45"/>
                  </a:lnTo>
                  <a:lnTo>
                    <a:pt x="6" y="44"/>
                  </a:lnTo>
                  <a:lnTo>
                    <a:pt x="3" y="40"/>
                  </a:lnTo>
                  <a:lnTo>
                    <a:pt x="3" y="40"/>
                  </a:lnTo>
                  <a:lnTo>
                    <a:pt x="0" y="34"/>
                  </a:lnTo>
                  <a:lnTo>
                    <a:pt x="0" y="34"/>
                  </a:lnTo>
                  <a:lnTo>
                    <a:pt x="0" y="24"/>
                  </a:lnTo>
                  <a:lnTo>
                    <a:pt x="0" y="24"/>
                  </a:lnTo>
                  <a:lnTo>
                    <a:pt x="2" y="13"/>
                  </a:lnTo>
                  <a:lnTo>
                    <a:pt x="2" y="13"/>
                  </a:lnTo>
                  <a:lnTo>
                    <a:pt x="3" y="6"/>
                  </a:lnTo>
                  <a:lnTo>
                    <a:pt x="3" y="6"/>
                  </a:lnTo>
                  <a:lnTo>
                    <a:pt x="6" y="4"/>
                  </a:lnTo>
                  <a:lnTo>
                    <a:pt x="9" y="1"/>
                  </a:lnTo>
                  <a:lnTo>
                    <a:pt x="9" y="1"/>
                  </a:lnTo>
                  <a:lnTo>
                    <a:pt x="12" y="0"/>
                  </a:lnTo>
                  <a:lnTo>
                    <a:pt x="17" y="0"/>
                  </a:lnTo>
                  <a:lnTo>
                    <a:pt x="17" y="0"/>
                  </a:lnTo>
                  <a:lnTo>
                    <a:pt x="21" y="0"/>
                  </a:lnTo>
                  <a:lnTo>
                    <a:pt x="24" y="1"/>
                  </a:lnTo>
                  <a:lnTo>
                    <a:pt x="24" y="1"/>
                  </a:lnTo>
                  <a:lnTo>
                    <a:pt x="26" y="3"/>
                  </a:lnTo>
                  <a:lnTo>
                    <a:pt x="29" y="6"/>
                  </a:lnTo>
                  <a:lnTo>
                    <a:pt x="29" y="6"/>
                  </a:lnTo>
                  <a:lnTo>
                    <a:pt x="32" y="13"/>
                  </a:lnTo>
                  <a:lnTo>
                    <a:pt x="32" y="13"/>
                  </a:lnTo>
                  <a:lnTo>
                    <a:pt x="32" y="24"/>
                  </a:lnTo>
                  <a:lnTo>
                    <a:pt x="32" y="24"/>
                  </a:lnTo>
                  <a:close/>
                  <a:moveTo>
                    <a:pt x="26" y="24"/>
                  </a:moveTo>
                  <a:lnTo>
                    <a:pt x="26" y="24"/>
                  </a:lnTo>
                  <a:lnTo>
                    <a:pt x="26" y="18"/>
                  </a:lnTo>
                  <a:lnTo>
                    <a:pt x="26" y="18"/>
                  </a:lnTo>
                  <a:lnTo>
                    <a:pt x="24" y="13"/>
                  </a:lnTo>
                  <a:lnTo>
                    <a:pt x="24" y="13"/>
                  </a:lnTo>
                  <a:lnTo>
                    <a:pt x="23" y="9"/>
                  </a:lnTo>
                  <a:lnTo>
                    <a:pt x="23" y="9"/>
                  </a:lnTo>
                  <a:lnTo>
                    <a:pt x="21" y="7"/>
                  </a:lnTo>
                  <a:lnTo>
                    <a:pt x="21" y="7"/>
                  </a:lnTo>
                  <a:lnTo>
                    <a:pt x="20" y="6"/>
                  </a:lnTo>
                  <a:lnTo>
                    <a:pt x="20" y="6"/>
                  </a:lnTo>
                  <a:lnTo>
                    <a:pt x="17" y="4"/>
                  </a:lnTo>
                  <a:lnTo>
                    <a:pt x="17" y="4"/>
                  </a:lnTo>
                  <a:lnTo>
                    <a:pt x="11" y="6"/>
                  </a:lnTo>
                  <a:lnTo>
                    <a:pt x="11" y="6"/>
                  </a:lnTo>
                  <a:lnTo>
                    <a:pt x="8" y="10"/>
                  </a:lnTo>
                  <a:lnTo>
                    <a:pt x="8" y="10"/>
                  </a:lnTo>
                  <a:lnTo>
                    <a:pt x="6" y="16"/>
                  </a:lnTo>
                  <a:lnTo>
                    <a:pt x="6" y="16"/>
                  </a:lnTo>
                  <a:lnTo>
                    <a:pt x="6" y="24"/>
                  </a:lnTo>
                  <a:lnTo>
                    <a:pt x="6" y="24"/>
                  </a:lnTo>
                  <a:lnTo>
                    <a:pt x="6" y="31"/>
                  </a:lnTo>
                  <a:lnTo>
                    <a:pt x="6" y="31"/>
                  </a:lnTo>
                  <a:lnTo>
                    <a:pt x="9" y="37"/>
                  </a:lnTo>
                  <a:lnTo>
                    <a:pt x="9" y="37"/>
                  </a:lnTo>
                  <a:lnTo>
                    <a:pt x="12" y="40"/>
                  </a:lnTo>
                  <a:lnTo>
                    <a:pt x="12" y="40"/>
                  </a:lnTo>
                  <a:lnTo>
                    <a:pt x="15" y="42"/>
                  </a:lnTo>
                  <a:lnTo>
                    <a:pt x="15" y="42"/>
                  </a:lnTo>
                  <a:lnTo>
                    <a:pt x="20" y="42"/>
                  </a:lnTo>
                  <a:lnTo>
                    <a:pt x="20" y="42"/>
                  </a:lnTo>
                  <a:lnTo>
                    <a:pt x="23" y="40"/>
                  </a:lnTo>
                  <a:lnTo>
                    <a:pt x="23" y="40"/>
                  </a:lnTo>
                  <a:lnTo>
                    <a:pt x="24" y="37"/>
                  </a:lnTo>
                  <a:lnTo>
                    <a:pt x="24" y="37"/>
                  </a:lnTo>
                  <a:lnTo>
                    <a:pt x="24" y="33"/>
                  </a:lnTo>
                  <a:lnTo>
                    <a:pt x="24" y="33"/>
                  </a:lnTo>
                  <a:lnTo>
                    <a:pt x="26" y="28"/>
                  </a:lnTo>
                  <a:lnTo>
                    <a:pt x="26" y="28"/>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33" name="Freeform 79"/>
            <p:cNvSpPr>
              <a:spLocks/>
            </p:cNvSpPr>
            <p:nvPr/>
          </p:nvSpPr>
          <p:spPr bwMode="auto">
            <a:xfrm>
              <a:off x="3580" y="1950"/>
              <a:ext cx="12" cy="21"/>
            </a:xfrm>
            <a:custGeom>
              <a:avLst/>
              <a:gdLst/>
              <a:ahLst/>
              <a:cxnLst>
                <a:cxn ang="0">
                  <a:pos x="27" y="45"/>
                </a:cxn>
                <a:cxn ang="0">
                  <a:pos x="26" y="45"/>
                </a:cxn>
                <a:cxn ang="0">
                  <a:pos x="26" y="47"/>
                </a:cxn>
                <a:cxn ang="0">
                  <a:pos x="26" y="47"/>
                </a:cxn>
                <a:cxn ang="0">
                  <a:pos x="2" y="47"/>
                </a:cxn>
                <a:cxn ang="0">
                  <a:pos x="0" y="47"/>
                </a:cxn>
                <a:cxn ang="0">
                  <a:pos x="0" y="47"/>
                </a:cxn>
                <a:cxn ang="0">
                  <a:pos x="0" y="45"/>
                </a:cxn>
                <a:cxn ang="0">
                  <a:pos x="0" y="45"/>
                </a:cxn>
                <a:cxn ang="0">
                  <a:pos x="0" y="44"/>
                </a:cxn>
                <a:cxn ang="0">
                  <a:pos x="0" y="42"/>
                </a:cxn>
                <a:cxn ang="0">
                  <a:pos x="0" y="42"/>
                </a:cxn>
                <a:cxn ang="0">
                  <a:pos x="2" y="42"/>
                </a:cxn>
                <a:cxn ang="0">
                  <a:pos x="11" y="7"/>
                </a:cxn>
                <a:cxn ang="0">
                  <a:pos x="2" y="12"/>
                </a:cxn>
                <a:cxn ang="0">
                  <a:pos x="0" y="12"/>
                </a:cxn>
                <a:cxn ang="0">
                  <a:pos x="0" y="12"/>
                </a:cxn>
                <a:cxn ang="0">
                  <a:pos x="0" y="12"/>
                </a:cxn>
                <a:cxn ang="0">
                  <a:pos x="0" y="10"/>
                </a:cxn>
                <a:cxn ang="0">
                  <a:pos x="0" y="9"/>
                </a:cxn>
                <a:cxn ang="0">
                  <a:pos x="0" y="9"/>
                </a:cxn>
                <a:cxn ang="0">
                  <a:pos x="0" y="7"/>
                </a:cxn>
                <a:cxn ang="0">
                  <a:pos x="11" y="1"/>
                </a:cxn>
                <a:cxn ang="0">
                  <a:pos x="12" y="0"/>
                </a:cxn>
                <a:cxn ang="0">
                  <a:pos x="12" y="0"/>
                </a:cxn>
                <a:cxn ang="0">
                  <a:pos x="14" y="0"/>
                </a:cxn>
                <a:cxn ang="0">
                  <a:pos x="14" y="0"/>
                </a:cxn>
                <a:cxn ang="0">
                  <a:pos x="15" y="0"/>
                </a:cxn>
                <a:cxn ang="0">
                  <a:pos x="17" y="1"/>
                </a:cxn>
                <a:cxn ang="0">
                  <a:pos x="17" y="1"/>
                </a:cxn>
                <a:cxn ang="0">
                  <a:pos x="17" y="1"/>
                </a:cxn>
                <a:cxn ang="0">
                  <a:pos x="26" y="42"/>
                </a:cxn>
                <a:cxn ang="0">
                  <a:pos x="26" y="42"/>
                </a:cxn>
                <a:cxn ang="0">
                  <a:pos x="26" y="42"/>
                </a:cxn>
                <a:cxn ang="0">
                  <a:pos x="26" y="44"/>
                </a:cxn>
                <a:cxn ang="0">
                  <a:pos x="27" y="45"/>
                </a:cxn>
              </a:cxnLst>
              <a:rect l="0" t="0" r="r" b="b"/>
              <a:pathLst>
                <a:path w="27" h="47">
                  <a:moveTo>
                    <a:pt x="27" y="45"/>
                  </a:moveTo>
                  <a:lnTo>
                    <a:pt x="27" y="45"/>
                  </a:lnTo>
                  <a:lnTo>
                    <a:pt x="26" y="45"/>
                  </a:lnTo>
                  <a:lnTo>
                    <a:pt x="26" y="45"/>
                  </a:lnTo>
                  <a:lnTo>
                    <a:pt x="26" y="47"/>
                  </a:lnTo>
                  <a:lnTo>
                    <a:pt x="26" y="47"/>
                  </a:lnTo>
                  <a:lnTo>
                    <a:pt x="26" y="47"/>
                  </a:lnTo>
                  <a:lnTo>
                    <a:pt x="26" y="47"/>
                  </a:lnTo>
                  <a:lnTo>
                    <a:pt x="26" y="47"/>
                  </a:lnTo>
                  <a:lnTo>
                    <a:pt x="2" y="47"/>
                  </a:lnTo>
                  <a:lnTo>
                    <a:pt x="2" y="47"/>
                  </a:lnTo>
                  <a:lnTo>
                    <a:pt x="0" y="47"/>
                  </a:lnTo>
                  <a:lnTo>
                    <a:pt x="0" y="47"/>
                  </a:lnTo>
                  <a:lnTo>
                    <a:pt x="0" y="47"/>
                  </a:lnTo>
                  <a:lnTo>
                    <a:pt x="0" y="47"/>
                  </a:lnTo>
                  <a:lnTo>
                    <a:pt x="0" y="45"/>
                  </a:lnTo>
                  <a:lnTo>
                    <a:pt x="0" y="45"/>
                  </a:lnTo>
                  <a:lnTo>
                    <a:pt x="0" y="45"/>
                  </a:lnTo>
                  <a:lnTo>
                    <a:pt x="0" y="45"/>
                  </a:lnTo>
                  <a:lnTo>
                    <a:pt x="0" y="44"/>
                  </a:lnTo>
                  <a:lnTo>
                    <a:pt x="0" y="44"/>
                  </a:lnTo>
                  <a:lnTo>
                    <a:pt x="0" y="42"/>
                  </a:lnTo>
                  <a:lnTo>
                    <a:pt x="0" y="42"/>
                  </a:lnTo>
                  <a:lnTo>
                    <a:pt x="0" y="42"/>
                  </a:lnTo>
                  <a:lnTo>
                    <a:pt x="0" y="42"/>
                  </a:lnTo>
                  <a:lnTo>
                    <a:pt x="2" y="42"/>
                  </a:lnTo>
                  <a:lnTo>
                    <a:pt x="11" y="42"/>
                  </a:lnTo>
                  <a:lnTo>
                    <a:pt x="11" y="7"/>
                  </a:lnTo>
                  <a:lnTo>
                    <a:pt x="2" y="12"/>
                  </a:lnTo>
                  <a:lnTo>
                    <a:pt x="2"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0"/>
                  </a:lnTo>
                  <a:lnTo>
                    <a:pt x="12" y="0"/>
                  </a:lnTo>
                  <a:lnTo>
                    <a:pt x="12" y="0"/>
                  </a:lnTo>
                  <a:lnTo>
                    <a:pt x="12" y="0"/>
                  </a:lnTo>
                  <a:lnTo>
                    <a:pt x="14" y="0"/>
                  </a:lnTo>
                  <a:lnTo>
                    <a:pt x="14" y="0"/>
                  </a:lnTo>
                  <a:lnTo>
                    <a:pt x="14" y="0"/>
                  </a:lnTo>
                  <a:lnTo>
                    <a:pt x="14" y="0"/>
                  </a:lnTo>
                  <a:lnTo>
                    <a:pt x="15" y="0"/>
                  </a:lnTo>
                  <a:lnTo>
                    <a:pt x="15" y="0"/>
                  </a:lnTo>
                  <a:lnTo>
                    <a:pt x="17" y="1"/>
                  </a:lnTo>
                  <a:lnTo>
                    <a:pt x="17" y="1"/>
                  </a:lnTo>
                  <a:lnTo>
                    <a:pt x="17" y="1"/>
                  </a:lnTo>
                  <a:lnTo>
                    <a:pt x="17" y="1"/>
                  </a:lnTo>
                  <a:lnTo>
                    <a:pt x="17" y="1"/>
                  </a:lnTo>
                  <a:lnTo>
                    <a:pt x="17" y="42"/>
                  </a:lnTo>
                  <a:lnTo>
                    <a:pt x="26" y="42"/>
                  </a:lnTo>
                  <a:lnTo>
                    <a:pt x="26" y="42"/>
                  </a:lnTo>
                  <a:lnTo>
                    <a:pt x="26" y="42"/>
                  </a:lnTo>
                  <a:lnTo>
                    <a:pt x="26" y="42"/>
                  </a:lnTo>
                  <a:lnTo>
                    <a:pt x="26" y="42"/>
                  </a:lnTo>
                  <a:lnTo>
                    <a:pt x="26" y="42"/>
                  </a:lnTo>
                  <a:lnTo>
                    <a:pt x="26" y="44"/>
                  </a:lnTo>
                  <a:lnTo>
                    <a:pt x="26" y="44"/>
                  </a:lnTo>
                  <a:lnTo>
                    <a:pt x="27" y="45"/>
                  </a:lnTo>
                  <a:lnTo>
                    <a:pt x="27" y="45"/>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34" name="Freeform 80"/>
            <p:cNvSpPr>
              <a:spLocks noEditPoints="1"/>
            </p:cNvSpPr>
            <p:nvPr/>
          </p:nvSpPr>
          <p:spPr bwMode="auto">
            <a:xfrm>
              <a:off x="3605" y="1948"/>
              <a:ext cx="14" cy="21"/>
            </a:xfrm>
            <a:custGeom>
              <a:avLst/>
              <a:gdLst/>
              <a:ahLst/>
              <a:cxnLst>
                <a:cxn ang="0">
                  <a:pos x="34" y="23"/>
                </a:cxn>
                <a:cxn ang="0">
                  <a:pos x="32" y="33"/>
                </a:cxn>
                <a:cxn ang="0">
                  <a:pos x="29" y="41"/>
                </a:cxn>
                <a:cxn ang="0">
                  <a:pos x="24" y="45"/>
                </a:cxn>
                <a:cxn ang="0">
                  <a:pos x="21" y="47"/>
                </a:cxn>
                <a:cxn ang="0">
                  <a:pos x="17" y="47"/>
                </a:cxn>
                <a:cxn ang="0">
                  <a:pos x="9" y="45"/>
                </a:cxn>
                <a:cxn ang="0">
                  <a:pos x="5" y="41"/>
                </a:cxn>
                <a:cxn ang="0">
                  <a:pos x="2" y="33"/>
                </a:cxn>
                <a:cxn ang="0">
                  <a:pos x="0" y="23"/>
                </a:cxn>
                <a:cxn ang="0">
                  <a:pos x="2" y="14"/>
                </a:cxn>
                <a:cxn ang="0">
                  <a:pos x="5" y="6"/>
                </a:cxn>
                <a:cxn ang="0">
                  <a:pos x="6" y="3"/>
                </a:cxn>
                <a:cxn ang="0">
                  <a:pos x="9" y="2"/>
                </a:cxn>
                <a:cxn ang="0">
                  <a:pos x="17" y="0"/>
                </a:cxn>
                <a:cxn ang="0">
                  <a:pos x="21" y="0"/>
                </a:cxn>
                <a:cxn ang="0">
                  <a:pos x="24" y="2"/>
                </a:cxn>
                <a:cxn ang="0">
                  <a:pos x="29" y="6"/>
                </a:cxn>
                <a:cxn ang="0">
                  <a:pos x="32" y="14"/>
                </a:cxn>
                <a:cxn ang="0">
                  <a:pos x="34" y="23"/>
                </a:cxn>
                <a:cxn ang="0">
                  <a:pos x="26" y="24"/>
                </a:cxn>
                <a:cxn ang="0">
                  <a:pos x="26" y="18"/>
                </a:cxn>
                <a:cxn ang="0">
                  <a:pos x="26" y="12"/>
                </a:cxn>
                <a:cxn ang="0">
                  <a:pos x="24" y="9"/>
                </a:cxn>
                <a:cxn ang="0">
                  <a:pos x="23" y="6"/>
                </a:cxn>
                <a:cxn ang="0">
                  <a:pos x="20" y="5"/>
                </a:cxn>
                <a:cxn ang="0">
                  <a:pos x="17" y="5"/>
                </a:cxn>
                <a:cxn ang="0">
                  <a:pos x="12" y="6"/>
                </a:cxn>
                <a:cxn ang="0">
                  <a:pos x="9" y="11"/>
                </a:cxn>
                <a:cxn ang="0">
                  <a:pos x="8" y="15"/>
                </a:cxn>
                <a:cxn ang="0">
                  <a:pos x="8" y="23"/>
                </a:cxn>
                <a:cxn ang="0">
                  <a:pos x="8" y="32"/>
                </a:cxn>
                <a:cxn ang="0">
                  <a:pos x="9" y="38"/>
                </a:cxn>
                <a:cxn ang="0">
                  <a:pos x="12" y="41"/>
                </a:cxn>
                <a:cxn ang="0">
                  <a:pos x="17" y="42"/>
                </a:cxn>
                <a:cxn ang="0">
                  <a:pos x="20" y="41"/>
                </a:cxn>
                <a:cxn ang="0">
                  <a:pos x="23" y="39"/>
                </a:cxn>
                <a:cxn ang="0">
                  <a:pos x="24" y="36"/>
                </a:cxn>
                <a:cxn ang="0">
                  <a:pos x="26" y="33"/>
                </a:cxn>
                <a:cxn ang="0">
                  <a:pos x="26" y="29"/>
                </a:cxn>
                <a:cxn ang="0">
                  <a:pos x="26" y="24"/>
                </a:cxn>
              </a:cxnLst>
              <a:rect l="0" t="0" r="r" b="b"/>
              <a:pathLst>
                <a:path w="34" h="47">
                  <a:moveTo>
                    <a:pt x="34" y="23"/>
                  </a:moveTo>
                  <a:lnTo>
                    <a:pt x="34" y="23"/>
                  </a:lnTo>
                  <a:lnTo>
                    <a:pt x="32" y="33"/>
                  </a:lnTo>
                  <a:lnTo>
                    <a:pt x="32" y="33"/>
                  </a:lnTo>
                  <a:lnTo>
                    <a:pt x="29" y="41"/>
                  </a:lnTo>
                  <a:lnTo>
                    <a:pt x="29" y="41"/>
                  </a:lnTo>
                  <a:lnTo>
                    <a:pt x="27" y="44"/>
                  </a:lnTo>
                  <a:lnTo>
                    <a:pt x="24" y="45"/>
                  </a:lnTo>
                  <a:lnTo>
                    <a:pt x="24" y="45"/>
                  </a:lnTo>
                  <a:lnTo>
                    <a:pt x="21" y="47"/>
                  </a:lnTo>
                  <a:lnTo>
                    <a:pt x="17" y="47"/>
                  </a:lnTo>
                  <a:lnTo>
                    <a:pt x="17" y="47"/>
                  </a:lnTo>
                  <a:lnTo>
                    <a:pt x="9" y="45"/>
                  </a:lnTo>
                  <a:lnTo>
                    <a:pt x="9" y="45"/>
                  </a:lnTo>
                  <a:lnTo>
                    <a:pt x="6" y="44"/>
                  </a:lnTo>
                  <a:lnTo>
                    <a:pt x="5" y="41"/>
                  </a:lnTo>
                  <a:lnTo>
                    <a:pt x="5" y="41"/>
                  </a:lnTo>
                  <a:lnTo>
                    <a:pt x="2" y="33"/>
                  </a:lnTo>
                  <a:lnTo>
                    <a:pt x="2" y="33"/>
                  </a:lnTo>
                  <a:lnTo>
                    <a:pt x="0" y="23"/>
                  </a:lnTo>
                  <a:lnTo>
                    <a:pt x="0" y="23"/>
                  </a:lnTo>
                  <a:lnTo>
                    <a:pt x="2" y="14"/>
                  </a:lnTo>
                  <a:lnTo>
                    <a:pt x="2" y="14"/>
                  </a:lnTo>
                  <a:lnTo>
                    <a:pt x="5" y="6"/>
                  </a:lnTo>
                  <a:lnTo>
                    <a:pt x="5" y="6"/>
                  </a:lnTo>
                  <a:lnTo>
                    <a:pt x="6" y="3"/>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4" y="23"/>
                  </a:lnTo>
                  <a:lnTo>
                    <a:pt x="34" y="23"/>
                  </a:lnTo>
                  <a:close/>
                  <a:moveTo>
                    <a:pt x="26" y="24"/>
                  </a:moveTo>
                  <a:lnTo>
                    <a:pt x="26" y="24"/>
                  </a:lnTo>
                  <a:lnTo>
                    <a:pt x="26" y="18"/>
                  </a:lnTo>
                  <a:lnTo>
                    <a:pt x="26" y="18"/>
                  </a:lnTo>
                  <a:lnTo>
                    <a:pt x="26" y="12"/>
                  </a:lnTo>
                  <a:lnTo>
                    <a:pt x="26" y="12"/>
                  </a:lnTo>
                  <a:lnTo>
                    <a:pt x="24" y="9"/>
                  </a:lnTo>
                  <a:lnTo>
                    <a:pt x="24" y="9"/>
                  </a:lnTo>
                  <a:lnTo>
                    <a:pt x="23" y="6"/>
                  </a:lnTo>
                  <a:lnTo>
                    <a:pt x="23" y="6"/>
                  </a:lnTo>
                  <a:lnTo>
                    <a:pt x="20" y="5"/>
                  </a:lnTo>
                  <a:lnTo>
                    <a:pt x="20" y="5"/>
                  </a:lnTo>
                  <a:lnTo>
                    <a:pt x="17" y="5"/>
                  </a:lnTo>
                  <a:lnTo>
                    <a:pt x="17" y="5"/>
                  </a:lnTo>
                  <a:lnTo>
                    <a:pt x="12" y="6"/>
                  </a:lnTo>
                  <a:lnTo>
                    <a:pt x="12" y="6"/>
                  </a:lnTo>
                  <a:lnTo>
                    <a:pt x="9" y="11"/>
                  </a:lnTo>
                  <a:lnTo>
                    <a:pt x="9" y="11"/>
                  </a:lnTo>
                  <a:lnTo>
                    <a:pt x="8" y="15"/>
                  </a:lnTo>
                  <a:lnTo>
                    <a:pt x="8" y="15"/>
                  </a:lnTo>
                  <a:lnTo>
                    <a:pt x="8" y="23"/>
                  </a:lnTo>
                  <a:lnTo>
                    <a:pt x="8" y="23"/>
                  </a:lnTo>
                  <a:lnTo>
                    <a:pt x="8" y="32"/>
                  </a:lnTo>
                  <a:lnTo>
                    <a:pt x="8" y="32"/>
                  </a:lnTo>
                  <a:lnTo>
                    <a:pt x="9" y="38"/>
                  </a:lnTo>
                  <a:lnTo>
                    <a:pt x="9" y="38"/>
                  </a:lnTo>
                  <a:lnTo>
                    <a:pt x="12" y="41"/>
                  </a:lnTo>
                  <a:lnTo>
                    <a:pt x="12" y="41"/>
                  </a:lnTo>
                  <a:lnTo>
                    <a:pt x="17" y="42"/>
                  </a:lnTo>
                  <a:lnTo>
                    <a:pt x="17" y="42"/>
                  </a:lnTo>
                  <a:lnTo>
                    <a:pt x="20" y="41"/>
                  </a:lnTo>
                  <a:lnTo>
                    <a:pt x="20" y="41"/>
                  </a:lnTo>
                  <a:lnTo>
                    <a:pt x="23" y="39"/>
                  </a:lnTo>
                  <a:lnTo>
                    <a:pt x="23" y="39"/>
                  </a:lnTo>
                  <a:lnTo>
                    <a:pt x="24" y="36"/>
                  </a:lnTo>
                  <a:lnTo>
                    <a:pt x="24" y="36"/>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35" name="Freeform 81"/>
            <p:cNvSpPr>
              <a:spLocks noEditPoints="1"/>
            </p:cNvSpPr>
            <p:nvPr/>
          </p:nvSpPr>
          <p:spPr bwMode="auto">
            <a:xfrm>
              <a:off x="3836" y="2073"/>
              <a:ext cx="15" cy="22"/>
            </a:xfrm>
            <a:custGeom>
              <a:avLst/>
              <a:gdLst/>
              <a:ahLst/>
              <a:cxnLst>
                <a:cxn ang="0">
                  <a:pos x="32" y="24"/>
                </a:cxn>
                <a:cxn ang="0">
                  <a:pos x="32" y="33"/>
                </a:cxn>
                <a:cxn ang="0">
                  <a:pos x="29" y="41"/>
                </a:cxn>
                <a:cxn ang="0">
                  <a:pos x="24" y="45"/>
                </a:cxn>
                <a:cxn ang="0">
                  <a:pos x="20" y="47"/>
                </a:cxn>
                <a:cxn ang="0">
                  <a:pos x="15" y="48"/>
                </a:cxn>
                <a:cxn ang="0">
                  <a:pos x="9" y="47"/>
                </a:cxn>
                <a:cxn ang="0">
                  <a:pos x="3"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2" y="24"/>
                </a:cxn>
                <a:cxn ang="0">
                  <a:pos x="26" y="24"/>
                </a:cxn>
                <a:cxn ang="0">
                  <a:pos x="26" y="18"/>
                </a:cxn>
                <a:cxn ang="0">
                  <a:pos x="26" y="14"/>
                </a:cxn>
                <a:cxn ang="0">
                  <a:pos x="24" y="9"/>
                </a:cxn>
                <a:cxn ang="0">
                  <a:pos x="23" y="8"/>
                </a:cxn>
                <a:cxn ang="0">
                  <a:pos x="20" y="6"/>
                </a:cxn>
                <a:cxn ang="0">
                  <a:pos x="17" y="5"/>
                </a:cxn>
                <a:cxn ang="0">
                  <a:pos x="12" y="6"/>
                </a:cxn>
                <a:cxn ang="0">
                  <a:pos x="9" y="11"/>
                </a:cxn>
                <a:cxn ang="0">
                  <a:pos x="8" y="17"/>
                </a:cxn>
                <a:cxn ang="0">
                  <a:pos x="6" y="24"/>
                </a:cxn>
                <a:cxn ang="0">
                  <a:pos x="8" y="32"/>
                </a:cxn>
                <a:cxn ang="0">
                  <a:pos x="9" y="38"/>
                </a:cxn>
                <a:cxn ang="0">
                  <a:pos x="12" y="42"/>
                </a:cxn>
                <a:cxn ang="0">
                  <a:pos x="17" y="42"/>
                </a:cxn>
                <a:cxn ang="0">
                  <a:pos x="20" y="42"/>
                </a:cxn>
                <a:cxn ang="0">
                  <a:pos x="23" y="41"/>
                </a:cxn>
                <a:cxn ang="0">
                  <a:pos x="24" y="38"/>
                </a:cxn>
                <a:cxn ang="0">
                  <a:pos x="26" y="33"/>
                </a:cxn>
                <a:cxn ang="0">
                  <a:pos x="26" y="29"/>
                </a:cxn>
                <a:cxn ang="0">
                  <a:pos x="26" y="24"/>
                </a:cxn>
              </a:cxnLst>
              <a:rect l="0" t="0" r="r" b="b"/>
              <a:pathLst>
                <a:path w="32" h="48">
                  <a:moveTo>
                    <a:pt x="32" y="24"/>
                  </a:moveTo>
                  <a:lnTo>
                    <a:pt x="32" y="24"/>
                  </a:lnTo>
                  <a:lnTo>
                    <a:pt x="32" y="33"/>
                  </a:lnTo>
                  <a:lnTo>
                    <a:pt x="32" y="33"/>
                  </a:lnTo>
                  <a:lnTo>
                    <a:pt x="29" y="41"/>
                  </a:lnTo>
                  <a:lnTo>
                    <a:pt x="29" y="41"/>
                  </a:lnTo>
                  <a:lnTo>
                    <a:pt x="26" y="44"/>
                  </a:lnTo>
                  <a:lnTo>
                    <a:pt x="24" y="45"/>
                  </a:lnTo>
                  <a:lnTo>
                    <a:pt x="24" y="45"/>
                  </a:lnTo>
                  <a:lnTo>
                    <a:pt x="20" y="47"/>
                  </a:lnTo>
                  <a:lnTo>
                    <a:pt x="15" y="48"/>
                  </a:lnTo>
                  <a:lnTo>
                    <a:pt x="15" y="48"/>
                  </a:lnTo>
                  <a:lnTo>
                    <a:pt x="9" y="47"/>
                  </a:lnTo>
                  <a:lnTo>
                    <a:pt x="9" y="47"/>
                  </a:lnTo>
                  <a:lnTo>
                    <a:pt x="6" y="44"/>
                  </a:lnTo>
                  <a:lnTo>
                    <a:pt x="3" y="42"/>
                  </a:lnTo>
                  <a:lnTo>
                    <a:pt x="3" y="42"/>
                  </a:lnTo>
                  <a:lnTo>
                    <a:pt x="2" y="35"/>
                  </a:lnTo>
                  <a:lnTo>
                    <a:pt x="2" y="35"/>
                  </a:lnTo>
                  <a:lnTo>
                    <a:pt x="0" y="24"/>
                  </a:lnTo>
                  <a:lnTo>
                    <a:pt x="0" y="24"/>
                  </a:lnTo>
                  <a:lnTo>
                    <a:pt x="2" y="14"/>
                  </a:lnTo>
                  <a:lnTo>
                    <a:pt x="2" y="14"/>
                  </a:lnTo>
                  <a:lnTo>
                    <a:pt x="5" y="6"/>
                  </a:lnTo>
                  <a:lnTo>
                    <a:pt x="5" y="6"/>
                  </a:lnTo>
                  <a:lnTo>
                    <a:pt x="6" y="5"/>
                  </a:lnTo>
                  <a:lnTo>
                    <a:pt x="9" y="2"/>
                  </a:lnTo>
                  <a:lnTo>
                    <a:pt x="9" y="2"/>
                  </a:lnTo>
                  <a:lnTo>
                    <a:pt x="12" y="0"/>
                  </a:lnTo>
                  <a:lnTo>
                    <a:pt x="17" y="0"/>
                  </a:lnTo>
                  <a:lnTo>
                    <a:pt x="17" y="0"/>
                  </a:lnTo>
                  <a:lnTo>
                    <a:pt x="21" y="0"/>
                  </a:lnTo>
                  <a:lnTo>
                    <a:pt x="24" y="2"/>
                  </a:lnTo>
                  <a:lnTo>
                    <a:pt x="24" y="2"/>
                  </a:lnTo>
                  <a:lnTo>
                    <a:pt x="27" y="3"/>
                  </a:lnTo>
                  <a:lnTo>
                    <a:pt x="29" y="6"/>
                  </a:lnTo>
                  <a:lnTo>
                    <a:pt x="29" y="6"/>
                  </a:lnTo>
                  <a:lnTo>
                    <a:pt x="32" y="14"/>
                  </a:lnTo>
                  <a:lnTo>
                    <a:pt x="32" y="14"/>
                  </a:lnTo>
                  <a:lnTo>
                    <a:pt x="32" y="24"/>
                  </a:lnTo>
                  <a:lnTo>
                    <a:pt x="32" y="24"/>
                  </a:lnTo>
                  <a:close/>
                  <a:moveTo>
                    <a:pt x="26" y="24"/>
                  </a:moveTo>
                  <a:lnTo>
                    <a:pt x="26"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6" y="24"/>
                  </a:lnTo>
                  <a:lnTo>
                    <a:pt x="6"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36" name="Freeform 82"/>
            <p:cNvSpPr>
              <a:spLocks/>
            </p:cNvSpPr>
            <p:nvPr/>
          </p:nvSpPr>
          <p:spPr bwMode="auto">
            <a:xfrm>
              <a:off x="3867" y="2073"/>
              <a:ext cx="13" cy="21"/>
            </a:xfrm>
            <a:custGeom>
              <a:avLst/>
              <a:gdLst/>
              <a:ahLst/>
              <a:cxnLst>
                <a:cxn ang="0">
                  <a:pos x="27" y="45"/>
                </a:cxn>
                <a:cxn ang="0">
                  <a:pos x="27" y="45"/>
                </a:cxn>
                <a:cxn ang="0">
                  <a:pos x="27" y="47"/>
                </a:cxn>
                <a:cxn ang="0">
                  <a:pos x="26" y="47"/>
                </a:cxn>
                <a:cxn ang="0">
                  <a:pos x="2" y="47"/>
                </a:cxn>
                <a:cxn ang="0">
                  <a:pos x="2" y="47"/>
                </a:cxn>
                <a:cxn ang="0">
                  <a:pos x="0" y="47"/>
                </a:cxn>
                <a:cxn ang="0">
                  <a:pos x="0" y="45"/>
                </a:cxn>
                <a:cxn ang="0">
                  <a:pos x="0" y="45"/>
                </a:cxn>
                <a:cxn ang="0">
                  <a:pos x="0" y="44"/>
                </a:cxn>
                <a:cxn ang="0">
                  <a:pos x="0" y="42"/>
                </a:cxn>
                <a:cxn ang="0">
                  <a:pos x="2" y="42"/>
                </a:cxn>
                <a:cxn ang="0">
                  <a:pos x="2" y="42"/>
                </a:cxn>
                <a:cxn ang="0">
                  <a:pos x="11" y="8"/>
                </a:cxn>
                <a:cxn ang="0">
                  <a:pos x="2" y="12"/>
                </a:cxn>
                <a:cxn ang="0">
                  <a:pos x="2" y="12"/>
                </a:cxn>
                <a:cxn ang="0">
                  <a:pos x="0" y="12"/>
                </a:cxn>
                <a:cxn ang="0">
                  <a:pos x="0" y="12"/>
                </a:cxn>
                <a:cxn ang="0">
                  <a:pos x="0" y="11"/>
                </a:cxn>
                <a:cxn ang="0">
                  <a:pos x="0" y="9"/>
                </a:cxn>
                <a:cxn ang="0">
                  <a:pos x="0" y="9"/>
                </a:cxn>
                <a:cxn ang="0">
                  <a:pos x="0" y="8"/>
                </a:cxn>
                <a:cxn ang="0">
                  <a:pos x="12" y="2"/>
                </a:cxn>
                <a:cxn ang="0">
                  <a:pos x="12" y="2"/>
                </a:cxn>
                <a:cxn ang="0">
                  <a:pos x="12" y="0"/>
                </a:cxn>
                <a:cxn ang="0">
                  <a:pos x="14" y="0"/>
                </a:cxn>
                <a:cxn ang="0">
                  <a:pos x="15" y="0"/>
                </a:cxn>
                <a:cxn ang="0">
                  <a:pos x="15" y="0"/>
                </a:cxn>
                <a:cxn ang="0">
                  <a:pos x="17" y="2"/>
                </a:cxn>
                <a:cxn ang="0">
                  <a:pos x="17" y="2"/>
                </a:cxn>
                <a:cxn ang="0">
                  <a:pos x="17" y="2"/>
                </a:cxn>
                <a:cxn ang="0">
                  <a:pos x="26" y="42"/>
                </a:cxn>
                <a:cxn ang="0">
                  <a:pos x="26" y="42"/>
                </a:cxn>
                <a:cxn ang="0">
                  <a:pos x="27" y="42"/>
                </a:cxn>
                <a:cxn ang="0">
                  <a:pos x="27" y="44"/>
                </a:cxn>
                <a:cxn ang="0">
                  <a:pos x="27" y="45"/>
                </a:cxn>
              </a:cxnLst>
              <a:rect l="0" t="0" r="r" b="b"/>
              <a:pathLst>
                <a:path w="27" h="47">
                  <a:moveTo>
                    <a:pt x="27" y="45"/>
                  </a:moveTo>
                  <a:lnTo>
                    <a:pt x="27" y="45"/>
                  </a:lnTo>
                  <a:lnTo>
                    <a:pt x="27" y="45"/>
                  </a:lnTo>
                  <a:lnTo>
                    <a:pt x="27" y="45"/>
                  </a:lnTo>
                  <a:lnTo>
                    <a:pt x="27" y="47"/>
                  </a:lnTo>
                  <a:lnTo>
                    <a:pt x="27" y="47"/>
                  </a:lnTo>
                  <a:lnTo>
                    <a:pt x="26" y="47"/>
                  </a:lnTo>
                  <a:lnTo>
                    <a:pt x="26" y="47"/>
                  </a:lnTo>
                  <a:lnTo>
                    <a:pt x="26" y="47"/>
                  </a:lnTo>
                  <a:lnTo>
                    <a:pt x="2" y="47"/>
                  </a:lnTo>
                  <a:lnTo>
                    <a:pt x="2" y="47"/>
                  </a:lnTo>
                  <a:lnTo>
                    <a:pt x="2" y="47"/>
                  </a:lnTo>
                  <a:lnTo>
                    <a:pt x="2" y="47"/>
                  </a:lnTo>
                  <a:lnTo>
                    <a:pt x="0" y="47"/>
                  </a:lnTo>
                  <a:lnTo>
                    <a:pt x="0" y="47"/>
                  </a:lnTo>
                  <a:lnTo>
                    <a:pt x="0" y="45"/>
                  </a:lnTo>
                  <a:lnTo>
                    <a:pt x="0" y="45"/>
                  </a:lnTo>
                  <a:lnTo>
                    <a:pt x="0" y="45"/>
                  </a:lnTo>
                  <a:lnTo>
                    <a:pt x="0" y="45"/>
                  </a:lnTo>
                  <a:lnTo>
                    <a:pt x="0" y="44"/>
                  </a:lnTo>
                  <a:lnTo>
                    <a:pt x="0" y="44"/>
                  </a:lnTo>
                  <a:lnTo>
                    <a:pt x="0" y="42"/>
                  </a:lnTo>
                  <a:lnTo>
                    <a:pt x="0" y="42"/>
                  </a:lnTo>
                  <a:lnTo>
                    <a:pt x="2" y="42"/>
                  </a:lnTo>
                  <a:lnTo>
                    <a:pt x="2" y="42"/>
                  </a:lnTo>
                  <a:lnTo>
                    <a:pt x="2" y="42"/>
                  </a:lnTo>
                  <a:lnTo>
                    <a:pt x="11" y="42"/>
                  </a:lnTo>
                  <a:lnTo>
                    <a:pt x="11" y="8"/>
                  </a:lnTo>
                  <a:lnTo>
                    <a:pt x="2" y="12"/>
                  </a:lnTo>
                  <a:lnTo>
                    <a:pt x="2" y="12"/>
                  </a:lnTo>
                  <a:lnTo>
                    <a:pt x="2" y="12"/>
                  </a:lnTo>
                  <a:lnTo>
                    <a:pt x="2"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2" y="8"/>
                  </a:lnTo>
                  <a:lnTo>
                    <a:pt x="12" y="2"/>
                  </a:lnTo>
                  <a:lnTo>
                    <a:pt x="12" y="2"/>
                  </a:lnTo>
                  <a:lnTo>
                    <a:pt x="12" y="2"/>
                  </a:lnTo>
                  <a:lnTo>
                    <a:pt x="12" y="2"/>
                  </a:lnTo>
                  <a:lnTo>
                    <a:pt x="12" y="0"/>
                  </a:lnTo>
                  <a:lnTo>
                    <a:pt x="12" y="0"/>
                  </a:lnTo>
                  <a:lnTo>
                    <a:pt x="14" y="0"/>
                  </a:lnTo>
                  <a:lnTo>
                    <a:pt x="14" y="0"/>
                  </a:lnTo>
                  <a:lnTo>
                    <a:pt x="15" y="0"/>
                  </a:lnTo>
                  <a:lnTo>
                    <a:pt x="15" y="0"/>
                  </a:lnTo>
                  <a:lnTo>
                    <a:pt x="15" y="0"/>
                  </a:lnTo>
                  <a:lnTo>
                    <a:pt x="15" y="0"/>
                  </a:lnTo>
                  <a:lnTo>
                    <a:pt x="17" y="2"/>
                  </a:lnTo>
                  <a:lnTo>
                    <a:pt x="17" y="2"/>
                  </a:lnTo>
                  <a:lnTo>
                    <a:pt x="17" y="2"/>
                  </a:lnTo>
                  <a:lnTo>
                    <a:pt x="17" y="2"/>
                  </a:lnTo>
                  <a:lnTo>
                    <a:pt x="17" y="2"/>
                  </a:lnTo>
                  <a:lnTo>
                    <a:pt x="17" y="42"/>
                  </a:lnTo>
                  <a:lnTo>
                    <a:pt x="26" y="42"/>
                  </a:lnTo>
                  <a:lnTo>
                    <a:pt x="26" y="42"/>
                  </a:lnTo>
                  <a:lnTo>
                    <a:pt x="26" y="42"/>
                  </a:lnTo>
                  <a:lnTo>
                    <a:pt x="26" y="42"/>
                  </a:lnTo>
                  <a:lnTo>
                    <a:pt x="27" y="42"/>
                  </a:lnTo>
                  <a:lnTo>
                    <a:pt x="27" y="42"/>
                  </a:lnTo>
                  <a:lnTo>
                    <a:pt x="27" y="44"/>
                  </a:lnTo>
                  <a:lnTo>
                    <a:pt x="27" y="44"/>
                  </a:lnTo>
                  <a:lnTo>
                    <a:pt x="27" y="45"/>
                  </a:lnTo>
                  <a:lnTo>
                    <a:pt x="27" y="45"/>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37" name="Freeform 83"/>
            <p:cNvSpPr>
              <a:spLocks noEditPoints="1"/>
            </p:cNvSpPr>
            <p:nvPr/>
          </p:nvSpPr>
          <p:spPr bwMode="auto">
            <a:xfrm>
              <a:off x="3893" y="2071"/>
              <a:ext cx="15" cy="21"/>
            </a:xfrm>
            <a:custGeom>
              <a:avLst/>
              <a:gdLst/>
              <a:ahLst/>
              <a:cxnLst>
                <a:cxn ang="0">
                  <a:pos x="31" y="22"/>
                </a:cxn>
                <a:cxn ang="0">
                  <a:pos x="30" y="33"/>
                </a:cxn>
                <a:cxn ang="0">
                  <a:pos x="28" y="40"/>
                </a:cxn>
                <a:cxn ang="0">
                  <a:pos x="22" y="45"/>
                </a:cxn>
                <a:cxn ang="0">
                  <a:pos x="19" y="46"/>
                </a:cxn>
                <a:cxn ang="0">
                  <a:pos x="15" y="46"/>
                </a:cxn>
                <a:cxn ang="0">
                  <a:pos x="7" y="45"/>
                </a:cxn>
                <a:cxn ang="0">
                  <a:pos x="3" y="40"/>
                </a:cxn>
                <a:cxn ang="0">
                  <a:pos x="0" y="33"/>
                </a:cxn>
                <a:cxn ang="0">
                  <a:pos x="0" y="24"/>
                </a:cxn>
                <a:cxn ang="0">
                  <a:pos x="0" y="13"/>
                </a:cxn>
                <a:cxn ang="0">
                  <a:pos x="3" y="6"/>
                </a:cxn>
                <a:cxn ang="0">
                  <a:pos x="6" y="3"/>
                </a:cxn>
                <a:cxn ang="0">
                  <a:pos x="9" y="1"/>
                </a:cxn>
                <a:cxn ang="0">
                  <a:pos x="16" y="0"/>
                </a:cxn>
                <a:cxn ang="0">
                  <a:pos x="19" y="0"/>
                </a:cxn>
                <a:cxn ang="0">
                  <a:pos x="24" y="1"/>
                </a:cxn>
                <a:cxn ang="0">
                  <a:pos x="28" y="6"/>
                </a:cxn>
                <a:cxn ang="0">
                  <a:pos x="30" y="13"/>
                </a:cxn>
                <a:cxn ang="0">
                  <a:pos x="31" y="22"/>
                </a:cxn>
                <a:cxn ang="0">
                  <a:pos x="25" y="24"/>
                </a:cxn>
                <a:cxn ang="0">
                  <a:pos x="25" y="18"/>
                </a:cxn>
                <a:cxn ang="0">
                  <a:pos x="24" y="12"/>
                </a:cxn>
                <a:cxn ang="0">
                  <a:pos x="22" y="9"/>
                </a:cxn>
                <a:cxn ang="0">
                  <a:pos x="21" y="6"/>
                </a:cxn>
                <a:cxn ang="0">
                  <a:pos x="18" y="4"/>
                </a:cxn>
                <a:cxn ang="0">
                  <a:pos x="15" y="4"/>
                </a:cxn>
                <a:cxn ang="0">
                  <a:pos x="10" y="6"/>
                </a:cxn>
                <a:cxn ang="0">
                  <a:pos x="7" y="10"/>
                </a:cxn>
                <a:cxn ang="0">
                  <a:pos x="6" y="15"/>
                </a:cxn>
                <a:cxn ang="0">
                  <a:pos x="6" y="22"/>
                </a:cxn>
                <a:cxn ang="0">
                  <a:pos x="6" y="31"/>
                </a:cxn>
                <a:cxn ang="0">
                  <a:pos x="7" y="37"/>
                </a:cxn>
                <a:cxn ang="0">
                  <a:pos x="10" y="40"/>
                </a:cxn>
                <a:cxn ang="0">
                  <a:pos x="15" y="42"/>
                </a:cxn>
                <a:cxn ang="0">
                  <a:pos x="19" y="40"/>
                </a:cxn>
                <a:cxn ang="0">
                  <a:pos x="21" y="39"/>
                </a:cxn>
                <a:cxn ang="0">
                  <a:pos x="24" y="36"/>
                </a:cxn>
                <a:cxn ang="0">
                  <a:pos x="24" y="33"/>
                </a:cxn>
                <a:cxn ang="0">
                  <a:pos x="25" y="28"/>
                </a:cxn>
                <a:cxn ang="0">
                  <a:pos x="25" y="24"/>
                </a:cxn>
              </a:cxnLst>
              <a:rect l="0" t="0" r="r" b="b"/>
              <a:pathLst>
                <a:path w="31" h="46">
                  <a:moveTo>
                    <a:pt x="31" y="22"/>
                  </a:moveTo>
                  <a:lnTo>
                    <a:pt x="31" y="22"/>
                  </a:lnTo>
                  <a:lnTo>
                    <a:pt x="30" y="33"/>
                  </a:lnTo>
                  <a:lnTo>
                    <a:pt x="30" y="33"/>
                  </a:lnTo>
                  <a:lnTo>
                    <a:pt x="28" y="40"/>
                  </a:lnTo>
                  <a:lnTo>
                    <a:pt x="28" y="40"/>
                  </a:lnTo>
                  <a:lnTo>
                    <a:pt x="25" y="43"/>
                  </a:lnTo>
                  <a:lnTo>
                    <a:pt x="22" y="45"/>
                  </a:lnTo>
                  <a:lnTo>
                    <a:pt x="22" y="45"/>
                  </a:lnTo>
                  <a:lnTo>
                    <a:pt x="19" y="46"/>
                  </a:lnTo>
                  <a:lnTo>
                    <a:pt x="15" y="46"/>
                  </a:lnTo>
                  <a:lnTo>
                    <a:pt x="15" y="46"/>
                  </a:lnTo>
                  <a:lnTo>
                    <a:pt x="7" y="45"/>
                  </a:lnTo>
                  <a:lnTo>
                    <a:pt x="7" y="45"/>
                  </a:lnTo>
                  <a:lnTo>
                    <a:pt x="4" y="43"/>
                  </a:lnTo>
                  <a:lnTo>
                    <a:pt x="3" y="40"/>
                  </a:lnTo>
                  <a:lnTo>
                    <a:pt x="3" y="40"/>
                  </a:lnTo>
                  <a:lnTo>
                    <a:pt x="0" y="33"/>
                  </a:lnTo>
                  <a:lnTo>
                    <a:pt x="0" y="33"/>
                  </a:lnTo>
                  <a:lnTo>
                    <a:pt x="0" y="24"/>
                  </a:lnTo>
                  <a:lnTo>
                    <a:pt x="0" y="24"/>
                  </a:lnTo>
                  <a:lnTo>
                    <a:pt x="0" y="13"/>
                  </a:lnTo>
                  <a:lnTo>
                    <a:pt x="0" y="13"/>
                  </a:lnTo>
                  <a:lnTo>
                    <a:pt x="3" y="6"/>
                  </a:lnTo>
                  <a:lnTo>
                    <a:pt x="3" y="6"/>
                  </a:lnTo>
                  <a:lnTo>
                    <a:pt x="6" y="3"/>
                  </a:lnTo>
                  <a:lnTo>
                    <a:pt x="9" y="1"/>
                  </a:lnTo>
                  <a:lnTo>
                    <a:pt x="9" y="1"/>
                  </a:lnTo>
                  <a:lnTo>
                    <a:pt x="12" y="0"/>
                  </a:lnTo>
                  <a:lnTo>
                    <a:pt x="16" y="0"/>
                  </a:lnTo>
                  <a:lnTo>
                    <a:pt x="16" y="0"/>
                  </a:lnTo>
                  <a:lnTo>
                    <a:pt x="19" y="0"/>
                  </a:lnTo>
                  <a:lnTo>
                    <a:pt x="24" y="1"/>
                  </a:lnTo>
                  <a:lnTo>
                    <a:pt x="24" y="1"/>
                  </a:lnTo>
                  <a:lnTo>
                    <a:pt x="25" y="3"/>
                  </a:lnTo>
                  <a:lnTo>
                    <a:pt x="28" y="6"/>
                  </a:lnTo>
                  <a:lnTo>
                    <a:pt x="28" y="6"/>
                  </a:lnTo>
                  <a:lnTo>
                    <a:pt x="30" y="13"/>
                  </a:lnTo>
                  <a:lnTo>
                    <a:pt x="30" y="13"/>
                  </a:lnTo>
                  <a:lnTo>
                    <a:pt x="31" y="22"/>
                  </a:lnTo>
                  <a:lnTo>
                    <a:pt x="31" y="22"/>
                  </a:lnTo>
                  <a:close/>
                  <a:moveTo>
                    <a:pt x="25" y="24"/>
                  </a:moveTo>
                  <a:lnTo>
                    <a:pt x="25" y="24"/>
                  </a:lnTo>
                  <a:lnTo>
                    <a:pt x="25" y="18"/>
                  </a:lnTo>
                  <a:lnTo>
                    <a:pt x="25" y="18"/>
                  </a:lnTo>
                  <a:lnTo>
                    <a:pt x="24" y="12"/>
                  </a:lnTo>
                  <a:lnTo>
                    <a:pt x="24" y="12"/>
                  </a:lnTo>
                  <a:lnTo>
                    <a:pt x="22" y="9"/>
                  </a:lnTo>
                  <a:lnTo>
                    <a:pt x="22" y="9"/>
                  </a:lnTo>
                  <a:lnTo>
                    <a:pt x="21" y="6"/>
                  </a:lnTo>
                  <a:lnTo>
                    <a:pt x="21" y="6"/>
                  </a:lnTo>
                  <a:lnTo>
                    <a:pt x="18" y="4"/>
                  </a:lnTo>
                  <a:lnTo>
                    <a:pt x="18" y="4"/>
                  </a:lnTo>
                  <a:lnTo>
                    <a:pt x="15" y="4"/>
                  </a:lnTo>
                  <a:lnTo>
                    <a:pt x="15" y="4"/>
                  </a:lnTo>
                  <a:lnTo>
                    <a:pt x="10" y="6"/>
                  </a:lnTo>
                  <a:lnTo>
                    <a:pt x="10" y="6"/>
                  </a:lnTo>
                  <a:lnTo>
                    <a:pt x="7" y="10"/>
                  </a:lnTo>
                  <a:lnTo>
                    <a:pt x="7" y="10"/>
                  </a:lnTo>
                  <a:lnTo>
                    <a:pt x="6" y="15"/>
                  </a:lnTo>
                  <a:lnTo>
                    <a:pt x="6" y="15"/>
                  </a:lnTo>
                  <a:lnTo>
                    <a:pt x="6" y="22"/>
                  </a:lnTo>
                  <a:lnTo>
                    <a:pt x="6" y="22"/>
                  </a:lnTo>
                  <a:lnTo>
                    <a:pt x="6" y="31"/>
                  </a:lnTo>
                  <a:lnTo>
                    <a:pt x="6" y="31"/>
                  </a:lnTo>
                  <a:lnTo>
                    <a:pt x="7" y="37"/>
                  </a:lnTo>
                  <a:lnTo>
                    <a:pt x="7" y="37"/>
                  </a:lnTo>
                  <a:lnTo>
                    <a:pt x="10" y="40"/>
                  </a:lnTo>
                  <a:lnTo>
                    <a:pt x="10" y="40"/>
                  </a:lnTo>
                  <a:lnTo>
                    <a:pt x="15" y="42"/>
                  </a:lnTo>
                  <a:lnTo>
                    <a:pt x="15" y="42"/>
                  </a:lnTo>
                  <a:lnTo>
                    <a:pt x="19" y="40"/>
                  </a:lnTo>
                  <a:lnTo>
                    <a:pt x="19" y="40"/>
                  </a:lnTo>
                  <a:lnTo>
                    <a:pt x="21" y="39"/>
                  </a:lnTo>
                  <a:lnTo>
                    <a:pt x="21" y="39"/>
                  </a:lnTo>
                  <a:lnTo>
                    <a:pt x="24" y="36"/>
                  </a:lnTo>
                  <a:lnTo>
                    <a:pt x="24" y="36"/>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38" name="Freeform 84"/>
            <p:cNvSpPr>
              <a:spLocks noEditPoints="1"/>
            </p:cNvSpPr>
            <p:nvPr/>
          </p:nvSpPr>
          <p:spPr bwMode="auto">
            <a:xfrm>
              <a:off x="3550" y="2075"/>
              <a:ext cx="14" cy="22"/>
            </a:xfrm>
            <a:custGeom>
              <a:avLst/>
              <a:gdLst/>
              <a:ahLst/>
              <a:cxnLst>
                <a:cxn ang="0">
                  <a:pos x="32" y="24"/>
                </a:cxn>
                <a:cxn ang="0">
                  <a:pos x="30" y="34"/>
                </a:cxn>
                <a:cxn ang="0">
                  <a:pos x="27" y="42"/>
                </a:cxn>
                <a:cxn ang="0">
                  <a:pos x="23" y="46"/>
                </a:cxn>
                <a:cxn ang="0">
                  <a:pos x="20" y="48"/>
                </a:cxn>
                <a:cxn ang="0">
                  <a:pos x="15" y="48"/>
                </a:cxn>
                <a:cxn ang="0">
                  <a:pos x="8" y="46"/>
                </a:cxn>
                <a:cxn ang="0">
                  <a:pos x="3" y="42"/>
                </a:cxn>
                <a:cxn ang="0">
                  <a:pos x="0" y="34"/>
                </a:cxn>
                <a:cxn ang="0">
                  <a:pos x="0" y="24"/>
                </a:cxn>
                <a:cxn ang="0">
                  <a:pos x="0" y="15"/>
                </a:cxn>
                <a:cxn ang="0">
                  <a:pos x="3" y="7"/>
                </a:cxn>
                <a:cxn ang="0">
                  <a:pos x="5" y="4"/>
                </a:cxn>
                <a:cxn ang="0">
                  <a:pos x="8" y="3"/>
                </a:cxn>
                <a:cxn ang="0">
                  <a:pos x="15" y="0"/>
                </a:cxn>
                <a:cxn ang="0">
                  <a:pos x="20" y="1"/>
                </a:cxn>
                <a:cxn ang="0">
                  <a:pos x="23" y="1"/>
                </a:cxn>
                <a:cxn ang="0">
                  <a:pos x="29" y="6"/>
                </a:cxn>
                <a:cxn ang="0">
                  <a:pos x="30" y="13"/>
                </a:cxn>
                <a:cxn ang="0">
                  <a:pos x="32" y="24"/>
                </a:cxn>
                <a:cxn ang="0">
                  <a:pos x="26" y="24"/>
                </a:cxn>
                <a:cxn ang="0">
                  <a:pos x="24" y="18"/>
                </a:cxn>
                <a:cxn ang="0">
                  <a:pos x="24" y="13"/>
                </a:cxn>
                <a:cxn ang="0">
                  <a:pos x="23" y="10"/>
                </a:cxn>
                <a:cxn ang="0">
                  <a:pos x="21" y="7"/>
                </a:cxn>
                <a:cxn ang="0">
                  <a:pos x="18" y="6"/>
                </a:cxn>
                <a:cxn ang="0">
                  <a:pos x="15" y="6"/>
                </a:cxn>
                <a:cxn ang="0">
                  <a:pos x="11" y="7"/>
                </a:cxn>
                <a:cxn ang="0">
                  <a:pos x="8" y="10"/>
                </a:cxn>
                <a:cxn ang="0">
                  <a:pos x="6" y="16"/>
                </a:cxn>
                <a:cxn ang="0">
                  <a:pos x="6" y="24"/>
                </a:cxn>
                <a:cxn ang="0">
                  <a:pos x="6" y="33"/>
                </a:cxn>
                <a:cxn ang="0">
                  <a:pos x="8" y="39"/>
                </a:cxn>
                <a:cxn ang="0">
                  <a:pos x="11" y="42"/>
                </a:cxn>
                <a:cxn ang="0">
                  <a:pos x="15" y="43"/>
                </a:cxn>
                <a:cxn ang="0">
                  <a:pos x="18" y="42"/>
                </a:cxn>
                <a:cxn ang="0">
                  <a:pos x="21" y="40"/>
                </a:cxn>
                <a:cxn ang="0">
                  <a:pos x="23" y="37"/>
                </a:cxn>
                <a:cxn ang="0">
                  <a:pos x="24" y="34"/>
                </a:cxn>
                <a:cxn ang="0">
                  <a:pos x="24" y="30"/>
                </a:cxn>
                <a:cxn ang="0">
                  <a:pos x="26" y="24"/>
                </a:cxn>
              </a:cxnLst>
              <a:rect l="0" t="0" r="r" b="b"/>
              <a:pathLst>
                <a:path w="32" h="48">
                  <a:moveTo>
                    <a:pt x="32" y="24"/>
                  </a:moveTo>
                  <a:lnTo>
                    <a:pt x="32" y="24"/>
                  </a:lnTo>
                  <a:lnTo>
                    <a:pt x="30" y="34"/>
                  </a:lnTo>
                  <a:lnTo>
                    <a:pt x="30" y="34"/>
                  </a:lnTo>
                  <a:lnTo>
                    <a:pt x="27" y="42"/>
                  </a:lnTo>
                  <a:lnTo>
                    <a:pt x="27" y="42"/>
                  </a:lnTo>
                  <a:lnTo>
                    <a:pt x="26" y="43"/>
                  </a:lnTo>
                  <a:lnTo>
                    <a:pt x="23" y="46"/>
                  </a:lnTo>
                  <a:lnTo>
                    <a:pt x="23" y="46"/>
                  </a:lnTo>
                  <a:lnTo>
                    <a:pt x="20" y="48"/>
                  </a:lnTo>
                  <a:lnTo>
                    <a:pt x="15" y="48"/>
                  </a:lnTo>
                  <a:lnTo>
                    <a:pt x="15" y="48"/>
                  </a:lnTo>
                  <a:lnTo>
                    <a:pt x="8" y="46"/>
                  </a:lnTo>
                  <a:lnTo>
                    <a:pt x="8" y="46"/>
                  </a:lnTo>
                  <a:lnTo>
                    <a:pt x="5" y="45"/>
                  </a:lnTo>
                  <a:lnTo>
                    <a:pt x="3" y="42"/>
                  </a:lnTo>
                  <a:lnTo>
                    <a:pt x="3" y="42"/>
                  </a:lnTo>
                  <a:lnTo>
                    <a:pt x="0" y="34"/>
                  </a:lnTo>
                  <a:lnTo>
                    <a:pt x="0" y="34"/>
                  </a:lnTo>
                  <a:lnTo>
                    <a:pt x="0" y="24"/>
                  </a:lnTo>
                  <a:lnTo>
                    <a:pt x="0" y="24"/>
                  </a:lnTo>
                  <a:lnTo>
                    <a:pt x="0" y="15"/>
                  </a:lnTo>
                  <a:lnTo>
                    <a:pt x="0" y="15"/>
                  </a:lnTo>
                  <a:lnTo>
                    <a:pt x="3" y="7"/>
                  </a:lnTo>
                  <a:lnTo>
                    <a:pt x="3" y="7"/>
                  </a:lnTo>
                  <a:lnTo>
                    <a:pt x="5" y="4"/>
                  </a:lnTo>
                  <a:lnTo>
                    <a:pt x="8" y="3"/>
                  </a:lnTo>
                  <a:lnTo>
                    <a:pt x="8" y="3"/>
                  </a:lnTo>
                  <a:lnTo>
                    <a:pt x="12" y="1"/>
                  </a:lnTo>
                  <a:lnTo>
                    <a:pt x="15" y="0"/>
                  </a:lnTo>
                  <a:lnTo>
                    <a:pt x="15" y="0"/>
                  </a:lnTo>
                  <a:lnTo>
                    <a:pt x="20" y="1"/>
                  </a:lnTo>
                  <a:lnTo>
                    <a:pt x="23" y="1"/>
                  </a:lnTo>
                  <a:lnTo>
                    <a:pt x="23" y="1"/>
                  </a:lnTo>
                  <a:lnTo>
                    <a:pt x="26" y="4"/>
                  </a:lnTo>
                  <a:lnTo>
                    <a:pt x="29" y="6"/>
                  </a:lnTo>
                  <a:lnTo>
                    <a:pt x="29" y="6"/>
                  </a:lnTo>
                  <a:lnTo>
                    <a:pt x="30" y="13"/>
                  </a:lnTo>
                  <a:lnTo>
                    <a:pt x="30" y="13"/>
                  </a:lnTo>
                  <a:lnTo>
                    <a:pt x="32" y="24"/>
                  </a:lnTo>
                  <a:lnTo>
                    <a:pt x="32" y="24"/>
                  </a:lnTo>
                  <a:close/>
                  <a:moveTo>
                    <a:pt x="26" y="24"/>
                  </a:moveTo>
                  <a:lnTo>
                    <a:pt x="26" y="24"/>
                  </a:lnTo>
                  <a:lnTo>
                    <a:pt x="24" y="18"/>
                  </a:lnTo>
                  <a:lnTo>
                    <a:pt x="24" y="18"/>
                  </a:lnTo>
                  <a:lnTo>
                    <a:pt x="24" y="13"/>
                  </a:lnTo>
                  <a:lnTo>
                    <a:pt x="24" y="13"/>
                  </a:lnTo>
                  <a:lnTo>
                    <a:pt x="23" y="10"/>
                  </a:lnTo>
                  <a:lnTo>
                    <a:pt x="23" y="10"/>
                  </a:lnTo>
                  <a:lnTo>
                    <a:pt x="21" y="7"/>
                  </a:lnTo>
                  <a:lnTo>
                    <a:pt x="21" y="7"/>
                  </a:lnTo>
                  <a:lnTo>
                    <a:pt x="18" y="6"/>
                  </a:lnTo>
                  <a:lnTo>
                    <a:pt x="18" y="6"/>
                  </a:lnTo>
                  <a:lnTo>
                    <a:pt x="15" y="6"/>
                  </a:lnTo>
                  <a:lnTo>
                    <a:pt x="15" y="6"/>
                  </a:lnTo>
                  <a:lnTo>
                    <a:pt x="11" y="7"/>
                  </a:lnTo>
                  <a:lnTo>
                    <a:pt x="11" y="7"/>
                  </a:lnTo>
                  <a:lnTo>
                    <a:pt x="8" y="10"/>
                  </a:lnTo>
                  <a:lnTo>
                    <a:pt x="8" y="10"/>
                  </a:lnTo>
                  <a:lnTo>
                    <a:pt x="6" y="16"/>
                  </a:lnTo>
                  <a:lnTo>
                    <a:pt x="6" y="16"/>
                  </a:lnTo>
                  <a:lnTo>
                    <a:pt x="6" y="24"/>
                  </a:lnTo>
                  <a:lnTo>
                    <a:pt x="6" y="24"/>
                  </a:lnTo>
                  <a:lnTo>
                    <a:pt x="6" y="33"/>
                  </a:lnTo>
                  <a:lnTo>
                    <a:pt x="6" y="33"/>
                  </a:lnTo>
                  <a:lnTo>
                    <a:pt x="8" y="39"/>
                  </a:lnTo>
                  <a:lnTo>
                    <a:pt x="8" y="39"/>
                  </a:lnTo>
                  <a:lnTo>
                    <a:pt x="11" y="42"/>
                  </a:lnTo>
                  <a:lnTo>
                    <a:pt x="11" y="42"/>
                  </a:lnTo>
                  <a:lnTo>
                    <a:pt x="15" y="43"/>
                  </a:lnTo>
                  <a:lnTo>
                    <a:pt x="15" y="43"/>
                  </a:lnTo>
                  <a:lnTo>
                    <a:pt x="18" y="42"/>
                  </a:lnTo>
                  <a:lnTo>
                    <a:pt x="18" y="42"/>
                  </a:lnTo>
                  <a:lnTo>
                    <a:pt x="21" y="40"/>
                  </a:lnTo>
                  <a:lnTo>
                    <a:pt x="21" y="40"/>
                  </a:lnTo>
                  <a:lnTo>
                    <a:pt x="23" y="37"/>
                  </a:lnTo>
                  <a:lnTo>
                    <a:pt x="23" y="37"/>
                  </a:lnTo>
                  <a:lnTo>
                    <a:pt x="24" y="34"/>
                  </a:lnTo>
                  <a:lnTo>
                    <a:pt x="24" y="34"/>
                  </a:lnTo>
                  <a:lnTo>
                    <a:pt x="24" y="30"/>
                  </a:lnTo>
                  <a:lnTo>
                    <a:pt x="24" y="30"/>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39" name="Freeform 85"/>
            <p:cNvSpPr>
              <a:spLocks/>
            </p:cNvSpPr>
            <p:nvPr/>
          </p:nvSpPr>
          <p:spPr bwMode="auto">
            <a:xfrm>
              <a:off x="3580" y="2075"/>
              <a:ext cx="13" cy="22"/>
            </a:xfrm>
            <a:custGeom>
              <a:avLst/>
              <a:gdLst/>
              <a:ahLst/>
              <a:cxnLst>
                <a:cxn ang="0">
                  <a:pos x="27" y="44"/>
                </a:cxn>
                <a:cxn ang="0">
                  <a:pos x="27" y="45"/>
                </a:cxn>
                <a:cxn ang="0">
                  <a:pos x="27" y="45"/>
                </a:cxn>
                <a:cxn ang="0">
                  <a:pos x="27" y="45"/>
                </a:cxn>
                <a:cxn ang="0">
                  <a:pos x="1" y="47"/>
                </a:cxn>
                <a:cxn ang="0">
                  <a:pos x="1" y="45"/>
                </a:cxn>
                <a:cxn ang="0">
                  <a:pos x="1" y="45"/>
                </a:cxn>
                <a:cxn ang="0">
                  <a:pos x="1" y="45"/>
                </a:cxn>
                <a:cxn ang="0">
                  <a:pos x="0" y="44"/>
                </a:cxn>
                <a:cxn ang="0">
                  <a:pos x="1" y="42"/>
                </a:cxn>
                <a:cxn ang="0">
                  <a:pos x="1" y="42"/>
                </a:cxn>
                <a:cxn ang="0">
                  <a:pos x="1" y="41"/>
                </a:cxn>
                <a:cxn ang="0">
                  <a:pos x="1" y="41"/>
                </a:cxn>
                <a:cxn ang="0">
                  <a:pos x="12" y="6"/>
                </a:cxn>
                <a:cxn ang="0">
                  <a:pos x="3" y="12"/>
                </a:cxn>
                <a:cxn ang="0">
                  <a:pos x="1" y="12"/>
                </a:cxn>
                <a:cxn ang="0">
                  <a:pos x="1" y="12"/>
                </a:cxn>
                <a:cxn ang="0">
                  <a:pos x="0" y="11"/>
                </a:cxn>
                <a:cxn ang="0">
                  <a:pos x="0" y="9"/>
                </a:cxn>
                <a:cxn ang="0">
                  <a:pos x="0" y="9"/>
                </a:cxn>
                <a:cxn ang="0">
                  <a:pos x="0" y="8"/>
                </a:cxn>
                <a:cxn ang="0">
                  <a:pos x="1" y="8"/>
                </a:cxn>
                <a:cxn ang="0">
                  <a:pos x="12" y="0"/>
                </a:cxn>
                <a:cxn ang="0">
                  <a:pos x="12" y="0"/>
                </a:cxn>
                <a:cxn ang="0">
                  <a:pos x="13" y="0"/>
                </a:cxn>
                <a:cxn ang="0">
                  <a:pos x="13" y="0"/>
                </a:cxn>
                <a:cxn ang="0">
                  <a:pos x="15" y="0"/>
                </a:cxn>
                <a:cxn ang="0">
                  <a:pos x="16" y="0"/>
                </a:cxn>
                <a:cxn ang="0">
                  <a:pos x="16" y="0"/>
                </a:cxn>
                <a:cxn ang="0">
                  <a:pos x="18" y="0"/>
                </a:cxn>
                <a:cxn ang="0">
                  <a:pos x="18" y="0"/>
                </a:cxn>
                <a:cxn ang="0">
                  <a:pos x="25" y="41"/>
                </a:cxn>
                <a:cxn ang="0">
                  <a:pos x="27" y="41"/>
                </a:cxn>
                <a:cxn ang="0">
                  <a:pos x="27" y="42"/>
                </a:cxn>
                <a:cxn ang="0">
                  <a:pos x="27" y="42"/>
                </a:cxn>
                <a:cxn ang="0">
                  <a:pos x="27" y="44"/>
                </a:cxn>
              </a:cxnLst>
              <a:rect l="0" t="0" r="r" b="b"/>
              <a:pathLst>
                <a:path w="27" h="47">
                  <a:moveTo>
                    <a:pt x="27" y="44"/>
                  </a:moveTo>
                  <a:lnTo>
                    <a:pt x="27" y="44"/>
                  </a:lnTo>
                  <a:lnTo>
                    <a:pt x="27" y="45"/>
                  </a:lnTo>
                  <a:lnTo>
                    <a:pt x="27" y="45"/>
                  </a:lnTo>
                  <a:lnTo>
                    <a:pt x="27" y="45"/>
                  </a:lnTo>
                  <a:lnTo>
                    <a:pt x="27" y="45"/>
                  </a:lnTo>
                  <a:lnTo>
                    <a:pt x="27" y="45"/>
                  </a:lnTo>
                  <a:lnTo>
                    <a:pt x="27" y="45"/>
                  </a:lnTo>
                  <a:lnTo>
                    <a:pt x="25" y="47"/>
                  </a:lnTo>
                  <a:lnTo>
                    <a:pt x="1" y="47"/>
                  </a:lnTo>
                  <a:lnTo>
                    <a:pt x="1" y="47"/>
                  </a:lnTo>
                  <a:lnTo>
                    <a:pt x="1" y="45"/>
                  </a:lnTo>
                  <a:lnTo>
                    <a:pt x="1" y="45"/>
                  </a:lnTo>
                  <a:lnTo>
                    <a:pt x="1" y="45"/>
                  </a:lnTo>
                  <a:lnTo>
                    <a:pt x="1" y="45"/>
                  </a:lnTo>
                  <a:lnTo>
                    <a:pt x="1" y="45"/>
                  </a:lnTo>
                  <a:lnTo>
                    <a:pt x="1" y="45"/>
                  </a:lnTo>
                  <a:lnTo>
                    <a:pt x="0" y="44"/>
                  </a:lnTo>
                  <a:lnTo>
                    <a:pt x="0" y="44"/>
                  </a:lnTo>
                  <a:lnTo>
                    <a:pt x="1" y="42"/>
                  </a:lnTo>
                  <a:lnTo>
                    <a:pt x="1" y="42"/>
                  </a:lnTo>
                  <a:lnTo>
                    <a:pt x="1" y="42"/>
                  </a:lnTo>
                  <a:lnTo>
                    <a:pt x="1" y="42"/>
                  </a:lnTo>
                  <a:lnTo>
                    <a:pt x="1" y="41"/>
                  </a:lnTo>
                  <a:lnTo>
                    <a:pt x="1" y="41"/>
                  </a:lnTo>
                  <a:lnTo>
                    <a:pt x="1" y="41"/>
                  </a:lnTo>
                  <a:lnTo>
                    <a:pt x="12" y="41"/>
                  </a:lnTo>
                  <a:lnTo>
                    <a:pt x="12" y="6"/>
                  </a:lnTo>
                  <a:lnTo>
                    <a:pt x="3" y="12"/>
                  </a:lnTo>
                  <a:lnTo>
                    <a:pt x="3" y="12"/>
                  </a:lnTo>
                  <a:lnTo>
                    <a:pt x="1" y="12"/>
                  </a:lnTo>
                  <a:lnTo>
                    <a:pt x="1" y="12"/>
                  </a:lnTo>
                  <a:lnTo>
                    <a:pt x="1" y="12"/>
                  </a:lnTo>
                  <a:lnTo>
                    <a:pt x="1" y="12"/>
                  </a:lnTo>
                  <a:lnTo>
                    <a:pt x="0" y="11"/>
                  </a:lnTo>
                  <a:lnTo>
                    <a:pt x="0" y="11"/>
                  </a:lnTo>
                  <a:lnTo>
                    <a:pt x="0" y="9"/>
                  </a:lnTo>
                  <a:lnTo>
                    <a:pt x="0" y="9"/>
                  </a:lnTo>
                  <a:lnTo>
                    <a:pt x="0" y="9"/>
                  </a:lnTo>
                  <a:lnTo>
                    <a:pt x="0" y="9"/>
                  </a:lnTo>
                  <a:lnTo>
                    <a:pt x="0" y="8"/>
                  </a:lnTo>
                  <a:lnTo>
                    <a:pt x="0" y="8"/>
                  </a:lnTo>
                  <a:lnTo>
                    <a:pt x="1" y="8"/>
                  </a:lnTo>
                  <a:lnTo>
                    <a:pt x="1" y="8"/>
                  </a:lnTo>
                  <a:lnTo>
                    <a:pt x="1" y="8"/>
                  </a:lnTo>
                  <a:lnTo>
                    <a:pt x="12" y="0"/>
                  </a:lnTo>
                  <a:lnTo>
                    <a:pt x="12" y="0"/>
                  </a:lnTo>
                  <a:lnTo>
                    <a:pt x="12" y="0"/>
                  </a:lnTo>
                  <a:lnTo>
                    <a:pt x="12" y="0"/>
                  </a:lnTo>
                  <a:lnTo>
                    <a:pt x="13" y="0"/>
                  </a:lnTo>
                  <a:lnTo>
                    <a:pt x="13" y="0"/>
                  </a:lnTo>
                  <a:lnTo>
                    <a:pt x="13" y="0"/>
                  </a:lnTo>
                  <a:lnTo>
                    <a:pt x="13" y="0"/>
                  </a:lnTo>
                  <a:lnTo>
                    <a:pt x="15" y="0"/>
                  </a:lnTo>
                  <a:lnTo>
                    <a:pt x="15" y="0"/>
                  </a:lnTo>
                  <a:lnTo>
                    <a:pt x="16" y="0"/>
                  </a:lnTo>
                  <a:lnTo>
                    <a:pt x="16" y="0"/>
                  </a:lnTo>
                  <a:lnTo>
                    <a:pt x="16" y="0"/>
                  </a:lnTo>
                  <a:lnTo>
                    <a:pt x="16" y="0"/>
                  </a:lnTo>
                  <a:lnTo>
                    <a:pt x="18" y="0"/>
                  </a:lnTo>
                  <a:lnTo>
                    <a:pt x="18" y="0"/>
                  </a:lnTo>
                  <a:lnTo>
                    <a:pt x="18" y="0"/>
                  </a:lnTo>
                  <a:lnTo>
                    <a:pt x="18" y="41"/>
                  </a:lnTo>
                  <a:lnTo>
                    <a:pt x="25" y="41"/>
                  </a:lnTo>
                  <a:lnTo>
                    <a:pt x="25" y="41"/>
                  </a:lnTo>
                  <a:lnTo>
                    <a:pt x="27" y="41"/>
                  </a:lnTo>
                  <a:lnTo>
                    <a:pt x="27" y="41"/>
                  </a:lnTo>
                  <a:lnTo>
                    <a:pt x="27" y="42"/>
                  </a:lnTo>
                  <a:lnTo>
                    <a:pt x="27" y="42"/>
                  </a:lnTo>
                  <a:lnTo>
                    <a:pt x="27" y="42"/>
                  </a:lnTo>
                  <a:lnTo>
                    <a:pt x="27" y="42"/>
                  </a:lnTo>
                  <a:lnTo>
                    <a:pt x="27" y="44"/>
                  </a:lnTo>
                  <a:lnTo>
                    <a:pt x="27" y="4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40" name="Freeform 86"/>
            <p:cNvSpPr>
              <a:spLocks noEditPoints="1"/>
            </p:cNvSpPr>
            <p:nvPr/>
          </p:nvSpPr>
          <p:spPr bwMode="auto">
            <a:xfrm>
              <a:off x="3606" y="2073"/>
              <a:ext cx="14" cy="22"/>
            </a:xfrm>
            <a:custGeom>
              <a:avLst/>
              <a:gdLst/>
              <a:ahLst/>
              <a:cxnLst>
                <a:cxn ang="0">
                  <a:pos x="32" y="24"/>
                </a:cxn>
                <a:cxn ang="0">
                  <a:pos x="32" y="33"/>
                </a:cxn>
                <a:cxn ang="0">
                  <a:pos x="29" y="41"/>
                </a:cxn>
                <a:cxn ang="0">
                  <a:pos x="24" y="45"/>
                </a:cxn>
                <a:cxn ang="0">
                  <a:pos x="20" y="47"/>
                </a:cxn>
                <a:cxn ang="0">
                  <a:pos x="15" y="48"/>
                </a:cxn>
                <a:cxn ang="0">
                  <a:pos x="9" y="47"/>
                </a:cxn>
                <a:cxn ang="0">
                  <a:pos x="3"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2" y="24"/>
                </a:cxn>
                <a:cxn ang="0">
                  <a:pos x="26" y="24"/>
                </a:cxn>
                <a:cxn ang="0">
                  <a:pos x="26" y="18"/>
                </a:cxn>
                <a:cxn ang="0">
                  <a:pos x="24" y="14"/>
                </a:cxn>
                <a:cxn ang="0">
                  <a:pos x="24" y="9"/>
                </a:cxn>
                <a:cxn ang="0">
                  <a:pos x="21" y="8"/>
                </a:cxn>
                <a:cxn ang="0">
                  <a:pos x="20" y="6"/>
                </a:cxn>
                <a:cxn ang="0">
                  <a:pos x="17" y="5"/>
                </a:cxn>
                <a:cxn ang="0">
                  <a:pos x="11" y="6"/>
                </a:cxn>
                <a:cxn ang="0">
                  <a:pos x="9" y="11"/>
                </a:cxn>
                <a:cxn ang="0">
                  <a:pos x="8" y="17"/>
                </a:cxn>
                <a:cxn ang="0">
                  <a:pos x="6" y="24"/>
                </a:cxn>
                <a:cxn ang="0">
                  <a:pos x="8" y="32"/>
                </a:cxn>
                <a:cxn ang="0">
                  <a:pos x="9" y="38"/>
                </a:cxn>
                <a:cxn ang="0">
                  <a:pos x="12" y="42"/>
                </a:cxn>
                <a:cxn ang="0">
                  <a:pos x="17" y="42"/>
                </a:cxn>
                <a:cxn ang="0">
                  <a:pos x="20" y="42"/>
                </a:cxn>
                <a:cxn ang="0">
                  <a:pos x="23" y="41"/>
                </a:cxn>
                <a:cxn ang="0">
                  <a:pos x="24" y="38"/>
                </a:cxn>
                <a:cxn ang="0">
                  <a:pos x="26" y="33"/>
                </a:cxn>
                <a:cxn ang="0">
                  <a:pos x="26" y="29"/>
                </a:cxn>
                <a:cxn ang="0">
                  <a:pos x="26" y="24"/>
                </a:cxn>
              </a:cxnLst>
              <a:rect l="0" t="0" r="r" b="b"/>
              <a:pathLst>
                <a:path w="32" h="48">
                  <a:moveTo>
                    <a:pt x="32" y="24"/>
                  </a:moveTo>
                  <a:lnTo>
                    <a:pt x="32" y="24"/>
                  </a:lnTo>
                  <a:lnTo>
                    <a:pt x="32" y="33"/>
                  </a:lnTo>
                  <a:lnTo>
                    <a:pt x="32" y="33"/>
                  </a:lnTo>
                  <a:lnTo>
                    <a:pt x="29" y="41"/>
                  </a:lnTo>
                  <a:lnTo>
                    <a:pt x="29" y="41"/>
                  </a:lnTo>
                  <a:lnTo>
                    <a:pt x="26" y="44"/>
                  </a:lnTo>
                  <a:lnTo>
                    <a:pt x="24" y="45"/>
                  </a:lnTo>
                  <a:lnTo>
                    <a:pt x="24" y="45"/>
                  </a:lnTo>
                  <a:lnTo>
                    <a:pt x="20" y="47"/>
                  </a:lnTo>
                  <a:lnTo>
                    <a:pt x="15" y="48"/>
                  </a:lnTo>
                  <a:lnTo>
                    <a:pt x="15" y="48"/>
                  </a:lnTo>
                  <a:lnTo>
                    <a:pt x="9" y="47"/>
                  </a:lnTo>
                  <a:lnTo>
                    <a:pt x="9" y="47"/>
                  </a:lnTo>
                  <a:lnTo>
                    <a:pt x="6" y="44"/>
                  </a:lnTo>
                  <a:lnTo>
                    <a:pt x="3" y="42"/>
                  </a:lnTo>
                  <a:lnTo>
                    <a:pt x="3" y="42"/>
                  </a:lnTo>
                  <a:lnTo>
                    <a:pt x="2" y="35"/>
                  </a:lnTo>
                  <a:lnTo>
                    <a:pt x="2" y="35"/>
                  </a:lnTo>
                  <a:lnTo>
                    <a:pt x="0" y="24"/>
                  </a:lnTo>
                  <a:lnTo>
                    <a:pt x="0" y="24"/>
                  </a:lnTo>
                  <a:lnTo>
                    <a:pt x="2" y="14"/>
                  </a:lnTo>
                  <a:lnTo>
                    <a:pt x="2" y="14"/>
                  </a:lnTo>
                  <a:lnTo>
                    <a:pt x="5" y="6"/>
                  </a:lnTo>
                  <a:lnTo>
                    <a:pt x="5" y="6"/>
                  </a:lnTo>
                  <a:lnTo>
                    <a:pt x="6" y="5"/>
                  </a:lnTo>
                  <a:lnTo>
                    <a:pt x="9" y="2"/>
                  </a:lnTo>
                  <a:lnTo>
                    <a:pt x="9" y="2"/>
                  </a:lnTo>
                  <a:lnTo>
                    <a:pt x="12" y="0"/>
                  </a:lnTo>
                  <a:lnTo>
                    <a:pt x="17" y="0"/>
                  </a:lnTo>
                  <a:lnTo>
                    <a:pt x="17" y="0"/>
                  </a:lnTo>
                  <a:lnTo>
                    <a:pt x="21" y="0"/>
                  </a:lnTo>
                  <a:lnTo>
                    <a:pt x="24" y="2"/>
                  </a:lnTo>
                  <a:lnTo>
                    <a:pt x="24" y="2"/>
                  </a:lnTo>
                  <a:lnTo>
                    <a:pt x="28" y="3"/>
                  </a:lnTo>
                  <a:lnTo>
                    <a:pt x="29" y="6"/>
                  </a:lnTo>
                  <a:lnTo>
                    <a:pt x="29" y="6"/>
                  </a:lnTo>
                  <a:lnTo>
                    <a:pt x="32" y="14"/>
                  </a:lnTo>
                  <a:lnTo>
                    <a:pt x="32" y="14"/>
                  </a:lnTo>
                  <a:lnTo>
                    <a:pt x="32" y="24"/>
                  </a:lnTo>
                  <a:lnTo>
                    <a:pt x="32" y="24"/>
                  </a:lnTo>
                  <a:close/>
                  <a:moveTo>
                    <a:pt x="26" y="24"/>
                  </a:moveTo>
                  <a:lnTo>
                    <a:pt x="26" y="24"/>
                  </a:lnTo>
                  <a:lnTo>
                    <a:pt x="26" y="18"/>
                  </a:lnTo>
                  <a:lnTo>
                    <a:pt x="26" y="18"/>
                  </a:lnTo>
                  <a:lnTo>
                    <a:pt x="24" y="14"/>
                  </a:lnTo>
                  <a:lnTo>
                    <a:pt x="24" y="14"/>
                  </a:lnTo>
                  <a:lnTo>
                    <a:pt x="24" y="9"/>
                  </a:lnTo>
                  <a:lnTo>
                    <a:pt x="24" y="9"/>
                  </a:lnTo>
                  <a:lnTo>
                    <a:pt x="21" y="8"/>
                  </a:lnTo>
                  <a:lnTo>
                    <a:pt x="21" y="8"/>
                  </a:lnTo>
                  <a:lnTo>
                    <a:pt x="20" y="6"/>
                  </a:lnTo>
                  <a:lnTo>
                    <a:pt x="20" y="6"/>
                  </a:lnTo>
                  <a:lnTo>
                    <a:pt x="17" y="5"/>
                  </a:lnTo>
                  <a:lnTo>
                    <a:pt x="17" y="5"/>
                  </a:lnTo>
                  <a:lnTo>
                    <a:pt x="11" y="6"/>
                  </a:lnTo>
                  <a:lnTo>
                    <a:pt x="11" y="6"/>
                  </a:lnTo>
                  <a:lnTo>
                    <a:pt x="9" y="11"/>
                  </a:lnTo>
                  <a:lnTo>
                    <a:pt x="9" y="11"/>
                  </a:lnTo>
                  <a:lnTo>
                    <a:pt x="8" y="17"/>
                  </a:lnTo>
                  <a:lnTo>
                    <a:pt x="8" y="17"/>
                  </a:lnTo>
                  <a:lnTo>
                    <a:pt x="6" y="24"/>
                  </a:lnTo>
                  <a:lnTo>
                    <a:pt x="6"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41" name="Freeform 87"/>
            <p:cNvSpPr>
              <a:spLocks noEditPoints="1"/>
            </p:cNvSpPr>
            <p:nvPr/>
          </p:nvSpPr>
          <p:spPr bwMode="auto">
            <a:xfrm>
              <a:off x="3640" y="1929"/>
              <a:ext cx="178" cy="179"/>
            </a:xfrm>
            <a:custGeom>
              <a:avLst/>
              <a:gdLst/>
              <a:ahLst/>
              <a:cxnLst>
                <a:cxn ang="0">
                  <a:pos x="190" y="390"/>
                </a:cxn>
                <a:cxn ang="0">
                  <a:pos x="152" y="386"/>
                </a:cxn>
                <a:cxn ang="0">
                  <a:pos x="99" y="364"/>
                </a:cxn>
                <a:cxn ang="0">
                  <a:pos x="53" y="330"/>
                </a:cxn>
                <a:cxn ang="0">
                  <a:pos x="30" y="298"/>
                </a:cxn>
                <a:cxn ang="0">
                  <a:pos x="6" y="247"/>
                </a:cxn>
                <a:cxn ang="0">
                  <a:pos x="0" y="190"/>
                </a:cxn>
                <a:cxn ang="0">
                  <a:pos x="4" y="152"/>
                </a:cxn>
                <a:cxn ang="0">
                  <a:pos x="24" y="99"/>
                </a:cxn>
                <a:cxn ang="0">
                  <a:pos x="60" y="54"/>
                </a:cxn>
                <a:cxn ang="0">
                  <a:pos x="90" y="30"/>
                </a:cxn>
                <a:cxn ang="0">
                  <a:pos x="142" y="7"/>
                </a:cxn>
                <a:cxn ang="0">
                  <a:pos x="199" y="0"/>
                </a:cxn>
                <a:cxn ang="0">
                  <a:pos x="238" y="4"/>
                </a:cxn>
                <a:cxn ang="0">
                  <a:pos x="291" y="25"/>
                </a:cxn>
                <a:cxn ang="0">
                  <a:pos x="336" y="60"/>
                </a:cxn>
                <a:cxn ang="0">
                  <a:pos x="368" y="105"/>
                </a:cxn>
                <a:cxn ang="0">
                  <a:pos x="386" y="159"/>
                </a:cxn>
                <a:cxn ang="0">
                  <a:pos x="389" y="199"/>
                </a:cxn>
                <a:cxn ang="0">
                  <a:pos x="380" y="256"/>
                </a:cxn>
                <a:cxn ang="0">
                  <a:pos x="354" y="306"/>
                </a:cxn>
                <a:cxn ang="0">
                  <a:pos x="317" y="346"/>
                </a:cxn>
                <a:cxn ang="0">
                  <a:pos x="270" y="375"/>
                </a:cxn>
                <a:cxn ang="0">
                  <a:pos x="214" y="389"/>
                </a:cxn>
                <a:cxn ang="0">
                  <a:pos x="194" y="18"/>
                </a:cxn>
                <a:cxn ang="0">
                  <a:pos x="161" y="21"/>
                </a:cxn>
                <a:cxn ang="0">
                  <a:pos x="113" y="37"/>
                </a:cxn>
                <a:cxn ang="0">
                  <a:pos x="72" y="66"/>
                </a:cxn>
                <a:cxn ang="0">
                  <a:pos x="50" y="93"/>
                </a:cxn>
                <a:cxn ang="0">
                  <a:pos x="27" y="140"/>
                </a:cxn>
                <a:cxn ang="0">
                  <a:pos x="18" y="191"/>
                </a:cxn>
                <a:cxn ang="0">
                  <a:pos x="19" y="226"/>
                </a:cxn>
                <a:cxn ang="0">
                  <a:pos x="36" y="274"/>
                </a:cxn>
                <a:cxn ang="0">
                  <a:pos x="66" y="316"/>
                </a:cxn>
                <a:cxn ang="0">
                  <a:pos x="93" y="339"/>
                </a:cxn>
                <a:cxn ang="0">
                  <a:pos x="139" y="363"/>
                </a:cxn>
                <a:cxn ang="0">
                  <a:pos x="190" y="372"/>
                </a:cxn>
                <a:cxn ang="0">
                  <a:pos x="226" y="369"/>
                </a:cxn>
                <a:cxn ang="0">
                  <a:pos x="276" y="352"/>
                </a:cxn>
                <a:cxn ang="0">
                  <a:pos x="317" y="322"/>
                </a:cxn>
                <a:cxn ang="0">
                  <a:pos x="348" y="283"/>
                </a:cxn>
                <a:cxn ang="0">
                  <a:pos x="366" y="235"/>
                </a:cxn>
                <a:cxn ang="0">
                  <a:pos x="371" y="199"/>
                </a:cxn>
                <a:cxn ang="0">
                  <a:pos x="365" y="146"/>
                </a:cxn>
                <a:cxn ang="0">
                  <a:pos x="344" y="99"/>
                </a:cxn>
                <a:cxn ang="0">
                  <a:pos x="310" y="61"/>
                </a:cxn>
                <a:cxn ang="0">
                  <a:pos x="267" y="33"/>
                </a:cxn>
                <a:cxn ang="0">
                  <a:pos x="217" y="19"/>
                </a:cxn>
                <a:cxn ang="0">
                  <a:pos x="194" y="18"/>
                </a:cxn>
              </a:cxnLst>
              <a:rect l="0" t="0" r="r" b="b"/>
              <a:pathLst>
                <a:path w="389" h="390">
                  <a:moveTo>
                    <a:pt x="194" y="390"/>
                  </a:moveTo>
                  <a:lnTo>
                    <a:pt x="194" y="390"/>
                  </a:lnTo>
                  <a:lnTo>
                    <a:pt x="190" y="390"/>
                  </a:lnTo>
                  <a:lnTo>
                    <a:pt x="190" y="390"/>
                  </a:lnTo>
                  <a:lnTo>
                    <a:pt x="170" y="389"/>
                  </a:lnTo>
                  <a:lnTo>
                    <a:pt x="152" y="386"/>
                  </a:lnTo>
                  <a:lnTo>
                    <a:pt x="133" y="380"/>
                  </a:lnTo>
                  <a:lnTo>
                    <a:pt x="116" y="374"/>
                  </a:lnTo>
                  <a:lnTo>
                    <a:pt x="99" y="364"/>
                  </a:lnTo>
                  <a:lnTo>
                    <a:pt x="83" y="354"/>
                  </a:lnTo>
                  <a:lnTo>
                    <a:pt x="68" y="342"/>
                  </a:lnTo>
                  <a:lnTo>
                    <a:pt x="53" y="330"/>
                  </a:lnTo>
                  <a:lnTo>
                    <a:pt x="53" y="330"/>
                  </a:lnTo>
                  <a:lnTo>
                    <a:pt x="40" y="315"/>
                  </a:lnTo>
                  <a:lnTo>
                    <a:pt x="30" y="298"/>
                  </a:lnTo>
                  <a:lnTo>
                    <a:pt x="21" y="283"/>
                  </a:lnTo>
                  <a:lnTo>
                    <a:pt x="12" y="265"/>
                  </a:lnTo>
                  <a:lnTo>
                    <a:pt x="6" y="247"/>
                  </a:lnTo>
                  <a:lnTo>
                    <a:pt x="3" y="229"/>
                  </a:lnTo>
                  <a:lnTo>
                    <a:pt x="0" y="209"/>
                  </a:lnTo>
                  <a:lnTo>
                    <a:pt x="0" y="190"/>
                  </a:lnTo>
                  <a:lnTo>
                    <a:pt x="0" y="190"/>
                  </a:lnTo>
                  <a:lnTo>
                    <a:pt x="1" y="170"/>
                  </a:lnTo>
                  <a:lnTo>
                    <a:pt x="4" y="152"/>
                  </a:lnTo>
                  <a:lnTo>
                    <a:pt x="9" y="134"/>
                  </a:lnTo>
                  <a:lnTo>
                    <a:pt x="16" y="116"/>
                  </a:lnTo>
                  <a:lnTo>
                    <a:pt x="24" y="99"/>
                  </a:lnTo>
                  <a:lnTo>
                    <a:pt x="34" y="82"/>
                  </a:lnTo>
                  <a:lnTo>
                    <a:pt x="47" y="67"/>
                  </a:lnTo>
                  <a:lnTo>
                    <a:pt x="60" y="54"/>
                  </a:lnTo>
                  <a:lnTo>
                    <a:pt x="60" y="54"/>
                  </a:lnTo>
                  <a:lnTo>
                    <a:pt x="75" y="40"/>
                  </a:lnTo>
                  <a:lnTo>
                    <a:pt x="90" y="30"/>
                  </a:lnTo>
                  <a:lnTo>
                    <a:pt x="107" y="21"/>
                  </a:lnTo>
                  <a:lnTo>
                    <a:pt x="123" y="13"/>
                  </a:lnTo>
                  <a:lnTo>
                    <a:pt x="142" y="7"/>
                  </a:lnTo>
                  <a:lnTo>
                    <a:pt x="161" y="3"/>
                  </a:lnTo>
                  <a:lnTo>
                    <a:pt x="179" y="0"/>
                  </a:lnTo>
                  <a:lnTo>
                    <a:pt x="199" y="0"/>
                  </a:lnTo>
                  <a:lnTo>
                    <a:pt x="199" y="0"/>
                  </a:lnTo>
                  <a:lnTo>
                    <a:pt x="218" y="1"/>
                  </a:lnTo>
                  <a:lnTo>
                    <a:pt x="238" y="4"/>
                  </a:lnTo>
                  <a:lnTo>
                    <a:pt x="256" y="10"/>
                  </a:lnTo>
                  <a:lnTo>
                    <a:pt x="274" y="16"/>
                  </a:lnTo>
                  <a:lnTo>
                    <a:pt x="291" y="25"/>
                  </a:lnTo>
                  <a:lnTo>
                    <a:pt x="307" y="36"/>
                  </a:lnTo>
                  <a:lnTo>
                    <a:pt x="323" y="48"/>
                  </a:lnTo>
                  <a:lnTo>
                    <a:pt x="336" y="60"/>
                  </a:lnTo>
                  <a:lnTo>
                    <a:pt x="348" y="75"/>
                  </a:lnTo>
                  <a:lnTo>
                    <a:pt x="359" y="90"/>
                  </a:lnTo>
                  <a:lnTo>
                    <a:pt x="368" y="105"/>
                  </a:lnTo>
                  <a:lnTo>
                    <a:pt x="375" y="123"/>
                  </a:lnTo>
                  <a:lnTo>
                    <a:pt x="381" y="141"/>
                  </a:lnTo>
                  <a:lnTo>
                    <a:pt x="386" y="159"/>
                  </a:lnTo>
                  <a:lnTo>
                    <a:pt x="389" y="179"/>
                  </a:lnTo>
                  <a:lnTo>
                    <a:pt x="389" y="199"/>
                  </a:lnTo>
                  <a:lnTo>
                    <a:pt x="389" y="199"/>
                  </a:lnTo>
                  <a:lnTo>
                    <a:pt x="387" y="218"/>
                  </a:lnTo>
                  <a:lnTo>
                    <a:pt x="384" y="238"/>
                  </a:lnTo>
                  <a:lnTo>
                    <a:pt x="380" y="256"/>
                  </a:lnTo>
                  <a:lnTo>
                    <a:pt x="372" y="274"/>
                  </a:lnTo>
                  <a:lnTo>
                    <a:pt x="365" y="291"/>
                  </a:lnTo>
                  <a:lnTo>
                    <a:pt x="354" y="306"/>
                  </a:lnTo>
                  <a:lnTo>
                    <a:pt x="344" y="321"/>
                  </a:lnTo>
                  <a:lnTo>
                    <a:pt x="330" y="334"/>
                  </a:lnTo>
                  <a:lnTo>
                    <a:pt x="317" y="346"/>
                  </a:lnTo>
                  <a:lnTo>
                    <a:pt x="301" y="357"/>
                  </a:lnTo>
                  <a:lnTo>
                    <a:pt x="286" y="368"/>
                  </a:lnTo>
                  <a:lnTo>
                    <a:pt x="270" y="375"/>
                  </a:lnTo>
                  <a:lnTo>
                    <a:pt x="252" y="381"/>
                  </a:lnTo>
                  <a:lnTo>
                    <a:pt x="234" y="386"/>
                  </a:lnTo>
                  <a:lnTo>
                    <a:pt x="214" y="389"/>
                  </a:lnTo>
                  <a:lnTo>
                    <a:pt x="194" y="390"/>
                  </a:lnTo>
                  <a:lnTo>
                    <a:pt x="194" y="390"/>
                  </a:lnTo>
                  <a:close/>
                  <a:moveTo>
                    <a:pt x="194" y="18"/>
                  </a:moveTo>
                  <a:lnTo>
                    <a:pt x="194" y="18"/>
                  </a:lnTo>
                  <a:lnTo>
                    <a:pt x="178" y="19"/>
                  </a:lnTo>
                  <a:lnTo>
                    <a:pt x="161" y="21"/>
                  </a:lnTo>
                  <a:lnTo>
                    <a:pt x="145" y="25"/>
                  </a:lnTo>
                  <a:lnTo>
                    <a:pt x="128" y="30"/>
                  </a:lnTo>
                  <a:lnTo>
                    <a:pt x="113" y="37"/>
                  </a:lnTo>
                  <a:lnTo>
                    <a:pt x="99" y="46"/>
                  </a:lnTo>
                  <a:lnTo>
                    <a:pt x="86" y="55"/>
                  </a:lnTo>
                  <a:lnTo>
                    <a:pt x="72" y="66"/>
                  </a:lnTo>
                  <a:lnTo>
                    <a:pt x="72" y="66"/>
                  </a:lnTo>
                  <a:lnTo>
                    <a:pt x="60" y="79"/>
                  </a:lnTo>
                  <a:lnTo>
                    <a:pt x="50" y="93"/>
                  </a:lnTo>
                  <a:lnTo>
                    <a:pt x="40" y="108"/>
                  </a:lnTo>
                  <a:lnTo>
                    <a:pt x="33" y="123"/>
                  </a:lnTo>
                  <a:lnTo>
                    <a:pt x="27" y="140"/>
                  </a:lnTo>
                  <a:lnTo>
                    <a:pt x="22" y="156"/>
                  </a:lnTo>
                  <a:lnTo>
                    <a:pt x="19" y="173"/>
                  </a:lnTo>
                  <a:lnTo>
                    <a:pt x="18" y="191"/>
                  </a:lnTo>
                  <a:lnTo>
                    <a:pt x="18" y="191"/>
                  </a:lnTo>
                  <a:lnTo>
                    <a:pt x="18" y="208"/>
                  </a:lnTo>
                  <a:lnTo>
                    <a:pt x="19" y="226"/>
                  </a:lnTo>
                  <a:lnTo>
                    <a:pt x="24" y="242"/>
                  </a:lnTo>
                  <a:lnTo>
                    <a:pt x="30" y="259"/>
                  </a:lnTo>
                  <a:lnTo>
                    <a:pt x="36" y="274"/>
                  </a:lnTo>
                  <a:lnTo>
                    <a:pt x="45" y="289"/>
                  </a:lnTo>
                  <a:lnTo>
                    <a:pt x="56" y="304"/>
                  </a:lnTo>
                  <a:lnTo>
                    <a:pt x="66" y="316"/>
                  </a:lnTo>
                  <a:lnTo>
                    <a:pt x="66" y="316"/>
                  </a:lnTo>
                  <a:lnTo>
                    <a:pt x="80" y="328"/>
                  </a:lnTo>
                  <a:lnTo>
                    <a:pt x="93" y="339"/>
                  </a:lnTo>
                  <a:lnTo>
                    <a:pt x="107" y="349"/>
                  </a:lnTo>
                  <a:lnTo>
                    <a:pt x="123" y="357"/>
                  </a:lnTo>
                  <a:lnTo>
                    <a:pt x="139" y="363"/>
                  </a:lnTo>
                  <a:lnTo>
                    <a:pt x="155" y="368"/>
                  </a:lnTo>
                  <a:lnTo>
                    <a:pt x="173" y="371"/>
                  </a:lnTo>
                  <a:lnTo>
                    <a:pt x="190" y="372"/>
                  </a:lnTo>
                  <a:lnTo>
                    <a:pt x="190" y="372"/>
                  </a:lnTo>
                  <a:lnTo>
                    <a:pt x="208" y="371"/>
                  </a:lnTo>
                  <a:lnTo>
                    <a:pt x="226" y="369"/>
                  </a:lnTo>
                  <a:lnTo>
                    <a:pt x="243" y="364"/>
                  </a:lnTo>
                  <a:lnTo>
                    <a:pt x="259" y="358"/>
                  </a:lnTo>
                  <a:lnTo>
                    <a:pt x="276" y="352"/>
                  </a:lnTo>
                  <a:lnTo>
                    <a:pt x="289" y="343"/>
                  </a:lnTo>
                  <a:lnTo>
                    <a:pt x="304" y="334"/>
                  </a:lnTo>
                  <a:lnTo>
                    <a:pt x="317" y="322"/>
                  </a:lnTo>
                  <a:lnTo>
                    <a:pt x="329" y="310"/>
                  </a:lnTo>
                  <a:lnTo>
                    <a:pt x="339" y="297"/>
                  </a:lnTo>
                  <a:lnTo>
                    <a:pt x="348" y="283"/>
                  </a:lnTo>
                  <a:lnTo>
                    <a:pt x="356" y="268"/>
                  </a:lnTo>
                  <a:lnTo>
                    <a:pt x="362" y="251"/>
                  </a:lnTo>
                  <a:lnTo>
                    <a:pt x="366" y="235"/>
                  </a:lnTo>
                  <a:lnTo>
                    <a:pt x="369" y="217"/>
                  </a:lnTo>
                  <a:lnTo>
                    <a:pt x="371" y="199"/>
                  </a:lnTo>
                  <a:lnTo>
                    <a:pt x="371" y="199"/>
                  </a:lnTo>
                  <a:lnTo>
                    <a:pt x="371" y="181"/>
                  </a:lnTo>
                  <a:lnTo>
                    <a:pt x="368" y="162"/>
                  </a:lnTo>
                  <a:lnTo>
                    <a:pt x="365" y="146"/>
                  </a:lnTo>
                  <a:lnTo>
                    <a:pt x="359" y="129"/>
                  </a:lnTo>
                  <a:lnTo>
                    <a:pt x="351" y="114"/>
                  </a:lnTo>
                  <a:lnTo>
                    <a:pt x="344" y="99"/>
                  </a:lnTo>
                  <a:lnTo>
                    <a:pt x="333" y="85"/>
                  </a:lnTo>
                  <a:lnTo>
                    <a:pt x="323" y="72"/>
                  </a:lnTo>
                  <a:lnTo>
                    <a:pt x="310" y="61"/>
                  </a:lnTo>
                  <a:lnTo>
                    <a:pt x="297" y="51"/>
                  </a:lnTo>
                  <a:lnTo>
                    <a:pt x="282" y="42"/>
                  </a:lnTo>
                  <a:lnTo>
                    <a:pt x="267" y="33"/>
                  </a:lnTo>
                  <a:lnTo>
                    <a:pt x="252" y="27"/>
                  </a:lnTo>
                  <a:lnTo>
                    <a:pt x="234" y="22"/>
                  </a:lnTo>
                  <a:lnTo>
                    <a:pt x="217" y="19"/>
                  </a:lnTo>
                  <a:lnTo>
                    <a:pt x="199" y="18"/>
                  </a:lnTo>
                  <a:lnTo>
                    <a:pt x="199" y="18"/>
                  </a:lnTo>
                  <a:lnTo>
                    <a:pt x="194" y="18"/>
                  </a:lnTo>
                  <a:lnTo>
                    <a:pt x="194" y="18"/>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42" name="Freeform 88"/>
            <p:cNvSpPr>
              <a:spLocks noEditPoints="1"/>
            </p:cNvSpPr>
            <p:nvPr/>
          </p:nvSpPr>
          <p:spPr bwMode="auto">
            <a:xfrm>
              <a:off x="3654" y="1944"/>
              <a:ext cx="150" cy="150"/>
            </a:xfrm>
            <a:custGeom>
              <a:avLst/>
              <a:gdLst/>
              <a:ahLst/>
              <a:cxnLst>
                <a:cxn ang="0">
                  <a:pos x="160" y="327"/>
                </a:cxn>
                <a:cxn ang="0">
                  <a:pos x="128" y="323"/>
                </a:cxn>
                <a:cxn ang="0">
                  <a:pos x="84" y="306"/>
                </a:cxn>
                <a:cxn ang="0">
                  <a:pos x="45" y="276"/>
                </a:cxn>
                <a:cxn ang="0">
                  <a:pos x="26" y="251"/>
                </a:cxn>
                <a:cxn ang="0">
                  <a:pos x="6" y="208"/>
                </a:cxn>
                <a:cxn ang="0">
                  <a:pos x="0" y="160"/>
                </a:cxn>
                <a:cxn ang="0">
                  <a:pos x="4" y="127"/>
                </a:cxn>
                <a:cxn ang="0">
                  <a:pos x="21" y="83"/>
                </a:cxn>
                <a:cxn ang="0">
                  <a:pos x="51" y="45"/>
                </a:cxn>
                <a:cxn ang="0">
                  <a:pos x="77" y="26"/>
                </a:cxn>
                <a:cxn ang="0">
                  <a:pos x="121" y="6"/>
                </a:cxn>
                <a:cxn ang="0">
                  <a:pos x="169" y="0"/>
                </a:cxn>
                <a:cxn ang="0">
                  <a:pos x="201" y="3"/>
                </a:cxn>
                <a:cxn ang="0">
                  <a:pos x="246" y="21"/>
                </a:cxn>
                <a:cxn ang="0">
                  <a:pos x="284" y="50"/>
                </a:cxn>
                <a:cxn ang="0">
                  <a:pos x="311" y="89"/>
                </a:cxn>
                <a:cxn ang="0">
                  <a:pos x="326" y="134"/>
                </a:cxn>
                <a:cxn ang="0">
                  <a:pos x="329" y="168"/>
                </a:cxn>
                <a:cxn ang="0">
                  <a:pos x="320" y="216"/>
                </a:cxn>
                <a:cxn ang="0">
                  <a:pos x="299" y="257"/>
                </a:cxn>
                <a:cxn ang="0">
                  <a:pos x="267" y="291"/>
                </a:cxn>
                <a:cxn ang="0">
                  <a:pos x="228" y="315"/>
                </a:cxn>
                <a:cxn ang="0">
                  <a:pos x="181" y="326"/>
                </a:cxn>
                <a:cxn ang="0">
                  <a:pos x="164" y="18"/>
                </a:cxn>
                <a:cxn ang="0">
                  <a:pos x="137" y="20"/>
                </a:cxn>
                <a:cxn ang="0">
                  <a:pos x="98" y="33"/>
                </a:cxn>
                <a:cxn ang="0">
                  <a:pos x="63" y="58"/>
                </a:cxn>
                <a:cxn ang="0">
                  <a:pos x="45" y="80"/>
                </a:cxn>
                <a:cxn ang="0">
                  <a:pos x="26" y="118"/>
                </a:cxn>
                <a:cxn ang="0">
                  <a:pos x="18" y="160"/>
                </a:cxn>
                <a:cxn ang="0">
                  <a:pos x="21" y="189"/>
                </a:cxn>
                <a:cxn ang="0">
                  <a:pos x="35" y="229"/>
                </a:cxn>
                <a:cxn ang="0">
                  <a:pos x="59" y="264"/>
                </a:cxn>
                <a:cxn ang="0">
                  <a:pos x="81" y="284"/>
                </a:cxn>
                <a:cxn ang="0">
                  <a:pos x="119" y="302"/>
                </a:cxn>
                <a:cxn ang="0">
                  <a:pos x="161" y="309"/>
                </a:cxn>
                <a:cxn ang="0">
                  <a:pos x="190" y="306"/>
                </a:cxn>
                <a:cxn ang="0">
                  <a:pos x="231" y="293"/>
                </a:cxn>
                <a:cxn ang="0">
                  <a:pos x="265" y="269"/>
                </a:cxn>
                <a:cxn ang="0">
                  <a:pos x="291" y="235"/>
                </a:cxn>
                <a:cxn ang="0">
                  <a:pos x="306" y="196"/>
                </a:cxn>
                <a:cxn ang="0">
                  <a:pos x="311" y="168"/>
                </a:cxn>
                <a:cxn ang="0">
                  <a:pos x="305" y="124"/>
                </a:cxn>
                <a:cxn ang="0">
                  <a:pos x="287" y="85"/>
                </a:cxn>
                <a:cxn ang="0">
                  <a:pos x="259" y="53"/>
                </a:cxn>
                <a:cxn ang="0">
                  <a:pos x="225" y="30"/>
                </a:cxn>
                <a:cxn ang="0">
                  <a:pos x="182" y="20"/>
                </a:cxn>
                <a:cxn ang="0">
                  <a:pos x="164" y="18"/>
                </a:cxn>
              </a:cxnLst>
              <a:rect l="0" t="0" r="r" b="b"/>
              <a:pathLst>
                <a:path w="329" h="327">
                  <a:moveTo>
                    <a:pt x="164" y="327"/>
                  </a:moveTo>
                  <a:lnTo>
                    <a:pt x="164" y="327"/>
                  </a:lnTo>
                  <a:lnTo>
                    <a:pt x="160" y="327"/>
                  </a:lnTo>
                  <a:lnTo>
                    <a:pt x="160" y="327"/>
                  </a:lnTo>
                  <a:lnTo>
                    <a:pt x="145" y="326"/>
                  </a:lnTo>
                  <a:lnTo>
                    <a:pt x="128" y="323"/>
                  </a:lnTo>
                  <a:lnTo>
                    <a:pt x="113" y="320"/>
                  </a:lnTo>
                  <a:lnTo>
                    <a:pt x="98" y="314"/>
                  </a:lnTo>
                  <a:lnTo>
                    <a:pt x="84" y="306"/>
                  </a:lnTo>
                  <a:lnTo>
                    <a:pt x="71" y="297"/>
                  </a:lnTo>
                  <a:lnTo>
                    <a:pt x="57" y="288"/>
                  </a:lnTo>
                  <a:lnTo>
                    <a:pt x="45" y="276"/>
                  </a:lnTo>
                  <a:lnTo>
                    <a:pt x="45" y="276"/>
                  </a:lnTo>
                  <a:lnTo>
                    <a:pt x="35" y="264"/>
                  </a:lnTo>
                  <a:lnTo>
                    <a:pt x="26" y="251"/>
                  </a:lnTo>
                  <a:lnTo>
                    <a:pt x="18" y="237"/>
                  </a:lnTo>
                  <a:lnTo>
                    <a:pt x="12" y="223"/>
                  </a:lnTo>
                  <a:lnTo>
                    <a:pt x="6" y="208"/>
                  </a:lnTo>
                  <a:lnTo>
                    <a:pt x="3" y="192"/>
                  </a:lnTo>
                  <a:lnTo>
                    <a:pt x="1" y="177"/>
                  </a:lnTo>
                  <a:lnTo>
                    <a:pt x="0" y="160"/>
                  </a:lnTo>
                  <a:lnTo>
                    <a:pt x="0" y="160"/>
                  </a:lnTo>
                  <a:lnTo>
                    <a:pt x="1" y="143"/>
                  </a:lnTo>
                  <a:lnTo>
                    <a:pt x="4" y="127"/>
                  </a:lnTo>
                  <a:lnTo>
                    <a:pt x="9" y="112"/>
                  </a:lnTo>
                  <a:lnTo>
                    <a:pt x="15" y="97"/>
                  </a:lnTo>
                  <a:lnTo>
                    <a:pt x="21" y="83"/>
                  </a:lnTo>
                  <a:lnTo>
                    <a:pt x="30" y="70"/>
                  </a:lnTo>
                  <a:lnTo>
                    <a:pt x="41" y="58"/>
                  </a:lnTo>
                  <a:lnTo>
                    <a:pt x="51" y="45"/>
                  </a:lnTo>
                  <a:lnTo>
                    <a:pt x="51" y="45"/>
                  </a:lnTo>
                  <a:lnTo>
                    <a:pt x="63" y="35"/>
                  </a:lnTo>
                  <a:lnTo>
                    <a:pt x="77" y="26"/>
                  </a:lnTo>
                  <a:lnTo>
                    <a:pt x="90" y="17"/>
                  </a:lnTo>
                  <a:lnTo>
                    <a:pt x="106" y="11"/>
                  </a:lnTo>
                  <a:lnTo>
                    <a:pt x="121" y="6"/>
                  </a:lnTo>
                  <a:lnTo>
                    <a:pt x="136" y="2"/>
                  </a:lnTo>
                  <a:lnTo>
                    <a:pt x="152" y="0"/>
                  </a:lnTo>
                  <a:lnTo>
                    <a:pt x="169" y="0"/>
                  </a:lnTo>
                  <a:lnTo>
                    <a:pt x="169" y="0"/>
                  </a:lnTo>
                  <a:lnTo>
                    <a:pt x="185" y="2"/>
                  </a:lnTo>
                  <a:lnTo>
                    <a:pt x="201" y="3"/>
                  </a:lnTo>
                  <a:lnTo>
                    <a:pt x="217" y="8"/>
                  </a:lnTo>
                  <a:lnTo>
                    <a:pt x="232" y="14"/>
                  </a:lnTo>
                  <a:lnTo>
                    <a:pt x="246" y="21"/>
                  </a:lnTo>
                  <a:lnTo>
                    <a:pt x="259" y="30"/>
                  </a:lnTo>
                  <a:lnTo>
                    <a:pt x="271" y="39"/>
                  </a:lnTo>
                  <a:lnTo>
                    <a:pt x="284" y="50"/>
                  </a:lnTo>
                  <a:lnTo>
                    <a:pt x="293" y="62"/>
                  </a:lnTo>
                  <a:lnTo>
                    <a:pt x="303" y="76"/>
                  </a:lnTo>
                  <a:lnTo>
                    <a:pt x="311" y="89"/>
                  </a:lnTo>
                  <a:lnTo>
                    <a:pt x="317" y="103"/>
                  </a:lnTo>
                  <a:lnTo>
                    <a:pt x="323" y="119"/>
                  </a:lnTo>
                  <a:lnTo>
                    <a:pt x="326" y="134"/>
                  </a:lnTo>
                  <a:lnTo>
                    <a:pt x="327" y="151"/>
                  </a:lnTo>
                  <a:lnTo>
                    <a:pt x="329" y="168"/>
                  </a:lnTo>
                  <a:lnTo>
                    <a:pt x="329" y="168"/>
                  </a:lnTo>
                  <a:lnTo>
                    <a:pt x="327" y="184"/>
                  </a:lnTo>
                  <a:lnTo>
                    <a:pt x="324" y="199"/>
                  </a:lnTo>
                  <a:lnTo>
                    <a:pt x="320" y="216"/>
                  </a:lnTo>
                  <a:lnTo>
                    <a:pt x="314" y="229"/>
                  </a:lnTo>
                  <a:lnTo>
                    <a:pt x="308" y="245"/>
                  </a:lnTo>
                  <a:lnTo>
                    <a:pt x="299" y="257"/>
                  </a:lnTo>
                  <a:lnTo>
                    <a:pt x="290" y="270"/>
                  </a:lnTo>
                  <a:lnTo>
                    <a:pt x="279" y="281"/>
                  </a:lnTo>
                  <a:lnTo>
                    <a:pt x="267" y="291"/>
                  </a:lnTo>
                  <a:lnTo>
                    <a:pt x="255" y="300"/>
                  </a:lnTo>
                  <a:lnTo>
                    <a:pt x="241" y="308"/>
                  </a:lnTo>
                  <a:lnTo>
                    <a:pt x="228" y="315"/>
                  </a:lnTo>
                  <a:lnTo>
                    <a:pt x="213" y="320"/>
                  </a:lnTo>
                  <a:lnTo>
                    <a:pt x="198" y="324"/>
                  </a:lnTo>
                  <a:lnTo>
                    <a:pt x="181" y="326"/>
                  </a:lnTo>
                  <a:lnTo>
                    <a:pt x="164" y="327"/>
                  </a:lnTo>
                  <a:lnTo>
                    <a:pt x="164" y="327"/>
                  </a:lnTo>
                  <a:close/>
                  <a:moveTo>
                    <a:pt x="164" y="18"/>
                  </a:moveTo>
                  <a:lnTo>
                    <a:pt x="164" y="18"/>
                  </a:lnTo>
                  <a:lnTo>
                    <a:pt x="151" y="18"/>
                  </a:lnTo>
                  <a:lnTo>
                    <a:pt x="137" y="20"/>
                  </a:lnTo>
                  <a:lnTo>
                    <a:pt x="124" y="24"/>
                  </a:lnTo>
                  <a:lnTo>
                    <a:pt x="110" y="29"/>
                  </a:lnTo>
                  <a:lnTo>
                    <a:pt x="98" y="33"/>
                  </a:lnTo>
                  <a:lnTo>
                    <a:pt x="86" y="41"/>
                  </a:lnTo>
                  <a:lnTo>
                    <a:pt x="74" y="48"/>
                  </a:lnTo>
                  <a:lnTo>
                    <a:pt x="63" y="58"/>
                  </a:lnTo>
                  <a:lnTo>
                    <a:pt x="63" y="58"/>
                  </a:lnTo>
                  <a:lnTo>
                    <a:pt x="54" y="68"/>
                  </a:lnTo>
                  <a:lnTo>
                    <a:pt x="45" y="80"/>
                  </a:lnTo>
                  <a:lnTo>
                    <a:pt x="38" y="92"/>
                  </a:lnTo>
                  <a:lnTo>
                    <a:pt x="32" y="104"/>
                  </a:lnTo>
                  <a:lnTo>
                    <a:pt x="26" y="118"/>
                  </a:lnTo>
                  <a:lnTo>
                    <a:pt x="23" y="131"/>
                  </a:lnTo>
                  <a:lnTo>
                    <a:pt x="20" y="145"/>
                  </a:lnTo>
                  <a:lnTo>
                    <a:pt x="18" y="160"/>
                  </a:lnTo>
                  <a:lnTo>
                    <a:pt x="18" y="160"/>
                  </a:lnTo>
                  <a:lnTo>
                    <a:pt x="20" y="175"/>
                  </a:lnTo>
                  <a:lnTo>
                    <a:pt x="21" y="189"/>
                  </a:lnTo>
                  <a:lnTo>
                    <a:pt x="24" y="202"/>
                  </a:lnTo>
                  <a:lnTo>
                    <a:pt x="29" y="216"/>
                  </a:lnTo>
                  <a:lnTo>
                    <a:pt x="35" y="229"/>
                  </a:lnTo>
                  <a:lnTo>
                    <a:pt x="41" y="241"/>
                  </a:lnTo>
                  <a:lnTo>
                    <a:pt x="50" y="254"/>
                  </a:lnTo>
                  <a:lnTo>
                    <a:pt x="59" y="264"/>
                  </a:lnTo>
                  <a:lnTo>
                    <a:pt x="59" y="264"/>
                  </a:lnTo>
                  <a:lnTo>
                    <a:pt x="69" y="275"/>
                  </a:lnTo>
                  <a:lnTo>
                    <a:pt x="81" y="284"/>
                  </a:lnTo>
                  <a:lnTo>
                    <a:pt x="93" y="291"/>
                  </a:lnTo>
                  <a:lnTo>
                    <a:pt x="106" y="297"/>
                  </a:lnTo>
                  <a:lnTo>
                    <a:pt x="119" y="302"/>
                  </a:lnTo>
                  <a:lnTo>
                    <a:pt x="133" y="306"/>
                  </a:lnTo>
                  <a:lnTo>
                    <a:pt x="146" y="308"/>
                  </a:lnTo>
                  <a:lnTo>
                    <a:pt x="161" y="309"/>
                  </a:lnTo>
                  <a:lnTo>
                    <a:pt x="161" y="309"/>
                  </a:lnTo>
                  <a:lnTo>
                    <a:pt x="176" y="309"/>
                  </a:lnTo>
                  <a:lnTo>
                    <a:pt x="190" y="306"/>
                  </a:lnTo>
                  <a:lnTo>
                    <a:pt x="205" y="303"/>
                  </a:lnTo>
                  <a:lnTo>
                    <a:pt x="217" y="299"/>
                  </a:lnTo>
                  <a:lnTo>
                    <a:pt x="231" y="293"/>
                  </a:lnTo>
                  <a:lnTo>
                    <a:pt x="243" y="287"/>
                  </a:lnTo>
                  <a:lnTo>
                    <a:pt x="255" y="278"/>
                  </a:lnTo>
                  <a:lnTo>
                    <a:pt x="265" y="269"/>
                  </a:lnTo>
                  <a:lnTo>
                    <a:pt x="274" y="258"/>
                  </a:lnTo>
                  <a:lnTo>
                    <a:pt x="284" y="248"/>
                  </a:lnTo>
                  <a:lnTo>
                    <a:pt x="291" y="235"/>
                  </a:lnTo>
                  <a:lnTo>
                    <a:pt x="297" y="223"/>
                  </a:lnTo>
                  <a:lnTo>
                    <a:pt x="303" y="210"/>
                  </a:lnTo>
                  <a:lnTo>
                    <a:pt x="306" y="196"/>
                  </a:lnTo>
                  <a:lnTo>
                    <a:pt x="309" y="181"/>
                  </a:lnTo>
                  <a:lnTo>
                    <a:pt x="311" y="168"/>
                  </a:lnTo>
                  <a:lnTo>
                    <a:pt x="311" y="168"/>
                  </a:lnTo>
                  <a:lnTo>
                    <a:pt x="309" y="153"/>
                  </a:lnTo>
                  <a:lnTo>
                    <a:pt x="308" y="137"/>
                  </a:lnTo>
                  <a:lnTo>
                    <a:pt x="305" y="124"/>
                  </a:lnTo>
                  <a:lnTo>
                    <a:pt x="300" y="110"/>
                  </a:lnTo>
                  <a:lnTo>
                    <a:pt x="294" y="97"/>
                  </a:lnTo>
                  <a:lnTo>
                    <a:pt x="287" y="85"/>
                  </a:lnTo>
                  <a:lnTo>
                    <a:pt x="279" y="74"/>
                  </a:lnTo>
                  <a:lnTo>
                    <a:pt x="270" y="64"/>
                  </a:lnTo>
                  <a:lnTo>
                    <a:pt x="259" y="53"/>
                  </a:lnTo>
                  <a:lnTo>
                    <a:pt x="249" y="45"/>
                  </a:lnTo>
                  <a:lnTo>
                    <a:pt x="237" y="38"/>
                  </a:lnTo>
                  <a:lnTo>
                    <a:pt x="225" y="30"/>
                  </a:lnTo>
                  <a:lnTo>
                    <a:pt x="211" y="26"/>
                  </a:lnTo>
                  <a:lnTo>
                    <a:pt x="198" y="21"/>
                  </a:lnTo>
                  <a:lnTo>
                    <a:pt x="182" y="20"/>
                  </a:lnTo>
                  <a:lnTo>
                    <a:pt x="167" y="18"/>
                  </a:lnTo>
                  <a:lnTo>
                    <a:pt x="167" y="18"/>
                  </a:lnTo>
                  <a:lnTo>
                    <a:pt x="164" y="18"/>
                  </a:lnTo>
                  <a:lnTo>
                    <a:pt x="164" y="18"/>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43" name="Freeform 89"/>
            <p:cNvSpPr>
              <a:spLocks/>
            </p:cNvSpPr>
            <p:nvPr/>
          </p:nvSpPr>
          <p:spPr bwMode="auto">
            <a:xfrm>
              <a:off x="3810" y="2016"/>
              <a:ext cx="70" cy="10"/>
            </a:xfrm>
            <a:custGeom>
              <a:avLst/>
              <a:gdLst/>
              <a:ahLst/>
              <a:cxnLst>
                <a:cxn ang="0">
                  <a:pos x="143" y="21"/>
                </a:cxn>
                <a:cxn ang="0">
                  <a:pos x="143" y="21"/>
                </a:cxn>
                <a:cxn ang="0">
                  <a:pos x="143" y="21"/>
                </a:cxn>
                <a:cxn ang="0">
                  <a:pos x="9" y="18"/>
                </a:cxn>
                <a:cxn ang="0">
                  <a:pos x="9" y="18"/>
                </a:cxn>
                <a:cxn ang="0">
                  <a:pos x="6" y="18"/>
                </a:cxn>
                <a:cxn ang="0">
                  <a:pos x="3" y="15"/>
                </a:cxn>
                <a:cxn ang="0">
                  <a:pos x="1" y="12"/>
                </a:cxn>
                <a:cxn ang="0">
                  <a:pos x="0" y="9"/>
                </a:cxn>
                <a:cxn ang="0">
                  <a:pos x="0" y="9"/>
                </a:cxn>
                <a:cxn ang="0">
                  <a:pos x="1" y="6"/>
                </a:cxn>
                <a:cxn ang="0">
                  <a:pos x="3" y="3"/>
                </a:cxn>
                <a:cxn ang="0">
                  <a:pos x="6" y="1"/>
                </a:cxn>
                <a:cxn ang="0">
                  <a:pos x="9" y="0"/>
                </a:cxn>
                <a:cxn ang="0">
                  <a:pos x="9" y="0"/>
                </a:cxn>
                <a:cxn ang="0">
                  <a:pos x="9" y="0"/>
                </a:cxn>
                <a:cxn ang="0">
                  <a:pos x="143" y="3"/>
                </a:cxn>
                <a:cxn ang="0">
                  <a:pos x="143" y="3"/>
                </a:cxn>
                <a:cxn ang="0">
                  <a:pos x="146" y="4"/>
                </a:cxn>
                <a:cxn ang="0">
                  <a:pos x="149" y="6"/>
                </a:cxn>
                <a:cxn ang="0">
                  <a:pos x="151" y="9"/>
                </a:cxn>
                <a:cxn ang="0">
                  <a:pos x="152" y="12"/>
                </a:cxn>
                <a:cxn ang="0">
                  <a:pos x="152" y="12"/>
                </a:cxn>
                <a:cxn ang="0">
                  <a:pos x="151" y="16"/>
                </a:cxn>
                <a:cxn ang="0">
                  <a:pos x="149" y="19"/>
                </a:cxn>
                <a:cxn ang="0">
                  <a:pos x="146" y="21"/>
                </a:cxn>
                <a:cxn ang="0">
                  <a:pos x="143" y="21"/>
                </a:cxn>
                <a:cxn ang="0">
                  <a:pos x="143" y="21"/>
                </a:cxn>
              </a:cxnLst>
              <a:rect l="0" t="0" r="r" b="b"/>
              <a:pathLst>
                <a:path w="152" h="21">
                  <a:moveTo>
                    <a:pt x="143" y="21"/>
                  </a:moveTo>
                  <a:lnTo>
                    <a:pt x="143" y="21"/>
                  </a:lnTo>
                  <a:lnTo>
                    <a:pt x="143" y="21"/>
                  </a:lnTo>
                  <a:lnTo>
                    <a:pt x="9" y="18"/>
                  </a:lnTo>
                  <a:lnTo>
                    <a:pt x="9" y="18"/>
                  </a:lnTo>
                  <a:lnTo>
                    <a:pt x="6" y="18"/>
                  </a:lnTo>
                  <a:lnTo>
                    <a:pt x="3" y="15"/>
                  </a:lnTo>
                  <a:lnTo>
                    <a:pt x="1" y="12"/>
                  </a:lnTo>
                  <a:lnTo>
                    <a:pt x="0" y="9"/>
                  </a:lnTo>
                  <a:lnTo>
                    <a:pt x="0" y="9"/>
                  </a:lnTo>
                  <a:lnTo>
                    <a:pt x="1" y="6"/>
                  </a:lnTo>
                  <a:lnTo>
                    <a:pt x="3" y="3"/>
                  </a:lnTo>
                  <a:lnTo>
                    <a:pt x="6" y="1"/>
                  </a:lnTo>
                  <a:lnTo>
                    <a:pt x="9" y="0"/>
                  </a:lnTo>
                  <a:lnTo>
                    <a:pt x="9" y="0"/>
                  </a:lnTo>
                  <a:lnTo>
                    <a:pt x="9" y="0"/>
                  </a:lnTo>
                  <a:lnTo>
                    <a:pt x="143" y="3"/>
                  </a:lnTo>
                  <a:lnTo>
                    <a:pt x="143" y="3"/>
                  </a:lnTo>
                  <a:lnTo>
                    <a:pt x="146" y="4"/>
                  </a:lnTo>
                  <a:lnTo>
                    <a:pt x="149" y="6"/>
                  </a:lnTo>
                  <a:lnTo>
                    <a:pt x="151" y="9"/>
                  </a:lnTo>
                  <a:lnTo>
                    <a:pt x="152" y="12"/>
                  </a:lnTo>
                  <a:lnTo>
                    <a:pt x="152" y="12"/>
                  </a:lnTo>
                  <a:lnTo>
                    <a:pt x="151" y="16"/>
                  </a:lnTo>
                  <a:lnTo>
                    <a:pt x="149" y="19"/>
                  </a:lnTo>
                  <a:lnTo>
                    <a:pt x="146" y="21"/>
                  </a:lnTo>
                  <a:lnTo>
                    <a:pt x="143" y="21"/>
                  </a:lnTo>
                  <a:lnTo>
                    <a:pt x="143" y="21"/>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44" name="Freeform 90"/>
            <p:cNvSpPr>
              <a:spLocks/>
            </p:cNvSpPr>
            <p:nvPr/>
          </p:nvSpPr>
          <p:spPr bwMode="auto">
            <a:xfrm>
              <a:off x="3876" y="1999"/>
              <a:ext cx="113" cy="47"/>
            </a:xfrm>
            <a:custGeom>
              <a:avLst/>
              <a:gdLst/>
              <a:ahLst/>
              <a:cxnLst>
                <a:cxn ang="0">
                  <a:pos x="249" y="47"/>
                </a:cxn>
                <a:cxn ang="0">
                  <a:pos x="249" y="64"/>
                </a:cxn>
                <a:cxn ang="0">
                  <a:pos x="249" y="64"/>
                </a:cxn>
                <a:cxn ang="0">
                  <a:pos x="247" y="71"/>
                </a:cxn>
                <a:cxn ang="0">
                  <a:pos x="244" y="79"/>
                </a:cxn>
                <a:cxn ang="0">
                  <a:pos x="241" y="86"/>
                </a:cxn>
                <a:cxn ang="0">
                  <a:pos x="235" y="92"/>
                </a:cxn>
                <a:cxn ang="0">
                  <a:pos x="229" y="97"/>
                </a:cxn>
                <a:cxn ang="0">
                  <a:pos x="222" y="101"/>
                </a:cxn>
                <a:cxn ang="0">
                  <a:pos x="214" y="103"/>
                </a:cxn>
                <a:cxn ang="0">
                  <a:pos x="205" y="103"/>
                </a:cxn>
                <a:cxn ang="0">
                  <a:pos x="39" y="100"/>
                </a:cxn>
                <a:cxn ang="0">
                  <a:pos x="39" y="100"/>
                </a:cxn>
                <a:cxn ang="0">
                  <a:pos x="32" y="98"/>
                </a:cxn>
                <a:cxn ang="0">
                  <a:pos x="24" y="95"/>
                </a:cxn>
                <a:cxn ang="0">
                  <a:pos x="17" y="92"/>
                </a:cxn>
                <a:cxn ang="0">
                  <a:pos x="11" y="86"/>
                </a:cxn>
                <a:cxn ang="0">
                  <a:pos x="6" y="80"/>
                </a:cxn>
                <a:cxn ang="0">
                  <a:pos x="2" y="73"/>
                </a:cxn>
                <a:cxn ang="0">
                  <a:pos x="0" y="65"/>
                </a:cxn>
                <a:cxn ang="0">
                  <a:pos x="0" y="58"/>
                </a:cxn>
                <a:cxn ang="0">
                  <a:pos x="0" y="41"/>
                </a:cxn>
                <a:cxn ang="0">
                  <a:pos x="0" y="41"/>
                </a:cxn>
                <a:cxn ang="0">
                  <a:pos x="2" y="34"/>
                </a:cxn>
                <a:cxn ang="0">
                  <a:pos x="3" y="24"/>
                </a:cxn>
                <a:cxn ang="0">
                  <a:pos x="8" y="18"/>
                </a:cxn>
                <a:cxn ang="0">
                  <a:pos x="12" y="12"/>
                </a:cxn>
                <a:cxn ang="0">
                  <a:pos x="20" y="8"/>
                </a:cxn>
                <a:cxn ang="0">
                  <a:pos x="26" y="3"/>
                </a:cxn>
                <a:cxn ang="0">
                  <a:pos x="33" y="2"/>
                </a:cxn>
                <a:cxn ang="0">
                  <a:pos x="42" y="0"/>
                </a:cxn>
                <a:cxn ang="0">
                  <a:pos x="208" y="5"/>
                </a:cxn>
                <a:cxn ang="0">
                  <a:pos x="208" y="5"/>
                </a:cxn>
                <a:cxn ang="0">
                  <a:pos x="217" y="5"/>
                </a:cxn>
                <a:cxn ang="0">
                  <a:pos x="225" y="8"/>
                </a:cxn>
                <a:cxn ang="0">
                  <a:pos x="231" y="12"/>
                </a:cxn>
                <a:cxn ang="0">
                  <a:pos x="237" y="17"/>
                </a:cxn>
                <a:cxn ang="0">
                  <a:pos x="243" y="23"/>
                </a:cxn>
                <a:cxn ang="0">
                  <a:pos x="246" y="31"/>
                </a:cxn>
                <a:cxn ang="0">
                  <a:pos x="247" y="38"/>
                </a:cxn>
                <a:cxn ang="0">
                  <a:pos x="249" y="47"/>
                </a:cxn>
                <a:cxn ang="0">
                  <a:pos x="249" y="47"/>
                </a:cxn>
              </a:cxnLst>
              <a:rect l="0" t="0" r="r" b="b"/>
              <a:pathLst>
                <a:path w="249" h="103">
                  <a:moveTo>
                    <a:pt x="249" y="47"/>
                  </a:moveTo>
                  <a:lnTo>
                    <a:pt x="249" y="64"/>
                  </a:lnTo>
                  <a:lnTo>
                    <a:pt x="249" y="64"/>
                  </a:lnTo>
                  <a:lnTo>
                    <a:pt x="247" y="71"/>
                  </a:lnTo>
                  <a:lnTo>
                    <a:pt x="244" y="79"/>
                  </a:lnTo>
                  <a:lnTo>
                    <a:pt x="241" y="86"/>
                  </a:lnTo>
                  <a:lnTo>
                    <a:pt x="235" y="92"/>
                  </a:lnTo>
                  <a:lnTo>
                    <a:pt x="229" y="97"/>
                  </a:lnTo>
                  <a:lnTo>
                    <a:pt x="222" y="101"/>
                  </a:lnTo>
                  <a:lnTo>
                    <a:pt x="214" y="103"/>
                  </a:lnTo>
                  <a:lnTo>
                    <a:pt x="205" y="103"/>
                  </a:lnTo>
                  <a:lnTo>
                    <a:pt x="39" y="100"/>
                  </a:lnTo>
                  <a:lnTo>
                    <a:pt x="39" y="100"/>
                  </a:lnTo>
                  <a:lnTo>
                    <a:pt x="32" y="98"/>
                  </a:lnTo>
                  <a:lnTo>
                    <a:pt x="24" y="95"/>
                  </a:lnTo>
                  <a:lnTo>
                    <a:pt x="17" y="92"/>
                  </a:lnTo>
                  <a:lnTo>
                    <a:pt x="11" y="86"/>
                  </a:lnTo>
                  <a:lnTo>
                    <a:pt x="6" y="80"/>
                  </a:lnTo>
                  <a:lnTo>
                    <a:pt x="2" y="73"/>
                  </a:lnTo>
                  <a:lnTo>
                    <a:pt x="0" y="65"/>
                  </a:lnTo>
                  <a:lnTo>
                    <a:pt x="0" y="58"/>
                  </a:lnTo>
                  <a:lnTo>
                    <a:pt x="0" y="41"/>
                  </a:lnTo>
                  <a:lnTo>
                    <a:pt x="0" y="41"/>
                  </a:lnTo>
                  <a:lnTo>
                    <a:pt x="2" y="34"/>
                  </a:lnTo>
                  <a:lnTo>
                    <a:pt x="3" y="24"/>
                  </a:lnTo>
                  <a:lnTo>
                    <a:pt x="8" y="18"/>
                  </a:lnTo>
                  <a:lnTo>
                    <a:pt x="12" y="12"/>
                  </a:lnTo>
                  <a:lnTo>
                    <a:pt x="20" y="8"/>
                  </a:lnTo>
                  <a:lnTo>
                    <a:pt x="26" y="3"/>
                  </a:lnTo>
                  <a:lnTo>
                    <a:pt x="33" y="2"/>
                  </a:lnTo>
                  <a:lnTo>
                    <a:pt x="42" y="0"/>
                  </a:lnTo>
                  <a:lnTo>
                    <a:pt x="208" y="5"/>
                  </a:lnTo>
                  <a:lnTo>
                    <a:pt x="208" y="5"/>
                  </a:lnTo>
                  <a:lnTo>
                    <a:pt x="217" y="5"/>
                  </a:lnTo>
                  <a:lnTo>
                    <a:pt x="225" y="8"/>
                  </a:lnTo>
                  <a:lnTo>
                    <a:pt x="231" y="12"/>
                  </a:lnTo>
                  <a:lnTo>
                    <a:pt x="237" y="17"/>
                  </a:lnTo>
                  <a:lnTo>
                    <a:pt x="243" y="23"/>
                  </a:lnTo>
                  <a:lnTo>
                    <a:pt x="246" y="31"/>
                  </a:lnTo>
                  <a:lnTo>
                    <a:pt x="247" y="38"/>
                  </a:lnTo>
                  <a:lnTo>
                    <a:pt x="249" y="47"/>
                  </a:lnTo>
                  <a:lnTo>
                    <a:pt x="249" y="47"/>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45" name="Freeform 91"/>
            <p:cNvSpPr>
              <a:spLocks noEditPoints="1"/>
            </p:cNvSpPr>
            <p:nvPr/>
          </p:nvSpPr>
          <p:spPr bwMode="auto">
            <a:xfrm>
              <a:off x="3872" y="1996"/>
              <a:ext cx="122" cy="55"/>
            </a:xfrm>
            <a:custGeom>
              <a:avLst/>
              <a:gdLst/>
              <a:ahLst/>
              <a:cxnLst>
                <a:cxn ang="0">
                  <a:pos x="216" y="121"/>
                </a:cxn>
                <a:cxn ang="0">
                  <a:pos x="48" y="118"/>
                </a:cxn>
                <a:cxn ang="0">
                  <a:pos x="39" y="116"/>
                </a:cxn>
                <a:cxn ang="0">
                  <a:pos x="21" y="109"/>
                </a:cxn>
                <a:cxn ang="0">
                  <a:pos x="8" y="94"/>
                </a:cxn>
                <a:cxn ang="0">
                  <a:pos x="0" y="76"/>
                </a:cxn>
                <a:cxn ang="0">
                  <a:pos x="0" y="50"/>
                </a:cxn>
                <a:cxn ang="0">
                  <a:pos x="2" y="40"/>
                </a:cxn>
                <a:cxn ang="0">
                  <a:pos x="9" y="23"/>
                </a:cxn>
                <a:cxn ang="0">
                  <a:pos x="23" y="9"/>
                </a:cxn>
                <a:cxn ang="0">
                  <a:pos x="41" y="2"/>
                </a:cxn>
                <a:cxn ang="0">
                  <a:pos x="50" y="0"/>
                </a:cxn>
                <a:cxn ang="0">
                  <a:pos x="217" y="5"/>
                </a:cxn>
                <a:cxn ang="0">
                  <a:pos x="228" y="6"/>
                </a:cxn>
                <a:cxn ang="0">
                  <a:pos x="246" y="14"/>
                </a:cxn>
                <a:cxn ang="0">
                  <a:pos x="259" y="27"/>
                </a:cxn>
                <a:cxn ang="0">
                  <a:pos x="266" y="46"/>
                </a:cxn>
                <a:cxn ang="0">
                  <a:pos x="267" y="56"/>
                </a:cxn>
                <a:cxn ang="0">
                  <a:pos x="267" y="73"/>
                </a:cxn>
                <a:cxn ang="0">
                  <a:pos x="263" y="91"/>
                </a:cxn>
                <a:cxn ang="0">
                  <a:pos x="250" y="107"/>
                </a:cxn>
                <a:cxn ang="0">
                  <a:pos x="243" y="113"/>
                </a:cxn>
                <a:cxn ang="0">
                  <a:pos x="226" y="121"/>
                </a:cxn>
                <a:cxn ang="0">
                  <a:pos x="216" y="121"/>
                </a:cxn>
                <a:cxn ang="0">
                  <a:pos x="50" y="18"/>
                </a:cxn>
                <a:cxn ang="0">
                  <a:pos x="38" y="21"/>
                </a:cxn>
                <a:cxn ang="0">
                  <a:pos x="27" y="27"/>
                </a:cxn>
                <a:cxn ang="0">
                  <a:pos x="21" y="38"/>
                </a:cxn>
                <a:cxn ang="0">
                  <a:pos x="18" y="50"/>
                </a:cxn>
                <a:cxn ang="0">
                  <a:pos x="18" y="67"/>
                </a:cxn>
                <a:cxn ang="0">
                  <a:pos x="20" y="79"/>
                </a:cxn>
                <a:cxn ang="0">
                  <a:pos x="27" y="89"/>
                </a:cxn>
                <a:cxn ang="0">
                  <a:pos x="36" y="97"/>
                </a:cxn>
                <a:cxn ang="0">
                  <a:pos x="50" y="100"/>
                </a:cxn>
                <a:cxn ang="0">
                  <a:pos x="216" y="103"/>
                </a:cxn>
                <a:cxn ang="0">
                  <a:pos x="228" y="101"/>
                </a:cxn>
                <a:cxn ang="0">
                  <a:pos x="238" y="94"/>
                </a:cxn>
                <a:cxn ang="0">
                  <a:pos x="243" y="89"/>
                </a:cxn>
                <a:cxn ang="0">
                  <a:pos x="247" y="79"/>
                </a:cxn>
                <a:cxn ang="0">
                  <a:pos x="249" y="56"/>
                </a:cxn>
                <a:cxn ang="0">
                  <a:pos x="249" y="49"/>
                </a:cxn>
                <a:cxn ang="0">
                  <a:pos x="244" y="38"/>
                </a:cxn>
                <a:cxn ang="0">
                  <a:pos x="235" y="29"/>
                </a:cxn>
                <a:cxn ang="0">
                  <a:pos x="223" y="23"/>
                </a:cxn>
                <a:cxn ang="0">
                  <a:pos x="51" y="18"/>
                </a:cxn>
                <a:cxn ang="0">
                  <a:pos x="50" y="18"/>
                </a:cxn>
                <a:cxn ang="0">
                  <a:pos x="258" y="56"/>
                </a:cxn>
                <a:cxn ang="0">
                  <a:pos x="258" y="56"/>
                </a:cxn>
              </a:cxnLst>
              <a:rect l="0" t="0" r="r" b="b"/>
              <a:pathLst>
                <a:path w="267" h="121">
                  <a:moveTo>
                    <a:pt x="216" y="121"/>
                  </a:moveTo>
                  <a:lnTo>
                    <a:pt x="216" y="121"/>
                  </a:lnTo>
                  <a:lnTo>
                    <a:pt x="214" y="121"/>
                  </a:lnTo>
                  <a:lnTo>
                    <a:pt x="48" y="118"/>
                  </a:lnTo>
                  <a:lnTo>
                    <a:pt x="48" y="118"/>
                  </a:lnTo>
                  <a:lnTo>
                    <a:pt x="39" y="116"/>
                  </a:lnTo>
                  <a:lnTo>
                    <a:pt x="29" y="113"/>
                  </a:lnTo>
                  <a:lnTo>
                    <a:pt x="21" y="109"/>
                  </a:lnTo>
                  <a:lnTo>
                    <a:pt x="14" y="101"/>
                  </a:lnTo>
                  <a:lnTo>
                    <a:pt x="8" y="94"/>
                  </a:lnTo>
                  <a:lnTo>
                    <a:pt x="3" y="86"/>
                  </a:lnTo>
                  <a:lnTo>
                    <a:pt x="0" y="76"/>
                  </a:lnTo>
                  <a:lnTo>
                    <a:pt x="0" y="67"/>
                  </a:lnTo>
                  <a:lnTo>
                    <a:pt x="0" y="50"/>
                  </a:lnTo>
                  <a:lnTo>
                    <a:pt x="0" y="50"/>
                  </a:lnTo>
                  <a:lnTo>
                    <a:pt x="2" y="40"/>
                  </a:lnTo>
                  <a:lnTo>
                    <a:pt x="5" y="30"/>
                  </a:lnTo>
                  <a:lnTo>
                    <a:pt x="9" y="23"/>
                  </a:lnTo>
                  <a:lnTo>
                    <a:pt x="15" y="15"/>
                  </a:lnTo>
                  <a:lnTo>
                    <a:pt x="23" y="9"/>
                  </a:lnTo>
                  <a:lnTo>
                    <a:pt x="32" y="5"/>
                  </a:lnTo>
                  <a:lnTo>
                    <a:pt x="41" y="2"/>
                  </a:lnTo>
                  <a:lnTo>
                    <a:pt x="50" y="0"/>
                  </a:lnTo>
                  <a:lnTo>
                    <a:pt x="50" y="0"/>
                  </a:lnTo>
                  <a:lnTo>
                    <a:pt x="51" y="0"/>
                  </a:lnTo>
                  <a:lnTo>
                    <a:pt x="217" y="5"/>
                  </a:lnTo>
                  <a:lnTo>
                    <a:pt x="217" y="5"/>
                  </a:lnTo>
                  <a:lnTo>
                    <a:pt x="228" y="6"/>
                  </a:lnTo>
                  <a:lnTo>
                    <a:pt x="237" y="9"/>
                  </a:lnTo>
                  <a:lnTo>
                    <a:pt x="246" y="14"/>
                  </a:lnTo>
                  <a:lnTo>
                    <a:pt x="253" y="20"/>
                  </a:lnTo>
                  <a:lnTo>
                    <a:pt x="259" y="27"/>
                  </a:lnTo>
                  <a:lnTo>
                    <a:pt x="264" y="37"/>
                  </a:lnTo>
                  <a:lnTo>
                    <a:pt x="266" y="46"/>
                  </a:lnTo>
                  <a:lnTo>
                    <a:pt x="267" y="56"/>
                  </a:lnTo>
                  <a:lnTo>
                    <a:pt x="267" y="56"/>
                  </a:lnTo>
                  <a:lnTo>
                    <a:pt x="267" y="73"/>
                  </a:lnTo>
                  <a:lnTo>
                    <a:pt x="267" y="73"/>
                  </a:lnTo>
                  <a:lnTo>
                    <a:pt x="266" y="82"/>
                  </a:lnTo>
                  <a:lnTo>
                    <a:pt x="263" y="91"/>
                  </a:lnTo>
                  <a:lnTo>
                    <a:pt x="258" y="100"/>
                  </a:lnTo>
                  <a:lnTo>
                    <a:pt x="250" y="107"/>
                  </a:lnTo>
                  <a:lnTo>
                    <a:pt x="250" y="107"/>
                  </a:lnTo>
                  <a:lnTo>
                    <a:pt x="243" y="113"/>
                  </a:lnTo>
                  <a:lnTo>
                    <a:pt x="235" y="118"/>
                  </a:lnTo>
                  <a:lnTo>
                    <a:pt x="226" y="121"/>
                  </a:lnTo>
                  <a:lnTo>
                    <a:pt x="216" y="121"/>
                  </a:lnTo>
                  <a:lnTo>
                    <a:pt x="216" y="121"/>
                  </a:lnTo>
                  <a:close/>
                  <a:moveTo>
                    <a:pt x="50" y="18"/>
                  </a:moveTo>
                  <a:lnTo>
                    <a:pt x="50" y="18"/>
                  </a:lnTo>
                  <a:lnTo>
                    <a:pt x="44" y="20"/>
                  </a:lnTo>
                  <a:lnTo>
                    <a:pt x="38" y="21"/>
                  </a:lnTo>
                  <a:lnTo>
                    <a:pt x="32" y="24"/>
                  </a:lnTo>
                  <a:lnTo>
                    <a:pt x="27" y="27"/>
                  </a:lnTo>
                  <a:lnTo>
                    <a:pt x="24" y="32"/>
                  </a:lnTo>
                  <a:lnTo>
                    <a:pt x="21" y="38"/>
                  </a:lnTo>
                  <a:lnTo>
                    <a:pt x="18" y="44"/>
                  </a:lnTo>
                  <a:lnTo>
                    <a:pt x="18" y="50"/>
                  </a:lnTo>
                  <a:lnTo>
                    <a:pt x="18" y="67"/>
                  </a:lnTo>
                  <a:lnTo>
                    <a:pt x="18" y="67"/>
                  </a:lnTo>
                  <a:lnTo>
                    <a:pt x="18" y="73"/>
                  </a:lnTo>
                  <a:lnTo>
                    <a:pt x="20" y="79"/>
                  </a:lnTo>
                  <a:lnTo>
                    <a:pt x="23" y="85"/>
                  </a:lnTo>
                  <a:lnTo>
                    <a:pt x="27" y="89"/>
                  </a:lnTo>
                  <a:lnTo>
                    <a:pt x="32" y="94"/>
                  </a:lnTo>
                  <a:lnTo>
                    <a:pt x="36" y="97"/>
                  </a:lnTo>
                  <a:lnTo>
                    <a:pt x="42" y="98"/>
                  </a:lnTo>
                  <a:lnTo>
                    <a:pt x="50" y="100"/>
                  </a:lnTo>
                  <a:lnTo>
                    <a:pt x="216" y="103"/>
                  </a:lnTo>
                  <a:lnTo>
                    <a:pt x="216" y="103"/>
                  </a:lnTo>
                  <a:lnTo>
                    <a:pt x="222" y="103"/>
                  </a:lnTo>
                  <a:lnTo>
                    <a:pt x="228" y="101"/>
                  </a:lnTo>
                  <a:lnTo>
                    <a:pt x="234" y="98"/>
                  </a:lnTo>
                  <a:lnTo>
                    <a:pt x="238" y="94"/>
                  </a:lnTo>
                  <a:lnTo>
                    <a:pt x="238" y="94"/>
                  </a:lnTo>
                  <a:lnTo>
                    <a:pt x="243" y="89"/>
                  </a:lnTo>
                  <a:lnTo>
                    <a:pt x="246" y="85"/>
                  </a:lnTo>
                  <a:lnTo>
                    <a:pt x="247" y="79"/>
                  </a:lnTo>
                  <a:lnTo>
                    <a:pt x="249" y="71"/>
                  </a:lnTo>
                  <a:lnTo>
                    <a:pt x="249" y="56"/>
                  </a:lnTo>
                  <a:lnTo>
                    <a:pt x="249" y="56"/>
                  </a:lnTo>
                  <a:lnTo>
                    <a:pt x="249" y="49"/>
                  </a:lnTo>
                  <a:lnTo>
                    <a:pt x="246" y="43"/>
                  </a:lnTo>
                  <a:lnTo>
                    <a:pt x="244" y="38"/>
                  </a:lnTo>
                  <a:lnTo>
                    <a:pt x="240" y="32"/>
                  </a:lnTo>
                  <a:lnTo>
                    <a:pt x="235" y="29"/>
                  </a:lnTo>
                  <a:lnTo>
                    <a:pt x="229" y="26"/>
                  </a:lnTo>
                  <a:lnTo>
                    <a:pt x="223" y="23"/>
                  </a:lnTo>
                  <a:lnTo>
                    <a:pt x="217" y="23"/>
                  </a:lnTo>
                  <a:lnTo>
                    <a:pt x="51" y="18"/>
                  </a:lnTo>
                  <a:lnTo>
                    <a:pt x="51" y="18"/>
                  </a:lnTo>
                  <a:lnTo>
                    <a:pt x="50" y="18"/>
                  </a:lnTo>
                  <a:lnTo>
                    <a:pt x="50" y="18"/>
                  </a:lnTo>
                  <a:close/>
                  <a:moveTo>
                    <a:pt x="258" y="56"/>
                  </a:moveTo>
                  <a:lnTo>
                    <a:pt x="258" y="56"/>
                  </a:lnTo>
                  <a:lnTo>
                    <a:pt x="258" y="56"/>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46" name="Rectangle 92"/>
            <p:cNvSpPr>
              <a:spLocks noChangeArrowheads="1"/>
            </p:cNvSpPr>
            <p:nvPr/>
          </p:nvSpPr>
          <p:spPr bwMode="auto">
            <a:xfrm>
              <a:off x="3685" y="1997"/>
              <a:ext cx="72" cy="20"/>
            </a:xfrm>
            <a:prstGeom prst="rect">
              <a:avLst/>
            </a:prstGeom>
            <a:solidFill>
              <a:srgbClr val="292929"/>
            </a:solidFill>
            <a:ln w="9525">
              <a:noFill/>
              <a:miter lim="800000"/>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47" name="Rectangle 93"/>
            <p:cNvSpPr>
              <a:spLocks noChangeArrowheads="1"/>
            </p:cNvSpPr>
            <p:nvPr/>
          </p:nvSpPr>
          <p:spPr bwMode="auto">
            <a:xfrm>
              <a:off x="3685" y="2024"/>
              <a:ext cx="90" cy="21"/>
            </a:xfrm>
            <a:prstGeom prst="rect">
              <a:avLst/>
            </a:prstGeom>
            <a:solidFill>
              <a:srgbClr val="292929"/>
            </a:solidFill>
            <a:ln w="9525">
              <a:noFill/>
              <a:miter lim="800000"/>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sp>
          <p:nvSpPr>
            <p:cNvPr id="148" name="Freeform 94"/>
            <p:cNvSpPr>
              <a:spLocks noEditPoints="1"/>
            </p:cNvSpPr>
            <p:nvPr/>
          </p:nvSpPr>
          <p:spPr bwMode="auto">
            <a:xfrm>
              <a:off x="3781" y="1799"/>
              <a:ext cx="227" cy="220"/>
            </a:xfrm>
            <a:custGeom>
              <a:avLst/>
              <a:gdLst/>
              <a:ahLst/>
              <a:cxnLst>
                <a:cxn ang="0">
                  <a:pos x="472" y="471"/>
                </a:cxn>
                <a:cxn ang="0">
                  <a:pos x="478" y="447"/>
                </a:cxn>
                <a:cxn ang="0">
                  <a:pos x="495" y="447"/>
                </a:cxn>
                <a:cxn ang="0">
                  <a:pos x="486" y="480"/>
                </a:cxn>
                <a:cxn ang="0">
                  <a:pos x="478" y="417"/>
                </a:cxn>
                <a:cxn ang="0">
                  <a:pos x="486" y="381"/>
                </a:cxn>
                <a:cxn ang="0">
                  <a:pos x="495" y="414"/>
                </a:cxn>
                <a:cxn ang="0">
                  <a:pos x="486" y="362"/>
                </a:cxn>
                <a:cxn ang="0">
                  <a:pos x="478" y="326"/>
                </a:cxn>
                <a:cxn ang="0">
                  <a:pos x="495" y="326"/>
                </a:cxn>
                <a:cxn ang="0">
                  <a:pos x="486" y="362"/>
                </a:cxn>
                <a:cxn ang="0">
                  <a:pos x="477" y="293"/>
                </a:cxn>
                <a:cxn ang="0">
                  <a:pos x="486" y="260"/>
                </a:cxn>
                <a:cxn ang="0">
                  <a:pos x="495" y="296"/>
                </a:cxn>
                <a:cxn ang="0">
                  <a:pos x="483" y="240"/>
                </a:cxn>
                <a:cxn ang="0">
                  <a:pos x="480" y="203"/>
                </a:cxn>
                <a:cxn ang="0">
                  <a:pos x="495" y="209"/>
                </a:cxn>
                <a:cxn ang="0">
                  <a:pos x="486" y="242"/>
                </a:cxn>
                <a:cxn ang="0">
                  <a:pos x="477" y="148"/>
                </a:cxn>
                <a:cxn ang="0">
                  <a:pos x="490" y="139"/>
                </a:cxn>
                <a:cxn ang="0">
                  <a:pos x="493" y="178"/>
                </a:cxn>
                <a:cxn ang="0">
                  <a:pos x="480" y="118"/>
                </a:cxn>
                <a:cxn ang="0">
                  <a:pos x="483" y="79"/>
                </a:cxn>
                <a:cxn ang="0">
                  <a:pos x="495" y="112"/>
                </a:cxn>
                <a:cxn ang="0">
                  <a:pos x="9" y="96"/>
                </a:cxn>
                <a:cxn ang="0">
                  <a:pos x="0" y="62"/>
                </a:cxn>
                <a:cxn ang="0">
                  <a:pos x="15" y="56"/>
                </a:cxn>
                <a:cxn ang="0">
                  <a:pos x="12" y="96"/>
                </a:cxn>
                <a:cxn ang="0">
                  <a:pos x="478" y="55"/>
                </a:cxn>
                <a:cxn ang="0">
                  <a:pos x="474" y="29"/>
                </a:cxn>
                <a:cxn ang="0">
                  <a:pos x="489" y="22"/>
                </a:cxn>
                <a:cxn ang="0">
                  <a:pos x="495" y="55"/>
                </a:cxn>
                <a:cxn ang="0">
                  <a:pos x="9" y="35"/>
                </a:cxn>
                <a:cxn ang="0">
                  <a:pos x="9" y="16"/>
                </a:cxn>
                <a:cxn ang="0">
                  <a:pos x="38" y="7"/>
                </a:cxn>
                <a:cxn ang="0">
                  <a:pos x="35" y="20"/>
                </a:cxn>
                <a:cxn ang="0">
                  <a:pos x="454" y="19"/>
                </a:cxn>
                <a:cxn ang="0">
                  <a:pos x="421" y="10"/>
                </a:cxn>
                <a:cxn ang="0">
                  <a:pos x="457" y="2"/>
                </a:cxn>
                <a:cxn ang="0">
                  <a:pos x="457" y="19"/>
                </a:cxn>
                <a:cxn ang="0">
                  <a:pos x="362" y="17"/>
                </a:cxn>
                <a:cxn ang="0">
                  <a:pos x="370" y="0"/>
                </a:cxn>
                <a:cxn ang="0">
                  <a:pos x="403" y="10"/>
                </a:cxn>
                <a:cxn ang="0">
                  <a:pos x="309" y="19"/>
                </a:cxn>
                <a:cxn ang="0">
                  <a:pos x="300" y="7"/>
                </a:cxn>
                <a:cxn ang="0">
                  <a:pos x="339" y="4"/>
                </a:cxn>
                <a:cxn ang="0">
                  <a:pos x="333" y="19"/>
                </a:cxn>
                <a:cxn ang="0">
                  <a:pos x="240" y="14"/>
                </a:cxn>
                <a:cxn ang="0">
                  <a:pos x="273" y="0"/>
                </a:cxn>
                <a:cxn ang="0">
                  <a:pos x="281" y="14"/>
                </a:cxn>
                <a:cxn ang="0">
                  <a:pos x="189" y="19"/>
                </a:cxn>
                <a:cxn ang="0">
                  <a:pos x="181" y="4"/>
                </a:cxn>
                <a:cxn ang="0">
                  <a:pos x="220" y="7"/>
                </a:cxn>
                <a:cxn ang="0">
                  <a:pos x="213" y="19"/>
                </a:cxn>
                <a:cxn ang="0">
                  <a:pos x="119" y="10"/>
                </a:cxn>
                <a:cxn ang="0">
                  <a:pos x="152" y="0"/>
                </a:cxn>
                <a:cxn ang="0">
                  <a:pos x="158" y="17"/>
                </a:cxn>
                <a:cxn ang="0">
                  <a:pos x="63" y="19"/>
                </a:cxn>
                <a:cxn ang="0">
                  <a:pos x="63" y="2"/>
                </a:cxn>
                <a:cxn ang="0">
                  <a:pos x="101" y="10"/>
                </a:cxn>
              </a:cxnLst>
              <a:rect l="0" t="0" r="r" b="b"/>
              <a:pathLst>
                <a:path w="495" h="482">
                  <a:moveTo>
                    <a:pt x="481" y="482"/>
                  </a:moveTo>
                  <a:lnTo>
                    <a:pt x="481" y="482"/>
                  </a:lnTo>
                  <a:lnTo>
                    <a:pt x="477" y="480"/>
                  </a:lnTo>
                  <a:lnTo>
                    <a:pt x="477" y="480"/>
                  </a:lnTo>
                  <a:lnTo>
                    <a:pt x="474" y="479"/>
                  </a:lnTo>
                  <a:lnTo>
                    <a:pt x="472" y="474"/>
                  </a:lnTo>
                  <a:lnTo>
                    <a:pt x="472" y="471"/>
                  </a:lnTo>
                  <a:lnTo>
                    <a:pt x="474" y="468"/>
                  </a:lnTo>
                  <a:lnTo>
                    <a:pt x="474" y="468"/>
                  </a:lnTo>
                  <a:lnTo>
                    <a:pt x="477" y="462"/>
                  </a:lnTo>
                  <a:lnTo>
                    <a:pt x="477" y="454"/>
                  </a:lnTo>
                  <a:lnTo>
                    <a:pt x="477" y="450"/>
                  </a:lnTo>
                  <a:lnTo>
                    <a:pt x="477" y="450"/>
                  </a:lnTo>
                  <a:lnTo>
                    <a:pt x="478" y="447"/>
                  </a:lnTo>
                  <a:lnTo>
                    <a:pt x="480" y="444"/>
                  </a:lnTo>
                  <a:lnTo>
                    <a:pt x="483" y="441"/>
                  </a:lnTo>
                  <a:lnTo>
                    <a:pt x="486" y="441"/>
                  </a:lnTo>
                  <a:lnTo>
                    <a:pt x="486" y="441"/>
                  </a:lnTo>
                  <a:lnTo>
                    <a:pt x="490" y="441"/>
                  </a:lnTo>
                  <a:lnTo>
                    <a:pt x="493" y="444"/>
                  </a:lnTo>
                  <a:lnTo>
                    <a:pt x="495" y="447"/>
                  </a:lnTo>
                  <a:lnTo>
                    <a:pt x="495" y="450"/>
                  </a:lnTo>
                  <a:lnTo>
                    <a:pt x="495" y="454"/>
                  </a:lnTo>
                  <a:lnTo>
                    <a:pt x="495" y="454"/>
                  </a:lnTo>
                  <a:lnTo>
                    <a:pt x="493" y="467"/>
                  </a:lnTo>
                  <a:lnTo>
                    <a:pt x="489" y="477"/>
                  </a:lnTo>
                  <a:lnTo>
                    <a:pt x="489" y="477"/>
                  </a:lnTo>
                  <a:lnTo>
                    <a:pt x="486" y="480"/>
                  </a:lnTo>
                  <a:lnTo>
                    <a:pt x="481" y="482"/>
                  </a:lnTo>
                  <a:lnTo>
                    <a:pt x="481" y="482"/>
                  </a:lnTo>
                  <a:close/>
                  <a:moveTo>
                    <a:pt x="486" y="423"/>
                  </a:moveTo>
                  <a:lnTo>
                    <a:pt x="486" y="423"/>
                  </a:lnTo>
                  <a:lnTo>
                    <a:pt x="483" y="421"/>
                  </a:lnTo>
                  <a:lnTo>
                    <a:pt x="480" y="420"/>
                  </a:lnTo>
                  <a:lnTo>
                    <a:pt x="478" y="417"/>
                  </a:lnTo>
                  <a:lnTo>
                    <a:pt x="477" y="414"/>
                  </a:lnTo>
                  <a:lnTo>
                    <a:pt x="477" y="390"/>
                  </a:lnTo>
                  <a:lnTo>
                    <a:pt x="477" y="390"/>
                  </a:lnTo>
                  <a:lnTo>
                    <a:pt x="478" y="387"/>
                  </a:lnTo>
                  <a:lnTo>
                    <a:pt x="480" y="384"/>
                  </a:lnTo>
                  <a:lnTo>
                    <a:pt x="483" y="381"/>
                  </a:lnTo>
                  <a:lnTo>
                    <a:pt x="486" y="381"/>
                  </a:lnTo>
                  <a:lnTo>
                    <a:pt x="486" y="381"/>
                  </a:lnTo>
                  <a:lnTo>
                    <a:pt x="490" y="381"/>
                  </a:lnTo>
                  <a:lnTo>
                    <a:pt x="493" y="384"/>
                  </a:lnTo>
                  <a:lnTo>
                    <a:pt x="495" y="387"/>
                  </a:lnTo>
                  <a:lnTo>
                    <a:pt x="495" y="390"/>
                  </a:lnTo>
                  <a:lnTo>
                    <a:pt x="495" y="414"/>
                  </a:lnTo>
                  <a:lnTo>
                    <a:pt x="495" y="414"/>
                  </a:lnTo>
                  <a:lnTo>
                    <a:pt x="495" y="417"/>
                  </a:lnTo>
                  <a:lnTo>
                    <a:pt x="493" y="420"/>
                  </a:lnTo>
                  <a:lnTo>
                    <a:pt x="490" y="421"/>
                  </a:lnTo>
                  <a:lnTo>
                    <a:pt x="486" y="423"/>
                  </a:lnTo>
                  <a:lnTo>
                    <a:pt x="486" y="423"/>
                  </a:lnTo>
                  <a:close/>
                  <a:moveTo>
                    <a:pt x="486" y="362"/>
                  </a:moveTo>
                  <a:lnTo>
                    <a:pt x="486" y="362"/>
                  </a:lnTo>
                  <a:lnTo>
                    <a:pt x="483" y="361"/>
                  </a:lnTo>
                  <a:lnTo>
                    <a:pt x="480" y="359"/>
                  </a:lnTo>
                  <a:lnTo>
                    <a:pt x="478" y="356"/>
                  </a:lnTo>
                  <a:lnTo>
                    <a:pt x="477" y="353"/>
                  </a:lnTo>
                  <a:lnTo>
                    <a:pt x="477" y="329"/>
                  </a:lnTo>
                  <a:lnTo>
                    <a:pt x="477" y="329"/>
                  </a:lnTo>
                  <a:lnTo>
                    <a:pt x="478" y="326"/>
                  </a:lnTo>
                  <a:lnTo>
                    <a:pt x="480" y="323"/>
                  </a:lnTo>
                  <a:lnTo>
                    <a:pt x="483" y="320"/>
                  </a:lnTo>
                  <a:lnTo>
                    <a:pt x="486" y="320"/>
                  </a:lnTo>
                  <a:lnTo>
                    <a:pt x="486" y="320"/>
                  </a:lnTo>
                  <a:lnTo>
                    <a:pt x="490" y="320"/>
                  </a:lnTo>
                  <a:lnTo>
                    <a:pt x="493" y="323"/>
                  </a:lnTo>
                  <a:lnTo>
                    <a:pt x="495" y="326"/>
                  </a:lnTo>
                  <a:lnTo>
                    <a:pt x="495" y="329"/>
                  </a:lnTo>
                  <a:lnTo>
                    <a:pt x="495" y="353"/>
                  </a:lnTo>
                  <a:lnTo>
                    <a:pt x="495" y="353"/>
                  </a:lnTo>
                  <a:lnTo>
                    <a:pt x="495" y="356"/>
                  </a:lnTo>
                  <a:lnTo>
                    <a:pt x="493" y="359"/>
                  </a:lnTo>
                  <a:lnTo>
                    <a:pt x="490" y="361"/>
                  </a:lnTo>
                  <a:lnTo>
                    <a:pt x="486" y="362"/>
                  </a:lnTo>
                  <a:lnTo>
                    <a:pt x="486" y="362"/>
                  </a:lnTo>
                  <a:close/>
                  <a:moveTo>
                    <a:pt x="486" y="302"/>
                  </a:moveTo>
                  <a:lnTo>
                    <a:pt x="486" y="302"/>
                  </a:lnTo>
                  <a:lnTo>
                    <a:pt x="483" y="301"/>
                  </a:lnTo>
                  <a:lnTo>
                    <a:pt x="480" y="299"/>
                  </a:lnTo>
                  <a:lnTo>
                    <a:pt x="478" y="296"/>
                  </a:lnTo>
                  <a:lnTo>
                    <a:pt x="477" y="293"/>
                  </a:lnTo>
                  <a:lnTo>
                    <a:pt x="477" y="269"/>
                  </a:lnTo>
                  <a:lnTo>
                    <a:pt x="477" y="269"/>
                  </a:lnTo>
                  <a:lnTo>
                    <a:pt x="478" y="266"/>
                  </a:lnTo>
                  <a:lnTo>
                    <a:pt x="480" y="263"/>
                  </a:lnTo>
                  <a:lnTo>
                    <a:pt x="483" y="260"/>
                  </a:lnTo>
                  <a:lnTo>
                    <a:pt x="486" y="260"/>
                  </a:lnTo>
                  <a:lnTo>
                    <a:pt x="486" y="260"/>
                  </a:lnTo>
                  <a:lnTo>
                    <a:pt x="490" y="260"/>
                  </a:lnTo>
                  <a:lnTo>
                    <a:pt x="493" y="263"/>
                  </a:lnTo>
                  <a:lnTo>
                    <a:pt x="495" y="266"/>
                  </a:lnTo>
                  <a:lnTo>
                    <a:pt x="495" y="269"/>
                  </a:lnTo>
                  <a:lnTo>
                    <a:pt x="495" y="293"/>
                  </a:lnTo>
                  <a:lnTo>
                    <a:pt x="495" y="293"/>
                  </a:lnTo>
                  <a:lnTo>
                    <a:pt x="495" y="296"/>
                  </a:lnTo>
                  <a:lnTo>
                    <a:pt x="493" y="299"/>
                  </a:lnTo>
                  <a:lnTo>
                    <a:pt x="490" y="301"/>
                  </a:lnTo>
                  <a:lnTo>
                    <a:pt x="486" y="302"/>
                  </a:lnTo>
                  <a:lnTo>
                    <a:pt x="486" y="302"/>
                  </a:lnTo>
                  <a:close/>
                  <a:moveTo>
                    <a:pt x="486" y="242"/>
                  </a:moveTo>
                  <a:lnTo>
                    <a:pt x="486" y="242"/>
                  </a:lnTo>
                  <a:lnTo>
                    <a:pt x="483" y="240"/>
                  </a:lnTo>
                  <a:lnTo>
                    <a:pt x="480" y="239"/>
                  </a:lnTo>
                  <a:lnTo>
                    <a:pt x="478" y="236"/>
                  </a:lnTo>
                  <a:lnTo>
                    <a:pt x="477" y="233"/>
                  </a:lnTo>
                  <a:lnTo>
                    <a:pt x="477" y="209"/>
                  </a:lnTo>
                  <a:lnTo>
                    <a:pt x="477" y="209"/>
                  </a:lnTo>
                  <a:lnTo>
                    <a:pt x="478" y="206"/>
                  </a:lnTo>
                  <a:lnTo>
                    <a:pt x="480" y="203"/>
                  </a:lnTo>
                  <a:lnTo>
                    <a:pt x="483" y="200"/>
                  </a:lnTo>
                  <a:lnTo>
                    <a:pt x="486" y="200"/>
                  </a:lnTo>
                  <a:lnTo>
                    <a:pt x="486" y="200"/>
                  </a:lnTo>
                  <a:lnTo>
                    <a:pt x="490" y="200"/>
                  </a:lnTo>
                  <a:lnTo>
                    <a:pt x="493" y="203"/>
                  </a:lnTo>
                  <a:lnTo>
                    <a:pt x="495" y="206"/>
                  </a:lnTo>
                  <a:lnTo>
                    <a:pt x="495" y="209"/>
                  </a:lnTo>
                  <a:lnTo>
                    <a:pt x="495" y="233"/>
                  </a:lnTo>
                  <a:lnTo>
                    <a:pt x="495" y="233"/>
                  </a:lnTo>
                  <a:lnTo>
                    <a:pt x="495" y="236"/>
                  </a:lnTo>
                  <a:lnTo>
                    <a:pt x="493" y="239"/>
                  </a:lnTo>
                  <a:lnTo>
                    <a:pt x="490" y="240"/>
                  </a:lnTo>
                  <a:lnTo>
                    <a:pt x="486" y="242"/>
                  </a:lnTo>
                  <a:lnTo>
                    <a:pt x="486" y="242"/>
                  </a:lnTo>
                  <a:close/>
                  <a:moveTo>
                    <a:pt x="486" y="181"/>
                  </a:moveTo>
                  <a:lnTo>
                    <a:pt x="486" y="181"/>
                  </a:lnTo>
                  <a:lnTo>
                    <a:pt x="483" y="180"/>
                  </a:lnTo>
                  <a:lnTo>
                    <a:pt x="480" y="178"/>
                  </a:lnTo>
                  <a:lnTo>
                    <a:pt x="478" y="175"/>
                  </a:lnTo>
                  <a:lnTo>
                    <a:pt x="477" y="172"/>
                  </a:lnTo>
                  <a:lnTo>
                    <a:pt x="477" y="148"/>
                  </a:lnTo>
                  <a:lnTo>
                    <a:pt x="477" y="148"/>
                  </a:lnTo>
                  <a:lnTo>
                    <a:pt x="478" y="145"/>
                  </a:lnTo>
                  <a:lnTo>
                    <a:pt x="480" y="142"/>
                  </a:lnTo>
                  <a:lnTo>
                    <a:pt x="483" y="139"/>
                  </a:lnTo>
                  <a:lnTo>
                    <a:pt x="486" y="139"/>
                  </a:lnTo>
                  <a:lnTo>
                    <a:pt x="486" y="139"/>
                  </a:lnTo>
                  <a:lnTo>
                    <a:pt x="490" y="139"/>
                  </a:lnTo>
                  <a:lnTo>
                    <a:pt x="493" y="142"/>
                  </a:lnTo>
                  <a:lnTo>
                    <a:pt x="495" y="145"/>
                  </a:lnTo>
                  <a:lnTo>
                    <a:pt x="495" y="148"/>
                  </a:lnTo>
                  <a:lnTo>
                    <a:pt x="495" y="172"/>
                  </a:lnTo>
                  <a:lnTo>
                    <a:pt x="495" y="172"/>
                  </a:lnTo>
                  <a:lnTo>
                    <a:pt x="495" y="175"/>
                  </a:lnTo>
                  <a:lnTo>
                    <a:pt x="493" y="178"/>
                  </a:lnTo>
                  <a:lnTo>
                    <a:pt x="490" y="180"/>
                  </a:lnTo>
                  <a:lnTo>
                    <a:pt x="486" y="181"/>
                  </a:lnTo>
                  <a:lnTo>
                    <a:pt x="486" y="181"/>
                  </a:lnTo>
                  <a:close/>
                  <a:moveTo>
                    <a:pt x="486" y="121"/>
                  </a:moveTo>
                  <a:lnTo>
                    <a:pt x="486" y="121"/>
                  </a:lnTo>
                  <a:lnTo>
                    <a:pt x="483" y="120"/>
                  </a:lnTo>
                  <a:lnTo>
                    <a:pt x="480" y="118"/>
                  </a:lnTo>
                  <a:lnTo>
                    <a:pt x="478" y="115"/>
                  </a:lnTo>
                  <a:lnTo>
                    <a:pt x="477" y="112"/>
                  </a:lnTo>
                  <a:lnTo>
                    <a:pt x="477" y="88"/>
                  </a:lnTo>
                  <a:lnTo>
                    <a:pt x="477" y="88"/>
                  </a:lnTo>
                  <a:lnTo>
                    <a:pt x="478" y="85"/>
                  </a:lnTo>
                  <a:lnTo>
                    <a:pt x="480" y="82"/>
                  </a:lnTo>
                  <a:lnTo>
                    <a:pt x="483" y="79"/>
                  </a:lnTo>
                  <a:lnTo>
                    <a:pt x="486" y="79"/>
                  </a:lnTo>
                  <a:lnTo>
                    <a:pt x="486" y="79"/>
                  </a:lnTo>
                  <a:lnTo>
                    <a:pt x="490" y="79"/>
                  </a:lnTo>
                  <a:lnTo>
                    <a:pt x="493" y="82"/>
                  </a:lnTo>
                  <a:lnTo>
                    <a:pt x="495" y="85"/>
                  </a:lnTo>
                  <a:lnTo>
                    <a:pt x="495" y="88"/>
                  </a:lnTo>
                  <a:lnTo>
                    <a:pt x="495" y="112"/>
                  </a:lnTo>
                  <a:lnTo>
                    <a:pt x="495" y="112"/>
                  </a:lnTo>
                  <a:lnTo>
                    <a:pt x="495" y="115"/>
                  </a:lnTo>
                  <a:lnTo>
                    <a:pt x="493" y="118"/>
                  </a:lnTo>
                  <a:lnTo>
                    <a:pt x="490" y="120"/>
                  </a:lnTo>
                  <a:lnTo>
                    <a:pt x="486" y="121"/>
                  </a:lnTo>
                  <a:lnTo>
                    <a:pt x="486" y="121"/>
                  </a:lnTo>
                  <a:close/>
                  <a:moveTo>
                    <a:pt x="9" y="96"/>
                  </a:moveTo>
                  <a:lnTo>
                    <a:pt x="9" y="96"/>
                  </a:lnTo>
                  <a:lnTo>
                    <a:pt x="6" y="96"/>
                  </a:lnTo>
                  <a:lnTo>
                    <a:pt x="3" y="92"/>
                  </a:lnTo>
                  <a:lnTo>
                    <a:pt x="0" y="89"/>
                  </a:lnTo>
                  <a:lnTo>
                    <a:pt x="0" y="86"/>
                  </a:lnTo>
                  <a:lnTo>
                    <a:pt x="0" y="62"/>
                  </a:lnTo>
                  <a:lnTo>
                    <a:pt x="0" y="62"/>
                  </a:lnTo>
                  <a:lnTo>
                    <a:pt x="0" y="59"/>
                  </a:lnTo>
                  <a:lnTo>
                    <a:pt x="3" y="56"/>
                  </a:lnTo>
                  <a:lnTo>
                    <a:pt x="6" y="53"/>
                  </a:lnTo>
                  <a:lnTo>
                    <a:pt x="9" y="53"/>
                  </a:lnTo>
                  <a:lnTo>
                    <a:pt x="9" y="53"/>
                  </a:lnTo>
                  <a:lnTo>
                    <a:pt x="12" y="53"/>
                  </a:lnTo>
                  <a:lnTo>
                    <a:pt x="15" y="56"/>
                  </a:lnTo>
                  <a:lnTo>
                    <a:pt x="17" y="59"/>
                  </a:lnTo>
                  <a:lnTo>
                    <a:pt x="18" y="62"/>
                  </a:lnTo>
                  <a:lnTo>
                    <a:pt x="18" y="86"/>
                  </a:lnTo>
                  <a:lnTo>
                    <a:pt x="18" y="86"/>
                  </a:lnTo>
                  <a:lnTo>
                    <a:pt x="17" y="89"/>
                  </a:lnTo>
                  <a:lnTo>
                    <a:pt x="15" y="92"/>
                  </a:lnTo>
                  <a:lnTo>
                    <a:pt x="12" y="96"/>
                  </a:lnTo>
                  <a:lnTo>
                    <a:pt x="9" y="96"/>
                  </a:lnTo>
                  <a:lnTo>
                    <a:pt x="9" y="96"/>
                  </a:lnTo>
                  <a:close/>
                  <a:moveTo>
                    <a:pt x="486" y="61"/>
                  </a:moveTo>
                  <a:lnTo>
                    <a:pt x="486" y="61"/>
                  </a:lnTo>
                  <a:lnTo>
                    <a:pt x="483" y="59"/>
                  </a:lnTo>
                  <a:lnTo>
                    <a:pt x="480" y="58"/>
                  </a:lnTo>
                  <a:lnTo>
                    <a:pt x="478" y="55"/>
                  </a:lnTo>
                  <a:lnTo>
                    <a:pt x="477" y="52"/>
                  </a:lnTo>
                  <a:lnTo>
                    <a:pt x="477" y="43"/>
                  </a:lnTo>
                  <a:lnTo>
                    <a:pt x="477" y="43"/>
                  </a:lnTo>
                  <a:lnTo>
                    <a:pt x="477" y="37"/>
                  </a:lnTo>
                  <a:lnTo>
                    <a:pt x="475" y="32"/>
                  </a:lnTo>
                  <a:lnTo>
                    <a:pt x="475" y="32"/>
                  </a:lnTo>
                  <a:lnTo>
                    <a:pt x="474" y="29"/>
                  </a:lnTo>
                  <a:lnTo>
                    <a:pt x="474" y="25"/>
                  </a:lnTo>
                  <a:lnTo>
                    <a:pt x="475" y="22"/>
                  </a:lnTo>
                  <a:lnTo>
                    <a:pt x="478" y="20"/>
                  </a:lnTo>
                  <a:lnTo>
                    <a:pt x="478" y="20"/>
                  </a:lnTo>
                  <a:lnTo>
                    <a:pt x="483" y="19"/>
                  </a:lnTo>
                  <a:lnTo>
                    <a:pt x="486" y="20"/>
                  </a:lnTo>
                  <a:lnTo>
                    <a:pt x="489" y="22"/>
                  </a:lnTo>
                  <a:lnTo>
                    <a:pt x="490" y="25"/>
                  </a:lnTo>
                  <a:lnTo>
                    <a:pt x="490" y="25"/>
                  </a:lnTo>
                  <a:lnTo>
                    <a:pt x="495" y="32"/>
                  </a:lnTo>
                  <a:lnTo>
                    <a:pt x="495" y="43"/>
                  </a:lnTo>
                  <a:lnTo>
                    <a:pt x="495" y="52"/>
                  </a:lnTo>
                  <a:lnTo>
                    <a:pt x="495" y="52"/>
                  </a:lnTo>
                  <a:lnTo>
                    <a:pt x="495" y="55"/>
                  </a:lnTo>
                  <a:lnTo>
                    <a:pt x="493" y="58"/>
                  </a:lnTo>
                  <a:lnTo>
                    <a:pt x="490" y="59"/>
                  </a:lnTo>
                  <a:lnTo>
                    <a:pt x="486" y="61"/>
                  </a:lnTo>
                  <a:lnTo>
                    <a:pt x="486" y="61"/>
                  </a:lnTo>
                  <a:close/>
                  <a:moveTo>
                    <a:pt x="14" y="35"/>
                  </a:moveTo>
                  <a:lnTo>
                    <a:pt x="14" y="35"/>
                  </a:lnTo>
                  <a:lnTo>
                    <a:pt x="9" y="35"/>
                  </a:lnTo>
                  <a:lnTo>
                    <a:pt x="9" y="35"/>
                  </a:lnTo>
                  <a:lnTo>
                    <a:pt x="6" y="32"/>
                  </a:lnTo>
                  <a:lnTo>
                    <a:pt x="5" y="29"/>
                  </a:lnTo>
                  <a:lnTo>
                    <a:pt x="5" y="26"/>
                  </a:lnTo>
                  <a:lnTo>
                    <a:pt x="5" y="23"/>
                  </a:lnTo>
                  <a:lnTo>
                    <a:pt x="5" y="23"/>
                  </a:lnTo>
                  <a:lnTo>
                    <a:pt x="9" y="16"/>
                  </a:lnTo>
                  <a:lnTo>
                    <a:pt x="15" y="11"/>
                  </a:lnTo>
                  <a:lnTo>
                    <a:pt x="21" y="7"/>
                  </a:lnTo>
                  <a:lnTo>
                    <a:pt x="29" y="4"/>
                  </a:lnTo>
                  <a:lnTo>
                    <a:pt x="29" y="4"/>
                  </a:lnTo>
                  <a:lnTo>
                    <a:pt x="32" y="4"/>
                  </a:lnTo>
                  <a:lnTo>
                    <a:pt x="35" y="4"/>
                  </a:lnTo>
                  <a:lnTo>
                    <a:pt x="38" y="7"/>
                  </a:lnTo>
                  <a:lnTo>
                    <a:pt x="39" y="10"/>
                  </a:lnTo>
                  <a:lnTo>
                    <a:pt x="39" y="10"/>
                  </a:lnTo>
                  <a:lnTo>
                    <a:pt x="41" y="13"/>
                  </a:lnTo>
                  <a:lnTo>
                    <a:pt x="39" y="16"/>
                  </a:lnTo>
                  <a:lnTo>
                    <a:pt x="38" y="19"/>
                  </a:lnTo>
                  <a:lnTo>
                    <a:pt x="35" y="20"/>
                  </a:lnTo>
                  <a:lnTo>
                    <a:pt x="35" y="20"/>
                  </a:lnTo>
                  <a:lnTo>
                    <a:pt x="27" y="25"/>
                  </a:lnTo>
                  <a:lnTo>
                    <a:pt x="21" y="31"/>
                  </a:lnTo>
                  <a:lnTo>
                    <a:pt x="21" y="31"/>
                  </a:lnTo>
                  <a:lnTo>
                    <a:pt x="18" y="35"/>
                  </a:lnTo>
                  <a:lnTo>
                    <a:pt x="14" y="35"/>
                  </a:lnTo>
                  <a:lnTo>
                    <a:pt x="14" y="35"/>
                  </a:lnTo>
                  <a:close/>
                  <a:moveTo>
                    <a:pt x="454" y="19"/>
                  </a:moveTo>
                  <a:lnTo>
                    <a:pt x="430" y="19"/>
                  </a:lnTo>
                  <a:lnTo>
                    <a:pt x="430" y="19"/>
                  </a:lnTo>
                  <a:lnTo>
                    <a:pt x="425" y="19"/>
                  </a:lnTo>
                  <a:lnTo>
                    <a:pt x="422" y="17"/>
                  </a:lnTo>
                  <a:lnTo>
                    <a:pt x="421" y="14"/>
                  </a:lnTo>
                  <a:lnTo>
                    <a:pt x="421" y="10"/>
                  </a:lnTo>
                  <a:lnTo>
                    <a:pt x="421" y="10"/>
                  </a:lnTo>
                  <a:lnTo>
                    <a:pt x="421" y="7"/>
                  </a:lnTo>
                  <a:lnTo>
                    <a:pt x="422" y="4"/>
                  </a:lnTo>
                  <a:lnTo>
                    <a:pt x="425" y="2"/>
                  </a:lnTo>
                  <a:lnTo>
                    <a:pt x="430" y="0"/>
                  </a:lnTo>
                  <a:lnTo>
                    <a:pt x="454" y="0"/>
                  </a:lnTo>
                  <a:lnTo>
                    <a:pt x="454" y="0"/>
                  </a:lnTo>
                  <a:lnTo>
                    <a:pt x="457" y="2"/>
                  </a:lnTo>
                  <a:lnTo>
                    <a:pt x="460" y="4"/>
                  </a:lnTo>
                  <a:lnTo>
                    <a:pt x="462" y="7"/>
                  </a:lnTo>
                  <a:lnTo>
                    <a:pt x="463" y="10"/>
                  </a:lnTo>
                  <a:lnTo>
                    <a:pt x="463" y="10"/>
                  </a:lnTo>
                  <a:lnTo>
                    <a:pt x="462" y="14"/>
                  </a:lnTo>
                  <a:lnTo>
                    <a:pt x="460" y="17"/>
                  </a:lnTo>
                  <a:lnTo>
                    <a:pt x="457" y="19"/>
                  </a:lnTo>
                  <a:lnTo>
                    <a:pt x="454" y="19"/>
                  </a:lnTo>
                  <a:lnTo>
                    <a:pt x="454" y="19"/>
                  </a:lnTo>
                  <a:close/>
                  <a:moveTo>
                    <a:pt x="394" y="19"/>
                  </a:moveTo>
                  <a:lnTo>
                    <a:pt x="370" y="19"/>
                  </a:lnTo>
                  <a:lnTo>
                    <a:pt x="370" y="19"/>
                  </a:lnTo>
                  <a:lnTo>
                    <a:pt x="365" y="19"/>
                  </a:lnTo>
                  <a:lnTo>
                    <a:pt x="362" y="17"/>
                  </a:lnTo>
                  <a:lnTo>
                    <a:pt x="360" y="14"/>
                  </a:lnTo>
                  <a:lnTo>
                    <a:pt x="360" y="10"/>
                  </a:lnTo>
                  <a:lnTo>
                    <a:pt x="360" y="10"/>
                  </a:lnTo>
                  <a:lnTo>
                    <a:pt x="360" y="7"/>
                  </a:lnTo>
                  <a:lnTo>
                    <a:pt x="362" y="4"/>
                  </a:lnTo>
                  <a:lnTo>
                    <a:pt x="365" y="2"/>
                  </a:lnTo>
                  <a:lnTo>
                    <a:pt x="370" y="0"/>
                  </a:lnTo>
                  <a:lnTo>
                    <a:pt x="394" y="0"/>
                  </a:lnTo>
                  <a:lnTo>
                    <a:pt x="394" y="0"/>
                  </a:lnTo>
                  <a:lnTo>
                    <a:pt x="397" y="2"/>
                  </a:lnTo>
                  <a:lnTo>
                    <a:pt x="400" y="4"/>
                  </a:lnTo>
                  <a:lnTo>
                    <a:pt x="401" y="7"/>
                  </a:lnTo>
                  <a:lnTo>
                    <a:pt x="403" y="10"/>
                  </a:lnTo>
                  <a:lnTo>
                    <a:pt x="403" y="10"/>
                  </a:lnTo>
                  <a:lnTo>
                    <a:pt x="401" y="14"/>
                  </a:lnTo>
                  <a:lnTo>
                    <a:pt x="400" y="17"/>
                  </a:lnTo>
                  <a:lnTo>
                    <a:pt x="397" y="19"/>
                  </a:lnTo>
                  <a:lnTo>
                    <a:pt x="394" y="19"/>
                  </a:lnTo>
                  <a:lnTo>
                    <a:pt x="394" y="19"/>
                  </a:lnTo>
                  <a:close/>
                  <a:moveTo>
                    <a:pt x="333" y="19"/>
                  </a:moveTo>
                  <a:lnTo>
                    <a:pt x="309" y="19"/>
                  </a:lnTo>
                  <a:lnTo>
                    <a:pt x="309" y="19"/>
                  </a:lnTo>
                  <a:lnTo>
                    <a:pt x="305" y="19"/>
                  </a:lnTo>
                  <a:lnTo>
                    <a:pt x="302" y="17"/>
                  </a:lnTo>
                  <a:lnTo>
                    <a:pt x="300" y="14"/>
                  </a:lnTo>
                  <a:lnTo>
                    <a:pt x="300" y="10"/>
                  </a:lnTo>
                  <a:lnTo>
                    <a:pt x="300" y="10"/>
                  </a:lnTo>
                  <a:lnTo>
                    <a:pt x="300" y="7"/>
                  </a:lnTo>
                  <a:lnTo>
                    <a:pt x="302" y="4"/>
                  </a:lnTo>
                  <a:lnTo>
                    <a:pt x="305" y="2"/>
                  </a:lnTo>
                  <a:lnTo>
                    <a:pt x="309" y="0"/>
                  </a:lnTo>
                  <a:lnTo>
                    <a:pt x="333" y="0"/>
                  </a:lnTo>
                  <a:lnTo>
                    <a:pt x="333" y="0"/>
                  </a:lnTo>
                  <a:lnTo>
                    <a:pt x="336" y="2"/>
                  </a:lnTo>
                  <a:lnTo>
                    <a:pt x="339" y="4"/>
                  </a:lnTo>
                  <a:lnTo>
                    <a:pt x="341" y="7"/>
                  </a:lnTo>
                  <a:lnTo>
                    <a:pt x="342" y="10"/>
                  </a:lnTo>
                  <a:lnTo>
                    <a:pt x="342" y="10"/>
                  </a:lnTo>
                  <a:lnTo>
                    <a:pt x="341" y="14"/>
                  </a:lnTo>
                  <a:lnTo>
                    <a:pt x="339" y="17"/>
                  </a:lnTo>
                  <a:lnTo>
                    <a:pt x="336" y="19"/>
                  </a:lnTo>
                  <a:lnTo>
                    <a:pt x="333" y="19"/>
                  </a:lnTo>
                  <a:lnTo>
                    <a:pt x="333" y="19"/>
                  </a:lnTo>
                  <a:close/>
                  <a:moveTo>
                    <a:pt x="273" y="19"/>
                  </a:moveTo>
                  <a:lnTo>
                    <a:pt x="249" y="19"/>
                  </a:lnTo>
                  <a:lnTo>
                    <a:pt x="249" y="19"/>
                  </a:lnTo>
                  <a:lnTo>
                    <a:pt x="244" y="19"/>
                  </a:lnTo>
                  <a:lnTo>
                    <a:pt x="241" y="17"/>
                  </a:lnTo>
                  <a:lnTo>
                    <a:pt x="240" y="14"/>
                  </a:lnTo>
                  <a:lnTo>
                    <a:pt x="240" y="10"/>
                  </a:lnTo>
                  <a:lnTo>
                    <a:pt x="240" y="10"/>
                  </a:lnTo>
                  <a:lnTo>
                    <a:pt x="240" y="7"/>
                  </a:lnTo>
                  <a:lnTo>
                    <a:pt x="241" y="4"/>
                  </a:lnTo>
                  <a:lnTo>
                    <a:pt x="244" y="2"/>
                  </a:lnTo>
                  <a:lnTo>
                    <a:pt x="249" y="0"/>
                  </a:lnTo>
                  <a:lnTo>
                    <a:pt x="273" y="0"/>
                  </a:lnTo>
                  <a:lnTo>
                    <a:pt x="273" y="0"/>
                  </a:lnTo>
                  <a:lnTo>
                    <a:pt x="276" y="2"/>
                  </a:lnTo>
                  <a:lnTo>
                    <a:pt x="279" y="4"/>
                  </a:lnTo>
                  <a:lnTo>
                    <a:pt x="281" y="7"/>
                  </a:lnTo>
                  <a:lnTo>
                    <a:pt x="282" y="10"/>
                  </a:lnTo>
                  <a:lnTo>
                    <a:pt x="282" y="10"/>
                  </a:lnTo>
                  <a:lnTo>
                    <a:pt x="281" y="14"/>
                  </a:lnTo>
                  <a:lnTo>
                    <a:pt x="279" y="17"/>
                  </a:lnTo>
                  <a:lnTo>
                    <a:pt x="276" y="19"/>
                  </a:lnTo>
                  <a:lnTo>
                    <a:pt x="273" y="19"/>
                  </a:lnTo>
                  <a:lnTo>
                    <a:pt x="273" y="19"/>
                  </a:lnTo>
                  <a:close/>
                  <a:moveTo>
                    <a:pt x="213" y="19"/>
                  </a:moveTo>
                  <a:lnTo>
                    <a:pt x="189" y="19"/>
                  </a:lnTo>
                  <a:lnTo>
                    <a:pt x="189" y="19"/>
                  </a:lnTo>
                  <a:lnTo>
                    <a:pt x="184" y="19"/>
                  </a:lnTo>
                  <a:lnTo>
                    <a:pt x="181" y="17"/>
                  </a:lnTo>
                  <a:lnTo>
                    <a:pt x="179" y="14"/>
                  </a:lnTo>
                  <a:lnTo>
                    <a:pt x="179" y="10"/>
                  </a:lnTo>
                  <a:lnTo>
                    <a:pt x="179" y="10"/>
                  </a:lnTo>
                  <a:lnTo>
                    <a:pt x="179" y="7"/>
                  </a:lnTo>
                  <a:lnTo>
                    <a:pt x="181" y="4"/>
                  </a:lnTo>
                  <a:lnTo>
                    <a:pt x="184" y="2"/>
                  </a:lnTo>
                  <a:lnTo>
                    <a:pt x="189" y="0"/>
                  </a:lnTo>
                  <a:lnTo>
                    <a:pt x="213" y="0"/>
                  </a:lnTo>
                  <a:lnTo>
                    <a:pt x="213" y="0"/>
                  </a:lnTo>
                  <a:lnTo>
                    <a:pt x="216" y="2"/>
                  </a:lnTo>
                  <a:lnTo>
                    <a:pt x="219" y="4"/>
                  </a:lnTo>
                  <a:lnTo>
                    <a:pt x="220" y="7"/>
                  </a:lnTo>
                  <a:lnTo>
                    <a:pt x="222" y="10"/>
                  </a:lnTo>
                  <a:lnTo>
                    <a:pt x="222" y="10"/>
                  </a:lnTo>
                  <a:lnTo>
                    <a:pt x="220" y="14"/>
                  </a:lnTo>
                  <a:lnTo>
                    <a:pt x="219" y="17"/>
                  </a:lnTo>
                  <a:lnTo>
                    <a:pt x="216" y="19"/>
                  </a:lnTo>
                  <a:lnTo>
                    <a:pt x="213" y="19"/>
                  </a:lnTo>
                  <a:lnTo>
                    <a:pt x="213" y="19"/>
                  </a:lnTo>
                  <a:close/>
                  <a:moveTo>
                    <a:pt x="152" y="19"/>
                  </a:moveTo>
                  <a:lnTo>
                    <a:pt x="128" y="19"/>
                  </a:lnTo>
                  <a:lnTo>
                    <a:pt x="128" y="19"/>
                  </a:lnTo>
                  <a:lnTo>
                    <a:pt x="124" y="19"/>
                  </a:lnTo>
                  <a:lnTo>
                    <a:pt x="121" y="17"/>
                  </a:lnTo>
                  <a:lnTo>
                    <a:pt x="119" y="14"/>
                  </a:lnTo>
                  <a:lnTo>
                    <a:pt x="119" y="10"/>
                  </a:lnTo>
                  <a:lnTo>
                    <a:pt x="119" y="10"/>
                  </a:lnTo>
                  <a:lnTo>
                    <a:pt x="119" y="7"/>
                  </a:lnTo>
                  <a:lnTo>
                    <a:pt x="121" y="4"/>
                  </a:lnTo>
                  <a:lnTo>
                    <a:pt x="124" y="2"/>
                  </a:lnTo>
                  <a:lnTo>
                    <a:pt x="128" y="0"/>
                  </a:lnTo>
                  <a:lnTo>
                    <a:pt x="152" y="0"/>
                  </a:lnTo>
                  <a:lnTo>
                    <a:pt x="152" y="0"/>
                  </a:lnTo>
                  <a:lnTo>
                    <a:pt x="155" y="2"/>
                  </a:lnTo>
                  <a:lnTo>
                    <a:pt x="158" y="4"/>
                  </a:lnTo>
                  <a:lnTo>
                    <a:pt x="160" y="7"/>
                  </a:lnTo>
                  <a:lnTo>
                    <a:pt x="161" y="10"/>
                  </a:lnTo>
                  <a:lnTo>
                    <a:pt x="161" y="10"/>
                  </a:lnTo>
                  <a:lnTo>
                    <a:pt x="160" y="14"/>
                  </a:lnTo>
                  <a:lnTo>
                    <a:pt x="158" y="17"/>
                  </a:lnTo>
                  <a:lnTo>
                    <a:pt x="155" y="19"/>
                  </a:lnTo>
                  <a:lnTo>
                    <a:pt x="152" y="19"/>
                  </a:lnTo>
                  <a:lnTo>
                    <a:pt x="152" y="19"/>
                  </a:lnTo>
                  <a:close/>
                  <a:moveTo>
                    <a:pt x="92" y="19"/>
                  </a:moveTo>
                  <a:lnTo>
                    <a:pt x="68" y="19"/>
                  </a:lnTo>
                  <a:lnTo>
                    <a:pt x="68" y="19"/>
                  </a:lnTo>
                  <a:lnTo>
                    <a:pt x="63" y="19"/>
                  </a:lnTo>
                  <a:lnTo>
                    <a:pt x="60" y="17"/>
                  </a:lnTo>
                  <a:lnTo>
                    <a:pt x="59" y="14"/>
                  </a:lnTo>
                  <a:lnTo>
                    <a:pt x="59" y="10"/>
                  </a:lnTo>
                  <a:lnTo>
                    <a:pt x="59" y="10"/>
                  </a:lnTo>
                  <a:lnTo>
                    <a:pt x="59" y="7"/>
                  </a:lnTo>
                  <a:lnTo>
                    <a:pt x="60" y="4"/>
                  </a:lnTo>
                  <a:lnTo>
                    <a:pt x="63" y="2"/>
                  </a:lnTo>
                  <a:lnTo>
                    <a:pt x="68" y="0"/>
                  </a:lnTo>
                  <a:lnTo>
                    <a:pt x="92" y="0"/>
                  </a:lnTo>
                  <a:lnTo>
                    <a:pt x="92" y="0"/>
                  </a:lnTo>
                  <a:lnTo>
                    <a:pt x="95" y="2"/>
                  </a:lnTo>
                  <a:lnTo>
                    <a:pt x="98" y="4"/>
                  </a:lnTo>
                  <a:lnTo>
                    <a:pt x="100" y="7"/>
                  </a:lnTo>
                  <a:lnTo>
                    <a:pt x="101" y="10"/>
                  </a:lnTo>
                  <a:lnTo>
                    <a:pt x="101" y="10"/>
                  </a:lnTo>
                  <a:lnTo>
                    <a:pt x="100" y="14"/>
                  </a:lnTo>
                  <a:lnTo>
                    <a:pt x="98" y="17"/>
                  </a:lnTo>
                  <a:lnTo>
                    <a:pt x="95" y="19"/>
                  </a:lnTo>
                  <a:lnTo>
                    <a:pt x="92" y="19"/>
                  </a:lnTo>
                  <a:lnTo>
                    <a:pt x="92" y="19"/>
                  </a:lnTo>
                  <a:close/>
                </a:path>
              </a:pathLst>
            </a:custGeom>
            <a:solidFill>
              <a:srgbClr val="292929"/>
            </a:solidFill>
            <a:ln w="9525">
              <a:noFill/>
              <a:round/>
              <a:headEnd/>
              <a:tailEnd/>
            </a:ln>
          </p:spPr>
          <p:txBody>
            <a:bodyPr/>
            <a:lstStyle/>
            <a:p>
              <a:pPr defTabSz="852155" fontAlgn="base">
                <a:spcBef>
                  <a:spcPct val="0"/>
                </a:spcBef>
                <a:spcAft>
                  <a:spcPct val="0"/>
                </a:spcAft>
              </a:pPr>
              <a:endParaRPr lang="en-US" sz="2186">
                <a:solidFill>
                  <a:prstClr val="black"/>
                </a:solidFill>
                <a:latin typeface="Arial" pitchFamily="34" charset="0"/>
                <a:cs typeface="Arial" pitchFamily="34" charset="0"/>
              </a:endParaRPr>
            </a:p>
          </p:txBody>
        </p:sp>
      </p:grpSp>
      <p:sp>
        <p:nvSpPr>
          <p:cNvPr id="149" name="Content Placeholder 2"/>
          <p:cNvSpPr txBox="1">
            <a:spLocks/>
          </p:cNvSpPr>
          <p:nvPr/>
        </p:nvSpPr>
        <p:spPr bwMode="auto">
          <a:xfrm>
            <a:off x="5008531" y="892384"/>
            <a:ext cx="2271946" cy="695782"/>
          </a:xfrm>
          <a:prstGeom prst="rect">
            <a:avLst/>
          </a:prstGeom>
          <a:noFill/>
          <a:ln w="9525">
            <a:noFill/>
            <a:miter lim="800000"/>
            <a:headEnd/>
            <a:tailEnd/>
          </a:ln>
        </p:spPr>
        <p:txBody>
          <a:bodyPr lIns="64013" tIns="32008" rIns="64013" bIns="32008"/>
          <a:lstStyle/>
          <a:p>
            <a:pPr defTabSz="640228" eaLnBrk="0" fontAlgn="base" hangingPunct="0">
              <a:lnSpc>
                <a:spcPct val="90000"/>
              </a:lnSpc>
              <a:spcBef>
                <a:spcPts val="350"/>
              </a:spcBef>
              <a:spcAft>
                <a:spcPct val="0"/>
              </a:spcAft>
            </a:pPr>
            <a:r>
              <a:rPr lang="en-US" sz="1600" b="1" dirty="0">
                <a:solidFill>
                  <a:srgbClr val="00688F"/>
                </a:solidFill>
                <a:latin typeface="Calibri" pitchFamily="34" charset="0"/>
                <a:ea typeface="MS PGothic" pitchFamily="34" charset="-128"/>
                <a:cs typeface="Arial" pitchFamily="34" charset="0"/>
                <a:sym typeface="Helvetica Light" pitchFamily="34" charset="0"/>
              </a:rPr>
              <a:t>Pervasive Encryption is the new standard</a:t>
            </a:r>
          </a:p>
        </p:txBody>
      </p:sp>
      <p:sp>
        <p:nvSpPr>
          <p:cNvPr id="150" name="Content Placeholder 2"/>
          <p:cNvSpPr txBox="1">
            <a:spLocks/>
          </p:cNvSpPr>
          <p:nvPr/>
        </p:nvSpPr>
        <p:spPr bwMode="auto">
          <a:xfrm>
            <a:off x="525082" y="3978362"/>
            <a:ext cx="8755841" cy="626908"/>
          </a:xfrm>
          <a:prstGeom prst="rect">
            <a:avLst/>
          </a:prstGeom>
          <a:noFill/>
          <a:ln w="9525">
            <a:noFill/>
            <a:miter lim="800000"/>
            <a:headEnd/>
            <a:tailEnd/>
          </a:ln>
        </p:spPr>
        <p:txBody>
          <a:bodyPr lIns="64013" tIns="32008" rIns="64013" bIns="32008"/>
          <a:lstStyle/>
          <a:p>
            <a:pPr algn="ctr" defTabSz="640228" eaLnBrk="0" fontAlgn="base" hangingPunct="0">
              <a:lnSpc>
                <a:spcPct val="90000"/>
              </a:lnSpc>
              <a:spcBef>
                <a:spcPts val="350"/>
              </a:spcBef>
              <a:spcAft>
                <a:spcPct val="0"/>
              </a:spcAft>
            </a:pPr>
            <a:r>
              <a:rPr lang="en-US" b="1" dirty="0">
                <a:solidFill>
                  <a:srgbClr val="00688F"/>
                </a:solidFill>
                <a:latin typeface="Calibri" pitchFamily="34" charset="0"/>
                <a:ea typeface="MS PGothic" pitchFamily="34" charset="-128"/>
                <a:cs typeface="Arial" pitchFamily="34" charset="0"/>
                <a:sym typeface="Helvetica Light" pitchFamily="34" charset="0"/>
              </a:rPr>
              <a:t>Container Pricing For IBM Z provides new flexibility for modern digital workloads</a:t>
            </a:r>
          </a:p>
        </p:txBody>
      </p:sp>
      <p:pic>
        <p:nvPicPr>
          <p:cNvPr id="151" name="Picture 150"/>
          <p:cNvPicPr>
            <a:picLocks noChangeAspect="1"/>
          </p:cNvPicPr>
          <p:nvPr/>
        </p:nvPicPr>
        <p:blipFill>
          <a:blip r:embed="rId3"/>
          <a:stretch>
            <a:fillRect/>
          </a:stretch>
        </p:blipFill>
        <p:spPr>
          <a:xfrm>
            <a:off x="345278" y="3849033"/>
            <a:ext cx="583295" cy="572200"/>
          </a:xfrm>
          <a:prstGeom prst="rect">
            <a:avLst/>
          </a:prstGeom>
        </p:spPr>
      </p:pic>
    </p:spTree>
    <p:extLst>
      <p:ext uri="{BB962C8B-B14F-4D97-AF65-F5344CB8AC3E}">
        <p14:creationId xmlns:p14="http://schemas.microsoft.com/office/powerpoint/2010/main" val="7585852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IBM Z pervasive encryption </a:t>
            </a:r>
            <a:br>
              <a:rPr lang="en-US" dirty="0"/>
            </a:br>
            <a:r>
              <a:rPr lang="en-US" dirty="0"/>
              <a:t>Backup - Use Cases</a:t>
            </a:r>
          </a:p>
        </p:txBody>
      </p:sp>
    </p:spTree>
    <p:extLst>
      <p:ext uri="{BB962C8B-B14F-4D97-AF65-F5344CB8AC3E}">
        <p14:creationId xmlns:p14="http://schemas.microsoft.com/office/powerpoint/2010/main" val="1443555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ea typeface="HelvNeue Bold for IBM" charset="0"/>
              </a:rPr>
              <a:t>Encrypt data in core business applications</a:t>
            </a:r>
            <a:br>
              <a:rPr lang="en-US" dirty="0">
                <a:ea typeface="HelvNeue Light for IBM" charset="0"/>
              </a:rPr>
            </a:br>
            <a:br>
              <a:rPr lang="en-US" dirty="0">
                <a:ea typeface="HelvNeue Light for IBM" charset="0"/>
              </a:rPr>
            </a:br>
            <a:endParaRPr lang="en-US" dirty="0">
              <a:ea typeface="HelvNeue Light for IBM" charset="0"/>
            </a:endParaRPr>
          </a:p>
        </p:txBody>
      </p:sp>
      <p:sp>
        <p:nvSpPr>
          <p:cNvPr id="27" name="Text Placeholder 2"/>
          <p:cNvSpPr txBox="1">
            <a:spLocks/>
          </p:cNvSpPr>
          <p:nvPr/>
        </p:nvSpPr>
        <p:spPr>
          <a:xfrm>
            <a:off x="457200" y="1766277"/>
            <a:ext cx="3949065" cy="2504196"/>
          </a:xfrm>
          <a:prstGeom prst="rect">
            <a:avLst/>
          </a:prstGeom>
        </p:spPr>
        <p:txBody>
          <a:bodyPr lIns="91438" tIns="45719" rIns="91438" bIns="45719">
            <a:noAutofit/>
          </a:bodyPr>
          <a:lstStyle>
            <a:lvl1pPr marL="0" indent="0" algn="l" defTabSz="912813" rtl="0" fontAlgn="base">
              <a:lnSpc>
                <a:spcPct val="100000"/>
              </a:lnSpc>
              <a:spcBef>
                <a:spcPts val="0"/>
              </a:spcBef>
              <a:spcAft>
                <a:spcPts val="600"/>
              </a:spcAft>
              <a:buClr>
                <a:schemeClr val="accent2"/>
              </a:buClr>
              <a:buSzPct val="85000"/>
              <a:buFont typeface="Arial" panose="020B0604020202020204" pitchFamily="34" charset="0"/>
              <a:buNone/>
              <a:tabLst>
                <a:tab pos="571486" algn="l"/>
              </a:tabLst>
              <a:defRPr sz="1600" kern="1200">
                <a:solidFill>
                  <a:schemeClr val="tx1"/>
                </a:solidFill>
                <a:latin typeface="Arial" panose="020B0604020202020204" pitchFamily="34" charset="0"/>
                <a:ea typeface="+mn-ea"/>
                <a:cs typeface="Arial" panose="020B0604020202020204" pitchFamily="34" charset="0"/>
              </a:defRPr>
            </a:lvl1pPr>
            <a:lvl2pPr marL="514337" indent="-285743" algn="l" defTabSz="912813" rtl="0" fontAlgn="base">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971526" indent="-285743" algn="l" defTabSz="912813" rtl="0" fontAlgn="base">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160" indent="-228594" algn="l" defTabSz="912813" rtl="0" fontAlgn="base">
              <a:lnSpc>
                <a:spcPct val="90000"/>
              </a:lnSpc>
              <a:spcBef>
                <a:spcPts val="500"/>
              </a:spcBef>
              <a:spcAft>
                <a:spcPct val="0"/>
              </a:spcAft>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2057348" indent="-228594" algn="l" defTabSz="912813" rtl="0" fontAlgn="base">
              <a:lnSpc>
                <a:spcPct val="90000"/>
              </a:lnSpc>
              <a:spcBef>
                <a:spcPts val="500"/>
              </a:spcBef>
              <a:spcAft>
                <a:spcPct val="0"/>
              </a:spcAft>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mn-lt"/>
                <a:ea typeface="HelvNeue Bold for IBM" charset="0"/>
              </a:rPr>
              <a:t>TODAY</a:t>
            </a:r>
          </a:p>
          <a:p>
            <a:pPr marL="174625" indent="-174625">
              <a:buClrTx/>
              <a:buFont typeface="Arial" charset="0"/>
              <a:buChar char="•"/>
            </a:pPr>
            <a:r>
              <a:rPr lang="en-US" sz="1400" dirty="0">
                <a:latin typeface="+mn-lt"/>
                <a:ea typeface="HelvNeue Light for IBM" charset="0"/>
              </a:rPr>
              <a:t>Organizations in this situation must implement encryption within their applications</a:t>
            </a:r>
          </a:p>
          <a:p>
            <a:pPr marL="174625" indent="-174625">
              <a:buClrTx/>
              <a:buFont typeface="Arial" charset="0"/>
              <a:buChar char="•"/>
            </a:pPr>
            <a:r>
              <a:rPr lang="en-US" sz="1400" dirty="0">
                <a:latin typeface="+mn-lt"/>
                <a:ea typeface="HelvNeue Light for IBM" charset="0"/>
              </a:rPr>
              <a:t>Application changes are costly, complex, and require significant ongoing maintenance</a:t>
            </a:r>
          </a:p>
        </p:txBody>
      </p:sp>
      <p:sp>
        <p:nvSpPr>
          <p:cNvPr id="28" name="Text Placeholder 2"/>
          <p:cNvSpPr txBox="1">
            <a:spLocks/>
          </p:cNvSpPr>
          <p:nvPr/>
        </p:nvSpPr>
        <p:spPr>
          <a:xfrm>
            <a:off x="5057775" y="1766277"/>
            <a:ext cx="4086225" cy="1549400"/>
          </a:xfr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b="1" dirty="0">
                <a:ea typeface="HelvNeue Bold for IBM" charset="0"/>
                <a:cs typeface="Arial" panose="020B0604020202020204" pitchFamily="34" charset="0"/>
              </a:rPr>
              <a:t>WITH z14</a:t>
            </a:r>
          </a:p>
          <a:p>
            <a:pPr marL="174625" indent="-174625">
              <a:buFont typeface="Arial" charset="0"/>
              <a:buChar char="•"/>
            </a:pPr>
            <a:r>
              <a:rPr lang="en-US" sz="1400" dirty="0">
                <a:ea typeface="HelvNeue Light for IBM" charset="0"/>
                <a:cs typeface="Arial" panose="020B0604020202020204" pitchFamily="34" charset="0"/>
              </a:rPr>
              <a:t>Encrypt application data without making any application changes and no impact to SLAs</a:t>
            </a:r>
          </a:p>
          <a:p>
            <a:pPr marL="174625" indent="-174625">
              <a:buFont typeface="Arial" charset="0"/>
              <a:buChar char="•"/>
            </a:pPr>
            <a:r>
              <a:rPr lang="en-US" sz="1400" dirty="0">
                <a:ea typeface="HelvNeue Light for IBM" charset="0"/>
                <a:cs typeface="Arial" panose="020B0604020202020204" pitchFamily="34" charset="0"/>
              </a:rPr>
              <a:t>Implement a defense-in -depth encryption strategy for a multi-layered threat defense</a:t>
            </a:r>
          </a:p>
          <a:p>
            <a:endParaRPr lang="en-US" sz="1400" dirty="0">
              <a:ea typeface="HelvNeue Light for IBM" charset="0"/>
              <a:cs typeface="Arial" panose="020B0604020202020204" pitchFamily="34" charset="0"/>
            </a:endParaRPr>
          </a:p>
        </p:txBody>
      </p:sp>
      <p:sp>
        <p:nvSpPr>
          <p:cNvPr id="29" name="Title 1"/>
          <p:cNvSpPr txBox="1">
            <a:spLocks/>
          </p:cNvSpPr>
          <p:nvPr/>
        </p:nvSpPr>
        <p:spPr>
          <a:xfrm>
            <a:off x="507999" y="831777"/>
            <a:ext cx="4876801" cy="862176"/>
          </a:xfrm>
          <a:prstGeom prst="rect">
            <a:avLst/>
          </a:prstGeom>
        </p:spPr>
        <p:txBody>
          <a:bodyPr vert="horz" lIns="68580" tIns="34290" rIns="68580" bIns="34290" rtlCol="0" anchor="t">
            <a:noAutofit/>
          </a:bodyPr>
          <a:lstStyle>
            <a:lvl1pPr algn="l" defTabSz="685800" rtl="0" eaLnBrk="1" latinLnBrk="0" hangingPunct="1">
              <a:lnSpc>
                <a:spcPct val="90000"/>
              </a:lnSpc>
              <a:spcBef>
                <a:spcPct val="0"/>
              </a:spcBef>
              <a:buNone/>
              <a:defRPr sz="2100" b="0" i="0" u="none" strike="noStrike" kern="1200" baseline="0">
                <a:solidFill>
                  <a:schemeClr val="bg1"/>
                </a:solidFill>
                <a:effectLst/>
                <a:latin typeface="Arial" charset="0"/>
                <a:ea typeface="Arial" charset="0"/>
                <a:cs typeface="Arial" charset="0"/>
              </a:defRPr>
            </a:lvl1pPr>
          </a:lstStyle>
          <a:p>
            <a:pPr fontAlgn="base">
              <a:spcAft>
                <a:spcPct val="0"/>
              </a:spcAft>
            </a:pPr>
            <a:r>
              <a:rPr lang="en-US" sz="1400" dirty="0">
                <a:solidFill>
                  <a:prstClr val="black"/>
                </a:solidFill>
                <a:latin typeface="Calibri"/>
                <a:ea typeface="HelvNeue Light for IBM" charset="0"/>
                <a:cs typeface="Arial" panose="020B0604020202020204" pitchFamily="34" charset="0"/>
              </a:rPr>
              <a:t>Ensure that sensitive customer data in more than CICS / VSAM applications processing thousands of transactions per second is protected in order to meet compliance requirements.</a:t>
            </a:r>
          </a:p>
        </p:txBody>
      </p:sp>
      <p:sp>
        <p:nvSpPr>
          <p:cNvPr id="30" name="Data records were compromised in 2015, including nearly 20 million financial records."/>
          <p:cNvSpPr/>
          <p:nvPr/>
        </p:nvSpPr>
        <p:spPr>
          <a:xfrm>
            <a:off x="7202008" y="887887"/>
            <a:ext cx="1889441" cy="96436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3800"/>
            </a:lvl1pPr>
          </a:lstStyle>
          <a:p>
            <a:pPr defTabSz="912813" fontAlgn="base">
              <a:spcBef>
                <a:spcPct val="0"/>
              </a:spcBef>
              <a:spcAft>
                <a:spcPct val="0"/>
              </a:spcAft>
            </a:pPr>
            <a:r>
              <a:rPr sz="1400" dirty="0">
                <a:solidFill>
                  <a:schemeClr val="tx1">
                    <a:lumMod val="50000"/>
                    <a:lumOff val="50000"/>
                  </a:schemeClr>
                </a:solidFill>
                <a:latin typeface="HelvNeue Light for IBM" charset="0"/>
                <a:ea typeface="HelvNeue Light for IBM" charset="0"/>
                <a:cs typeface="HelvNeue Light for IBM" charset="0"/>
              </a:rPr>
              <a:t>Data records were compromised in 2015, including nearly 20</a:t>
            </a:r>
            <a:r>
              <a:rPr lang="en-US" sz="1400" dirty="0">
                <a:solidFill>
                  <a:schemeClr val="tx1">
                    <a:lumMod val="50000"/>
                    <a:lumOff val="50000"/>
                  </a:schemeClr>
                </a:solidFill>
                <a:latin typeface="HelvNeue Light for IBM" charset="0"/>
                <a:ea typeface="HelvNeue Light for IBM" charset="0"/>
                <a:cs typeface="HelvNeue Light for IBM" charset="0"/>
              </a:rPr>
              <a:t>M </a:t>
            </a:r>
            <a:r>
              <a:rPr sz="1400" dirty="0">
                <a:solidFill>
                  <a:schemeClr val="tx1">
                    <a:lumMod val="50000"/>
                    <a:lumOff val="50000"/>
                  </a:schemeClr>
                </a:solidFill>
                <a:latin typeface="HelvNeue Light for IBM" charset="0"/>
                <a:ea typeface="HelvNeue Light for IBM" charset="0"/>
                <a:cs typeface="HelvNeue Light for IBM" charset="0"/>
              </a:rPr>
              <a:t>financial records.</a:t>
            </a:r>
          </a:p>
        </p:txBody>
      </p:sp>
      <p:sp>
        <p:nvSpPr>
          <p:cNvPr id="31" name="582.9M"/>
          <p:cNvSpPr/>
          <p:nvPr/>
        </p:nvSpPr>
        <p:spPr>
          <a:xfrm>
            <a:off x="7204076" y="480656"/>
            <a:ext cx="1458733"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7400">
                <a:solidFill>
                  <a:srgbClr val="3A7D99"/>
                </a:solidFill>
                <a:latin typeface="Lubalin Demi for IBM"/>
                <a:ea typeface="Lubalin Demi for IBM"/>
                <a:cs typeface="Lubalin Demi for IBM"/>
                <a:sym typeface="Lubalin Demi for IBM"/>
              </a:defRPr>
            </a:lvl1pPr>
          </a:lstStyle>
          <a:p>
            <a:pPr marL="0" marR="0" lvl="0" indent="0" defTabSz="912813" eaLnBrk="1" fontAlgn="base" latinLnBrk="0" hangingPunct="1">
              <a:lnSpc>
                <a:spcPct val="100000"/>
              </a:lnSpc>
              <a:spcBef>
                <a:spcPct val="0"/>
              </a:spcBef>
              <a:spcAft>
                <a:spcPct val="0"/>
              </a:spcAft>
              <a:buClrTx/>
              <a:buSzTx/>
              <a:buFontTx/>
              <a:buNone/>
              <a:tabLst/>
              <a:defRPr/>
            </a:pPr>
            <a:r>
              <a:rPr kumimoji="0" sz="3000" b="0" i="0" u="none" strike="noStrike" kern="0" cap="none" spc="0" normalizeH="0" baseline="0" noProof="0" dirty="0">
                <a:ln>
                  <a:noFill/>
                </a:ln>
                <a:solidFill>
                  <a:srgbClr val="F19027"/>
                </a:solidFill>
                <a:effectLst/>
                <a:uLnTx/>
                <a:uFillTx/>
                <a:latin typeface="Lubalin Demi for IBM"/>
                <a:ea typeface="Lubalin Demi for IBM"/>
                <a:cs typeface="Lubalin Demi for IBM"/>
                <a:sym typeface="Lubalin Demi for IBM"/>
              </a:rPr>
              <a:t>582.9M</a:t>
            </a:r>
          </a:p>
        </p:txBody>
      </p:sp>
      <p:pic>
        <p:nvPicPr>
          <p:cNvPr id="32" name="pasted-image.pdf" descr="pasted-image.pdf"/>
          <p:cNvPicPr>
            <a:picLocks noChangeAspect="1"/>
          </p:cNvPicPr>
          <p:nvPr/>
        </p:nvPicPr>
        <p:blipFill>
          <a:blip r:embed="rId2">
            <a:duotone>
              <a:srgbClr val="F19027">
                <a:shade val="45000"/>
                <a:satMod val="135000"/>
              </a:srgbClr>
              <a:prstClr val="white"/>
            </a:duotone>
            <a:extLst/>
          </a:blip>
          <a:stretch>
            <a:fillRect/>
          </a:stretch>
        </p:blipFill>
        <p:spPr>
          <a:xfrm>
            <a:off x="6129975" y="588100"/>
            <a:ext cx="999043" cy="1089435"/>
          </a:xfrm>
          <a:prstGeom prst="rect">
            <a:avLst/>
          </a:prstGeom>
          <a:ln w="12700">
            <a:miter lim="400000"/>
          </a:ln>
        </p:spPr>
      </p:pic>
      <p:sp>
        <p:nvSpPr>
          <p:cNvPr id="33" name="Rectangle 32"/>
          <p:cNvSpPr/>
          <p:nvPr/>
        </p:nvSpPr>
        <p:spPr>
          <a:xfrm>
            <a:off x="406400" y="3493160"/>
            <a:ext cx="3698239" cy="880692"/>
          </a:xfrm>
          <a:prstGeom prst="rect">
            <a:avLst/>
          </a:prstGeom>
          <a:ln w="19050">
            <a:solidFill>
              <a:srgbClr val="F19027"/>
            </a:solidFill>
          </a:ln>
        </p:spPr>
        <p:txBody>
          <a:bodyPr wrap="square" lIns="91440" tIns="91440" rIns="0" bIns="91440" numCol="1" anchor="ctr">
            <a:noAutofit/>
          </a:body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F19027"/>
                </a:solidFill>
                <a:effectLst/>
                <a:uLnTx/>
                <a:uFillTx/>
                <a:latin typeface="Calibri"/>
                <a:ea typeface="HelvNeue Light Italic for IBM" charset="0"/>
                <a:cs typeface="Arial" pitchFamily="34" charset="0"/>
              </a:rPr>
              <a:t>“We know we need to encrypt this,</a:t>
            </a:r>
            <a:br>
              <a:rPr kumimoji="0" lang="en-US" sz="1400" b="0" i="1" u="none" strike="noStrike" kern="0" cap="none" spc="0" normalizeH="0" baseline="0" noProof="0" dirty="0">
                <a:ln>
                  <a:noFill/>
                </a:ln>
                <a:solidFill>
                  <a:srgbClr val="F19027"/>
                </a:solidFill>
                <a:effectLst/>
                <a:uLnTx/>
                <a:uFillTx/>
                <a:latin typeface="Calibri"/>
                <a:ea typeface="HelvNeue Light Italic for IBM" charset="0"/>
                <a:cs typeface="Arial" pitchFamily="34" charset="0"/>
              </a:rPr>
            </a:br>
            <a:r>
              <a:rPr kumimoji="0" lang="en-US" sz="1400" b="0" i="1" u="none" strike="noStrike" kern="0" cap="none" spc="0" normalizeH="0" baseline="0" noProof="0" dirty="0">
                <a:ln>
                  <a:noFill/>
                </a:ln>
                <a:solidFill>
                  <a:srgbClr val="F19027"/>
                </a:solidFill>
                <a:effectLst/>
                <a:uLnTx/>
                <a:uFillTx/>
                <a:latin typeface="Calibri"/>
                <a:ea typeface="HelvNeue Light Italic for IBM" charset="0"/>
                <a:cs typeface="Arial" pitchFamily="34" charset="0"/>
              </a:rPr>
              <a:t>…but we can’t.”</a:t>
            </a:r>
          </a:p>
          <a:p>
            <a:pPr marL="0" marR="0" lvl="0" indent="0" algn="ctr" defTabSz="912813"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F19027"/>
                </a:solidFill>
                <a:effectLst/>
                <a:uLnTx/>
                <a:uFillTx/>
                <a:latin typeface="Calibri"/>
                <a:ea typeface="HelvNeue Light Italic for IBM" charset="0"/>
                <a:cs typeface="Arial" pitchFamily="34" charset="0"/>
              </a:rPr>
              <a:t>“We don’t want to do this, </a:t>
            </a:r>
            <a:br>
              <a:rPr kumimoji="0" lang="en-US" sz="1400" b="0" i="1" u="none" strike="noStrike" kern="0" cap="none" spc="0" normalizeH="0" baseline="0" noProof="0" dirty="0">
                <a:ln>
                  <a:noFill/>
                </a:ln>
                <a:solidFill>
                  <a:srgbClr val="F19027"/>
                </a:solidFill>
                <a:effectLst/>
                <a:uLnTx/>
                <a:uFillTx/>
                <a:latin typeface="Calibri"/>
                <a:ea typeface="HelvNeue Light Italic for IBM" charset="0"/>
                <a:cs typeface="Arial" pitchFamily="34" charset="0"/>
              </a:rPr>
            </a:br>
            <a:r>
              <a:rPr kumimoji="0" lang="mr-IN" sz="1400" b="0" i="1" u="none" strike="noStrike" kern="0" cap="none" spc="0" normalizeH="0" baseline="0" noProof="0" dirty="0">
                <a:ln>
                  <a:noFill/>
                </a:ln>
                <a:solidFill>
                  <a:srgbClr val="F19027"/>
                </a:solidFill>
                <a:effectLst/>
                <a:uLnTx/>
                <a:uFillTx/>
                <a:latin typeface="Calibri"/>
                <a:ea typeface="HelvNeue Light Italic for IBM" charset="0"/>
                <a:cs typeface="HelvNeue Light Italic for IBM" charset="0"/>
              </a:rPr>
              <a:t>…</a:t>
            </a:r>
            <a:r>
              <a:rPr kumimoji="0" lang="en-US" sz="1400" b="0" i="1" u="none" strike="noStrike" kern="0" cap="none" spc="0" normalizeH="0" baseline="0" noProof="0" dirty="0">
                <a:ln>
                  <a:noFill/>
                </a:ln>
                <a:solidFill>
                  <a:srgbClr val="F19027"/>
                </a:solidFill>
                <a:effectLst/>
                <a:uLnTx/>
                <a:uFillTx/>
                <a:latin typeface="Calibri"/>
                <a:ea typeface="HelvNeue Light Italic for IBM" charset="0"/>
                <a:cs typeface="Arial" pitchFamily="34" charset="0"/>
              </a:rPr>
              <a:t>but don’t have a choice” </a:t>
            </a:r>
          </a:p>
        </p:txBody>
      </p:sp>
      <p:sp>
        <p:nvSpPr>
          <p:cNvPr id="34" name="TextBox 33"/>
          <p:cNvSpPr txBox="1"/>
          <p:nvPr/>
        </p:nvSpPr>
        <p:spPr>
          <a:xfrm>
            <a:off x="4047732" y="3711883"/>
            <a:ext cx="1083951" cy="584775"/>
          </a:xfrm>
          <a:prstGeom prst="rect">
            <a:avLst/>
          </a:prstGeom>
          <a:noFill/>
          <a:ln>
            <a:noFill/>
          </a:ln>
        </p:spPr>
        <p:txBody>
          <a:bodyPr wrap="none" rtlCol="0">
            <a:spAutoFit/>
          </a:bodyPr>
          <a:lstStyle/>
          <a:p>
            <a:pPr algn="ctr" defTabSz="912813" fontAlgn="base">
              <a:spcBef>
                <a:spcPct val="0"/>
              </a:spcBef>
              <a:spcAft>
                <a:spcPct val="0"/>
              </a:spcAft>
            </a:pPr>
            <a:r>
              <a:rPr lang="en-US" sz="1600" dirty="0">
                <a:solidFill>
                  <a:prstClr val="black"/>
                </a:solidFill>
                <a:ea typeface="Lubalin Demi for IBM" charset="0"/>
                <a:cs typeface="Arial" pitchFamily="34" charset="0"/>
              </a:rPr>
              <a:t>User </a:t>
            </a:r>
          </a:p>
          <a:p>
            <a:pPr algn="ctr" defTabSz="912813" fontAlgn="base">
              <a:spcBef>
                <a:spcPct val="0"/>
              </a:spcBef>
              <a:spcAft>
                <a:spcPct val="0"/>
              </a:spcAft>
            </a:pPr>
            <a:r>
              <a:rPr lang="en-US" sz="1600" dirty="0">
                <a:solidFill>
                  <a:prstClr val="black"/>
                </a:solidFill>
                <a:ea typeface="Lubalin Demi for IBM" charset="0"/>
                <a:cs typeface="Arial" pitchFamily="34" charset="0"/>
              </a:rPr>
              <a:t>Feedback</a:t>
            </a:r>
          </a:p>
        </p:txBody>
      </p:sp>
      <p:sp>
        <p:nvSpPr>
          <p:cNvPr id="35" name="Rectangle 34"/>
          <p:cNvSpPr/>
          <p:nvPr/>
        </p:nvSpPr>
        <p:spPr>
          <a:xfrm>
            <a:off x="5141949" y="3493160"/>
            <a:ext cx="3596698" cy="880691"/>
          </a:xfrm>
          <a:prstGeom prst="rect">
            <a:avLst/>
          </a:prstGeom>
          <a:ln w="19050">
            <a:solidFill>
              <a:srgbClr val="F19027"/>
            </a:solidFill>
          </a:ln>
        </p:spPr>
        <p:txBody>
          <a:bodyPr wrap="square" lIns="91440" tIns="91440" bIns="91440" anchor="ctr">
            <a:noAutofit/>
          </a:body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F19027"/>
                </a:solidFill>
                <a:effectLst/>
                <a:uLnTx/>
                <a:uFillTx/>
                <a:latin typeface="Calibri"/>
                <a:ea typeface="HelvNeue Light Italic for IBM" charset="0"/>
                <a:cs typeface="Arial" pitchFamily="34" charset="0"/>
              </a:rPr>
              <a:t>“Can you get it to us sooner? Can you make it happen sooner?”</a:t>
            </a:r>
          </a:p>
          <a:p>
            <a:pPr marL="0" marR="0" lvl="0" indent="0" algn="ctr" defTabSz="912813"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F19027"/>
                </a:solidFill>
                <a:effectLst/>
                <a:uLnTx/>
                <a:uFillTx/>
                <a:latin typeface="Calibri"/>
                <a:ea typeface="HelvNeue Light Italic for IBM" charset="0"/>
                <a:cs typeface="Arial" pitchFamily="34" charset="0"/>
              </a:rPr>
              <a:t>“As soon as the code is available, we want it”</a:t>
            </a:r>
          </a:p>
        </p:txBody>
      </p:sp>
      <p:sp>
        <p:nvSpPr>
          <p:cNvPr id="36" name="Triangle 7">
            <a:extLst>
              <a:ext uri="{FF2B5EF4-FFF2-40B4-BE49-F238E27FC236}">
                <a16:creationId xmlns:a16="http://schemas.microsoft.com/office/drawing/2014/main" id="{F1AF4754-31FC-4642-9E24-81282F3C9B6F}"/>
              </a:ext>
            </a:extLst>
          </p:cNvPr>
          <p:cNvSpPr/>
          <p:nvPr/>
        </p:nvSpPr>
        <p:spPr>
          <a:xfrm rot="5400000">
            <a:off x="4090590" y="2471235"/>
            <a:ext cx="957354" cy="220901"/>
          </a:xfrm>
          <a:prstGeom prst="triangle">
            <a:avLst>
              <a:gd name="adj" fmla="val 51391"/>
            </a:avLst>
          </a:prstGeom>
          <a:solidFill>
            <a:srgbClr val="5B9BD5"/>
          </a:solidFill>
          <a:ln w="12700" cap="flat" cmpd="sng" algn="ctr">
            <a:noFill/>
            <a:prstDash val="solid"/>
            <a:miter lim="800000"/>
          </a:ln>
          <a:effectLst/>
        </p:spPr>
        <p:txBody>
          <a:bodyPr rtlCol="0" anchor="ctr"/>
          <a:lstStyle/>
          <a:p>
            <a:pPr algn="ctr" defTabSz="914378">
              <a:defRPr/>
            </a:pPr>
            <a:endParaRPr lang="en-US" kern="0" dirty="0">
              <a:solidFill>
                <a:prstClr val="white"/>
              </a:solidFill>
              <a:latin typeface="Calibri"/>
            </a:endParaRPr>
          </a:p>
        </p:txBody>
      </p:sp>
    </p:spTree>
    <p:extLst>
      <p:ext uri="{BB962C8B-B14F-4D97-AF65-F5344CB8AC3E}">
        <p14:creationId xmlns:p14="http://schemas.microsoft.com/office/powerpoint/2010/main" val="270575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ea typeface="HelvNeue Bold for IBM" charset="0"/>
              </a:rPr>
              <a:t>Protect unstructured data objects</a:t>
            </a:r>
          </a:p>
        </p:txBody>
      </p:sp>
      <p:sp>
        <p:nvSpPr>
          <p:cNvPr id="328" name="Text Placeholder 2"/>
          <p:cNvSpPr txBox="1">
            <a:spLocks/>
          </p:cNvSpPr>
          <p:nvPr/>
        </p:nvSpPr>
        <p:spPr>
          <a:xfrm>
            <a:off x="451887" y="1790225"/>
            <a:ext cx="3927073" cy="1816575"/>
          </a:xfrm>
          <a:prstGeom prst="rect">
            <a:avLst/>
          </a:prstGeom>
        </p:spPr>
        <p:txBody>
          <a:bodyPr lIns="91438" tIns="45719" rIns="91438" bIns="45719">
            <a:noAutofit/>
          </a:bodyPr>
          <a:lstStyle>
            <a:lvl1pPr marL="0" indent="0" algn="l" defTabSz="912813" rtl="0" fontAlgn="base">
              <a:lnSpc>
                <a:spcPct val="100000"/>
              </a:lnSpc>
              <a:spcBef>
                <a:spcPts val="0"/>
              </a:spcBef>
              <a:spcAft>
                <a:spcPts val="600"/>
              </a:spcAft>
              <a:buClr>
                <a:schemeClr val="accent2"/>
              </a:buClr>
              <a:buSzPct val="85000"/>
              <a:buFont typeface="Arial" panose="020B0604020202020204" pitchFamily="34" charset="0"/>
              <a:buNone/>
              <a:tabLst>
                <a:tab pos="571486" algn="l"/>
              </a:tabLst>
              <a:defRPr sz="1600" kern="1200">
                <a:solidFill>
                  <a:schemeClr val="tx1"/>
                </a:solidFill>
                <a:latin typeface="Arial" panose="020B0604020202020204" pitchFamily="34" charset="0"/>
                <a:ea typeface="+mn-ea"/>
                <a:cs typeface="Arial" panose="020B0604020202020204" pitchFamily="34" charset="0"/>
              </a:defRPr>
            </a:lvl1pPr>
            <a:lvl2pPr marL="514337" indent="-285743" algn="l" defTabSz="912813" rtl="0" fontAlgn="base">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971526" indent="-285743" algn="l" defTabSz="912813" rtl="0" fontAlgn="base">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160" indent="-228594" algn="l" defTabSz="912813" rtl="0" fontAlgn="base">
              <a:lnSpc>
                <a:spcPct val="90000"/>
              </a:lnSpc>
              <a:spcBef>
                <a:spcPts val="500"/>
              </a:spcBef>
              <a:spcAft>
                <a:spcPct val="0"/>
              </a:spcAft>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2057348" indent="-228594" algn="l" defTabSz="912813" rtl="0" fontAlgn="base">
              <a:lnSpc>
                <a:spcPct val="90000"/>
              </a:lnSpc>
              <a:spcBef>
                <a:spcPts val="500"/>
              </a:spcBef>
              <a:spcAft>
                <a:spcPct val="0"/>
              </a:spcAft>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mn-lt"/>
                <a:ea typeface="HelvNeue Bold for IBM" charset="0"/>
              </a:rPr>
              <a:t>TODAY</a:t>
            </a:r>
          </a:p>
          <a:p>
            <a:pPr marL="174625" indent="-174625">
              <a:buClrTx/>
              <a:buFont typeface="Arial" charset="0"/>
              <a:buChar char="•"/>
            </a:pPr>
            <a:r>
              <a:rPr lang="en-US" sz="1400">
                <a:latin typeface="+mn-lt"/>
                <a:ea typeface="HelvNeue Light for IBM" charset="0"/>
              </a:rPr>
              <a:t>The company is held responsible for protecting ALL customer data</a:t>
            </a:r>
          </a:p>
          <a:p>
            <a:pPr marL="174625" indent="-174625">
              <a:buClrTx/>
              <a:buFont typeface="Arial" charset="0"/>
              <a:buChar char="•"/>
            </a:pPr>
            <a:r>
              <a:rPr lang="en-US" sz="1400">
                <a:latin typeface="+mn-lt"/>
                <a:ea typeface="HelvNeue Light for IBM" charset="0"/>
              </a:rPr>
              <a:t>There are many documents with sensitive customer data that reside as objects within the database and there is no way to encrypt them today.</a:t>
            </a:r>
            <a:endParaRPr lang="en-US" sz="1400" dirty="0">
              <a:latin typeface="+mn-lt"/>
              <a:ea typeface="HelvNeue Light for IBM" charset="0"/>
            </a:endParaRPr>
          </a:p>
        </p:txBody>
      </p:sp>
      <p:sp>
        <p:nvSpPr>
          <p:cNvPr id="329" name="Text Placeholder 2"/>
          <p:cNvSpPr txBox="1">
            <a:spLocks/>
          </p:cNvSpPr>
          <p:nvPr/>
        </p:nvSpPr>
        <p:spPr>
          <a:xfrm>
            <a:off x="5046817" y="1790225"/>
            <a:ext cx="4086225" cy="1452562"/>
          </a:xfr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b="1" dirty="0">
                <a:ea typeface="HelvNeue Bold for IBM" charset="0"/>
                <a:cs typeface="Arial" panose="020B0604020202020204" pitchFamily="34" charset="0"/>
              </a:rPr>
              <a:t>WITH z14</a:t>
            </a:r>
          </a:p>
          <a:p>
            <a:pPr marL="174625" indent="-174625">
              <a:buFont typeface="Arial" charset="0"/>
              <a:buChar char="•"/>
            </a:pPr>
            <a:r>
              <a:rPr lang="en-US" sz="1400" dirty="0">
                <a:ea typeface="HelvNeue Light for IBM" charset="0"/>
                <a:cs typeface="Arial" panose="020B0604020202020204" pitchFamily="34" charset="0"/>
              </a:rPr>
              <a:t>Binary large objects can be protected through full database encryption, without any application changes or add-on products</a:t>
            </a:r>
          </a:p>
          <a:p>
            <a:pPr marL="174625" indent="-174625">
              <a:buFont typeface="Arial" charset="0"/>
              <a:buChar char="•"/>
            </a:pPr>
            <a:r>
              <a:rPr lang="en-US" sz="1400" dirty="0">
                <a:ea typeface="HelvNeue Light for IBM" charset="0"/>
                <a:cs typeface="Arial" panose="020B0604020202020204" pitchFamily="34" charset="0"/>
              </a:rPr>
              <a:t>Easy to set up and maintain</a:t>
            </a:r>
          </a:p>
        </p:txBody>
      </p:sp>
      <p:sp>
        <p:nvSpPr>
          <p:cNvPr id="330" name="Title 1"/>
          <p:cNvSpPr txBox="1">
            <a:spLocks/>
          </p:cNvSpPr>
          <p:nvPr/>
        </p:nvSpPr>
        <p:spPr>
          <a:xfrm>
            <a:off x="500792" y="744100"/>
            <a:ext cx="4144518" cy="862176"/>
          </a:xfrm>
          <a:prstGeom prst="rect">
            <a:avLst/>
          </a:prstGeom>
        </p:spPr>
        <p:txBody>
          <a:bodyPr vert="horz" lIns="68580" tIns="34290" rIns="68580" bIns="34290" rtlCol="0" anchor="t">
            <a:noAutofit/>
          </a:bodyPr>
          <a:lstStyle>
            <a:lvl1pPr algn="l" defTabSz="685800" rtl="0" eaLnBrk="1" latinLnBrk="0" hangingPunct="1">
              <a:lnSpc>
                <a:spcPct val="90000"/>
              </a:lnSpc>
              <a:spcBef>
                <a:spcPct val="0"/>
              </a:spcBef>
              <a:buNone/>
              <a:defRPr sz="2100" b="0" i="0" u="none" strike="noStrike" kern="1200" baseline="0">
                <a:solidFill>
                  <a:schemeClr val="bg1"/>
                </a:solidFill>
                <a:effectLst/>
                <a:latin typeface="Arial" charset="0"/>
                <a:ea typeface="Arial" charset="0"/>
                <a:cs typeface="Arial" charset="0"/>
              </a:defRPr>
            </a:lvl1pPr>
          </a:lstStyle>
          <a:p>
            <a:pPr fontAlgn="base">
              <a:spcAft>
                <a:spcPct val="0"/>
              </a:spcAft>
            </a:pPr>
            <a:r>
              <a:rPr lang="en-US" sz="1400" dirty="0">
                <a:solidFill>
                  <a:prstClr val="black"/>
                </a:solidFill>
                <a:latin typeface="Calibri"/>
                <a:ea typeface="HelvNeue Light for IBM" charset="0"/>
                <a:cs typeface="Arial" panose="020B0604020202020204" pitchFamily="34" charset="0"/>
              </a:rPr>
              <a:t>Large unstructured data objects that are stored in databases, such as policy documents, billing statements, and medical records in PDF or image format, contain sensitive data.</a:t>
            </a:r>
          </a:p>
        </p:txBody>
      </p:sp>
      <p:sp>
        <p:nvSpPr>
          <p:cNvPr id="331" name="Data records were compromised in 2015, including nearly 20 million financial records."/>
          <p:cNvSpPr/>
          <p:nvPr/>
        </p:nvSpPr>
        <p:spPr>
          <a:xfrm>
            <a:off x="6653499" y="772936"/>
            <a:ext cx="2332851" cy="74892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3800"/>
            </a:lvl1pPr>
          </a:lstStyle>
          <a:p>
            <a:pPr defTabSz="912813" fontAlgn="base">
              <a:spcBef>
                <a:spcPct val="0"/>
              </a:spcBef>
              <a:spcAft>
                <a:spcPct val="0"/>
              </a:spcAft>
            </a:pPr>
            <a:r>
              <a:rPr lang="en-US" sz="1400" dirty="0">
                <a:solidFill>
                  <a:schemeClr val="tx1">
                    <a:lumMod val="50000"/>
                    <a:lumOff val="50000"/>
                  </a:schemeClr>
                </a:solidFill>
                <a:latin typeface="HelvNeue Light for IBM" charset="0"/>
                <a:ea typeface="HelvNeue Light for IBM" charset="0"/>
                <a:cs typeface="HelvNeue Light for IBM" charset="0"/>
              </a:rPr>
              <a:t>Out of the 9 billion records breached since 2013, only 4% were encrypted.</a:t>
            </a:r>
          </a:p>
        </p:txBody>
      </p:sp>
      <p:sp>
        <p:nvSpPr>
          <p:cNvPr id="332" name="582.9M"/>
          <p:cNvSpPr/>
          <p:nvPr/>
        </p:nvSpPr>
        <p:spPr>
          <a:xfrm>
            <a:off x="6653500" y="338689"/>
            <a:ext cx="682879"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7400">
                <a:solidFill>
                  <a:srgbClr val="3A7D99"/>
                </a:solidFill>
                <a:latin typeface="Lubalin Demi for IBM"/>
                <a:ea typeface="Lubalin Demi for IBM"/>
                <a:cs typeface="Lubalin Demi for IBM"/>
                <a:sym typeface="Lubalin Demi for IBM"/>
              </a:defRPr>
            </a:lvl1pPr>
          </a:lstStyle>
          <a:p>
            <a:pPr marL="0" marR="0" lvl="0" indent="0" defTabSz="912813" eaLnBrk="1" fontAlgn="base" latinLnBrk="0" hangingPunct="1">
              <a:lnSpc>
                <a:spcPct val="100000"/>
              </a:lnSpc>
              <a:spcBef>
                <a:spcPct val="0"/>
              </a:spcBef>
              <a:spcAft>
                <a:spcPct val="0"/>
              </a:spcAft>
              <a:buClrTx/>
              <a:buSzTx/>
              <a:buFontTx/>
              <a:buNone/>
              <a:tabLst/>
              <a:defRPr/>
            </a:pPr>
            <a:r>
              <a:rPr kumimoji="0" lang="en-US" sz="3000" b="0" i="0" u="none" strike="noStrike" kern="0" cap="none" spc="0" normalizeH="0" baseline="0" noProof="0" dirty="0">
                <a:ln>
                  <a:noFill/>
                </a:ln>
                <a:solidFill>
                  <a:srgbClr val="F19027"/>
                </a:solidFill>
                <a:effectLst/>
                <a:uLnTx/>
                <a:uFillTx/>
                <a:latin typeface="Lubalin Demi for IBM"/>
                <a:ea typeface="Lubalin Demi for IBM"/>
                <a:cs typeface="Lubalin Demi for IBM"/>
                <a:sym typeface="Lubalin Demi for IBM"/>
              </a:rPr>
              <a:t>4%</a:t>
            </a:r>
            <a:endParaRPr kumimoji="0" sz="3000" b="0" i="0" u="none" strike="noStrike" kern="0" cap="none" spc="0" normalizeH="0" baseline="0" noProof="0" dirty="0">
              <a:ln>
                <a:noFill/>
              </a:ln>
              <a:solidFill>
                <a:srgbClr val="F19027"/>
              </a:solidFill>
              <a:effectLst/>
              <a:uLnTx/>
              <a:uFillTx/>
              <a:latin typeface="Lubalin Demi for IBM"/>
              <a:ea typeface="Lubalin Demi for IBM"/>
              <a:cs typeface="Lubalin Demi for IBM"/>
              <a:sym typeface="Lubalin Demi for IBM"/>
            </a:endParaRPr>
          </a:p>
        </p:txBody>
      </p:sp>
      <p:sp>
        <p:nvSpPr>
          <p:cNvPr id="333" name="Rectangle 332"/>
          <p:cNvSpPr/>
          <p:nvPr/>
        </p:nvSpPr>
        <p:spPr>
          <a:xfrm>
            <a:off x="500792" y="3627120"/>
            <a:ext cx="3481928" cy="877167"/>
          </a:xfrm>
          <a:prstGeom prst="rect">
            <a:avLst/>
          </a:prstGeom>
          <a:ln w="19050">
            <a:solidFill>
              <a:srgbClr val="F19027"/>
            </a:solidFill>
          </a:ln>
        </p:spPr>
        <p:txBody>
          <a:bodyPr wrap="square" lIns="91440" tIns="91440" rIns="91440" bIns="91440" numCol="1" anchor="ctr">
            <a:normAutofit/>
          </a:body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F19027"/>
                </a:solidFill>
                <a:effectLst/>
                <a:uLnTx/>
                <a:uFillTx/>
                <a:ea typeface="HelvNeue Light Italic for IBM" charset="0"/>
                <a:cs typeface="Arial" pitchFamily="34" charset="0"/>
              </a:rPr>
              <a:t>“We recognize this is sensitive, but there are limitations to our technology…”</a:t>
            </a:r>
          </a:p>
        </p:txBody>
      </p:sp>
      <p:sp>
        <p:nvSpPr>
          <p:cNvPr id="334" name="TextBox 333"/>
          <p:cNvSpPr txBox="1"/>
          <p:nvPr/>
        </p:nvSpPr>
        <p:spPr>
          <a:xfrm>
            <a:off x="4059997" y="3752532"/>
            <a:ext cx="1083950" cy="584775"/>
          </a:xfrm>
          <a:prstGeom prst="rect">
            <a:avLst/>
          </a:prstGeom>
          <a:noFill/>
          <a:ln>
            <a:noFill/>
          </a:ln>
        </p:spPr>
        <p:txBody>
          <a:bodyPr wrap="none" rtlCol="0">
            <a:spAutoFit/>
          </a:bodyPr>
          <a:lstStyle/>
          <a:p>
            <a:pPr algn="ctr" defTabSz="912813" fontAlgn="base">
              <a:spcBef>
                <a:spcPct val="0"/>
              </a:spcBef>
              <a:spcAft>
                <a:spcPct val="0"/>
              </a:spcAft>
            </a:pPr>
            <a:r>
              <a:rPr lang="en-US" sz="1600" dirty="0">
                <a:solidFill>
                  <a:prstClr val="black"/>
                </a:solidFill>
                <a:ea typeface="Lubalin Demi for IBM" charset="0"/>
                <a:cs typeface="Arial" pitchFamily="34" charset="0"/>
              </a:rPr>
              <a:t>User </a:t>
            </a:r>
          </a:p>
          <a:p>
            <a:pPr algn="ctr" defTabSz="912813" fontAlgn="base">
              <a:spcBef>
                <a:spcPct val="0"/>
              </a:spcBef>
              <a:spcAft>
                <a:spcPct val="0"/>
              </a:spcAft>
            </a:pPr>
            <a:r>
              <a:rPr lang="en-US" sz="1600" dirty="0">
                <a:solidFill>
                  <a:prstClr val="black"/>
                </a:solidFill>
                <a:ea typeface="Lubalin Demi for IBM" charset="0"/>
                <a:cs typeface="Arial" pitchFamily="34" charset="0"/>
              </a:rPr>
              <a:t>Feedback</a:t>
            </a:r>
          </a:p>
        </p:txBody>
      </p:sp>
      <p:sp>
        <p:nvSpPr>
          <p:cNvPr id="335" name="Rectangle 334"/>
          <p:cNvSpPr/>
          <p:nvPr/>
        </p:nvSpPr>
        <p:spPr>
          <a:xfrm>
            <a:off x="5265009" y="3606800"/>
            <a:ext cx="3596698" cy="882380"/>
          </a:xfrm>
          <a:prstGeom prst="rect">
            <a:avLst/>
          </a:prstGeom>
          <a:ln w="19050">
            <a:solidFill>
              <a:srgbClr val="F19027"/>
            </a:solidFill>
          </a:ln>
        </p:spPr>
        <p:txBody>
          <a:bodyPr wrap="square" tIns="91440" bIns="91440" anchor="ctr">
            <a:normAutofit/>
          </a:body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F19027"/>
                </a:solidFill>
                <a:effectLst/>
                <a:uLnTx/>
                <a:uFillTx/>
                <a:ea typeface="HelvNeue Light Italic for IBM" charset="0"/>
                <a:cs typeface="Arial" pitchFamily="34" charset="0"/>
              </a:rPr>
              <a:t>“We’re excited to finally be reducing this risk.”</a:t>
            </a:r>
          </a:p>
        </p:txBody>
      </p:sp>
      <p:sp>
        <p:nvSpPr>
          <p:cNvPr id="336" name="Triangle 7">
            <a:extLst>
              <a:ext uri="{FF2B5EF4-FFF2-40B4-BE49-F238E27FC236}">
                <a16:creationId xmlns:a16="http://schemas.microsoft.com/office/drawing/2014/main" id="{48BCDC39-FC17-463C-BDB5-B95BAC6B97FD}"/>
              </a:ext>
            </a:extLst>
          </p:cNvPr>
          <p:cNvSpPr/>
          <p:nvPr/>
        </p:nvSpPr>
        <p:spPr>
          <a:xfrm rot="5400000">
            <a:off x="4090590" y="2648823"/>
            <a:ext cx="957354" cy="220901"/>
          </a:xfrm>
          <a:prstGeom prst="triangle">
            <a:avLst>
              <a:gd name="adj" fmla="val 51391"/>
            </a:avLst>
          </a:prstGeom>
          <a:solidFill>
            <a:srgbClr val="5B9BD5"/>
          </a:solidFill>
          <a:ln w="12700" cap="flat" cmpd="sng" algn="ctr">
            <a:noFill/>
            <a:prstDash val="solid"/>
            <a:miter lim="800000"/>
          </a:ln>
          <a:effectLst/>
        </p:spPr>
        <p:txBody>
          <a:bodyPr rtlCol="0" anchor="ctr"/>
          <a:lstStyle/>
          <a:p>
            <a:pPr algn="ctr" defTabSz="914378">
              <a:defRPr/>
            </a:pPr>
            <a:endParaRPr lang="en-US" kern="0" dirty="0">
              <a:solidFill>
                <a:prstClr val="white"/>
              </a:solidFill>
              <a:latin typeface="Calibri"/>
            </a:endParaRPr>
          </a:p>
        </p:txBody>
      </p:sp>
      <p:grpSp>
        <p:nvGrpSpPr>
          <p:cNvPr id="337" name="Group 336">
            <a:extLst>
              <a:ext uri="{FF2B5EF4-FFF2-40B4-BE49-F238E27FC236}">
                <a16:creationId xmlns:a16="http://schemas.microsoft.com/office/drawing/2014/main" id="{9FEC45C8-F669-419D-A662-EC228EC51B07}"/>
              </a:ext>
            </a:extLst>
          </p:cNvPr>
          <p:cNvGrpSpPr/>
          <p:nvPr/>
        </p:nvGrpSpPr>
        <p:grpSpPr>
          <a:xfrm>
            <a:off x="5560762" y="289147"/>
            <a:ext cx="973120" cy="1232712"/>
            <a:chOff x="4903804" y="260311"/>
            <a:chExt cx="973120" cy="1232712"/>
          </a:xfrm>
        </p:grpSpPr>
        <p:sp>
          <p:nvSpPr>
            <p:cNvPr id="338" name="Circle">
              <a:extLst>
                <a:ext uri="{FF2B5EF4-FFF2-40B4-BE49-F238E27FC236}">
                  <a16:creationId xmlns:a16="http://schemas.microsoft.com/office/drawing/2014/main" id="{AC6F34CF-B85D-4140-924E-312DD9EF2A21}"/>
                </a:ext>
              </a:extLst>
            </p:cNvPr>
            <p:cNvSpPr/>
            <p:nvPr/>
          </p:nvSpPr>
          <p:spPr>
            <a:xfrm>
              <a:off x="4904406" y="142150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39" name="Circle">
              <a:extLst>
                <a:ext uri="{FF2B5EF4-FFF2-40B4-BE49-F238E27FC236}">
                  <a16:creationId xmlns:a16="http://schemas.microsoft.com/office/drawing/2014/main" id="{15D5981B-BD06-4774-A679-3FAB27899C68}"/>
                </a:ext>
              </a:extLst>
            </p:cNvPr>
            <p:cNvSpPr/>
            <p:nvPr/>
          </p:nvSpPr>
          <p:spPr>
            <a:xfrm>
              <a:off x="5004295" y="142150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40" name="Circle">
              <a:extLst>
                <a:ext uri="{FF2B5EF4-FFF2-40B4-BE49-F238E27FC236}">
                  <a16:creationId xmlns:a16="http://schemas.microsoft.com/office/drawing/2014/main" id="{28F626B4-622A-4BC9-9E84-EF17553565FC}"/>
                </a:ext>
              </a:extLst>
            </p:cNvPr>
            <p:cNvSpPr/>
            <p:nvPr/>
          </p:nvSpPr>
          <p:spPr>
            <a:xfrm>
              <a:off x="4904406" y="1291951"/>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41" name="Circle">
              <a:extLst>
                <a:ext uri="{FF2B5EF4-FFF2-40B4-BE49-F238E27FC236}">
                  <a16:creationId xmlns:a16="http://schemas.microsoft.com/office/drawing/2014/main" id="{2839D762-6CEF-4495-9BE1-305B03C43989}"/>
                </a:ext>
              </a:extLst>
            </p:cNvPr>
            <p:cNvSpPr/>
            <p:nvPr/>
          </p:nvSpPr>
          <p:spPr>
            <a:xfrm>
              <a:off x="5004295" y="1291951"/>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42" name="Circle">
              <a:extLst>
                <a:ext uri="{FF2B5EF4-FFF2-40B4-BE49-F238E27FC236}">
                  <a16:creationId xmlns:a16="http://schemas.microsoft.com/office/drawing/2014/main" id="{8012AAA4-A53A-4908-891F-D9855C08BE0D}"/>
                </a:ext>
              </a:extLst>
            </p:cNvPr>
            <p:cNvSpPr/>
            <p:nvPr/>
          </p:nvSpPr>
          <p:spPr>
            <a:xfrm>
              <a:off x="5104185" y="142150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43" name="Circle">
              <a:extLst>
                <a:ext uri="{FF2B5EF4-FFF2-40B4-BE49-F238E27FC236}">
                  <a16:creationId xmlns:a16="http://schemas.microsoft.com/office/drawing/2014/main" id="{B008D5A5-8CCB-43A7-9D29-BA70C78C3D5D}"/>
                </a:ext>
              </a:extLst>
            </p:cNvPr>
            <p:cNvSpPr/>
            <p:nvPr/>
          </p:nvSpPr>
          <p:spPr>
            <a:xfrm>
              <a:off x="5204075" y="142150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44" name="Circle">
              <a:extLst>
                <a:ext uri="{FF2B5EF4-FFF2-40B4-BE49-F238E27FC236}">
                  <a16:creationId xmlns:a16="http://schemas.microsoft.com/office/drawing/2014/main" id="{D5DA3AE1-D16B-486E-AA91-91CB4B6EA976}"/>
                </a:ext>
              </a:extLst>
            </p:cNvPr>
            <p:cNvSpPr/>
            <p:nvPr/>
          </p:nvSpPr>
          <p:spPr>
            <a:xfrm>
              <a:off x="5104185" y="1291951"/>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45" name="Circle">
              <a:extLst>
                <a:ext uri="{FF2B5EF4-FFF2-40B4-BE49-F238E27FC236}">
                  <a16:creationId xmlns:a16="http://schemas.microsoft.com/office/drawing/2014/main" id="{3DCA8EB6-E744-4989-83AA-81641DD1C462}"/>
                </a:ext>
              </a:extLst>
            </p:cNvPr>
            <p:cNvSpPr/>
            <p:nvPr/>
          </p:nvSpPr>
          <p:spPr>
            <a:xfrm>
              <a:off x="5204075" y="1291951"/>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46" name="Circle">
              <a:extLst>
                <a:ext uri="{FF2B5EF4-FFF2-40B4-BE49-F238E27FC236}">
                  <a16:creationId xmlns:a16="http://schemas.microsoft.com/office/drawing/2014/main" id="{5BED9FD6-F863-4889-A656-F70E068BFE52}"/>
                </a:ext>
              </a:extLst>
            </p:cNvPr>
            <p:cNvSpPr/>
            <p:nvPr/>
          </p:nvSpPr>
          <p:spPr>
            <a:xfrm>
              <a:off x="5302894" y="142150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47" name="Circle">
              <a:extLst>
                <a:ext uri="{FF2B5EF4-FFF2-40B4-BE49-F238E27FC236}">
                  <a16:creationId xmlns:a16="http://schemas.microsoft.com/office/drawing/2014/main" id="{552B03D6-436D-4055-B02B-2DBF1A97B8E2}"/>
                </a:ext>
              </a:extLst>
            </p:cNvPr>
            <p:cNvSpPr/>
            <p:nvPr/>
          </p:nvSpPr>
          <p:spPr>
            <a:xfrm>
              <a:off x="5302894" y="1291951"/>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48" name="Circle">
              <a:extLst>
                <a:ext uri="{FF2B5EF4-FFF2-40B4-BE49-F238E27FC236}">
                  <a16:creationId xmlns:a16="http://schemas.microsoft.com/office/drawing/2014/main" id="{9A18C9B9-9E50-4F9D-A9FE-109B465F6582}"/>
                </a:ext>
              </a:extLst>
            </p:cNvPr>
            <p:cNvSpPr/>
            <p:nvPr/>
          </p:nvSpPr>
          <p:spPr>
            <a:xfrm>
              <a:off x="5403854" y="142150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49" name="Circle">
              <a:extLst>
                <a:ext uri="{FF2B5EF4-FFF2-40B4-BE49-F238E27FC236}">
                  <a16:creationId xmlns:a16="http://schemas.microsoft.com/office/drawing/2014/main" id="{2028AF27-1A79-41D4-8CE2-8DB13736D9E2}"/>
                </a:ext>
              </a:extLst>
            </p:cNvPr>
            <p:cNvSpPr/>
            <p:nvPr/>
          </p:nvSpPr>
          <p:spPr>
            <a:xfrm>
              <a:off x="5503744" y="142150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50" name="Circle">
              <a:extLst>
                <a:ext uri="{FF2B5EF4-FFF2-40B4-BE49-F238E27FC236}">
                  <a16:creationId xmlns:a16="http://schemas.microsoft.com/office/drawing/2014/main" id="{DC6510F2-3741-415C-8684-EFDE10CC35F1}"/>
                </a:ext>
              </a:extLst>
            </p:cNvPr>
            <p:cNvSpPr/>
            <p:nvPr/>
          </p:nvSpPr>
          <p:spPr>
            <a:xfrm>
              <a:off x="5603634" y="142150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51" name="Circle">
              <a:extLst>
                <a:ext uri="{FF2B5EF4-FFF2-40B4-BE49-F238E27FC236}">
                  <a16:creationId xmlns:a16="http://schemas.microsoft.com/office/drawing/2014/main" id="{43AD4C99-63A7-4590-AEAB-9D9EC3E79E7F}"/>
                </a:ext>
              </a:extLst>
            </p:cNvPr>
            <p:cNvSpPr/>
            <p:nvPr/>
          </p:nvSpPr>
          <p:spPr>
            <a:xfrm>
              <a:off x="5703523" y="142150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52" name="Circle">
              <a:extLst>
                <a:ext uri="{FF2B5EF4-FFF2-40B4-BE49-F238E27FC236}">
                  <a16:creationId xmlns:a16="http://schemas.microsoft.com/office/drawing/2014/main" id="{FFA574E0-BB24-4788-805A-16F35179CD05}"/>
                </a:ext>
              </a:extLst>
            </p:cNvPr>
            <p:cNvSpPr/>
            <p:nvPr/>
          </p:nvSpPr>
          <p:spPr>
            <a:xfrm>
              <a:off x="5802342" y="142150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53" name="Circle">
              <a:extLst>
                <a:ext uri="{FF2B5EF4-FFF2-40B4-BE49-F238E27FC236}">
                  <a16:creationId xmlns:a16="http://schemas.microsoft.com/office/drawing/2014/main" id="{B2542B75-3057-4BE1-A438-CFD04D560127}"/>
                </a:ext>
              </a:extLst>
            </p:cNvPr>
            <p:cNvSpPr/>
            <p:nvPr/>
          </p:nvSpPr>
          <p:spPr>
            <a:xfrm>
              <a:off x="5403854" y="1291951"/>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54" name="Circle">
              <a:extLst>
                <a:ext uri="{FF2B5EF4-FFF2-40B4-BE49-F238E27FC236}">
                  <a16:creationId xmlns:a16="http://schemas.microsoft.com/office/drawing/2014/main" id="{528CD617-A2D0-4752-8548-DE032EFF5A6E}"/>
                </a:ext>
              </a:extLst>
            </p:cNvPr>
            <p:cNvSpPr/>
            <p:nvPr/>
          </p:nvSpPr>
          <p:spPr>
            <a:xfrm>
              <a:off x="5503744" y="1291951"/>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55" name="Circle">
              <a:extLst>
                <a:ext uri="{FF2B5EF4-FFF2-40B4-BE49-F238E27FC236}">
                  <a16:creationId xmlns:a16="http://schemas.microsoft.com/office/drawing/2014/main" id="{0A7F5BF6-FA4A-43E4-9484-671DD3A6BE24}"/>
                </a:ext>
              </a:extLst>
            </p:cNvPr>
            <p:cNvSpPr/>
            <p:nvPr/>
          </p:nvSpPr>
          <p:spPr>
            <a:xfrm>
              <a:off x="5603634" y="1291951"/>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56" name="Circle">
              <a:extLst>
                <a:ext uri="{FF2B5EF4-FFF2-40B4-BE49-F238E27FC236}">
                  <a16:creationId xmlns:a16="http://schemas.microsoft.com/office/drawing/2014/main" id="{DF9CD7B1-830A-453A-805A-EC45BC432AFC}"/>
                </a:ext>
              </a:extLst>
            </p:cNvPr>
            <p:cNvSpPr/>
            <p:nvPr/>
          </p:nvSpPr>
          <p:spPr>
            <a:xfrm>
              <a:off x="5703523" y="1291951"/>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57" name="Circle">
              <a:extLst>
                <a:ext uri="{FF2B5EF4-FFF2-40B4-BE49-F238E27FC236}">
                  <a16:creationId xmlns:a16="http://schemas.microsoft.com/office/drawing/2014/main" id="{80C84861-62F2-4413-97EE-2CABE203E2B1}"/>
                </a:ext>
              </a:extLst>
            </p:cNvPr>
            <p:cNvSpPr/>
            <p:nvPr/>
          </p:nvSpPr>
          <p:spPr>
            <a:xfrm>
              <a:off x="5802342" y="1291951"/>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58" name="Circle">
              <a:extLst>
                <a:ext uri="{FF2B5EF4-FFF2-40B4-BE49-F238E27FC236}">
                  <a16:creationId xmlns:a16="http://schemas.microsoft.com/office/drawing/2014/main" id="{DB0C9BDC-C65D-4CAA-812E-8C34A2BC8287}"/>
                </a:ext>
              </a:extLst>
            </p:cNvPr>
            <p:cNvSpPr/>
            <p:nvPr/>
          </p:nvSpPr>
          <p:spPr>
            <a:xfrm>
              <a:off x="4907472" y="90079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59" name="Circle">
              <a:extLst>
                <a:ext uri="{FF2B5EF4-FFF2-40B4-BE49-F238E27FC236}">
                  <a16:creationId xmlns:a16="http://schemas.microsoft.com/office/drawing/2014/main" id="{148941C0-2826-4D10-B78C-C6C341561BB2}"/>
                </a:ext>
              </a:extLst>
            </p:cNvPr>
            <p:cNvSpPr/>
            <p:nvPr/>
          </p:nvSpPr>
          <p:spPr>
            <a:xfrm>
              <a:off x="5007361" y="90079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60" name="Circle">
              <a:extLst>
                <a:ext uri="{FF2B5EF4-FFF2-40B4-BE49-F238E27FC236}">
                  <a16:creationId xmlns:a16="http://schemas.microsoft.com/office/drawing/2014/main" id="{AA2A7EC9-3435-47CB-A97A-077437DB1779}"/>
                </a:ext>
              </a:extLst>
            </p:cNvPr>
            <p:cNvSpPr/>
            <p:nvPr/>
          </p:nvSpPr>
          <p:spPr>
            <a:xfrm>
              <a:off x="5107251" y="90079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61" name="Circle">
              <a:extLst>
                <a:ext uri="{FF2B5EF4-FFF2-40B4-BE49-F238E27FC236}">
                  <a16:creationId xmlns:a16="http://schemas.microsoft.com/office/drawing/2014/main" id="{90F1FCC3-B585-4623-8260-E89C55B086C2}"/>
                </a:ext>
              </a:extLst>
            </p:cNvPr>
            <p:cNvSpPr/>
            <p:nvPr/>
          </p:nvSpPr>
          <p:spPr>
            <a:xfrm>
              <a:off x="5207141" y="90079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62" name="Circle">
              <a:extLst>
                <a:ext uri="{FF2B5EF4-FFF2-40B4-BE49-F238E27FC236}">
                  <a16:creationId xmlns:a16="http://schemas.microsoft.com/office/drawing/2014/main" id="{517571B0-8CD5-48FE-A5E3-A95D1D1D5D03}"/>
                </a:ext>
              </a:extLst>
            </p:cNvPr>
            <p:cNvSpPr/>
            <p:nvPr/>
          </p:nvSpPr>
          <p:spPr>
            <a:xfrm>
              <a:off x="5305960" y="90079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63" name="Circle">
              <a:extLst>
                <a:ext uri="{FF2B5EF4-FFF2-40B4-BE49-F238E27FC236}">
                  <a16:creationId xmlns:a16="http://schemas.microsoft.com/office/drawing/2014/main" id="{87E63C11-2128-4982-A362-439273AC4A6F}"/>
                </a:ext>
              </a:extLst>
            </p:cNvPr>
            <p:cNvSpPr/>
            <p:nvPr/>
          </p:nvSpPr>
          <p:spPr>
            <a:xfrm>
              <a:off x="5406920" y="90079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64" name="Circle">
              <a:extLst>
                <a:ext uri="{FF2B5EF4-FFF2-40B4-BE49-F238E27FC236}">
                  <a16:creationId xmlns:a16="http://schemas.microsoft.com/office/drawing/2014/main" id="{30578CCA-64E2-4613-A00F-1B2AD7D3649B}"/>
                </a:ext>
              </a:extLst>
            </p:cNvPr>
            <p:cNvSpPr/>
            <p:nvPr/>
          </p:nvSpPr>
          <p:spPr>
            <a:xfrm>
              <a:off x="5506810" y="90079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65" name="Circle">
              <a:extLst>
                <a:ext uri="{FF2B5EF4-FFF2-40B4-BE49-F238E27FC236}">
                  <a16:creationId xmlns:a16="http://schemas.microsoft.com/office/drawing/2014/main" id="{3C12D06E-0D66-4553-96F1-1E6AA8A15269}"/>
                </a:ext>
              </a:extLst>
            </p:cNvPr>
            <p:cNvSpPr/>
            <p:nvPr/>
          </p:nvSpPr>
          <p:spPr>
            <a:xfrm>
              <a:off x="5606700" y="90079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66" name="Circle">
              <a:extLst>
                <a:ext uri="{FF2B5EF4-FFF2-40B4-BE49-F238E27FC236}">
                  <a16:creationId xmlns:a16="http://schemas.microsoft.com/office/drawing/2014/main" id="{CF20C152-EE92-47A1-947F-2AAD7D29DE03}"/>
                </a:ext>
              </a:extLst>
            </p:cNvPr>
            <p:cNvSpPr/>
            <p:nvPr/>
          </p:nvSpPr>
          <p:spPr>
            <a:xfrm>
              <a:off x="5706590" y="90079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67" name="Circle">
              <a:extLst>
                <a:ext uri="{FF2B5EF4-FFF2-40B4-BE49-F238E27FC236}">
                  <a16:creationId xmlns:a16="http://schemas.microsoft.com/office/drawing/2014/main" id="{4E9B3F64-0D5D-41A7-A0B7-323D56133B81}"/>
                </a:ext>
              </a:extLst>
            </p:cNvPr>
            <p:cNvSpPr/>
            <p:nvPr/>
          </p:nvSpPr>
          <p:spPr>
            <a:xfrm>
              <a:off x="5805408" y="90079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68" name="Circle">
              <a:extLst>
                <a:ext uri="{FF2B5EF4-FFF2-40B4-BE49-F238E27FC236}">
                  <a16:creationId xmlns:a16="http://schemas.microsoft.com/office/drawing/2014/main" id="{9F78498D-BC90-4CF2-A7F8-EE29C4C829BB}"/>
                </a:ext>
              </a:extLst>
            </p:cNvPr>
            <p:cNvSpPr/>
            <p:nvPr/>
          </p:nvSpPr>
          <p:spPr>
            <a:xfrm>
              <a:off x="4903804" y="1159910"/>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69" name="Circle">
              <a:extLst>
                <a:ext uri="{FF2B5EF4-FFF2-40B4-BE49-F238E27FC236}">
                  <a16:creationId xmlns:a16="http://schemas.microsoft.com/office/drawing/2014/main" id="{574F7A8A-BEE3-4667-96B4-3C7A9EF6E1FD}"/>
                </a:ext>
              </a:extLst>
            </p:cNvPr>
            <p:cNvSpPr/>
            <p:nvPr/>
          </p:nvSpPr>
          <p:spPr>
            <a:xfrm>
              <a:off x="5003693" y="1159910"/>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70" name="Circle">
              <a:extLst>
                <a:ext uri="{FF2B5EF4-FFF2-40B4-BE49-F238E27FC236}">
                  <a16:creationId xmlns:a16="http://schemas.microsoft.com/office/drawing/2014/main" id="{09AB3350-7FB4-4741-98B3-DCB15AAC1502}"/>
                </a:ext>
              </a:extLst>
            </p:cNvPr>
            <p:cNvSpPr/>
            <p:nvPr/>
          </p:nvSpPr>
          <p:spPr>
            <a:xfrm>
              <a:off x="4903804" y="1030354"/>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71" name="Circle">
              <a:extLst>
                <a:ext uri="{FF2B5EF4-FFF2-40B4-BE49-F238E27FC236}">
                  <a16:creationId xmlns:a16="http://schemas.microsoft.com/office/drawing/2014/main" id="{98E1B383-0FEA-4044-9D6D-180434B76118}"/>
                </a:ext>
              </a:extLst>
            </p:cNvPr>
            <p:cNvSpPr/>
            <p:nvPr/>
          </p:nvSpPr>
          <p:spPr>
            <a:xfrm>
              <a:off x="5003693" y="1030354"/>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72" name="Circle">
              <a:extLst>
                <a:ext uri="{FF2B5EF4-FFF2-40B4-BE49-F238E27FC236}">
                  <a16:creationId xmlns:a16="http://schemas.microsoft.com/office/drawing/2014/main" id="{0E0D91F3-FEC3-4CD8-8A9F-989660A66606}"/>
                </a:ext>
              </a:extLst>
            </p:cNvPr>
            <p:cNvSpPr/>
            <p:nvPr/>
          </p:nvSpPr>
          <p:spPr>
            <a:xfrm>
              <a:off x="5103584" y="1159910"/>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73" name="Circle">
              <a:extLst>
                <a:ext uri="{FF2B5EF4-FFF2-40B4-BE49-F238E27FC236}">
                  <a16:creationId xmlns:a16="http://schemas.microsoft.com/office/drawing/2014/main" id="{ABAF3C97-BE35-49FB-BFE5-54574709B550}"/>
                </a:ext>
              </a:extLst>
            </p:cNvPr>
            <p:cNvSpPr/>
            <p:nvPr/>
          </p:nvSpPr>
          <p:spPr>
            <a:xfrm>
              <a:off x="5203473" y="1159910"/>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74" name="Circle">
              <a:extLst>
                <a:ext uri="{FF2B5EF4-FFF2-40B4-BE49-F238E27FC236}">
                  <a16:creationId xmlns:a16="http://schemas.microsoft.com/office/drawing/2014/main" id="{F8E90440-CFB8-4FE9-882A-8D4A030F3F66}"/>
                </a:ext>
              </a:extLst>
            </p:cNvPr>
            <p:cNvSpPr/>
            <p:nvPr/>
          </p:nvSpPr>
          <p:spPr>
            <a:xfrm>
              <a:off x="5103584" y="1030354"/>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75" name="Circle">
              <a:extLst>
                <a:ext uri="{FF2B5EF4-FFF2-40B4-BE49-F238E27FC236}">
                  <a16:creationId xmlns:a16="http://schemas.microsoft.com/office/drawing/2014/main" id="{256326E9-3B38-4467-88E0-E6FC477AF95A}"/>
                </a:ext>
              </a:extLst>
            </p:cNvPr>
            <p:cNvSpPr/>
            <p:nvPr/>
          </p:nvSpPr>
          <p:spPr>
            <a:xfrm>
              <a:off x="5203473" y="1030354"/>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76" name="Circle">
              <a:extLst>
                <a:ext uri="{FF2B5EF4-FFF2-40B4-BE49-F238E27FC236}">
                  <a16:creationId xmlns:a16="http://schemas.microsoft.com/office/drawing/2014/main" id="{F4A17F1A-8B65-4EE7-ABD5-CED313F745EC}"/>
                </a:ext>
              </a:extLst>
            </p:cNvPr>
            <p:cNvSpPr/>
            <p:nvPr/>
          </p:nvSpPr>
          <p:spPr>
            <a:xfrm>
              <a:off x="5302292" y="1159910"/>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77" name="Circle">
              <a:extLst>
                <a:ext uri="{FF2B5EF4-FFF2-40B4-BE49-F238E27FC236}">
                  <a16:creationId xmlns:a16="http://schemas.microsoft.com/office/drawing/2014/main" id="{8543AA0E-F5DA-462D-A49E-3C0D4FA991E2}"/>
                </a:ext>
              </a:extLst>
            </p:cNvPr>
            <p:cNvSpPr/>
            <p:nvPr/>
          </p:nvSpPr>
          <p:spPr>
            <a:xfrm>
              <a:off x="5302292" y="1030354"/>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78" name="Circle">
              <a:extLst>
                <a:ext uri="{FF2B5EF4-FFF2-40B4-BE49-F238E27FC236}">
                  <a16:creationId xmlns:a16="http://schemas.microsoft.com/office/drawing/2014/main" id="{DF8BA2D1-C1A4-4FD2-BBCD-7ACFF4ED4C67}"/>
                </a:ext>
              </a:extLst>
            </p:cNvPr>
            <p:cNvSpPr/>
            <p:nvPr/>
          </p:nvSpPr>
          <p:spPr>
            <a:xfrm>
              <a:off x="5403253" y="1159910"/>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79" name="Circle">
              <a:extLst>
                <a:ext uri="{FF2B5EF4-FFF2-40B4-BE49-F238E27FC236}">
                  <a16:creationId xmlns:a16="http://schemas.microsoft.com/office/drawing/2014/main" id="{0A76DF06-EE41-400C-8A54-17BCFF58304C}"/>
                </a:ext>
              </a:extLst>
            </p:cNvPr>
            <p:cNvSpPr/>
            <p:nvPr/>
          </p:nvSpPr>
          <p:spPr>
            <a:xfrm>
              <a:off x="5503142" y="1159910"/>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80" name="Circle">
              <a:extLst>
                <a:ext uri="{FF2B5EF4-FFF2-40B4-BE49-F238E27FC236}">
                  <a16:creationId xmlns:a16="http://schemas.microsoft.com/office/drawing/2014/main" id="{07FD15F2-A316-45FC-9337-0504A6A9C46D}"/>
                </a:ext>
              </a:extLst>
            </p:cNvPr>
            <p:cNvSpPr/>
            <p:nvPr/>
          </p:nvSpPr>
          <p:spPr>
            <a:xfrm>
              <a:off x="5603032" y="1159910"/>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81" name="Circle">
              <a:extLst>
                <a:ext uri="{FF2B5EF4-FFF2-40B4-BE49-F238E27FC236}">
                  <a16:creationId xmlns:a16="http://schemas.microsoft.com/office/drawing/2014/main" id="{9D380D04-32DD-40E8-B8EF-FCF00D58A7CB}"/>
                </a:ext>
              </a:extLst>
            </p:cNvPr>
            <p:cNvSpPr/>
            <p:nvPr/>
          </p:nvSpPr>
          <p:spPr>
            <a:xfrm>
              <a:off x="5702922" y="1159910"/>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82" name="Circle">
              <a:extLst>
                <a:ext uri="{FF2B5EF4-FFF2-40B4-BE49-F238E27FC236}">
                  <a16:creationId xmlns:a16="http://schemas.microsoft.com/office/drawing/2014/main" id="{DF70EDDB-7D68-49E6-8748-0EFAEF40E562}"/>
                </a:ext>
              </a:extLst>
            </p:cNvPr>
            <p:cNvSpPr/>
            <p:nvPr/>
          </p:nvSpPr>
          <p:spPr>
            <a:xfrm>
              <a:off x="5801740" y="1159910"/>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83" name="Circle">
              <a:extLst>
                <a:ext uri="{FF2B5EF4-FFF2-40B4-BE49-F238E27FC236}">
                  <a16:creationId xmlns:a16="http://schemas.microsoft.com/office/drawing/2014/main" id="{56EC5767-73AF-4D39-947C-110C1CE5A3E4}"/>
                </a:ext>
              </a:extLst>
            </p:cNvPr>
            <p:cNvSpPr/>
            <p:nvPr/>
          </p:nvSpPr>
          <p:spPr>
            <a:xfrm>
              <a:off x="5403253" y="1030354"/>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84" name="Circle">
              <a:extLst>
                <a:ext uri="{FF2B5EF4-FFF2-40B4-BE49-F238E27FC236}">
                  <a16:creationId xmlns:a16="http://schemas.microsoft.com/office/drawing/2014/main" id="{CCD0BD03-A83D-4526-B7AD-909B6C32D3C7}"/>
                </a:ext>
              </a:extLst>
            </p:cNvPr>
            <p:cNvSpPr/>
            <p:nvPr/>
          </p:nvSpPr>
          <p:spPr>
            <a:xfrm>
              <a:off x="5503142" y="1030354"/>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85" name="Circle">
              <a:extLst>
                <a:ext uri="{FF2B5EF4-FFF2-40B4-BE49-F238E27FC236}">
                  <a16:creationId xmlns:a16="http://schemas.microsoft.com/office/drawing/2014/main" id="{6969C0BB-45DA-48F8-AAFC-29687C95952E}"/>
                </a:ext>
              </a:extLst>
            </p:cNvPr>
            <p:cNvSpPr/>
            <p:nvPr/>
          </p:nvSpPr>
          <p:spPr>
            <a:xfrm>
              <a:off x="5603032" y="1030354"/>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86" name="Circle">
              <a:extLst>
                <a:ext uri="{FF2B5EF4-FFF2-40B4-BE49-F238E27FC236}">
                  <a16:creationId xmlns:a16="http://schemas.microsoft.com/office/drawing/2014/main" id="{3ADA9648-BCAE-49C8-8F9E-45DD53FF8A58}"/>
                </a:ext>
              </a:extLst>
            </p:cNvPr>
            <p:cNvSpPr/>
            <p:nvPr/>
          </p:nvSpPr>
          <p:spPr>
            <a:xfrm>
              <a:off x="5702922" y="1030354"/>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87" name="Circle">
              <a:extLst>
                <a:ext uri="{FF2B5EF4-FFF2-40B4-BE49-F238E27FC236}">
                  <a16:creationId xmlns:a16="http://schemas.microsoft.com/office/drawing/2014/main" id="{29885242-3449-4384-9A03-09373918B8C9}"/>
                </a:ext>
              </a:extLst>
            </p:cNvPr>
            <p:cNvSpPr/>
            <p:nvPr/>
          </p:nvSpPr>
          <p:spPr>
            <a:xfrm>
              <a:off x="5801740" y="1030354"/>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88" name="Circle">
              <a:extLst>
                <a:ext uri="{FF2B5EF4-FFF2-40B4-BE49-F238E27FC236}">
                  <a16:creationId xmlns:a16="http://schemas.microsoft.com/office/drawing/2014/main" id="{8E6D4A96-544F-4785-8C36-A2C75D14D3A6}"/>
                </a:ext>
              </a:extLst>
            </p:cNvPr>
            <p:cNvSpPr/>
            <p:nvPr/>
          </p:nvSpPr>
          <p:spPr>
            <a:xfrm>
              <a:off x="4907472" y="51577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89" name="Circle">
              <a:extLst>
                <a:ext uri="{FF2B5EF4-FFF2-40B4-BE49-F238E27FC236}">
                  <a16:creationId xmlns:a16="http://schemas.microsoft.com/office/drawing/2014/main" id="{13F61B62-D938-4BFA-88A0-59065AE027B6}"/>
                </a:ext>
              </a:extLst>
            </p:cNvPr>
            <p:cNvSpPr/>
            <p:nvPr/>
          </p:nvSpPr>
          <p:spPr>
            <a:xfrm>
              <a:off x="5007361" y="51577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90" name="Circle">
              <a:extLst>
                <a:ext uri="{FF2B5EF4-FFF2-40B4-BE49-F238E27FC236}">
                  <a16:creationId xmlns:a16="http://schemas.microsoft.com/office/drawing/2014/main" id="{6E0120F4-3B12-4E4B-97F0-B82154971430}"/>
                </a:ext>
              </a:extLst>
            </p:cNvPr>
            <p:cNvSpPr/>
            <p:nvPr/>
          </p:nvSpPr>
          <p:spPr>
            <a:xfrm>
              <a:off x="5107251" y="51577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91" name="Circle">
              <a:extLst>
                <a:ext uri="{FF2B5EF4-FFF2-40B4-BE49-F238E27FC236}">
                  <a16:creationId xmlns:a16="http://schemas.microsoft.com/office/drawing/2014/main" id="{815BDF7B-2656-42AE-996B-C112A0B0F4E9}"/>
                </a:ext>
              </a:extLst>
            </p:cNvPr>
            <p:cNvSpPr/>
            <p:nvPr/>
          </p:nvSpPr>
          <p:spPr>
            <a:xfrm>
              <a:off x="5207141" y="51577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92" name="Circle">
              <a:extLst>
                <a:ext uri="{FF2B5EF4-FFF2-40B4-BE49-F238E27FC236}">
                  <a16:creationId xmlns:a16="http://schemas.microsoft.com/office/drawing/2014/main" id="{AE588774-FF1A-4CFF-8788-FF2BEA45A9DA}"/>
                </a:ext>
              </a:extLst>
            </p:cNvPr>
            <p:cNvSpPr/>
            <p:nvPr/>
          </p:nvSpPr>
          <p:spPr>
            <a:xfrm>
              <a:off x="5305960" y="51577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93" name="Circle">
              <a:extLst>
                <a:ext uri="{FF2B5EF4-FFF2-40B4-BE49-F238E27FC236}">
                  <a16:creationId xmlns:a16="http://schemas.microsoft.com/office/drawing/2014/main" id="{FC471C2E-CE8C-4719-9473-50A86F665F53}"/>
                </a:ext>
              </a:extLst>
            </p:cNvPr>
            <p:cNvSpPr/>
            <p:nvPr/>
          </p:nvSpPr>
          <p:spPr>
            <a:xfrm>
              <a:off x="5406920" y="51577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94" name="Circle">
              <a:extLst>
                <a:ext uri="{FF2B5EF4-FFF2-40B4-BE49-F238E27FC236}">
                  <a16:creationId xmlns:a16="http://schemas.microsoft.com/office/drawing/2014/main" id="{D20532EC-6ECC-4ED4-9D3D-526C84621F8B}"/>
                </a:ext>
              </a:extLst>
            </p:cNvPr>
            <p:cNvSpPr/>
            <p:nvPr/>
          </p:nvSpPr>
          <p:spPr>
            <a:xfrm>
              <a:off x="5506810" y="51577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95" name="Circle">
              <a:extLst>
                <a:ext uri="{FF2B5EF4-FFF2-40B4-BE49-F238E27FC236}">
                  <a16:creationId xmlns:a16="http://schemas.microsoft.com/office/drawing/2014/main" id="{FDE27C66-B284-40BD-9095-AD0E331921A1}"/>
                </a:ext>
              </a:extLst>
            </p:cNvPr>
            <p:cNvSpPr/>
            <p:nvPr/>
          </p:nvSpPr>
          <p:spPr>
            <a:xfrm>
              <a:off x="5606700" y="51577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96" name="Circle">
              <a:extLst>
                <a:ext uri="{FF2B5EF4-FFF2-40B4-BE49-F238E27FC236}">
                  <a16:creationId xmlns:a16="http://schemas.microsoft.com/office/drawing/2014/main" id="{9AD06470-39C6-464F-AA8A-67FB1EDB7636}"/>
                </a:ext>
              </a:extLst>
            </p:cNvPr>
            <p:cNvSpPr/>
            <p:nvPr/>
          </p:nvSpPr>
          <p:spPr>
            <a:xfrm>
              <a:off x="5706590" y="51577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97" name="Circle">
              <a:extLst>
                <a:ext uri="{FF2B5EF4-FFF2-40B4-BE49-F238E27FC236}">
                  <a16:creationId xmlns:a16="http://schemas.microsoft.com/office/drawing/2014/main" id="{4E7CF514-E5F1-4711-8F01-A870B2723FF9}"/>
                </a:ext>
              </a:extLst>
            </p:cNvPr>
            <p:cNvSpPr/>
            <p:nvPr/>
          </p:nvSpPr>
          <p:spPr>
            <a:xfrm>
              <a:off x="5805408" y="515777"/>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98" name="Circle">
              <a:extLst>
                <a:ext uri="{FF2B5EF4-FFF2-40B4-BE49-F238E27FC236}">
                  <a16:creationId xmlns:a16="http://schemas.microsoft.com/office/drawing/2014/main" id="{DE2C3A99-FC20-446F-BE4D-8B3D96324406}"/>
                </a:ext>
              </a:extLst>
            </p:cNvPr>
            <p:cNvSpPr/>
            <p:nvPr/>
          </p:nvSpPr>
          <p:spPr>
            <a:xfrm>
              <a:off x="4903804" y="77488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399" name="Circle">
              <a:extLst>
                <a:ext uri="{FF2B5EF4-FFF2-40B4-BE49-F238E27FC236}">
                  <a16:creationId xmlns:a16="http://schemas.microsoft.com/office/drawing/2014/main" id="{4417B165-C471-415E-A4B1-1069E7C47747}"/>
                </a:ext>
              </a:extLst>
            </p:cNvPr>
            <p:cNvSpPr/>
            <p:nvPr/>
          </p:nvSpPr>
          <p:spPr>
            <a:xfrm>
              <a:off x="5003693" y="77488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00" name="Circle">
              <a:extLst>
                <a:ext uri="{FF2B5EF4-FFF2-40B4-BE49-F238E27FC236}">
                  <a16:creationId xmlns:a16="http://schemas.microsoft.com/office/drawing/2014/main" id="{6B12DF7B-AC4E-4900-97FE-E4D6B85A341F}"/>
                </a:ext>
              </a:extLst>
            </p:cNvPr>
            <p:cNvSpPr/>
            <p:nvPr/>
          </p:nvSpPr>
          <p:spPr>
            <a:xfrm>
              <a:off x="4903804" y="645333"/>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01" name="Circle">
              <a:extLst>
                <a:ext uri="{FF2B5EF4-FFF2-40B4-BE49-F238E27FC236}">
                  <a16:creationId xmlns:a16="http://schemas.microsoft.com/office/drawing/2014/main" id="{134A540E-5E1D-4BA6-B28F-E85C9B7BA36F}"/>
                </a:ext>
              </a:extLst>
            </p:cNvPr>
            <p:cNvSpPr/>
            <p:nvPr/>
          </p:nvSpPr>
          <p:spPr>
            <a:xfrm>
              <a:off x="5003693" y="645333"/>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02" name="Circle">
              <a:extLst>
                <a:ext uri="{FF2B5EF4-FFF2-40B4-BE49-F238E27FC236}">
                  <a16:creationId xmlns:a16="http://schemas.microsoft.com/office/drawing/2014/main" id="{6F1C990D-0862-43EF-8BDD-BEAABCEC459B}"/>
                </a:ext>
              </a:extLst>
            </p:cNvPr>
            <p:cNvSpPr/>
            <p:nvPr/>
          </p:nvSpPr>
          <p:spPr>
            <a:xfrm>
              <a:off x="5103584" y="77488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03" name="Circle">
              <a:extLst>
                <a:ext uri="{FF2B5EF4-FFF2-40B4-BE49-F238E27FC236}">
                  <a16:creationId xmlns:a16="http://schemas.microsoft.com/office/drawing/2014/main" id="{DC2385B1-6992-46DC-A1B7-883E2209E25E}"/>
                </a:ext>
              </a:extLst>
            </p:cNvPr>
            <p:cNvSpPr/>
            <p:nvPr/>
          </p:nvSpPr>
          <p:spPr>
            <a:xfrm>
              <a:off x="5203473" y="77488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04" name="Circle">
              <a:extLst>
                <a:ext uri="{FF2B5EF4-FFF2-40B4-BE49-F238E27FC236}">
                  <a16:creationId xmlns:a16="http://schemas.microsoft.com/office/drawing/2014/main" id="{E7970C5A-9383-4407-9D99-A8237305D912}"/>
                </a:ext>
              </a:extLst>
            </p:cNvPr>
            <p:cNvSpPr/>
            <p:nvPr/>
          </p:nvSpPr>
          <p:spPr>
            <a:xfrm>
              <a:off x="5103584" y="645333"/>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05" name="Circle">
              <a:extLst>
                <a:ext uri="{FF2B5EF4-FFF2-40B4-BE49-F238E27FC236}">
                  <a16:creationId xmlns:a16="http://schemas.microsoft.com/office/drawing/2014/main" id="{C03737D9-F30F-4319-9039-9D0D0B3C14A6}"/>
                </a:ext>
              </a:extLst>
            </p:cNvPr>
            <p:cNvSpPr/>
            <p:nvPr/>
          </p:nvSpPr>
          <p:spPr>
            <a:xfrm>
              <a:off x="5203473" y="645333"/>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06" name="Circle">
              <a:extLst>
                <a:ext uri="{FF2B5EF4-FFF2-40B4-BE49-F238E27FC236}">
                  <a16:creationId xmlns:a16="http://schemas.microsoft.com/office/drawing/2014/main" id="{80600001-8CDA-42B8-94E6-9BDC7FB0E08C}"/>
                </a:ext>
              </a:extLst>
            </p:cNvPr>
            <p:cNvSpPr/>
            <p:nvPr/>
          </p:nvSpPr>
          <p:spPr>
            <a:xfrm>
              <a:off x="5302292" y="77488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07" name="Circle">
              <a:extLst>
                <a:ext uri="{FF2B5EF4-FFF2-40B4-BE49-F238E27FC236}">
                  <a16:creationId xmlns:a16="http://schemas.microsoft.com/office/drawing/2014/main" id="{85847A78-42FF-440C-8C23-034B19A374C9}"/>
                </a:ext>
              </a:extLst>
            </p:cNvPr>
            <p:cNvSpPr/>
            <p:nvPr/>
          </p:nvSpPr>
          <p:spPr>
            <a:xfrm>
              <a:off x="5302292" y="645333"/>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08" name="Circle">
              <a:extLst>
                <a:ext uri="{FF2B5EF4-FFF2-40B4-BE49-F238E27FC236}">
                  <a16:creationId xmlns:a16="http://schemas.microsoft.com/office/drawing/2014/main" id="{083FF443-3143-405F-89C9-33404DEED6A4}"/>
                </a:ext>
              </a:extLst>
            </p:cNvPr>
            <p:cNvSpPr/>
            <p:nvPr/>
          </p:nvSpPr>
          <p:spPr>
            <a:xfrm>
              <a:off x="5403253" y="77488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09" name="Circle">
              <a:extLst>
                <a:ext uri="{FF2B5EF4-FFF2-40B4-BE49-F238E27FC236}">
                  <a16:creationId xmlns:a16="http://schemas.microsoft.com/office/drawing/2014/main" id="{668F62BB-EBE9-4533-A8EF-7E886542DAC8}"/>
                </a:ext>
              </a:extLst>
            </p:cNvPr>
            <p:cNvSpPr/>
            <p:nvPr/>
          </p:nvSpPr>
          <p:spPr>
            <a:xfrm>
              <a:off x="5503142" y="77488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10" name="Circle">
              <a:extLst>
                <a:ext uri="{FF2B5EF4-FFF2-40B4-BE49-F238E27FC236}">
                  <a16:creationId xmlns:a16="http://schemas.microsoft.com/office/drawing/2014/main" id="{0095A873-14C2-49A1-8B10-D76F4A32163E}"/>
                </a:ext>
              </a:extLst>
            </p:cNvPr>
            <p:cNvSpPr/>
            <p:nvPr/>
          </p:nvSpPr>
          <p:spPr>
            <a:xfrm>
              <a:off x="5603032" y="77488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11" name="Circle">
              <a:extLst>
                <a:ext uri="{FF2B5EF4-FFF2-40B4-BE49-F238E27FC236}">
                  <a16:creationId xmlns:a16="http://schemas.microsoft.com/office/drawing/2014/main" id="{E18E9ACF-F29D-4BE8-ADBD-73227A01F795}"/>
                </a:ext>
              </a:extLst>
            </p:cNvPr>
            <p:cNvSpPr/>
            <p:nvPr/>
          </p:nvSpPr>
          <p:spPr>
            <a:xfrm>
              <a:off x="5702922" y="77488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12" name="Circle">
              <a:extLst>
                <a:ext uri="{FF2B5EF4-FFF2-40B4-BE49-F238E27FC236}">
                  <a16:creationId xmlns:a16="http://schemas.microsoft.com/office/drawing/2014/main" id="{8EBFE3A0-B462-4BB6-AE81-1BB1081D7194}"/>
                </a:ext>
              </a:extLst>
            </p:cNvPr>
            <p:cNvSpPr/>
            <p:nvPr/>
          </p:nvSpPr>
          <p:spPr>
            <a:xfrm>
              <a:off x="5801740" y="774888"/>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13" name="Circle">
              <a:extLst>
                <a:ext uri="{FF2B5EF4-FFF2-40B4-BE49-F238E27FC236}">
                  <a16:creationId xmlns:a16="http://schemas.microsoft.com/office/drawing/2014/main" id="{C62EA696-8AAE-4715-BFE4-994F6591AF60}"/>
                </a:ext>
              </a:extLst>
            </p:cNvPr>
            <p:cNvSpPr/>
            <p:nvPr/>
          </p:nvSpPr>
          <p:spPr>
            <a:xfrm>
              <a:off x="5403253" y="645333"/>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14" name="Circle">
              <a:extLst>
                <a:ext uri="{FF2B5EF4-FFF2-40B4-BE49-F238E27FC236}">
                  <a16:creationId xmlns:a16="http://schemas.microsoft.com/office/drawing/2014/main" id="{874C1055-0F66-4769-B05B-7FFE9FC5D4D5}"/>
                </a:ext>
              </a:extLst>
            </p:cNvPr>
            <p:cNvSpPr/>
            <p:nvPr/>
          </p:nvSpPr>
          <p:spPr>
            <a:xfrm>
              <a:off x="5503142" y="645333"/>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15" name="Circle">
              <a:extLst>
                <a:ext uri="{FF2B5EF4-FFF2-40B4-BE49-F238E27FC236}">
                  <a16:creationId xmlns:a16="http://schemas.microsoft.com/office/drawing/2014/main" id="{9A878BFE-9A59-44AC-90A5-CB9F0802049D}"/>
                </a:ext>
              </a:extLst>
            </p:cNvPr>
            <p:cNvSpPr/>
            <p:nvPr/>
          </p:nvSpPr>
          <p:spPr>
            <a:xfrm>
              <a:off x="5603032" y="645333"/>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16" name="Circle">
              <a:extLst>
                <a:ext uri="{FF2B5EF4-FFF2-40B4-BE49-F238E27FC236}">
                  <a16:creationId xmlns:a16="http://schemas.microsoft.com/office/drawing/2014/main" id="{1D29782F-BCFC-4A87-B093-E910836EA3B4}"/>
                </a:ext>
              </a:extLst>
            </p:cNvPr>
            <p:cNvSpPr/>
            <p:nvPr/>
          </p:nvSpPr>
          <p:spPr>
            <a:xfrm>
              <a:off x="5702922" y="645333"/>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17" name="Circle">
              <a:extLst>
                <a:ext uri="{FF2B5EF4-FFF2-40B4-BE49-F238E27FC236}">
                  <a16:creationId xmlns:a16="http://schemas.microsoft.com/office/drawing/2014/main" id="{4A2AB8BF-C65B-4A30-9FA8-0231C35C1B4B}"/>
                </a:ext>
              </a:extLst>
            </p:cNvPr>
            <p:cNvSpPr/>
            <p:nvPr/>
          </p:nvSpPr>
          <p:spPr>
            <a:xfrm>
              <a:off x="5801740" y="645333"/>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18" name="Circle">
              <a:extLst>
                <a:ext uri="{FF2B5EF4-FFF2-40B4-BE49-F238E27FC236}">
                  <a16:creationId xmlns:a16="http://schemas.microsoft.com/office/drawing/2014/main" id="{74138D20-971A-4762-BF40-9AE96F2AECB5}"/>
                </a:ext>
              </a:extLst>
            </p:cNvPr>
            <p:cNvSpPr/>
            <p:nvPr/>
          </p:nvSpPr>
          <p:spPr>
            <a:xfrm>
              <a:off x="4907472" y="260311"/>
              <a:ext cx="71516" cy="71516"/>
            </a:xfrm>
            <a:prstGeom prst="ellipse">
              <a:avLst/>
            </a:prstGeom>
            <a:solidFill>
              <a:srgbClr val="ED7D31"/>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19" name="Circle">
              <a:extLst>
                <a:ext uri="{FF2B5EF4-FFF2-40B4-BE49-F238E27FC236}">
                  <a16:creationId xmlns:a16="http://schemas.microsoft.com/office/drawing/2014/main" id="{361646E9-9E41-4E72-9F25-FD4B3575493D}"/>
                </a:ext>
              </a:extLst>
            </p:cNvPr>
            <p:cNvSpPr/>
            <p:nvPr/>
          </p:nvSpPr>
          <p:spPr>
            <a:xfrm>
              <a:off x="5007361" y="260311"/>
              <a:ext cx="71516" cy="71516"/>
            </a:xfrm>
            <a:prstGeom prst="ellipse">
              <a:avLst/>
            </a:prstGeom>
            <a:solidFill>
              <a:srgbClr val="ED7D31"/>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20" name="Circle">
              <a:extLst>
                <a:ext uri="{FF2B5EF4-FFF2-40B4-BE49-F238E27FC236}">
                  <a16:creationId xmlns:a16="http://schemas.microsoft.com/office/drawing/2014/main" id="{2B6281CF-9E47-4FE4-9624-E13C6A4ED889}"/>
                </a:ext>
              </a:extLst>
            </p:cNvPr>
            <p:cNvSpPr/>
            <p:nvPr/>
          </p:nvSpPr>
          <p:spPr>
            <a:xfrm>
              <a:off x="5107251" y="260311"/>
              <a:ext cx="71516" cy="71516"/>
            </a:xfrm>
            <a:prstGeom prst="ellipse">
              <a:avLst/>
            </a:prstGeom>
            <a:solidFill>
              <a:srgbClr val="ED7D31"/>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21" name="Circle">
              <a:extLst>
                <a:ext uri="{FF2B5EF4-FFF2-40B4-BE49-F238E27FC236}">
                  <a16:creationId xmlns:a16="http://schemas.microsoft.com/office/drawing/2014/main" id="{97E7A848-E716-4FA0-AFE2-46531765342D}"/>
                </a:ext>
              </a:extLst>
            </p:cNvPr>
            <p:cNvSpPr/>
            <p:nvPr/>
          </p:nvSpPr>
          <p:spPr>
            <a:xfrm>
              <a:off x="5207141" y="260311"/>
              <a:ext cx="71516" cy="71516"/>
            </a:xfrm>
            <a:prstGeom prst="ellipse">
              <a:avLst/>
            </a:prstGeom>
            <a:solidFill>
              <a:srgbClr val="ED7D31"/>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22" name="Circle">
              <a:extLst>
                <a:ext uri="{FF2B5EF4-FFF2-40B4-BE49-F238E27FC236}">
                  <a16:creationId xmlns:a16="http://schemas.microsoft.com/office/drawing/2014/main" id="{59F897AC-5955-49F0-B6A2-D8B3466C1A45}"/>
                </a:ext>
              </a:extLst>
            </p:cNvPr>
            <p:cNvSpPr/>
            <p:nvPr/>
          </p:nvSpPr>
          <p:spPr>
            <a:xfrm>
              <a:off x="5305960" y="260311"/>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23" name="Circle">
              <a:extLst>
                <a:ext uri="{FF2B5EF4-FFF2-40B4-BE49-F238E27FC236}">
                  <a16:creationId xmlns:a16="http://schemas.microsoft.com/office/drawing/2014/main" id="{3BFA0D35-B1E6-4A9E-A520-50EC4CBAC589}"/>
                </a:ext>
              </a:extLst>
            </p:cNvPr>
            <p:cNvSpPr/>
            <p:nvPr/>
          </p:nvSpPr>
          <p:spPr>
            <a:xfrm>
              <a:off x="5406920" y="260311"/>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24" name="Circle">
              <a:extLst>
                <a:ext uri="{FF2B5EF4-FFF2-40B4-BE49-F238E27FC236}">
                  <a16:creationId xmlns:a16="http://schemas.microsoft.com/office/drawing/2014/main" id="{919C40A9-2BC8-40C5-9461-474F7E91DEF5}"/>
                </a:ext>
              </a:extLst>
            </p:cNvPr>
            <p:cNvSpPr/>
            <p:nvPr/>
          </p:nvSpPr>
          <p:spPr>
            <a:xfrm>
              <a:off x="5506810" y="260311"/>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25" name="Circle">
              <a:extLst>
                <a:ext uri="{FF2B5EF4-FFF2-40B4-BE49-F238E27FC236}">
                  <a16:creationId xmlns:a16="http://schemas.microsoft.com/office/drawing/2014/main" id="{9254BFE5-DF2E-4D58-B24D-49B7AB9B6A76}"/>
                </a:ext>
              </a:extLst>
            </p:cNvPr>
            <p:cNvSpPr/>
            <p:nvPr/>
          </p:nvSpPr>
          <p:spPr>
            <a:xfrm>
              <a:off x="5606700" y="260311"/>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26" name="Circle">
              <a:extLst>
                <a:ext uri="{FF2B5EF4-FFF2-40B4-BE49-F238E27FC236}">
                  <a16:creationId xmlns:a16="http://schemas.microsoft.com/office/drawing/2014/main" id="{99D5D55A-0AF1-4E87-A600-9B050FC23350}"/>
                </a:ext>
              </a:extLst>
            </p:cNvPr>
            <p:cNvSpPr/>
            <p:nvPr/>
          </p:nvSpPr>
          <p:spPr>
            <a:xfrm>
              <a:off x="5706590" y="260311"/>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27" name="Circle">
              <a:extLst>
                <a:ext uri="{FF2B5EF4-FFF2-40B4-BE49-F238E27FC236}">
                  <a16:creationId xmlns:a16="http://schemas.microsoft.com/office/drawing/2014/main" id="{121EE688-BCEE-459A-814E-86DB150630CE}"/>
                </a:ext>
              </a:extLst>
            </p:cNvPr>
            <p:cNvSpPr/>
            <p:nvPr/>
          </p:nvSpPr>
          <p:spPr>
            <a:xfrm>
              <a:off x="5805408" y="260311"/>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28" name="Circle">
              <a:extLst>
                <a:ext uri="{FF2B5EF4-FFF2-40B4-BE49-F238E27FC236}">
                  <a16:creationId xmlns:a16="http://schemas.microsoft.com/office/drawing/2014/main" id="{DE224AF2-ED75-4497-B50D-F39994CA410F}"/>
                </a:ext>
              </a:extLst>
            </p:cNvPr>
            <p:cNvSpPr/>
            <p:nvPr/>
          </p:nvSpPr>
          <p:spPr>
            <a:xfrm>
              <a:off x="4903804" y="389866"/>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29" name="Circle">
              <a:extLst>
                <a:ext uri="{FF2B5EF4-FFF2-40B4-BE49-F238E27FC236}">
                  <a16:creationId xmlns:a16="http://schemas.microsoft.com/office/drawing/2014/main" id="{D879A881-1D35-43E0-A43D-966B8D115EF0}"/>
                </a:ext>
              </a:extLst>
            </p:cNvPr>
            <p:cNvSpPr/>
            <p:nvPr/>
          </p:nvSpPr>
          <p:spPr>
            <a:xfrm>
              <a:off x="5003693" y="389866"/>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30" name="Circle">
              <a:extLst>
                <a:ext uri="{FF2B5EF4-FFF2-40B4-BE49-F238E27FC236}">
                  <a16:creationId xmlns:a16="http://schemas.microsoft.com/office/drawing/2014/main" id="{A17224AC-5F0A-4EE7-B9F2-EB02E4950E15}"/>
                </a:ext>
              </a:extLst>
            </p:cNvPr>
            <p:cNvSpPr/>
            <p:nvPr/>
          </p:nvSpPr>
          <p:spPr>
            <a:xfrm>
              <a:off x="5103584" y="389866"/>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31" name="Circle">
              <a:extLst>
                <a:ext uri="{FF2B5EF4-FFF2-40B4-BE49-F238E27FC236}">
                  <a16:creationId xmlns:a16="http://schemas.microsoft.com/office/drawing/2014/main" id="{86420AE6-E66F-463C-9F77-8D924DC84976}"/>
                </a:ext>
              </a:extLst>
            </p:cNvPr>
            <p:cNvSpPr/>
            <p:nvPr/>
          </p:nvSpPr>
          <p:spPr>
            <a:xfrm>
              <a:off x="5203473" y="389866"/>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32" name="Circle">
              <a:extLst>
                <a:ext uri="{FF2B5EF4-FFF2-40B4-BE49-F238E27FC236}">
                  <a16:creationId xmlns:a16="http://schemas.microsoft.com/office/drawing/2014/main" id="{4C6FD22F-6306-44E8-85B8-4FE76B52D09F}"/>
                </a:ext>
              </a:extLst>
            </p:cNvPr>
            <p:cNvSpPr/>
            <p:nvPr/>
          </p:nvSpPr>
          <p:spPr>
            <a:xfrm>
              <a:off x="5302292" y="389866"/>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33" name="Circle">
              <a:extLst>
                <a:ext uri="{FF2B5EF4-FFF2-40B4-BE49-F238E27FC236}">
                  <a16:creationId xmlns:a16="http://schemas.microsoft.com/office/drawing/2014/main" id="{11948435-566D-4A7E-A6CC-BB8450ABEF4E}"/>
                </a:ext>
              </a:extLst>
            </p:cNvPr>
            <p:cNvSpPr/>
            <p:nvPr/>
          </p:nvSpPr>
          <p:spPr>
            <a:xfrm>
              <a:off x="5403253" y="389866"/>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34" name="Circle">
              <a:extLst>
                <a:ext uri="{FF2B5EF4-FFF2-40B4-BE49-F238E27FC236}">
                  <a16:creationId xmlns:a16="http://schemas.microsoft.com/office/drawing/2014/main" id="{0B14ABBC-4F36-4F22-A9A1-25CD3ECEC2E9}"/>
                </a:ext>
              </a:extLst>
            </p:cNvPr>
            <p:cNvSpPr/>
            <p:nvPr/>
          </p:nvSpPr>
          <p:spPr>
            <a:xfrm>
              <a:off x="5503142" y="389866"/>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35" name="Circle">
              <a:extLst>
                <a:ext uri="{FF2B5EF4-FFF2-40B4-BE49-F238E27FC236}">
                  <a16:creationId xmlns:a16="http://schemas.microsoft.com/office/drawing/2014/main" id="{24DFCFE3-BDDC-4D25-B3BE-B3540C4EE453}"/>
                </a:ext>
              </a:extLst>
            </p:cNvPr>
            <p:cNvSpPr/>
            <p:nvPr/>
          </p:nvSpPr>
          <p:spPr>
            <a:xfrm>
              <a:off x="5603032" y="389866"/>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36" name="Circle">
              <a:extLst>
                <a:ext uri="{FF2B5EF4-FFF2-40B4-BE49-F238E27FC236}">
                  <a16:creationId xmlns:a16="http://schemas.microsoft.com/office/drawing/2014/main" id="{B4CDDA42-71D5-4A76-A259-596ECEBFB902}"/>
                </a:ext>
              </a:extLst>
            </p:cNvPr>
            <p:cNvSpPr/>
            <p:nvPr/>
          </p:nvSpPr>
          <p:spPr>
            <a:xfrm>
              <a:off x="5702922" y="389866"/>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sp>
          <p:nvSpPr>
            <p:cNvPr id="437" name="Circle">
              <a:extLst>
                <a:ext uri="{FF2B5EF4-FFF2-40B4-BE49-F238E27FC236}">
                  <a16:creationId xmlns:a16="http://schemas.microsoft.com/office/drawing/2014/main" id="{97AB9C8D-B731-43E0-90EC-46CC7B390998}"/>
                </a:ext>
              </a:extLst>
            </p:cNvPr>
            <p:cNvSpPr/>
            <p:nvPr/>
          </p:nvSpPr>
          <p:spPr>
            <a:xfrm>
              <a:off x="5801740" y="389866"/>
              <a:ext cx="71516" cy="71516"/>
            </a:xfrm>
            <a:prstGeom prst="ellipse">
              <a:avLst/>
            </a:prstGeom>
            <a:solidFill>
              <a:srgbClr val="5B9BD5">
                <a:lumMod val="60000"/>
                <a:lumOff val="40000"/>
              </a:srgbClr>
            </a:solidFill>
            <a:ln w="12700" cap="flat">
              <a:noFill/>
              <a:miter lim="400000"/>
            </a:ln>
            <a:effectLst/>
          </p:spPr>
          <p:txBody>
            <a:bodyPr wrap="square" lIns="50800" tIns="50800" rIns="50800" bIns="50800" numCol="1" anchor="ctr">
              <a:noAutofit/>
            </a:bodyPr>
            <a:lstStyle/>
            <a:p>
              <a:pPr defTabSz="914378">
                <a:defRPr sz="3200"/>
              </a:pPr>
              <a:endParaRPr sz="3200" kern="0">
                <a:solidFill>
                  <a:prstClr val="black"/>
                </a:solidFill>
                <a:latin typeface="Calibri"/>
              </a:endParaRPr>
            </a:p>
          </p:txBody>
        </p:sp>
      </p:grpSp>
    </p:spTree>
    <p:extLst>
      <p:ext uri="{BB962C8B-B14F-4D97-AF65-F5344CB8AC3E}">
        <p14:creationId xmlns:p14="http://schemas.microsoft.com/office/powerpoint/2010/main" val="1333917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ea typeface="HelvNeue Bold for IBM" charset="0"/>
              </a:rPr>
              <a:t>Protect Archived Transactional Logs</a:t>
            </a:r>
          </a:p>
        </p:txBody>
      </p:sp>
      <p:sp>
        <p:nvSpPr>
          <p:cNvPr id="30" name="Text Placeholder 2"/>
          <p:cNvSpPr txBox="1">
            <a:spLocks/>
          </p:cNvSpPr>
          <p:nvPr/>
        </p:nvSpPr>
        <p:spPr>
          <a:xfrm>
            <a:off x="457200" y="1837511"/>
            <a:ext cx="4001616" cy="1090471"/>
          </a:xfrm>
          <a:prstGeom prst="rect">
            <a:avLst/>
          </a:prstGeom>
        </p:spPr>
        <p:txBody>
          <a:bodyPr lIns="91438" tIns="45719" rIns="91438" bIns="45719">
            <a:noAutofit/>
          </a:bodyPr>
          <a:lstStyle>
            <a:lvl1pPr marL="0" indent="0" algn="l" defTabSz="912813" rtl="0" fontAlgn="base">
              <a:lnSpc>
                <a:spcPct val="100000"/>
              </a:lnSpc>
              <a:spcBef>
                <a:spcPts val="0"/>
              </a:spcBef>
              <a:spcAft>
                <a:spcPts val="600"/>
              </a:spcAft>
              <a:buClr>
                <a:schemeClr val="accent2"/>
              </a:buClr>
              <a:buSzPct val="85000"/>
              <a:buFont typeface="Arial" panose="020B0604020202020204" pitchFamily="34" charset="0"/>
              <a:buNone/>
              <a:tabLst>
                <a:tab pos="571486" algn="l"/>
              </a:tabLst>
              <a:defRPr sz="1600" kern="1200">
                <a:solidFill>
                  <a:schemeClr val="tx1"/>
                </a:solidFill>
                <a:latin typeface="Arial" panose="020B0604020202020204" pitchFamily="34" charset="0"/>
                <a:ea typeface="+mn-ea"/>
                <a:cs typeface="Arial" panose="020B0604020202020204" pitchFamily="34" charset="0"/>
              </a:defRPr>
            </a:lvl1pPr>
            <a:lvl2pPr marL="514337" indent="-285743" algn="l" defTabSz="912813" rtl="0" fontAlgn="base">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971526" indent="-285743" algn="l" defTabSz="912813" rtl="0" fontAlgn="base">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160" indent="-228594" algn="l" defTabSz="912813" rtl="0" fontAlgn="base">
              <a:lnSpc>
                <a:spcPct val="90000"/>
              </a:lnSpc>
              <a:spcBef>
                <a:spcPts val="500"/>
              </a:spcBef>
              <a:spcAft>
                <a:spcPct val="0"/>
              </a:spcAft>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2057348" indent="-228594" algn="l" defTabSz="912813" rtl="0" fontAlgn="base">
              <a:lnSpc>
                <a:spcPct val="90000"/>
              </a:lnSpc>
              <a:spcBef>
                <a:spcPts val="500"/>
              </a:spcBef>
              <a:spcAft>
                <a:spcPct val="0"/>
              </a:spcAft>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b="1">
                <a:latin typeface="+mn-lt"/>
                <a:ea typeface="HelvNeue Bold for IBM" charset="0"/>
              </a:rPr>
              <a:t>TODAY</a:t>
            </a:r>
          </a:p>
          <a:p>
            <a:pPr marL="174625" indent="-174625">
              <a:spcAft>
                <a:spcPts val="0"/>
              </a:spcAft>
              <a:buClrTx/>
              <a:buFont typeface="Arial" charset="0"/>
              <a:buChar char="•"/>
            </a:pPr>
            <a:r>
              <a:rPr lang="en-US" sz="1400">
                <a:latin typeface="+mn-lt"/>
                <a:ea typeface="HelvNeue Light for IBM" charset="0"/>
              </a:rPr>
              <a:t>Historical logs are accessed infrequently and should reside on lower cost cloud storage</a:t>
            </a:r>
          </a:p>
          <a:p>
            <a:pPr marL="174625" indent="-174625">
              <a:spcAft>
                <a:spcPts val="0"/>
              </a:spcAft>
              <a:buClrTx/>
              <a:buFont typeface="Arial" charset="0"/>
              <a:buChar char="•"/>
            </a:pPr>
            <a:r>
              <a:rPr lang="en-US" sz="1400">
                <a:latin typeface="+mn-lt"/>
                <a:ea typeface="HelvNeue Light for IBM" charset="0"/>
              </a:rPr>
              <a:t>Gaps in current encryption via cloud storage solutions has gaps, does not protect data end-to-end, and introduces additional complexities with management of encryption keys </a:t>
            </a:r>
            <a:endParaRPr lang="en-US" sz="1400" dirty="0">
              <a:latin typeface="+mn-lt"/>
              <a:ea typeface="HelvNeue Light for IBM" charset="0"/>
            </a:endParaRPr>
          </a:p>
        </p:txBody>
      </p:sp>
      <p:sp>
        <p:nvSpPr>
          <p:cNvPr id="31" name="Text Placeholder 2"/>
          <p:cNvSpPr txBox="1">
            <a:spLocks/>
          </p:cNvSpPr>
          <p:nvPr/>
        </p:nvSpPr>
        <p:spPr>
          <a:xfrm>
            <a:off x="5010523" y="1837511"/>
            <a:ext cx="4086225" cy="1714500"/>
          </a:xfr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1600" b="1" dirty="0">
                <a:ea typeface="HelvNeue Bold for IBM" charset="0"/>
                <a:cs typeface="Arial" panose="020B0604020202020204" pitchFamily="34" charset="0"/>
              </a:rPr>
              <a:t>WITH z14</a:t>
            </a:r>
          </a:p>
          <a:p>
            <a:pPr marL="174625" indent="-174625">
              <a:spcBef>
                <a:spcPts val="0"/>
              </a:spcBef>
              <a:buFont typeface="Arial" charset="0"/>
              <a:buChar char="•"/>
            </a:pPr>
            <a:r>
              <a:rPr lang="en-US" sz="1400" dirty="0">
                <a:ea typeface="HelvNeue Light for IBM" charset="0"/>
                <a:cs typeface="Arial" panose="020B0604020202020204" pitchFamily="34" charset="0"/>
              </a:rPr>
              <a:t>z/OS data set encryption, z/OS storage automation, and Transparent Cloud </a:t>
            </a:r>
            <a:r>
              <a:rPr lang="en-US" sz="1400" dirty="0" err="1">
                <a:ea typeface="HelvNeue Light for IBM" charset="0"/>
                <a:cs typeface="Arial" panose="020B0604020202020204" pitchFamily="34" charset="0"/>
              </a:rPr>
              <a:t>Tiering</a:t>
            </a:r>
            <a:r>
              <a:rPr lang="en-US" sz="1400" dirty="0">
                <a:ea typeface="HelvNeue Light for IBM" charset="0"/>
                <a:cs typeface="Arial" panose="020B0604020202020204" pitchFamily="34" charset="0"/>
              </a:rPr>
              <a:t> provide the ability to automatically transfer and encrypt data end-to-end in the cloud</a:t>
            </a:r>
          </a:p>
          <a:p>
            <a:pPr marL="174625" indent="-174625">
              <a:spcBef>
                <a:spcPts val="0"/>
              </a:spcBef>
              <a:buFont typeface="Arial" charset="0"/>
              <a:buChar char="•"/>
            </a:pPr>
            <a:r>
              <a:rPr lang="en-US" sz="1400" dirty="0">
                <a:ea typeface="HelvNeue Light for IBM" charset="0"/>
                <a:cs typeface="Arial" panose="020B0604020202020204" pitchFamily="34" charset="0"/>
              </a:rPr>
              <a:t>Encryption is centrally managed and controlled by the z Systems host, reducing the risk</a:t>
            </a:r>
          </a:p>
        </p:txBody>
      </p:sp>
      <p:sp>
        <p:nvSpPr>
          <p:cNvPr id="32" name="Title 1"/>
          <p:cNvSpPr txBox="1">
            <a:spLocks/>
          </p:cNvSpPr>
          <p:nvPr/>
        </p:nvSpPr>
        <p:spPr>
          <a:xfrm>
            <a:off x="468118" y="797327"/>
            <a:ext cx="4144518" cy="862176"/>
          </a:xfrm>
          <a:prstGeom prst="rect">
            <a:avLst/>
          </a:prstGeom>
        </p:spPr>
        <p:txBody>
          <a:bodyPr vert="horz" lIns="68580" tIns="34290" rIns="68580" bIns="34290" rtlCol="0" anchor="t">
            <a:noAutofit/>
          </a:bodyPr>
          <a:lstStyle>
            <a:lvl1pPr algn="l" defTabSz="685800" rtl="0" eaLnBrk="1" latinLnBrk="0" hangingPunct="1">
              <a:lnSpc>
                <a:spcPct val="90000"/>
              </a:lnSpc>
              <a:spcBef>
                <a:spcPct val="0"/>
              </a:spcBef>
              <a:buNone/>
              <a:defRPr sz="2100" b="0" i="0" u="none" strike="noStrike" kern="1200" baseline="0">
                <a:solidFill>
                  <a:schemeClr val="bg1"/>
                </a:solidFill>
                <a:effectLst/>
                <a:latin typeface="Arial" charset="0"/>
                <a:ea typeface="Arial" charset="0"/>
                <a:cs typeface="Arial" charset="0"/>
              </a:defRPr>
            </a:lvl1pPr>
          </a:lstStyle>
          <a:p>
            <a:pPr fontAlgn="base">
              <a:spcAft>
                <a:spcPct val="0"/>
              </a:spcAft>
            </a:pPr>
            <a:r>
              <a:rPr lang="en-US" sz="1400" dirty="0">
                <a:solidFill>
                  <a:prstClr val="black"/>
                </a:solidFill>
                <a:latin typeface="Calibri"/>
                <a:ea typeface="HelvNeue Light for IBM" charset="0"/>
                <a:cs typeface="Arial" panose="020B0604020202020204" pitchFamily="34" charset="0"/>
              </a:rPr>
              <a:t>Historical financial transactional logs contain sensitive information that must be protected, and must be retained for long periods of time for research and compliance purposes.</a:t>
            </a:r>
          </a:p>
        </p:txBody>
      </p:sp>
      <p:sp>
        <p:nvSpPr>
          <p:cNvPr id="33" name="Data records were compromised in 2015, including nearly 20 million financial records."/>
          <p:cNvSpPr/>
          <p:nvPr/>
        </p:nvSpPr>
        <p:spPr>
          <a:xfrm>
            <a:off x="6132089" y="1163598"/>
            <a:ext cx="2693584" cy="53347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3800"/>
            </a:lvl1pPr>
          </a:lstStyle>
          <a:p>
            <a:pPr defTabSz="912813" fontAlgn="base">
              <a:spcBef>
                <a:spcPct val="0"/>
              </a:spcBef>
              <a:spcAft>
                <a:spcPct val="0"/>
              </a:spcAft>
            </a:pPr>
            <a:r>
              <a:rPr lang="en-US" sz="1400" dirty="0">
                <a:solidFill>
                  <a:schemeClr val="tx1">
                    <a:lumMod val="50000"/>
                    <a:lumOff val="50000"/>
                  </a:schemeClr>
                </a:solidFill>
                <a:latin typeface="HelvNeue Light for IBM" charset="0"/>
                <a:ea typeface="HelvNeue Light for IBM" charset="0"/>
                <a:cs typeface="HelvNeue Light for IBM" charset="0"/>
              </a:rPr>
              <a:t>of financial institutions are putting more sensitive data in the cloud</a:t>
            </a:r>
          </a:p>
        </p:txBody>
      </p:sp>
      <p:sp>
        <p:nvSpPr>
          <p:cNvPr id="34" name="582.9M"/>
          <p:cNvSpPr/>
          <p:nvPr/>
        </p:nvSpPr>
        <p:spPr>
          <a:xfrm>
            <a:off x="5234407" y="1148208"/>
            <a:ext cx="897682"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7400">
                <a:solidFill>
                  <a:srgbClr val="3A7D99"/>
                </a:solidFill>
                <a:latin typeface="Lubalin Demi for IBM"/>
                <a:ea typeface="Lubalin Demi for IBM"/>
                <a:cs typeface="Lubalin Demi for IBM"/>
                <a:sym typeface="Lubalin Demi for IBM"/>
              </a:defRPr>
            </a:lvl1pPr>
          </a:lstStyle>
          <a:p>
            <a:pPr marL="0" marR="0" lvl="0" indent="0" defTabSz="912813" eaLnBrk="1" fontAlgn="base" latinLnBrk="0" hangingPunct="1">
              <a:lnSpc>
                <a:spcPct val="100000"/>
              </a:lnSpc>
              <a:spcBef>
                <a:spcPct val="0"/>
              </a:spcBef>
              <a:spcAft>
                <a:spcPct val="0"/>
              </a:spcAft>
              <a:buClrTx/>
              <a:buSzTx/>
              <a:buFontTx/>
              <a:buNone/>
              <a:tabLst/>
              <a:defRPr/>
            </a:pPr>
            <a:r>
              <a:rPr kumimoji="0" lang="en-US" sz="3000" b="0" i="0" u="none" strike="noStrike" kern="0" cap="none" spc="0" normalizeH="0" baseline="0" noProof="0" dirty="0">
                <a:ln>
                  <a:noFill/>
                </a:ln>
                <a:solidFill>
                  <a:srgbClr val="F19027"/>
                </a:solidFill>
                <a:effectLst/>
                <a:uLnTx/>
                <a:uFillTx/>
                <a:latin typeface="Lubalin Demi for IBM"/>
                <a:ea typeface="Lubalin Demi for IBM"/>
                <a:cs typeface="Lubalin Demi for IBM"/>
                <a:sym typeface="Lubalin Demi for IBM"/>
              </a:rPr>
              <a:t>48%</a:t>
            </a:r>
            <a:endParaRPr kumimoji="0" sz="3000" b="0" i="0" u="none" strike="noStrike" kern="0" cap="none" spc="0" normalizeH="0" baseline="0" noProof="0" dirty="0">
              <a:ln>
                <a:noFill/>
              </a:ln>
              <a:solidFill>
                <a:srgbClr val="F19027"/>
              </a:solidFill>
              <a:effectLst/>
              <a:uLnTx/>
              <a:uFillTx/>
              <a:latin typeface="Lubalin Demi for IBM"/>
              <a:ea typeface="Lubalin Demi for IBM"/>
              <a:cs typeface="Lubalin Demi for IBM"/>
              <a:sym typeface="Lubalin Demi for IBM"/>
            </a:endParaRPr>
          </a:p>
        </p:txBody>
      </p:sp>
      <p:pic>
        <p:nvPicPr>
          <p:cNvPr id="35" name="pasted-image.pdf" descr="pasted-image.pdf"/>
          <p:cNvPicPr>
            <a:picLocks noChangeAspect="1"/>
          </p:cNvPicPr>
          <p:nvPr/>
        </p:nvPicPr>
        <p:blipFill>
          <a:blip r:embed="rId2">
            <a:duotone>
              <a:srgbClr val="F19027">
                <a:shade val="45000"/>
                <a:satMod val="135000"/>
              </a:srgbClr>
              <a:prstClr val="white"/>
            </a:duotone>
            <a:extLst/>
          </a:blip>
          <a:stretch>
            <a:fillRect/>
          </a:stretch>
        </p:blipFill>
        <p:spPr>
          <a:xfrm>
            <a:off x="6132089" y="367088"/>
            <a:ext cx="987488" cy="730503"/>
          </a:xfrm>
          <a:prstGeom prst="rect">
            <a:avLst/>
          </a:prstGeom>
          <a:ln w="12700">
            <a:miter lim="400000"/>
          </a:ln>
        </p:spPr>
      </p:pic>
      <p:pic>
        <p:nvPicPr>
          <p:cNvPr id="36" name="pasted-image.pdf" descr="pasted-image.pdf"/>
          <p:cNvPicPr>
            <a:picLocks noChangeAspect="1"/>
          </p:cNvPicPr>
          <p:nvPr/>
        </p:nvPicPr>
        <p:blipFill>
          <a:blip r:embed="rId3">
            <a:duotone>
              <a:srgbClr val="F19027">
                <a:shade val="45000"/>
                <a:satMod val="135000"/>
              </a:srgbClr>
              <a:prstClr val="white"/>
            </a:duotone>
            <a:extLst/>
          </a:blip>
          <a:stretch>
            <a:fillRect/>
          </a:stretch>
        </p:blipFill>
        <p:spPr>
          <a:xfrm>
            <a:off x="7851028" y="502930"/>
            <a:ext cx="879944" cy="575059"/>
          </a:xfrm>
          <a:prstGeom prst="rect">
            <a:avLst/>
          </a:prstGeom>
          <a:ln w="12700">
            <a:miter lim="400000"/>
          </a:ln>
        </p:spPr>
      </p:pic>
      <p:sp>
        <p:nvSpPr>
          <p:cNvPr id="37" name="Line"/>
          <p:cNvSpPr/>
          <p:nvPr/>
        </p:nvSpPr>
        <p:spPr>
          <a:xfrm>
            <a:off x="7193821" y="790460"/>
            <a:ext cx="630511" cy="0"/>
          </a:xfrm>
          <a:prstGeom prst="line">
            <a:avLst/>
          </a:prstGeom>
          <a:ln w="50800">
            <a:solidFill>
              <a:srgbClr val="F19027"/>
            </a:solidFill>
            <a:miter lim="400000"/>
            <a:tailEnd type="triangle"/>
          </a:ln>
        </p:spPr>
        <p:txBody>
          <a:bodyPr lIns="50800" tIns="50800" rIns="50800" bIns="50800" anchor="ctr"/>
          <a:lstStyle/>
          <a:p>
            <a:pPr marL="0" marR="0" lvl="0" indent="0" defTabSz="912813" eaLnBrk="1" fontAlgn="base" latinLnBrk="0" hangingPunct="1">
              <a:lnSpc>
                <a:spcPct val="100000"/>
              </a:lnSpc>
              <a:spcBef>
                <a:spcPct val="0"/>
              </a:spcBef>
              <a:spcAft>
                <a:spcPct val="0"/>
              </a:spcAft>
              <a:buClrTx/>
              <a:buSzTx/>
              <a:buFontTx/>
              <a:buNone/>
              <a:tabLst/>
              <a:defRPr sz="3200"/>
            </a:pPr>
            <a:endParaRPr kumimoji="0" sz="3200" b="0" i="0" u="none" strike="noStrike" kern="0" cap="none" spc="0" normalizeH="0" baseline="0" noProof="0">
              <a:ln>
                <a:noFill/>
              </a:ln>
              <a:solidFill>
                <a:prstClr val="black"/>
              </a:solidFill>
              <a:effectLst/>
              <a:uLnTx/>
              <a:uFillTx/>
              <a:cs typeface="Arial" pitchFamily="34" charset="0"/>
            </a:endParaRPr>
          </a:p>
        </p:txBody>
      </p:sp>
      <p:sp>
        <p:nvSpPr>
          <p:cNvPr id="38" name="Rectangle 37"/>
          <p:cNvSpPr/>
          <p:nvPr/>
        </p:nvSpPr>
        <p:spPr>
          <a:xfrm>
            <a:off x="520883" y="3614269"/>
            <a:ext cx="3507910" cy="804747"/>
          </a:xfrm>
          <a:prstGeom prst="rect">
            <a:avLst/>
          </a:prstGeom>
          <a:ln w="19050">
            <a:solidFill>
              <a:srgbClr val="F19027"/>
            </a:solidFill>
          </a:ln>
        </p:spPr>
        <p:txBody>
          <a:bodyPr wrap="square" lIns="91440" tIns="91440" rIns="91440" bIns="91440" numCol="1" anchor="ctr">
            <a:normAutofit/>
          </a:body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F19027"/>
                </a:solidFill>
                <a:effectLst/>
                <a:uLnTx/>
                <a:uFillTx/>
                <a:latin typeface="Calibri"/>
                <a:ea typeface="HelvNeue Light Italic for IBM" charset="0"/>
                <a:cs typeface="Arial" pitchFamily="34" charset="0"/>
              </a:rPr>
              <a:t>“We generate a lot of log files that we have to store each year…”</a:t>
            </a:r>
          </a:p>
        </p:txBody>
      </p:sp>
      <p:sp>
        <p:nvSpPr>
          <p:cNvPr id="39" name="TextBox 38"/>
          <p:cNvSpPr txBox="1"/>
          <p:nvPr/>
        </p:nvSpPr>
        <p:spPr>
          <a:xfrm>
            <a:off x="4028793" y="3724256"/>
            <a:ext cx="1083950" cy="584775"/>
          </a:xfrm>
          <a:prstGeom prst="rect">
            <a:avLst/>
          </a:prstGeom>
          <a:noFill/>
          <a:ln>
            <a:noFill/>
          </a:ln>
        </p:spPr>
        <p:txBody>
          <a:bodyPr wrap="none" rtlCol="0">
            <a:spAutoFit/>
          </a:bodyPr>
          <a:lstStyle/>
          <a:p>
            <a:pPr algn="ctr" defTabSz="912813" fontAlgn="base">
              <a:spcBef>
                <a:spcPct val="0"/>
              </a:spcBef>
              <a:spcAft>
                <a:spcPct val="0"/>
              </a:spcAft>
            </a:pPr>
            <a:r>
              <a:rPr lang="en-US" sz="1600" dirty="0">
                <a:solidFill>
                  <a:prstClr val="black"/>
                </a:solidFill>
                <a:ea typeface="Lubalin Demi for IBM" charset="0"/>
                <a:cs typeface="Arial" pitchFamily="34" charset="0"/>
              </a:rPr>
              <a:t>User </a:t>
            </a:r>
          </a:p>
          <a:p>
            <a:pPr algn="ctr" defTabSz="912813" fontAlgn="base">
              <a:spcBef>
                <a:spcPct val="0"/>
              </a:spcBef>
              <a:spcAft>
                <a:spcPct val="0"/>
              </a:spcAft>
            </a:pPr>
            <a:r>
              <a:rPr lang="en-US" sz="1600" dirty="0">
                <a:solidFill>
                  <a:prstClr val="black"/>
                </a:solidFill>
                <a:ea typeface="Lubalin Demi for IBM" charset="0"/>
                <a:cs typeface="Arial" pitchFamily="34" charset="0"/>
              </a:rPr>
              <a:t>Feedback</a:t>
            </a:r>
          </a:p>
        </p:txBody>
      </p:sp>
      <p:sp>
        <p:nvSpPr>
          <p:cNvPr id="40" name="Rectangle 39"/>
          <p:cNvSpPr/>
          <p:nvPr/>
        </p:nvSpPr>
        <p:spPr>
          <a:xfrm>
            <a:off x="5255286" y="3614269"/>
            <a:ext cx="3596698" cy="821060"/>
          </a:xfrm>
          <a:prstGeom prst="rect">
            <a:avLst/>
          </a:prstGeom>
          <a:ln w="19050">
            <a:solidFill>
              <a:srgbClr val="F19027"/>
            </a:solidFill>
          </a:ln>
        </p:spPr>
        <p:txBody>
          <a:bodyPr wrap="square" tIns="91440" bIns="91440" anchor="ctr">
            <a:normAutofit/>
          </a:body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F19027"/>
                </a:solidFill>
                <a:effectLst/>
                <a:uLnTx/>
                <a:uFillTx/>
                <a:latin typeface="Calibri"/>
                <a:ea typeface="HelvNeue Light Italic for IBM" charset="0"/>
                <a:cs typeface="Arial" pitchFamily="34" charset="0"/>
              </a:rPr>
              <a:t>“That would be perfect. That’s what we would like to be able to do.”</a:t>
            </a:r>
          </a:p>
        </p:txBody>
      </p:sp>
      <p:sp>
        <p:nvSpPr>
          <p:cNvPr id="41" name="Triangle 7">
            <a:extLst>
              <a:ext uri="{FF2B5EF4-FFF2-40B4-BE49-F238E27FC236}">
                <a16:creationId xmlns:a16="http://schemas.microsoft.com/office/drawing/2014/main" id="{13071223-4253-4BF1-AF72-0CD46594DCEC}"/>
              </a:ext>
            </a:extLst>
          </p:cNvPr>
          <p:cNvSpPr/>
          <p:nvPr/>
        </p:nvSpPr>
        <p:spPr>
          <a:xfrm rot="5400000">
            <a:off x="4244409" y="2599070"/>
            <a:ext cx="957354" cy="220901"/>
          </a:xfrm>
          <a:prstGeom prst="triangle">
            <a:avLst>
              <a:gd name="adj" fmla="val 51391"/>
            </a:avLst>
          </a:prstGeom>
          <a:solidFill>
            <a:srgbClr val="5B9BD5"/>
          </a:solidFill>
          <a:ln w="12700" cap="flat" cmpd="sng" algn="ctr">
            <a:noFill/>
            <a:prstDash val="solid"/>
            <a:miter lim="800000"/>
          </a:ln>
          <a:effectLst/>
        </p:spPr>
        <p:txBody>
          <a:bodyPr rtlCol="0" anchor="ctr"/>
          <a:lstStyle/>
          <a:p>
            <a:pPr algn="ctr" defTabSz="914378">
              <a:defRPr/>
            </a:pPr>
            <a:endParaRPr lang="en-US" kern="0">
              <a:solidFill>
                <a:prstClr val="white"/>
              </a:solidFill>
              <a:latin typeface="Calibri"/>
            </a:endParaRPr>
          </a:p>
        </p:txBody>
      </p:sp>
    </p:spTree>
    <p:extLst>
      <p:ext uri="{BB962C8B-B14F-4D97-AF65-F5344CB8AC3E}">
        <p14:creationId xmlns:p14="http://schemas.microsoft.com/office/powerpoint/2010/main" val="1568891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ea typeface="HelvNeue Bold for IBM" charset="0"/>
              </a:rPr>
              <a:t>Reduce the threat from within</a:t>
            </a:r>
          </a:p>
        </p:txBody>
      </p:sp>
      <p:sp>
        <p:nvSpPr>
          <p:cNvPr id="28" name="Text Placeholder 2"/>
          <p:cNvSpPr txBox="1">
            <a:spLocks/>
          </p:cNvSpPr>
          <p:nvPr/>
        </p:nvSpPr>
        <p:spPr>
          <a:xfrm>
            <a:off x="446358" y="1701588"/>
            <a:ext cx="3902006" cy="2504196"/>
          </a:xfrm>
          <a:prstGeom prst="rect">
            <a:avLst/>
          </a:prstGeom>
        </p:spPr>
        <p:txBody>
          <a:bodyPr lIns="91438" tIns="45719" rIns="91438" bIns="45719">
            <a:noAutofit/>
          </a:bodyPr>
          <a:lstStyle>
            <a:lvl1pPr marL="0" indent="0" algn="l" defTabSz="912813" rtl="0" fontAlgn="base">
              <a:lnSpc>
                <a:spcPct val="100000"/>
              </a:lnSpc>
              <a:spcBef>
                <a:spcPts val="0"/>
              </a:spcBef>
              <a:spcAft>
                <a:spcPts val="600"/>
              </a:spcAft>
              <a:buClr>
                <a:schemeClr val="accent2"/>
              </a:buClr>
              <a:buSzPct val="85000"/>
              <a:buFont typeface="Arial" panose="020B0604020202020204" pitchFamily="34" charset="0"/>
              <a:buNone/>
              <a:tabLst>
                <a:tab pos="571486" algn="l"/>
              </a:tabLst>
              <a:defRPr sz="1600" kern="1200">
                <a:solidFill>
                  <a:schemeClr val="tx1"/>
                </a:solidFill>
                <a:latin typeface="Arial" panose="020B0604020202020204" pitchFamily="34" charset="0"/>
                <a:ea typeface="+mn-ea"/>
                <a:cs typeface="Arial" panose="020B0604020202020204" pitchFamily="34" charset="0"/>
              </a:defRPr>
            </a:lvl1pPr>
            <a:lvl2pPr marL="514337" indent="-285743" algn="l" defTabSz="912813" rtl="0" fontAlgn="base">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971526" indent="-285743" algn="l" defTabSz="912813" rtl="0" fontAlgn="base">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160" indent="-228594" algn="l" defTabSz="912813" rtl="0" fontAlgn="base">
              <a:lnSpc>
                <a:spcPct val="90000"/>
              </a:lnSpc>
              <a:spcBef>
                <a:spcPts val="500"/>
              </a:spcBef>
              <a:spcAft>
                <a:spcPct val="0"/>
              </a:spcAft>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2057348" indent="-228594" algn="l" defTabSz="912813" rtl="0" fontAlgn="base">
              <a:lnSpc>
                <a:spcPct val="90000"/>
              </a:lnSpc>
              <a:spcBef>
                <a:spcPts val="500"/>
              </a:spcBef>
              <a:spcAft>
                <a:spcPct val="0"/>
              </a:spcAft>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2813" rtl="0" eaLnBrk="1" fontAlgn="base" latinLnBrk="0" hangingPunct="1">
              <a:lnSpc>
                <a:spcPct val="100000"/>
              </a:lnSpc>
              <a:spcBef>
                <a:spcPts val="0"/>
              </a:spcBef>
              <a:spcAft>
                <a:spcPts val="600"/>
              </a:spcAft>
              <a:buClr>
                <a:srgbClr val="F19027"/>
              </a:buClr>
              <a:buSzPct val="85000"/>
              <a:buFont typeface="Arial" panose="020B0604020202020204" pitchFamily="34" charset="0"/>
              <a:buNone/>
              <a:tabLst>
                <a:tab pos="571486" algn="l"/>
              </a:tabLst>
              <a:defRPr/>
            </a:pPr>
            <a:r>
              <a:rPr kumimoji="0" lang="en-US" sz="1600" b="1" i="0" u="none" strike="noStrike" kern="1200" cap="none" spc="0" normalizeH="0" baseline="0" noProof="0">
                <a:ln>
                  <a:noFill/>
                </a:ln>
                <a:solidFill>
                  <a:sysClr val="windowText" lastClr="000000"/>
                </a:solidFill>
                <a:effectLst/>
                <a:uLnTx/>
                <a:uFillTx/>
                <a:latin typeface="Calibri"/>
                <a:ea typeface="HelvNeue Bold for IBM" charset="0"/>
                <a:cs typeface="Arial" panose="020B0604020202020204" pitchFamily="34" charset="0"/>
              </a:rPr>
              <a:t>TODAY</a:t>
            </a:r>
          </a:p>
          <a:p>
            <a:pPr marL="174625" marR="0" lvl="0" indent="-174625" algn="l" defTabSz="912813" rtl="0" eaLnBrk="1" fontAlgn="base" latinLnBrk="0" hangingPunct="1">
              <a:lnSpc>
                <a:spcPct val="100000"/>
              </a:lnSpc>
              <a:spcBef>
                <a:spcPts val="0"/>
              </a:spcBef>
              <a:spcAft>
                <a:spcPts val="600"/>
              </a:spcAft>
              <a:buClrTx/>
              <a:buSzPct val="85000"/>
              <a:buFont typeface="Arial" charset="0"/>
              <a:buChar char="•"/>
              <a:tabLst>
                <a:tab pos="571486" algn="l"/>
              </a:tabLst>
              <a:defRPr/>
            </a:pPr>
            <a:r>
              <a:rPr kumimoji="0" lang="en-US" sz="1400" b="0" i="0" u="none" strike="noStrike" kern="1200" cap="none" spc="0" normalizeH="0" baseline="0" noProof="0">
                <a:ln>
                  <a:noFill/>
                </a:ln>
                <a:solidFill>
                  <a:sysClr val="windowText" lastClr="000000"/>
                </a:solidFill>
                <a:effectLst/>
                <a:uLnTx/>
                <a:uFillTx/>
                <a:latin typeface="Calibri"/>
                <a:ea typeface="HelvNeue Light for IBM" charset="0"/>
                <a:cs typeface="Arial" panose="020B0604020202020204" pitchFamily="34" charset="0"/>
              </a:rPr>
              <a:t>Organizations have a priority to limit the number of users with access to data in the clear </a:t>
            </a:r>
          </a:p>
          <a:p>
            <a:pPr marL="174625" marR="0" lvl="0" indent="-174625" algn="l" defTabSz="912813" rtl="0" eaLnBrk="1" fontAlgn="base" latinLnBrk="0" hangingPunct="1">
              <a:lnSpc>
                <a:spcPct val="100000"/>
              </a:lnSpc>
              <a:spcBef>
                <a:spcPts val="0"/>
              </a:spcBef>
              <a:spcAft>
                <a:spcPts val="600"/>
              </a:spcAft>
              <a:buClrTx/>
              <a:buSzPct val="85000"/>
              <a:buFont typeface="Arial" charset="0"/>
              <a:buChar char="•"/>
              <a:tabLst>
                <a:tab pos="571486" algn="l"/>
              </a:tabLst>
              <a:defRPr/>
            </a:pPr>
            <a:r>
              <a:rPr kumimoji="0" lang="en-US" sz="1400" b="0" i="0" u="none" strike="noStrike" kern="1200" cap="none" spc="0" normalizeH="0" baseline="0" noProof="0">
                <a:ln>
                  <a:noFill/>
                </a:ln>
                <a:solidFill>
                  <a:sysClr val="windowText" lastClr="000000"/>
                </a:solidFill>
                <a:effectLst/>
                <a:uLnTx/>
                <a:uFillTx/>
                <a:latin typeface="Calibri"/>
                <a:ea typeface="HelvNeue Light for IBM" charset="0"/>
                <a:cs typeface="Arial" panose="020B0604020202020204" pitchFamily="34" charset="0"/>
              </a:rPr>
              <a:t>The fear of insider threat, either malicious or inadvertent, is a driving force and so is the need to simplify compliance.</a:t>
            </a:r>
          </a:p>
          <a:p>
            <a:pPr marL="0" marR="0" lvl="0" indent="0" algn="ctr" defTabSz="912813" rtl="0" eaLnBrk="1" fontAlgn="base" latinLnBrk="0" hangingPunct="1">
              <a:lnSpc>
                <a:spcPct val="100000"/>
              </a:lnSpc>
              <a:spcBef>
                <a:spcPts val="0"/>
              </a:spcBef>
              <a:spcAft>
                <a:spcPts val="600"/>
              </a:spcAft>
              <a:buClr>
                <a:srgbClr val="F19027"/>
              </a:buClr>
              <a:buSzPct val="85000"/>
              <a:buFont typeface="Arial" panose="020B0604020202020204" pitchFamily="34" charset="0"/>
              <a:buNone/>
              <a:tabLst>
                <a:tab pos="571486" algn="l"/>
              </a:tabLst>
              <a:defRPr/>
            </a:pPr>
            <a:endParaRPr kumimoji="0" lang="en-US" sz="1400" b="0" i="0" u="none" strike="noStrike" kern="1200" cap="none" spc="0" normalizeH="0" baseline="0" noProof="0" dirty="0">
              <a:ln>
                <a:noFill/>
              </a:ln>
              <a:solidFill>
                <a:srgbClr val="F19027"/>
              </a:solidFill>
              <a:effectLst/>
              <a:uLnTx/>
              <a:uFillTx/>
              <a:latin typeface="Calibri"/>
              <a:ea typeface="HelvNeue Light Italic for IBM" charset="0"/>
              <a:cs typeface="Arial" panose="020B0604020202020204" pitchFamily="34" charset="0"/>
            </a:endParaRPr>
          </a:p>
        </p:txBody>
      </p:sp>
      <p:sp>
        <p:nvSpPr>
          <p:cNvPr id="29" name="Text Placeholder 2"/>
          <p:cNvSpPr txBox="1">
            <a:spLocks/>
          </p:cNvSpPr>
          <p:nvPr/>
        </p:nvSpPr>
        <p:spPr>
          <a:xfrm>
            <a:off x="4832275" y="1701588"/>
            <a:ext cx="4086225" cy="1782762"/>
          </a:xfr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b="1" dirty="0">
                <a:ea typeface="HelvNeue Bold for IBM" charset="0"/>
                <a:cs typeface="Arial" panose="020B0604020202020204" pitchFamily="34" charset="0"/>
              </a:rPr>
              <a:t>WITH z14</a:t>
            </a:r>
          </a:p>
          <a:p>
            <a:r>
              <a:rPr lang="en-US" sz="1400" dirty="0">
                <a:ea typeface="HelvNeue Light for IBM" charset="0"/>
                <a:cs typeface="Arial" panose="020B0604020202020204" pitchFamily="34" charset="0"/>
              </a:rPr>
              <a:t>z14 enables encryption by policy tied to access control</a:t>
            </a:r>
          </a:p>
          <a:p>
            <a:r>
              <a:rPr lang="en-US" sz="1400" dirty="0">
                <a:ea typeface="HelvNeue Light for IBM" charset="0"/>
                <a:cs typeface="Arial" panose="020B0604020202020204" pitchFamily="34" charset="0"/>
              </a:rPr>
              <a:t>Separate access control to data sets and encryption keys providing separation of duties — </a:t>
            </a:r>
            <a:r>
              <a:rPr lang="en-US" sz="1400" i="1" dirty="0">
                <a:ea typeface="HelvNeue Light for IBM" charset="0"/>
                <a:cs typeface="Arial" panose="020B0604020202020204" pitchFamily="34" charset="0"/>
              </a:rPr>
              <a:t>eliminate entire classes of users from compliance scope</a:t>
            </a:r>
          </a:p>
        </p:txBody>
      </p:sp>
      <p:sp>
        <p:nvSpPr>
          <p:cNvPr id="30" name="Title 1"/>
          <p:cNvSpPr txBox="1">
            <a:spLocks/>
          </p:cNvSpPr>
          <p:nvPr/>
        </p:nvSpPr>
        <p:spPr>
          <a:xfrm>
            <a:off x="497840" y="714631"/>
            <a:ext cx="4144518" cy="862176"/>
          </a:xfrm>
          <a:prstGeom prst="rect">
            <a:avLst/>
          </a:prstGeom>
        </p:spPr>
        <p:txBody>
          <a:bodyPr vert="horz" lIns="68580" tIns="34290" rIns="68580" bIns="34290" rtlCol="0" anchor="t">
            <a:noAutofit/>
          </a:bodyPr>
          <a:lstStyle>
            <a:lvl1pPr algn="l" defTabSz="685800" rtl="0" eaLnBrk="1" latinLnBrk="0" hangingPunct="1">
              <a:lnSpc>
                <a:spcPct val="90000"/>
              </a:lnSpc>
              <a:spcBef>
                <a:spcPct val="0"/>
              </a:spcBef>
              <a:buNone/>
              <a:defRPr sz="2100" b="0" i="0" u="none" strike="noStrike" kern="1200" baseline="0">
                <a:solidFill>
                  <a:schemeClr val="bg1"/>
                </a:solidFill>
                <a:effectLst/>
                <a:latin typeface="Arial" charset="0"/>
                <a:ea typeface="Arial" charset="0"/>
                <a:cs typeface="Arial" charset="0"/>
              </a:defRPr>
            </a:lvl1pPr>
          </a:lstStyle>
          <a:p>
            <a:pPr fontAlgn="base">
              <a:spcAft>
                <a:spcPct val="0"/>
              </a:spcAft>
            </a:pPr>
            <a:r>
              <a:rPr lang="en-US" sz="1400" dirty="0">
                <a:solidFill>
                  <a:prstClr val="black"/>
                </a:solidFill>
                <a:latin typeface="Calibri"/>
                <a:ea typeface="HelvNeue Light for IBM" charset="0"/>
                <a:cs typeface="Arial" panose="020B0604020202020204" pitchFamily="34" charset="0"/>
              </a:rPr>
              <a:t>Ensure that that only the people with a need-to-know within the organization have access to data in the clear, while still allowing those who don’t to do their jobs efficiently and effectively. </a:t>
            </a:r>
          </a:p>
        </p:txBody>
      </p:sp>
      <p:sp>
        <p:nvSpPr>
          <p:cNvPr id="31" name="Data records were compromised in 2015, including nearly 20 million financial records."/>
          <p:cNvSpPr/>
          <p:nvPr/>
        </p:nvSpPr>
        <p:spPr>
          <a:xfrm>
            <a:off x="6010801" y="744100"/>
            <a:ext cx="2245176" cy="74892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3800"/>
            </a:lvl1pPr>
          </a:lstStyle>
          <a:p>
            <a:pPr defTabSz="912813" fontAlgn="base">
              <a:spcBef>
                <a:spcPct val="0"/>
              </a:spcBef>
              <a:spcAft>
                <a:spcPct val="0"/>
              </a:spcAft>
            </a:pPr>
            <a:r>
              <a:rPr lang="en-US" sz="1400" dirty="0">
                <a:solidFill>
                  <a:prstClr val="white"/>
                </a:solidFill>
                <a:ea typeface="HelvNeue Light for IBM" charset="0"/>
                <a:cs typeface="Arial" pitchFamily="34" charset="0"/>
              </a:rPr>
              <a:t>Of security attacks on financial institutions in 2016 were </a:t>
            </a:r>
            <a:r>
              <a:rPr lang="en-US" sz="1400" dirty="0">
                <a:solidFill>
                  <a:prstClr val="white"/>
                </a:solidFill>
                <a:ea typeface="HelvNeue Bold for IBM" charset="0"/>
                <a:cs typeface="Arial" pitchFamily="34" charset="0"/>
              </a:rPr>
              <a:t>insider</a:t>
            </a:r>
            <a:r>
              <a:rPr lang="en-US" sz="1400" b="1" dirty="0">
                <a:solidFill>
                  <a:prstClr val="white"/>
                </a:solidFill>
                <a:ea typeface="HelvNeue Light for IBM" charset="0"/>
                <a:cs typeface="Arial" pitchFamily="34" charset="0"/>
              </a:rPr>
              <a:t> </a:t>
            </a:r>
            <a:r>
              <a:rPr lang="en-US" sz="1400" dirty="0">
                <a:solidFill>
                  <a:prstClr val="white"/>
                </a:solidFill>
                <a:ea typeface="HelvNeue Light for IBM" charset="0"/>
                <a:cs typeface="Arial" pitchFamily="34" charset="0"/>
              </a:rPr>
              <a:t>attacks.</a:t>
            </a:r>
          </a:p>
        </p:txBody>
      </p:sp>
      <p:sp>
        <p:nvSpPr>
          <p:cNvPr id="32" name="Rectangle 31"/>
          <p:cNvSpPr/>
          <p:nvPr/>
        </p:nvSpPr>
        <p:spPr>
          <a:xfrm>
            <a:off x="330588" y="3432132"/>
            <a:ext cx="3545515" cy="1011936"/>
          </a:xfrm>
          <a:prstGeom prst="rect">
            <a:avLst/>
          </a:prstGeom>
          <a:ln w="19050">
            <a:solidFill>
              <a:srgbClr val="F19027"/>
            </a:solidFill>
          </a:ln>
        </p:spPr>
        <p:txBody>
          <a:bodyPr wrap="square" lIns="91440" tIns="91440" rIns="91440" bIns="91440" numCol="1" anchor="ctr">
            <a:normAutofit/>
          </a:body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F19027"/>
                </a:solidFill>
                <a:effectLst/>
                <a:uLnTx/>
                <a:uFillTx/>
                <a:latin typeface="Calibri"/>
                <a:ea typeface="HelvNeue Light Italic for IBM" charset="0"/>
                <a:cs typeface="Arial" pitchFamily="34" charset="0"/>
              </a:rPr>
              <a:t>“We have to track all our DBA activity to make sure they’re not doing what they don’t need to be doing.”</a:t>
            </a:r>
          </a:p>
        </p:txBody>
      </p:sp>
      <p:sp>
        <p:nvSpPr>
          <p:cNvPr id="33" name="TextBox 32"/>
          <p:cNvSpPr txBox="1"/>
          <p:nvPr/>
        </p:nvSpPr>
        <p:spPr>
          <a:xfrm>
            <a:off x="3947815" y="3614934"/>
            <a:ext cx="1197765" cy="646331"/>
          </a:xfrm>
          <a:prstGeom prst="rect">
            <a:avLst/>
          </a:prstGeom>
          <a:noFill/>
          <a:ln>
            <a:noFill/>
          </a:ln>
        </p:spPr>
        <p:txBody>
          <a:bodyPr wrap="none" rtlCol="0">
            <a:spAutoFit/>
          </a:bodyPr>
          <a:lstStyle/>
          <a:p>
            <a:pPr algn="ctr" defTabSz="912813" fontAlgn="base">
              <a:spcBef>
                <a:spcPct val="0"/>
              </a:spcBef>
              <a:spcAft>
                <a:spcPct val="0"/>
              </a:spcAft>
            </a:pPr>
            <a:r>
              <a:rPr lang="en-US" dirty="0">
                <a:solidFill>
                  <a:prstClr val="black"/>
                </a:solidFill>
                <a:ea typeface="Lubalin Demi for IBM" charset="0"/>
                <a:cs typeface="Arial" pitchFamily="34" charset="0"/>
              </a:rPr>
              <a:t>User </a:t>
            </a:r>
          </a:p>
          <a:p>
            <a:pPr algn="ctr" defTabSz="912813" fontAlgn="base">
              <a:spcBef>
                <a:spcPct val="0"/>
              </a:spcBef>
              <a:spcAft>
                <a:spcPct val="0"/>
              </a:spcAft>
            </a:pPr>
            <a:r>
              <a:rPr lang="en-US" dirty="0">
                <a:solidFill>
                  <a:prstClr val="black"/>
                </a:solidFill>
                <a:ea typeface="Lubalin Demi for IBM" charset="0"/>
                <a:cs typeface="Arial" pitchFamily="34" charset="0"/>
              </a:rPr>
              <a:t>Feedback</a:t>
            </a:r>
          </a:p>
        </p:txBody>
      </p:sp>
      <p:sp>
        <p:nvSpPr>
          <p:cNvPr id="34" name="Rectangle 33"/>
          <p:cNvSpPr/>
          <p:nvPr/>
        </p:nvSpPr>
        <p:spPr>
          <a:xfrm>
            <a:off x="5279776" y="3402413"/>
            <a:ext cx="3596698" cy="1011936"/>
          </a:xfrm>
          <a:prstGeom prst="rect">
            <a:avLst/>
          </a:prstGeom>
          <a:ln w="19050">
            <a:solidFill>
              <a:srgbClr val="F19027"/>
            </a:solidFill>
          </a:ln>
        </p:spPr>
        <p:txBody>
          <a:bodyPr wrap="square" tIns="91440" bIns="91440" anchor="ctr">
            <a:normAutofit/>
          </a:body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F19027"/>
                </a:solidFill>
                <a:effectLst/>
                <a:uLnTx/>
                <a:uFillTx/>
                <a:latin typeface="Calibri"/>
                <a:ea typeface="HelvNeue Light Italic for IBM" charset="0"/>
                <a:cs typeface="Arial" pitchFamily="34" charset="0"/>
              </a:rPr>
              <a:t>“You covered my storage guys—that was important.”</a:t>
            </a:r>
          </a:p>
        </p:txBody>
      </p:sp>
      <p:sp>
        <p:nvSpPr>
          <p:cNvPr id="35" name="Triangle 7">
            <a:extLst>
              <a:ext uri="{FF2B5EF4-FFF2-40B4-BE49-F238E27FC236}">
                <a16:creationId xmlns:a16="http://schemas.microsoft.com/office/drawing/2014/main" id="{5707FFB2-82CD-4471-8C93-3FABA2948658}"/>
              </a:ext>
            </a:extLst>
          </p:cNvPr>
          <p:cNvSpPr/>
          <p:nvPr/>
        </p:nvSpPr>
        <p:spPr>
          <a:xfrm rot="5400000">
            <a:off x="4095908" y="2482519"/>
            <a:ext cx="957354" cy="220901"/>
          </a:xfrm>
          <a:prstGeom prst="triangle">
            <a:avLst>
              <a:gd name="adj" fmla="val 51391"/>
            </a:avLst>
          </a:prstGeom>
          <a:solidFill>
            <a:srgbClr val="5B9BD5"/>
          </a:solidFill>
          <a:ln w="12700" cap="flat" cmpd="sng" algn="ctr">
            <a:noFill/>
            <a:prstDash val="solid"/>
            <a:miter lim="800000"/>
          </a:ln>
          <a:effectLst/>
        </p:spPr>
        <p:txBody>
          <a:bodyPr rtlCol="0" anchor="ctr"/>
          <a:lstStyle/>
          <a:p>
            <a:pPr algn="ctr" defTabSz="914378">
              <a:defRPr/>
            </a:pPr>
            <a:endParaRPr lang="en-US" kern="0">
              <a:solidFill>
                <a:prstClr val="white"/>
              </a:solidFill>
              <a:cs typeface="Arial" pitchFamily="34" charset="0"/>
            </a:endParaRPr>
          </a:p>
        </p:txBody>
      </p:sp>
      <p:sp>
        <p:nvSpPr>
          <p:cNvPr id="36" name="582.9M">
            <a:extLst>
              <a:ext uri="{FF2B5EF4-FFF2-40B4-BE49-F238E27FC236}">
                <a16:creationId xmlns:a16="http://schemas.microsoft.com/office/drawing/2014/main" id="{E7F40C1E-1406-4A59-94A1-4B0CDD35629D}"/>
              </a:ext>
            </a:extLst>
          </p:cNvPr>
          <p:cNvSpPr/>
          <p:nvPr/>
        </p:nvSpPr>
        <p:spPr>
          <a:xfrm>
            <a:off x="7763842" y="446307"/>
            <a:ext cx="1064827" cy="56425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7400">
                <a:solidFill>
                  <a:srgbClr val="3A7D99"/>
                </a:solidFill>
                <a:latin typeface="Lubalin Demi for IBM"/>
                <a:ea typeface="Lubalin Demi for IBM"/>
                <a:cs typeface="Lubalin Demi for IBM"/>
                <a:sym typeface="Lubalin Demi for IBM"/>
              </a:defRPr>
            </a:lvl1pP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ED7D31"/>
                </a:solidFill>
                <a:effectLst/>
                <a:uLnTx/>
                <a:uFillTx/>
                <a:latin typeface="Lubalin Demi for IBM"/>
                <a:ea typeface="Lubalin Demi for IBM"/>
                <a:cs typeface="Lubalin Demi for IBM"/>
                <a:sym typeface="Lubalin Demi for IBM"/>
              </a:rPr>
              <a:t>58%</a:t>
            </a:r>
            <a:endParaRPr kumimoji="0" sz="3000" b="0" i="0" u="none" strike="noStrike" kern="0" cap="none" spc="0" normalizeH="0" baseline="0" noProof="0" dirty="0">
              <a:ln>
                <a:noFill/>
              </a:ln>
              <a:solidFill>
                <a:srgbClr val="ED7D31"/>
              </a:solidFill>
              <a:effectLst/>
              <a:uLnTx/>
              <a:uFillTx/>
              <a:latin typeface="Lubalin Demi for IBM"/>
              <a:ea typeface="Lubalin Demi for IBM"/>
              <a:cs typeface="Lubalin Demi for IBM"/>
              <a:sym typeface="Lubalin Demi for IBM"/>
            </a:endParaRPr>
          </a:p>
        </p:txBody>
      </p:sp>
      <p:graphicFrame>
        <p:nvGraphicFramePr>
          <p:cNvPr id="37" name="2D Pie Chart">
            <a:extLst>
              <a:ext uri="{FF2B5EF4-FFF2-40B4-BE49-F238E27FC236}">
                <a16:creationId xmlns:a16="http://schemas.microsoft.com/office/drawing/2014/main" id="{B08DE5AB-2423-4D5C-BA32-374D3F5F4B4A}"/>
              </a:ext>
            </a:extLst>
          </p:cNvPr>
          <p:cNvGraphicFramePr/>
          <p:nvPr>
            <p:extLst/>
          </p:nvPr>
        </p:nvGraphicFramePr>
        <p:xfrm>
          <a:off x="6446044" y="490876"/>
          <a:ext cx="1327071" cy="13270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62937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ea typeface="HelvNeue Bold for IBM" charset="0"/>
              </a:rPr>
              <a:t>Meet audit and compliance obligations</a:t>
            </a:r>
          </a:p>
        </p:txBody>
      </p:sp>
      <p:sp>
        <p:nvSpPr>
          <p:cNvPr id="27" name="Text Placeholder 2"/>
          <p:cNvSpPr txBox="1">
            <a:spLocks/>
          </p:cNvSpPr>
          <p:nvPr/>
        </p:nvSpPr>
        <p:spPr>
          <a:xfrm>
            <a:off x="484423" y="1771162"/>
            <a:ext cx="3752297" cy="1632410"/>
          </a:xfrm>
          <a:prstGeom prst="rect">
            <a:avLst/>
          </a:prstGeom>
        </p:spPr>
        <p:txBody>
          <a:bodyPr lIns="91438" tIns="45719" rIns="91438" bIns="45719">
            <a:noAutofit/>
          </a:bodyPr>
          <a:lstStyle>
            <a:lvl1pPr marL="0" indent="0" algn="l" defTabSz="912813" rtl="0" fontAlgn="base">
              <a:lnSpc>
                <a:spcPct val="100000"/>
              </a:lnSpc>
              <a:spcBef>
                <a:spcPts val="0"/>
              </a:spcBef>
              <a:spcAft>
                <a:spcPts val="600"/>
              </a:spcAft>
              <a:buClr>
                <a:schemeClr val="accent2"/>
              </a:buClr>
              <a:buSzPct val="85000"/>
              <a:buFont typeface="Arial" panose="020B0604020202020204" pitchFamily="34" charset="0"/>
              <a:buNone/>
              <a:tabLst>
                <a:tab pos="571486" algn="l"/>
              </a:tabLst>
              <a:defRPr sz="1600" kern="1200">
                <a:solidFill>
                  <a:schemeClr val="tx1"/>
                </a:solidFill>
                <a:latin typeface="Arial" panose="020B0604020202020204" pitchFamily="34" charset="0"/>
                <a:ea typeface="+mn-ea"/>
                <a:cs typeface="Arial" panose="020B0604020202020204" pitchFamily="34" charset="0"/>
              </a:defRPr>
            </a:lvl1pPr>
            <a:lvl2pPr marL="514337" indent="-285743" algn="l" defTabSz="912813" rtl="0" fontAlgn="base">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971526" indent="-285743" algn="l" defTabSz="912813" rtl="0" fontAlgn="base">
              <a:lnSpc>
                <a:spcPct val="100000"/>
              </a:lnSpc>
              <a:spcBef>
                <a:spcPts val="0"/>
              </a:spcBef>
              <a:spcAft>
                <a:spcPts val="500"/>
              </a:spcAft>
              <a:buClr>
                <a:schemeClr val="accent2"/>
              </a:buClr>
              <a:buSzPct val="8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160" indent="-228594" algn="l" defTabSz="912813" rtl="0" fontAlgn="base">
              <a:lnSpc>
                <a:spcPct val="90000"/>
              </a:lnSpc>
              <a:spcBef>
                <a:spcPts val="500"/>
              </a:spcBef>
              <a:spcAft>
                <a:spcPct val="0"/>
              </a:spcAft>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2057348" indent="-228594" algn="l" defTabSz="912813" rtl="0" fontAlgn="base">
              <a:lnSpc>
                <a:spcPct val="90000"/>
              </a:lnSpc>
              <a:spcBef>
                <a:spcPts val="500"/>
              </a:spcBef>
              <a:spcAft>
                <a:spcPct val="0"/>
              </a:spcAft>
              <a:buSzPct val="75000"/>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mn-lt"/>
                <a:ea typeface="HelvNeue Bold for IBM" charset="0"/>
              </a:rPr>
              <a:t>TODAY</a:t>
            </a:r>
          </a:p>
          <a:p>
            <a:pPr marL="173038" indent="-173038">
              <a:buClrTx/>
              <a:buFont typeface="Arial" panose="020B0604020202020204" pitchFamily="34" charset="0"/>
              <a:buChar char="•"/>
            </a:pPr>
            <a:r>
              <a:rPr lang="en-US" sz="1400" dirty="0">
                <a:latin typeface="+mn-lt"/>
                <a:ea typeface="HelvNeue Light for IBM" charset="0"/>
              </a:rPr>
              <a:t>Organizations are faced with multiple audits per year - internal, external, client…a state of near continuous audit </a:t>
            </a:r>
          </a:p>
        </p:txBody>
      </p:sp>
      <p:sp>
        <p:nvSpPr>
          <p:cNvPr id="28" name="Text Placeholder 2"/>
          <p:cNvSpPr txBox="1">
            <a:spLocks/>
          </p:cNvSpPr>
          <p:nvPr/>
        </p:nvSpPr>
        <p:spPr>
          <a:xfrm>
            <a:off x="4647247" y="1771162"/>
            <a:ext cx="4496754" cy="2024034"/>
          </a:xfr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1600" b="1" dirty="0">
                <a:ea typeface="HelvNeue Bold for IBM" charset="0"/>
                <a:cs typeface="Arial" panose="020B0604020202020204" pitchFamily="34" charset="0"/>
              </a:rPr>
              <a:t>WITH z14</a:t>
            </a:r>
          </a:p>
          <a:p>
            <a:r>
              <a:rPr lang="en-US" sz="1400" dirty="0">
                <a:ea typeface="HelvNeue Light for IBM" charset="0"/>
                <a:cs typeface="Arial" panose="020B0604020202020204" pitchFamily="34" charset="0"/>
              </a:rPr>
              <a:t>With Pervasive Encryption, organizations no longer have to encrypt only data for compliance, and can encrypt all application/database data</a:t>
            </a:r>
          </a:p>
          <a:p>
            <a:r>
              <a:rPr lang="en-US" sz="1400" dirty="0">
                <a:ea typeface="HelvNeue Light for IBM" charset="0"/>
                <a:cs typeface="Arial" panose="020B0604020202020204" pitchFamily="34" charset="0"/>
              </a:rPr>
              <a:t>z14 provides solutions for both application teams and auditors to verify up-to-date compliance stats in near real-time</a:t>
            </a:r>
          </a:p>
        </p:txBody>
      </p:sp>
      <p:sp>
        <p:nvSpPr>
          <p:cNvPr id="29" name="Title 1"/>
          <p:cNvSpPr txBox="1">
            <a:spLocks/>
          </p:cNvSpPr>
          <p:nvPr/>
        </p:nvSpPr>
        <p:spPr>
          <a:xfrm>
            <a:off x="484422" y="747353"/>
            <a:ext cx="4619121" cy="862176"/>
          </a:xfrm>
          <a:prstGeom prst="rect">
            <a:avLst/>
          </a:prstGeom>
        </p:spPr>
        <p:txBody>
          <a:bodyPr vert="horz" lIns="68580" tIns="34290" rIns="68580" bIns="34290" rtlCol="0" anchor="t">
            <a:noAutofit/>
          </a:bodyPr>
          <a:lstStyle>
            <a:lvl1pPr algn="l" defTabSz="685800" rtl="0" eaLnBrk="1" latinLnBrk="0" hangingPunct="1">
              <a:lnSpc>
                <a:spcPct val="90000"/>
              </a:lnSpc>
              <a:spcBef>
                <a:spcPct val="0"/>
              </a:spcBef>
              <a:buNone/>
              <a:defRPr sz="2100" b="0" i="0" u="none" strike="noStrike" kern="1200" baseline="0">
                <a:solidFill>
                  <a:schemeClr val="bg1"/>
                </a:solidFill>
                <a:effectLst/>
                <a:latin typeface="Arial" charset="0"/>
                <a:ea typeface="Arial" charset="0"/>
                <a:cs typeface="Arial" charset="0"/>
              </a:defRPr>
            </a:lvl1pPr>
          </a:lstStyle>
          <a:p>
            <a:pPr fontAlgn="base">
              <a:spcAft>
                <a:spcPct val="0"/>
              </a:spcAft>
            </a:pPr>
            <a:r>
              <a:rPr lang="en-US" sz="1400" dirty="0">
                <a:solidFill>
                  <a:prstClr val="black"/>
                </a:solidFill>
                <a:latin typeface="Calibri"/>
                <a:ea typeface="HelvNeue Light for IBM" charset="0"/>
                <a:cs typeface="Arial" panose="020B0604020202020204" pitchFamily="34" charset="0"/>
              </a:rPr>
              <a:t>Comply with numerous Financial Services Sector regulations and endure relentless inspection and audit from internal auditors, external auditors, and clients.</a:t>
            </a:r>
          </a:p>
        </p:txBody>
      </p:sp>
      <p:sp>
        <p:nvSpPr>
          <p:cNvPr id="30" name="Data records were compromised in 2015, including nearly 20 million financial records."/>
          <p:cNvSpPr/>
          <p:nvPr/>
        </p:nvSpPr>
        <p:spPr>
          <a:xfrm>
            <a:off x="7374433" y="1094436"/>
            <a:ext cx="1695012" cy="53347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3800"/>
            </a:lvl1pPr>
          </a:lstStyle>
          <a:p>
            <a:pPr defTabSz="912813" fontAlgn="base">
              <a:spcBef>
                <a:spcPct val="0"/>
              </a:spcBef>
              <a:spcAft>
                <a:spcPct val="0"/>
              </a:spcAft>
            </a:pPr>
            <a:r>
              <a:rPr lang="en-US" sz="1400" dirty="0">
                <a:solidFill>
                  <a:schemeClr val="tx1">
                    <a:lumMod val="50000"/>
                    <a:lumOff val="50000"/>
                  </a:schemeClr>
                </a:solidFill>
                <a:latin typeface="HelvNeue Light for IBM" charset="0"/>
                <a:ea typeface="HelvNeue Light for IBM" charset="0"/>
                <a:cs typeface="HelvNeue Light for IBM" charset="0"/>
              </a:rPr>
              <a:t>Average cost of a data breach in 2016</a:t>
            </a:r>
          </a:p>
        </p:txBody>
      </p:sp>
      <p:sp>
        <p:nvSpPr>
          <p:cNvPr id="31" name="582.9M"/>
          <p:cNvSpPr/>
          <p:nvPr/>
        </p:nvSpPr>
        <p:spPr>
          <a:xfrm>
            <a:off x="7374433" y="591453"/>
            <a:ext cx="924933"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7400">
                <a:solidFill>
                  <a:srgbClr val="3A7D99"/>
                </a:solidFill>
                <a:latin typeface="Lubalin Demi for IBM"/>
                <a:ea typeface="Lubalin Demi for IBM"/>
                <a:cs typeface="Lubalin Demi for IBM"/>
                <a:sym typeface="Lubalin Demi for IBM"/>
              </a:defRPr>
            </a:lvl1pPr>
          </a:lstStyle>
          <a:p>
            <a:pPr marL="0" marR="0" lvl="0" indent="0" defTabSz="912813" eaLnBrk="1" fontAlgn="base" latinLnBrk="0" hangingPunct="1">
              <a:lnSpc>
                <a:spcPct val="100000"/>
              </a:lnSpc>
              <a:spcBef>
                <a:spcPct val="0"/>
              </a:spcBef>
              <a:spcAft>
                <a:spcPct val="0"/>
              </a:spcAft>
              <a:buClrTx/>
              <a:buSzTx/>
              <a:buFontTx/>
              <a:buNone/>
              <a:tabLst/>
              <a:defRPr/>
            </a:pPr>
            <a:r>
              <a:rPr kumimoji="0" lang="en-US" sz="3000" b="0" i="0" u="none" strike="noStrike" kern="0" cap="none" spc="0" normalizeH="0" baseline="0" noProof="0" dirty="0">
                <a:ln>
                  <a:noFill/>
                </a:ln>
                <a:solidFill>
                  <a:srgbClr val="F19027"/>
                </a:solidFill>
                <a:effectLst/>
                <a:uLnTx/>
                <a:uFillTx/>
                <a:latin typeface="Lubalin Demi for IBM"/>
                <a:ea typeface="Lubalin Demi for IBM"/>
                <a:cs typeface="Lubalin Demi for IBM"/>
                <a:sym typeface="Lubalin Demi for IBM"/>
              </a:rPr>
              <a:t>$4M</a:t>
            </a:r>
            <a:endParaRPr kumimoji="0" sz="3000" b="0" i="0" u="none" strike="noStrike" kern="0" cap="none" spc="0" normalizeH="0" baseline="0" noProof="0" dirty="0">
              <a:ln>
                <a:noFill/>
              </a:ln>
              <a:solidFill>
                <a:srgbClr val="F19027"/>
              </a:solidFill>
              <a:effectLst/>
              <a:uLnTx/>
              <a:uFillTx/>
              <a:latin typeface="Lubalin Demi for IBM"/>
              <a:ea typeface="Lubalin Demi for IBM"/>
              <a:cs typeface="Lubalin Demi for IBM"/>
              <a:sym typeface="Lubalin Demi for IBM"/>
            </a:endParaRPr>
          </a:p>
        </p:txBody>
      </p:sp>
      <p:pic>
        <p:nvPicPr>
          <p:cNvPr id="32" name="pasted-image.pdf" descr="pasted-image.pdf"/>
          <p:cNvPicPr>
            <a:picLocks noChangeAspect="1"/>
          </p:cNvPicPr>
          <p:nvPr/>
        </p:nvPicPr>
        <p:blipFill>
          <a:blip r:embed="rId2">
            <a:duotone>
              <a:schemeClr val="accent4">
                <a:shade val="45000"/>
                <a:satMod val="135000"/>
              </a:schemeClr>
              <a:prstClr val="white"/>
            </a:duotone>
            <a:extLst/>
          </a:blip>
          <a:stretch>
            <a:fillRect/>
          </a:stretch>
        </p:blipFill>
        <p:spPr>
          <a:xfrm>
            <a:off x="6257260" y="576547"/>
            <a:ext cx="1015368" cy="974607"/>
          </a:xfrm>
          <a:prstGeom prst="rect">
            <a:avLst/>
          </a:prstGeom>
          <a:ln w="12700">
            <a:miter lim="400000"/>
          </a:ln>
        </p:spPr>
      </p:pic>
      <p:sp>
        <p:nvSpPr>
          <p:cNvPr id="33" name="Rectangle 32"/>
          <p:cNvSpPr/>
          <p:nvPr/>
        </p:nvSpPr>
        <p:spPr>
          <a:xfrm>
            <a:off x="459157" y="3559102"/>
            <a:ext cx="3446621" cy="892136"/>
          </a:xfrm>
          <a:prstGeom prst="rect">
            <a:avLst/>
          </a:prstGeom>
          <a:ln w="19050">
            <a:solidFill>
              <a:srgbClr val="F19027"/>
            </a:solidFill>
          </a:ln>
        </p:spPr>
        <p:txBody>
          <a:bodyPr wrap="square" lIns="91440" tIns="91440" rIns="91440" bIns="91440" numCol="1" anchor="ctr">
            <a:normAutofit/>
          </a:body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F19027"/>
                </a:solidFill>
                <a:effectLst/>
                <a:uLnTx/>
                <a:uFillTx/>
                <a:latin typeface="Calibri"/>
                <a:ea typeface="HelvNeue Light Italic for IBM" charset="0"/>
                <a:cs typeface="Arial" pitchFamily="34" charset="0"/>
              </a:rPr>
              <a:t>“Increasing rules from inside and outside is our biggest security concern for the next 5 years.”</a:t>
            </a:r>
          </a:p>
        </p:txBody>
      </p:sp>
      <p:sp>
        <p:nvSpPr>
          <p:cNvPr id="34" name="TextBox 33"/>
          <p:cNvSpPr txBox="1"/>
          <p:nvPr/>
        </p:nvSpPr>
        <p:spPr>
          <a:xfrm>
            <a:off x="3905779" y="3559102"/>
            <a:ext cx="1197765" cy="646331"/>
          </a:xfrm>
          <a:prstGeom prst="rect">
            <a:avLst/>
          </a:prstGeom>
          <a:noFill/>
          <a:ln>
            <a:noFill/>
          </a:ln>
        </p:spPr>
        <p:txBody>
          <a:bodyPr wrap="none" rtlCol="0">
            <a:spAutoFit/>
          </a:bodyPr>
          <a:lstStyle/>
          <a:p>
            <a:pPr algn="ctr" defTabSz="912813" fontAlgn="base">
              <a:spcBef>
                <a:spcPct val="0"/>
              </a:spcBef>
              <a:spcAft>
                <a:spcPct val="0"/>
              </a:spcAft>
            </a:pPr>
            <a:r>
              <a:rPr lang="en-US" dirty="0">
                <a:solidFill>
                  <a:prstClr val="black"/>
                </a:solidFill>
                <a:ea typeface="Lubalin Demi for IBM" charset="0"/>
                <a:cs typeface="Arial" pitchFamily="34" charset="0"/>
              </a:rPr>
              <a:t>User </a:t>
            </a:r>
          </a:p>
          <a:p>
            <a:pPr algn="ctr" defTabSz="912813" fontAlgn="base">
              <a:spcBef>
                <a:spcPct val="0"/>
              </a:spcBef>
              <a:spcAft>
                <a:spcPct val="0"/>
              </a:spcAft>
            </a:pPr>
            <a:r>
              <a:rPr lang="en-US" dirty="0">
                <a:solidFill>
                  <a:prstClr val="black"/>
                </a:solidFill>
                <a:ea typeface="Lubalin Demi for IBM" charset="0"/>
                <a:cs typeface="Arial" pitchFamily="34" charset="0"/>
              </a:rPr>
              <a:t>Feedback</a:t>
            </a:r>
          </a:p>
        </p:txBody>
      </p:sp>
      <p:sp>
        <p:nvSpPr>
          <p:cNvPr id="35" name="Rectangle 34"/>
          <p:cNvSpPr/>
          <p:nvPr/>
        </p:nvSpPr>
        <p:spPr>
          <a:xfrm>
            <a:off x="5308808" y="3559102"/>
            <a:ext cx="3596698" cy="892136"/>
          </a:xfrm>
          <a:prstGeom prst="rect">
            <a:avLst/>
          </a:prstGeom>
          <a:ln w="19050">
            <a:solidFill>
              <a:srgbClr val="F19027"/>
            </a:solidFill>
          </a:ln>
        </p:spPr>
        <p:txBody>
          <a:bodyPr wrap="square" tIns="91440" bIns="91440" anchor="ctr">
            <a:normAutofit/>
          </a:body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F19027"/>
                </a:solidFill>
                <a:effectLst/>
                <a:uLnTx/>
                <a:uFillTx/>
                <a:latin typeface="Calibri"/>
                <a:ea typeface="HelvNeue Light Italic for IBM" charset="0"/>
                <a:cs typeface="Arial" pitchFamily="34" charset="0"/>
              </a:rPr>
              <a:t>“It’s simple to demonstrate compliance, and we know what’s coming well before the audit happens.”</a:t>
            </a:r>
          </a:p>
        </p:txBody>
      </p:sp>
      <p:sp>
        <p:nvSpPr>
          <p:cNvPr id="36" name="Triangle 7">
            <a:extLst>
              <a:ext uri="{FF2B5EF4-FFF2-40B4-BE49-F238E27FC236}">
                <a16:creationId xmlns:a16="http://schemas.microsoft.com/office/drawing/2014/main" id="{C947F18E-BC09-4BAE-922F-A94BDBF910D2}"/>
              </a:ext>
            </a:extLst>
          </p:cNvPr>
          <p:cNvSpPr/>
          <p:nvPr/>
        </p:nvSpPr>
        <p:spPr>
          <a:xfrm rot="5400000">
            <a:off x="4025983" y="2476917"/>
            <a:ext cx="957354" cy="220901"/>
          </a:xfrm>
          <a:prstGeom prst="triangle">
            <a:avLst>
              <a:gd name="adj" fmla="val 51391"/>
            </a:avLst>
          </a:prstGeom>
          <a:solidFill>
            <a:srgbClr val="5B9BD5"/>
          </a:solidFill>
          <a:ln w="12700" cap="flat" cmpd="sng" algn="ctr">
            <a:noFill/>
            <a:prstDash val="solid"/>
            <a:miter lim="800000"/>
          </a:ln>
          <a:effectLst/>
        </p:spPr>
        <p:txBody>
          <a:bodyPr rtlCol="0" anchor="ctr"/>
          <a:lstStyle/>
          <a:p>
            <a:pPr algn="ctr" defTabSz="914378">
              <a:defRPr/>
            </a:pPr>
            <a:endParaRPr lang="en-US" kern="0">
              <a:solidFill>
                <a:prstClr val="white"/>
              </a:solidFill>
              <a:latin typeface="Calibri"/>
            </a:endParaRPr>
          </a:p>
        </p:txBody>
      </p:sp>
    </p:spTree>
    <p:extLst>
      <p:ext uri="{BB962C8B-B14F-4D97-AF65-F5344CB8AC3E}">
        <p14:creationId xmlns:p14="http://schemas.microsoft.com/office/powerpoint/2010/main" val="262978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IBM Z pervasive encryption </a:t>
            </a:r>
            <a:br>
              <a:rPr lang="en-US" dirty="0"/>
            </a:br>
            <a:r>
              <a:rPr lang="en-US" dirty="0"/>
              <a:t>Backup - Software Rollout</a:t>
            </a:r>
          </a:p>
        </p:txBody>
      </p:sp>
    </p:spTree>
    <p:extLst>
      <p:ext uri="{BB962C8B-B14F-4D97-AF65-F5344CB8AC3E}">
        <p14:creationId xmlns:p14="http://schemas.microsoft.com/office/powerpoint/2010/main" val="1596296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000" dirty="0">
                <a:latin typeface="Arial" charset="0"/>
                <a:ea typeface="Arial" charset="0"/>
                <a:cs typeface="Arial" charset="0"/>
              </a:rPr>
              <a:t>z/OS Data Set Encryption</a:t>
            </a:r>
          </a:p>
        </p:txBody>
      </p:sp>
      <p:graphicFrame>
        <p:nvGraphicFramePr>
          <p:cNvPr id="4" name="Table 3"/>
          <p:cNvGraphicFramePr>
            <a:graphicFrameLocks noGrp="1"/>
          </p:cNvGraphicFramePr>
          <p:nvPr>
            <p:extLst>
              <p:ext uri="{D42A27DB-BD31-4B8C-83A1-F6EECF244321}">
                <p14:modId xmlns:p14="http://schemas.microsoft.com/office/powerpoint/2010/main" val="1379711621"/>
              </p:ext>
            </p:extLst>
          </p:nvPr>
        </p:nvGraphicFramePr>
        <p:xfrm>
          <a:off x="457201" y="920018"/>
          <a:ext cx="8534405" cy="3448284"/>
        </p:xfrm>
        <a:graphic>
          <a:graphicData uri="http://schemas.openxmlformats.org/drawingml/2006/table">
            <a:tbl>
              <a:tblPr firstRow="1" bandRow="1">
                <a:tableStyleId>{5C22544A-7EE6-4342-B048-85BDC9FD1C3A}</a:tableStyleId>
              </a:tblPr>
              <a:tblGrid>
                <a:gridCol w="1429202">
                  <a:extLst>
                    <a:ext uri="{9D8B030D-6E8A-4147-A177-3AD203B41FA5}">
                      <a16:colId xmlns:a16="http://schemas.microsoft.com/office/drawing/2014/main" val="20000"/>
                    </a:ext>
                  </a:extLst>
                </a:gridCol>
                <a:gridCol w="2337773">
                  <a:extLst>
                    <a:ext uri="{9D8B030D-6E8A-4147-A177-3AD203B41FA5}">
                      <a16:colId xmlns:a16="http://schemas.microsoft.com/office/drawing/2014/main" val="20001"/>
                    </a:ext>
                  </a:extLst>
                </a:gridCol>
                <a:gridCol w="4767430">
                  <a:extLst>
                    <a:ext uri="{9D8B030D-6E8A-4147-A177-3AD203B41FA5}">
                      <a16:colId xmlns:a16="http://schemas.microsoft.com/office/drawing/2014/main" val="20002"/>
                    </a:ext>
                  </a:extLst>
                </a:gridCol>
              </a:tblGrid>
              <a:tr h="228105">
                <a:tc>
                  <a:txBody>
                    <a:bodyPr/>
                    <a:lstStyle/>
                    <a:p>
                      <a:r>
                        <a:rPr lang="en-US" sz="1200" dirty="0">
                          <a:latin typeface="+mn-lt"/>
                        </a:rPr>
                        <a:t>Product/Feature</a:t>
                      </a:r>
                    </a:p>
                  </a:txBody>
                  <a:tcPr marL="34290" marR="34290" marT="13716" marB="13716"/>
                </a:tc>
                <a:tc>
                  <a:txBody>
                    <a:bodyPr/>
                    <a:lstStyle/>
                    <a:p>
                      <a:r>
                        <a:rPr lang="en-US" sz="1200" dirty="0">
                          <a:latin typeface="+mn-lt"/>
                        </a:rPr>
                        <a:t>Required</a:t>
                      </a:r>
                      <a:r>
                        <a:rPr lang="en-US" sz="1200" baseline="0" dirty="0">
                          <a:latin typeface="+mn-lt"/>
                        </a:rPr>
                        <a:t> Level</a:t>
                      </a:r>
                      <a:endParaRPr lang="en-US" sz="1200" dirty="0">
                        <a:latin typeface="+mn-lt"/>
                      </a:endParaRPr>
                    </a:p>
                  </a:txBody>
                  <a:tcPr marL="34290" marR="34290" marT="13716" marB="13716"/>
                </a:tc>
                <a:tc>
                  <a:txBody>
                    <a:bodyPr/>
                    <a:lstStyle/>
                    <a:p>
                      <a:r>
                        <a:rPr lang="en-US" sz="1200" dirty="0">
                          <a:latin typeface="+mn-lt"/>
                        </a:rPr>
                        <a:t>Description</a:t>
                      </a:r>
                    </a:p>
                  </a:txBody>
                  <a:tcPr marL="34290" marR="34290" marT="13716" marB="13716"/>
                </a:tc>
                <a:extLst>
                  <a:ext uri="{0D108BD9-81ED-4DB2-BD59-A6C34878D82A}">
                    <a16:rowId xmlns:a16="http://schemas.microsoft.com/office/drawing/2014/main" val="10000"/>
                  </a:ext>
                </a:extLst>
              </a:tr>
              <a:tr h="228105">
                <a:tc gridSpan="3">
                  <a:txBody>
                    <a:bodyPr/>
                    <a:lstStyle/>
                    <a:p>
                      <a:pPr algn="ctr"/>
                      <a:r>
                        <a:rPr lang="en-US" sz="1200" b="1" dirty="0">
                          <a:latin typeface="+mn-lt"/>
                        </a:rPr>
                        <a:t>Hardware</a:t>
                      </a:r>
                    </a:p>
                  </a:txBody>
                  <a:tcPr marL="34290" marR="34290" marT="13716" marB="13716">
                    <a:solidFill>
                      <a:srgbClr val="E3CCD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28105">
                <a:tc rowSpan="2">
                  <a:txBody>
                    <a:bodyPr/>
                    <a:lstStyle/>
                    <a:p>
                      <a:r>
                        <a:rPr lang="en-US" sz="1200" dirty="0">
                          <a:latin typeface="+mn-lt"/>
                        </a:rPr>
                        <a:t>Minimum</a:t>
                      </a:r>
                      <a:r>
                        <a:rPr lang="en-US" sz="1200" baseline="0" dirty="0">
                          <a:latin typeface="+mn-lt"/>
                        </a:rPr>
                        <a:t> </a:t>
                      </a:r>
                      <a:r>
                        <a:rPr lang="en-US" sz="1200" dirty="0">
                          <a:latin typeface="+mn-lt"/>
                        </a:rPr>
                        <a:t>HW</a:t>
                      </a:r>
                    </a:p>
                  </a:txBody>
                  <a:tcPr marL="34290" marR="34290" marT="13716" marB="13716" anchor="ctr"/>
                </a:tc>
                <a:tc>
                  <a:txBody>
                    <a:bodyPr/>
                    <a:lstStyle/>
                    <a:p>
                      <a:r>
                        <a:rPr lang="en-US" sz="1200" dirty="0">
                          <a:latin typeface="+mn-lt"/>
                        </a:rPr>
                        <a:t>z196 </a:t>
                      </a:r>
                      <a:r>
                        <a:rPr lang="en-US" sz="1200" baseline="0" dirty="0">
                          <a:latin typeface="+mn-lt"/>
                        </a:rPr>
                        <a:t>CPACF </a:t>
                      </a:r>
                      <a:endParaRPr lang="en-US" sz="1200" dirty="0">
                        <a:latin typeface="+mn-lt"/>
                      </a:endParaRPr>
                    </a:p>
                  </a:txBody>
                  <a:tcPr marL="34290" marR="34290" marT="13716" marB="13716"/>
                </a:tc>
                <a:tc>
                  <a:txBody>
                    <a:bodyPr/>
                    <a:lstStyle/>
                    <a:p>
                      <a:r>
                        <a:rPr lang="en-US" sz="1200" baseline="0" dirty="0">
                          <a:latin typeface="+mn-lt"/>
                        </a:rPr>
                        <a:t>Minimum HW for AES-XTS (MSA-4)</a:t>
                      </a:r>
                      <a:endParaRPr lang="en-US" sz="1200" dirty="0">
                        <a:latin typeface="+mn-lt"/>
                      </a:endParaRPr>
                    </a:p>
                  </a:txBody>
                  <a:tcPr marL="34290" marR="34290" marT="13716" marB="13716"/>
                </a:tc>
                <a:extLst>
                  <a:ext uri="{0D108BD9-81ED-4DB2-BD59-A6C34878D82A}">
                    <a16:rowId xmlns:a16="http://schemas.microsoft.com/office/drawing/2014/main" val="10002"/>
                  </a:ext>
                </a:extLst>
              </a:tr>
              <a:tr h="228105">
                <a:tc vMerge="1">
                  <a:txBody>
                    <a:bodyPr/>
                    <a:lstStyle/>
                    <a:p>
                      <a:endParaRPr lang="en-US" dirty="0"/>
                    </a:p>
                  </a:txBody>
                  <a:tcPr/>
                </a:tc>
                <a:tc>
                  <a:txBody>
                    <a:bodyPr/>
                    <a:lstStyle/>
                    <a:p>
                      <a:r>
                        <a:rPr lang="en-US" sz="1200" dirty="0">
                          <a:latin typeface="+mn-lt"/>
                        </a:rPr>
                        <a:t>Crypto Express3 </a:t>
                      </a:r>
                    </a:p>
                  </a:txBody>
                  <a:tcPr marL="34290" marR="34290" marT="13716" marB="13716">
                    <a:solidFill>
                      <a:srgbClr val="F2E7EE"/>
                    </a:solidFill>
                  </a:tcPr>
                </a:tc>
                <a:tc>
                  <a:txBody>
                    <a:bodyPr/>
                    <a:lstStyle/>
                    <a:p>
                      <a:r>
                        <a:rPr lang="en-US" sz="1200" baseline="0" dirty="0">
                          <a:latin typeface="+mn-lt"/>
                        </a:rPr>
                        <a:t>Minimum HW for Secure-key/Protected-key CPACF</a:t>
                      </a:r>
                      <a:r>
                        <a:rPr lang="en-US" sz="1200" baseline="30000" dirty="0">
                          <a:latin typeface="+mn-lt"/>
                        </a:rPr>
                        <a:t>1</a:t>
                      </a:r>
                    </a:p>
                  </a:txBody>
                  <a:tcPr marL="34290" marR="34290" marT="13716" marB="13716">
                    <a:solidFill>
                      <a:srgbClr val="F2E7EE"/>
                    </a:solidFill>
                  </a:tcPr>
                </a:tc>
                <a:extLst>
                  <a:ext uri="{0D108BD9-81ED-4DB2-BD59-A6C34878D82A}">
                    <a16:rowId xmlns:a16="http://schemas.microsoft.com/office/drawing/2014/main" val="10003"/>
                  </a:ext>
                </a:extLst>
              </a:tr>
              <a:tr h="228105">
                <a:tc rowSpan="2">
                  <a:txBody>
                    <a:bodyPr/>
                    <a:lstStyle/>
                    <a:p>
                      <a:r>
                        <a:rPr lang="en-US" sz="1200" dirty="0">
                          <a:latin typeface="+mn-lt"/>
                        </a:rPr>
                        <a:t>Recommended</a:t>
                      </a:r>
                      <a:r>
                        <a:rPr lang="en-US" sz="1200" baseline="0" dirty="0">
                          <a:latin typeface="+mn-lt"/>
                        </a:rPr>
                        <a:t> </a:t>
                      </a:r>
                      <a:r>
                        <a:rPr lang="en-US" sz="1200" dirty="0">
                          <a:latin typeface="+mn-lt"/>
                        </a:rPr>
                        <a:t>HW</a:t>
                      </a:r>
                    </a:p>
                  </a:txBody>
                  <a:tcPr marL="34290" marR="34290" marT="13716" marB="13716" anchor="ctr">
                    <a:solidFill>
                      <a:srgbClr val="E9EBF7"/>
                    </a:solidFill>
                  </a:tcPr>
                </a:tc>
                <a:tc>
                  <a:txBody>
                    <a:bodyPr/>
                    <a:lstStyle/>
                    <a:p>
                      <a:r>
                        <a:rPr lang="en-US" sz="1200" dirty="0">
                          <a:latin typeface="+mn-lt"/>
                        </a:rPr>
                        <a:t>z14 CPACF</a:t>
                      </a:r>
                    </a:p>
                  </a:txBody>
                  <a:tcPr marL="34290" marR="34290" marT="13716" marB="13716">
                    <a:solidFill>
                      <a:srgbClr val="E9EBF7"/>
                    </a:solidFill>
                  </a:tcPr>
                </a:tc>
                <a:tc>
                  <a:txBody>
                    <a:bodyPr/>
                    <a:lstStyle/>
                    <a:p>
                      <a:r>
                        <a:rPr lang="en-US" sz="1200" dirty="0">
                          <a:latin typeface="+mn-lt"/>
                        </a:rPr>
                        <a:t>AES-XTS</a:t>
                      </a:r>
                      <a:r>
                        <a:rPr lang="en-US" sz="1200" baseline="0" dirty="0">
                          <a:latin typeface="+mn-lt"/>
                        </a:rPr>
                        <a:t> CPACF performance improvements</a:t>
                      </a:r>
                      <a:endParaRPr lang="en-US" sz="1200" dirty="0">
                        <a:latin typeface="+mn-lt"/>
                      </a:endParaRPr>
                    </a:p>
                  </a:txBody>
                  <a:tcPr marL="34290" marR="34290" marT="13716" marB="13716">
                    <a:solidFill>
                      <a:srgbClr val="E9EBF7"/>
                    </a:solidFill>
                  </a:tcPr>
                </a:tc>
                <a:extLst>
                  <a:ext uri="{0D108BD9-81ED-4DB2-BD59-A6C34878D82A}">
                    <a16:rowId xmlns:a16="http://schemas.microsoft.com/office/drawing/2014/main" val="10004"/>
                  </a:ext>
                </a:extLst>
              </a:tr>
              <a:tr h="228105">
                <a:tc vMerge="1">
                  <a:txBody>
                    <a:bodyPr/>
                    <a:lstStyle/>
                    <a:p>
                      <a:endParaRPr lang="en-US" sz="1200" dirty="0">
                        <a:latin typeface="+mn-lt"/>
                      </a:endParaRPr>
                    </a:p>
                  </a:txBody>
                  <a:tcPr marL="34290" marR="34290" marT="13716" marB="13716" anchor="ctr">
                    <a:solidFill>
                      <a:srgbClr val="E9EBF7"/>
                    </a:solidFill>
                  </a:tcPr>
                </a:tc>
                <a:tc>
                  <a:txBody>
                    <a:bodyPr/>
                    <a:lstStyle/>
                    <a:p>
                      <a:r>
                        <a:rPr lang="en-US" sz="1200" dirty="0">
                          <a:latin typeface="+mn-lt"/>
                        </a:rPr>
                        <a:t>z14 Crypto</a:t>
                      </a:r>
                      <a:r>
                        <a:rPr lang="en-US" sz="1200" baseline="0" dirty="0">
                          <a:latin typeface="+mn-lt"/>
                        </a:rPr>
                        <a:t> Express6s</a:t>
                      </a:r>
                      <a:endParaRPr lang="en-US" sz="1200" dirty="0">
                        <a:latin typeface="+mn-lt"/>
                      </a:endParaRPr>
                    </a:p>
                  </a:txBody>
                  <a:tcPr marL="34290" marR="34290" marT="13716" marB="13716">
                    <a:solidFill>
                      <a:srgbClr val="E9EBF7"/>
                    </a:solidFill>
                  </a:tcPr>
                </a:tc>
                <a:tc>
                  <a:txBody>
                    <a:bodyPr/>
                    <a:lstStyle/>
                    <a:p>
                      <a:r>
                        <a:rPr lang="en-US" sz="1200" dirty="0">
                          <a:latin typeface="+mn-lt"/>
                        </a:rPr>
                        <a:t>Crypto</a:t>
                      </a:r>
                      <a:r>
                        <a:rPr lang="en-US" sz="1200" baseline="0" dirty="0">
                          <a:latin typeface="+mn-lt"/>
                        </a:rPr>
                        <a:t> express performance improvements</a:t>
                      </a:r>
                      <a:endParaRPr lang="en-US" sz="1200" dirty="0">
                        <a:latin typeface="+mn-lt"/>
                      </a:endParaRPr>
                    </a:p>
                  </a:txBody>
                  <a:tcPr marL="34290" marR="34290" marT="13716" marB="13716">
                    <a:solidFill>
                      <a:srgbClr val="E9EBF7"/>
                    </a:solidFill>
                  </a:tcPr>
                </a:tc>
                <a:extLst>
                  <a:ext uri="{0D108BD9-81ED-4DB2-BD59-A6C34878D82A}">
                    <a16:rowId xmlns:a16="http://schemas.microsoft.com/office/drawing/2014/main" val="10005"/>
                  </a:ext>
                </a:extLst>
              </a:tr>
              <a:tr h="242387">
                <a:tc gridSpan="3">
                  <a:txBody>
                    <a:bodyPr/>
                    <a:lstStyle/>
                    <a:p>
                      <a:pPr algn="ctr"/>
                      <a:r>
                        <a:rPr lang="en-US" sz="1200" b="1" dirty="0">
                          <a:latin typeface="+mn-lt"/>
                        </a:rPr>
                        <a:t>Operating</a:t>
                      </a:r>
                      <a:r>
                        <a:rPr lang="en-US" sz="1200" b="1" baseline="0" dirty="0">
                          <a:latin typeface="+mn-lt"/>
                        </a:rPr>
                        <a:t> System </a:t>
                      </a:r>
                      <a:r>
                        <a:rPr lang="mr-IN" sz="1200" b="1" baseline="0" dirty="0">
                          <a:latin typeface="+mn-lt"/>
                        </a:rPr>
                        <a:t>–</a:t>
                      </a:r>
                      <a:r>
                        <a:rPr lang="en-US" sz="1200" b="1" baseline="0" dirty="0">
                          <a:latin typeface="+mn-lt"/>
                        </a:rPr>
                        <a:t> Base Support</a:t>
                      </a:r>
                    </a:p>
                  </a:txBody>
                  <a:tcPr marL="34290" marR="34290" marT="13716" marB="13716" anchor="ctr">
                    <a:solidFill>
                      <a:srgbClr val="E3CCD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28105">
                <a:tc rowSpan="3">
                  <a:txBody>
                    <a:bodyPr/>
                    <a:lstStyle/>
                    <a:p>
                      <a:pPr algn="l"/>
                      <a:r>
                        <a:rPr lang="en-US" sz="1200" baseline="0" dirty="0">
                          <a:latin typeface="+mn-lt"/>
                        </a:rPr>
                        <a:t>DFSMS</a:t>
                      </a:r>
                    </a:p>
                  </a:txBody>
                  <a:tcPr marL="34290" marR="34290" marT="13716" marB="13716" anchor="ctr">
                    <a:solidFill>
                      <a:srgbClr val="E9EBF6"/>
                    </a:solidFill>
                  </a:tcPr>
                </a:tc>
                <a:tc>
                  <a:txBody>
                    <a:bodyPr/>
                    <a:lstStyle/>
                    <a:p>
                      <a:pPr algn="l"/>
                      <a:r>
                        <a:rPr lang="en-US" sz="1200" baseline="0" dirty="0">
                          <a:latin typeface="+mn-lt"/>
                        </a:rPr>
                        <a:t>z/OS 2.3 </a:t>
                      </a:r>
                    </a:p>
                  </a:txBody>
                  <a:tcPr marL="34290" marR="34290" marT="13716" marB="13716">
                    <a:solidFill>
                      <a:srgbClr val="E9EBF6"/>
                    </a:solidFill>
                  </a:tcPr>
                </a:tc>
                <a:tc rowSpan="2">
                  <a:txBody>
                    <a:bodyPr/>
                    <a:lstStyle/>
                    <a:p>
                      <a:pPr algn="l"/>
                      <a:r>
                        <a:rPr lang="en-US" sz="1200" dirty="0">
                          <a:latin typeface="+mn-lt"/>
                        </a:rPr>
                        <a:t>Full support</a:t>
                      </a:r>
                    </a:p>
                  </a:txBody>
                  <a:tcPr marL="34290" marR="34290" marT="13716" marB="13716" anchor="ctr">
                    <a:solidFill>
                      <a:srgbClr val="E9EBF6"/>
                    </a:solidFill>
                  </a:tcPr>
                </a:tc>
                <a:extLst>
                  <a:ext uri="{0D108BD9-81ED-4DB2-BD59-A6C34878D82A}">
                    <a16:rowId xmlns:a16="http://schemas.microsoft.com/office/drawing/2014/main" val="10007"/>
                  </a:ext>
                </a:extLst>
              </a:tr>
              <a:tr h="228105">
                <a:tc vMerge="1">
                  <a:txBody>
                    <a:bodyPr/>
                    <a:lstStyle/>
                    <a:p>
                      <a:pPr algn="l"/>
                      <a:endParaRPr lang="en-US" baseline="0" dirty="0"/>
                    </a:p>
                  </a:txBody>
                  <a:tcPr/>
                </a:tc>
                <a:tc>
                  <a:txBody>
                    <a:bodyPr/>
                    <a:lstStyle/>
                    <a:p>
                      <a:pPr algn="l"/>
                      <a:r>
                        <a:rPr lang="en-US" sz="1200" baseline="0" dirty="0">
                          <a:latin typeface="+mn-lt"/>
                        </a:rPr>
                        <a:t>z/OS 2.2 + </a:t>
                      </a:r>
                      <a:r>
                        <a:rPr lang="is-IS" sz="1200" baseline="0" dirty="0">
                          <a:latin typeface="+mn-lt"/>
                        </a:rPr>
                        <a:t>OA50569 </a:t>
                      </a:r>
                      <a:r>
                        <a:rPr lang="en-US" sz="1200" baseline="0" dirty="0">
                          <a:latin typeface="+mn-lt"/>
                        </a:rPr>
                        <a:t>PTFs</a:t>
                      </a:r>
                    </a:p>
                  </a:txBody>
                  <a:tcPr marL="34290" marR="34290" marT="13716" marB="13716">
                    <a:solidFill>
                      <a:srgbClr val="E9EBF6"/>
                    </a:solidFill>
                  </a:tcPr>
                </a:tc>
                <a:tc vMerge="1">
                  <a:txBody>
                    <a:bodyPr/>
                    <a:lstStyle/>
                    <a:p>
                      <a:endParaRPr lang="en-US"/>
                    </a:p>
                  </a:txBody>
                  <a:tcPr/>
                </a:tc>
                <a:extLst>
                  <a:ext uri="{0D108BD9-81ED-4DB2-BD59-A6C34878D82A}">
                    <a16:rowId xmlns:a16="http://schemas.microsoft.com/office/drawing/2014/main" val="10008"/>
                  </a:ext>
                </a:extLst>
              </a:tr>
              <a:tr h="228105">
                <a:tc vMerge="1">
                  <a:txBody>
                    <a:bodyPr/>
                    <a:lstStyle/>
                    <a:p>
                      <a:pPr algn="l"/>
                      <a:endParaRPr lang="en-US" baseline="0" dirty="0"/>
                    </a:p>
                  </a:txBody>
                  <a:tcPr/>
                </a:tc>
                <a:tc>
                  <a:txBody>
                    <a:bodyPr/>
                    <a:lstStyle/>
                    <a:p>
                      <a:pPr algn="l"/>
                      <a:r>
                        <a:rPr lang="en-US" sz="1200" baseline="0" dirty="0">
                          <a:latin typeface="+mn-lt"/>
                        </a:rPr>
                        <a:t>z/OS 2.1 + </a:t>
                      </a:r>
                      <a:r>
                        <a:rPr lang="is-IS" sz="1200" baseline="0" dirty="0">
                          <a:latin typeface="+mn-lt"/>
                        </a:rPr>
                        <a:t>OA50569 </a:t>
                      </a:r>
                      <a:r>
                        <a:rPr lang="en-US" sz="1200" baseline="0" dirty="0">
                          <a:latin typeface="+mn-lt"/>
                        </a:rPr>
                        <a:t>PTFs</a:t>
                      </a:r>
                    </a:p>
                  </a:txBody>
                  <a:tcPr marL="34290" marR="34290" marT="13716" marB="13716">
                    <a:solidFill>
                      <a:srgbClr val="E9EBF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a:latin typeface="+mn-lt"/>
                        </a:rPr>
                        <a:t>Toleration only </a:t>
                      </a:r>
                      <a:r>
                        <a:rPr lang="mr-IN" sz="1200" i="1" dirty="0">
                          <a:latin typeface="+mn-lt"/>
                        </a:rPr>
                        <a:t>–</a:t>
                      </a:r>
                      <a:r>
                        <a:rPr lang="en-US" sz="1200" i="1" dirty="0">
                          <a:latin typeface="+mn-lt"/>
                        </a:rPr>
                        <a:t>read/write, cannot</a:t>
                      </a:r>
                      <a:r>
                        <a:rPr lang="en-US" sz="1200" i="1" baseline="0" dirty="0">
                          <a:latin typeface="+mn-lt"/>
                        </a:rPr>
                        <a:t> create encrypted data sets.</a:t>
                      </a:r>
                      <a:endParaRPr lang="en-US" sz="1200" i="1" dirty="0">
                        <a:latin typeface="+mn-lt"/>
                      </a:endParaRPr>
                    </a:p>
                  </a:txBody>
                  <a:tcPr marL="34290" marR="34290" marT="13716" marB="13716">
                    <a:solidFill>
                      <a:srgbClr val="E9EBF6"/>
                    </a:solidFill>
                  </a:tcPr>
                </a:tc>
                <a:extLst>
                  <a:ext uri="{0D108BD9-81ED-4DB2-BD59-A6C34878D82A}">
                    <a16:rowId xmlns:a16="http://schemas.microsoft.com/office/drawing/2014/main" val="10009"/>
                  </a:ext>
                </a:extLst>
              </a:tr>
              <a:tr h="228105">
                <a:tc rowSpan="2">
                  <a:txBody>
                    <a:bodyPr/>
                    <a:lstStyle/>
                    <a:p>
                      <a:pPr algn="l"/>
                      <a:r>
                        <a:rPr lang="en-US" sz="1200" baseline="0" dirty="0">
                          <a:latin typeface="+mn-lt"/>
                        </a:rPr>
                        <a:t>RACF</a:t>
                      </a:r>
                    </a:p>
                  </a:txBody>
                  <a:tcPr marL="34290" marR="34290" marT="13716" marB="13716" anchor="ctr">
                    <a:solidFill>
                      <a:srgbClr val="F2E7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z/OS</a:t>
                      </a:r>
                      <a:r>
                        <a:rPr lang="en-US" sz="1200" baseline="0" dirty="0">
                          <a:latin typeface="+mn-lt"/>
                        </a:rPr>
                        <a:t> 2.3 </a:t>
                      </a:r>
                      <a:endParaRPr lang="en-US" sz="1200" dirty="0">
                        <a:latin typeface="+mn-lt"/>
                      </a:endParaRPr>
                    </a:p>
                  </a:txBody>
                  <a:tcPr marL="34290" marR="34290" marT="13716" marB="13716">
                    <a:solidFill>
                      <a:srgbClr val="F2E7EE"/>
                    </a:solidFill>
                  </a:tcPr>
                </a:tc>
                <a:tc rowSpan="2">
                  <a:txBody>
                    <a:bodyPr/>
                    <a:lstStyle/>
                    <a:p>
                      <a:r>
                        <a:rPr lang="en-US" sz="1200" dirty="0">
                          <a:latin typeface="+mn-lt"/>
                        </a:rPr>
                        <a:t>DFP segment</a:t>
                      </a:r>
                      <a:r>
                        <a:rPr lang="en-US" sz="1200" baseline="0" dirty="0">
                          <a:latin typeface="+mn-lt"/>
                        </a:rPr>
                        <a:t> </a:t>
                      </a:r>
                      <a:r>
                        <a:rPr lang="en-US" sz="1200" dirty="0">
                          <a:latin typeface="+mn-lt"/>
                        </a:rPr>
                        <a:t>key label and conditional access checking</a:t>
                      </a:r>
                    </a:p>
                  </a:txBody>
                  <a:tcPr marL="34290" marR="34290" marT="13716" marB="13716" anchor="ctr">
                    <a:solidFill>
                      <a:srgbClr val="F2E7EE"/>
                    </a:solidFill>
                  </a:tcPr>
                </a:tc>
                <a:extLst>
                  <a:ext uri="{0D108BD9-81ED-4DB2-BD59-A6C34878D82A}">
                    <a16:rowId xmlns:a16="http://schemas.microsoft.com/office/drawing/2014/main" val="10010"/>
                  </a:ext>
                </a:extLst>
              </a:tr>
              <a:tr h="228105">
                <a:tc vMerge="1">
                  <a:txBody>
                    <a:bodyPr/>
                    <a:lstStyle/>
                    <a:p>
                      <a:pPr algn="l"/>
                      <a:endParaRPr lang="en-US" baseline="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z/OS 2.1,</a:t>
                      </a:r>
                      <a:r>
                        <a:rPr lang="en-US" sz="1200" baseline="0" dirty="0">
                          <a:latin typeface="+mn-lt"/>
                        </a:rPr>
                        <a:t> </a:t>
                      </a:r>
                      <a:r>
                        <a:rPr lang="en-US" sz="1200" dirty="0">
                          <a:latin typeface="+mn-lt"/>
                        </a:rPr>
                        <a:t>2.2 </a:t>
                      </a:r>
                      <a:r>
                        <a:rPr lang="en-US" sz="1200" baseline="0" dirty="0">
                          <a:latin typeface="+mn-lt"/>
                        </a:rPr>
                        <a:t> + </a:t>
                      </a:r>
                      <a:r>
                        <a:rPr lang="is-IS" sz="1200"/>
                        <a:t>OA50512 </a:t>
                      </a:r>
                      <a:r>
                        <a:rPr lang="en-US" sz="1200" baseline="0" dirty="0">
                          <a:latin typeface="+mn-lt"/>
                        </a:rPr>
                        <a:t>PTFs</a:t>
                      </a:r>
                      <a:endParaRPr lang="en-US" sz="1200" dirty="0">
                        <a:latin typeface="+mn-lt"/>
                      </a:endParaRPr>
                    </a:p>
                  </a:txBody>
                  <a:tcPr marL="34290" marR="34290" marT="13716" marB="13716">
                    <a:solidFill>
                      <a:srgbClr val="F2E7EE"/>
                    </a:solidFill>
                  </a:tcPr>
                </a:tc>
                <a:tc vMerge="1">
                  <a:txBody>
                    <a:bodyPr/>
                    <a:lstStyle/>
                    <a:p>
                      <a:endParaRPr lang="en-US"/>
                    </a:p>
                  </a:txBody>
                  <a:tcPr/>
                </a:tc>
                <a:extLst>
                  <a:ext uri="{0D108BD9-81ED-4DB2-BD59-A6C34878D82A}">
                    <a16:rowId xmlns:a16="http://schemas.microsoft.com/office/drawing/2014/main" val="10011"/>
                  </a:ext>
                </a:extLst>
              </a:tr>
              <a:tr h="228105">
                <a:tc rowSpan="2">
                  <a:txBody>
                    <a:bodyPr/>
                    <a:lstStyle/>
                    <a:p>
                      <a:pPr algn="l"/>
                      <a:r>
                        <a:rPr lang="en-US" sz="1200" baseline="0" dirty="0">
                          <a:latin typeface="+mn-lt"/>
                        </a:rPr>
                        <a:t>ICSF</a:t>
                      </a:r>
                    </a:p>
                  </a:txBody>
                  <a:tcPr marL="34290" marR="34290" marT="13716" marB="13716" anchor="ctr">
                    <a:solidFill>
                      <a:srgbClr val="E9EBF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HCR77C0</a:t>
                      </a:r>
                      <a:r>
                        <a:rPr lang="en-US" sz="1200" baseline="0" dirty="0">
                          <a:latin typeface="+mn-lt"/>
                        </a:rPr>
                        <a:t> or HCR77C1</a:t>
                      </a:r>
                      <a:endParaRPr lang="en-US" sz="1200" dirty="0">
                        <a:latin typeface="+mn-lt"/>
                      </a:endParaRPr>
                    </a:p>
                  </a:txBody>
                  <a:tcPr marL="34290" marR="34290" marT="13716" marB="13716">
                    <a:solidFill>
                      <a:srgbClr val="E9EBF6"/>
                    </a:solidFill>
                  </a:tcPr>
                </a:tc>
                <a:tc rowSpan="2">
                  <a:txBody>
                    <a:bodyPr/>
                    <a:lstStyle/>
                    <a:p>
                      <a:r>
                        <a:rPr lang="en-US" sz="1200" dirty="0">
                          <a:latin typeface="+mn-lt"/>
                        </a:rPr>
                        <a:t>Protected-Key</a:t>
                      </a:r>
                      <a:r>
                        <a:rPr lang="en-US" sz="1200" baseline="0" dirty="0">
                          <a:latin typeface="+mn-lt"/>
                        </a:rPr>
                        <a:t> Read </a:t>
                      </a:r>
                      <a:endParaRPr lang="en-US" sz="1200" dirty="0">
                        <a:latin typeface="+mn-lt"/>
                      </a:endParaRPr>
                    </a:p>
                  </a:txBody>
                  <a:tcPr marL="34290" marR="34290" marT="13716" marB="13716" anchor="ctr">
                    <a:solidFill>
                      <a:srgbClr val="E9EBF6"/>
                    </a:solidFill>
                  </a:tcPr>
                </a:tc>
                <a:extLst>
                  <a:ext uri="{0D108BD9-81ED-4DB2-BD59-A6C34878D82A}">
                    <a16:rowId xmlns:a16="http://schemas.microsoft.com/office/drawing/2014/main" val="10012"/>
                  </a:ext>
                </a:extLst>
              </a:tr>
              <a:tr h="228105">
                <a:tc vMerge="1">
                  <a:txBody>
                    <a:bodyPr/>
                    <a:lstStyle/>
                    <a:p>
                      <a:pPr algn="l"/>
                      <a:endParaRPr lang="en-US" sz="1200" baseline="0" dirty="0"/>
                    </a:p>
                  </a:txBody>
                  <a:tcPr marL="45720" marR="457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HCR77A0</a:t>
                      </a:r>
                      <a:r>
                        <a:rPr lang="mr-IN" sz="1200" baseline="0" dirty="0">
                          <a:latin typeface="+mn-lt"/>
                        </a:rPr>
                        <a:t>–</a:t>
                      </a:r>
                      <a:r>
                        <a:rPr lang="en-US" sz="1200" baseline="0" dirty="0">
                          <a:latin typeface="+mn-lt"/>
                        </a:rPr>
                        <a:t>B1</a:t>
                      </a:r>
                      <a:r>
                        <a:rPr lang="en-US" sz="1200" dirty="0">
                          <a:latin typeface="+mn-lt"/>
                        </a:rPr>
                        <a:t> + </a:t>
                      </a:r>
                      <a:r>
                        <a:rPr lang="is-IS" sz="1200" dirty="0"/>
                        <a:t>OA50450 </a:t>
                      </a:r>
                      <a:r>
                        <a:rPr lang="en-US" sz="1200" dirty="0">
                          <a:latin typeface="+mn-lt"/>
                        </a:rPr>
                        <a:t>PTFs</a:t>
                      </a:r>
                    </a:p>
                  </a:txBody>
                  <a:tcPr marL="34290" marR="34290" marT="13716" marB="13716">
                    <a:solidFill>
                      <a:srgbClr val="E9EBF7"/>
                    </a:solidFill>
                  </a:tcPr>
                </a:tc>
                <a:tc vMerge="1">
                  <a:txBody>
                    <a:bodyPr/>
                    <a:lstStyle/>
                    <a:p>
                      <a:endParaRPr lang="en-US"/>
                    </a:p>
                  </a:txBody>
                  <a:tcPr/>
                </a:tc>
                <a:extLst>
                  <a:ext uri="{0D108BD9-81ED-4DB2-BD59-A6C34878D82A}">
                    <a16:rowId xmlns:a16="http://schemas.microsoft.com/office/drawing/2014/main" val="10013"/>
                  </a:ext>
                </a:extLst>
              </a:tr>
              <a:tr h="240532">
                <a:tc gridSpan="3">
                  <a:txBody>
                    <a:bodyPr/>
                    <a:lstStyle/>
                    <a:p>
                      <a:pPr algn="l"/>
                      <a:r>
                        <a:rPr lang="en-US" sz="1200" baseline="30000" dirty="0">
                          <a:latin typeface="+mn-lt"/>
                        </a:rPr>
                        <a:t>1</a:t>
                      </a:r>
                      <a:r>
                        <a:rPr lang="en-US" sz="1200" baseline="0" dirty="0">
                          <a:latin typeface="+mn-lt"/>
                        </a:rPr>
                        <a:t> </a:t>
                      </a:r>
                      <a:r>
                        <a:rPr lang="mr-IN" sz="1200" baseline="0" dirty="0">
                          <a:latin typeface="+mn-lt"/>
                        </a:rPr>
                        <a:t>–</a:t>
                      </a:r>
                      <a:r>
                        <a:rPr lang="en-US" sz="1200" baseline="0" dirty="0">
                          <a:latin typeface="+mn-lt"/>
                        </a:rPr>
                        <a:t> </a:t>
                      </a:r>
                      <a:r>
                        <a:rPr lang="en-US" sz="1200" i="1" baseline="0" dirty="0">
                          <a:latin typeface="+mn-lt"/>
                        </a:rPr>
                        <a:t>Secure-key is STRONGLY RECOMMENDED for production environments.  Clear-key may be used for dev/test.</a:t>
                      </a:r>
                    </a:p>
                  </a:txBody>
                  <a:tcPr marL="34290" marR="34290" marT="13716" marB="13716" anchor="ctr">
                    <a:solidFill>
                      <a:srgbClr val="CFD5E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4"/>
                  </a:ext>
                </a:extLst>
              </a:tr>
            </a:tbl>
          </a:graphicData>
        </a:graphic>
      </p:graphicFrame>
      <p:sp>
        <p:nvSpPr>
          <p:cNvPr id="6" name="Shape 195"/>
          <p:cNvSpPr/>
          <p:nvPr/>
        </p:nvSpPr>
        <p:spPr>
          <a:xfrm>
            <a:off x="391445" y="562880"/>
            <a:ext cx="4709735" cy="295276"/>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l">
              <a:defRPr sz="4200">
                <a:solidFill>
                  <a:srgbClr val="395567"/>
                </a:solidFill>
                <a:latin typeface="HelvNeue Bold for IBM"/>
                <a:ea typeface="HelvNeue Bold for IBM"/>
                <a:cs typeface="HelvNeue Bold for IBM"/>
                <a:sym typeface="HelvNeue Bold for IBM"/>
              </a:defRPr>
            </a:lvl1pPr>
          </a:lstStyle>
          <a:p>
            <a:pPr defTabSz="309563" hangingPunct="0"/>
            <a:r>
              <a:rPr lang="en-US" sz="1400" i="1" kern="0" dirty="0">
                <a:solidFill>
                  <a:schemeClr val="tx1"/>
                </a:solidFill>
                <a:latin typeface="HelvNeue Light for IBM" charset="0"/>
                <a:ea typeface="HelvNeue Light for IBM" charset="0"/>
                <a:cs typeface="HelvNeue Light for IBM" charset="0"/>
              </a:rPr>
              <a:t>Hardware and Operating System Support</a:t>
            </a:r>
            <a:endParaRPr sz="1400" i="1" kern="0" dirty="0">
              <a:solidFill>
                <a:schemeClr val="tx1"/>
              </a:solidFill>
              <a:latin typeface="HelvNeue Light for IBM" charset="0"/>
              <a:ea typeface="HelvNeue Light for IBM" charset="0"/>
              <a:cs typeface="HelvNeue Light for IBM" charset="0"/>
            </a:endParaRPr>
          </a:p>
        </p:txBody>
      </p:sp>
    </p:spTree>
    <p:extLst>
      <p:ext uri="{BB962C8B-B14F-4D97-AF65-F5344CB8AC3E}">
        <p14:creationId xmlns:p14="http://schemas.microsoft.com/office/powerpoint/2010/main" val="437502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 Paradigm Shift</a:t>
            </a:r>
            <a:br>
              <a:rPr lang="en-US" dirty="0"/>
            </a:br>
            <a:r>
              <a:rPr lang="en-US" sz="2000" i="1" dirty="0"/>
              <a:t>From selective encryption to pervasive encryption</a:t>
            </a:r>
            <a:endParaRPr lang="en-US" i="1" dirty="0"/>
          </a:p>
        </p:txBody>
      </p:sp>
      <p:sp>
        <p:nvSpPr>
          <p:cNvPr id="16" name="Content Placeholder 2"/>
          <p:cNvSpPr txBox="1">
            <a:spLocks/>
          </p:cNvSpPr>
          <p:nvPr/>
        </p:nvSpPr>
        <p:spPr>
          <a:xfrm>
            <a:off x="457201" y="2087252"/>
            <a:ext cx="5781040" cy="2108883"/>
          </a:xfrm>
          <a:prstGeom prst="rect">
            <a:avLst/>
          </a:prstGeom>
        </p:spPr>
        <p:txBody>
          <a:bodyPr/>
          <a:lstStyle>
            <a:lvl1pPr marL="0" indent="0" algn="l" defTabSz="685800" rtl="0" eaLnBrk="1" latinLnBrk="0" hangingPunct="1">
              <a:lnSpc>
                <a:spcPct val="90000"/>
              </a:lnSpc>
              <a:spcBef>
                <a:spcPts val="750"/>
              </a:spcBef>
              <a:buFont typeface="Arial"/>
              <a:buNone/>
              <a:defRPr sz="1800" i="0" kern="1200">
                <a:solidFill>
                  <a:schemeClr val="bg1"/>
                </a:solidFill>
                <a:latin typeface="Arial" charset="0"/>
                <a:ea typeface="Arial" charset="0"/>
                <a:cs typeface="Arial" charset="0"/>
              </a:defRPr>
            </a:lvl1pPr>
            <a:lvl2pPr marL="0" indent="0" algn="l" defTabSz="685800" rtl="0" eaLnBrk="1" latinLnBrk="0" hangingPunct="1">
              <a:lnSpc>
                <a:spcPct val="90000"/>
              </a:lnSpc>
              <a:spcBef>
                <a:spcPts val="375"/>
              </a:spcBef>
              <a:buFont typeface="Arial"/>
              <a:buNone/>
              <a:defRPr sz="1500" i="0" kern="1200" baseline="0">
                <a:solidFill>
                  <a:schemeClr val="accent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a:buNone/>
              <a:defRPr sz="1400" i="0" kern="1200" baseline="0">
                <a:solidFill>
                  <a:schemeClr val="bg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a:buNone/>
              <a:defRPr sz="1400" i="0" kern="1200" baseline="0">
                <a:solidFill>
                  <a:schemeClr val="bg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a:buNone/>
              <a:defRPr sz="1400" i="0" kern="1200">
                <a:solidFill>
                  <a:schemeClr val="accent2">
                    <a:lumMod val="75000"/>
                  </a:schemeClr>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a:lstStyle>
          <a:p>
            <a:pPr fontAlgn="base">
              <a:spcAft>
                <a:spcPct val="0"/>
              </a:spcAft>
            </a:pPr>
            <a:r>
              <a:rPr lang="en-US" dirty="0">
                <a:solidFill>
                  <a:prstClr val="black"/>
                </a:solidFill>
                <a:latin typeface="Calibri"/>
                <a:ea typeface="HelvNeue Light for IBM" charset="0"/>
                <a:cs typeface="Arial" panose="020B0604020202020204" pitchFamily="34" charset="0"/>
              </a:rPr>
              <a:t>The practice of pervasive encryption can:</a:t>
            </a:r>
          </a:p>
          <a:p>
            <a:pPr marL="285750" indent="-171450" fontAlgn="base">
              <a:spcAft>
                <a:spcPct val="0"/>
              </a:spcAft>
              <a:buFont typeface="Arial" charset="0"/>
              <a:buChar char="•"/>
            </a:pPr>
            <a:r>
              <a:rPr lang="en-US" sz="1600" dirty="0">
                <a:solidFill>
                  <a:prstClr val="black"/>
                </a:solidFill>
                <a:latin typeface="Calibri"/>
                <a:ea typeface="HelvNeue Light for IBM" charset="0"/>
                <a:cs typeface="Arial" panose="020B0604020202020204" pitchFamily="34" charset="0"/>
              </a:rPr>
              <a:t>Decouple encryption from classification</a:t>
            </a:r>
          </a:p>
          <a:p>
            <a:pPr marL="285750" indent="-171450" fontAlgn="base">
              <a:spcAft>
                <a:spcPct val="0"/>
              </a:spcAft>
              <a:buFont typeface="Arial" charset="0"/>
              <a:buChar char="•"/>
            </a:pPr>
            <a:r>
              <a:rPr lang="en-US" sz="1600" dirty="0">
                <a:solidFill>
                  <a:prstClr val="black"/>
                </a:solidFill>
                <a:latin typeface="Calibri"/>
                <a:ea typeface="HelvNeue Light for IBM" charset="0"/>
                <a:cs typeface="Arial" panose="020B0604020202020204" pitchFamily="34" charset="0"/>
              </a:rPr>
              <a:t>Reduce risk associated with undiscovered or misclassified sensitive data</a:t>
            </a:r>
          </a:p>
          <a:p>
            <a:pPr marL="285750" indent="-171450" fontAlgn="base">
              <a:spcAft>
                <a:spcPct val="0"/>
              </a:spcAft>
              <a:buFont typeface="Arial" charset="0"/>
              <a:buChar char="•"/>
            </a:pPr>
            <a:r>
              <a:rPr lang="en-US" sz="1600" dirty="0">
                <a:solidFill>
                  <a:prstClr val="black"/>
                </a:solidFill>
                <a:latin typeface="Calibri"/>
                <a:ea typeface="HelvNeue Light for IBM" charset="0"/>
                <a:cs typeface="Arial" panose="020B0604020202020204" pitchFamily="34" charset="0"/>
              </a:rPr>
              <a:t>Make it more difficult for attackers to identify sensitive data</a:t>
            </a:r>
          </a:p>
          <a:p>
            <a:pPr marL="285750" indent="-171450" fontAlgn="base">
              <a:spcAft>
                <a:spcPct val="0"/>
              </a:spcAft>
              <a:buFont typeface="Arial" charset="0"/>
              <a:buChar char="•"/>
            </a:pPr>
            <a:r>
              <a:rPr lang="en-US" sz="1600" dirty="0">
                <a:solidFill>
                  <a:prstClr val="black"/>
                </a:solidFill>
                <a:latin typeface="Calibri"/>
                <a:ea typeface="HelvNeue Light for IBM" charset="0"/>
                <a:cs typeface="Arial" panose="020B0604020202020204" pitchFamily="34" charset="0"/>
              </a:rPr>
              <a:t>Help protect </a:t>
            </a:r>
            <a:r>
              <a:rPr lang="en-US" sz="1600" i="1" dirty="0">
                <a:solidFill>
                  <a:prstClr val="black"/>
                </a:solidFill>
                <a:latin typeface="Calibri"/>
                <a:ea typeface="HelvNeue Light for IBM" charset="0"/>
                <a:cs typeface="Arial" panose="020B0604020202020204" pitchFamily="34" charset="0"/>
              </a:rPr>
              <a:t>all </a:t>
            </a:r>
            <a:r>
              <a:rPr lang="en-US" sz="1600" dirty="0">
                <a:solidFill>
                  <a:prstClr val="black"/>
                </a:solidFill>
                <a:latin typeface="Calibri"/>
                <a:ea typeface="HelvNeue Light for IBM" charset="0"/>
                <a:cs typeface="Arial" panose="020B0604020202020204" pitchFamily="34" charset="0"/>
              </a:rPr>
              <a:t>of an organization’s digital assets</a:t>
            </a:r>
          </a:p>
          <a:p>
            <a:pPr marL="285750" indent="-171450" fontAlgn="base">
              <a:spcAft>
                <a:spcPct val="0"/>
              </a:spcAft>
              <a:buFont typeface="Arial" charset="0"/>
              <a:buChar char="•"/>
            </a:pPr>
            <a:r>
              <a:rPr lang="en-US" sz="1600" dirty="0">
                <a:solidFill>
                  <a:prstClr val="black"/>
                </a:solidFill>
                <a:latin typeface="Calibri"/>
                <a:ea typeface="HelvNeue Light for IBM" charset="0"/>
                <a:cs typeface="Arial" panose="020B0604020202020204" pitchFamily="34" charset="0"/>
              </a:rPr>
              <a:t>Significantly reduce the cost of compliance</a:t>
            </a:r>
          </a:p>
        </p:txBody>
      </p:sp>
      <p:sp>
        <p:nvSpPr>
          <p:cNvPr id="17" name="TextBox 16"/>
          <p:cNvSpPr txBox="1"/>
          <p:nvPr/>
        </p:nvSpPr>
        <p:spPr>
          <a:xfrm>
            <a:off x="457200" y="1131613"/>
            <a:ext cx="6207760" cy="646331"/>
          </a:xfrm>
          <a:prstGeom prst="rect">
            <a:avLst/>
          </a:prstGeom>
          <a:noFill/>
        </p:spPr>
        <p:txBody>
          <a:bodyPr wrap="square" rtlCol="0">
            <a:spAutoFit/>
          </a:bodyPr>
          <a:lstStyle/>
          <a:p>
            <a:pPr defTabSz="912813" fontAlgn="base">
              <a:spcBef>
                <a:spcPct val="0"/>
              </a:spcBef>
              <a:spcAft>
                <a:spcPct val="0"/>
              </a:spcAft>
            </a:pPr>
            <a:r>
              <a:rPr lang="en-US" dirty="0">
                <a:solidFill>
                  <a:srgbClr val="F19027"/>
                </a:solidFill>
                <a:latin typeface="Calibri"/>
                <a:ea typeface="Lubalin Book for IBM" charset="0"/>
                <a:cs typeface="Lubalin Book for IBM" charset="0"/>
                <a:sym typeface="Wingdings"/>
              </a:rPr>
              <a:t>Encrypting only the data required to achieve compliance should be viewed as a minimum threshold, not a best practice.</a:t>
            </a:r>
            <a:endParaRPr lang="en-US" dirty="0">
              <a:solidFill>
                <a:srgbClr val="F19027"/>
              </a:solidFill>
              <a:latin typeface="Calibri"/>
              <a:ea typeface="Lubalin Book for IBM" charset="0"/>
              <a:cs typeface="Lubalin Book for IBM" charset="0"/>
            </a:endParaRPr>
          </a:p>
        </p:txBody>
      </p:sp>
      <p:pic>
        <p:nvPicPr>
          <p:cNvPr id="18" name="Picture 17" descr="padlock-01.png"/>
          <p:cNvPicPr>
            <a:picLocks noChangeAspect="1"/>
          </p:cNvPicPr>
          <p:nvPr/>
        </p:nvPicPr>
        <p:blipFill>
          <a:blip r:embed="rId2">
            <a:duotone>
              <a:prstClr val="black"/>
              <a:srgbClr val="F19027">
                <a:tint val="45000"/>
                <a:satMod val="400000"/>
              </a:srgbClr>
            </a:duotone>
            <a:extLst>
              <a:ext uri="{28A0092B-C50C-407E-A947-70E740481C1C}">
                <a14:useLocalDpi xmlns:a14="http://schemas.microsoft.com/office/drawing/2010/main" val="0"/>
              </a:ext>
            </a:extLst>
          </a:blip>
          <a:stretch>
            <a:fillRect/>
          </a:stretch>
        </p:blipFill>
        <p:spPr>
          <a:xfrm>
            <a:off x="6966485" y="710353"/>
            <a:ext cx="1546482" cy="1488849"/>
          </a:xfrm>
          <a:prstGeom prst="rect">
            <a:avLst/>
          </a:prstGeom>
        </p:spPr>
      </p:pic>
      <p:cxnSp>
        <p:nvCxnSpPr>
          <p:cNvPr id="20" name="Straight Connector 19"/>
          <p:cNvCxnSpPr/>
          <p:nvPr/>
        </p:nvCxnSpPr>
        <p:spPr>
          <a:xfrm rot="5400000">
            <a:off x="5515044" y="3111975"/>
            <a:ext cx="2054746" cy="5301"/>
          </a:xfrm>
          <a:prstGeom prst="line">
            <a:avLst/>
          </a:prstGeom>
          <a:noFill/>
          <a:ln w="6350" cap="flat" cmpd="sng" algn="ctr">
            <a:solidFill>
              <a:srgbClr val="619AEC"/>
            </a:solidFill>
            <a:prstDash val="solid"/>
            <a:miter lim="800000"/>
          </a:ln>
          <a:effectLst/>
        </p:spPr>
      </p:cxnSp>
      <p:sp>
        <p:nvSpPr>
          <p:cNvPr id="8" name="Content Placeholder 2"/>
          <p:cNvSpPr txBox="1">
            <a:spLocks/>
          </p:cNvSpPr>
          <p:nvPr/>
        </p:nvSpPr>
        <p:spPr>
          <a:xfrm>
            <a:off x="6815140" y="2173132"/>
            <a:ext cx="1849172" cy="1882986"/>
          </a:xfrm>
          <a:prstGeom prst="rect">
            <a:avLst/>
          </a:prstGeom>
          <a:no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dirty="0">
                <a:solidFill>
                  <a:srgbClr val="619AEC"/>
                </a:solidFill>
                <a:latin typeface="HelvNeue Medium for IBM" charset="0"/>
                <a:ea typeface="HelvNeue Medium for IBM" charset="0"/>
                <a:cs typeface="HelvNeue Medium for IBM" charset="0"/>
              </a:rPr>
              <a:t>Pervasive</a:t>
            </a:r>
          </a:p>
          <a:p>
            <a:pPr marL="0" indent="0" algn="ctr">
              <a:buFont typeface="Arial" panose="020B0604020202020204" pitchFamily="34" charset="0"/>
              <a:buNone/>
            </a:pPr>
            <a:r>
              <a:rPr lang="en-US" sz="2600" dirty="0">
                <a:solidFill>
                  <a:srgbClr val="619AEC"/>
                </a:solidFill>
                <a:latin typeface="HelvNeue Medium for IBM" charset="0"/>
                <a:ea typeface="HelvNeue Medium for IBM" charset="0"/>
                <a:cs typeface="HelvNeue Medium for IBM" charset="0"/>
              </a:rPr>
              <a:t> encryption</a:t>
            </a:r>
          </a:p>
          <a:p>
            <a:pPr marL="0" indent="0" algn="ctr">
              <a:buFont typeface="Arial" panose="020B0604020202020204" pitchFamily="34" charset="0"/>
              <a:buNone/>
            </a:pPr>
            <a:r>
              <a:rPr lang="en-US" sz="2600" dirty="0">
                <a:solidFill>
                  <a:srgbClr val="619AEC"/>
                </a:solidFill>
                <a:latin typeface="HelvNeue Medium for IBM" charset="0"/>
                <a:ea typeface="HelvNeue Medium for IBM" charset="0"/>
                <a:cs typeface="HelvNeue Medium for IBM" charset="0"/>
              </a:rPr>
              <a:t> is the new</a:t>
            </a:r>
          </a:p>
          <a:p>
            <a:pPr marL="0" indent="0" algn="ctr">
              <a:buFont typeface="Arial" panose="020B0604020202020204" pitchFamily="34" charset="0"/>
              <a:buNone/>
            </a:pPr>
            <a:r>
              <a:rPr lang="en-US" sz="2600" dirty="0">
                <a:solidFill>
                  <a:srgbClr val="619AEC"/>
                </a:solidFill>
                <a:latin typeface="HelvNeue Medium for IBM" charset="0"/>
                <a:ea typeface="HelvNeue Medium for IBM" charset="0"/>
                <a:cs typeface="HelvNeue Medium for IBM" charset="0"/>
              </a:rPr>
              <a:t> standard</a:t>
            </a:r>
          </a:p>
        </p:txBody>
      </p:sp>
    </p:spTree>
    <p:extLst>
      <p:ext uri="{BB962C8B-B14F-4D97-AF65-F5344CB8AC3E}">
        <p14:creationId xmlns:p14="http://schemas.microsoft.com/office/powerpoint/2010/main" val="6766672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4203" y="115897"/>
            <a:ext cx="8557812" cy="485679"/>
          </a:xfrm>
        </p:spPr>
        <p:txBody>
          <a:bodyPr/>
          <a:lstStyle/>
          <a:p>
            <a:r>
              <a:rPr lang="en-US" sz="2000" dirty="0">
                <a:latin typeface="Arial" charset="0"/>
                <a:ea typeface="Arial" charset="0"/>
                <a:cs typeface="Arial" charset="0"/>
              </a:rPr>
              <a:t>z/OS Data Set Encryption</a:t>
            </a:r>
          </a:p>
        </p:txBody>
      </p:sp>
      <p:graphicFrame>
        <p:nvGraphicFramePr>
          <p:cNvPr id="9" name="Table 8"/>
          <p:cNvGraphicFramePr>
            <a:graphicFrameLocks noGrp="1"/>
          </p:cNvGraphicFramePr>
          <p:nvPr>
            <p:extLst>
              <p:ext uri="{D42A27DB-BD31-4B8C-83A1-F6EECF244321}">
                <p14:modId xmlns:p14="http://schemas.microsoft.com/office/powerpoint/2010/main" val="2118642109"/>
              </p:ext>
            </p:extLst>
          </p:nvPr>
        </p:nvGraphicFramePr>
        <p:xfrm>
          <a:off x="454203" y="804448"/>
          <a:ext cx="8554340" cy="3670985"/>
        </p:xfrm>
        <a:graphic>
          <a:graphicData uri="http://schemas.openxmlformats.org/drawingml/2006/table">
            <a:tbl>
              <a:tblPr firstRow="1" bandRow="1">
                <a:tableStyleId>{5C22544A-7EE6-4342-B048-85BDC9FD1C3A}</a:tableStyleId>
              </a:tblPr>
              <a:tblGrid>
                <a:gridCol w="1430101">
                  <a:extLst>
                    <a:ext uri="{9D8B030D-6E8A-4147-A177-3AD203B41FA5}">
                      <a16:colId xmlns:a16="http://schemas.microsoft.com/office/drawing/2014/main" val="20000"/>
                    </a:ext>
                  </a:extLst>
                </a:gridCol>
                <a:gridCol w="1978694">
                  <a:extLst>
                    <a:ext uri="{9D8B030D-6E8A-4147-A177-3AD203B41FA5}">
                      <a16:colId xmlns:a16="http://schemas.microsoft.com/office/drawing/2014/main" val="20001"/>
                    </a:ext>
                  </a:extLst>
                </a:gridCol>
                <a:gridCol w="5145545">
                  <a:extLst>
                    <a:ext uri="{9D8B030D-6E8A-4147-A177-3AD203B41FA5}">
                      <a16:colId xmlns:a16="http://schemas.microsoft.com/office/drawing/2014/main" val="20002"/>
                    </a:ext>
                  </a:extLst>
                </a:gridCol>
              </a:tblGrid>
              <a:tr h="260721">
                <a:tc>
                  <a:txBody>
                    <a:bodyPr/>
                    <a:lstStyle/>
                    <a:p>
                      <a:r>
                        <a:rPr lang="en-US" sz="1200" dirty="0"/>
                        <a:t>Product/</a:t>
                      </a:r>
                      <a:r>
                        <a:rPr lang="en-US" sz="1200" baseline="0" dirty="0"/>
                        <a:t>Feature</a:t>
                      </a:r>
                      <a:endParaRPr lang="en-US" sz="1200" dirty="0"/>
                    </a:p>
                  </a:txBody>
                  <a:tcPr marL="34290" marR="34290" marT="20574" marB="20574"/>
                </a:tc>
                <a:tc>
                  <a:txBody>
                    <a:bodyPr/>
                    <a:lstStyle/>
                    <a:p>
                      <a:r>
                        <a:rPr lang="en-US" sz="1200" dirty="0"/>
                        <a:t>Required</a:t>
                      </a:r>
                      <a:r>
                        <a:rPr lang="en-US" sz="1200" baseline="0" dirty="0"/>
                        <a:t> Level</a:t>
                      </a:r>
                      <a:endParaRPr lang="en-US" sz="1200" dirty="0"/>
                    </a:p>
                  </a:txBody>
                  <a:tcPr marL="34290" marR="34290" marT="20574" marB="20574"/>
                </a:tc>
                <a:tc>
                  <a:txBody>
                    <a:bodyPr/>
                    <a:lstStyle/>
                    <a:p>
                      <a:r>
                        <a:rPr lang="en-US" sz="1200" dirty="0"/>
                        <a:t>Description</a:t>
                      </a:r>
                    </a:p>
                  </a:txBody>
                  <a:tcPr marL="34290" marR="34290" marT="20574" marB="20574"/>
                </a:tc>
                <a:extLst>
                  <a:ext uri="{0D108BD9-81ED-4DB2-BD59-A6C34878D82A}">
                    <a16:rowId xmlns:a16="http://schemas.microsoft.com/office/drawing/2014/main" val="10000"/>
                  </a:ext>
                </a:extLst>
              </a:tr>
              <a:tr h="26072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t>Software</a:t>
                      </a:r>
                      <a:r>
                        <a:rPr lang="en-US" sz="1200" b="1" baseline="0" dirty="0"/>
                        <a:t> </a:t>
                      </a:r>
                      <a:r>
                        <a:rPr lang="en-US" sz="1200" b="1" dirty="0"/>
                        <a:t>Exploitation</a:t>
                      </a:r>
                    </a:p>
                  </a:txBody>
                  <a:tcPr marL="34290" marR="34290" marT="20574" marB="20574"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60721">
                <a:tc rowSpan="2">
                  <a:txBody>
                    <a:bodyPr/>
                    <a:lstStyle/>
                    <a:p>
                      <a:r>
                        <a:rPr lang="en-US" sz="1200" dirty="0"/>
                        <a:t>DB2</a:t>
                      </a:r>
                    </a:p>
                  </a:txBody>
                  <a:tcPr marL="34290" marR="34290" marT="20574" marB="20574" anchor="ctr"/>
                </a:tc>
                <a:tc>
                  <a:txBody>
                    <a:bodyPr/>
                    <a:lstStyle/>
                    <a:p>
                      <a:r>
                        <a:rPr lang="en-US" sz="1200" dirty="0"/>
                        <a:t>DB2</a:t>
                      </a:r>
                      <a:r>
                        <a:rPr lang="en-US" sz="1200" baseline="0" dirty="0"/>
                        <a:t> </a:t>
                      </a:r>
                      <a:r>
                        <a:rPr lang="en-US" sz="1200" dirty="0"/>
                        <a:t>v12 +</a:t>
                      </a:r>
                      <a:r>
                        <a:rPr lang="en-US" sz="1200" baseline="0" dirty="0"/>
                        <a:t> PTFs </a:t>
                      </a:r>
                      <a:endParaRPr lang="en-US" sz="1200" dirty="0"/>
                    </a:p>
                  </a:txBody>
                  <a:tcPr marL="34290" marR="34290" marT="20574" marB="20574"/>
                </a:tc>
                <a:tc>
                  <a:txBody>
                    <a:bodyPr/>
                    <a:lstStyle/>
                    <a:p>
                      <a:r>
                        <a:rPr lang="en-US" sz="1200" dirty="0"/>
                        <a:t>Base</a:t>
                      </a:r>
                      <a:r>
                        <a:rPr lang="en-US" sz="1200" baseline="0" dirty="0"/>
                        <a:t> exploitation</a:t>
                      </a:r>
                      <a:r>
                        <a:rPr lang="en-US" sz="1200" dirty="0"/>
                        <a:t> +</a:t>
                      </a:r>
                      <a:r>
                        <a:rPr lang="en-US" sz="1200" baseline="0" dirty="0"/>
                        <a:t> user interface enablement</a:t>
                      </a:r>
                      <a:endParaRPr lang="en-US" sz="1200" dirty="0"/>
                    </a:p>
                  </a:txBody>
                  <a:tcPr marL="34290" marR="34290" marT="20574" marB="20574"/>
                </a:tc>
                <a:extLst>
                  <a:ext uri="{0D108BD9-81ED-4DB2-BD59-A6C34878D82A}">
                    <a16:rowId xmlns:a16="http://schemas.microsoft.com/office/drawing/2014/main" val="10002"/>
                  </a:ext>
                </a:extLst>
              </a:tr>
              <a:tr h="260554">
                <a:tc vMerge="1">
                  <a:txBody>
                    <a:bodyPr/>
                    <a:lstStyle/>
                    <a:p>
                      <a:endParaRPr lang="en-US" sz="1200" dirty="0"/>
                    </a:p>
                  </a:txBody>
                  <a:tcPr marL="34290" marR="34290" marT="20574" marB="2057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DB2</a:t>
                      </a:r>
                      <a:r>
                        <a:rPr lang="en-US" sz="1200" baseline="0" dirty="0"/>
                        <a:t> </a:t>
                      </a:r>
                      <a:r>
                        <a:rPr lang="en-US" sz="1200" dirty="0"/>
                        <a:t>v11 +</a:t>
                      </a:r>
                      <a:r>
                        <a:rPr lang="en-US" sz="1200" baseline="0" dirty="0"/>
                        <a:t> PTF</a:t>
                      </a:r>
                      <a:r>
                        <a:rPr lang="en-US" sz="1200" dirty="0"/>
                        <a:t>s</a:t>
                      </a:r>
                      <a:r>
                        <a:rPr lang="en-US" sz="1200" baseline="0" dirty="0"/>
                        <a:t> </a:t>
                      </a:r>
                      <a:endParaRPr lang="en-US" sz="1200" dirty="0"/>
                    </a:p>
                  </a:txBody>
                  <a:tcPr marL="34290" marR="34290" marT="20574" marB="20574">
                    <a:solidFill>
                      <a:srgbClr val="F2E7EE"/>
                    </a:solidFill>
                  </a:tcPr>
                </a:tc>
                <a:tc>
                  <a:txBody>
                    <a:bodyPr/>
                    <a:lstStyle/>
                    <a:p>
                      <a:r>
                        <a:rPr lang="en-US" sz="1200" dirty="0"/>
                        <a:t>Base exploitation</a:t>
                      </a:r>
                      <a:r>
                        <a:rPr lang="en-US" sz="1200" baseline="0" dirty="0"/>
                        <a:t> </a:t>
                      </a:r>
                      <a:endParaRPr lang="en-US" sz="1200" dirty="0"/>
                    </a:p>
                  </a:txBody>
                  <a:tcPr marL="34290" marR="34290" marT="20574" marB="20574">
                    <a:solidFill>
                      <a:srgbClr val="F2E7EE"/>
                    </a:solidFill>
                  </a:tcPr>
                </a:tc>
                <a:extLst>
                  <a:ext uri="{0D108BD9-81ED-4DB2-BD59-A6C34878D82A}">
                    <a16:rowId xmlns:a16="http://schemas.microsoft.com/office/drawing/2014/main" val="10003"/>
                  </a:ext>
                </a:extLst>
              </a:tr>
              <a:tr h="260554">
                <a:tc rowSpan="2">
                  <a:txBody>
                    <a:bodyPr/>
                    <a:lstStyle/>
                    <a:p>
                      <a:r>
                        <a:rPr lang="en-US" sz="1200" dirty="0"/>
                        <a:t>IMS</a:t>
                      </a:r>
                    </a:p>
                  </a:txBody>
                  <a:tcPr marL="34290" marR="34290" marT="20574" marB="20574" anchor="ctr">
                    <a:solidFill>
                      <a:srgbClr val="E9EBF7"/>
                    </a:solidFill>
                  </a:tcPr>
                </a:tc>
                <a:tc>
                  <a:txBody>
                    <a:bodyPr/>
                    <a:lstStyle/>
                    <a:p>
                      <a:r>
                        <a:rPr lang="en-US" sz="1200" dirty="0"/>
                        <a:t>IMS v14</a:t>
                      </a:r>
                    </a:p>
                  </a:txBody>
                  <a:tcPr marL="34290" marR="34290" marT="20574" marB="20574">
                    <a:solidFill>
                      <a:srgbClr val="E9EBF7"/>
                    </a:solidFill>
                  </a:tcPr>
                </a:tc>
                <a:tc>
                  <a:txBody>
                    <a:bodyPr/>
                    <a:lstStyle/>
                    <a:p>
                      <a:r>
                        <a:rPr lang="en-US" sz="1200" dirty="0"/>
                        <a:t>FF VSAM DB &amp; OLDS </a:t>
                      </a:r>
                      <a:r>
                        <a:rPr lang="en-US" sz="1200" baseline="0" dirty="0"/>
                        <a:t>- </a:t>
                      </a:r>
                      <a:r>
                        <a:rPr lang="en-US" sz="1200" i="1" baseline="0" dirty="0"/>
                        <a:t>test only no code changes expected</a:t>
                      </a:r>
                      <a:endParaRPr lang="en-US" sz="1200" i="1" dirty="0"/>
                    </a:p>
                  </a:txBody>
                  <a:tcPr marL="34290" marR="34290" marT="20574" marB="20574">
                    <a:solidFill>
                      <a:srgbClr val="E9EBF7"/>
                    </a:solidFill>
                  </a:tcPr>
                </a:tc>
                <a:extLst>
                  <a:ext uri="{0D108BD9-81ED-4DB2-BD59-A6C34878D82A}">
                    <a16:rowId xmlns:a16="http://schemas.microsoft.com/office/drawing/2014/main" val="10004"/>
                  </a:ext>
                </a:extLst>
              </a:tr>
              <a:tr h="281946">
                <a:tc vMerge="1">
                  <a:txBody>
                    <a:bodyPr/>
                    <a:lstStyle/>
                    <a:p>
                      <a:endParaRPr lang="en-US" sz="1200" dirty="0"/>
                    </a:p>
                  </a:txBody>
                  <a:tcPr marL="34290" marR="34290" marT="20574" marB="20574">
                    <a:solidFill>
                      <a:srgbClr val="E9EBF7"/>
                    </a:solidFill>
                  </a:tcPr>
                </a:tc>
                <a:tc>
                  <a:txBody>
                    <a:bodyPr/>
                    <a:lstStyle/>
                    <a:p>
                      <a:r>
                        <a:rPr lang="en-US" sz="1200" dirty="0"/>
                        <a:t>IMS</a:t>
                      </a:r>
                      <a:r>
                        <a:rPr lang="en-US" sz="1200" baseline="0" dirty="0"/>
                        <a:t> v15</a:t>
                      </a:r>
                      <a:endParaRPr lang="en-US" sz="1200" dirty="0"/>
                    </a:p>
                  </a:txBody>
                  <a:tcPr marL="34290" marR="34290" marT="20574" marB="20574">
                    <a:solidFill>
                      <a:srgbClr val="E9EBF7"/>
                    </a:solidFill>
                  </a:tcPr>
                </a:tc>
                <a:tc>
                  <a:txBody>
                    <a:bodyPr/>
                    <a:lstStyle/>
                    <a:p>
                      <a:r>
                        <a:rPr lang="is-IS" sz="1200" dirty="0"/>
                        <a:t>FP DEDB VSAM &amp;</a:t>
                      </a:r>
                      <a:r>
                        <a:rPr lang="is-IS" sz="1200" baseline="0" dirty="0"/>
                        <a:t> WADS</a:t>
                      </a:r>
                      <a:r>
                        <a:rPr lang="is-IS" sz="1200" dirty="0"/>
                        <a:t> enablement support</a:t>
                      </a:r>
                      <a:endParaRPr lang="en-US" sz="1200" dirty="0"/>
                    </a:p>
                  </a:txBody>
                  <a:tcPr marL="34290" marR="34290" marT="20574" marB="20574">
                    <a:solidFill>
                      <a:srgbClr val="E9EBF7"/>
                    </a:solidFill>
                  </a:tcPr>
                </a:tc>
                <a:extLst>
                  <a:ext uri="{0D108BD9-81ED-4DB2-BD59-A6C34878D82A}">
                    <a16:rowId xmlns:a16="http://schemas.microsoft.com/office/drawing/2014/main" val="10005"/>
                  </a:ext>
                </a:extLst>
              </a:tr>
              <a:tr h="260721">
                <a:tc>
                  <a:txBody>
                    <a:bodyPr/>
                    <a:lstStyle/>
                    <a:p>
                      <a:r>
                        <a:rPr lang="en-US" sz="1200" dirty="0"/>
                        <a:t>CICS</a:t>
                      </a:r>
                    </a:p>
                  </a:txBody>
                  <a:tcPr marL="34290" marR="34290" marT="20574" marB="20574">
                    <a:solidFill>
                      <a:srgbClr val="F2E7EE"/>
                    </a:solidFill>
                  </a:tcPr>
                </a:tc>
                <a:tc>
                  <a:txBody>
                    <a:bodyPr/>
                    <a:lstStyle/>
                    <a:p>
                      <a:r>
                        <a:rPr lang="en-US" sz="1200" i="1" baseline="0" dirty="0"/>
                        <a:t>Supported CICS versions</a:t>
                      </a:r>
                      <a:endParaRPr lang="en-US" sz="1200" i="1" dirty="0"/>
                    </a:p>
                  </a:txBody>
                  <a:tcPr marL="34290" marR="34290" marT="20574" marB="20574">
                    <a:solidFill>
                      <a:srgbClr val="F2E7EE"/>
                    </a:solidFill>
                  </a:tcPr>
                </a:tc>
                <a:tc>
                  <a:txBody>
                    <a:bodyPr/>
                    <a:lstStyle/>
                    <a:p>
                      <a:r>
                        <a:rPr lang="en-US" sz="1200" dirty="0"/>
                        <a:t>Test-only for user</a:t>
                      </a:r>
                      <a:r>
                        <a:rPr lang="en-US" sz="1200" baseline="0" dirty="0"/>
                        <a:t>, CICS TS, and TD data sets</a:t>
                      </a:r>
                      <a:endParaRPr lang="en-US" sz="1200" dirty="0"/>
                    </a:p>
                  </a:txBody>
                  <a:tcPr marL="34290" marR="34290" marT="20574" marB="20574">
                    <a:solidFill>
                      <a:srgbClr val="F2E7EE"/>
                    </a:solidFill>
                  </a:tcPr>
                </a:tc>
                <a:extLst>
                  <a:ext uri="{0D108BD9-81ED-4DB2-BD59-A6C34878D82A}">
                    <a16:rowId xmlns:a16="http://schemas.microsoft.com/office/drawing/2014/main" val="10006"/>
                  </a:ext>
                </a:extLst>
              </a:tr>
              <a:tr h="260721">
                <a:tc>
                  <a:txBody>
                    <a:bodyPr/>
                    <a:lstStyle/>
                    <a:p>
                      <a:r>
                        <a:rPr lang="en-US" sz="1200" dirty="0"/>
                        <a:t>MQ</a:t>
                      </a:r>
                    </a:p>
                  </a:txBody>
                  <a:tcPr marL="34290" marR="34290" marT="20574" marB="20574">
                    <a:solidFill>
                      <a:srgbClr val="E9EBF6"/>
                    </a:solidFill>
                  </a:tcPr>
                </a:tc>
                <a:tc>
                  <a:txBody>
                    <a:bodyPr/>
                    <a:lstStyle/>
                    <a:p>
                      <a:r>
                        <a:rPr lang="en-US" sz="1200" i="1" dirty="0"/>
                        <a:t>NA</a:t>
                      </a:r>
                    </a:p>
                  </a:txBody>
                  <a:tcPr marL="34290" marR="34290" marT="20574" marB="20574">
                    <a:solidFill>
                      <a:srgbClr val="E9EBF6"/>
                    </a:solidFill>
                  </a:tcPr>
                </a:tc>
                <a:tc>
                  <a:txBody>
                    <a:bodyPr/>
                    <a:lstStyle/>
                    <a:p>
                      <a:r>
                        <a:rPr lang="en-US" sz="1200" i="1" dirty="0"/>
                        <a:t>Recommendation for MQ </a:t>
                      </a:r>
                      <a:r>
                        <a:rPr lang="en-US" sz="1200" i="1" baseline="0" dirty="0"/>
                        <a:t>- Advanced Message Security</a:t>
                      </a:r>
                    </a:p>
                  </a:txBody>
                  <a:tcPr marL="34290" marR="34290" marT="20574" marB="20574">
                    <a:solidFill>
                      <a:srgbClr val="E9EBF6"/>
                    </a:solidFill>
                  </a:tcPr>
                </a:tc>
                <a:extLst>
                  <a:ext uri="{0D108BD9-81ED-4DB2-BD59-A6C34878D82A}">
                    <a16:rowId xmlns:a16="http://schemas.microsoft.com/office/drawing/2014/main" val="10007"/>
                  </a:ext>
                </a:extLst>
              </a:tr>
              <a:tr h="260721">
                <a:tc>
                  <a:txBody>
                    <a:bodyPr/>
                    <a:lstStyle/>
                    <a:p>
                      <a:r>
                        <a:rPr lang="en-US" sz="1200" dirty="0" err="1"/>
                        <a:t>zSecure</a:t>
                      </a:r>
                      <a:endParaRPr lang="en-US" sz="1200" dirty="0"/>
                    </a:p>
                  </a:txBody>
                  <a:tcPr marL="34290" marR="34290" marT="20574" marB="20574">
                    <a:solidFill>
                      <a:srgbClr val="F2E7EE"/>
                    </a:solidFill>
                  </a:tcPr>
                </a:tc>
                <a:tc>
                  <a:txBody>
                    <a:bodyPr/>
                    <a:lstStyle/>
                    <a:p>
                      <a:r>
                        <a:rPr lang="en-US" sz="1200" i="0" dirty="0" err="1"/>
                        <a:t>zSecure</a:t>
                      </a:r>
                      <a:r>
                        <a:rPr lang="en-US" sz="1200" i="0" dirty="0"/>
                        <a:t> 2.3</a:t>
                      </a:r>
                    </a:p>
                  </a:txBody>
                  <a:tcPr marL="34290" marR="34290" marT="20574" marB="20574">
                    <a:solidFill>
                      <a:srgbClr val="F2E7EE"/>
                    </a:solidFill>
                  </a:tcPr>
                </a:tc>
                <a:tc>
                  <a:txBody>
                    <a:bodyPr/>
                    <a:lstStyle/>
                    <a:p>
                      <a:r>
                        <a:rPr lang="en-US" sz="1200" i="0" baseline="0" dirty="0" err="1"/>
                        <a:t>zSecure</a:t>
                      </a:r>
                      <a:r>
                        <a:rPr lang="en-US" sz="1200" i="0" baseline="0" dirty="0"/>
                        <a:t> Audit &amp; Admin support for z/OS data set encryption</a:t>
                      </a:r>
                    </a:p>
                  </a:txBody>
                  <a:tcPr marL="34290" marR="34290" marT="20574" marB="20574">
                    <a:solidFill>
                      <a:srgbClr val="F2E7EE"/>
                    </a:solidFill>
                  </a:tcPr>
                </a:tc>
                <a:extLst>
                  <a:ext uri="{0D108BD9-81ED-4DB2-BD59-A6C34878D82A}">
                    <a16:rowId xmlns:a16="http://schemas.microsoft.com/office/drawing/2014/main" val="10008"/>
                  </a:ext>
                </a:extLst>
              </a:tr>
              <a:tr h="260721">
                <a:tc>
                  <a:txBody>
                    <a:bodyPr/>
                    <a:lstStyle/>
                    <a:p>
                      <a:r>
                        <a:rPr lang="en-US" sz="1200" dirty="0" err="1"/>
                        <a:t>zBNA</a:t>
                      </a:r>
                      <a:endParaRPr lang="en-US" sz="1200" dirty="0"/>
                    </a:p>
                  </a:txBody>
                  <a:tcPr marL="34290" marR="34290" marT="20574" marB="20574">
                    <a:solidFill>
                      <a:srgbClr val="E9EBF7"/>
                    </a:solidFill>
                  </a:tcPr>
                </a:tc>
                <a:tc>
                  <a:txBody>
                    <a:bodyPr/>
                    <a:lstStyle/>
                    <a:p>
                      <a:r>
                        <a:rPr lang="en-US" sz="1200" i="0" dirty="0" err="1"/>
                        <a:t>zBNA</a:t>
                      </a:r>
                      <a:r>
                        <a:rPr lang="en-US" sz="1200" i="0" baseline="0" dirty="0"/>
                        <a:t> </a:t>
                      </a:r>
                      <a:r>
                        <a:rPr lang="en-US" sz="1200" i="0" baseline="0" dirty="0" err="1"/>
                        <a:t>x.y.z</a:t>
                      </a:r>
                      <a:endParaRPr lang="en-US" sz="1200" i="0" dirty="0"/>
                    </a:p>
                  </a:txBody>
                  <a:tcPr marL="34290" marR="34290" marT="20574" marB="20574">
                    <a:solidFill>
                      <a:srgbClr val="E9EBF7"/>
                    </a:solidFill>
                  </a:tcPr>
                </a:tc>
                <a:tc>
                  <a:txBody>
                    <a:bodyPr/>
                    <a:lstStyle/>
                    <a:p>
                      <a:r>
                        <a:rPr lang="en-US" sz="1200" i="0" baseline="0" dirty="0" err="1"/>
                        <a:t>zBatch</a:t>
                      </a:r>
                      <a:r>
                        <a:rPr lang="en-US" sz="1200" i="0" baseline="0" dirty="0"/>
                        <a:t> Network Analyzer support for z/OS data set encryption</a:t>
                      </a:r>
                    </a:p>
                  </a:txBody>
                  <a:tcPr marL="34290" marR="34290" marT="20574" marB="20574">
                    <a:solidFill>
                      <a:srgbClr val="E9EBF7"/>
                    </a:solidFill>
                  </a:tcPr>
                </a:tc>
                <a:extLst>
                  <a:ext uri="{0D108BD9-81ED-4DB2-BD59-A6C34878D82A}">
                    <a16:rowId xmlns:a16="http://schemas.microsoft.com/office/drawing/2014/main" val="10009"/>
                  </a:ext>
                </a:extLst>
              </a:tr>
              <a:tr h="26072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t> z/OS</a:t>
                      </a:r>
                      <a:r>
                        <a:rPr lang="en-US" sz="1200" b="1" baseline="0" dirty="0"/>
                        <a:t> </a:t>
                      </a:r>
                      <a:r>
                        <a:rPr lang="en-US" sz="1200" b="1" dirty="0"/>
                        <a:t>Exploitation</a:t>
                      </a:r>
                      <a:endParaRPr lang="en-US" sz="1200" b="1" baseline="0" dirty="0"/>
                    </a:p>
                  </a:txBody>
                  <a:tcPr marL="34290" marR="34290" marT="20574" marB="20574" anchor="ctr">
                    <a:solidFill>
                      <a:srgbClr val="E3CCD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260721">
                <a:tc rowSpan="2">
                  <a:txBody>
                    <a:bodyPr/>
                    <a:lstStyle/>
                    <a:p>
                      <a:pPr algn="l"/>
                      <a:r>
                        <a:rPr lang="en-US" sz="1200" baseline="0" dirty="0" err="1"/>
                        <a:t>zFS</a:t>
                      </a:r>
                      <a:endParaRPr lang="en-US" sz="1200" baseline="0" dirty="0"/>
                    </a:p>
                  </a:txBody>
                  <a:tcPr marL="34290" marR="34290" marT="20574" marB="20574" anchor="ctr">
                    <a:solidFill>
                      <a:srgbClr val="E9EBF6"/>
                    </a:solidFill>
                  </a:tcPr>
                </a:tc>
                <a:tc>
                  <a:txBody>
                    <a:bodyPr/>
                    <a:lstStyle/>
                    <a:p>
                      <a:pPr algn="l"/>
                      <a:r>
                        <a:rPr lang="en-US" sz="1200" baseline="0" dirty="0"/>
                        <a:t>z/OS 2.1 &amp; 2.2</a:t>
                      </a:r>
                    </a:p>
                  </a:txBody>
                  <a:tcPr marL="34290" marR="34290" marT="20574" marB="20574">
                    <a:solidFill>
                      <a:srgbClr val="E9EBF6"/>
                    </a:solidFill>
                  </a:tcPr>
                </a:tc>
                <a:tc>
                  <a:txBody>
                    <a:bodyPr/>
                    <a:lstStyle/>
                    <a:p>
                      <a:pPr algn="l"/>
                      <a:r>
                        <a:rPr lang="en-US" sz="1200" dirty="0"/>
                        <a:t>Toleration support</a:t>
                      </a:r>
                    </a:p>
                  </a:txBody>
                  <a:tcPr marL="34290" marR="34290" marT="20574" marB="20574">
                    <a:solidFill>
                      <a:srgbClr val="E9EBF6"/>
                    </a:solidFill>
                  </a:tcPr>
                </a:tc>
                <a:extLst>
                  <a:ext uri="{0D108BD9-81ED-4DB2-BD59-A6C34878D82A}">
                    <a16:rowId xmlns:a16="http://schemas.microsoft.com/office/drawing/2014/main" val="10011"/>
                  </a:ext>
                </a:extLst>
              </a:tr>
              <a:tr h="260721">
                <a:tc vMerge="1">
                  <a:txBody>
                    <a:bodyPr/>
                    <a:lstStyle/>
                    <a:p>
                      <a:pPr algn="l"/>
                      <a:endParaRPr lang="en-US" sz="1800" baseline="0" dirty="0"/>
                    </a:p>
                  </a:txBody>
                  <a:tcPr marL="45720" marR="45720" marT="27432" marB="27432" anchor="ctr">
                    <a:solidFill>
                      <a:srgbClr val="E9EBF6"/>
                    </a:solidFill>
                  </a:tcPr>
                </a:tc>
                <a:tc>
                  <a:txBody>
                    <a:bodyPr/>
                    <a:lstStyle/>
                    <a:p>
                      <a:pPr algn="l"/>
                      <a:r>
                        <a:rPr lang="en-US" sz="1200" baseline="0" dirty="0"/>
                        <a:t>z/OS 2.3</a:t>
                      </a:r>
                    </a:p>
                  </a:txBody>
                  <a:tcPr marL="34290" marR="34290" marT="20574" marB="20574">
                    <a:solidFill>
                      <a:srgbClr val="E9EBF6"/>
                    </a:solidFill>
                  </a:tcPr>
                </a:tc>
                <a:tc>
                  <a:txBody>
                    <a:bodyPr/>
                    <a:lstStyle/>
                    <a:p>
                      <a:pPr algn="l"/>
                      <a:r>
                        <a:rPr lang="en-US" sz="1200" dirty="0"/>
                        <a:t>User</a:t>
                      </a:r>
                      <a:r>
                        <a:rPr lang="en-US" sz="1200" baseline="0" dirty="0"/>
                        <a:t> Interface</a:t>
                      </a:r>
                      <a:r>
                        <a:rPr lang="en-US" sz="1200" dirty="0"/>
                        <a:t> &amp; data</a:t>
                      </a:r>
                      <a:r>
                        <a:rPr lang="en-US" sz="1200" baseline="0" dirty="0"/>
                        <a:t> conversion support</a:t>
                      </a:r>
                      <a:endParaRPr lang="en-US" sz="1200" dirty="0"/>
                    </a:p>
                  </a:txBody>
                  <a:tcPr marL="34290" marR="34290" marT="20574" marB="20574">
                    <a:solidFill>
                      <a:srgbClr val="E9EBF6"/>
                    </a:solidFill>
                  </a:tcPr>
                </a:tc>
                <a:extLst>
                  <a:ext uri="{0D108BD9-81ED-4DB2-BD59-A6C34878D82A}">
                    <a16:rowId xmlns:a16="http://schemas.microsoft.com/office/drawing/2014/main" val="10012"/>
                  </a:ext>
                </a:extLst>
              </a:tr>
              <a:tr h="260721">
                <a:tc>
                  <a:txBody>
                    <a:bodyPr/>
                    <a:lstStyle/>
                    <a:p>
                      <a:pPr algn="l"/>
                      <a:r>
                        <a:rPr lang="en-US" sz="1200" baseline="0" dirty="0"/>
                        <a:t>System Logger</a:t>
                      </a:r>
                    </a:p>
                  </a:txBody>
                  <a:tcPr marL="34290" marR="34290" marT="20574" marB="20574" anchor="ctr">
                    <a:solidFill>
                      <a:srgbClr val="F2E7EE"/>
                    </a:solidFill>
                  </a:tcPr>
                </a:tc>
                <a:tc>
                  <a:txBody>
                    <a:bodyPr/>
                    <a:lstStyle/>
                    <a:p>
                      <a:r>
                        <a:rPr lang="en-US" sz="1200" dirty="0"/>
                        <a:t>z/OS 2.3 w/RB</a:t>
                      </a:r>
                      <a:r>
                        <a:rPr lang="en-US" sz="1200" baseline="0" dirty="0"/>
                        <a:t> 2.2 &amp; 2.1</a:t>
                      </a:r>
                      <a:endParaRPr lang="en-US" sz="1200" dirty="0"/>
                    </a:p>
                  </a:txBody>
                  <a:tcPr marL="34290" marR="34290" marT="20574" marB="20574">
                    <a:solidFill>
                      <a:srgbClr val="F2E7EE"/>
                    </a:solidFill>
                  </a:tcPr>
                </a:tc>
                <a:tc>
                  <a:txBody>
                    <a:bodyPr/>
                    <a:lstStyle/>
                    <a:p>
                      <a:r>
                        <a:rPr lang="en-US" sz="1200" dirty="0"/>
                        <a:t>Media</a:t>
                      </a:r>
                      <a:r>
                        <a:rPr lang="en-US" sz="1200" baseline="0" dirty="0"/>
                        <a:t> Manager enablement for logger data sets</a:t>
                      </a:r>
                      <a:endParaRPr lang="en-US" sz="1200" dirty="0"/>
                    </a:p>
                  </a:txBody>
                  <a:tcPr marL="34290" marR="34290" marT="20574" marB="20574" anchor="ctr">
                    <a:solidFill>
                      <a:srgbClr val="F2E7EE"/>
                    </a:solidFill>
                  </a:tcPr>
                </a:tc>
                <a:extLst>
                  <a:ext uri="{0D108BD9-81ED-4DB2-BD59-A6C34878D82A}">
                    <a16:rowId xmlns:a16="http://schemas.microsoft.com/office/drawing/2014/main" val="10013"/>
                  </a:ext>
                </a:extLst>
              </a:tr>
            </a:tbl>
          </a:graphicData>
        </a:graphic>
      </p:graphicFrame>
      <p:sp>
        <p:nvSpPr>
          <p:cNvPr id="6" name="Shape 195"/>
          <p:cNvSpPr/>
          <p:nvPr/>
        </p:nvSpPr>
        <p:spPr>
          <a:xfrm>
            <a:off x="498242" y="455827"/>
            <a:ext cx="4709735" cy="295276"/>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l">
              <a:defRPr sz="4200">
                <a:solidFill>
                  <a:srgbClr val="395567"/>
                </a:solidFill>
                <a:latin typeface="HelvNeue Bold for IBM"/>
                <a:ea typeface="HelvNeue Bold for IBM"/>
                <a:cs typeface="HelvNeue Bold for IBM"/>
                <a:sym typeface="HelvNeue Bold for IBM"/>
              </a:defRPr>
            </a:lvl1pPr>
          </a:lstStyle>
          <a:p>
            <a:pPr defTabSz="309563" hangingPunct="0"/>
            <a:r>
              <a:rPr lang="en-US" sz="1400" i="1" kern="0" dirty="0">
                <a:solidFill>
                  <a:schemeClr val="tx1"/>
                </a:solidFill>
                <a:latin typeface="HelvNeue Light for IBM" charset="0"/>
                <a:ea typeface="HelvNeue Light for IBM" charset="0"/>
                <a:cs typeface="HelvNeue Light for IBM" charset="0"/>
              </a:rPr>
              <a:t>Exploitation</a:t>
            </a:r>
            <a:endParaRPr sz="1400" i="1" kern="0" dirty="0">
              <a:solidFill>
                <a:schemeClr val="tx1"/>
              </a:solidFill>
              <a:latin typeface="HelvNeue Light for IBM" charset="0"/>
              <a:ea typeface="HelvNeue Light for IBM" charset="0"/>
              <a:cs typeface="HelvNeue Light for IBM" charset="0"/>
            </a:endParaRPr>
          </a:p>
        </p:txBody>
      </p:sp>
    </p:spTree>
    <p:extLst>
      <p:ext uri="{BB962C8B-B14F-4D97-AF65-F5344CB8AC3E}">
        <p14:creationId xmlns:p14="http://schemas.microsoft.com/office/powerpoint/2010/main" val="1125268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000" dirty="0"/>
              <a:t>CF Encryption</a:t>
            </a:r>
          </a:p>
        </p:txBody>
      </p:sp>
      <p:graphicFrame>
        <p:nvGraphicFramePr>
          <p:cNvPr id="4" name="Table 3"/>
          <p:cNvGraphicFramePr>
            <a:graphicFrameLocks noGrp="1"/>
          </p:cNvGraphicFramePr>
          <p:nvPr>
            <p:extLst>
              <p:ext uri="{D42A27DB-BD31-4B8C-83A1-F6EECF244321}">
                <p14:modId xmlns:p14="http://schemas.microsoft.com/office/powerpoint/2010/main" val="1267470737"/>
              </p:ext>
            </p:extLst>
          </p:nvPr>
        </p:nvGraphicFramePr>
        <p:xfrm>
          <a:off x="391445" y="1141813"/>
          <a:ext cx="8540891" cy="2802600"/>
        </p:xfrm>
        <a:graphic>
          <a:graphicData uri="http://schemas.openxmlformats.org/drawingml/2006/table">
            <a:tbl>
              <a:tblPr firstRow="1" bandRow="1">
                <a:tableStyleId>{5C22544A-7EE6-4342-B048-85BDC9FD1C3A}</a:tableStyleId>
              </a:tblPr>
              <a:tblGrid>
                <a:gridCol w="2148545">
                  <a:extLst>
                    <a:ext uri="{9D8B030D-6E8A-4147-A177-3AD203B41FA5}">
                      <a16:colId xmlns:a16="http://schemas.microsoft.com/office/drawing/2014/main" val="20000"/>
                    </a:ext>
                  </a:extLst>
                </a:gridCol>
                <a:gridCol w="1318636">
                  <a:extLst>
                    <a:ext uri="{9D8B030D-6E8A-4147-A177-3AD203B41FA5}">
                      <a16:colId xmlns:a16="http://schemas.microsoft.com/office/drawing/2014/main" val="20001"/>
                    </a:ext>
                  </a:extLst>
                </a:gridCol>
                <a:gridCol w="5073710">
                  <a:extLst>
                    <a:ext uri="{9D8B030D-6E8A-4147-A177-3AD203B41FA5}">
                      <a16:colId xmlns:a16="http://schemas.microsoft.com/office/drawing/2014/main" val="20002"/>
                    </a:ext>
                  </a:extLst>
                </a:gridCol>
              </a:tblGrid>
              <a:tr h="244582">
                <a:tc>
                  <a:txBody>
                    <a:bodyPr/>
                    <a:lstStyle/>
                    <a:p>
                      <a:r>
                        <a:rPr lang="en-US" sz="1200" dirty="0"/>
                        <a:t>Product/Feature</a:t>
                      </a:r>
                    </a:p>
                  </a:txBody>
                  <a:tcPr marL="68580" marR="68580" marT="34290" marB="34290"/>
                </a:tc>
                <a:tc>
                  <a:txBody>
                    <a:bodyPr/>
                    <a:lstStyle/>
                    <a:p>
                      <a:r>
                        <a:rPr lang="en-US" sz="1200" dirty="0"/>
                        <a:t>Required</a:t>
                      </a:r>
                      <a:r>
                        <a:rPr lang="en-US" sz="1200" baseline="0" dirty="0"/>
                        <a:t> Level</a:t>
                      </a:r>
                      <a:endParaRPr lang="en-US" sz="1200" dirty="0"/>
                    </a:p>
                  </a:txBody>
                  <a:tcPr marL="68580" marR="68580" marT="34290" marB="34290"/>
                </a:tc>
                <a:tc>
                  <a:txBody>
                    <a:bodyPr/>
                    <a:lstStyle/>
                    <a:p>
                      <a:r>
                        <a:rPr lang="en-US" sz="1200" dirty="0"/>
                        <a:t>Description</a:t>
                      </a:r>
                    </a:p>
                  </a:txBody>
                  <a:tcPr marL="68580" marR="68580" marT="34290" marB="34290"/>
                </a:tc>
                <a:extLst>
                  <a:ext uri="{0D108BD9-81ED-4DB2-BD59-A6C34878D82A}">
                    <a16:rowId xmlns:a16="http://schemas.microsoft.com/office/drawing/2014/main" val="10000"/>
                  </a:ext>
                </a:extLst>
              </a:tr>
              <a:tr h="244582">
                <a:tc gridSpan="3">
                  <a:txBody>
                    <a:bodyPr/>
                    <a:lstStyle/>
                    <a:p>
                      <a:pPr algn="ctr"/>
                      <a:r>
                        <a:rPr lang="en-US" sz="1200" b="1" dirty="0"/>
                        <a:t>Hardware</a:t>
                      </a:r>
                    </a:p>
                  </a:txBody>
                  <a:tcPr marL="68580" marR="68580" marT="34290" marB="3429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44582">
                <a:tc rowSpan="2">
                  <a:txBody>
                    <a:bodyPr/>
                    <a:lstStyle/>
                    <a:p>
                      <a:r>
                        <a:rPr lang="en-US" sz="1200" dirty="0"/>
                        <a:t>z/OS:</a:t>
                      </a:r>
                      <a:r>
                        <a:rPr lang="en-US" sz="1200" baseline="0" dirty="0"/>
                        <a:t> </a:t>
                      </a:r>
                      <a:r>
                        <a:rPr lang="en-US" sz="1200" dirty="0"/>
                        <a:t>Minimum HW</a:t>
                      </a:r>
                    </a:p>
                  </a:txBody>
                  <a:tcPr marL="68580" marR="68580" marT="34290" marB="34290" anchor="ctr"/>
                </a:tc>
                <a:tc>
                  <a:txBody>
                    <a:bodyPr/>
                    <a:lstStyle/>
                    <a:p>
                      <a:r>
                        <a:rPr lang="en-US" sz="1200" dirty="0"/>
                        <a:t>zEC12</a:t>
                      </a:r>
                    </a:p>
                  </a:txBody>
                  <a:tcPr marL="68580" marR="68580" marT="34290" marB="34290"/>
                </a:tc>
                <a:tc>
                  <a:txBody>
                    <a:bodyPr/>
                    <a:lstStyle/>
                    <a:p>
                      <a:r>
                        <a:rPr lang="en-US" sz="1200" baseline="0" dirty="0"/>
                        <a:t>Minimum supported for z/OS 2.3</a:t>
                      </a:r>
                      <a:endParaRPr lang="en-US" sz="1200" dirty="0"/>
                    </a:p>
                  </a:txBody>
                  <a:tcPr marL="68580" marR="68580" marT="34290" marB="34290"/>
                </a:tc>
                <a:extLst>
                  <a:ext uri="{0D108BD9-81ED-4DB2-BD59-A6C34878D82A}">
                    <a16:rowId xmlns:a16="http://schemas.microsoft.com/office/drawing/2014/main" val="10002"/>
                  </a:ext>
                </a:extLst>
              </a:tr>
              <a:tr h="244582">
                <a:tc vMerge="1">
                  <a:txBody>
                    <a:bodyPr/>
                    <a:lstStyle/>
                    <a:p>
                      <a:endParaRPr lang="en-US" dirty="0"/>
                    </a:p>
                  </a:txBody>
                  <a:tcPr/>
                </a:tc>
                <a:tc>
                  <a:txBody>
                    <a:bodyPr/>
                    <a:lstStyle/>
                    <a:p>
                      <a:r>
                        <a:rPr lang="en-US" sz="1200" dirty="0"/>
                        <a:t>Crypto Express3</a:t>
                      </a:r>
                    </a:p>
                  </a:txBody>
                  <a:tcPr marL="68580" marR="68580" marT="34290" marB="34290">
                    <a:solidFill>
                      <a:srgbClr val="F2E7EE"/>
                    </a:solidFill>
                  </a:tcPr>
                </a:tc>
                <a:tc>
                  <a:txBody>
                    <a:bodyPr/>
                    <a:lstStyle/>
                    <a:p>
                      <a:r>
                        <a:rPr lang="en-US" sz="1200" dirty="0"/>
                        <a:t>Required</a:t>
                      </a:r>
                      <a:r>
                        <a:rPr lang="en-US" sz="1200" baseline="0" dirty="0"/>
                        <a:t> for Protected-key CPACF</a:t>
                      </a:r>
                      <a:endParaRPr lang="en-US" sz="1200" dirty="0"/>
                    </a:p>
                  </a:txBody>
                  <a:tcPr marL="68580" marR="68580" marT="34290" marB="34290">
                    <a:solidFill>
                      <a:srgbClr val="F2E7EE"/>
                    </a:solidFill>
                  </a:tcPr>
                </a:tc>
                <a:extLst>
                  <a:ext uri="{0D108BD9-81ED-4DB2-BD59-A6C34878D82A}">
                    <a16:rowId xmlns:a16="http://schemas.microsoft.com/office/drawing/2014/main" val="10003"/>
                  </a:ext>
                </a:extLst>
              </a:tr>
              <a:tr h="287363">
                <a:tc>
                  <a:txBody>
                    <a:bodyPr/>
                    <a:lstStyle/>
                    <a:p>
                      <a:r>
                        <a:rPr lang="en-US" sz="1200" dirty="0"/>
                        <a:t>z/OS: Recommended HW</a:t>
                      </a:r>
                    </a:p>
                  </a:txBody>
                  <a:tcPr marL="68580" marR="68580" marT="34290" marB="34290">
                    <a:solidFill>
                      <a:srgbClr val="E9EBF7"/>
                    </a:solidFill>
                  </a:tcPr>
                </a:tc>
                <a:tc>
                  <a:txBody>
                    <a:bodyPr/>
                    <a:lstStyle/>
                    <a:p>
                      <a:r>
                        <a:rPr lang="en-US" sz="1200" dirty="0"/>
                        <a:t>z14</a:t>
                      </a:r>
                      <a:r>
                        <a:rPr lang="en-US" sz="1200" baseline="0" dirty="0"/>
                        <a:t> CPACF</a:t>
                      </a:r>
                      <a:endParaRPr lang="en-US" sz="1200" dirty="0"/>
                    </a:p>
                  </a:txBody>
                  <a:tcPr marL="68580" marR="68580" marT="34290" marB="34290">
                    <a:solidFill>
                      <a:srgbClr val="E9EBF7"/>
                    </a:solidFill>
                  </a:tcPr>
                </a:tc>
                <a:tc>
                  <a:txBody>
                    <a:bodyPr/>
                    <a:lstStyle/>
                    <a:p>
                      <a:r>
                        <a:rPr lang="en-US" sz="1200" baseline="0" dirty="0"/>
                        <a:t>AES-CBC CPACF performance improvements </a:t>
                      </a:r>
                      <a:endParaRPr lang="en-US" sz="1200" dirty="0"/>
                    </a:p>
                  </a:txBody>
                  <a:tcPr marL="68580" marR="68580" marT="34290" marB="34290">
                    <a:solidFill>
                      <a:srgbClr val="E9EBF7"/>
                    </a:solidFill>
                  </a:tcPr>
                </a:tc>
                <a:extLst>
                  <a:ext uri="{0D108BD9-81ED-4DB2-BD59-A6C34878D82A}">
                    <a16:rowId xmlns:a16="http://schemas.microsoft.com/office/drawing/2014/main" val="10004"/>
                  </a:ext>
                </a:extLst>
              </a:tr>
              <a:tr h="265853">
                <a:tc>
                  <a:txBody>
                    <a:bodyPr/>
                    <a:lstStyle/>
                    <a:p>
                      <a:r>
                        <a:rPr lang="en-US" sz="1200" dirty="0"/>
                        <a:t>CF:</a:t>
                      </a:r>
                      <a:r>
                        <a:rPr lang="en-US" sz="1200" baseline="0" dirty="0"/>
                        <a:t> </a:t>
                      </a:r>
                      <a:r>
                        <a:rPr lang="en-US" sz="1200" dirty="0"/>
                        <a:t>Recommended</a:t>
                      </a:r>
                      <a:r>
                        <a:rPr lang="en-US" sz="1200" baseline="0" dirty="0"/>
                        <a:t> HW</a:t>
                      </a:r>
                      <a:endParaRPr lang="en-US" sz="1200" dirty="0"/>
                    </a:p>
                  </a:txBody>
                  <a:tcPr marL="68580" marR="68580" marT="34290" marB="34290">
                    <a:solidFill>
                      <a:srgbClr val="F2E7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z14</a:t>
                      </a:r>
                      <a:r>
                        <a:rPr lang="en-US" sz="1200" baseline="0" dirty="0"/>
                        <a:t> CF</a:t>
                      </a:r>
                      <a:endParaRPr lang="en-US" sz="1200" dirty="0"/>
                    </a:p>
                  </a:txBody>
                  <a:tcPr marL="68580" marR="68580" marT="34290" marB="34290">
                    <a:solidFill>
                      <a:srgbClr val="F2E7EE"/>
                    </a:solidFill>
                  </a:tcPr>
                </a:tc>
                <a:tc>
                  <a:txBody>
                    <a:bodyPr/>
                    <a:lstStyle/>
                    <a:p>
                      <a:r>
                        <a:rPr lang="en-US" sz="1200" dirty="0"/>
                        <a:t>Simplified recovery for specific</a:t>
                      </a:r>
                      <a:r>
                        <a:rPr lang="en-US" sz="1200" baseline="0" dirty="0"/>
                        <a:t> </a:t>
                      </a:r>
                      <a:r>
                        <a:rPr lang="en-US" sz="1200" dirty="0" err="1"/>
                        <a:t>sysplex</a:t>
                      </a:r>
                      <a:r>
                        <a:rPr lang="en-US" sz="1200" dirty="0"/>
                        <a:t>-wide</a:t>
                      </a:r>
                      <a:r>
                        <a:rPr lang="en-US" sz="1200" baseline="0" dirty="0"/>
                        <a:t> recovery scenarios</a:t>
                      </a:r>
                      <a:endParaRPr lang="en-US" sz="1200" dirty="0"/>
                    </a:p>
                  </a:txBody>
                  <a:tcPr marL="68580" marR="68580" marT="34290" marB="34290">
                    <a:solidFill>
                      <a:srgbClr val="F2E7EE"/>
                    </a:solidFill>
                  </a:tcPr>
                </a:tc>
                <a:extLst>
                  <a:ext uri="{0D108BD9-81ED-4DB2-BD59-A6C34878D82A}">
                    <a16:rowId xmlns:a16="http://schemas.microsoft.com/office/drawing/2014/main" val="10005"/>
                  </a:ext>
                </a:extLst>
              </a:tr>
              <a:tr h="244582">
                <a:tc gridSpan="3">
                  <a:txBody>
                    <a:bodyPr/>
                    <a:lstStyle/>
                    <a:p>
                      <a:pPr algn="ctr"/>
                      <a:r>
                        <a:rPr lang="en-US" sz="1200" b="1" dirty="0"/>
                        <a:t>Operating System </a:t>
                      </a:r>
                      <a:r>
                        <a:rPr lang="mr-IN" sz="1200" b="1" dirty="0"/>
                        <a:t>–</a:t>
                      </a:r>
                      <a:r>
                        <a:rPr lang="en-US" sz="1200" b="1" dirty="0"/>
                        <a:t> Base Support</a:t>
                      </a:r>
                      <a:endParaRPr lang="en-US" sz="1200" b="1" baseline="0" dirty="0"/>
                    </a:p>
                  </a:txBody>
                  <a:tcPr marL="68580" marR="68580" marT="34290" marB="34290">
                    <a:solidFill>
                      <a:srgbClr val="E3CCD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44582">
                <a:tc>
                  <a:txBody>
                    <a:bodyPr/>
                    <a:lstStyle/>
                    <a:p>
                      <a:pPr algn="l"/>
                      <a:r>
                        <a:rPr lang="en-US" sz="1200" baseline="0" dirty="0"/>
                        <a:t>z/OS</a:t>
                      </a:r>
                    </a:p>
                  </a:txBody>
                  <a:tcPr marL="68580" marR="68580" marT="34290" marB="34290">
                    <a:solidFill>
                      <a:srgbClr val="E9EBF7"/>
                    </a:solidFill>
                  </a:tcPr>
                </a:tc>
                <a:tc>
                  <a:txBody>
                    <a:bodyPr/>
                    <a:lstStyle/>
                    <a:p>
                      <a:pPr algn="l"/>
                      <a:r>
                        <a:rPr lang="en-US" sz="1200" baseline="0" dirty="0"/>
                        <a:t>z/OS 2.3 </a:t>
                      </a:r>
                    </a:p>
                  </a:txBody>
                  <a:tcPr marL="68580" marR="68580" marT="34290" marB="34290">
                    <a:solidFill>
                      <a:srgbClr val="E9EBF7"/>
                    </a:solidFill>
                  </a:tcPr>
                </a:tc>
                <a:tc>
                  <a:txBody>
                    <a:bodyPr/>
                    <a:lstStyle/>
                    <a:p>
                      <a:r>
                        <a:rPr lang="en-US" sz="1200" baseline="0" dirty="0"/>
                        <a:t>z/OS support for CF encryption</a:t>
                      </a:r>
                      <a:endParaRPr lang="en-US" sz="1200" dirty="0"/>
                    </a:p>
                  </a:txBody>
                  <a:tcPr marL="68580" marR="68580" marT="34290" marB="34290">
                    <a:solidFill>
                      <a:srgbClr val="E9EBF7"/>
                    </a:solidFill>
                  </a:tcPr>
                </a:tc>
                <a:extLst>
                  <a:ext uri="{0D108BD9-81ED-4DB2-BD59-A6C34878D82A}">
                    <a16:rowId xmlns:a16="http://schemas.microsoft.com/office/drawing/2014/main" val="10007"/>
                  </a:ext>
                </a:extLst>
              </a:tr>
              <a:tr h="244582">
                <a:tc gridSpan="3">
                  <a:txBody>
                    <a:bodyPr/>
                    <a:lstStyle/>
                    <a:p>
                      <a:pPr algn="ctr"/>
                      <a:r>
                        <a:rPr lang="en-US" sz="1200" b="1" baseline="0" dirty="0"/>
                        <a:t>Exploitation</a:t>
                      </a:r>
                    </a:p>
                  </a:txBody>
                  <a:tcPr marL="68580" marR="68580" marT="34290" marB="34290">
                    <a:solidFill>
                      <a:srgbClr val="E3CCDA"/>
                    </a:solidFill>
                  </a:tcPr>
                </a:tc>
                <a:tc hMerge="1">
                  <a:txBody>
                    <a:bodyPr/>
                    <a:lstStyle/>
                    <a:p>
                      <a:pPr algn="l"/>
                      <a:endParaRPr lang="en-US" sz="1400" baseline="0" dirty="0"/>
                    </a:p>
                  </a:txBody>
                  <a:tcPr marL="68580" marR="68580" marT="34290" marB="34290">
                    <a:solidFill>
                      <a:srgbClr val="E9EBF6"/>
                    </a:solidFill>
                  </a:tcPr>
                </a:tc>
                <a:tc hMerge="1">
                  <a:txBody>
                    <a:bodyPr/>
                    <a:lstStyle/>
                    <a:p>
                      <a:endParaRPr lang="en-US"/>
                    </a:p>
                  </a:txBody>
                  <a:tcPr/>
                </a:tc>
                <a:extLst>
                  <a:ext uri="{0D108BD9-81ED-4DB2-BD59-A6C34878D82A}">
                    <a16:rowId xmlns:a16="http://schemas.microsoft.com/office/drawing/2014/main" val="10008"/>
                  </a:ext>
                </a:extLst>
              </a:tr>
              <a:tr h="244582">
                <a:tc>
                  <a:txBody>
                    <a:bodyPr/>
                    <a:lstStyle/>
                    <a:p>
                      <a:r>
                        <a:rPr lang="en-US" sz="1200" dirty="0" err="1"/>
                        <a:t>zSecure</a:t>
                      </a:r>
                      <a:endParaRPr lang="en-US" sz="1200" dirty="0"/>
                    </a:p>
                  </a:txBody>
                  <a:tcPr marL="34290" marR="34290" marT="20574" marB="20574">
                    <a:solidFill>
                      <a:srgbClr val="F2E7EE"/>
                    </a:solidFill>
                  </a:tcPr>
                </a:tc>
                <a:tc>
                  <a:txBody>
                    <a:bodyPr/>
                    <a:lstStyle/>
                    <a:p>
                      <a:r>
                        <a:rPr lang="en-US" sz="1200" i="0" dirty="0" err="1"/>
                        <a:t>zSecure</a:t>
                      </a:r>
                      <a:r>
                        <a:rPr lang="en-US" sz="1200" i="0" dirty="0"/>
                        <a:t> 2.3</a:t>
                      </a:r>
                    </a:p>
                  </a:txBody>
                  <a:tcPr marL="34290" marR="34290" marT="20574" marB="20574">
                    <a:solidFill>
                      <a:srgbClr val="F2E7EE"/>
                    </a:solidFill>
                  </a:tcPr>
                </a:tc>
                <a:tc>
                  <a:txBody>
                    <a:bodyPr/>
                    <a:lstStyle/>
                    <a:p>
                      <a:r>
                        <a:rPr lang="en-US" sz="1200" i="0" baseline="0" dirty="0" err="1"/>
                        <a:t>zSecure</a:t>
                      </a:r>
                      <a:r>
                        <a:rPr lang="en-US" sz="1200" i="0" baseline="0" dirty="0"/>
                        <a:t> Audit support for CF encryption</a:t>
                      </a:r>
                    </a:p>
                  </a:txBody>
                  <a:tcPr marL="34290" marR="34290" marT="20574" marB="20574">
                    <a:solidFill>
                      <a:srgbClr val="F2E7EE"/>
                    </a:solidFill>
                  </a:tcPr>
                </a:tc>
                <a:extLst>
                  <a:ext uri="{0D108BD9-81ED-4DB2-BD59-A6C34878D82A}">
                    <a16:rowId xmlns:a16="http://schemas.microsoft.com/office/drawing/2014/main" val="10009"/>
                  </a:ext>
                </a:extLst>
              </a:tr>
              <a:tr h="244582">
                <a:tc>
                  <a:txBody>
                    <a:bodyPr/>
                    <a:lstStyle/>
                    <a:p>
                      <a:r>
                        <a:rPr lang="en-US" sz="1200" dirty="0" err="1"/>
                        <a:t>zBNA</a:t>
                      </a:r>
                      <a:endParaRPr lang="en-US" sz="1200" dirty="0"/>
                    </a:p>
                  </a:txBody>
                  <a:tcPr marL="34290" marR="34290" marT="20574" marB="20574">
                    <a:solidFill>
                      <a:srgbClr val="E9EBF7"/>
                    </a:solidFill>
                  </a:tcPr>
                </a:tc>
                <a:tc>
                  <a:txBody>
                    <a:bodyPr/>
                    <a:lstStyle/>
                    <a:p>
                      <a:r>
                        <a:rPr lang="en-US" sz="1200" i="0" dirty="0" err="1"/>
                        <a:t>zBNA</a:t>
                      </a:r>
                      <a:r>
                        <a:rPr lang="en-US" sz="1200" i="0" baseline="0" dirty="0"/>
                        <a:t> </a:t>
                      </a:r>
                      <a:r>
                        <a:rPr lang="en-US" sz="1200" i="0" baseline="0" dirty="0" err="1"/>
                        <a:t>x.y.z</a:t>
                      </a:r>
                      <a:endParaRPr lang="en-US" sz="1200" i="0" dirty="0"/>
                    </a:p>
                  </a:txBody>
                  <a:tcPr marL="34290" marR="34290" marT="20574" marB="20574">
                    <a:solidFill>
                      <a:srgbClr val="E9EBF7"/>
                    </a:solidFill>
                  </a:tcPr>
                </a:tc>
                <a:tc>
                  <a:txBody>
                    <a:bodyPr/>
                    <a:lstStyle/>
                    <a:p>
                      <a:r>
                        <a:rPr lang="en-US" sz="1200" i="0" baseline="0" dirty="0" err="1"/>
                        <a:t>zBatch</a:t>
                      </a:r>
                      <a:r>
                        <a:rPr lang="en-US" sz="1200" i="0" baseline="0" dirty="0"/>
                        <a:t> Network Analyzer support for CF encryption</a:t>
                      </a:r>
                    </a:p>
                  </a:txBody>
                  <a:tcPr marL="34290" marR="34290" marT="20574" marB="20574">
                    <a:solidFill>
                      <a:srgbClr val="E9EBF7"/>
                    </a:solidFill>
                  </a:tcPr>
                </a:tc>
                <a:extLst>
                  <a:ext uri="{0D108BD9-81ED-4DB2-BD59-A6C34878D82A}">
                    <a16:rowId xmlns:a16="http://schemas.microsoft.com/office/drawing/2014/main" val="10010"/>
                  </a:ext>
                </a:extLst>
              </a:tr>
            </a:tbl>
          </a:graphicData>
        </a:graphic>
      </p:graphicFrame>
      <p:sp>
        <p:nvSpPr>
          <p:cNvPr id="5" name="Shape 195"/>
          <p:cNvSpPr/>
          <p:nvPr/>
        </p:nvSpPr>
        <p:spPr>
          <a:xfrm>
            <a:off x="391445" y="585740"/>
            <a:ext cx="4709735" cy="295276"/>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l">
              <a:defRPr sz="4200">
                <a:solidFill>
                  <a:srgbClr val="395567"/>
                </a:solidFill>
                <a:latin typeface="HelvNeue Bold for IBM"/>
                <a:ea typeface="HelvNeue Bold for IBM"/>
                <a:cs typeface="HelvNeue Bold for IBM"/>
                <a:sym typeface="HelvNeue Bold for IBM"/>
              </a:defRPr>
            </a:lvl1pPr>
          </a:lstStyle>
          <a:p>
            <a:pPr defTabSz="309563" hangingPunct="0"/>
            <a:r>
              <a:rPr lang="en-US" sz="1400" i="1" kern="0" dirty="0">
                <a:solidFill>
                  <a:schemeClr val="tx1"/>
                </a:solidFill>
                <a:latin typeface="HelvNeue Light for IBM" charset="0"/>
                <a:ea typeface="HelvNeue Light for IBM" charset="0"/>
                <a:cs typeface="HelvNeue Light for IBM" charset="0"/>
              </a:rPr>
              <a:t>Hardware and Operating System Support</a:t>
            </a:r>
            <a:endParaRPr sz="1400" i="1" kern="0" dirty="0">
              <a:solidFill>
                <a:schemeClr val="tx1"/>
              </a:solidFill>
              <a:latin typeface="HelvNeue Light for IBM" charset="0"/>
              <a:ea typeface="HelvNeue Light for IBM" charset="0"/>
              <a:cs typeface="HelvNeue Light for IBM" charset="0"/>
            </a:endParaRPr>
          </a:p>
        </p:txBody>
      </p:sp>
    </p:spTree>
    <p:extLst>
      <p:ext uri="{BB962C8B-B14F-4D97-AF65-F5344CB8AC3E}">
        <p14:creationId xmlns:p14="http://schemas.microsoft.com/office/powerpoint/2010/main" val="14531081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5143" y="192097"/>
            <a:ext cx="8557812" cy="485679"/>
          </a:xfrm>
        </p:spPr>
        <p:txBody>
          <a:bodyPr>
            <a:normAutofit/>
          </a:bodyPr>
          <a:lstStyle/>
          <a:p>
            <a:r>
              <a:rPr lang="en-US" sz="2000" dirty="0">
                <a:latin typeface="Arial" charset="0"/>
                <a:ea typeface="Arial" charset="0"/>
                <a:cs typeface="Arial" charset="0"/>
              </a:rPr>
              <a:t>z/OS Communications Server</a:t>
            </a:r>
          </a:p>
        </p:txBody>
      </p:sp>
      <p:graphicFrame>
        <p:nvGraphicFramePr>
          <p:cNvPr id="4" name="Table 3"/>
          <p:cNvGraphicFramePr>
            <a:graphicFrameLocks noGrp="1"/>
          </p:cNvGraphicFramePr>
          <p:nvPr>
            <p:extLst>
              <p:ext uri="{D42A27DB-BD31-4B8C-83A1-F6EECF244321}">
                <p14:modId xmlns:p14="http://schemas.microsoft.com/office/powerpoint/2010/main" val="97090180"/>
              </p:ext>
            </p:extLst>
          </p:nvPr>
        </p:nvGraphicFramePr>
        <p:xfrm>
          <a:off x="392654" y="1117252"/>
          <a:ext cx="8488884" cy="3185407"/>
        </p:xfrm>
        <a:graphic>
          <a:graphicData uri="http://schemas.openxmlformats.org/drawingml/2006/table">
            <a:tbl>
              <a:tblPr firstRow="1" bandRow="1">
                <a:tableStyleId>{5C22544A-7EE6-4342-B048-85BDC9FD1C3A}</a:tableStyleId>
              </a:tblPr>
              <a:tblGrid>
                <a:gridCol w="1845280">
                  <a:extLst>
                    <a:ext uri="{9D8B030D-6E8A-4147-A177-3AD203B41FA5}">
                      <a16:colId xmlns:a16="http://schemas.microsoft.com/office/drawing/2014/main" val="20000"/>
                    </a:ext>
                  </a:extLst>
                </a:gridCol>
                <a:gridCol w="1402412">
                  <a:extLst>
                    <a:ext uri="{9D8B030D-6E8A-4147-A177-3AD203B41FA5}">
                      <a16:colId xmlns:a16="http://schemas.microsoft.com/office/drawing/2014/main" val="20001"/>
                    </a:ext>
                  </a:extLst>
                </a:gridCol>
                <a:gridCol w="5241192">
                  <a:extLst>
                    <a:ext uri="{9D8B030D-6E8A-4147-A177-3AD203B41FA5}">
                      <a16:colId xmlns:a16="http://schemas.microsoft.com/office/drawing/2014/main" val="20002"/>
                    </a:ext>
                  </a:extLst>
                </a:gridCol>
              </a:tblGrid>
              <a:tr h="235294">
                <a:tc>
                  <a:txBody>
                    <a:bodyPr/>
                    <a:lstStyle/>
                    <a:p>
                      <a:r>
                        <a:rPr lang="en-US" sz="1200" dirty="0"/>
                        <a:t>Product/Feature</a:t>
                      </a:r>
                    </a:p>
                  </a:txBody>
                  <a:tcPr marL="34290" marR="34290" marT="13716" marB="13716"/>
                </a:tc>
                <a:tc>
                  <a:txBody>
                    <a:bodyPr/>
                    <a:lstStyle/>
                    <a:p>
                      <a:r>
                        <a:rPr lang="en-US" sz="1200" dirty="0"/>
                        <a:t>Required Level</a:t>
                      </a:r>
                    </a:p>
                  </a:txBody>
                  <a:tcPr marL="34290" marR="34290" marT="13716" marB="13716"/>
                </a:tc>
                <a:tc>
                  <a:txBody>
                    <a:bodyPr/>
                    <a:lstStyle/>
                    <a:p>
                      <a:r>
                        <a:rPr lang="en-US" sz="1200" dirty="0"/>
                        <a:t>Description</a:t>
                      </a:r>
                    </a:p>
                  </a:txBody>
                  <a:tcPr marL="34290" marR="34290" marT="13716" marB="13716"/>
                </a:tc>
                <a:extLst>
                  <a:ext uri="{0D108BD9-81ED-4DB2-BD59-A6C34878D82A}">
                    <a16:rowId xmlns:a16="http://schemas.microsoft.com/office/drawing/2014/main" val="10000"/>
                  </a:ext>
                </a:extLst>
              </a:tr>
              <a:tr h="235294">
                <a:tc gridSpan="3">
                  <a:txBody>
                    <a:bodyPr/>
                    <a:lstStyle/>
                    <a:p>
                      <a:pPr algn="ctr"/>
                      <a:r>
                        <a:rPr lang="en-US" sz="1200" b="1" dirty="0"/>
                        <a:t>Hardware</a:t>
                      </a:r>
                    </a:p>
                  </a:txBody>
                  <a:tcPr marL="34290" marR="34290" marT="13716" marB="13716"/>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24028">
                <a:tc>
                  <a:txBody>
                    <a:bodyPr/>
                    <a:lstStyle/>
                    <a:p>
                      <a:pPr algn="l"/>
                      <a:r>
                        <a:rPr lang="en-US" sz="1200" b="0" dirty="0"/>
                        <a:t>Recommended</a:t>
                      </a:r>
                      <a:r>
                        <a:rPr lang="en-US" sz="1200" b="0" baseline="0" dirty="0"/>
                        <a:t> HW</a:t>
                      </a:r>
                      <a:endParaRPr lang="en-US" sz="1200" b="0" dirty="0"/>
                    </a:p>
                  </a:txBody>
                  <a:tcPr marL="34290" marR="34290" marT="13716" marB="13716"/>
                </a:tc>
                <a:tc>
                  <a:txBody>
                    <a:bodyPr/>
                    <a:lstStyle/>
                    <a:p>
                      <a:r>
                        <a:rPr lang="en-US" sz="1200" dirty="0"/>
                        <a:t>z14 CPACF</a:t>
                      </a:r>
                    </a:p>
                  </a:txBody>
                  <a:tcPr marL="34290" marR="34290" marT="13716" marB="13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AES-GCM CPACF performance improvements </a:t>
                      </a:r>
                      <a:endParaRPr lang="en-US" sz="1200" dirty="0"/>
                    </a:p>
                  </a:txBody>
                  <a:tcPr marL="34290" marR="34290" marT="13716" marB="13716"/>
                </a:tc>
                <a:extLst>
                  <a:ext uri="{0D108BD9-81ED-4DB2-BD59-A6C34878D82A}">
                    <a16:rowId xmlns:a16="http://schemas.microsoft.com/office/drawing/2014/main" val="10002"/>
                  </a:ext>
                </a:extLst>
              </a:tr>
              <a:tr h="235294">
                <a:tc gridSpan="3">
                  <a:txBody>
                    <a:bodyPr/>
                    <a:lstStyle/>
                    <a:p>
                      <a:pPr algn="ctr"/>
                      <a:r>
                        <a:rPr lang="en-US" sz="1200" b="1" dirty="0"/>
                        <a:t>Operating System</a:t>
                      </a:r>
                      <a:r>
                        <a:rPr lang="en-US" sz="1200" b="1" baseline="0" dirty="0"/>
                        <a:t> – Base Support</a:t>
                      </a:r>
                      <a:endParaRPr lang="en-US" sz="1200" b="1" dirty="0"/>
                    </a:p>
                  </a:txBody>
                  <a:tcPr marL="34290" marR="34290" marT="13716" marB="13716"/>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40962">
                <a:tc>
                  <a:txBody>
                    <a:bodyPr/>
                    <a:lstStyle/>
                    <a:p>
                      <a:r>
                        <a:rPr lang="en-US" sz="1200" dirty="0"/>
                        <a:t>z/OS </a:t>
                      </a:r>
                      <a:r>
                        <a:rPr lang="en-US" sz="1200" dirty="0" err="1"/>
                        <a:t>Comm</a:t>
                      </a:r>
                      <a:r>
                        <a:rPr lang="en-US" sz="1200" dirty="0"/>
                        <a:t> Server</a:t>
                      </a:r>
                    </a:p>
                  </a:txBody>
                  <a:tcPr marL="34290" marR="34290" marT="13716" marB="13716">
                    <a:solidFill>
                      <a:srgbClr val="E9EBF7"/>
                    </a:solidFill>
                  </a:tcPr>
                </a:tc>
                <a:tc>
                  <a:txBody>
                    <a:bodyPr/>
                    <a:lstStyle/>
                    <a:p>
                      <a:r>
                        <a:rPr lang="en-US" sz="1200" dirty="0"/>
                        <a:t>z/OS</a:t>
                      </a:r>
                      <a:r>
                        <a:rPr lang="en-US" sz="1200" baseline="0" dirty="0"/>
                        <a:t> 2.3</a:t>
                      </a:r>
                      <a:endParaRPr lang="en-US" sz="1200" dirty="0"/>
                    </a:p>
                  </a:txBody>
                  <a:tcPr marL="34290" marR="34290" marT="13716" marB="13716">
                    <a:solidFill>
                      <a:srgbClr val="E9EBF7"/>
                    </a:solidFill>
                  </a:tcPr>
                </a:tc>
                <a:tc>
                  <a:txBody>
                    <a:bodyPr/>
                    <a:lstStyle/>
                    <a:p>
                      <a:r>
                        <a:rPr lang="en-US" sz="1200" dirty="0"/>
                        <a:t>Provides </a:t>
                      </a:r>
                      <a:r>
                        <a:rPr lang="en-US" sz="1200" dirty="0" err="1"/>
                        <a:t>zERT</a:t>
                      </a:r>
                      <a:r>
                        <a:rPr lang="en-US" sz="1200" baseline="0" dirty="0"/>
                        <a:t> function</a:t>
                      </a:r>
                      <a:endParaRPr lang="en-US" sz="1200" dirty="0"/>
                    </a:p>
                  </a:txBody>
                  <a:tcPr marL="34290" marR="34290" marT="13716" marB="13716">
                    <a:solidFill>
                      <a:srgbClr val="E9EBF7"/>
                    </a:solidFill>
                  </a:tcPr>
                </a:tc>
                <a:extLst>
                  <a:ext uri="{0D108BD9-81ED-4DB2-BD59-A6C34878D82A}">
                    <a16:rowId xmlns:a16="http://schemas.microsoft.com/office/drawing/2014/main" val="10004"/>
                  </a:ext>
                </a:extLst>
              </a:tr>
              <a:tr h="235294">
                <a:tc gridSpan="3">
                  <a:txBody>
                    <a:bodyPr/>
                    <a:lstStyle/>
                    <a:p>
                      <a:pPr algn="ctr"/>
                      <a:r>
                        <a:rPr lang="en-US" sz="1200" b="1" dirty="0"/>
                        <a:t>z/OS Exploitation</a:t>
                      </a:r>
                    </a:p>
                  </a:txBody>
                  <a:tcPr marL="34290" marR="34290" marT="13716" marB="13716">
                    <a:solidFill>
                      <a:srgbClr val="E3CCD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35294">
                <a:tc>
                  <a:txBody>
                    <a:bodyPr/>
                    <a:lstStyle/>
                    <a:p>
                      <a:r>
                        <a:rPr lang="en-US" sz="1200" dirty="0"/>
                        <a:t>System SSL</a:t>
                      </a:r>
                    </a:p>
                  </a:txBody>
                  <a:tcPr marL="34290" marR="34290" marT="13716" marB="13716">
                    <a:solidFill>
                      <a:srgbClr val="F2E7EE"/>
                    </a:solidFill>
                  </a:tcPr>
                </a:tc>
                <a:tc>
                  <a:txBody>
                    <a:bodyPr/>
                    <a:lstStyle/>
                    <a:p>
                      <a:r>
                        <a:rPr lang="en-US" sz="1200" dirty="0"/>
                        <a:t>z/OS 2.3</a:t>
                      </a:r>
                    </a:p>
                  </a:txBody>
                  <a:tcPr marL="34290" marR="34290" marT="13716" marB="13716">
                    <a:solidFill>
                      <a:srgbClr val="F2E7EE"/>
                    </a:solidFill>
                  </a:tcPr>
                </a:tc>
                <a:tc>
                  <a:txBody>
                    <a:bodyPr/>
                    <a:lstStyle/>
                    <a:p>
                      <a:r>
                        <a:rPr lang="en-US" sz="1200" dirty="0" err="1"/>
                        <a:t>zERT</a:t>
                      </a:r>
                      <a:r>
                        <a:rPr lang="en-US" sz="1200" dirty="0"/>
                        <a:t>-enabled cryptographic</a:t>
                      </a:r>
                      <a:r>
                        <a:rPr lang="en-US" sz="1200" baseline="0" dirty="0"/>
                        <a:t> protocol provider</a:t>
                      </a:r>
                      <a:endParaRPr lang="en-US" sz="1200" dirty="0"/>
                    </a:p>
                  </a:txBody>
                  <a:tcPr marL="34290" marR="34290" marT="13716" marB="13716">
                    <a:solidFill>
                      <a:srgbClr val="F2E7EE"/>
                    </a:solidFill>
                  </a:tcPr>
                </a:tc>
                <a:extLst>
                  <a:ext uri="{0D108BD9-81ED-4DB2-BD59-A6C34878D82A}">
                    <a16:rowId xmlns:a16="http://schemas.microsoft.com/office/drawing/2014/main" val="10006"/>
                  </a:ext>
                </a:extLst>
              </a:tr>
              <a:tr h="235294">
                <a:tc>
                  <a:txBody>
                    <a:bodyPr/>
                    <a:lstStyle/>
                    <a:p>
                      <a:r>
                        <a:rPr lang="en-US" sz="1200" dirty="0" err="1"/>
                        <a:t>OpenSSH</a:t>
                      </a:r>
                      <a:r>
                        <a:rPr lang="en-US" sz="1200" dirty="0"/>
                        <a:t> </a:t>
                      </a:r>
                    </a:p>
                  </a:txBody>
                  <a:tcPr marL="34290" marR="34290" marT="13716" marB="13716">
                    <a:solidFill>
                      <a:srgbClr val="E9EBF6"/>
                    </a:solidFill>
                  </a:tcPr>
                </a:tc>
                <a:tc>
                  <a:txBody>
                    <a:bodyPr/>
                    <a:lstStyle/>
                    <a:p>
                      <a:r>
                        <a:rPr lang="en-US" sz="1200" dirty="0"/>
                        <a:t>z/OS 2.3</a:t>
                      </a:r>
                    </a:p>
                  </a:txBody>
                  <a:tcPr marL="34290" marR="34290" marT="13716" marB="13716">
                    <a:solidFill>
                      <a:srgbClr val="E9EBF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zERT</a:t>
                      </a:r>
                      <a:r>
                        <a:rPr lang="en-US" sz="1200" dirty="0"/>
                        <a:t>-enabled cryptographic</a:t>
                      </a:r>
                      <a:r>
                        <a:rPr lang="en-US" sz="1200" baseline="0" dirty="0"/>
                        <a:t> protocol provider</a:t>
                      </a:r>
                      <a:endParaRPr lang="en-US" sz="1200" dirty="0"/>
                    </a:p>
                  </a:txBody>
                  <a:tcPr marL="34290" marR="34290" marT="13716" marB="13716">
                    <a:solidFill>
                      <a:srgbClr val="E9EBF6"/>
                    </a:solidFill>
                  </a:tcPr>
                </a:tc>
                <a:extLst>
                  <a:ext uri="{0D108BD9-81ED-4DB2-BD59-A6C34878D82A}">
                    <a16:rowId xmlns:a16="http://schemas.microsoft.com/office/drawing/2014/main" val="10007"/>
                  </a:ext>
                </a:extLst>
              </a:tr>
              <a:tr h="301651">
                <a:tc gridSpan="3">
                  <a:txBody>
                    <a:bodyPr/>
                    <a:lstStyle/>
                    <a:p>
                      <a:pPr algn="ctr"/>
                      <a:r>
                        <a:rPr lang="en-US" sz="1200" b="1" dirty="0"/>
                        <a:t>Software</a:t>
                      </a:r>
                      <a:r>
                        <a:rPr lang="en-US" sz="1200" b="1" baseline="0" dirty="0"/>
                        <a:t> </a:t>
                      </a:r>
                      <a:r>
                        <a:rPr lang="en-US" sz="1200" b="1" dirty="0"/>
                        <a:t>Exploitation</a:t>
                      </a:r>
                      <a:endParaRPr lang="en-US" sz="1200" b="1" baseline="0" dirty="0"/>
                    </a:p>
                  </a:txBody>
                  <a:tcPr marL="34290" marR="34290" marT="13716" marB="13716" anchor="ctr">
                    <a:solidFill>
                      <a:srgbClr val="E3CCD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40265">
                <a:tc>
                  <a:txBody>
                    <a:bodyPr/>
                    <a:lstStyle/>
                    <a:p>
                      <a:pPr algn="l"/>
                      <a:r>
                        <a:rPr lang="en-US" sz="1200" baseline="0" dirty="0" err="1"/>
                        <a:t>Connect:Direct</a:t>
                      </a:r>
                      <a:endParaRPr lang="en-US" sz="1200" baseline="0" dirty="0"/>
                    </a:p>
                  </a:txBody>
                  <a:tcPr marL="34290" marR="34290" marT="13716" marB="13716" anchor="ctr">
                    <a:solidFill>
                      <a:srgbClr val="E9EBF6"/>
                    </a:solidFill>
                  </a:tcPr>
                </a:tc>
                <a:tc>
                  <a:txBody>
                    <a:bodyPr/>
                    <a:lstStyle/>
                    <a:p>
                      <a:pPr algn="l"/>
                      <a:r>
                        <a:rPr lang="en-US" sz="1200" baseline="0" dirty="0"/>
                        <a:t>z/OS 2.3 + PTFs</a:t>
                      </a:r>
                    </a:p>
                  </a:txBody>
                  <a:tcPr marL="34290" marR="34290" marT="13716" marB="13716">
                    <a:solidFill>
                      <a:srgbClr val="E9EBF6"/>
                    </a:solidFill>
                  </a:tcPr>
                </a:tc>
                <a:tc>
                  <a:txBody>
                    <a:bodyPr/>
                    <a:lstStyle/>
                    <a:p>
                      <a:pPr algn="l"/>
                      <a:r>
                        <a:rPr lang="en-US" sz="1200" i="0" dirty="0"/>
                        <a:t>Exploits</a:t>
                      </a:r>
                      <a:r>
                        <a:rPr lang="en-US" sz="1200" i="0" baseline="0" dirty="0"/>
                        <a:t> SIOCSHSNOTIFY </a:t>
                      </a:r>
                      <a:r>
                        <a:rPr lang="en-US" sz="1200" i="0" baseline="0" dirty="0" err="1"/>
                        <a:t>ioctl</a:t>
                      </a:r>
                      <a:endParaRPr lang="en-US" sz="1200" i="0" dirty="0"/>
                    </a:p>
                  </a:txBody>
                  <a:tcPr marL="34290" marR="34290" marT="13716" marB="13716">
                    <a:solidFill>
                      <a:srgbClr val="E9EBF6"/>
                    </a:solidFill>
                  </a:tcPr>
                </a:tc>
                <a:extLst>
                  <a:ext uri="{0D108BD9-81ED-4DB2-BD59-A6C34878D82A}">
                    <a16:rowId xmlns:a16="http://schemas.microsoft.com/office/drawing/2014/main" val="10009"/>
                  </a:ext>
                </a:extLst>
              </a:tr>
              <a:tr h="254183">
                <a:tc>
                  <a:txBody>
                    <a:bodyPr/>
                    <a:lstStyle/>
                    <a:p>
                      <a:pPr algn="l"/>
                      <a:r>
                        <a:rPr lang="en-US" sz="1200" i="1" baseline="0" dirty="0" err="1"/>
                        <a:t>zSecure</a:t>
                      </a:r>
                      <a:endParaRPr lang="en-US" sz="1200" i="1" baseline="0" dirty="0"/>
                    </a:p>
                  </a:txBody>
                  <a:tcPr marL="34290" marR="34290" marT="13716" marB="13716" anchor="ctr">
                    <a:solidFill>
                      <a:srgbClr val="F2E7EE"/>
                    </a:solidFill>
                  </a:tcPr>
                </a:tc>
                <a:tc>
                  <a:txBody>
                    <a:bodyPr/>
                    <a:lstStyle/>
                    <a:p>
                      <a:pPr algn="l"/>
                      <a:r>
                        <a:rPr lang="en-US" sz="1200" i="1" baseline="0" dirty="0"/>
                        <a:t>TBD</a:t>
                      </a:r>
                    </a:p>
                  </a:txBody>
                  <a:tcPr marL="34290" marR="34290" marT="13716" marB="13716">
                    <a:solidFill>
                      <a:srgbClr val="F2E7EE"/>
                    </a:solidFill>
                  </a:tcPr>
                </a:tc>
                <a:tc>
                  <a:txBody>
                    <a:bodyPr/>
                    <a:lstStyle/>
                    <a:p>
                      <a:pPr algn="l"/>
                      <a:r>
                        <a:rPr lang="en-US" sz="1200" i="1" dirty="0"/>
                        <a:t>Working with </a:t>
                      </a:r>
                      <a:r>
                        <a:rPr lang="en-US" sz="1200" i="1" dirty="0" err="1"/>
                        <a:t>zSecure</a:t>
                      </a:r>
                      <a:r>
                        <a:rPr lang="en-US" sz="1200" i="1" baseline="0" dirty="0"/>
                        <a:t> to be a consumer of </a:t>
                      </a:r>
                      <a:r>
                        <a:rPr lang="en-US" sz="1200" i="1" baseline="0" dirty="0" err="1"/>
                        <a:t>zERT</a:t>
                      </a:r>
                      <a:r>
                        <a:rPr lang="en-US" sz="1200" i="1" baseline="0" dirty="0"/>
                        <a:t> SMF records</a:t>
                      </a:r>
                      <a:endParaRPr lang="en-US" sz="1200" i="1" dirty="0"/>
                    </a:p>
                  </a:txBody>
                  <a:tcPr marL="34290" marR="34290" marT="13716" marB="13716">
                    <a:solidFill>
                      <a:srgbClr val="F2E7EE"/>
                    </a:solidFill>
                  </a:tcPr>
                </a:tc>
                <a:extLst>
                  <a:ext uri="{0D108BD9-81ED-4DB2-BD59-A6C34878D82A}">
                    <a16:rowId xmlns:a16="http://schemas.microsoft.com/office/drawing/2014/main" val="10010"/>
                  </a:ext>
                </a:extLst>
              </a:tr>
              <a:tr h="269382">
                <a:tc gridSpan="3">
                  <a:txBody>
                    <a:bodyPr/>
                    <a:lstStyle/>
                    <a:p>
                      <a:pPr algn="ctr"/>
                      <a:r>
                        <a:rPr lang="en-US" sz="1200" b="1" baseline="0" dirty="0"/>
                        <a:t>ISV Support</a:t>
                      </a:r>
                    </a:p>
                  </a:txBody>
                  <a:tcPr marL="68580" marR="68580" marT="34290" marB="34290" anchor="ctr">
                    <a:solidFill>
                      <a:srgbClr val="E3CCD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243172">
                <a:tc>
                  <a:txBody>
                    <a:bodyPr/>
                    <a:lstStyle/>
                    <a:p>
                      <a:r>
                        <a:rPr lang="en-US" sz="1200" dirty="0"/>
                        <a:t>ISVs</a:t>
                      </a:r>
                    </a:p>
                  </a:txBody>
                  <a:tcPr marL="34290" marR="34290" marT="20574" marB="20574">
                    <a:solidFill>
                      <a:srgbClr val="E9EBF6"/>
                    </a:solidFill>
                  </a:tcPr>
                </a:tc>
                <a:tc>
                  <a:txBody>
                    <a:bodyPr/>
                    <a:lstStyle/>
                    <a:p>
                      <a:r>
                        <a:rPr lang="en-US" sz="1200" i="1" dirty="0"/>
                        <a:t>As required by ISV</a:t>
                      </a:r>
                    </a:p>
                  </a:txBody>
                  <a:tcPr marL="34290" marR="34290" marT="20574" marB="20574">
                    <a:solidFill>
                      <a:srgbClr val="E9EBF6"/>
                    </a:solidFill>
                  </a:tcPr>
                </a:tc>
                <a:tc>
                  <a:txBody>
                    <a:bodyPr/>
                    <a:lstStyle/>
                    <a:p>
                      <a:r>
                        <a:rPr lang="en-US" sz="1200" i="1" baseline="0" dirty="0"/>
                        <a:t>ISV enablement/compatibility support</a:t>
                      </a:r>
                    </a:p>
                  </a:txBody>
                  <a:tcPr marL="34290" marR="34290" marT="20574" marB="20574">
                    <a:solidFill>
                      <a:srgbClr val="E9EBF6"/>
                    </a:solidFill>
                  </a:tcPr>
                </a:tc>
                <a:extLst>
                  <a:ext uri="{0D108BD9-81ED-4DB2-BD59-A6C34878D82A}">
                    <a16:rowId xmlns:a16="http://schemas.microsoft.com/office/drawing/2014/main" val="10012"/>
                  </a:ext>
                </a:extLst>
              </a:tr>
            </a:tbl>
          </a:graphicData>
        </a:graphic>
      </p:graphicFrame>
      <p:sp>
        <p:nvSpPr>
          <p:cNvPr id="6" name="Shape 195"/>
          <p:cNvSpPr/>
          <p:nvPr/>
        </p:nvSpPr>
        <p:spPr>
          <a:xfrm>
            <a:off x="392653" y="512928"/>
            <a:ext cx="4709735" cy="295276"/>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lgn="l">
              <a:defRPr sz="4200">
                <a:solidFill>
                  <a:srgbClr val="395567"/>
                </a:solidFill>
                <a:latin typeface="HelvNeue Bold for IBM"/>
                <a:ea typeface="HelvNeue Bold for IBM"/>
                <a:cs typeface="HelvNeue Bold for IBM"/>
                <a:sym typeface="HelvNeue Bold for IBM"/>
              </a:defRPr>
            </a:lvl1pPr>
          </a:lstStyle>
          <a:p>
            <a:pPr defTabSz="309563" hangingPunct="0"/>
            <a:r>
              <a:rPr lang="en-US" sz="1400" i="1" kern="0" dirty="0">
                <a:solidFill>
                  <a:schemeClr val="tx1"/>
                </a:solidFill>
                <a:latin typeface="HelvNeue Light for IBM" charset="0"/>
                <a:ea typeface="HelvNeue Light for IBM" charset="0"/>
                <a:cs typeface="HelvNeue Light for IBM" charset="0"/>
              </a:rPr>
              <a:t>Hardware and </a:t>
            </a:r>
            <a:r>
              <a:rPr lang="en-US" sz="1400" i="1" kern="0">
                <a:solidFill>
                  <a:schemeClr val="tx1"/>
                </a:solidFill>
                <a:latin typeface="HelvNeue Light for IBM" charset="0"/>
                <a:ea typeface="HelvNeue Light for IBM" charset="0"/>
                <a:cs typeface="HelvNeue Light for IBM" charset="0"/>
              </a:rPr>
              <a:t>Operating System Support</a:t>
            </a:r>
            <a:endParaRPr sz="1400" i="1" kern="0" dirty="0">
              <a:solidFill>
                <a:schemeClr val="tx1"/>
              </a:solidFill>
              <a:latin typeface="HelvNeue Light for IBM" charset="0"/>
              <a:ea typeface="HelvNeue Light for IBM" charset="0"/>
              <a:cs typeface="HelvNeue Light for IBM" charset="0"/>
            </a:endParaRPr>
          </a:p>
        </p:txBody>
      </p:sp>
    </p:spTree>
    <p:extLst>
      <p:ext uri="{BB962C8B-B14F-4D97-AF65-F5344CB8AC3E}">
        <p14:creationId xmlns:p14="http://schemas.microsoft.com/office/powerpoint/2010/main" val="12049626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2"/>
          <p:cNvSpPr>
            <a:spLocks noGrp="1"/>
          </p:cNvSpPr>
          <p:nvPr>
            <p:ph type="title"/>
          </p:nvPr>
        </p:nvSpPr>
        <p:spPr>
          <a:xfrm>
            <a:off x="406543" y="1449047"/>
            <a:ext cx="8139580" cy="498342"/>
          </a:xfrm>
        </p:spPr>
        <p:txBody>
          <a:bodyPr wrap="square">
            <a:spAutoFit/>
          </a:bodyPr>
          <a:lstStyle/>
          <a:p>
            <a:pPr>
              <a:lnSpc>
                <a:spcPct val="105000"/>
              </a:lnSpc>
              <a:spcAft>
                <a:spcPct val="25000"/>
              </a:spcAft>
            </a:pPr>
            <a:r>
              <a:rPr lang="en-US" sz="2700" dirty="0">
                <a:latin typeface="Arial" pitchFamily="34" charset="0"/>
                <a:cs typeface="Arial" pitchFamily="34" charset="0"/>
              </a:rPr>
              <a:t>Thank you</a:t>
            </a:r>
            <a:endParaRPr lang="en-US" sz="2500" b="1" dirty="0">
              <a:latin typeface="Arial" pitchFamily="34" charset="0"/>
              <a:cs typeface="Arial" pitchFamily="34" charset="0"/>
            </a:endParaRPr>
          </a:p>
        </p:txBody>
      </p:sp>
      <p:sp>
        <p:nvSpPr>
          <p:cNvPr id="4" name="Text Placeholder 1">
            <a:extLst>
              <a:ext uri="{FF2B5EF4-FFF2-40B4-BE49-F238E27FC236}">
                <a16:creationId xmlns:a16="http://schemas.microsoft.com/office/drawing/2014/main" id="{D1F9F7D7-4660-468A-9254-171BCEDFBD3A}"/>
              </a:ext>
            </a:extLst>
          </p:cNvPr>
          <p:cNvSpPr>
            <a:spLocks noGrp="1"/>
          </p:cNvSpPr>
          <p:nvPr>
            <p:ph type="body" sz="quarter" idx="10"/>
          </p:nvPr>
        </p:nvSpPr>
        <p:spPr/>
        <p:txBody>
          <a:bodyPr>
            <a:noAutofit/>
          </a:bodyPr>
          <a:lstStyle/>
          <a:p>
            <a:pPr>
              <a:spcBef>
                <a:spcPts val="0"/>
              </a:spcBef>
            </a:pPr>
            <a:r>
              <a:rPr lang="en-US" dirty="0"/>
              <a:t>Nick Sardino</a:t>
            </a:r>
          </a:p>
          <a:p>
            <a:pPr>
              <a:spcBef>
                <a:spcPts val="0"/>
              </a:spcBef>
            </a:pPr>
            <a:r>
              <a:rPr lang="en-US" dirty="0"/>
              <a:t>IBM Z Offering Management</a:t>
            </a:r>
          </a:p>
          <a:p>
            <a:pPr>
              <a:spcBef>
                <a:spcPts val="1200"/>
              </a:spcBef>
            </a:pPr>
            <a:r>
              <a:rPr lang="en-US" dirty="0"/>
              <a:t>Michael Jordan</a:t>
            </a:r>
          </a:p>
          <a:p>
            <a:pPr>
              <a:spcBef>
                <a:spcPts val="0"/>
              </a:spcBef>
            </a:pPr>
            <a:r>
              <a:rPr lang="en-US" dirty="0"/>
              <a:t>IBM Distinguished Engineer, IBM Z Security</a:t>
            </a:r>
          </a:p>
          <a:p>
            <a:pPr>
              <a:spcBef>
                <a:spcPts val="0"/>
              </a:spcBef>
            </a:pPr>
            <a:endParaRPr lang="en-US" dirty="0"/>
          </a:p>
        </p:txBody>
      </p:sp>
      <p:sp>
        <p:nvSpPr>
          <p:cNvPr id="2" name="Rectangle 1">
            <a:extLst>
              <a:ext uri="{FF2B5EF4-FFF2-40B4-BE49-F238E27FC236}">
                <a16:creationId xmlns:a16="http://schemas.microsoft.com/office/drawing/2014/main" id="{BFA19C98-AEF8-4BAC-BC50-18B5D5E4948A}"/>
              </a:ext>
            </a:extLst>
          </p:cNvPr>
          <p:cNvSpPr/>
          <p:nvPr/>
        </p:nvSpPr>
        <p:spPr>
          <a:xfrm>
            <a:off x="1650864" y="4800346"/>
            <a:ext cx="1047082" cy="230832"/>
          </a:xfrm>
          <a:prstGeom prst="rect">
            <a:avLst/>
          </a:prstGeom>
        </p:spPr>
        <p:txBody>
          <a:bodyPr wrap="none">
            <a:spAutoFit/>
          </a:bodyPr>
          <a:lstStyle/>
          <a:p>
            <a:r>
              <a:rPr lang="en-US" sz="900" dirty="0">
                <a:solidFill>
                  <a:schemeClr val="bg1"/>
                </a:solidFill>
              </a:rPr>
              <a:t>ZSP04731USEN-00</a:t>
            </a:r>
          </a:p>
        </p:txBody>
      </p:sp>
    </p:spTree>
    <p:extLst>
      <p:ext uri="{BB962C8B-B14F-4D97-AF65-F5344CB8AC3E}">
        <p14:creationId xmlns:p14="http://schemas.microsoft.com/office/powerpoint/2010/main" val="1285610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025" y="2707095"/>
            <a:ext cx="3484928" cy="1255305"/>
          </a:xfrm>
          <a:prstGeom prst="rect">
            <a:avLst/>
          </a:prstGeom>
          <a:no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solidFill>
                  <a:prstClr val="black"/>
                </a:solidFill>
                <a:latin typeface="HelvNeue Light for IBM" charset="0"/>
                <a:ea typeface="HelvNeue Light for IBM" charset="0"/>
                <a:cs typeface="HelvNeue Light for IBM" charset="0"/>
              </a:rPr>
              <a:t>The world’s premier </a:t>
            </a:r>
          </a:p>
          <a:p>
            <a:pPr marL="0" indent="0" algn="ctr">
              <a:buFont typeface="Arial" panose="020B0604020202020204" pitchFamily="34" charset="0"/>
              <a:buNone/>
            </a:pPr>
            <a:r>
              <a:rPr lang="en-US" sz="2200" dirty="0">
                <a:solidFill>
                  <a:prstClr val="black"/>
                </a:solidFill>
                <a:latin typeface="HelvNeue Light for IBM" charset="0"/>
                <a:ea typeface="HelvNeue Light for IBM" charset="0"/>
                <a:cs typeface="HelvNeue Light for IBM" charset="0"/>
              </a:rPr>
              <a:t>system for enabling </a:t>
            </a:r>
          </a:p>
          <a:p>
            <a:pPr marL="0" indent="0" algn="ctr">
              <a:buFont typeface="Arial" panose="020B0604020202020204" pitchFamily="34" charset="0"/>
              <a:buNone/>
            </a:pPr>
            <a:r>
              <a:rPr lang="en-US" sz="2200" dirty="0">
                <a:solidFill>
                  <a:srgbClr val="619AEC"/>
                </a:solidFill>
                <a:latin typeface="HelvNeue Medium for IBM" charset="0"/>
                <a:ea typeface="HelvNeue Medium for IBM" charset="0"/>
                <a:cs typeface="HelvNeue Medium for IBM" charset="0"/>
              </a:rPr>
              <a:t>Data as the new perimeter</a:t>
            </a:r>
          </a:p>
        </p:txBody>
      </p:sp>
      <p:grpSp>
        <p:nvGrpSpPr>
          <p:cNvPr id="6" name="Group 36"/>
          <p:cNvGrpSpPr>
            <a:grpSpLocks/>
          </p:cNvGrpSpPr>
          <p:nvPr/>
        </p:nvGrpSpPr>
        <p:grpSpPr bwMode="auto">
          <a:xfrm>
            <a:off x="1200499" y="1436025"/>
            <a:ext cx="1249980" cy="910733"/>
            <a:chOff x="3525" y="1799"/>
            <a:chExt cx="483" cy="360"/>
          </a:xfrm>
        </p:grpSpPr>
        <p:sp>
          <p:nvSpPr>
            <p:cNvPr id="7" name="Freeform 37"/>
            <p:cNvSpPr>
              <a:spLocks/>
            </p:cNvSpPr>
            <p:nvPr/>
          </p:nvSpPr>
          <p:spPr bwMode="auto">
            <a:xfrm>
              <a:off x="3529" y="1838"/>
              <a:ext cx="401" cy="50"/>
            </a:xfrm>
            <a:custGeom>
              <a:avLst/>
              <a:gdLst/>
              <a:ahLst/>
              <a:cxnLst>
                <a:cxn ang="0">
                  <a:pos x="875" y="109"/>
                </a:cxn>
                <a:cxn ang="0">
                  <a:pos x="0" y="109"/>
                </a:cxn>
                <a:cxn ang="0">
                  <a:pos x="0" y="23"/>
                </a:cxn>
                <a:cxn ang="0">
                  <a:pos x="0" y="23"/>
                </a:cxn>
                <a:cxn ang="0">
                  <a:pos x="1" y="14"/>
                </a:cxn>
                <a:cxn ang="0">
                  <a:pos x="6" y="6"/>
                </a:cxn>
                <a:cxn ang="0">
                  <a:pos x="14" y="2"/>
                </a:cxn>
                <a:cxn ang="0">
                  <a:pos x="23" y="0"/>
                </a:cxn>
                <a:cxn ang="0">
                  <a:pos x="852" y="0"/>
                </a:cxn>
                <a:cxn ang="0">
                  <a:pos x="852" y="0"/>
                </a:cxn>
                <a:cxn ang="0">
                  <a:pos x="861" y="2"/>
                </a:cxn>
                <a:cxn ang="0">
                  <a:pos x="867" y="6"/>
                </a:cxn>
                <a:cxn ang="0">
                  <a:pos x="873" y="14"/>
                </a:cxn>
                <a:cxn ang="0">
                  <a:pos x="875" y="23"/>
                </a:cxn>
                <a:cxn ang="0">
                  <a:pos x="875" y="109"/>
                </a:cxn>
              </a:cxnLst>
              <a:rect l="0" t="0" r="r" b="b"/>
              <a:pathLst>
                <a:path w="875" h="109">
                  <a:moveTo>
                    <a:pt x="875" y="109"/>
                  </a:moveTo>
                  <a:lnTo>
                    <a:pt x="0" y="109"/>
                  </a:lnTo>
                  <a:lnTo>
                    <a:pt x="0" y="23"/>
                  </a:lnTo>
                  <a:lnTo>
                    <a:pt x="0" y="23"/>
                  </a:lnTo>
                  <a:lnTo>
                    <a:pt x="1" y="14"/>
                  </a:lnTo>
                  <a:lnTo>
                    <a:pt x="6" y="6"/>
                  </a:lnTo>
                  <a:lnTo>
                    <a:pt x="14" y="2"/>
                  </a:lnTo>
                  <a:lnTo>
                    <a:pt x="23" y="0"/>
                  </a:lnTo>
                  <a:lnTo>
                    <a:pt x="852" y="0"/>
                  </a:lnTo>
                  <a:lnTo>
                    <a:pt x="852" y="0"/>
                  </a:lnTo>
                  <a:lnTo>
                    <a:pt x="861" y="2"/>
                  </a:lnTo>
                  <a:lnTo>
                    <a:pt x="867" y="6"/>
                  </a:lnTo>
                  <a:lnTo>
                    <a:pt x="873" y="14"/>
                  </a:lnTo>
                  <a:lnTo>
                    <a:pt x="875" y="23"/>
                  </a:lnTo>
                  <a:lnTo>
                    <a:pt x="875" y="109"/>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9" name="Freeform 38"/>
            <p:cNvSpPr>
              <a:spLocks noEditPoints="1"/>
            </p:cNvSpPr>
            <p:nvPr/>
          </p:nvSpPr>
          <p:spPr bwMode="auto">
            <a:xfrm>
              <a:off x="3525" y="1834"/>
              <a:ext cx="408" cy="58"/>
            </a:xfrm>
            <a:custGeom>
              <a:avLst/>
              <a:gdLst/>
              <a:ahLst/>
              <a:cxnLst>
                <a:cxn ang="0">
                  <a:pos x="884" y="127"/>
                </a:cxn>
                <a:cxn ang="0">
                  <a:pos x="9" y="127"/>
                </a:cxn>
                <a:cxn ang="0">
                  <a:pos x="9" y="127"/>
                </a:cxn>
                <a:cxn ang="0">
                  <a:pos x="6" y="127"/>
                </a:cxn>
                <a:cxn ang="0">
                  <a:pos x="3" y="126"/>
                </a:cxn>
                <a:cxn ang="0">
                  <a:pos x="1" y="123"/>
                </a:cxn>
                <a:cxn ang="0">
                  <a:pos x="0" y="118"/>
                </a:cxn>
                <a:cxn ang="0">
                  <a:pos x="0" y="32"/>
                </a:cxn>
                <a:cxn ang="0">
                  <a:pos x="0" y="32"/>
                </a:cxn>
                <a:cxn ang="0">
                  <a:pos x="1" y="25"/>
                </a:cxn>
                <a:cxn ang="0">
                  <a:pos x="3" y="20"/>
                </a:cxn>
                <a:cxn ang="0">
                  <a:pos x="6" y="14"/>
                </a:cxn>
                <a:cxn ang="0">
                  <a:pos x="9" y="9"/>
                </a:cxn>
                <a:cxn ang="0">
                  <a:pos x="13" y="6"/>
                </a:cxn>
                <a:cxn ang="0">
                  <a:pos x="19" y="3"/>
                </a:cxn>
                <a:cxn ang="0">
                  <a:pos x="24" y="0"/>
                </a:cxn>
                <a:cxn ang="0">
                  <a:pos x="32" y="0"/>
                </a:cxn>
                <a:cxn ang="0">
                  <a:pos x="861" y="0"/>
                </a:cxn>
                <a:cxn ang="0">
                  <a:pos x="861" y="0"/>
                </a:cxn>
                <a:cxn ang="0">
                  <a:pos x="867" y="0"/>
                </a:cxn>
                <a:cxn ang="0">
                  <a:pos x="873" y="3"/>
                </a:cxn>
                <a:cxn ang="0">
                  <a:pos x="879" y="6"/>
                </a:cxn>
                <a:cxn ang="0">
                  <a:pos x="884" y="9"/>
                </a:cxn>
                <a:cxn ang="0">
                  <a:pos x="887" y="14"/>
                </a:cxn>
                <a:cxn ang="0">
                  <a:pos x="890" y="20"/>
                </a:cxn>
                <a:cxn ang="0">
                  <a:pos x="891" y="25"/>
                </a:cxn>
                <a:cxn ang="0">
                  <a:pos x="893" y="32"/>
                </a:cxn>
                <a:cxn ang="0">
                  <a:pos x="893" y="118"/>
                </a:cxn>
                <a:cxn ang="0">
                  <a:pos x="893" y="118"/>
                </a:cxn>
                <a:cxn ang="0">
                  <a:pos x="891" y="123"/>
                </a:cxn>
                <a:cxn ang="0">
                  <a:pos x="890" y="126"/>
                </a:cxn>
                <a:cxn ang="0">
                  <a:pos x="887" y="127"/>
                </a:cxn>
                <a:cxn ang="0">
                  <a:pos x="884" y="127"/>
                </a:cxn>
                <a:cxn ang="0">
                  <a:pos x="884" y="127"/>
                </a:cxn>
                <a:cxn ang="0">
                  <a:pos x="18" y="109"/>
                </a:cxn>
                <a:cxn ang="0">
                  <a:pos x="875" y="109"/>
                </a:cxn>
                <a:cxn ang="0">
                  <a:pos x="875" y="32"/>
                </a:cxn>
                <a:cxn ang="0">
                  <a:pos x="875" y="32"/>
                </a:cxn>
                <a:cxn ang="0">
                  <a:pos x="873" y="26"/>
                </a:cxn>
                <a:cxn ang="0">
                  <a:pos x="870" y="23"/>
                </a:cxn>
                <a:cxn ang="0">
                  <a:pos x="867" y="20"/>
                </a:cxn>
                <a:cxn ang="0">
                  <a:pos x="861" y="19"/>
                </a:cxn>
                <a:cxn ang="0">
                  <a:pos x="32" y="19"/>
                </a:cxn>
                <a:cxn ang="0">
                  <a:pos x="32" y="19"/>
                </a:cxn>
                <a:cxn ang="0">
                  <a:pos x="26" y="20"/>
                </a:cxn>
                <a:cxn ang="0">
                  <a:pos x="23" y="23"/>
                </a:cxn>
                <a:cxn ang="0">
                  <a:pos x="19" y="26"/>
                </a:cxn>
                <a:cxn ang="0">
                  <a:pos x="18" y="32"/>
                </a:cxn>
                <a:cxn ang="0">
                  <a:pos x="18" y="109"/>
                </a:cxn>
              </a:cxnLst>
              <a:rect l="0" t="0" r="r" b="b"/>
              <a:pathLst>
                <a:path w="893" h="127">
                  <a:moveTo>
                    <a:pt x="884" y="127"/>
                  </a:moveTo>
                  <a:lnTo>
                    <a:pt x="9" y="127"/>
                  </a:lnTo>
                  <a:lnTo>
                    <a:pt x="9" y="127"/>
                  </a:lnTo>
                  <a:lnTo>
                    <a:pt x="6" y="127"/>
                  </a:lnTo>
                  <a:lnTo>
                    <a:pt x="3" y="126"/>
                  </a:lnTo>
                  <a:lnTo>
                    <a:pt x="1" y="123"/>
                  </a:lnTo>
                  <a:lnTo>
                    <a:pt x="0" y="118"/>
                  </a:lnTo>
                  <a:lnTo>
                    <a:pt x="0" y="32"/>
                  </a:lnTo>
                  <a:lnTo>
                    <a:pt x="0" y="32"/>
                  </a:lnTo>
                  <a:lnTo>
                    <a:pt x="1" y="25"/>
                  </a:lnTo>
                  <a:lnTo>
                    <a:pt x="3" y="20"/>
                  </a:lnTo>
                  <a:lnTo>
                    <a:pt x="6" y="14"/>
                  </a:lnTo>
                  <a:lnTo>
                    <a:pt x="9" y="9"/>
                  </a:lnTo>
                  <a:lnTo>
                    <a:pt x="13" y="6"/>
                  </a:lnTo>
                  <a:lnTo>
                    <a:pt x="19" y="3"/>
                  </a:lnTo>
                  <a:lnTo>
                    <a:pt x="24" y="0"/>
                  </a:lnTo>
                  <a:lnTo>
                    <a:pt x="32" y="0"/>
                  </a:lnTo>
                  <a:lnTo>
                    <a:pt x="861" y="0"/>
                  </a:lnTo>
                  <a:lnTo>
                    <a:pt x="861" y="0"/>
                  </a:lnTo>
                  <a:lnTo>
                    <a:pt x="867" y="0"/>
                  </a:lnTo>
                  <a:lnTo>
                    <a:pt x="873" y="3"/>
                  </a:lnTo>
                  <a:lnTo>
                    <a:pt x="879" y="6"/>
                  </a:lnTo>
                  <a:lnTo>
                    <a:pt x="884" y="9"/>
                  </a:lnTo>
                  <a:lnTo>
                    <a:pt x="887" y="14"/>
                  </a:lnTo>
                  <a:lnTo>
                    <a:pt x="890" y="20"/>
                  </a:lnTo>
                  <a:lnTo>
                    <a:pt x="891" y="25"/>
                  </a:lnTo>
                  <a:lnTo>
                    <a:pt x="893" y="32"/>
                  </a:lnTo>
                  <a:lnTo>
                    <a:pt x="893" y="118"/>
                  </a:lnTo>
                  <a:lnTo>
                    <a:pt x="893" y="118"/>
                  </a:lnTo>
                  <a:lnTo>
                    <a:pt x="891" y="123"/>
                  </a:lnTo>
                  <a:lnTo>
                    <a:pt x="890" y="126"/>
                  </a:lnTo>
                  <a:lnTo>
                    <a:pt x="887" y="127"/>
                  </a:lnTo>
                  <a:lnTo>
                    <a:pt x="884" y="127"/>
                  </a:lnTo>
                  <a:lnTo>
                    <a:pt x="884" y="127"/>
                  </a:lnTo>
                  <a:close/>
                  <a:moveTo>
                    <a:pt x="18" y="109"/>
                  </a:moveTo>
                  <a:lnTo>
                    <a:pt x="875" y="109"/>
                  </a:lnTo>
                  <a:lnTo>
                    <a:pt x="875" y="32"/>
                  </a:lnTo>
                  <a:lnTo>
                    <a:pt x="875" y="32"/>
                  </a:lnTo>
                  <a:lnTo>
                    <a:pt x="873" y="26"/>
                  </a:lnTo>
                  <a:lnTo>
                    <a:pt x="870" y="23"/>
                  </a:lnTo>
                  <a:lnTo>
                    <a:pt x="867" y="20"/>
                  </a:lnTo>
                  <a:lnTo>
                    <a:pt x="861" y="19"/>
                  </a:lnTo>
                  <a:lnTo>
                    <a:pt x="32" y="19"/>
                  </a:lnTo>
                  <a:lnTo>
                    <a:pt x="32" y="19"/>
                  </a:lnTo>
                  <a:lnTo>
                    <a:pt x="26" y="20"/>
                  </a:lnTo>
                  <a:lnTo>
                    <a:pt x="23" y="23"/>
                  </a:lnTo>
                  <a:lnTo>
                    <a:pt x="19" y="26"/>
                  </a:lnTo>
                  <a:lnTo>
                    <a:pt x="18" y="32"/>
                  </a:lnTo>
                  <a:lnTo>
                    <a:pt x="18" y="109"/>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10" name="Rectangle 39"/>
            <p:cNvSpPr>
              <a:spLocks noChangeArrowheads="1"/>
            </p:cNvSpPr>
            <p:nvPr/>
          </p:nvSpPr>
          <p:spPr bwMode="auto">
            <a:xfrm>
              <a:off x="3630" y="1856"/>
              <a:ext cx="279" cy="18"/>
            </a:xfrm>
            <a:prstGeom prst="rect">
              <a:avLst/>
            </a:prstGeom>
            <a:solidFill>
              <a:srgbClr val="292929"/>
            </a:solidFill>
            <a:ln w="9525">
              <a:noFill/>
              <a:miter lim="800000"/>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12" name="Freeform 40"/>
            <p:cNvSpPr>
              <a:spLocks/>
            </p:cNvSpPr>
            <p:nvPr/>
          </p:nvSpPr>
          <p:spPr bwMode="auto">
            <a:xfrm>
              <a:off x="3553" y="1858"/>
              <a:ext cx="14" cy="14"/>
            </a:xfrm>
            <a:custGeom>
              <a:avLst/>
              <a:gdLst/>
              <a:ahLst/>
              <a:cxnLst>
                <a:cxn ang="0">
                  <a:pos x="30" y="15"/>
                </a:cxn>
                <a:cxn ang="0">
                  <a:pos x="30" y="15"/>
                </a:cxn>
                <a:cxn ang="0">
                  <a:pos x="30" y="21"/>
                </a:cxn>
                <a:cxn ang="0">
                  <a:pos x="25" y="26"/>
                </a:cxn>
                <a:cxn ang="0">
                  <a:pos x="21" y="29"/>
                </a:cxn>
                <a:cxn ang="0">
                  <a:pos x="15" y="30"/>
                </a:cxn>
                <a:cxn ang="0">
                  <a:pos x="15" y="30"/>
                </a:cxn>
                <a:cxn ang="0">
                  <a:pos x="9" y="29"/>
                </a:cxn>
                <a:cxn ang="0">
                  <a:pos x="4" y="26"/>
                </a:cxn>
                <a:cxn ang="0">
                  <a:pos x="1" y="21"/>
                </a:cxn>
                <a:cxn ang="0">
                  <a:pos x="0" y="15"/>
                </a:cxn>
                <a:cxn ang="0">
                  <a:pos x="0" y="15"/>
                </a:cxn>
                <a:cxn ang="0">
                  <a:pos x="1" y="9"/>
                </a:cxn>
                <a:cxn ang="0">
                  <a:pos x="4" y="5"/>
                </a:cxn>
                <a:cxn ang="0">
                  <a:pos x="9" y="2"/>
                </a:cxn>
                <a:cxn ang="0">
                  <a:pos x="15" y="0"/>
                </a:cxn>
                <a:cxn ang="0">
                  <a:pos x="15" y="0"/>
                </a:cxn>
                <a:cxn ang="0">
                  <a:pos x="21" y="2"/>
                </a:cxn>
                <a:cxn ang="0">
                  <a:pos x="25" y="5"/>
                </a:cxn>
                <a:cxn ang="0">
                  <a:pos x="30" y="9"/>
                </a:cxn>
                <a:cxn ang="0">
                  <a:pos x="30" y="15"/>
                </a:cxn>
                <a:cxn ang="0">
                  <a:pos x="30" y="15"/>
                </a:cxn>
              </a:cxnLst>
              <a:rect l="0" t="0" r="r" b="b"/>
              <a:pathLst>
                <a:path w="30" h="30">
                  <a:moveTo>
                    <a:pt x="30" y="15"/>
                  </a:moveTo>
                  <a:lnTo>
                    <a:pt x="30" y="15"/>
                  </a:lnTo>
                  <a:lnTo>
                    <a:pt x="30" y="21"/>
                  </a:lnTo>
                  <a:lnTo>
                    <a:pt x="25" y="26"/>
                  </a:lnTo>
                  <a:lnTo>
                    <a:pt x="21" y="29"/>
                  </a:lnTo>
                  <a:lnTo>
                    <a:pt x="15" y="30"/>
                  </a:lnTo>
                  <a:lnTo>
                    <a:pt x="15" y="30"/>
                  </a:lnTo>
                  <a:lnTo>
                    <a:pt x="9" y="29"/>
                  </a:lnTo>
                  <a:lnTo>
                    <a:pt x="4" y="26"/>
                  </a:lnTo>
                  <a:lnTo>
                    <a:pt x="1" y="21"/>
                  </a:lnTo>
                  <a:lnTo>
                    <a:pt x="0" y="15"/>
                  </a:lnTo>
                  <a:lnTo>
                    <a:pt x="0" y="15"/>
                  </a:lnTo>
                  <a:lnTo>
                    <a:pt x="1" y="9"/>
                  </a:lnTo>
                  <a:lnTo>
                    <a:pt x="4" y="5"/>
                  </a:lnTo>
                  <a:lnTo>
                    <a:pt x="9" y="2"/>
                  </a:lnTo>
                  <a:lnTo>
                    <a:pt x="15" y="0"/>
                  </a:lnTo>
                  <a:lnTo>
                    <a:pt x="15" y="0"/>
                  </a:lnTo>
                  <a:lnTo>
                    <a:pt x="21" y="2"/>
                  </a:lnTo>
                  <a:lnTo>
                    <a:pt x="25" y="5"/>
                  </a:lnTo>
                  <a:lnTo>
                    <a:pt x="30" y="9"/>
                  </a:lnTo>
                  <a:lnTo>
                    <a:pt x="30" y="15"/>
                  </a:lnTo>
                  <a:lnTo>
                    <a:pt x="30" y="1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13" name="Freeform 41"/>
            <p:cNvSpPr>
              <a:spLocks/>
            </p:cNvSpPr>
            <p:nvPr/>
          </p:nvSpPr>
          <p:spPr bwMode="auto">
            <a:xfrm>
              <a:off x="3577" y="1858"/>
              <a:ext cx="14" cy="14"/>
            </a:xfrm>
            <a:custGeom>
              <a:avLst/>
              <a:gdLst/>
              <a:ahLst/>
              <a:cxnLst>
                <a:cxn ang="0">
                  <a:pos x="32" y="15"/>
                </a:cxn>
                <a:cxn ang="0">
                  <a:pos x="32" y="15"/>
                </a:cxn>
                <a:cxn ang="0">
                  <a:pos x="30" y="21"/>
                </a:cxn>
                <a:cxn ang="0">
                  <a:pos x="27" y="26"/>
                </a:cxn>
                <a:cxn ang="0">
                  <a:pos x="21" y="29"/>
                </a:cxn>
                <a:cxn ang="0">
                  <a:pos x="15" y="30"/>
                </a:cxn>
                <a:cxn ang="0">
                  <a:pos x="15" y="30"/>
                </a:cxn>
                <a:cxn ang="0">
                  <a:pos x="9" y="29"/>
                </a:cxn>
                <a:cxn ang="0">
                  <a:pos x="5" y="26"/>
                </a:cxn>
                <a:cxn ang="0">
                  <a:pos x="2" y="21"/>
                </a:cxn>
                <a:cxn ang="0">
                  <a:pos x="0" y="15"/>
                </a:cxn>
                <a:cxn ang="0">
                  <a:pos x="0" y="15"/>
                </a:cxn>
                <a:cxn ang="0">
                  <a:pos x="2" y="9"/>
                </a:cxn>
                <a:cxn ang="0">
                  <a:pos x="5" y="5"/>
                </a:cxn>
                <a:cxn ang="0">
                  <a:pos x="9" y="2"/>
                </a:cxn>
                <a:cxn ang="0">
                  <a:pos x="15" y="0"/>
                </a:cxn>
                <a:cxn ang="0">
                  <a:pos x="15" y="0"/>
                </a:cxn>
                <a:cxn ang="0">
                  <a:pos x="21" y="2"/>
                </a:cxn>
                <a:cxn ang="0">
                  <a:pos x="27" y="5"/>
                </a:cxn>
                <a:cxn ang="0">
                  <a:pos x="30" y="9"/>
                </a:cxn>
                <a:cxn ang="0">
                  <a:pos x="32" y="15"/>
                </a:cxn>
                <a:cxn ang="0">
                  <a:pos x="32" y="15"/>
                </a:cxn>
              </a:cxnLst>
              <a:rect l="0" t="0" r="r" b="b"/>
              <a:pathLst>
                <a:path w="32" h="30">
                  <a:moveTo>
                    <a:pt x="32" y="15"/>
                  </a:moveTo>
                  <a:lnTo>
                    <a:pt x="32" y="15"/>
                  </a:lnTo>
                  <a:lnTo>
                    <a:pt x="30" y="21"/>
                  </a:lnTo>
                  <a:lnTo>
                    <a:pt x="27" y="26"/>
                  </a:lnTo>
                  <a:lnTo>
                    <a:pt x="21" y="29"/>
                  </a:lnTo>
                  <a:lnTo>
                    <a:pt x="15" y="30"/>
                  </a:lnTo>
                  <a:lnTo>
                    <a:pt x="15" y="30"/>
                  </a:lnTo>
                  <a:lnTo>
                    <a:pt x="9" y="29"/>
                  </a:lnTo>
                  <a:lnTo>
                    <a:pt x="5" y="26"/>
                  </a:lnTo>
                  <a:lnTo>
                    <a:pt x="2" y="21"/>
                  </a:lnTo>
                  <a:lnTo>
                    <a:pt x="0" y="15"/>
                  </a:lnTo>
                  <a:lnTo>
                    <a:pt x="0" y="15"/>
                  </a:lnTo>
                  <a:lnTo>
                    <a:pt x="2" y="9"/>
                  </a:lnTo>
                  <a:lnTo>
                    <a:pt x="5" y="5"/>
                  </a:lnTo>
                  <a:lnTo>
                    <a:pt x="9" y="2"/>
                  </a:lnTo>
                  <a:lnTo>
                    <a:pt x="15" y="0"/>
                  </a:lnTo>
                  <a:lnTo>
                    <a:pt x="15" y="0"/>
                  </a:lnTo>
                  <a:lnTo>
                    <a:pt x="21" y="2"/>
                  </a:lnTo>
                  <a:lnTo>
                    <a:pt x="27" y="5"/>
                  </a:lnTo>
                  <a:lnTo>
                    <a:pt x="30" y="9"/>
                  </a:lnTo>
                  <a:lnTo>
                    <a:pt x="32" y="15"/>
                  </a:lnTo>
                  <a:lnTo>
                    <a:pt x="32" y="1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14" name="Freeform 42"/>
            <p:cNvSpPr>
              <a:spLocks/>
            </p:cNvSpPr>
            <p:nvPr/>
          </p:nvSpPr>
          <p:spPr bwMode="auto">
            <a:xfrm>
              <a:off x="3600" y="1858"/>
              <a:ext cx="15" cy="14"/>
            </a:xfrm>
            <a:custGeom>
              <a:avLst/>
              <a:gdLst/>
              <a:ahLst/>
              <a:cxnLst>
                <a:cxn ang="0">
                  <a:pos x="32" y="15"/>
                </a:cxn>
                <a:cxn ang="0">
                  <a:pos x="32" y="15"/>
                </a:cxn>
                <a:cxn ang="0">
                  <a:pos x="30" y="21"/>
                </a:cxn>
                <a:cxn ang="0">
                  <a:pos x="27" y="26"/>
                </a:cxn>
                <a:cxn ang="0">
                  <a:pos x="21" y="29"/>
                </a:cxn>
                <a:cxn ang="0">
                  <a:pos x="15" y="30"/>
                </a:cxn>
                <a:cxn ang="0">
                  <a:pos x="15" y="30"/>
                </a:cxn>
                <a:cxn ang="0">
                  <a:pos x="9" y="29"/>
                </a:cxn>
                <a:cxn ang="0">
                  <a:pos x="5" y="26"/>
                </a:cxn>
                <a:cxn ang="0">
                  <a:pos x="2" y="21"/>
                </a:cxn>
                <a:cxn ang="0">
                  <a:pos x="0" y="15"/>
                </a:cxn>
                <a:cxn ang="0">
                  <a:pos x="0" y="15"/>
                </a:cxn>
                <a:cxn ang="0">
                  <a:pos x="2" y="9"/>
                </a:cxn>
                <a:cxn ang="0">
                  <a:pos x="5" y="5"/>
                </a:cxn>
                <a:cxn ang="0">
                  <a:pos x="9" y="2"/>
                </a:cxn>
                <a:cxn ang="0">
                  <a:pos x="15" y="0"/>
                </a:cxn>
                <a:cxn ang="0">
                  <a:pos x="15" y="0"/>
                </a:cxn>
                <a:cxn ang="0">
                  <a:pos x="21" y="2"/>
                </a:cxn>
                <a:cxn ang="0">
                  <a:pos x="27" y="5"/>
                </a:cxn>
                <a:cxn ang="0">
                  <a:pos x="30" y="9"/>
                </a:cxn>
                <a:cxn ang="0">
                  <a:pos x="32" y="15"/>
                </a:cxn>
                <a:cxn ang="0">
                  <a:pos x="32" y="15"/>
                </a:cxn>
              </a:cxnLst>
              <a:rect l="0" t="0" r="r" b="b"/>
              <a:pathLst>
                <a:path w="32" h="30">
                  <a:moveTo>
                    <a:pt x="32" y="15"/>
                  </a:moveTo>
                  <a:lnTo>
                    <a:pt x="32" y="15"/>
                  </a:lnTo>
                  <a:lnTo>
                    <a:pt x="30" y="21"/>
                  </a:lnTo>
                  <a:lnTo>
                    <a:pt x="27" y="26"/>
                  </a:lnTo>
                  <a:lnTo>
                    <a:pt x="21" y="29"/>
                  </a:lnTo>
                  <a:lnTo>
                    <a:pt x="15" y="30"/>
                  </a:lnTo>
                  <a:lnTo>
                    <a:pt x="15" y="30"/>
                  </a:lnTo>
                  <a:lnTo>
                    <a:pt x="9" y="29"/>
                  </a:lnTo>
                  <a:lnTo>
                    <a:pt x="5" y="26"/>
                  </a:lnTo>
                  <a:lnTo>
                    <a:pt x="2" y="21"/>
                  </a:lnTo>
                  <a:lnTo>
                    <a:pt x="0" y="15"/>
                  </a:lnTo>
                  <a:lnTo>
                    <a:pt x="0" y="15"/>
                  </a:lnTo>
                  <a:lnTo>
                    <a:pt x="2" y="9"/>
                  </a:lnTo>
                  <a:lnTo>
                    <a:pt x="5" y="5"/>
                  </a:lnTo>
                  <a:lnTo>
                    <a:pt x="9" y="2"/>
                  </a:lnTo>
                  <a:lnTo>
                    <a:pt x="15" y="0"/>
                  </a:lnTo>
                  <a:lnTo>
                    <a:pt x="15" y="0"/>
                  </a:lnTo>
                  <a:lnTo>
                    <a:pt x="21" y="2"/>
                  </a:lnTo>
                  <a:lnTo>
                    <a:pt x="27" y="5"/>
                  </a:lnTo>
                  <a:lnTo>
                    <a:pt x="30" y="9"/>
                  </a:lnTo>
                  <a:lnTo>
                    <a:pt x="32" y="15"/>
                  </a:lnTo>
                  <a:lnTo>
                    <a:pt x="32" y="1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15" name="Freeform 43"/>
            <p:cNvSpPr>
              <a:spLocks noEditPoints="1"/>
            </p:cNvSpPr>
            <p:nvPr/>
          </p:nvSpPr>
          <p:spPr bwMode="auto">
            <a:xfrm>
              <a:off x="3525" y="1883"/>
              <a:ext cx="408" cy="276"/>
            </a:xfrm>
            <a:custGeom>
              <a:avLst/>
              <a:gdLst/>
              <a:ahLst/>
              <a:cxnLst>
                <a:cxn ang="0">
                  <a:pos x="884" y="602"/>
                </a:cxn>
                <a:cxn ang="0">
                  <a:pos x="9" y="602"/>
                </a:cxn>
                <a:cxn ang="0">
                  <a:pos x="9" y="602"/>
                </a:cxn>
                <a:cxn ang="0">
                  <a:pos x="6" y="600"/>
                </a:cxn>
                <a:cxn ang="0">
                  <a:pos x="3" y="599"/>
                </a:cxn>
                <a:cxn ang="0">
                  <a:pos x="1" y="596"/>
                </a:cxn>
                <a:cxn ang="0">
                  <a:pos x="0" y="593"/>
                </a:cxn>
                <a:cxn ang="0">
                  <a:pos x="0" y="9"/>
                </a:cxn>
                <a:cxn ang="0">
                  <a:pos x="0" y="9"/>
                </a:cxn>
                <a:cxn ang="0">
                  <a:pos x="1" y="6"/>
                </a:cxn>
                <a:cxn ang="0">
                  <a:pos x="3" y="3"/>
                </a:cxn>
                <a:cxn ang="0">
                  <a:pos x="6" y="1"/>
                </a:cxn>
                <a:cxn ang="0">
                  <a:pos x="9" y="0"/>
                </a:cxn>
                <a:cxn ang="0">
                  <a:pos x="884" y="0"/>
                </a:cxn>
                <a:cxn ang="0">
                  <a:pos x="884" y="0"/>
                </a:cxn>
                <a:cxn ang="0">
                  <a:pos x="887" y="1"/>
                </a:cxn>
                <a:cxn ang="0">
                  <a:pos x="890" y="3"/>
                </a:cxn>
                <a:cxn ang="0">
                  <a:pos x="891" y="6"/>
                </a:cxn>
                <a:cxn ang="0">
                  <a:pos x="893" y="9"/>
                </a:cxn>
                <a:cxn ang="0">
                  <a:pos x="893" y="593"/>
                </a:cxn>
                <a:cxn ang="0">
                  <a:pos x="893" y="593"/>
                </a:cxn>
                <a:cxn ang="0">
                  <a:pos x="891" y="596"/>
                </a:cxn>
                <a:cxn ang="0">
                  <a:pos x="890" y="599"/>
                </a:cxn>
                <a:cxn ang="0">
                  <a:pos x="887" y="600"/>
                </a:cxn>
                <a:cxn ang="0">
                  <a:pos x="884" y="602"/>
                </a:cxn>
                <a:cxn ang="0">
                  <a:pos x="884" y="602"/>
                </a:cxn>
                <a:cxn ang="0">
                  <a:pos x="18" y="584"/>
                </a:cxn>
                <a:cxn ang="0">
                  <a:pos x="875" y="584"/>
                </a:cxn>
                <a:cxn ang="0">
                  <a:pos x="875" y="18"/>
                </a:cxn>
                <a:cxn ang="0">
                  <a:pos x="18" y="18"/>
                </a:cxn>
                <a:cxn ang="0">
                  <a:pos x="18" y="584"/>
                </a:cxn>
              </a:cxnLst>
              <a:rect l="0" t="0" r="r" b="b"/>
              <a:pathLst>
                <a:path w="893" h="602">
                  <a:moveTo>
                    <a:pt x="884" y="602"/>
                  </a:moveTo>
                  <a:lnTo>
                    <a:pt x="9" y="602"/>
                  </a:lnTo>
                  <a:lnTo>
                    <a:pt x="9" y="602"/>
                  </a:lnTo>
                  <a:lnTo>
                    <a:pt x="6" y="600"/>
                  </a:lnTo>
                  <a:lnTo>
                    <a:pt x="3" y="599"/>
                  </a:lnTo>
                  <a:lnTo>
                    <a:pt x="1" y="596"/>
                  </a:lnTo>
                  <a:lnTo>
                    <a:pt x="0" y="593"/>
                  </a:lnTo>
                  <a:lnTo>
                    <a:pt x="0" y="9"/>
                  </a:lnTo>
                  <a:lnTo>
                    <a:pt x="0" y="9"/>
                  </a:lnTo>
                  <a:lnTo>
                    <a:pt x="1" y="6"/>
                  </a:lnTo>
                  <a:lnTo>
                    <a:pt x="3" y="3"/>
                  </a:lnTo>
                  <a:lnTo>
                    <a:pt x="6" y="1"/>
                  </a:lnTo>
                  <a:lnTo>
                    <a:pt x="9" y="0"/>
                  </a:lnTo>
                  <a:lnTo>
                    <a:pt x="884" y="0"/>
                  </a:lnTo>
                  <a:lnTo>
                    <a:pt x="884" y="0"/>
                  </a:lnTo>
                  <a:lnTo>
                    <a:pt x="887" y="1"/>
                  </a:lnTo>
                  <a:lnTo>
                    <a:pt x="890" y="3"/>
                  </a:lnTo>
                  <a:lnTo>
                    <a:pt x="891" y="6"/>
                  </a:lnTo>
                  <a:lnTo>
                    <a:pt x="893" y="9"/>
                  </a:lnTo>
                  <a:lnTo>
                    <a:pt x="893" y="593"/>
                  </a:lnTo>
                  <a:lnTo>
                    <a:pt x="893" y="593"/>
                  </a:lnTo>
                  <a:lnTo>
                    <a:pt x="891" y="596"/>
                  </a:lnTo>
                  <a:lnTo>
                    <a:pt x="890" y="599"/>
                  </a:lnTo>
                  <a:lnTo>
                    <a:pt x="887" y="600"/>
                  </a:lnTo>
                  <a:lnTo>
                    <a:pt x="884" y="602"/>
                  </a:lnTo>
                  <a:lnTo>
                    <a:pt x="884" y="602"/>
                  </a:lnTo>
                  <a:close/>
                  <a:moveTo>
                    <a:pt x="18" y="584"/>
                  </a:moveTo>
                  <a:lnTo>
                    <a:pt x="875" y="584"/>
                  </a:lnTo>
                  <a:lnTo>
                    <a:pt x="875" y="18"/>
                  </a:lnTo>
                  <a:lnTo>
                    <a:pt x="18" y="18"/>
                  </a:lnTo>
                  <a:lnTo>
                    <a:pt x="18" y="58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16" name="Freeform 44"/>
            <p:cNvSpPr>
              <a:spLocks/>
            </p:cNvSpPr>
            <p:nvPr/>
          </p:nvSpPr>
          <p:spPr bwMode="auto">
            <a:xfrm>
              <a:off x="3823" y="2041"/>
              <a:ext cx="10" cy="13"/>
            </a:xfrm>
            <a:custGeom>
              <a:avLst/>
              <a:gdLst/>
              <a:ahLst/>
              <a:cxnLst>
                <a:cxn ang="0">
                  <a:pos x="10" y="30"/>
                </a:cxn>
                <a:cxn ang="0">
                  <a:pos x="10" y="30"/>
                </a:cxn>
                <a:cxn ang="0">
                  <a:pos x="7" y="30"/>
                </a:cxn>
                <a:cxn ang="0">
                  <a:pos x="7" y="30"/>
                </a:cxn>
                <a:cxn ang="0">
                  <a:pos x="3" y="29"/>
                </a:cxn>
                <a:cxn ang="0">
                  <a:pos x="0" y="26"/>
                </a:cxn>
                <a:cxn ang="0">
                  <a:pos x="0" y="21"/>
                </a:cxn>
                <a:cxn ang="0">
                  <a:pos x="0" y="18"/>
                </a:cxn>
                <a:cxn ang="0">
                  <a:pos x="0" y="18"/>
                </a:cxn>
                <a:cxn ang="0">
                  <a:pos x="3" y="8"/>
                </a:cxn>
                <a:cxn ang="0">
                  <a:pos x="3" y="8"/>
                </a:cxn>
                <a:cxn ang="0">
                  <a:pos x="5" y="5"/>
                </a:cxn>
                <a:cxn ang="0">
                  <a:pos x="8" y="2"/>
                </a:cxn>
                <a:cxn ang="0">
                  <a:pos x="11" y="0"/>
                </a:cxn>
                <a:cxn ang="0">
                  <a:pos x="16" y="2"/>
                </a:cxn>
                <a:cxn ang="0">
                  <a:pos x="16" y="2"/>
                </a:cxn>
                <a:cxn ang="0">
                  <a:pos x="19" y="3"/>
                </a:cxn>
                <a:cxn ang="0">
                  <a:pos x="20" y="5"/>
                </a:cxn>
                <a:cxn ang="0">
                  <a:pos x="22" y="9"/>
                </a:cxn>
                <a:cxn ang="0">
                  <a:pos x="22" y="12"/>
                </a:cxn>
                <a:cxn ang="0">
                  <a:pos x="22" y="12"/>
                </a:cxn>
                <a:cxn ang="0">
                  <a:pos x="17" y="24"/>
                </a:cxn>
                <a:cxn ang="0">
                  <a:pos x="17" y="24"/>
                </a:cxn>
                <a:cxn ang="0">
                  <a:pos x="16" y="27"/>
                </a:cxn>
                <a:cxn ang="0">
                  <a:pos x="14" y="29"/>
                </a:cxn>
                <a:cxn ang="0">
                  <a:pos x="10" y="30"/>
                </a:cxn>
                <a:cxn ang="0">
                  <a:pos x="10" y="30"/>
                </a:cxn>
              </a:cxnLst>
              <a:rect l="0" t="0" r="r" b="b"/>
              <a:pathLst>
                <a:path w="22" h="30">
                  <a:moveTo>
                    <a:pt x="10" y="30"/>
                  </a:moveTo>
                  <a:lnTo>
                    <a:pt x="10" y="30"/>
                  </a:lnTo>
                  <a:lnTo>
                    <a:pt x="7" y="30"/>
                  </a:lnTo>
                  <a:lnTo>
                    <a:pt x="7" y="30"/>
                  </a:lnTo>
                  <a:lnTo>
                    <a:pt x="3" y="29"/>
                  </a:lnTo>
                  <a:lnTo>
                    <a:pt x="0" y="26"/>
                  </a:lnTo>
                  <a:lnTo>
                    <a:pt x="0" y="21"/>
                  </a:lnTo>
                  <a:lnTo>
                    <a:pt x="0" y="18"/>
                  </a:lnTo>
                  <a:lnTo>
                    <a:pt x="0" y="18"/>
                  </a:lnTo>
                  <a:lnTo>
                    <a:pt x="3" y="8"/>
                  </a:lnTo>
                  <a:lnTo>
                    <a:pt x="3" y="8"/>
                  </a:lnTo>
                  <a:lnTo>
                    <a:pt x="5" y="5"/>
                  </a:lnTo>
                  <a:lnTo>
                    <a:pt x="8" y="2"/>
                  </a:lnTo>
                  <a:lnTo>
                    <a:pt x="11" y="0"/>
                  </a:lnTo>
                  <a:lnTo>
                    <a:pt x="16" y="2"/>
                  </a:lnTo>
                  <a:lnTo>
                    <a:pt x="16" y="2"/>
                  </a:lnTo>
                  <a:lnTo>
                    <a:pt x="19" y="3"/>
                  </a:lnTo>
                  <a:lnTo>
                    <a:pt x="20" y="5"/>
                  </a:lnTo>
                  <a:lnTo>
                    <a:pt x="22" y="9"/>
                  </a:lnTo>
                  <a:lnTo>
                    <a:pt x="22" y="12"/>
                  </a:lnTo>
                  <a:lnTo>
                    <a:pt x="22" y="12"/>
                  </a:lnTo>
                  <a:lnTo>
                    <a:pt x="17" y="24"/>
                  </a:lnTo>
                  <a:lnTo>
                    <a:pt x="17" y="24"/>
                  </a:lnTo>
                  <a:lnTo>
                    <a:pt x="16" y="27"/>
                  </a:lnTo>
                  <a:lnTo>
                    <a:pt x="14" y="29"/>
                  </a:lnTo>
                  <a:lnTo>
                    <a:pt x="10" y="30"/>
                  </a:lnTo>
                  <a:lnTo>
                    <a:pt x="10" y="30"/>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17" name="Freeform 45"/>
            <p:cNvSpPr>
              <a:spLocks noEditPoints="1"/>
            </p:cNvSpPr>
            <p:nvPr/>
          </p:nvSpPr>
          <p:spPr bwMode="auto">
            <a:xfrm>
              <a:off x="3622" y="1910"/>
              <a:ext cx="204" cy="215"/>
            </a:xfrm>
            <a:custGeom>
              <a:avLst/>
              <a:gdLst/>
              <a:ahLst/>
              <a:cxnLst>
                <a:cxn ang="0">
                  <a:pos x="211" y="459"/>
                </a:cxn>
                <a:cxn ang="0">
                  <a:pos x="250" y="453"/>
                </a:cxn>
                <a:cxn ang="0">
                  <a:pos x="235" y="469"/>
                </a:cxn>
                <a:cxn ang="0">
                  <a:pos x="270" y="454"/>
                </a:cxn>
                <a:cxn ang="0">
                  <a:pos x="309" y="444"/>
                </a:cxn>
                <a:cxn ang="0">
                  <a:pos x="282" y="465"/>
                </a:cxn>
                <a:cxn ang="0">
                  <a:pos x="157" y="456"/>
                </a:cxn>
                <a:cxn ang="0">
                  <a:pos x="166" y="439"/>
                </a:cxn>
                <a:cxn ang="0">
                  <a:pos x="192" y="462"/>
                </a:cxn>
                <a:cxn ang="0">
                  <a:pos x="326" y="438"/>
                </a:cxn>
                <a:cxn ang="0">
                  <a:pos x="361" y="418"/>
                </a:cxn>
                <a:cxn ang="0">
                  <a:pos x="339" y="445"/>
                </a:cxn>
                <a:cxn ang="0">
                  <a:pos x="103" y="427"/>
                </a:cxn>
                <a:cxn ang="0">
                  <a:pos x="115" y="415"/>
                </a:cxn>
                <a:cxn ang="0">
                  <a:pos x="130" y="444"/>
                </a:cxn>
                <a:cxn ang="0">
                  <a:pos x="376" y="400"/>
                </a:cxn>
                <a:cxn ang="0">
                  <a:pos x="407" y="380"/>
                </a:cxn>
                <a:cxn ang="0">
                  <a:pos x="385" y="414"/>
                </a:cxn>
                <a:cxn ang="0">
                  <a:pos x="57" y="386"/>
                </a:cxn>
                <a:cxn ang="0">
                  <a:pos x="72" y="377"/>
                </a:cxn>
                <a:cxn ang="0">
                  <a:pos x="83" y="409"/>
                </a:cxn>
                <a:cxn ang="0">
                  <a:pos x="415" y="355"/>
                </a:cxn>
                <a:cxn ang="0">
                  <a:pos x="442" y="334"/>
                </a:cxn>
                <a:cxn ang="0">
                  <a:pos x="422" y="368"/>
                </a:cxn>
                <a:cxn ang="0">
                  <a:pos x="24" y="332"/>
                </a:cxn>
                <a:cxn ang="0">
                  <a:pos x="53" y="350"/>
                </a:cxn>
                <a:cxn ang="0">
                  <a:pos x="20" y="311"/>
                </a:cxn>
                <a:cxn ang="0">
                  <a:pos x="6" y="273"/>
                </a:cxn>
                <a:cxn ang="0">
                  <a:pos x="29" y="299"/>
                </a:cxn>
                <a:cxn ang="0">
                  <a:pos x="11" y="252"/>
                </a:cxn>
                <a:cxn ang="0">
                  <a:pos x="2" y="219"/>
                </a:cxn>
                <a:cxn ang="0">
                  <a:pos x="18" y="217"/>
                </a:cxn>
                <a:cxn ang="0">
                  <a:pos x="14" y="252"/>
                </a:cxn>
                <a:cxn ang="0">
                  <a:pos x="11" y="192"/>
                </a:cxn>
                <a:cxn ang="0">
                  <a:pos x="21" y="153"/>
                </a:cxn>
                <a:cxn ang="0">
                  <a:pos x="24" y="187"/>
                </a:cxn>
                <a:cxn ang="0">
                  <a:pos x="430" y="141"/>
                </a:cxn>
                <a:cxn ang="0">
                  <a:pos x="425" y="106"/>
                </a:cxn>
                <a:cxn ang="0">
                  <a:pos x="445" y="142"/>
                </a:cxn>
                <a:cxn ang="0">
                  <a:pos x="29" y="136"/>
                </a:cxn>
                <a:cxn ang="0">
                  <a:pos x="50" y="100"/>
                </a:cxn>
                <a:cxn ang="0">
                  <a:pos x="44" y="135"/>
                </a:cxn>
                <a:cxn ang="0">
                  <a:pos x="383" y="77"/>
                </a:cxn>
                <a:cxn ang="0">
                  <a:pos x="392" y="61"/>
                </a:cxn>
                <a:cxn ang="0">
                  <a:pos x="412" y="94"/>
                </a:cxn>
                <a:cxn ang="0">
                  <a:pos x="62" y="85"/>
                </a:cxn>
                <a:cxn ang="0">
                  <a:pos x="91" y="58"/>
                </a:cxn>
                <a:cxn ang="0">
                  <a:pos x="77" y="88"/>
                </a:cxn>
                <a:cxn ang="0">
                  <a:pos x="336" y="44"/>
                </a:cxn>
                <a:cxn ang="0">
                  <a:pos x="345" y="27"/>
                </a:cxn>
                <a:cxn ang="0">
                  <a:pos x="365" y="56"/>
                </a:cxn>
                <a:cxn ang="0">
                  <a:pos x="107" y="43"/>
                </a:cxn>
                <a:cxn ang="0">
                  <a:pos x="143" y="29"/>
                </a:cxn>
                <a:cxn ang="0">
                  <a:pos x="115" y="53"/>
                </a:cxn>
                <a:cxn ang="0">
                  <a:pos x="278" y="20"/>
                </a:cxn>
                <a:cxn ang="0">
                  <a:pos x="311" y="12"/>
                </a:cxn>
                <a:cxn ang="0">
                  <a:pos x="308" y="30"/>
                </a:cxn>
                <a:cxn ang="0">
                  <a:pos x="161" y="15"/>
                </a:cxn>
                <a:cxn ang="0">
                  <a:pos x="201" y="12"/>
                </a:cxn>
                <a:cxn ang="0">
                  <a:pos x="169" y="29"/>
                </a:cxn>
                <a:cxn ang="0">
                  <a:pos x="228" y="18"/>
                </a:cxn>
                <a:cxn ang="0">
                  <a:pos x="226" y="0"/>
                </a:cxn>
                <a:cxn ang="0">
                  <a:pos x="259" y="11"/>
                </a:cxn>
              </a:cxnLst>
              <a:rect l="0" t="0" r="r" b="b"/>
              <a:pathLst>
                <a:path w="447" h="469">
                  <a:moveTo>
                    <a:pt x="235" y="469"/>
                  </a:moveTo>
                  <a:lnTo>
                    <a:pt x="235" y="469"/>
                  </a:lnTo>
                  <a:lnTo>
                    <a:pt x="220" y="469"/>
                  </a:lnTo>
                  <a:lnTo>
                    <a:pt x="220" y="469"/>
                  </a:lnTo>
                  <a:lnTo>
                    <a:pt x="217" y="468"/>
                  </a:lnTo>
                  <a:lnTo>
                    <a:pt x="214" y="466"/>
                  </a:lnTo>
                  <a:lnTo>
                    <a:pt x="213" y="463"/>
                  </a:lnTo>
                  <a:lnTo>
                    <a:pt x="211" y="459"/>
                  </a:lnTo>
                  <a:lnTo>
                    <a:pt x="211" y="459"/>
                  </a:lnTo>
                  <a:lnTo>
                    <a:pt x="213" y="456"/>
                  </a:lnTo>
                  <a:lnTo>
                    <a:pt x="214" y="453"/>
                  </a:lnTo>
                  <a:lnTo>
                    <a:pt x="217" y="451"/>
                  </a:lnTo>
                  <a:lnTo>
                    <a:pt x="222" y="451"/>
                  </a:lnTo>
                  <a:lnTo>
                    <a:pt x="222" y="451"/>
                  </a:lnTo>
                  <a:lnTo>
                    <a:pt x="244" y="451"/>
                  </a:lnTo>
                  <a:lnTo>
                    <a:pt x="244" y="451"/>
                  </a:lnTo>
                  <a:lnTo>
                    <a:pt x="247" y="451"/>
                  </a:lnTo>
                  <a:lnTo>
                    <a:pt x="250" y="453"/>
                  </a:lnTo>
                  <a:lnTo>
                    <a:pt x="252" y="456"/>
                  </a:lnTo>
                  <a:lnTo>
                    <a:pt x="253" y="459"/>
                  </a:lnTo>
                  <a:lnTo>
                    <a:pt x="253" y="459"/>
                  </a:lnTo>
                  <a:lnTo>
                    <a:pt x="253" y="463"/>
                  </a:lnTo>
                  <a:lnTo>
                    <a:pt x="250" y="466"/>
                  </a:lnTo>
                  <a:lnTo>
                    <a:pt x="249" y="468"/>
                  </a:lnTo>
                  <a:lnTo>
                    <a:pt x="244" y="469"/>
                  </a:lnTo>
                  <a:lnTo>
                    <a:pt x="244" y="469"/>
                  </a:lnTo>
                  <a:lnTo>
                    <a:pt x="235" y="469"/>
                  </a:lnTo>
                  <a:lnTo>
                    <a:pt x="235" y="469"/>
                  </a:lnTo>
                  <a:close/>
                  <a:moveTo>
                    <a:pt x="279" y="465"/>
                  </a:moveTo>
                  <a:lnTo>
                    <a:pt x="279" y="465"/>
                  </a:lnTo>
                  <a:lnTo>
                    <a:pt x="276" y="465"/>
                  </a:lnTo>
                  <a:lnTo>
                    <a:pt x="275" y="463"/>
                  </a:lnTo>
                  <a:lnTo>
                    <a:pt x="272" y="460"/>
                  </a:lnTo>
                  <a:lnTo>
                    <a:pt x="270" y="457"/>
                  </a:lnTo>
                  <a:lnTo>
                    <a:pt x="270" y="457"/>
                  </a:lnTo>
                  <a:lnTo>
                    <a:pt x="270" y="454"/>
                  </a:lnTo>
                  <a:lnTo>
                    <a:pt x="272" y="451"/>
                  </a:lnTo>
                  <a:lnTo>
                    <a:pt x="275" y="448"/>
                  </a:lnTo>
                  <a:lnTo>
                    <a:pt x="278" y="447"/>
                  </a:lnTo>
                  <a:lnTo>
                    <a:pt x="278" y="447"/>
                  </a:lnTo>
                  <a:lnTo>
                    <a:pt x="300" y="441"/>
                  </a:lnTo>
                  <a:lnTo>
                    <a:pt x="300" y="441"/>
                  </a:lnTo>
                  <a:lnTo>
                    <a:pt x="303" y="441"/>
                  </a:lnTo>
                  <a:lnTo>
                    <a:pt x="306" y="442"/>
                  </a:lnTo>
                  <a:lnTo>
                    <a:pt x="309" y="444"/>
                  </a:lnTo>
                  <a:lnTo>
                    <a:pt x="311" y="447"/>
                  </a:lnTo>
                  <a:lnTo>
                    <a:pt x="311" y="447"/>
                  </a:lnTo>
                  <a:lnTo>
                    <a:pt x="312" y="451"/>
                  </a:lnTo>
                  <a:lnTo>
                    <a:pt x="311" y="454"/>
                  </a:lnTo>
                  <a:lnTo>
                    <a:pt x="308" y="457"/>
                  </a:lnTo>
                  <a:lnTo>
                    <a:pt x="305" y="459"/>
                  </a:lnTo>
                  <a:lnTo>
                    <a:pt x="305" y="459"/>
                  </a:lnTo>
                  <a:lnTo>
                    <a:pt x="282" y="465"/>
                  </a:lnTo>
                  <a:lnTo>
                    <a:pt x="282" y="465"/>
                  </a:lnTo>
                  <a:lnTo>
                    <a:pt x="279" y="465"/>
                  </a:lnTo>
                  <a:lnTo>
                    <a:pt x="279" y="465"/>
                  </a:lnTo>
                  <a:close/>
                  <a:moveTo>
                    <a:pt x="186" y="463"/>
                  </a:moveTo>
                  <a:lnTo>
                    <a:pt x="186" y="463"/>
                  </a:lnTo>
                  <a:lnTo>
                    <a:pt x="184" y="463"/>
                  </a:lnTo>
                  <a:lnTo>
                    <a:pt x="184" y="463"/>
                  </a:lnTo>
                  <a:lnTo>
                    <a:pt x="160" y="457"/>
                  </a:lnTo>
                  <a:lnTo>
                    <a:pt x="160" y="457"/>
                  </a:lnTo>
                  <a:lnTo>
                    <a:pt x="157" y="456"/>
                  </a:lnTo>
                  <a:lnTo>
                    <a:pt x="155" y="453"/>
                  </a:lnTo>
                  <a:lnTo>
                    <a:pt x="154" y="448"/>
                  </a:lnTo>
                  <a:lnTo>
                    <a:pt x="154" y="445"/>
                  </a:lnTo>
                  <a:lnTo>
                    <a:pt x="154" y="445"/>
                  </a:lnTo>
                  <a:lnTo>
                    <a:pt x="157" y="442"/>
                  </a:lnTo>
                  <a:lnTo>
                    <a:pt x="158" y="441"/>
                  </a:lnTo>
                  <a:lnTo>
                    <a:pt x="163" y="439"/>
                  </a:lnTo>
                  <a:lnTo>
                    <a:pt x="166" y="439"/>
                  </a:lnTo>
                  <a:lnTo>
                    <a:pt x="166" y="439"/>
                  </a:lnTo>
                  <a:lnTo>
                    <a:pt x="187" y="445"/>
                  </a:lnTo>
                  <a:lnTo>
                    <a:pt x="187" y="445"/>
                  </a:lnTo>
                  <a:lnTo>
                    <a:pt x="192" y="447"/>
                  </a:lnTo>
                  <a:lnTo>
                    <a:pt x="193" y="450"/>
                  </a:lnTo>
                  <a:lnTo>
                    <a:pt x="195" y="453"/>
                  </a:lnTo>
                  <a:lnTo>
                    <a:pt x="195" y="457"/>
                  </a:lnTo>
                  <a:lnTo>
                    <a:pt x="195" y="457"/>
                  </a:lnTo>
                  <a:lnTo>
                    <a:pt x="193" y="459"/>
                  </a:lnTo>
                  <a:lnTo>
                    <a:pt x="192" y="462"/>
                  </a:lnTo>
                  <a:lnTo>
                    <a:pt x="189" y="463"/>
                  </a:lnTo>
                  <a:lnTo>
                    <a:pt x="186" y="463"/>
                  </a:lnTo>
                  <a:lnTo>
                    <a:pt x="186" y="463"/>
                  </a:lnTo>
                  <a:close/>
                  <a:moveTo>
                    <a:pt x="335" y="445"/>
                  </a:moveTo>
                  <a:lnTo>
                    <a:pt x="335" y="445"/>
                  </a:lnTo>
                  <a:lnTo>
                    <a:pt x="330" y="444"/>
                  </a:lnTo>
                  <a:lnTo>
                    <a:pt x="327" y="441"/>
                  </a:lnTo>
                  <a:lnTo>
                    <a:pt x="327" y="441"/>
                  </a:lnTo>
                  <a:lnTo>
                    <a:pt x="326" y="438"/>
                  </a:lnTo>
                  <a:lnTo>
                    <a:pt x="327" y="433"/>
                  </a:lnTo>
                  <a:lnTo>
                    <a:pt x="329" y="430"/>
                  </a:lnTo>
                  <a:lnTo>
                    <a:pt x="332" y="429"/>
                  </a:lnTo>
                  <a:lnTo>
                    <a:pt x="332" y="429"/>
                  </a:lnTo>
                  <a:lnTo>
                    <a:pt x="351" y="418"/>
                  </a:lnTo>
                  <a:lnTo>
                    <a:pt x="351" y="418"/>
                  </a:lnTo>
                  <a:lnTo>
                    <a:pt x="355" y="417"/>
                  </a:lnTo>
                  <a:lnTo>
                    <a:pt x="358" y="417"/>
                  </a:lnTo>
                  <a:lnTo>
                    <a:pt x="361" y="418"/>
                  </a:lnTo>
                  <a:lnTo>
                    <a:pt x="364" y="420"/>
                  </a:lnTo>
                  <a:lnTo>
                    <a:pt x="364" y="420"/>
                  </a:lnTo>
                  <a:lnTo>
                    <a:pt x="365" y="424"/>
                  </a:lnTo>
                  <a:lnTo>
                    <a:pt x="365" y="427"/>
                  </a:lnTo>
                  <a:lnTo>
                    <a:pt x="364" y="430"/>
                  </a:lnTo>
                  <a:lnTo>
                    <a:pt x="361" y="433"/>
                  </a:lnTo>
                  <a:lnTo>
                    <a:pt x="361" y="433"/>
                  </a:lnTo>
                  <a:lnTo>
                    <a:pt x="339" y="445"/>
                  </a:lnTo>
                  <a:lnTo>
                    <a:pt x="339" y="445"/>
                  </a:lnTo>
                  <a:lnTo>
                    <a:pt x="335" y="445"/>
                  </a:lnTo>
                  <a:lnTo>
                    <a:pt x="335" y="445"/>
                  </a:lnTo>
                  <a:close/>
                  <a:moveTo>
                    <a:pt x="130" y="444"/>
                  </a:moveTo>
                  <a:lnTo>
                    <a:pt x="130" y="444"/>
                  </a:lnTo>
                  <a:lnTo>
                    <a:pt x="127" y="442"/>
                  </a:lnTo>
                  <a:lnTo>
                    <a:pt x="127" y="442"/>
                  </a:lnTo>
                  <a:lnTo>
                    <a:pt x="106" y="430"/>
                  </a:lnTo>
                  <a:lnTo>
                    <a:pt x="106" y="430"/>
                  </a:lnTo>
                  <a:lnTo>
                    <a:pt x="103" y="427"/>
                  </a:lnTo>
                  <a:lnTo>
                    <a:pt x="101" y="424"/>
                  </a:lnTo>
                  <a:lnTo>
                    <a:pt x="101" y="421"/>
                  </a:lnTo>
                  <a:lnTo>
                    <a:pt x="103" y="417"/>
                  </a:lnTo>
                  <a:lnTo>
                    <a:pt x="103" y="417"/>
                  </a:lnTo>
                  <a:lnTo>
                    <a:pt x="106" y="415"/>
                  </a:lnTo>
                  <a:lnTo>
                    <a:pt x="109" y="414"/>
                  </a:lnTo>
                  <a:lnTo>
                    <a:pt x="112" y="414"/>
                  </a:lnTo>
                  <a:lnTo>
                    <a:pt x="115" y="415"/>
                  </a:lnTo>
                  <a:lnTo>
                    <a:pt x="115" y="415"/>
                  </a:lnTo>
                  <a:lnTo>
                    <a:pt x="134" y="426"/>
                  </a:lnTo>
                  <a:lnTo>
                    <a:pt x="134" y="426"/>
                  </a:lnTo>
                  <a:lnTo>
                    <a:pt x="137" y="429"/>
                  </a:lnTo>
                  <a:lnTo>
                    <a:pt x="139" y="432"/>
                  </a:lnTo>
                  <a:lnTo>
                    <a:pt x="139" y="435"/>
                  </a:lnTo>
                  <a:lnTo>
                    <a:pt x="139" y="439"/>
                  </a:lnTo>
                  <a:lnTo>
                    <a:pt x="139" y="439"/>
                  </a:lnTo>
                  <a:lnTo>
                    <a:pt x="136" y="442"/>
                  </a:lnTo>
                  <a:lnTo>
                    <a:pt x="130" y="444"/>
                  </a:lnTo>
                  <a:lnTo>
                    <a:pt x="130" y="444"/>
                  </a:lnTo>
                  <a:close/>
                  <a:moveTo>
                    <a:pt x="385" y="414"/>
                  </a:moveTo>
                  <a:lnTo>
                    <a:pt x="385" y="414"/>
                  </a:lnTo>
                  <a:lnTo>
                    <a:pt x="380" y="412"/>
                  </a:lnTo>
                  <a:lnTo>
                    <a:pt x="377" y="409"/>
                  </a:lnTo>
                  <a:lnTo>
                    <a:pt x="377" y="409"/>
                  </a:lnTo>
                  <a:lnTo>
                    <a:pt x="376" y="406"/>
                  </a:lnTo>
                  <a:lnTo>
                    <a:pt x="376" y="403"/>
                  </a:lnTo>
                  <a:lnTo>
                    <a:pt x="376" y="400"/>
                  </a:lnTo>
                  <a:lnTo>
                    <a:pt x="379" y="397"/>
                  </a:lnTo>
                  <a:lnTo>
                    <a:pt x="379" y="397"/>
                  </a:lnTo>
                  <a:lnTo>
                    <a:pt x="394" y="382"/>
                  </a:lnTo>
                  <a:lnTo>
                    <a:pt x="394" y="382"/>
                  </a:lnTo>
                  <a:lnTo>
                    <a:pt x="397" y="379"/>
                  </a:lnTo>
                  <a:lnTo>
                    <a:pt x="401" y="379"/>
                  </a:lnTo>
                  <a:lnTo>
                    <a:pt x="404" y="379"/>
                  </a:lnTo>
                  <a:lnTo>
                    <a:pt x="407" y="380"/>
                  </a:lnTo>
                  <a:lnTo>
                    <a:pt x="407" y="380"/>
                  </a:lnTo>
                  <a:lnTo>
                    <a:pt x="409" y="383"/>
                  </a:lnTo>
                  <a:lnTo>
                    <a:pt x="410" y="386"/>
                  </a:lnTo>
                  <a:lnTo>
                    <a:pt x="410" y="391"/>
                  </a:lnTo>
                  <a:lnTo>
                    <a:pt x="407" y="394"/>
                  </a:lnTo>
                  <a:lnTo>
                    <a:pt x="407" y="394"/>
                  </a:lnTo>
                  <a:lnTo>
                    <a:pt x="391" y="411"/>
                  </a:lnTo>
                  <a:lnTo>
                    <a:pt x="391" y="411"/>
                  </a:lnTo>
                  <a:lnTo>
                    <a:pt x="388" y="412"/>
                  </a:lnTo>
                  <a:lnTo>
                    <a:pt x="385" y="414"/>
                  </a:lnTo>
                  <a:lnTo>
                    <a:pt x="385" y="414"/>
                  </a:lnTo>
                  <a:close/>
                  <a:moveTo>
                    <a:pt x="83" y="409"/>
                  </a:moveTo>
                  <a:lnTo>
                    <a:pt x="83" y="409"/>
                  </a:lnTo>
                  <a:lnTo>
                    <a:pt x="78" y="409"/>
                  </a:lnTo>
                  <a:lnTo>
                    <a:pt x="75" y="407"/>
                  </a:lnTo>
                  <a:lnTo>
                    <a:pt x="75" y="407"/>
                  </a:lnTo>
                  <a:lnTo>
                    <a:pt x="59" y="389"/>
                  </a:lnTo>
                  <a:lnTo>
                    <a:pt x="59" y="389"/>
                  </a:lnTo>
                  <a:lnTo>
                    <a:pt x="57" y="386"/>
                  </a:lnTo>
                  <a:lnTo>
                    <a:pt x="57" y="383"/>
                  </a:lnTo>
                  <a:lnTo>
                    <a:pt x="57" y="379"/>
                  </a:lnTo>
                  <a:lnTo>
                    <a:pt x="60" y="377"/>
                  </a:lnTo>
                  <a:lnTo>
                    <a:pt x="60" y="377"/>
                  </a:lnTo>
                  <a:lnTo>
                    <a:pt x="63" y="374"/>
                  </a:lnTo>
                  <a:lnTo>
                    <a:pt x="66" y="374"/>
                  </a:lnTo>
                  <a:lnTo>
                    <a:pt x="69" y="376"/>
                  </a:lnTo>
                  <a:lnTo>
                    <a:pt x="72" y="377"/>
                  </a:lnTo>
                  <a:lnTo>
                    <a:pt x="72" y="377"/>
                  </a:lnTo>
                  <a:lnTo>
                    <a:pt x="89" y="394"/>
                  </a:lnTo>
                  <a:lnTo>
                    <a:pt x="89" y="394"/>
                  </a:lnTo>
                  <a:lnTo>
                    <a:pt x="91" y="397"/>
                  </a:lnTo>
                  <a:lnTo>
                    <a:pt x="92" y="400"/>
                  </a:lnTo>
                  <a:lnTo>
                    <a:pt x="91" y="403"/>
                  </a:lnTo>
                  <a:lnTo>
                    <a:pt x="89" y="406"/>
                  </a:lnTo>
                  <a:lnTo>
                    <a:pt x="89" y="406"/>
                  </a:lnTo>
                  <a:lnTo>
                    <a:pt x="86" y="409"/>
                  </a:lnTo>
                  <a:lnTo>
                    <a:pt x="83" y="409"/>
                  </a:lnTo>
                  <a:lnTo>
                    <a:pt x="83" y="409"/>
                  </a:lnTo>
                  <a:close/>
                  <a:moveTo>
                    <a:pt x="422" y="368"/>
                  </a:moveTo>
                  <a:lnTo>
                    <a:pt x="422" y="368"/>
                  </a:lnTo>
                  <a:lnTo>
                    <a:pt x="418" y="367"/>
                  </a:lnTo>
                  <a:lnTo>
                    <a:pt x="418" y="367"/>
                  </a:lnTo>
                  <a:lnTo>
                    <a:pt x="415" y="364"/>
                  </a:lnTo>
                  <a:lnTo>
                    <a:pt x="415" y="361"/>
                  </a:lnTo>
                  <a:lnTo>
                    <a:pt x="415" y="358"/>
                  </a:lnTo>
                  <a:lnTo>
                    <a:pt x="415" y="355"/>
                  </a:lnTo>
                  <a:lnTo>
                    <a:pt x="415" y="355"/>
                  </a:lnTo>
                  <a:lnTo>
                    <a:pt x="427" y="335"/>
                  </a:lnTo>
                  <a:lnTo>
                    <a:pt x="427" y="335"/>
                  </a:lnTo>
                  <a:lnTo>
                    <a:pt x="430" y="332"/>
                  </a:lnTo>
                  <a:lnTo>
                    <a:pt x="433" y="331"/>
                  </a:lnTo>
                  <a:lnTo>
                    <a:pt x="436" y="331"/>
                  </a:lnTo>
                  <a:lnTo>
                    <a:pt x="439" y="331"/>
                  </a:lnTo>
                  <a:lnTo>
                    <a:pt x="439" y="331"/>
                  </a:lnTo>
                  <a:lnTo>
                    <a:pt x="442" y="334"/>
                  </a:lnTo>
                  <a:lnTo>
                    <a:pt x="443" y="337"/>
                  </a:lnTo>
                  <a:lnTo>
                    <a:pt x="443" y="340"/>
                  </a:lnTo>
                  <a:lnTo>
                    <a:pt x="443" y="343"/>
                  </a:lnTo>
                  <a:lnTo>
                    <a:pt x="443" y="343"/>
                  </a:lnTo>
                  <a:lnTo>
                    <a:pt x="430" y="364"/>
                  </a:lnTo>
                  <a:lnTo>
                    <a:pt x="430" y="364"/>
                  </a:lnTo>
                  <a:lnTo>
                    <a:pt x="427" y="367"/>
                  </a:lnTo>
                  <a:lnTo>
                    <a:pt x="422" y="368"/>
                  </a:lnTo>
                  <a:lnTo>
                    <a:pt x="422" y="368"/>
                  </a:lnTo>
                  <a:close/>
                  <a:moveTo>
                    <a:pt x="45" y="364"/>
                  </a:moveTo>
                  <a:lnTo>
                    <a:pt x="45" y="364"/>
                  </a:lnTo>
                  <a:lnTo>
                    <a:pt x="41" y="362"/>
                  </a:lnTo>
                  <a:lnTo>
                    <a:pt x="36" y="359"/>
                  </a:lnTo>
                  <a:lnTo>
                    <a:pt x="36" y="359"/>
                  </a:lnTo>
                  <a:lnTo>
                    <a:pt x="26" y="338"/>
                  </a:lnTo>
                  <a:lnTo>
                    <a:pt x="26" y="338"/>
                  </a:lnTo>
                  <a:lnTo>
                    <a:pt x="24" y="335"/>
                  </a:lnTo>
                  <a:lnTo>
                    <a:pt x="24" y="332"/>
                  </a:lnTo>
                  <a:lnTo>
                    <a:pt x="26" y="329"/>
                  </a:lnTo>
                  <a:lnTo>
                    <a:pt x="29" y="326"/>
                  </a:lnTo>
                  <a:lnTo>
                    <a:pt x="29" y="326"/>
                  </a:lnTo>
                  <a:lnTo>
                    <a:pt x="33" y="326"/>
                  </a:lnTo>
                  <a:lnTo>
                    <a:pt x="36" y="326"/>
                  </a:lnTo>
                  <a:lnTo>
                    <a:pt x="39" y="328"/>
                  </a:lnTo>
                  <a:lnTo>
                    <a:pt x="41" y="331"/>
                  </a:lnTo>
                  <a:lnTo>
                    <a:pt x="41" y="331"/>
                  </a:lnTo>
                  <a:lnTo>
                    <a:pt x="53" y="350"/>
                  </a:lnTo>
                  <a:lnTo>
                    <a:pt x="53" y="350"/>
                  </a:lnTo>
                  <a:lnTo>
                    <a:pt x="53" y="353"/>
                  </a:lnTo>
                  <a:lnTo>
                    <a:pt x="53" y="358"/>
                  </a:lnTo>
                  <a:lnTo>
                    <a:pt x="51" y="361"/>
                  </a:lnTo>
                  <a:lnTo>
                    <a:pt x="50" y="362"/>
                  </a:lnTo>
                  <a:lnTo>
                    <a:pt x="50" y="362"/>
                  </a:lnTo>
                  <a:lnTo>
                    <a:pt x="45" y="364"/>
                  </a:lnTo>
                  <a:lnTo>
                    <a:pt x="45" y="364"/>
                  </a:lnTo>
                  <a:close/>
                  <a:moveTo>
                    <a:pt x="20" y="311"/>
                  </a:moveTo>
                  <a:lnTo>
                    <a:pt x="20" y="311"/>
                  </a:lnTo>
                  <a:lnTo>
                    <a:pt x="15" y="309"/>
                  </a:lnTo>
                  <a:lnTo>
                    <a:pt x="12" y="306"/>
                  </a:lnTo>
                  <a:lnTo>
                    <a:pt x="11" y="305"/>
                  </a:lnTo>
                  <a:lnTo>
                    <a:pt x="11" y="305"/>
                  </a:lnTo>
                  <a:lnTo>
                    <a:pt x="5" y="281"/>
                  </a:lnTo>
                  <a:lnTo>
                    <a:pt x="5" y="281"/>
                  </a:lnTo>
                  <a:lnTo>
                    <a:pt x="5" y="276"/>
                  </a:lnTo>
                  <a:lnTo>
                    <a:pt x="6" y="273"/>
                  </a:lnTo>
                  <a:lnTo>
                    <a:pt x="9" y="272"/>
                  </a:lnTo>
                  <a:lnTo>
                    <a:pt x="12" y="270"/>
                  </a:lnTo>
                  <a:lnTo>
                    <a:pt x="12" y="270"/>
                  </a:lnTo>
                  <a:lnTo>
                    <a:pt x="17" y="270"/>
                  </a:lnTo>
                  <a:lnTo>
                    <a:pt x="20" y="272"/>
                  </a:lnTo>
                  <a:lnTo>
                    <a:pt x="21" y="273"/>
                  </a:lnTo>
                  <a:lnTo>
                    <a:pt x="23" y="276"/>
                  </a:lnTo>
                  <a:lnTo>
                    <a:pt x="23" y="276"/>
                  </a:lnTo>
                  <a:lnTo>
                    <a:pt x="29" y="299"/>
                  </a:lnTo>
                  <a:lnTo>
                    <a:pt x="29" y="299"/>
                  </a:lnTo>
                  <a:lnTo>
                    <a:pt x="29" y="302"/>
                  </a:lnTo>
                  <a:lnTo>
                    <a:pt x="27" y="306"/>
                  </a:lnTo>
                  <a:lnTo>
                    <a:pt x="26" y="308"/>
                  </a:lnTo>
                  <a:lnTo>
                    <a:pt x="23" y="309"/>
                  </a:lnTo>
                  <a:lnTo>
                    <a:pt x="23" y="309"/>
                  </a:lnTo>
                  <a:lnTo>
                    <a:pt x="20" y="311"/>
                  </a:lnTo>
                  <a:lnTo>
                    <a:pt x="20" y="311"/>
                  </a:lnTo>
                  <a:close/>
                  <a:moveTo>
                    <a:pt x="11" y="252"/>
                  </a:moveTo>
                  <a:lnTo>
                    <a:pt x="11" y="252"/>
                  </a:lnTo>
                  <a:lnTo>
                    <a:pt x="6" y="252"/>
                  </a:lnTo>
                  <a:lnTo>
                    <a:pt x="3" y="251"/>
                  </a:lnTo>
                  <a:lnTo>
                    <a:pt x="2" y="248"/>
                  </a:lnTo>
                  <a:lnTo>
                    <a:pt x="2" y="243"/>
                  </a:lnTo>
                  <a:lnTo>
                    <a:pt x="2" y="243"/>
                  </a:lnTo>
                  <a:lnTo>
                    <a:pt x="0" y="234"/>
                  </a:lnTo>
                  <a:lnTo>
                    <a:pt x="0" y="234"/>
                  </a:lnTo>
                  <a:lnTo>
                    <a:pt x="2" y="219"/>
                  </a:lnTo>
                  <a:lnTo>
                    <a:pt x="2" y="219"/>
                  </a:lnTo>
                  <a:lnTo>
                    <a:pt x="2" y="216"/>
                  </a:lnTo>
                  <a:lnTo>
                    <a:pt x="5" y="213"/>
                  </a:lnTo>
                  <a:lnTo>
                    <a:pt x="8" y="211"/>
                  </a:lnTo>
                  <a:lnTo>
                    <a:pt x="11" y="211"/>
                  </a:lnTo>
                  <a:lnTo>
                    <a:pt x="11" y="211"/>
                  </a:lnTo>
                  <a:lnTo>
                    <a:pt x="15" y="211"/>
                  </a:lnTo>
                  <a:lnTo>
                    <a:pt x="17" y="214"/>
                  </a:lnTo>
                  <a:lnTo>
                    <a:pt x="18" y="217"/>
                  </a:lnTo>
                  <a:lnTo>
                    <a:pt x="20" y="220"/>
                  </a:lnTo>
                  <a:lnTo>
                    <a:pt x="20" y="220"/>
                  </a:lnTo>
                  <a:lnTo>
                    <a:pt x="18" y="234"/>
                  </a:lnTo>
                  <a:lnTo>
                    <a:pt x="18" y="234"/>
                  </a:lnTo>
                  <a:lnTo>
                    <a:pt x="20" y="243"/>
                  </a:lnTo>
                  <a:lnTo>
                    <a:pt x="20" y="243"/>
                  </a:lnTo>
                  <a:lnTo>
                    <a:pt x="18" y="246"/>
                  </a:lnTo>
                  <a:lnTo>
                    <a:pt x="17" y="249"/>
                  </a:lnTo>
                  <a:lnTo>
                    <a:pt x="14" y="252"/>
                  </a:lnTo>
                  <a:lnTo>
                    <a:pt x="11" y="252"/>
                  </a:lnTo>
                  <a:lnTo>
                    <a:pt x="11" y="252"/>
                  </a:lnTo>
                  <a:lnTo>
                    <a:pt x="11" y="252"/>
                  </a:lnTo>
                  <a:lnTo>
                    <a:pt x="11" y="252"/>
                  </a:lnTo>
                  <a:close/>
                  <a:moveTo>
                    <a:pt x="15" y="193"/>
                  </a:moveTo>
                  <a:lnTo>
                    <a:pt x="15" y="193"/>
                  </a:lnTo>
                  <a:lnTo>
                    <a:pt x="14" y="193"/>
                  </a:lnTo>
                  <a:lnTo>
                    <a:pt x="14" y="193"/>
                  </a:lnTo>
                  <a:lnTo>
                    <a:pt x="11" y="192"/>
                  </a:lnTo>
                  <a:lnTo>
                    <a:pt x="8" y="190"/>
                  </a:lnTo>
                  <a:lnTo>
                    <a:pt x="6" y="186"/>
                  </a:lnTo>
                  <a:lnTo>
                    <a:pt x="6" y="183"/>
                  </a:lnTo>
                  <a:lnTo>
                    <a:pt x="6" y="183"/>
                  </a:lnTo>
                  <a:lnTo>
                    <a:pt x="14" y="159"/>
                  </a:lnTo>
                  <a:lnTo>
                    <a:pt x="14" y="159"/>
                  </a:lnTo>
                  <a:lnTo>
                    <a:pt x="15" y="156"/>
                  </a:lnTo>
                  <a:lnTo>
                    <a:pt x="18" y="154"/>
                  </a:lnTo>
                  <a:lnTo>
                    <a:pt x="21" y="153"/>
                  </a:lnTo>
                  <a:lnTo>
                    <a:pt x="24" y="154"/>
                  </a:lnTo>
                  <a:lnTo>
                    <a:pt x="24" y="154"/>
                  </a:lnTo>
                  <a:lnTo>
                    <a:pt x="27" y="156"/>
                  </a:lnTo>
                  <a:lnTo>
                    <a:pt x="30" y="159"/>
                  </a:lnTo>
                  <a:lnTo>
                    <a:pt x="30" y="162"/>
                  </a:lnTo>
                  <a:lnTo>
                    <a:pt x="30" y="165"/>
                  </a:lnTo>
                  <a:lnTo>
                    <a:pt x="30" y="165"/>
                  </a:lnTo>
                  <a:lnTo>
                    <a:pt x="24" y="187"/>
                  </a:lnTo>
                  <a:lnTo>
                    <a:pt x="24" y="187"/>
                  </a:lnTo>
                  <a:lnTo>
                    <a:pt x="23" y="190"/>
                  </a:lnTo>
                  <a:lnTo>
                    <a:pt x="21" y="192"/>
                  </a:lnTo>
                  <a:lnTo>
                    <a:pt x="18" y="193"/>
                  </a:lnTo>
                  <a:lnTo>
                    <a:pt x="15" y="193"/>
                  </a:lnTo>
                  <a:lnTo>
                    <a:pt x="15" y="193"/>
                  </a:lnTo>
                  <a:close/>
                  <a:moveTo>
                    <a:pt x="437" y="145"/>
                  </a:moveTo>
                  <a:lnTo>
                    <a:pt x="437" y="145"/>
                  </a:lnTo>
                  <a:lnTo>
                    <a:pt x="433" y="144"/>
                  </a:lnTo>
                  <a:lnTo>
                    <a:pt x="430" y="141"/>
                  </a:lnTo>
                  <a:lnTo>
                    <a:pt x="430" y="141"/>
                  </a:lnTo>
                  <a:lnTo>
                    <a:pt x="419" y="119"/>
                  </a:lnTo>
                  <a:lnTo>
                    <a:pt x="419" y="119"/>
                  </a:lnTo>
                  <a:lnTo>
                    <a:pt x="418" y="116"/>
                  </a:lnTo>
                  <a:lnTo>
                    <a:pt x="418" y="113"/>
                  </a:lnTo>
                  <a:lnTo>
                    <a:pt x="419" y="110"/>
                  </a:lnTo>
                  <a:lnTo>
                    <a:pt x="421" y="107"/>
                  </a:lnTo>
                  <a:lnTo>
                    <a:pt x="421" y="107"/>
                  </a:lnTo>
                  <a:lnTo>
                    <a:pt x="425" y="106"/>
                  </a:lnTo>
                  <a:lnTo>
                    <a:pt x="428" y="106"/>
                  </a:lnTo>
                  <a:lnTo>
                    <a:pt x="431" y="107"/>
                  </a:lnTo>
                  <a:lnTo>
                    <a:pt x="434" y="110"/>
                  </a:lnTo>
                  <a:lnTo>
                    <a:pt x="434" y="110"/>
                  </a:lnTo>
                  <a:lnTo>
                    <a:pt x="447" y="132"/>
                  </a:lnTo>
                  <a:lnTo>
                    <a:pt x="447" y="132"/>
                  </a:lnTo>
                  <a:lnTo>
                    <a:pt x="447" y="136"/>
                  </a:lnTo>
                  <a:lnTo>
                    <a:pt x="447" y="139"/>
                  </a:lnTo>
                  <a:lnTo>
                    <a:pt x="445" y="142"/>
                  </a:lnTo>
                  <a:lnTo>
                    <a:pt x="442" y="144"/>
                  </a:lnTo>
                  <a:lnTo>
                    <a:pt x="442" y="144"/>
                  </a:lnTo>
                  <a:lnTo>
                    <a:pt x="437" y="145"/>
                  </a:lnTo>
                  <a:lnTo>
                    <a:pt x="437" y="145"/>
                  </a:lnTo>
                  <a:close/>
                  <a:moveTo>
                    <a:pt x="36" y="139"/>
                  </a:moveTo>
                  <a:lnTo>
                    <a:pt x="36" y="139"/>
                  </a:lnTo>
                  <a:lnTo>
                    <a:pt x="32" y="138"/>
                  </a:lnTo>
                  <a:lnTo>
                    <a:pt x="32" y="138"/>
                  </a:lnTo>
                  <a:lnTo>
                    <a:pt x="29" y="136"/>
                  </a:lnTo>
                  <a:lnTo>
                    <a:pt x="27" y="132"/>
                  </a:lnTo>
                  <a:lnTo>
                    <a:pt x="27" y="128"/>
                  </a:lnTo>
                  <a:lnTo>
                    <a:pt x="27" y="125"/>
                  </a:lnTo>
                  <a:lnTo>
                    <a:pt x="27" y="125"/>
                  </a:lnTo>
                  <a:lnTo>
                    <a:pt x="41" y="104"/>
                  </a:lnTo>
                  <a:lnTo>
                    <a:pt x="41" y="104"/>
                  </a:lnTo>
                  <a:lnTo>
                    <a:pt x="42" y="101"/>
                  </a:lnTo>
                  <a:lnTo>
                    <a:pt x="47" y="100"/>
                  </a:lnTo>
                  <a:lnTo>
                    <a:pt x="50" y="100"/>
                  </a:lnTo>
                  <a:lnTo>
                    <a:pt x="53" y="101"/>
                  </a:lnTo>
                  <a:lnTo>
                    <a:pt x="53" y="101"/>
                  </a:lnTo>
                  <a:lnTo>
                    <a:pt x="56" y="104"/>
                  </a:lnTo>
                  <a:lnTo>
                    <a:pt x="57" y="107"/>
                  </a:lnTo>
                  <a:lnTo>
                    <a:pt x="57" y="110"/>
                  </a:lnTo>
                  <a:lnTo>
                    <a:pt x="56" y="115"/>
                  </a:lnTo>
                  <a:lnTo>
                    <a:pt x="56" y="115"/>
                  </a:lnTo>
                  <a:lnTo>
                    <a:pt x="44" y="135"/>
                  </a:lnTo>
                  <a:lnTo>
                    <a:pt x="44" y="135"/>
                  </a:lnTo>
                  <a:lnTo>
                    <a:pt x="41" y="138"/>
                  </a:lnTo>
                  <a:lnTo>
                    <a:pt x="36" y="139"/>
                  </a:lnTo>
                  <a:lnTo>
                    <a:pt x="36" y="139"/>
                  </a:lnTo>
                  <a:close/>
                  <a:moveTo>
                    <a:pt x="406" y="95"/>
                  </a:moveTo>
                  <a:lnTo>
                    <a:pt x="406" y="95"/>
                  </a:lnTo>
                  <a:lnTo>
                    <a:pt x="401" y="95"/>
                  </a:lnTo>
                  <a:lnTo>
                    <a:pt x="398" y="92"/>
                  </a:lnTo>
                  <a:lnTo>
                    <a:pt x="398" y="92"/>
                  </a:lnTo>
                  <a:lnTo>
                    <a:pt x="383" y="77"/>
                  </a:lnTo>
                  <a:lnTo>
                    <a:pt x="383" y="77"/>
                  </a:lnTo>
                  <a:lnTo>
                    <a:pt x="380" y="74"/>
                  </a:lnTo>
                  <a:lnTo>
                    <a:pt x="380" y="70"/>
                  </a:lnTo>
                  <a:lnTo>
                    <a:pt x="380" y="67"/>
                  </a:lnTo>
                  <a:lnTo>
                    <a:pt x="382" y="64"/>
                  </a:lnTo>
                  <a:lnTo>
                    <a:pt x="382" y="64"/>
                  </a:lnTo>
                  <a:lnTo>
                    <a:pt x="385" y="62"/>
                  </a:lnTo>
                  <a:lnTo>
                    <a:pt x="389" y="61"/>
                  </a:lnTo>
                  <a:lnTo>
                    <a:pt x="392" y="61"/>
                  </a:lnTo>
                  <a:lnTo>
                    <a:pt x="395" y="64"/>
                  </a:lnTo>
                  <a:lnTo>
                    <a:pt x="395" y="64"/>
                  </a:lnTo>
                  <a:lnTo>
                    <a:pt x="412" y="80"/>
                  </a:lnTo>
                  <a:lnTo>
                    <a:pt x="412" y="80"/>
                  </a:lnTo>
                  <a:lnTo>
                    <a:pt x="413" y="85"/>
                  </a:lnTo>
                  <a:lnTo>
                    <a:pt x="415" y="88"/>
                  </a:lnTo>
                  <a:lnTo>
                    <a:pt x="413" y="91"/>
                  </a:lnTo>
                  <a:lnTo>
                    <a:pt x="412" y="94"/>
                  </a:lnTo>
                  <a:lnTo>
                    <a:pt x="412" y="94"/>
                  </a:lnTo>
                  <a:lnTo>
                    <a:pt x="409" y="95"/>
                  </a:lnTo>
                  <a:lnTo>
                    <a:pt x="406" y="95"/>
                  </a:lnTo>
                  <a:lnTo>
                    <a:pt x="406" y="95"/>
                  </a:lnTo>
                  <a:close/>
                  <a:moveTo>
                    <a:pt x="69" y="91"/>
                  </a:moveTo>
                  <a:lnTo>
                    <a:pt x="69" y="91"/>
                  </a:lnTo>
                  <a:lnTo>
                    <a:pt x="66" y="89"/>
                  </a:lnTo>
                  <a:lnTo>
                    <a:pt x="63" y="88"/>
                  </a:lnTo>
                  <a:lnTo>
                    <a:pt x="63" y="88"/>
                  </a:lnTo>
                  <a:lnTo>
                    <a:pt x="62" y="85"/>
                  </a:lnTo>
                  <a:lnTo>
                    <a:pt x="60" y="82"/>
                  </a:lnTo>
                  <a:lnTo>
                    <a:pt x="62" y="79"/>
                  </a:lnTo>
                  <a:lnTo>
                    <a:pt x="63" y="76"/>
                  </a:lnTo>
                  <a:lnTo>
                    <a:pt x="63" y="76"/>
                  </a:lnTo>
                  <a:lnTo>
                    <a:pt x="81" y="58"/>
                  </a:lnTo>
                  <a:lnTo>
                    <a:pt x="81" y="58"/>
                  </a:lnTo>
                  <a:lnTo>
                    <a:pt x="85" y="56"/>
                  </a:lnTo>
                  <a:lnTo>
                    <a:pt x="88" y="56"/>
                  </a:lnTo>
                  <a:lnTo>
                    <a:pt x="91" y="58"/>
                  </a:lnTo>
                  <a:lnTo>
                    <a:pt x="94" y="59"/>
                  </a:lnTo>
                  <a:lnTo>
                    <a:pt x="94" y="59"/>
                  </a:lnTo>
                  <a:lnTo>
                    <a:pt x="95" y="62"/>
                  </a:lnTo>
                  <a:lnTo>
                    <a:pt x="97" y="65"/>
                  </a:lnTo>
                  <a:lnTo>
                    <a:pt x="95" y="70"/>
                  </a:lnTo>
                  <a:lnTo>
                    <a:pt x="94" y="71"/>
                  </a:lnTo>
                  <a:lnTo>
                    <a:pt x="94" y="71"/>
                  </a:lnTo>
                  <a:lnTo>
                    <a:pt x="77" y="88"/>
                  </a:lnTo>
                  <a:lnTo>
                    <a:pt x="77" y="88"/>
                  </a:lnTo>
                  <a:lnTo>
                    <a:pt x="74" y="89"/>
                  </a:lnTo>
                  <a:lnTo>
                    <a:pt x="69" y="91"/>
                  </a:lnTo>
                  <a:lnTo>
                    <a:pt x="69" y="91"/>
                  </a:lnTo>
                  <a:close/>
                  <a:moveTo>
                    <a:pt x="361" y="58"/>
                  </a:moveTo>
                  <a:lnTo>
                    <a:pt x="361" y="58"/>
                  </a:lnTo>
                  <a:lnTo>
                    <a:pt x="356" y="55"/>
                  </a:lnTo>
                  <a:lnTo>
                    <a:pt x="356" y="55"/>
                  </a:lnTo>
                  <a:lnTo>
                    <a:pt x="336" y="44"/>
                  </a:lnTo>
                  <a:lnTo>
                    <a:pt x="336" y="44"/>
                  </a:lnTo>
                  <a:lnTo>
                    <a:pt x="333" y="41"/>
                  </a:lnTo>
                  <a:lnTo>
                    <a:pt x="332" y="38"/>
                  </a:lnTo>
                  <a:lnTo>
                    <a:pt x="332" y="35"/>
                  </a:lnTo>
                  <a:lnTo>
                    <a:pt x="333" y="32"/>
                  </a:lnTo>
                  <a:lnTo>
                    <a:pt x="333" y="32"/>
                  </a:lnTo>
                  <a:lnTo>
                    <a:pt x="335" y="29"/>
                  </a:lnTo>
                  <a:lnTo>
                    <a:pt x="338" y="27"/>
                  </a:lnTo>
                  <a:lnTo>
                    <a:pt x="341" y="26"/>
                  </a:lnTo>
                  <a:lnTo>
                    <a:pt x="345" y="27"/>
                  </a:lnTo>
                  <a:lnTo>
                    <a:pt x="345" y="27"/>
                  </a:lnTo>
                  <a:lnTo>
                    <a:pt x="367" y="41"/>
                  </a:lnTo>
                  <a:lnTo>
                    <a:pt x="367" y="41"/>
                  </a:lnTo>
                  <a:lnTo>
                    <a:pt x="368" y="43"/>
                  </a:lnTo>
                  <a:lnTo>
                    <a:pt x="370" y="46"/>
                  </a:lnTo>
                  <a:lnTo>
                    <a:pt x="370" y="50"/>
                  </a:lnTo>
                  <a:lnTo>
                    <a:pt x="368" y="53"/>
                  </a:lnTo>
                  <a:lnTo>
                    <a:pt x="368" y="53"/>
                  </a:lnTo>
                  <a:lnTo>
                    <a:pt x="365" y="56"/>
                  </a:lnTo>
                  <a:lnTo>
                    <a:pt x="361" y="58"/>
                  </a:lnTo>
                  <a:lnTo>
                    <a:pt x="361" y="58"/>
                  </a:lnTo>
                  <a:close/>
                  <a:moveTo>
                    <a:pt x="115" y="53"/>
                  </a:moveTo>
                  <a:lnTo>
                    <a:pt x="115" y="53"/>
                  </a:lnTo>
                  <a:lnTo>
                    <a:pt x="112" y="52"/>
                  </a:lnTo>
                  <a:lnTo>
                    <a:pt x="107" y="49"/>
                  </a:lnTo>
                  <a:lnTo>
                    <a:pt x="107" y="49"/>
                  </a:lnTo>
                  <a:lnTo>
                    <a:pt x="106" y="46"/>
                  </a:lnTo>
                  <a:lnTo>
                    <a:pt x="107" y="43"/>
                  </a:lnTo>
                  <a:lnTo>
                    <a:pt x="107" y="38"/>
                  </a:lnTo>
                  <a:lnTo>
                    <a:pt x="110" y="36"/>
                  </a:lnTo>
                  <a:lnTo>
                    <a:pt x="110" y="36"/>
                  </a:lnTo>
                  <a:lnTo>
                    <a:pt x="131" y="24"/>
                  </a:lnTo>
                  <a:lnTo>
                    <a:pt x="131" y="24"/>
                  </a:lnTo>
                  <a:lnTo>
                    <a:pt x="136" y="23"/>
                  </a:lnTo>
                  <a:lnTo>
                    <a:pt x="139" y="24"/>
                  </a:lnTo>
                  <a:lnTo>
                    <a:pt x="142" y="26"/>
                  </a:lnTo>
                  <a:lnTo>
                    <a:pt x="143" y="29"/>
                  </a:lnTo>
                  <a:lnTo>
                    <a:pt x="143" y="29"/>
                  </a:lnTo>
                  <a:lnTo>
                    <a:pt x="145" y="32"/>
                  </a:lnTo>
                  <a:lnTo>
                    <a:pt x="145" y="35"/>
                  </a:lnTo>
                  <a:lnTo>
                    <a:pt x="143" y="38"/>
                  </a:lnTo>
                  <a:lnTo>
                    <a:pt x="140" y="41"/>
                  </a:lnTo>
                  <a:lnTo>
                    <a:pt x="140" y="41"/>
                  </a:lnTo>
                  <a:lnTo>
                    <a:pt x="121" y="52"/>
                  </a:lnTo>
                  <a:lnTo>
                    <a:pt x="121" y="52"/>
                  </a:lnTo>
                  <a:lnTo>
                    <a:pt x="115" y="53"/>
                  </a:lnTo>
                  <a:lnTo>
                    <a:pt x="115" y="53"/>
                  </a:lnTo>
                  <a:close/>
                  <a:moveTo>
                    <a:pt x="308" y="30"/>
                  </a:moveTo>
                  <a:lnTo>
                    <a:pt x="308" y="30"/>
                  </a:lnTo>
                  <a:lnTo>
                    <a:pt x="305" y="30"/>
                  </a:lnTo>
                  <a:lnTo>
                    <a:pt x="305" y="30"/>
                  </a:lnTo>
                  <a:lnTo>
                    <a:pt x="284" y="24"/>
                  </a:lnTo>
                  <a:lnTo>
                    <a:pt x="284" y="24"/>
                  </a:lnTo>
                  <a:lnTo>
                    <a:pt x="281" y="23"/>
                  </a:lnTo>
                  <a:lnTo>
                    <a:pt x="278" y="20"/>
                  </a:lnTo>
                  <a:lnTo>
                    <a:pt x="276" y="17"/>
                  </a:lnTo>
                  <a:lnTo>
                    <a:pt x="276" y="12"/>
                  </a:lnTo>
                  <a:lnTo>
                    <a:pt x="276" y="12"/>
                  </a:lnTo>
                  <a:lnTo>
                    <a:pt x="278" y="9"/>
                  </a:lnTo>
                  <a:lnTo>
                    <a:pt x="281" y="8"/>
                  </a:lnTo>
                  <a:lnTo>
                    <a:pt x="284" y="6"/>
                  </a:lnTo>
                  <a:lnTo>
                    <a:pt x="288" y="6"/>
                  </a:lnTo>
                  <a:lnTo>
                    <a:pt x="288" y="6"/>
                  </a:lnTo>
                  <a:lnTo>
                    <a:pt x="311" y="12"/>
                  </a:lnTo>
                  <a:lnTo>
                    <a:pt x="311" y="12"/>
                  </a:lnTo>
                  <a:lnTo>
                    <a:pt x="314" y="15"/>
                  </a:lnTo>
                  <a:lnTo>
                    <a:pt x="317" y="17"/>
                  </a:lnTo>
                  <a:lnTo>
                    <a:pt x="317" y="21"/>
                  </a:lnTo>
                  <a:lnTo>
                    <a:pt x="317" y="24"/>
                  </a:lnTo>
                  <a:lnTo>
                    <a:pt x="317" y="24"/>
                  </a:lnTo>
                  <a:lnTo>
                    <a:pt x="315" y="27"/>
                  </a:lnTo>
                  <a:lnTo>
                    <a:pt x="314" y="29"/>
                  </a:lnTo>
                  <a:lnTo>
                    <a:pt x="308" y="30"/>
                  </a:lnTo>
                  <a:lnTo>
                    <a:pt x="308" y="30"/>
                  </a:lnTo>
                  <a:close/>
                  <a:moveTo>
                    <a:pt x="169" y="29"/>
                  </a:moveTo>
                  <a:lnTo>
                    <a:pt x="169" y="29"/>
                  </a:lnTo>
                  <a:lnTo>
                    <a:pt x="163" y="26"/>
                  </a:lnTo>
                  <a:lnTo>
                    <a:pt x="161" y="24"/>
                  </a:lnTo>
                  <a:lnTo>
                    <a:pt x="160" y="21"/>
                  </a:lnTo>
                  <a:lnTo>
                    <a:pt x="160" y="21"/>
                  </a:lnTo>
                  <a:lnTo>
                    <a:pt x="160" y="18"/>
                  </a:lnTo>
                  <a:lnTo>
                    <a:pt x="161" y="15"/>
                  </a:lnTo>
                  <a:lnTo>
                    <a:pt x="163" y="12"/>
                  </a:lnTo>
                  <a:lnTo>
                    <a:pt x="166" y="11"/>
                  </a:lnTo>
                  <a:lnTo>
                    <a:pt x="166" y="11"/>
                  </a:lnTo>
                  <a:lnTo>
                    <a:pt x="190" y="5"/>
                  </a:lnTo>
                  <a:lnTo>
                    <a:pt x="190" y="5"/>
                  </a:lnTo>
                  <a:lnTo>
                    <a:pt x="193" y="5"/>
                  </a:lnTo>
                  <a:lnTo>
                    <a:pt x="196" y="6"/>
                  </a:lnTo>
                  <a:lnTo>
                    <a:pt x="199" y="8"/>
                  </a:lnTo>
                  <a:lnTo>
                    <a:pt x="201" y="12"/>
                  </a:lnTo>
                  <a:lnTo>
                    <a:pt x="201" y="12"/>
                  </a:lnTo>
                  <a:lnTo>
                    <a:pt x="201" y="15"/>
                  </a:lnTo>
                  <a:lnTo>
                    <a:pt x="199" y="18"/>
                  </a:lnTo>
                  <a:lnTo>
                    <a:pt x="196" y="21"/>
                  </a:lnTo>
                  <a:lnTo>
                    <a:pt x="193" y="23"/>
                  </a:lnTo>
                  <a:lnTo>
                    <a:pt x="193" y="23"/>
                  </a:lnTo>
                  <a:lnTo>
                    <a:pt x="172" y="27"/>
                  </a:lnTo>
                  <a:lnTo>
                    <a:pt x="172" y="27"/>
                  </a:lnTo>
                  <a:lnTo>
                    <a:pt x="169" y="29"/>
                  </a:lnTo>
                  <a:lnTo>
                    <a:pt x="169" y="29"/>
                  </a:lnTo>
                  <a:close/>
                  <a:moveTo>
                    <a:pt x="250" y="18"/>
                  </a:moveTo>
                  <a:lnTo>
                    <a:pt x="250" y="18"/>
                  </a:lnTo>
                  <a:lnTo>
                    <a:pt x="250" y="18"/>
                  </a:lnTo>
                  <a:lnTo>
                    <a:pt x="250" y="18"/>
                  </a:lnTo>
                  <a:lnTo>
                    <a:pt x="235" y="18"/>
                  </a:lnTo>
                  <a:lnTo>
                    <a:pt x="235" y="18"/>
                  </a:lnTo>
                  <a:lnTo>
                    <a:pt x="228" y="18"/>
                  </a:lnTo>
                  <a:lnTo>
                    <a:pt x="228" y="18"/>
                  </a:lnTo>
                  <a:lnTo>
                    <a:pt x="223" y="18"/>
                  </a:lnTo>
                  <a:lnTo>
                    <a:pt x="220" y="17"/>
                  </a:lnTo>
                  <a:lnTo>
                    <a:pt x="219" y="14"/>
                  </a:lnTo>
                  <a:lnTo>
                    <a:pt x="217" y="9"/>
                  </a:lnTo>
                  <a:lnTo>
                    <a:pt x="217" y="9"/>
                  </a:lnTo>
                  <a:lnTo>
                    <a:pt x="219" y="6"/>
                  </a:lnTo>
                  <a:lnTo>
                    <a:pt x="220" y="3"/>
                  </a:lnTo>
                  <a:lnTo>
                    <a:pt x="223" y="2"/>
                  </a:lnTo>
                  <a:lnTo>
                    <a:pt x="226" y="0"/>
                  </a:lnTo>
                  <a:lnTo>
                    <a:pt x="226" y="0"/>
                  </a:lnTo>
                  <a:lnTo>
                    <a:pt x="235" y="0"/>
                  </a:lnTo>
                  <a:lnTo>
                    <a:pt x="235" y="0"/>
                  </a:lnTo>
                  <a:lnTo>
                    <a:pt x="250" y="0"/>
                  </a:lnTo>
                  <a:lnTo>
                    <a:pt x="250" y="0"/>
                  </a:lnTo>
                  <a:lnTo>
                    <a:pt x="255" y="2"/>
                  </a:lnTo>
                  <a:lnTo>
                    <a:pt x="258" y="3"/>
                  </a:lnTo>
                  <a:lnTo>
                    <a:pt x="259" y="6"/>
                  </a:lnTo>
                  <a:lnTo>
                    <a:pt x="259" y="11"/>
                  </a:lnTo>
                  <a:lnTo>
                    <a:pt x="259" y="11"/>
                  </a:lnTo>
                  <a:lnTo>
                    <a:pt x="258" y="14"/>
                  </a:lnTo>
                  <a:lnTo>
                    <a:pt x="256" y="17"/>
                  </a:lnTo>
                  <a:lnTo>
                    <a:pt x="253" y="18"/>
                  </a:lnTo>
                  <a:lnTo>
                    <a:pt x="250" y="18"/>
                  </a:lnTo>
                  <a:lnTo>
                    <a:pt x="250" y="18"/>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18" name="Freeform 46"/>
            <p:cNvSpPr>
              <a:spLocks/>
            </p:cNvSpPr>
            <p:nvPr/>
          </p:nvSpPr>
          <p:spPr bwMode="auto">
            <a:xfrm>
              <a:off x="3823" y="1983"/>
              <a:ext cx="11" cy="14"/>
            </a:xfrm>
            <a:custGeom>
              <a:avLst/>
              <a:gdLst/>
              <a:ahLst/>
              <a:cxnLst>
                <a:cxn ang="0">
                  <a:pos x="12" y="30"/>
                </a:cxn>
                <a:cxn ang="0">
                  <a:pos x="12" y="30"/>
                </a:cxn>
                <a:cxn ang="0">
                  <a:pos x="9" y="30"/>
                </a:cxn>
                <a:cxn ang="0">
                  <a:pos x="6" y="29"/>
                </a:cxn>
                <a:cxn ang="0">
                  <a:pos x="5" y="26"/>
                </a:cxn>
                <a:cxn ang="0">
                  <a:pos x="3" y="23"/>
                </a:cxn>
                <a:cxn ang="0">
                  <a:pos x="3" y="23"/>
                </a:cxn>
                <a:cxn ang="0">
                  <a:pos x="0" y="12"/>
                </a:cxn>
                <a:cxn ang="0">
                  <a:pos x="0" y="12"/>
                </a:cxn>
                <a:cxn ang="0">
                  <a:pos x="0" y="9"/>
                </a:cxn>
                <a:cxn ang="0">
                  <a:pos x="1" y="5"/>
                </a:cxn>
                <a:cxn ang="0">
                  <a:pos x="3" y="3"/>
                </a:cxn>
                <a:cxn ang="0">
                  <a:pos x="6" y="0"/>
                </a:cxn>
                <a:cxn ang="0">
                  <a:pos x="6" y="0"/>
                </a:cxn>
                <a:cxn ang="0">
                  <a:pos x="11" y="0"/>
                </a:cxn>
                <a:cxn ang="0">
                  <a:pos x="14" y="2"/>
                </a:cxn>
                <a:cxn ang="0">
                  <a:pos x="17" y="3"/>
                </a:cxn>
                <a:cxn ang="0">
                  <a:pos x="18" y="6"/>
                </a:cxn>
                <a:cxn ang="0">
                  <a:pos x="18" y="6"/>
                </a:cxn>
                <a:cxn ang="0">
                  <a:pos x="21" y="20"/>
                </a:cxn>
                <a:cxn ang="0">
                  <a:pos x="21" y="20"/>
                </a:cxn>
                <a:cxn ang="0">
                  <a:pos x="21" y="23"/>
                </a:cxn>
                <a:cxn ang="0">
                  <a:pos x="20" y="26"/>
                </a:cxn>
                <a:cxn ang="0">
                  <a:pos x="18" y="29"/>
                </a:cxn>
                <a:cxn ang="0">
                  <a:pos x="14" y="30"/>
                </a:cxn>
                <a:cxn ang="0">
                  <a:pos x="14" y="30"/>
                </a:cxn>
                <a:cxn ang="0">
                  <a:pos x="12" y="30"/>
                </a:cxn>
                <a:cxn ang="0">
                  <a:pos x="12" y="30"/>
                </a:cxn>
              </a:cxnLst>
              <a:rect l="0" t="0" r="r" b="b"/>
              <a:pathLst>
                <a:path w="21" h="30">
                  <a:moveTo>
                    <a:pt x="12" y="30"/>
                  </a:moveTo>
                  <a:lnTo>
                    <a:pt x="12" y="30"/>
                  </a:lnTo>
                  <a:lnTo>
                    <a:pt x="9" y="30"/>
                  </a:lnTo>
                  <a:lnTo>
                    <a:pt x="6" y="29"/>
                  </a:lnTo>
                  <a:lnTo>
                    <a:pt x="5" y="26"/>
                  </a:lnTo>
                  <a:lnTo>
                    <a:pt x="3" y="23"/>
                  </a:lnTo>
                  <a:lnTo>
                    <a:pt x="3" y="23"/>
                  </a:lnTo>
                  <a:lnTo>
                    <a:pt x="0" y="12"/>
                  </a:lnTo>
                  <a:lnTo>
                    <a:pt x="0" y="12"/>
                  </a:lnTo>
                  <a:lnTo>
                    <a:pt x="0" y="9"/>
                  </a:lnTo>
                  <a:lnTo>
                    <a:pt x="1" y="5"/>
                  </a:lnTo>
                  <a:lnTo>
                    <a:pt x="3" y="3"/>
                  </a:lnTo>
                  <a:lnTo>
                    <a:pt x="6" y="0"/>
                  </a:lnTo>
                  <a:lnTo>
                    <a:pt x="6" y="0"/>
                  </a:lnTo>
                  <a:lnTo>
                    <a:pt x="11" y="0"/>
                  </a:lnTo>
                  <a:lnTo>
                    <a:pt x="14" y="2"/>
                  </a:lnTo>
                  <a:lnTo>
                    <a:pt x="17" y="3"/>
                  </a:lnTo>
                  <a:lnTo>
                    <a:pt x="18" y="6"/>
                  </a:lnTo>
                  <a:lnTo>
                    <a:pt x="18" y="6"/>
                  </a:lnTo>
                  <a:lnTo>
                    <a:pt x="21" y="20"/>
                  </a:lnTo>
                  <a:lnTo>
                    <a:pt x="21" y="20"/>
                  </a:lnTo>
                  <a:lnTo>
                    <a:pt x="21" y="23"/>
                  </a:lnTo>
                  <a:lnTo>
                    <a:pt x="20" y="26"/>
                  </a:lnTo>
                  <a:lnTo>
                    <a:pt x="18" y="29"/>
                  </a:lnTo>
                  <a:lnTo>
                    <a:pt x="14" y="30"/>
                  </a:lnTo>
                  <a:lnTo>
                    <a:pt x="14" y="30"/>
                  </a:lnTo>
                  <a:lnTo>
                    <a:pt x="12" y="30"/>
                  </a:lnTo>
                  <a:lnTo>
                    <a:pt x="12" y="30"/>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19" name="Freeform 47"/>
            <p:cNvSpPr>
              <a:spLocks/>
            </p:cNvSpPr>
            <p:nvPr/>
          </p:nvSpPr>
          <p:spPr bwMode="auto">
            <a:xfrm>
              <a:off x="3548" y="1907"/>
              <a:ext cx="12" cy="22"/>
            </a:xfrm>
            <a:custGeom>
              <a:avLst/>
              <a:gdLst/>
              <a:ahLst/>
              <a:cxnLst>
                <a:cxn ang="0">
                  <a:pos x="25" y="44"/>
                </a:cxn>
                <a:cxn ang="0">
                  <a:pos x="25" y="46"/>
                </a:cxn>
                <a:cxn ang="0">
                  <a:pos x="25" y="47"/>
                </a:cxn>
                <a:cxn ang="0">
                  <a:pos x="25" y="47"/>
                </a:cxn>
                <a:cxn ang="0">
                  <a:pos x="0" y="47"/>
                </a:cxn>
                <a:cxn ang="0">
                  <a:pos x="0" y="47"/>
                </a:cxn>
                <a:cxn ang="0">
                  <a:pos x="0" y="47"/>
                </a:cxn>
                <a:cxn ang="0">
                  <a:pos x="0" y="46"/>
                </a:cxn>
                <a:cxn ang="0">
                  <a:pos x="0" y="44"/>
                </a:cxn>
                <a:cxn ang="0">
                  <a:pos x="0" y="44"/>
                </a:cxn>
                <a:cxn ang="0">
                  <a:pos x="0" y="42"/>
                </a:cxn>
                <a:cxn ang="0">
                  <a:pos x="0" y="42"/>
                </a:cxn>
                <a:cxn ang="0">
                  <a:pos x="0" y="42"/>
                </a:cxn>
                <a:cxn ang="0">
                  <a:pos x="10" y="8"/>
                </a:cxn>
                <a:cxn ang="0">
                  <a:pos x="1" y="12"/>
                </a:cxn>
                <a:cxn ang="0">
                  <a:pos x="0" y="12"/>
                </a:cxn>
                <a:cxn ang="0">
                  <a:pos x="0" y="12"/>
                </a:cxn>
                <a:cxn ang="0">
                  <a:pos x="0" y="12"/>
                </a:cxn>
                <a:cxn ang="0">
                  <a:pos x="0" y="11"/>
                </a:cxn>
                <a:cxn ang="0">
                  <a:pos x="0" y="9"/>
                </a:cxn>
                <a:cxn ang="0">
                  <a:pos x="0" y="9"/>
                </a:cxn>
                <a:cxn ang="0">
                  <a:pos x="0" y="8"/>
                </a:cxn>
                <a:cxn ang="0">
                  <a:pos x="10" y="2"/>
                </a:cxn>
                <a:cxn ang="0">
                  <a:pos x="10" y="0"/>
                </a:cxn>
                <a:cxn ang="0">
                  <a:pos x="12" y="0"/>
                </a:cxn>
                <a:cxn ang="0">
                  <a:pos x="12" y="0"/>
                </a:cxn>
                <a:cxn ang="0">
                  <a:pos x="13" y="0"/>
                </a:cxn>
                <a:cxn ang="0">
                  <a:pos x="15" y="0"/>
                </a:cxn>
                <a:cxn ang="0">
                  <a:pos x="16" y="0"/>
                </a:cxn>
                <a:cxn ang="0">
                  <a:pos x="16" y="2"/>
                </a:cxn>
                <a:cxn ang="0">
                  <a:pos x="16" y="2"/>
                </a:cxn>
                <a:cxn ang="0">
                  <a:pos x="24" y="42"/>
                </a:cxn>
                <a:cxn ang="0">
                  <a:pos x="25" y="42"/>
                </a:cxn>
                <a:cxn ang="0">
                  <a:pos x="25" y="42"/>
                </a:cxn>
                <a:cxn ang="0">
                  <a:pos x="25" y="44"/>
                </a:cxn>
                <a:cxn ang="0">
                  <a:pos x="25" y="44"/>
                </a:cxn>
              </a:cxnLst>
              <a:rect l="0" t="0" r="r" b="b"/>
              <a:pathLst>
                <a:path w="25" h="47">
                  <a:moveTo>
                    <a:pt x="25" y="44"/>
                  </a:moveTo>
                  <a:lnTo>
                    <a:pt x="25" y="44"/>
                  </a:lnTo>
                  <a:lnTo>
                    <a:pt x="25" y="46"/>
                  </a:lnTo>
                  <a:lnTo>
                    <a:pt x="25" y="46"/>
                  </a:lnTo>
                  <a:lnTo>
                    <a:pt x="25" y="47"/>
                  </a:lnTo>
                  <a:lnTo>
                    <a:pt x="25" y="47"/>
                  </a:lnTo>
                  <a:lnTo>
                    <a:pt x="25" y="47"/>
                  </a:lnTo>
                  <a:lnTo>
                    <a:pt x="25" y="47"/>
                  </a:lnTo>
                  <a:lnTo>
                    <a:pt x="24" y="47"/>
                  </a:lnTo>
                  <a:lnTo>
                    <a:pt x="0" y="47"/>
                  </a:lnTo>
                  <a:lnTo>
                    <a:pt x="0" y="47"/>
                  </a:lnTo>
                  <a:lnTo>
                    <a:pt x="0" y="47"/>
                  </a:lnTo>
                  <a:lnTo>
                    <a:pt x="0" y="47"/>
                  </a:lnTo>
                  <a:lnTo>
                    <a:pt x="0" y="47"/>
                  </a:lnTo>
                  <a:lnTo>
                    <a:pt x="0" y="47"/>
                  </a:lnTo>
                  <a:lnTo>
                    <a:pt x="0" y="46"/>
                  </a:lnTo>
                  <a:lnTo>
                    <a:pt x="0" y="46"/>
                  </a:lnTo>
                  <a:lnTo>
                    <a:pt x="0" y="44"/>
                  </a:lnTo>
                  <a:lnTo>
                    <a:pt x="0" y="44"/>
                  </a:lnTo>
                  <a:lnTo>
                    <a:pt x="0" y="44"/>
                  </a:lnTo>
                  <a:lnTo>
                    <a:pt x="0" y="44"/>
                  </a:lnTo>
                  <a:lnTo>
                    <a:pt x="0" y="42"/>
                  </a:lnTo>
                  <a:lnTo>
                    <a:pt x="0" y="42"/>
                  </a:lnTo>
                  <a:lnTo>
                    <a:pt x="0" y="42"/>
                  </a:lnTo>
                  <a:lnTo>
                    <a:pt x="0" y="42"/>
                  </a:lnTo>
                  <a:lnTo>
                    <a:pt x="0" y="42"/>
                  </a:lnTo>
                  <a:lnTo>
                    <a:pt x="10" y="42"/>
                  </a:lnTo>
                  <a:lnTo>
                    <a:pt x="10" y="8"/>
                  </a:lnTo>
                  <a:lnTo>
                    <a:pt x="1" y="12"/>
                  </a:lnTo>
                  <a:lnTo>
                    <a:pt x="1" y="12"/>
                  </a:lnTo>
                  <a:lnTo>
                    <a:pt x="0" y="12"/>
                  </a:lnTo>
                  <a:lnTo>
                    <a:pt x="0"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0" y="8"/>
                  </a:lnTo>
                  <a:lnTo>
                    <a:pt x="10" y="2"/>
                  </a:lnTo>
                  <a:lnTo>
                    <a:pt x="10" y="2"/>
                  </a:lnTo>
                  <a:lnTo>
                    <a:pt x="10" y="0"/>
                  </a:lnTo>
                  <a:lnTo>
                    <a:pt x="10" y="0"/>
                  </a:lnTo>
                  <a:lnTo>
                    <a:pt x="12" y="0"/>
                  </a:lnTo>
                  <a:lnTo>
                    <a:pt x="12" y="0"/>
                  </a:lnTo>
                  <a:lnTo>
                    <a:pt x="12" y="0"/>
                  </a:lnTo>
                  <a:lnTo>
                    <a:pt x="12" y="0"/>
                  </a:lnTo>
                  <a:lnTo>
                    <a:pt x="13" y="0"/>
                  </a:lnTo>
                  <a:lnTo>
                    <a:pt x="13" y="0"/>
                  </a:lnTo>
                  <a:lnTo>
                    <a:pt x="15" y="0"/>
                  </a:lnTo>
                  <a:lnTo>
                    <a:pt x="15" y="0"/>
                  </a:lnTo>
                  <a:lnTo>
                    <a:pt x="16" y="0"/>
                  </a:lnTo>
                  <a:lnTo>
                    <a:pt x="16" y="0"/>
                  </a:lnTo>
                  <a:lnTo>
                    <a:pt x="16" y="2"/>
                  </a:lnTo>
                  <a:lnTo>
                    <a:pt x="16" y="2"/>
                  </a:lnTo>
                  <a:lnTo>
                    <a:pt x="16" y="2"/>
                  </a:lnTo>
                  <a:lnTo>
                    <a:pt x="16" y="42"/>
                  </a:lnTo>
                  <a:lnTo>
                    <a:pt x="24" y="42"/>
                  </a:lnTo>
                  <a:lnTo>
                    <a:pt x="24" y="42"/>
                  </a:lnTo>
                  <a:lnTo>
                    <a:pt x="25" y="42"/>
                  </a:lnTo>
                  <a:lnTo>
                    <a:pt x="25" y="42"/>
                  </a:lnTo>
                  <a:lnTo>
                    <a:pt x="25" y="42"/>
                  </a:lnTo>
                  <a:lnTo>
                    <a:pt x="25" y="42"/>
                  </a:lnTo>
                  <a:lnTo>
                    <a:pt x="25" y="44"/>
                  </a:lnTo>
                  <a:lnTo>
                    <a:pt x="25" y="44"/>
                  </a:lnTo>
                  <a:lnTo>
                    <a:pt x="25" y="44"/>
                  </a:lnTo>
                  <a:lnTo>
                    <a:pt x="25"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20" name="Freeform 48"/>
            <p:cNvSpPr>
              <a:spLocks noEditPoints="1"/>
            </p:cNvSpPr>
            <p:nvPr/>
          </p:nvSpPr>
          <p:spPr bwMode="auto">
            <a:xfrm>
              <a:off x="3576" y="1907"/>
              <a:ext cx="15" cy="22"/>
            </a:xfrm>
            <a:custGeom>
              <a:avLst/>
              <a:gdLst/>
              <a:ahLst/>
              <a:cxnLst>
                <a:cxn ang="0">
                  <a:pos x="32" y="24"/>
                </a:cxn>
                <a:cxn ang="0">
                  <a:pos x="32" y="33"/>
                </a:cxn>
                <a:cxn ang="0">
                  <a:pos x="29" y="41"/>
                </a:cxn>
                <a:cxn ang="0">
                  <a:pos x="25" y="46"/>
                </a:cxn>
                <a:cxn ang="0">
                  <a:pos x="20" y="47"/>
                </a:cxn>
                <a:cxn ang="0">
                  <a:pos x="17" y="47"/>
                </a:cxn>
                <a:cxn ang="0">
                  <a:pos x="10" y="46"/>
                </a:cxn>
                <a:cxn ang="0">
                  <a:pos x="7" y="44"/>
                </a:cxn>
                <a:cxn ang="0">
                  <a:pos x="5" y="41"/>
                </a:cxn>
                <a:cxn ang="0">
                  <a:pos x="2" y="33"/>
                </a:cxn>
                <a:cxn ang="0">
                  <a:pos x="0" y="24"/>
                </a:cxn>
                <a:cxn ang="0">
                  <a:pos x="2" y="14"/>
                </a:cxn>
                <a:cxn ang="0">
                  <a:pos x="5" y="6"/>
                </a:cxn>
                <a:cxn ang="0">
                  <a:pos x="10" y="2"/>
                </a:cxn>
                <a:cxn ang="0">
                  <a:pos x="13" y="0"/>
                </a:cxn>
                <a:cxn ang="0">
                  <a:pos x="17" y="0"/>
                </a:cxn>
                <a:cxn ang="0">
                  <a:pos x="25" y="2"/>
                </a:cxn>
                <a:cxn ang="0">
                  <a:pos x="28" y="3"/>
                </a:cxn>
                <a:cxn ang="0">
                  <a:pos x="29" y="6"/>
                </a:cxn>
                <a:cxn ang="0">
                  <a:pos x="32" y="14"/>
                </a:cxn>
                <a:cxn ang="0">
                  <a:pos x="32" y="24"/>
                </a:cxn>
                <a:cxn ang="0">
                  <a:pos x="26" y="24"/>
                </a:cxn>
                <a:cxn ang="0">
                  <a:pos x="26" y="18"/>
                </a:cxn>
                <a:cxn ang="0">
                  <a:pos x="26" y="14"/>
                </a:cxn>
                <a:cxn ang="0">
                  <a:pos x="25" y="9"/>
                </a:cxn>
                <a:cxn ang="0">
                  <a:pos x="23" y="8"/>
                </a:cxn>
                <a:cxn ang="0">
                  <a:pos x="20" y="6"/>
                </a:cxn>
                <a:cxn ang="0">
                  <a:pos x="17" y="5"/>
                </a:cxn>
                <a:cxn ang="0">
                  <a:pos x="13" y="6"/>
                </a:cxn>
                <a:cxn ang="0">
                  <a:pos x="10" y="11"/>
                </a:cxn>
                <a:cxn ang="0">
                  <a:pos x="8" y="17"/>
                </a:cxn>
                <a:cxn ang="0">
                  <a:pos x="7" y="23"/>
                </a:cxn>
                <a:cxn ang="0">
                  <a:pos x="8" y="32"/>
                </a:cxn>
                <a:cxn ang="0">
                  <a:pos x="10" y="38"/>
                </a:cxn>
                <a:cxn ang="0">
                  <a:pos x="13" y="41"/>
                </a:cxn>
                <a:cxn ang="0">
                  <a:pos x="17" y="42"/>
                </a:cxn>
                <a:cxn ang="0">
                  <a:pos x="20" y="42"/>
                </a:cxn>
                <a:cxn ang="0">
                  <a:pos x="23" y="39"/>
                </a:cxn>
                <a:cxn ang="0">
                  <a:pos x="25" y="38"/>
                </a:cxn>
                <a:cxn ang="0">
                  <a:pos x="26" y="33"/>
                </a:cxn>
                <a:cxn ang="0">
                  <a:pos x="26" y="29"/>
                </a:cxn>
                <a:cxn ang="0">
                  <a:pos x="26" y="24"/>
                </a:cxn>
              </a:cxnLst>
              <a:rect l="0" t="0" r="r" b="b"/>
              <a:pathLst>
                <a:path w="32" h="47">
                  <a:moveTo>
                    <a:pt x="32" y="24"/>
                  </a:moveTo>
                  <a:lnTo>
                    <a:pt x="32" y="24"/>
                  </a:lnTo>
                  <a:lnTo>
                    <a:pt x="32" y="33"/>
                  </a:lnTo>
                  <a:lnTo>
                    <a:pt x="32" y="33"/>
                  </a:lnTo>
                  <a:lnTo>
                    <a:pt x="29" y="41"/>
                  </a:lnTo>
                  <a:lnTo>
                    <a:pt x="29" y="41"/>
                  </a:lnTo>
                  <a:lnTo>
                    <a:pt x="28" y="44"/>
                  </a:lnTo>
                  <a:lnTo>
                    <a:pt x="25" y="46"/>
                  </a:lnTo>
                  <a:lnTo>
                    <a:pt x="25" y="46"/>
                  </a:lnTo>
                  <a:lnTo>
                    <a:pt x="20" y="47"/>
                  </a:lnTo>
                  <a:lnTo>
                    <a:pt x="17" y="47"/>
                  </a:lnTo>
                  <a:lnTo>
                    <a:pt x="17" y="47"/>
                  </a:lnTo>
                  <a:lnTo>
                    <a:pt x="13" y="47"/>
                  </a:lnTo>
                  <a:lnTo>
                    <a:pt x="10" y="46"/>
                  </a:lnTo>
                  <a:lnTo>
                    <a:pt x="10" y="46"/>
                  </a:lnTo>
                  <a:lnTo>
                    <a:pt x="7" y="44"/>
                  </a:lnTo>
                  <a:lnTo>
                    <a:pt x="5" y="41"/>
                  </a:lnTo>
                  <a:lnTo>
                    <a:pt x="5" y="41"/>
                  </a:lnTo>
                  <a:lnTo>
                    <a:pt x="2" y="33"/>
                  </a:lnTo>
                  <a:lnTo>
                    <a:pt x="2" y="33"/>
                  </a:lnTo>
                  <a:lnTo>
                    <a:pt x="0" y="24"/>
                  </a:lnTo>
                  <a:lnTo>
                    <a:pt x="0" y="24"/>
                  </a:lnTo>
                  <a:lnTo>
                    <a:pt x="2" y="14"/>
                  </a:lnTo>
                  <a:lnTo>
                    <a:pt x="2" y="14"/>
                  </a:lnTo>
                  <a:lnTo>
                    <a:pt x="5" y="6"/>
                  </a:lnTo>
                  <a:lnTo>
                    <a:pt x="5" y="6"/>
                  </a:lnTo>
                  <a:lnTo>
                    <a:pt x="7" y="3"/>
                  </a:lnTo>
                  <a:lnTo>
                    <a:pt x="10" y="2"/>
                  </a:lnTo>
                  <a:lnTo>
                    <a:pt x="10" y="2"/>
                  </a:lnTo>
                  <a:lnTo>
                    <a:pt x="13" y="0"/>
                  </a:lnTo>
                  <a:lnTo>
                    <a:pt x="17" y="0"/>
                  </a:lnTo>
                  <a:lnTo>
                    <a:pt x="17" y="0"/>
                  </a:lnTo>
                  <a:lnTo>
                    <a:pt x="22" y="0"/>
                  </a:lnTo>
                  <a:lnTo>
                    <a:pt x="25" y="2"/>
                  </a:lnTo>
                  <a:lnTo>
                    <a:pt x="25" y="2"/>
                  </a:lnTo>
                  <a:lnTo>
                    <a:pt x="28" y="3"/>
                  </a:lnTo>
                  <a:lnTo>
                    <a:pt x="29" y="6"/>
                  </a:lnTo>
                  <a:lnTo>
                    <a:pt x="29" y="6"/>
                  </a:lnTo>
                  <a:lnTo>
                    <a:pt x="32" y="14"/>
                  </a:lnTo>
                  <a:lnTo>
                    <a:pt x="32" y="14"/>
                  </a:lnTo>
                  <a:lnTo>
                    <a:pt x="32" y="24"/>
                  </a:lnTo>
                  <a:lnTo>
                    <a:pt x="32" y="24"/>
                  </a:lnTo>
                  <a:close/>
                  <a:moveTo>
                    <a:pt x="26" y="24"/>
                  </a:moveTo>
                  <a:lnTo>
                    <a:pt x="26" y="24"/>
                  </a:lnTo>
                  <a:lnTo>
                    <a:pt x="26" y="18"/>
                  </a:lnTo>
                  <a:lnTo>
                    <a:pt x="26" y="18"/>
                  </a:lnTo>
                  <a:lnTo>
                    <a:pt x="26" y="14"/>
                  </a:lnTo>
                  <a:lnTo>
                    <a:pt x="26" y="14"/>
                  </a:lnTo>
                  <a:lnTo>
                    <a:pt x="25" y="9"/>
                  </a:lnTo>
                  <a:lnTo>
                    <a:pt x="25" y="9"/>
                  </a:lnTo>
                  <a:lnTo>
                    <a:pt x="23" y="8"/>
                  </a:lnTo>
                  <a:lnTo>
                    <a:pt x="23" y="8"/>
                  </a:lnTo>
                  <a:lnTo>
                    <a:pt x="20" y="6"/>
                  </a:lnTo>
                  <a:lnTo>
                    <a:pt x="20" y="6"/>
                  </a:lnTo>
                  <a:lnTo>
                    <a:pt x="17" y="5"/>
                  </a:lnTo>
                  <a:lnTo>
                    <a:pt x="17" y="5"/>
                  </a:lnTo>
                  <a:lnTo>
                    <a:pt x="13" y="6"/>
                  </a:lnTo>
                  <a:lnTo>
                    <a:pt x="13" y="6"/>
                  </a:lnTo>
                  <a:lnTo>
                    <a:pt x="10" y="11"/>
                  </a:lnTo>
                  <a:lnTo>
                    <a:pt x="10" y="11"/>
                  </a:lnTo>
                  <a:lnTo>
                    <a:pt x="8" y="17"/>
                  </a:lnTo>
                  <a:lnTo>
                    <a:pt x="8" y="17"/>
                  </a:lnTo>
                  <a:lnTo>
                    <a:pt x="7" y="23"/>
                  </a:lnTo>
                  <a:lnTo>
                    <a:pt x="7" y="23"/>
                  </a:lnTo>
                  <a:lnTo>
                    <a:pt x="8" y="32"/>
                  </a:lnTo>
                  <a:lnTo>
                    <a:pt x="8" y="32"/>
                  </a:lnTo>
                  <a:lnTo>
                    <a:pt x="10" y="38"/>
                  </a:lnTo>
                  <a:lnTo>
                    <a:pt x="10" y="38"/>
                  </a:lnTo>
                  <a:lnTo>
                    <a:pt x="13" y="41"/>
                  </a:lnTo>
                  <a:lnTo>
                    <a:pt x="13" y="41"/>
                  </a:lnTo>
                  <a:lnTo>
                    <a:pt x="17" y="42"/>
                  </a:lnTo>
                  <a:lnTo>
                    <a:pt x="17" y="42"/>
                  </a:lnTo>
                  <a:lnTo>
                    <a:pt x="20" y="42"/>
                  </a:lnTo>
                  <a:lnTo>
                    <a:pt x="20" y="42"/>
                  </a:lnTo>
                  <a:lnTo>
                    <a:pt x="23" y="39"/>
                  </a:lnTo>
                  <a:lnTo>
                    <a:pt x="23" y="39"/>
                  </a:lnTo>
                  <a:lnTo>
                    <a:pt x="25" y="38"/>
                  </a:lnTo>
                  <a:lnTo>
                    <a:pt x="25"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21" name="Freeform 49"/>
            <p:cNvSpPr>
              <a:spLocks/>
            </p:cNvSpPr>
            <p:nvPr/>
          </p:nvSpPr>
          <p:spPr bwMode="auto">
            <a:xfrm>
              <a:off x="3608" y="1905"/>
              <a:ext cx="13" cy="21"/>
            </a:xfrm>
            <a:custGeom>
              <a:avLst/>
              <a:gdLst/>
              <a:ahLst/>
              <a:cxnLst>
                <a:cxn ang="0">
                  <a:pos x="28" y="45"/>
                </a:cxn>
                <a:cxn ang="0">
                  <a:pos x="28" y="45"/>
                </a:cxn>
                <a:cxn ang="0">
                  <a:pos x="28" y="46"/>
                </a:cxn>
                <a:cxn ang="0">
                  <a:pos x="26" y="46"/>
                </a:cxn>
                <a:cxn ang="0">
                  <a:pos x="2" y="46"/>
                </a:cxn>
                <a:cxn ang="0">
                  <a:pos x="2" y="46"/>
                </a:cxn>
                <a:cxn ang="0">
                  <a:pos x="2" y="46"/>
                </a:cxn>
                <a:cxn ang="0">
                  <a:pos x="0" y="45"/>
                </a:cxn>
                <a:cxn ang="0">
                  <a:pos x="0" y="45"/>
                </a:cxn>
                <a:cxn ang="0">
                  <a:pos x="0" y="43"/>
                </a:cxn>
                <a:cxn ang="0">
                  <a:pos x="2" y="42"/>
                </a:cxn>
                <a:cxn ang="0">
                  <a:pos x="2" y="42"/>
                </a:cxn>
                <a:cxn ang="0">
                  <a:pos x="2" y="42"/>
                </a:cxn>
                <a:cxn ang="0">
                  <a:pos x="12" y="7"/>
                </a:cxn>
                <a:cxn ang="0">
                  <a:pos x="3" y="12"/>
                </a:cxn>
                <a:cxn ang="0">
                  <a:pos x="2" y="12"/>
                </a:cxn>
                <a:cxn ang="0">
                  <a:pos x="0" y="12"/>
                </a:cxn>
                <a:cxn ang="0">
                  <a:pos x="0" y="12"/>
                </a:cxn>
                <a:cxn ang="0">
                  <a:pos x="0" y="10"/>
                </a:cxn>
                <a:cxn ang="0">
                  <a:pos x="0" y="9"/>
                </a:cxn>
                <a:cxn ang="0">
                  <a:pos x="0" y="9"/>
                </a:cxn>
                <a:cxn ang="0">
                  <a:pos x="0" y="7"/>
                </a:cxn>
                <a:cxn ang="0">
                  <a:pos x="12" y="1"/>
                </a:cxn>
                <a:cxn ang="0">
                  <a:pos x="12" y="0"/>
                </a:cxn>
                <a:cxn ang="0">
                  <a:pos x="12" y="0"/>
                </a:cxn>
                <a:cxn ang="0">
                  <a:pos x="14" y="0"/>
                </a:cxn>
                <a:cxn ang="0">
                  <a:pos x="15" y="0"/>
                </a:cxn>
                <a:cxn ang="0">
                  <a:pos x="17" y="0"/>
                </a:cxn>
                <a:cxn ang="0">
                  <a:pos x="17" y="0"/>
                </a:cxn>
                <a:cxn ang="0">
                  <a:pos x="18" y="1"/>
                </a:cxn>
                <a:cxn ang="0">
                  <a:pos x="18" y="1"/>
                </a:cxn>
                <a:cxn ang="0">
                  <a:pos x="26" y="42"/>
                </a:cxn>
                <a:cxn ang="0">
                  <a:pos x="26" y="42"/>
                </a:cxn>
                <a:cxn ang="0">
                  <a:pos x="28" y="42"/>
                </a:cxn>
                <a:cxn ang="0">
                  <a:pos x="28" y="43"/>
                </a:cxn>
                <a:cxn ang="0">
                  <a:pos x="28" y="45"/>
                </a:cxn>
              </a:cxnLst>
              <a:rect l="0" t="0" r="r" b="b"/>
              <a:pathLst>
                <a:path w="28" h="46">
                  <a:moveTo>
                    <a:pt x="28" y="45"/>
                  </a:moveTo>
                  <a:lnTo>
                    <a:pt x="28" y="45"/>
                  </a:lnTo>
                  <a:lnTo>
                    <a:pt x="28" y="45"/>
                  </a:lnTo>
                  <a:lnTo>
                    <a:pt x="28" y="45"/>
                  </a:lnTo>
                  <a:lnTo>
                    <a:pt x="28" y="46"/>
                  </a:lnTo>
                  <a:lnTo>
                    <a:pt x="28" y="46"/>
                  </a:lnTo>
                  <a:lnTo>
                    <a:pt x="26" y="46"/>
                  </a:lnTo>
                  <a:lnTo>
                    <a:pt x="26" y="46"/>
                  </a:lnTo>
                  <a:lnTo>
                    <a:pt x="26" y="46"/>
                  </a:lnTo>
                  <a:lnTo>
                    <a:pt x="2" y="46"/>
                  </a:lnTo>
                  <a:lnTo>
                    <a:pt x="2" y="46"/>
                  </a:lnTo>
                  <a:lnTo>
                    <a:pt x="2" y="46"/>
                  </a:lnTo>
                  <a:lnTo>
                    <a:pt x="2" y="46"/>
                  </a:lnTo>
                  <a:lnTo>
                    <a:pt x="2" y="46"/>
                  </a:lnTo>
                  <a:lnTo>
                    <a:pt x="2" y="46"/>
                  </a:lnTo>
                  <a:lnTo>
                    <a:pt x="0" y="45"/>
                  </a:lnTo>
                  <a:lnTo>
                    <a:pt x="0" y="45"/>
                  </a:lnTo>
                  <a:lnTo>
                    <a:pt x="0" y="45"/>
                  </a:lnTo>
                  <a:lnTo>
                    <a:pt x="0" y="45"/>
                  </a:lnTo>
                  <a:lnTo>
                    <a:pt x="0" y="43"/>
                  </a:lnTo>
                  <a:lnTo>
                    <a:pt x="0" y="43"/>
                  </a:lnTo>
                  <a:lnTo>
                    <a:pt x="2" y="42"/>
                  </a:lnTo>
                  <a:lnTo>
                    <a:pt x="2" y="42"/>
                  </a:lnTo>
                  <a:lnTo>
                    <a:pt x="2" y="42"/>
                  </a:lnTo>
                  <a:lnTo>
                    <a:pt x="2" y="42"/>
                  </a:lnTo>
                  <a:lnTo>
                    <a:pt x="2" y="42"/>
                  </a:lnTo>
                  <a:lnTo>
                    <a:pt x="12" y="42"/>
                  </a:lnTo>
                  <a:lnTo>
                    <a:pt x="12" y="7"/>
                  </a:lnTo>
                  <a:lnTo>
                    <a:pt x="3" y="12"/>
                  </a:lnTo>
                  <a:lnTo>
                    <a:pt x="3" y="12"/>
                  </a:lnTo>
                  <a:lnTo>
                    <a:pt x="2" y="12"/>
                  </a:lnTo>
                  <a:lnTo>
                    <a:pt x="2"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2" y="7"/>
                  </a:lnTo>
                  <a:lnTo>
                    <a:pt x="12" y="1"/>
                  </a:lnTo>
                  <a:lnTo>
                    <a:pt x="12" y="1"/>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8" y="1"/>
                  </a:lnTo>
                  <a:lnTo>
                    <a:pt x="18" y="1"/>
                  </a:lnTo>
                  <a:lnTo>
                    <a:pt x="18" y="1"/>
                  </a:lnTo>
                  <a:lnTo>
                    <a:pt x="18" y="42"/>
                  </a:lnTo>
                  <a:lnTo>
                    <a:pt x="26" y="42"/>
                  </a:lnTo>
                  <a:lnTo>
                    <a:pt x="26" y="42"/>
                  </a:lnTo>
                  <a:lnTo>
                    <a:pt x="26" y="42"/>
                  </a:lnTo>
                  <a:lnTo>
                    <a:pt x="26" y="42"/>
                  </a:lnTo>
                  <a:lnTo>
                    <a:pt x="28" y="42"/>
                  </a:lnTo>
                  <a:lnTo>
                    <a:pt x="28" y="42"/>
                  </a:lnTo>
                  <a:lnTo>
                    <a:pt x="28" y="43"/>
                  </a:lnTo>
                  <a:lnTo>
                    <a:pt x="28" y="43"/>
                  </a:lnTo>
                  <a:lnTo>
                    <a:pt x="28" y="45"/>
                  </a:lnTo>
                  <a:lnTo>
                    <a:pt x="28"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22" name="Freeform 50"/>
            <p:cNvSpPr>
              <a:spLocks noEditPoints="1"/>
            </p:cNvSpPr>
            <p:nvPr/>
          </p:nvSpPr>
          <p:spPr bwMode="auto">
            <a:xfrm>
              <a:off x="3835" y="1943"/>
              <a:ext cx="14" cy="22"/>
            </a:xfrm>
            <a:custGeom>
              <a:avLst/>
              <a:gdLst/>
              <a:ahLst/>
              <a:cxnLst>
                <a:cxn ang="0">
                  <a:pos x="32" y="24"/>
                </a:cxn>
                <a:cxn ang="0">
                  <a:pos x="30" y="33"/>
                </a:cxn>
                <a:cxn ang="0">
                  <a:pos x="29" y="41"/>
                </a:cxn>
                <a:cxn ang="0">
                  <a:pos x="23" y="47"/>
                </a:cxn>
                <a:cxn ang="0">
                  <a:pos x="20" y="47"/>
                </a:cxn>
                <a:cxn ang="0">
                  <a:pos x="15" y="48"/>
                </a:cxn>
                <a:cxn ang="0">
                  <a:pos x="8" y="47"/>
                </a:cxn>
                <a:cxn ang="0">
                  <a:pos x="3" y="42"/>
                </a:cxn>
                <a:cxn ang="0">
                  <a:pos x="0" y="35"/>
                </a:cxn>
                <a:cxn ang="0">
                  <a:pos x="0" y="24"/>
                </a:cxn>
                <a:cxn ang="0">
                  <a:pos x="0" y="15"/>
                </a:cxn>
                <a:cxn ang="0">
                  <a:pos x="3" y="8"/>
                </a:cxn>
                <a:cxn ang="0">
                  <a:pos x="6" y="5"/>
                </a:cxn>
                <a:cxn ang="0">
                  <a:pos x="9" y="2"/>
                </a:cxn>
                <a:cxn ang="0">
                  <a:pos x="17" y="0"/>
                </a:cxn>
                <a:cxn ang="0">
                  <a:pos x="24" y="2"/>
                </a:cxn>
                <a:cxn ang="0">
                  <a:pos x="26" y="5"/>
                </a:cxn>
                <a:cxn ang="0">
                  <a:pos x="29" y="6"/>
                </a:cxn>
                <a:cxn ang="0">
                  <a:pos x="32" y="14"/>
                </a:cxn>
                <a:cxn ang="0">
                  <a:pos x="32" y="24"/>
                </a:cxn>
                <a:cxn ang="0">
                  <a:pos x="26" y="24"/>
                </a:cxn>
                <a:cxn ang="0">
                  <a:pos x="26" y="18"/>
                </a:cxn>
                <a:cxn ang="0">
                  <a:pos x="24" y="14"/>
                </a:cxn>
                <a:cxn ang="0">
                  <a:pos x="23" y="9"/>
                </a:cxn>
                <a:cxn ang="0">
                  <a:pos x="21" y="8"/>
                </a:cxn>
                <a:cxn ang="0">
                  <a:pos x="20" y="6"/>
                </a:cxn>
                <a:cxn ang="0">
                  <a:pos x="17" y="6"/>
                </a:cxn>
                <a:cxn ang="0">
                  <a:pos x="11" y="8"/>
                </a:cxn>
                <a:cxn ang="0">
                  <a:pos x="8" y="11"/>
                </a:cxn>
                <a:cxn ang="0">
                  <a:pos x="6" y="17"/>
                </a:cxn>
                <a:cxn ang="0">
                  <a:pos x="6" y="24"/>
                </a:cxn>
                <a:cxn ang="0">
                  <a:pos x="6" y="33"/>
                </a:cxn>
                <a:cxn ang="0">
                  <a:pos x="9" y="39"/>
                </a:cxn>
                <a:cxn ang="0">
                  <a:pos x="11" y="42"/>
                </a:cxn>
                <a:cxn ang="0">
                  <a:pos x="15" y="42"/>
                </a:cxn>
                <a:cxn ang="0">
                  <a:pos x="20" y="42"/>
                </a:cxn>
                <a:cxn ang="0">
                  <a:pos x="21" y="41"/>
                </a:cxn>
                <a:cxn ang="0">
                  <a:pos x="24" y="38"/>
                </a:cxn>
                <a:cxn ang="0">
                  <a:pos x="24" y="33"/>
                </a:cxn>
                <a:cxn ang="0">
                  <a:pos x="26" y="29"/>
                </a:cxn>
                <a:cxn ang="0">
                  <a:pos x="26" y="24"/>
                </a:cxn>
              </a:cxnLst>
              <a:rect l="0" t="0" r="r" b="b"/>
              <a:pathLst>
                <a:path w="32" h="48">
                  <a:moveTo>
                    <a:pt x="32" y="24"/>
                  </a:moveTo>
                  <a:lnTo>
                    <a:pt x="32" y="24"/>
                  </a:lnTo>
                  <a:lnTo>
                    <a:pt x="30" y="33"/>
                  </a:lnTo>
                  <a:lnTo>
                    <a:pt x="30" y="33"/>
                  </a:lnTo>
                  <a:lnTo>
                    <a:pt x="29" y="41"/>
                  </a:lnTo>
                  <a:lnTo>
                    <a:pt x="29" y="41"/>
                  </a:lnTo>
                  <a:lnTo>
                    <a:pt x="26" y="44"/>
                  </a:lnTo>
                  <a:lnTo>
                    <a:pt x="23" y="47"/>
                  </a:lnTo>
                  <a:lnTo>
                    <a:pt x="23" y="47"/>
                  </a:lnTo>
                  <a:lnTo>
                    <a:pt x="20" y="47"/>
                  </a:lnTo>
                  <a:lnTo>
                    <a:pt x="15" y="48"/>
                  </a:lnTo>
                  <a:lnTo>
                    <a:pt x="15" y="48"/>
                  </a:lnTo>
                  <a:lnTo>
                    <a:pt x="8" y="47"/>
                  </a:lnTo>
                  <a:lnTo>
                    <a:pt x="8" y="47"/>
                  </a:lnTo>
                  <a:lnTo>
                    <a:pt x="5" y="44"/>
                  </a:lnTo>
                  <a:lnTo>
                    <a:pt x="3" y="42"/>
                  </a:lnTo>
                  <a:lnTo>
                    <a:pt x="3" y="42"/>
                  </a:lnTo>
                  <a:lnTo>
                    <a:pt x="0" y="35"/>
                  </a:lnTo>
                  <a:lnTo>
                    <a:pt x="0" y="35"/>
                  </a:lnTo>
                  <a:lnTo>
                    <a:pt x="0" y="24"/>
                  </a:lnTo>
                  <a:lnTo>
                    <a:pt x="0" y="24"/>
                  </a:lnTo>
                  <a:lnTo>
                    <a:pt x="0" y="15"/>
                  </a:lnTo>
                  <a:lnTo>
                    <a:pt x="0" y="15"/>
                  </a:lnTo>
                  <a:lnTo>
                    <a:pt x="3" y="8"/>
                  </a:lnTo>
                  <a:lnTo>
                    <a:pt x="3" y="8"/>
                  </a:lnTo>
                  <a:lnTo>
                    <a:pt x="6" y="5"/>
                  </a:lnTo>
                  <a:lnTo>
                    <a:pt x="9" y="2"/>
                  </a:lnTo>
                  <a:lnTo>
                    <a:pt x="9" y="2"/>
                  </a:lnTo>
                  <a:lnTo>
                    <a:pt x="12" y="2"/>
                  </a:lnTo>
                  <a:lnTo>
                    <a:pt x="17" y="0"/>
                  </a:lnTo>
                  <a:lnTo>
                    <a:pt x="17" y="0"/>
                  </a:lnTo>
                  <a:lnTo>
                    <a:pt x="24" y="2"/>
                  </a:lnTo>
                  <a:lnTo>
                    <a:pt x="24" y="2"/>
                  </a:lnTo>
                  <a:lnTo>
                    <a:pt x="26" y="5"/>
                  </a:lnTo>
                  <a:lnTo>
                    <a:pt x="29" y="6"/>
                  </a:lnTo>
                  <a:lnTo>
                    <a:pt x="29" y="6"/>
                  </a:lnTo>
                  <a:lnTo>
                    <a:pt x="32" y="14"/>
                  </a:lnTo>
                  <a:lnTo>
                    <a:pt x="32" y="14"/>
                  </a:lnTo>
                  <a:lnTo>
                    <a:pt x="32" y="24"/>
                  </a:lnTo>
                  <a:lnTo>
                    <a:pt x="32" y="24"/>
                  </a:lnTo>
                  <a:close/>
                  <a:moveTo>
                    <a:pt x="26" y="24"/>
                  </a:moveTo>
                  <a:lnTo>
                    <a:pt x="26" y="24"/>
                  </a:lnTo>
                  <a:lnTo>
                    <a:pt x="26" y="18"/>
                  </a:lnTo>
                  <a:lnTo>
                    <a:pt x="26" y="18"/>
                  </a:lnTo>
                  <a:lnTo>
                    <a:pt x="24" y="14"/>
                  </a:lnTo>
                  <a:lnTo>
                    <a:pt x="24" y="14"/>
                  </a:lnTo>
                  <a:lnTo>
                    <a:pt x="23" y="9"/>
                  </a:lnTo>
                  <a:lnTo>
                    <a:pt x="23" y="9"/>
                  </a:lnTo>
                  <a:lnTo>
                    <a:pt x="21" y="8"/>
                  </a:lnTo>
                  <a:lnTo>
                    <a:pt x="21" y="8"/>
                  </a:lnTo>
                  <a:lnTo>
                    <a:pt x="20" y="6"/>
                  </a:lnTo>
                  <a:lnTo>
                    <a:pt x="20" y="6"/>
                  </a:lnTo>
                  <a:lnTo>
                    <a:pt x="17" y="6"/>
                  </a:lnTo>
                  <a:lnTo>
                    <a:pt x="17" y="6"/>
                  </a:lnTo>
                  <a:lnTo>
                    <a:pt x="11" y="8"/>
                  </a:lnTo>
                  <a:lnTo>
                    <a:pt x="11" y="8"/>
                  </a:lnTo>
                  <a:lnTo>
                    <a:pt x="8" y="11"/>
                  </a:lnTo>
                  <a:lnTo>
                    <a:pt x="8" y="11"/>
                  </a:lnTo>
                  <a:lnTo>
                    <a:pt x="6" y="17"/>
                  </a:lnTo>
                  <a:lnTo>
                    <a:pt x="6" y="17"/>
                  </a:lnTo>
                  <a:lnTo>
                    <a:pt x="6" y="24"/>
                  </a:lnTo>
                  <a:lnTo>
                    <a:pt x="6" y="24"/>
                  </a:lnTo>
                  <a:lnTo>
                    <a:pt x="6" y="33"/>
                  </a:lnTo>
                  <a:lnTo>
                    <a:pt x="6" y="33"/>
                  </a:lnTo>
                  <a:lnTo>
                    <a:pt x="9" y="39"/>
                  </a:lnTo>
                  <a:lnTo>
                    <a:pt x="9" y="39"/>
                  </a:lnTo>
                  <a:lnTo>
                    <a:pt x="11" y="42"/>
                  </a:lnTo>
                  <a:lnTo>
                    <a:pt x="11" y="42"/>
                  </a:lnTo>
                  <a:lnTo>
                    <a:pt x="15" y="42"/>
                  </a:lnTo>
                  <a:lnTo>
                    <a:pt x="15" y="42"/>
                  </a:lnTo>
                  <a:lnTo>
                    <a:pt x="20" y="42"/>
                  </a:lnTo>
                  <a:lnTo>
                    <a:pt x="20" y="42"/>
                  </a:lnTo>
                  <a:lnTo>
                    <a:pt x="21" y="41"/>
                  </a:lnTo>
                  <a:lnTo>
                    <a:pt x="21" y="41"/>
                  </a:lnTo>
                  <a:lnTo>
                    <a:pt x="24" y="38"/>
                  </a:lnTo>
                  <a:lnTo>
                    <a:pt x="24" y="38"/>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23" name="Freeform 51"/>
            <p:cNvSpPr>
              <a:spLocks noEditPoints="1"/>
            </p:cNvSpPr>
            <p:nvPr/>
          </p:nvSpPr>
          <p:spPr bwMode="auto">
            <a:xfrm>
              <a:off x="3634" y="1905"/>
              <a:ext cx="15" cy="21"/>
            </a:xfrm>
            <a:custGeom>
              <a:avLst/>
              <a:gdLst/>
              <a:ahLst/>
              <a:cxnLst>
                <a:cxn ang="0">
                  <a:pos x="32" y="24"/>
                </a:cxn>
                <a:cxn ang="0">
                  <a:pos x="32" y="33"/>
                </a:cxn>
                <a:cxn ang="0">
                  <a:pos x="29" y="40"/>
                </a:cxn>
                <a:cxn ang="0">
                  <a:pos x="23" y="45"/>
                </a:cxn>
                <a:cxn ang="0">
                  <a:pos x="20" y="46"/>
                </a:cxn>
                <a:cxn ang="0">
                  <a:pos x="15" y="46"/>
                </a:cxn>
                <a:cxn ang="0">
                  <a:pos x="8" y="45"/>
                </a:cxn>
                <a:cxn ang="0">
                  <a:pos x="3" y="40"/>
                </a:cxn>
                <a:cxn ang="0">
                  <a:pos x="0" y="33"/>
                </a:cxn>
                <a:cxn ang="0">
                  <a:pos x="0" y="24"/>
                </a:cxn>
                <a:cxn ang="0">
                  <a:pos x="0" y="13"/>
                </a:cxn>
                <a:cxn ang="0">
                  <a:pos x="3" y="6"/>
                </a:cxn>
                <a:cxn ang="0">
                  <a:pos x="6" y="3"/>
                </a:cxn>
                <a:cxn ang="0">
                  <a:pos x="9" y="1"/>
                </a:cxn>
                <a:cxn ang="0">
                  <a:pos x="17" y="0"/>
                </a:cxn>
                <a:cxn ang="0">
                  <a:pos x="20" y="0"/>
                </a:cxn>
                <a:cxn ang="0">
                  <a:pos x="24" y="1"/>
                </a:cxn>
                <a:cxn ang="0">
                  <a:pos x="29" y="6"/>
                </a:cxn>
                <a:cxn ang="0">
                  <a:pos x="32" y="13"/>
                </a:cxn>
                <a:cxn ang="0">
                  <a:pos x="32" y="24"/>
                </a:cxn>
                <a:cxn ang="0">
                  <a:pos x="26" y="24"/>
                </a:cxn>
                <a:cxn ang="0">
                  <a:pos x="26" y="18"/>
                </a:cxn>
                <a:cxn ang="0">
                  <a:pos x="24" y="13"/>
                </a:cxn>
                <a:cxn ang="0">
                  <a:pos x="23" y="9"/>
                </a:cxn>
                <a:cxn ang="0">
                  <a:pos x="21" y="7"/>
                </a:cxn>
                <a:cxn ang="0">
                  <a:pos x="20" y="6"/>
                </a:cxn>
                <a:cxn ang="0">
                  <a:pos x="17" y="4"/>
                </a:cxn>
                <a:cxn ang="0">
                  <a:pos x="11" y="6"/>
                </a:cxn>
                <a:cxn ang="0">
                  <a:pos x="8" y="10"/>
                </a:cxn>
                <a:cxn ang="0">
                  <a:pos x="6" y="16"/>
                </a:cxn>
                <a:cxn ang="0">
                  <a:pos x="6" y="22"/>
                </a:cxn>
                <a:cxn ang="0">
                  <a:pos x="6" y="31"/>
                </a:cxn>
                <a:cxn ang="0">
                  <a:pos x="9" y="37"/>
                </a:cxn>
                <a:cxn ang="0">
                  <a:pos x="12" y="40"/>
                </a:cxn>
                <a:cxn ang="0">
                  <a:pos x="15" y="42"/>
                </a:cxn>
                <a:cxn ang="0">
                  <a:pos x="20" y="42"/>
                </a:cxn>
                <a:cxn ang="0">
                  <a:pos x="21" y="39"/>
                </a:cxn>
                <a:cxn ang="0">
                  <a:pos x="24" y="37"/>
                </a:cxn>
                <a:cxn ang="0">
                  <a:pos x="24" y="33"/>
                </a:cxn>
                <a:cxn ang="0">
                  <a:pos x="26" y="28"/>
                </a:cxn>
                <a:cxn ang="0">
                  <a:pos x="26" y="24"/>
                </a:cxn>
              </a:cxnLst>
              <a:rect l="0" t="0" r="r" b="b"/>
              <a:pathLst>
                <a:path w="32" h="46">
                  <a:moveTo>
                    <a:pt x="32" y="24"/>
                  </a:moveTo>
                  <a:lnTo>
                    <a:pt x="32" y="24"/>
                  </a:lnTo>
                  <a:lnTo>
                    <a:pt x="32" y="33"/>
                  </a:lnTo>
                  <a:lnTo>
                    <a:pt x="32" y="33"/>
                  </a:lnTo>
                  <a:lnTo>
                    <a:pt x="29" y="40"/>
                  </a:lnTo>
                  <a:lnTo>
                    <a:pt x="29" y="40"/>
                  </a:lnTo>
                  <a:lnTo>
                    <a:pt x="26" y="43"/>
                  </a:lnTo>
                  <a:lnTo>
                    <a:pt x="23" y="45"/>
                  </a:lnTo>
                  <a:lnTo>
                    <a:pt x="23" y="45"/>
                  </a:lnTo>
                  <a:lnTo>
                    <a:pt x="20" y="46"/>
                  </a:lnTo>
                  <a:lnTo>
                    <a:pt x="15" y="46"/>
                  </a:lnTo>
                  <a:lnTo>
                    <a:pt x="15" y="46"/>
                  </a:lnTo>
                  <a:lnTo>
                    <a:pt x="8" y="45"/>
                  </a:lnTo>
                  <a:lnTo>
                    <a:pt x="8" y="45"/>
                  </a:lnTo>
                  <a:lnTo>
                    <a:pt x="6" y="43"/>
                  </a:lnTo>
                  <a:lnTo>
                    <a:pt x="3" y="40"/>
                  </a:lnTo>
                  <a:lnTo>
                    <a:pt x="3" y="40"/>
                  </a:lnTo>
                  <a:lnTo>
                    <a:pt x="0" y="33"/>
                  </a:lnTo>
                  <a:lnTo>
                    <a:pt x="0" y="33"/>
                  </a:lnTo>
                  <a:lnTo>
                    <a:pt x="0" y="24"/>
                  </a:lnTo>
                  <a:lnTo>
                    <a:pt x="0" y="24"/>
                  </a:lnTo>
                  <a:lnTo>
                    <a:pt x="0" y="13"/>
                  </a:lnTo>
                  <a:lnTo>
                    <a:pt x="0" y="13"/>
                  </a:lnTo>
                  <a:lnTo>
                    <a:pt x="3" y="6"/>
                  </a:lnTo>
                  <a:lnTo>
                    <a:pt x="3" y="6"/>
                  </a:lnTo>
                  <a:lnTo>
                    <a:pt x="6" y="3"/>
                  </a:lnTo>
                  <a:lnTo>
                    <a:pt x="9" y="1"/>
                  </a:lnTo>
                  <a:lnTo>
                    <a:pt x="9" y="1"/>
                  </a:lnTo>
                  <a:lnTo>
                    <a:pt x="12" y="0"/>
                  </a:lnTo>
                  <a:lnTo>
                    <a:pt x="17" y="0"/>
                  </a:lnTo>
                  <a:lnTo>
                    <a:pt x="17" y="0"/>
                  </a:lnTo>
                  <a:lnTo>
                    <a:pt x="20" y="0"/>
                  </a:lnTo>
                  <a:lnTo>
                    <a:pt x="24" y="1"/>
                  </a:lnTo>
                  <a:lnTo>
                    <a:pt x="24" y="1"/>
                  </a:lnTo>
                  <a:lnTo>
                    <a:pt x="26" y="3"/>
                  </a:lnTo>
                  <a:lnTo>
                    <a:pt x="29" y="6"/>
                  </a:lnTo>
                  <a:lnTo>
                    <a:pt x="29" y="6"/>
                  </a:lnTo>
                  <a:lnTo>
                    <a:pt x="32" y="13"/>
                  </a:lnTo>
                  <a:lnTo>
                    <a:pt x="32" y="13"/>
                  </a:lnTo>
                  <a:lnTo>
                    <a:pt x="32" y="24"/>
                  </a:lnTo>
                  <a:lnTo>
                    <a:pt x="32" y="24"/>
                  </a:lnTo>
                  <a:close/>
                  <a:moveTo>
                    <a:pt x="26" y="24"/>
                  </a:moveTo>
                  <a:lnTo>
                    <a:pt x="26" y="24"/>
                  </a:lnTo>
                  <a:lnTo>
                    <a:pt x="26" y="18"/>
                  </a:lnTo>
                  <a:lnTo>
                    <a:pt x="26" y="18"/>
                  </a:lnTo>
                  <a:lnTo>
                    <a:pt x="24" y="13"/>
                  </a:lnTo>
                  <a:lnTo>
                    <a:pt x="24" y="13"/>
                  </a:lnTo>
                  <a:lnTo>
                    <a:pt x="23" y="9"/>
                  </a:lnTo>
                  <a:lnTo>
                    <a:pt x="23" y="9"/>
                  </a:lnTo>
                  <a:lnTo>
                    <a:pt x="21" y="7"/>
                  </a:lnTo>
                  <a:lnTo>
                    <a:pt x="21" y="7"/>
                  </a:lnTo>
                  <a:lnTo>
                    <a:pt x="20" y="6"/>
                  </a:lnTo>
                  <a:lnTo>
                    <a:pt x="20" y="6"/>
                  </a:lnTo>
                  <a:lnTo>
                    <a:pt x="17" y="4"/>
                  </a:lnTo>
                  <a:lnTo>
                    <a:pt x="17" y="4"/>
                  </a:lnTo>
                  <a:lnTo>
                    <a:pt x="11" y="6"/>
                  </a:lnTo>
                  <a:lnTo>
                    <a:pt x="11" y="6"/>
                  </a:lnTo>
                  <a:lnTo>
                    <a:pt x="8" y="10"/>
                  </a:lnTo>
                  <a:lnTo>
                    <a:pt x="8" y="10"/>
                  </a:lnTo>
                  <a:lnTo>
                    <a:pt x="6" y="16"/>
                  </a:lnTo>
                  <a:lnTo>
                    <a:pt x="6" y="16"/>
                  </a:lnTo>
                  <a:lnTo>
                    <a:pt x="6" y="22"/>
                  </a:lnTo>
                  <a:lnTo>
                    <a:pt x="6" y="22"/>
                  </a:lnTo>
                  <a:lnTo>
                    <a:pt x="6" y="31"/>
                  </a:lnTo>
                  <a:lnTo>
                    <a:pt x="6" y="31"/>
                  </a:lnTo>
                  <a:lnTo>
                    <a:pt x="9" y="37"/>
                  </a:lnTo>
                  <a:lnTo>
                    <a:pt x="9" y="37"/>
                  </a:lnTo>
                  <a:lnTo>
                    <a:pt x="12" y="40"/>
                  </a:lnTo>
                  <a:lnTo>
                    <a:pt x="12" y="40"/>
                  </a:lnTo>
                  <a:lnTo>
                    <a:pt x="15" y="42"/>
                  </a:lnTo>
                  <a:lnTo>
                    <a:pt x="15" y="42"/>
                  </a:lnTo>
                  <a:lnTo>
                    <a:pt x="20" y="42"/>
                  </a:lnTo>
                  <a:lnTo>
                    <a:pt x="20" y="42"/>
                  </a:lnTo>
                  <a:lnTo>
                    <a:pt x="21" y="39"/>
                  </a:lnTo>
                  <a:lnTo>
                    <a:pt x="21" y="39"/>
                  </a:lnTo>
                  <a:lnTo>
                    <a:pt x="24" y="37"/>
                  </a:lnTo>
                  <a:lnTo>
                    <a:pt x="24" y="37"/>
                  </a:lnTo>
                  <a:lnTo>
                    <a:pt x="24" y="33"/>
                  </a:lnTo>
                  <a:lnTo>
                    <a:pt x="24"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24" name="Freeform 52"/>
            <p:cNvSpPr>
              <a:spLocks/>
            </p:cNvSpPr>
            <p:nvPr/>
          </p:nvSpPr>
          <p:spPr bwMode="auto">
            <a:xfrm>
              <a:off x="3804" y="1907"/>
              <a:ext cx="13" cy="22"/>
            </a:xfrm>
            <a:custGeom>
              <a:avLst/>
              <a:gdLst/>
              <a:ahLst/>
              <a:cxnLst>
                <a:cxn ang="0">
                  <a:pos x="27" y="44"/>
                </a:cxn>
                <a:cxn ang="0">
                  <a:pos x="27" y="46"/>
                </a:cxn>
                <a:cxn ang="0">
                  <a:pos x="27" y="47"/>
                </a:cxn>
                <a:cxn ang="0">
                  <a:pos x="25" y="47"/>
                </a:cxn>
                <a:cxn ang="0">
                  <a:pos x="1" y="47"/>
                </a:cxn>
                <a:cxn ang="0">
                  <a:pos x="1" y="47"/>
                </a:cxn>
                <a:cxn ang="0">
                  <a:pos x="0" y="47"/>
                </a:cxn>
                <a:cxn ang="0">
                  <a:pos x="0" y="46"/>
                </a:cxn>
                <a:cxn ang="0">
                  <a:pos x="0" y="44"/>
                </a:cxn>
                <a:cxn ang="0">
                  <a:pos x="0" y="44"/>
                </a:cxn>
                <a:cxn ang="0">
                  <a:pos x="0" y="42"/>
                </a:cxn>
                <a:cxn ang="0">
                  <a:pos x="1" y="42"/>
                </a:cxn>
                <a:cxn ang="0">
                  <a:pos x="1" y="42"/>
                </a:cxn>
                <a:cxn ang="0">
                  <a:pos x="10" y="8"/>
                </a:cxn>
                <a:cxn ang="0">
                  <a:pos x="1" y="12"/>
                </a:cxn>
                <a:cxn ang="0">
                  <a:pos x="1" y="12"/>
                </a:cxn>
                <a:cxn ang="0">
                  <a:pos x="0" y="12"/>
                </a:cxn>
                <a:cxn ang="0">
                  <a:pos x="0" y="12"/>
                </a:cxn>
                <a:cxn ang="0">
                  <a:pos x="0" y="11"/>
                </a:cxn>
                <a:cxn ang="0">
                  <a:pos x="0" y="9"/>
                </a:cxn>
                <a:cxn ang="0">
                  <a:pos x="0" y="9"/>
                </a:cxn>
                <a:cxn ang="0">
                  <a:pos x="0" y="8"/>
                </a:cxn>
                <a:cxn ang="0">
                  <a:pos x="12" y="2"/>
                </a:cxn>
                <a:cxn ang="0">
                  <a:pos x="12" y="0"/>
                </a:cxn>
                <a:cxn ang="0">
                  <a:pos x="12" y="0"/>
                </a:cxn>
                <a:cxn ang="0">
                  <a:pos x="13" y="0"/>
                </a:cxn>
                <a:cxn ang="0">
                  <a:pos x="15" y="0"/>
                </a:cxn>
                <a:cxn ang="0">
                  <a:pos x="16" y="0"/>
                </a:cxn>
                <a:cxn ang="0">
                  <a:pos x="16" y="0"/>
                </a:cxn>
                <a:cxn ang="0">
                  <a:pos x="16" y="2"/>
                </a:cxn>
                <a:cxn ang="0">
                  <a:pos x="16" y="2"/>
                </a:cxn>
                <a:cxn ang="0">
                  <a:pos x="25" y="42"/>
                </a:cxn>
                <a:cxn ang="0">
                  <a:pos x="25" y="42"/>
                </a:cxn>
                <a:cxn ang="0">
                  <a:pos x="27" y="42"/>
                </a:cxn>
                <a:cxn ang="0">
                  <a:pos x="27" y="44"/>
                </a:cxn>
                <a:cxn ang="0">
                  <a:pos x="27" y="44"/>
                </a:cxn>
              </a:cxnLst>
              <a:rect l="0" t="0" r="r" b="b"/>
              <a:pathLst>
                <a:path w="27" h="47">
                  <a:moveTo>
                    <a:pt x="27" y="44"/>
                  </a:moveTo>
                  <a:lnTo>
                    <a:pt x="27" y="44"/>
                  </a:lnTo>
                  <a:lnTo>
                    <a:pt x="27" y="46"/>
                  </a:lnTo>
                  <a:lnTo>
                    <a:pt x="27" y="46"/>
                  </a:lnTo>
                  <a:lnTo>
                    <a:pt x="27" y="47"/>
                  </a:lnTo>
                  <a:lnTo>
                    <a:pt x="27" y="47"/>
                  </a:lnTo>
                  <a:lnTo>
                    <a:pt x="25" y="47"/>
                  </a:lnTo>
                  <a:lnTo>
                    <a:pt x="25" y="47"/>
                  </a:lnTo>
                  <a:lnTo>
                    <a:pt x="25" y="47"/>
                  </a:lnTo>
                  <a:lnTo>
                    <a:pt x="1" y="47"/>
                  </a:lnTo>
                  <a:lnTo>
                    <a:pt x="1" y="47"/>
                  </a:lnTo>
                  <a:lnTo>
                    <a:pt x="1" y="47"/>
                  </a:lnTo>
                  <a:lnTo>
                    <a:pt x="1" y="47"/>
                  </a:lnTo>
                  <a:lnTo>
                    <a:pt x="0" y="47"/>
                  </a:lnTo>
                  <a:lnTo>
                    <a:pt x="0" y="47"/>
                  </a:lnTo>
                  <a:lnTo>
                    <a:pt x="0" y="46"/>
                  </a:lnTo>
                  <a:lnTo>
                    <a:pt x="0" y="46"/>
                  </a:lnTo>
                  <a:lnTo>
                    <a:pt x="0" y="44"/>
                  </a:lnTo>
                  <a:lnTo>
                    <a:pt x="0" y="44"/>
                  </a:lnTo>
                  <a:lnTo>
                    <a:pt x="0" y="44"/>
                  </a:lnTo>
                  <a:lnTo>
                    <a:pt x="0" y="44"/>
                  </a:lnTo>
                  <a:lnTo>
                    <a:pt x="0" y="42"/>
                  </a:lnTo>
                  <a:lnTo>
                    <a:pt x="0" y="42"/>
                  </a:lnTo>
                  <a:lnTo>
                    <a:pt x="1" y="42"/>
                  </a:lnTo>
                  <a:lnTo>
                    <a:pt x="1" y="42"/>
                  </a:lnTo>
                  <a:lnTo>
                    <a:pt x="1" y="42"/>
                  </a:lnTo>
                  <a:lnTo>
                    <a:pt x="10" y="42"/>
                  </a:lnTo>
                  <a:lnTo>
                    <a:pt x="10" y="8"/>
                  </a:lnTo>
                  <a:lnTo>
                    <a:pt x="1" y="12"/>
                  </a:lnTo>
                  <a:lnTo>
                    <a:pt x="1" y="12"/>
                  </a:lnTo>
                  <a:lnTo>
                    <a:pt x="1" y="12"/>
                  </a:lnTo>
                  <a:lnTo>
                    <a:pt x="1"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1" y="8"/>
                  </a:lnTo>
                  <a:lnTo>
                    <a:pt x="12" y="2"/>
                  </a:lnTo>
                  <a:lnTo>
                    <a:pt x="12" y="2"/>
                  </a:lnTo>
                  <a:lnTo>
                    <a:pt x="12" y="0"/>
                  </a:lnTo>
                  <a:lnTo>
                    <a:pt x="12" y="0"/>
                  </a:lnTo>
                  <a:lnTo>
                    <a:pt x="12" y="0"/>
                  </a:lnTo>
                  <a:lnTo>
                    <a:pt x="12" y="0"/>
                  </a:lnTo>
                  <a:lnTo>
                    <a:pt x="13" y="0"/>
                  </a:lnTo>
                  <a:lnTo>
                    <a:pt x="13" y="0"/>
                  </a:lnTo>
                  <a:lnTo>
                    <a:pt x="15" y="0"/>
                  </a:lnTo>
                  <a:lnTo>
                    <a:pt x="15" y="0"/>
                  </a:lnTo>
                  <a:lnTo>
                    <a:pt x="16" y="0"/>
                  </a:lnTo>
                  <a:lnTo>
                    <a:pt x="16" y="0"/>
                  </a:lnTo>
                  <a:lnTo>
                    <a:pt x="16" y="0"/>
                  </a:lnTo>
                  <a:lnTo>
                    <a:pt x="16" y="0"/>
                  </a:lnTo>
                  <a:lnTo>
                    <a:pt x="16" y="2"/>
                  </a:lnTo>
                  <a:lnTo>
                    <a:pt x="16" y="2"/>
                  </a:lnTo>
                  <a:lnTo>
                    <a:pt x="16" y="2"/>
                  </a:lnTo>
                  <a:lnTo>
                    <a:pt x="16" y="42"/>
                  </a:lnTo>
                  <a:lnTo>
                    <a:pt x="25" y="42"/>
                  </a:lnTo>
                  <a:lnTo>
                    <a:pt x="25" y="42"/>
                  </a:lnTo>
                  <a:lnTo>
                    <a:pt x="25" y="42"/>
                  </a:lnTo>
                  <a:lnTo>
                    <a:pt x="25" y="42"/>
                  </a:lnTo>
                  <a:lnTo>
                    <a:pt x="27" y="42"/>
                  </a:lnTo>
                  <a:lnTo>
                    <a:pt x="27" y="42"/>
                  </a:lnTo>
                  <a:lnTo>
                    <a:pt x="27" y="44"/>
                  </a:lnTo>
                  <a:lnTo>
                    <a:pt x="27" y="44"/>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25" name="Freeform 53"/>
            <p:cNvSpPr>
              <a:spLocks noEditPoints="1"/>
            </p:cNvSpPr>
            <p:nvPr/>
          </p:nvSpPr>
          <p:spPr bwMode="auto">
            <a:xfrm>
              <a:off x="3834" y="1907"/>
              <a:ext cx="14" cy="22"/>
            </a:xfrm>
            <a:custGeom>
              <a:avLst/>
              <a:gdLst/>
              <a:ahLst/>
              <a:cxnLst>
                <a:cxn ang="0">
                  <a:pos x="32" y="24"/>
                </a:cxn>
                <a:cxn ang="0">
                  <a:pos x="30" y="33"/>
                </a:cxn>
                <a:cxn ang="0">
                  <a:pos x="29" y="41"/>
                </a:cxn>
                <a:cxn ang="0">
                  <a:pos x="23" y="46"/>
                </a:cxn>
                <a:cxn ang="0">
                  <a:pos x="20" y="47"/>
                </a:cxn>
                <a:cxn ang="0">
                  <a:pos x="15" y="47"/>
                </a:cxn>
                <a:cxn ang="0">
                  <a:pos x="8" y="46"/>
                </a:cxn>
                <a:cxn ang="0">
                  <a:pos x="3" y="41"/>
                </a:cxn>
                <a:cxn ang="0">
                  <a:pos x="0" y="33"/>
                </a:cxn>
                <a:cxn ang="0">
                  <a:pos x="0" y="24"/>
                </a:cxn>
                <a:cxn ang="0">
                  <a:pos x="0" y="14"/>
                </a:cxn>
                <a:cxn ang="0">
                  <a:pos x="3" y="6"/>
                </a:cxn>
                <a:cxn ang="0">
                  <a:pos x="6" y="3"/>
                </a:cxn>
                <a:cxn ang="0">
                  <a:pos x="9" y="2"/>
                </a:cxn>
                <a:cxn ang="0">
                  <a:pos x="17" y="0"/>
                </a:cxn>
                <a:cxn ang="0">
                  <a:pos x="24" y="2"/>
                </a:cxn>
                <a:cxn ang="0">
                  <a:pos x="26" y="3"/>
                </a:cxn>
                <a:cxn ang="0">
                  <a:pos x="29" y="6"/>
                </a:cxn>
                <a:cxn ang="0">
                  <a:pos x="30" y="14"/>
                </a:cxn>
                <a:cxn ang="0">
                  <a:pos x="32" y="24"/>
                </a:cxn>
                <a:cxn ang="0">
                  <a:pos x="26" y="24"/>
                </a:cxn>
                <a:cxn ang="0">
                  <a:pos x="26" y="18"/>
                </a:cxn>
                <a:cxn ang="0">
                  <a:pos x="24" y="14"/>
                </a:cxn>
                <a:cxn ang="0">
                  <a:pos x="23" y="9"/>
                </a:cxn>
                <a:cxn ang="0">
                  <a:pos x="21" y="8"/>
                </a:cxn>
                <a:cxn ang="0">
                  <a:pos x="18" y="6"/>
                </a:cxn>
                <a:cxn ang="0">
                  <a:pos x="15" y="5"/>
                </a:cxn>
                <a:cxn ang="0">
                  <a:pos x="11" y="6"/>
                </a:cxn>
                <a:cxn ang="0">
                  <a:pos x="8" y="11"/>
                </a:cxn>
                <a:cxn ang="0">
                  <a:pos x="6" y="17"/>
                </a:cxn>
                <a:cxn ang="0">
                  <a:pos x="6" y="23"/>
                </a:cxn>
                <a:cxn ang="0">
                  <a:pos x="6" y="32"/>
                </a:cxn>
                <a:cxn ang="0">
                  <a:pos x="8" y="38"/>
                </a:cxn>
                <a:cxn ang="0">
                  <a:pos x="11" y="41"/>
                </a:cxn>
                <a:cxn ang="0">
                  <a:pos x="15" y="42"/>
                </a:cxn>
                <a:cxn ang="0">
                  <a:pos x="20" y="42"/>
                </a:cxn>
                <a:cxn ang="0">
                  <a:pos x="21" y="39"/>
                </a:cxn>
                <a:cxn ang="0">
                  <a:pos x="24" y="38"/>
                </a:cxn>
                <a:cxn ang="0">
                  <a:pos x="24" y="33"/>
                </a:cxn>
                <a:cxn ang="0">
                  <a:pos x="26" y="29"/>
                </a:cxn>
                <a:cxn ang="0">
                  <a:pos x="26" y="24"/>
                </a:cxn>
              </a:cxnLst>
              <a:rect l="0" t="0" r="r" b="b"/>
              <a:pathLst>
                <a:path w="32" h="47">
                  <a:moveTo>
                    <a:pt x="32" y="24"/>
                  </a:moveTo>
                  <a:lnTo>
                    <a:pt x="32" y="24"/>
                  </a:lnTo>
                  <a:lnTo>
                    <a:pt x="30" y="33"/>
                  </a:lnTo>
                  <a:lnTo>
                    <a:pt x="30" y="33"/>
                  </a:lnTo>
                  <a:lnTo>
                    <a:pt x="29" y="41"/>
                  </a:lnTo>
                  <a:lnTo>
                    <a:pt x="29" y="41"/>
                  </a:lnTo>
                  <a:lnTo>
                    <a:pt x="26" y="44"/>
                  </a:lnTo>
                  <a:lnTo>
                    <a:pt x="23" y="46"/>
                  </a:lnTo>
                  <a:lnTo>
                    <a:pt x="23" y="46"/>
                  </a:lnTo>
                  <a:lnTo>
                    <a:pt x="20" y="47"/>
                  </a:lnTo>
                  <a:lnTo>
                    <a:pt x="15" y="47"/>
                  </a:lnTo>
                  <a:lnTo>
                    <a:pt x="15" y="47"/>
                  </a:lnTo>
                  <a:lnTo>
                    <a:pt x="8" y="46"/>
                  </a:lnTo>
                  <a:lnTo>
                    <a:pt x="8" y="46"/>
                  </a:lnTo>
                  <a:lnTo>
                    <a:pt x="5" y="44"/>
                  </a:lnTo>
                  <a:lnTo>
                    <a:pt x="3" y="41"/>
                  </a:lnTo>
                  <a:lnTo>
                    <a:pt x="3" y="41"/>
                  </a:lnTo>
                  <a:lnTo>
                    <a:pt x="0" y="33"/>
                  </a:lnTo>
                  <a:lnTo>
                    <a:pt x="0" y="33"/>
                  </a:lnTo>
                  <a:lnTo>
                    <a:pt x="0" y="24"/>
                  </a:lnTo>
                  <a:lnTo>
                    <a:pt x="0" y="24"/>
                  </a:lnTo>
                  <a:lnTo>
                    <a:pt x="0" y="14"/>
                  </a:lnTo>
                  <a:lnTo>
                    <a:pt x="0" y="14"/>
                  </a:lnTo>
                  <a:lnTo>
                    <a:pt x="3" y="6"/>
                  </a:lnTo>
                  <a:lnTo>
                    <a:pt x="3" y="6"/>
                  </a:lnTo>
                  <a:lnTo>
                    <a:pt x="6" y="3"/>
                  </a:lnTo>
                  <a:lnTo>
                    <a:pt x="9" y="2"/>
                  </a:lnTo>
                  <a:lnTo>
                    <a:pt x="9" y="2"/>
                  </a:lnTo>
                  <a:lnTo>
                    <a:pt x="12" y="0"/>
                  </a:lnTo>
                  <a:lnTo>
                    <a:pt x="17" y="0"/>
                  </a:lnTo>
                  <a:lnTo>
                    <a:pt x="17" y="0"/>
                  </a:lnTo>
                  <a:lnTo>
                    <a:pt x="24" y="2"/>
                  </a:lnTo>
                  <a:lnTo>
                    <a:pt x="24" y="2"/>
                  </a:lnTo>
                  <a:lnTo>
                    <a:pt x="26" y="3"/>
                  </a:lnTo>
                  <a:lnTo>
                    <a:pt x="29" y="6"/>
                  </a:lnTo>
                  <a:lnTo>
                    <a:pt x="29" y="6"/>
                  </a:lnTo>
                  <a:lnTo>
                    <a:pt x="30" y="14"/>
                  </a:lnTo>
                  <a:lnTo>
                    <a:pt x="30" y="14"/>
                  </a:lnTo>
                  <a:lnTo>
                    <a:pt x="32" y="24"/>
                  </a:lnTo>
                  <a:lnTo>
                    <a:pt x="32" y="24"/>
                  </a:lnTo>
                  <a:close/>
                  <a:moveTo>
                    <a:pt x="26" y="24"/>
                  </a:moveTo>
                  <a:lnTo>
                    <a:pt x="26" y="24"/>
                  </a:lnTo>
                  <a:lnTo>
                    <a:pt x="26" y="18"/>
                  </a:lnTo>
                  <a:lnTo>
                    <a:pt x="26" y="18"/>
                  </a:lnTo>
                  <a:lnTo>
                    <a:pt x="24" y="14"/>
                  </a:lnTo>
                  <a:lnTo>
                    <a:pt x="24" y="14"/>
                  </a:lnTo>
                  <a:lnTo>
                    <a:pt x="23" y="9"/>
                  </a:lnTo>
                  <a:lnTo>
                    <a:pt x="23" y="9"/>
                  </a:lnTo>
                  <a:lnTo>
                    <a:pt x="21" y="8"/>
                  </a:lnTo>
                  <a:lnTo>
                    <a:pt x="21" y="8"/>
                  </a:lnTo>
                  <a:lnTo>
                    <a:pt x="18" y="6"/>
                  </a:lnTo>
                  <a:lnTo>
                    <a:pt x="18" y="6"/>
                  </a:lnTo>
                  <a:lnTo>
                    <a:pt x="15" y="5"/>
                  </a:lnTo>
                  <a:lnTo>
                    <a:pt x="15" y="5"/>
                  </a:lnTo>
                  <a:lnTo>
                    <a:pt x="11" y="6"/>
                  </a:lnTo>
                  <a:lnTo>
                    <a:pt x="11" y="6"/>
                  </a:lnTo>
                  <a:lnTo>
                    <a:pt x="8" y="11"/>
                  </a:lnTo>
                  <a:lnTo>
                    <a:pt x="8" y="11"/>
                  </a:lnTo>
                  <a:lnTo>
                    <a:pt x="6" y="17"/>
                  </a:lnTo>
                  <a:lnTo>
                    <a:pt x="6" y="17"/>
                  </a:lnTo>
                  <a:lnTo>
                    <a:pt x="6" y="23"/>
                  </a:lnTo>
                  <a:lnTo>
                    <a:pt x="6" y="23"/>
                  </a:lnTo>
                  <a:lnTo>
                    <a:pt x="6" y="32"/>
                  </a:lnTo>
                  <a:lnTo>
                    <a:pt x="6" y="32"/>
                  </a:lnTo>
                  <a:lnTo>
                    <a:pt x="8" y="38"/>
                  </a:lnTo>
                  <a:lnTo>
                    <a:pt x="8" y="38"/>
                  </a:lnTo>
                  <a:lnTo>
                    <a:pt x="11" y="41"/>
                  </a:lnTo>
                  <a:lnTo>
                    <a:pt x="11" y="41"/>
                  </a:lnTo>
                  <a:lnTo>
                    <a:pt x="15" y="42"/>
                  </a:lnTo>
                  <a:lnTo>
                    <a:pt x="15" y="42"/>
                  </a:lnTo>
                  <a:lnTo>
                    <a:pt x="20" y="42"/>
                  </a:lnTo>
                  <a:lnTo>
                    <a:pt x="20" y="42"/>
                  </a:lnTo>
                  <a:lnTo>
                    <a:pt x="21" y="39"/>
                  </a:lnTo>
                  <a:lnTo>
                    <a:pt x="21" y="39"/>
                  </a:lnTo>
                  <a:lnTo>
                    <a:pt x="24" y="38"/>
                  </a:lnTo>
                  <a:lnTo>
                    <a:pt x="24" y="38"/>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26" name="Freeform 54"/>
            <p:cNvSpPr>
              <a:spLocks/>
            </p:cNvSpPr>
            <p:nvPr/>
          </p:nvSpPr>
          <p:spPr bwMode="auto">
            <a:xfrm>
              <a:off x="3866" y="1905"/>
              <a:ext cx="11" cy="21"/>
            </a:xfrm>
            <a:custGeom>
              <a:avLst/>
              <a:gdLst/>
              <a:ahLst/>
              <a:cxnLst>
                <a:cxn ang="0">
                  <a:pos x="26" y="45"/>
                </a:cxn>
                <a:cxn ang="0">
                  <a:pos x="26" y="45"/>
                </a:cxn>
                <a:cxn ang="0">
                  <a:pos x="26" y="46"/>
                </a:cxn>
                <a:cxn ang="0">
                  <a:pos x="26" y="46"/>
                </a:cxn>
                <a:cxn ang="0">
                  <a:pos x="2" y="46"/>
                </a:cxn>
                <a:cxn ang="0">
                  <a:pos x="0" y="46"/>
                </a:cxn>
                <a:cxn ang="0">
                  <a:pos x="0" y="46"/>
                </a:cxn>
                <a:cxn ang="0">
                  <a:pos x="0" y="45"/>
                </a:cxn>
                <a:cxn ang="0">
                  <a:pos x="0" y="45"/>
                </a:cxn>
                <a:cxn ang="0">
                  <a:pos x="0" y="43"/>
                </a:cxn>
                <a:cxn ang="0">
                  <a:pos x="0" y="42"/>
                </a:cxn>
                <a:cxn ang="0">
                  <a:pos x="0" y="42"/>
                </a:cxn>
                <a:cxn ang="0">
                  <a:pos x="2" y="42"/>
                </a:cxn>
                <a:cxn ang="0">
                  <a:pos x="11" y="7"/>
                </a:cxn>
                <a:cxn ang="0">
                  <a:pos x="2" y="12"/>
                </a:cxn>
                <a:cxn ang="0">
                  <a:pos x="0" y="12"/>
                </a:cxn>
                <a:cxn ang="0">
                  <a:pos x="0" y="12"/>
                </a:cxn>
                <a:cxn ang="0">
                  <a:pos x="0" y="12"/>
                </a:cxn>
                <a:cxn ang="0">
                  <a:pos x="0" y="10"/>
                </a:cxn>
                <a:cxn ang="0">
                  <a:pos x="0" y="9"/>
                </a:cxn>
                <a:cxn ang="0">
                  <a:pos x="0" y="9"/>
                </a:cxn>
                <a:cxn ang="0">
                  <a:pos x="0" y="7"/>
                </a:cxn>
                <a:cxn ang="0">
                  <a:pos x="11" y="1"/>
                </a:cxn>
                <a:cxn ang="0">
                  <a:pos x="12" y="0"/>
                </a:cxn>
                <a:cxn ang="0">
                  <a:pos x="12" y="0"/>
                </a:cxn>
                <a:cxn ang="0">
                  <a:pos x="12" y="0"/>
                </a:cxn>
                <a:cxn ang="0">
                  <a:pos x="14" y="0"/>
                </a:cxn>
                <a:cxn ang="0">
                  <a:pos x="15" y="0"/>
                </a:cxn>
                <a:cxn ang="0">
                  <a:pos x="17" y="0"/>
                </a:cxn>
                <a:cxn ang="0">
                  <a:pos x="17" y="1"/>
                </a:cxn>
                <a:cxn ang="0">
                  <a:pos x="17" y="1"/>
                </a:cxn>
                <a:cxn ang="0">
                  <a:pos x="26" y="42"/>
                </a:cxn>
                <a:cxn ang="0">
                  <a:pos x="26" y="42"/>
                </a:cxn>
                <a:cxn ang="0">
                  <a:pos x="26" y="42"/>
                </a:cxn>
                <a:cxn ang="0">
                  <a:pos x="26" y="43"/>
                </a:cxn>
                <a:cxn ang="0">
                  <a:pos x="26" y="45"/>
                </a:cxn>
              </a:cxnLst>
              <a:rect l="0" t="0" r="r" b="b"/>
              <a:pathLst>
                <a:path w="26" h="46">
                  <a:moveTo>
                    <a:pt x="26" y="45"/>
                  </a:moveTo>
                  <a:lnTo>
                    <a:pt x="26" y="45"/>
                  </a:lnTo>
                  <a:lnTo>
                    <a:pt x="26" y="45"/>
                  </a:lnTo>
                  <a:lnTo>
                    <a:pt x="26" y="45"/>
                  </a:lnTo>
                  <a:lnTo>
                    <a:pt x="26" y="46"/>
                  </a:lnTo>
                  <a:lnTo>
                    <a:pt x="26" y="46"/>
                  </a:lnTo>
                  <a:lnTo>
                    <a:pt x="26" y="46"/>
                  </a:lnTo>
                  <a:lnTo>
                    <a:pt x="26" y="46"/>
                  </a:lnTo>
                  <a:lnTo>
                    <a:pt x="26" y="46"/>
                  </a:lnTo>
                  <a:lnTo>
                    <a:pt x="2" y="46"/>
                  </a:lnTo>
                  <a:lnTo>
                    <a:pt x="2"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2" y="42"/>
                  </a:lnTo>
                  <a:lnTo>
                    <a:pt x="11" y="42"/>
                  </a:lnTo>
                  <a:lnTo>
                    <a:pt x="11" y="7"/>
                  </a:lnTo>
                  <a:lnTo>
                    <a:pt x="2" y="12"/>
                  </a:lnTo>
                  <a:lnTo>
                    <a:pt x="2"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1"/>
                  </a:lnTo>
                  <a:lnTo>
                    <a:pt x="17" y="1"/>
                  </a:lnTo>
                  <a:lnTo>
                    <a:pt x="17" y="1"/>
                  </a:lnTo>
                  <a:lnTo>
                    <a:pt x="17" y="42"/>
                  </a:lnTo>
                  <a:lnTo>
                    <a:pt x="26" y="42"/>
                  </a:lnTo>
                  <a:lnTo>
                    <a:pt x="26" y="42"/>
                  </a:lnTo>
                  <a:lnTo>
                    <a:pt x="26" y="42"/>
                  </a:lnTo>
                  <a:lnTo>
                    <a:pt x="26" y="42"/>
                  </a:lnTo>
                  <a:lnTo>
                    <a:pt x="26" y="42"/>
                  </a:lnTo>
                  <a:lnTo>
                    <a:pt x="26" y="42"/>
                  </a:lnTo>
                  <a:lnTo>
                    <a:pt x="26" y="43"/>
                  </a:lnTo>
                  <a:lnTo>
                    <a:pt x="26" y="43"/>
                  </a:lnTo>
                  <a:lnTo>
                    <a:pt x="26" y="45"/>
                  </a:lnTo>
                  <a:lnTo>
                    <a:pt x="26"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27" name="Freeform 55"/>
            <p:cNvSpPr>
              <a:spLocks noEditPoints="1"/>
            </p:cNvSpPr>
            <p:nvPr/>
          </p:nvSpPr>
          <p:spPr bwMode="auto">
            <a:xfrm>
              <a:off x="3891" y="1905"/>
              <a:ext cx="15" cy="21"/>
            </a:xfrm>
            <a:custGeom>
              <a:avLst/>
              <a:gdLst/>
              <a:ahLst/>
              <a:cxnLst>
                <a:cxn ang="0">
                  <a:pos x="33" y="24"/>
                </a:cxn>
                <a:cxn ang="0">
                  <a:pos x="32" y="33"/>
                </a:cxn>
                <a:cxn ang="0">
                  <a:pos x="29" y="40"/>
                </a:cxn>
                <a:cxn ang="0">
                  <a:pos x="24" y="45"/>
                </a:cxn>
                <a:cxn ang="0">
                  <a:pos x="20" y="46"/>
                </a:cxn>
                <a:cxn ang="0">
                  <a:pos x="17" y="46"/>
                </a:cxn>
                <a:cxn ang="0">
                  <a:pos x="9" y="45"/>
                </a:cxn>
                <a:cxn ang="0">
                  <a:pos x="5" y="40"/>
                </a:cxn>
                <a:cxn ang="0">
                  <a:pos x="2" y="33"/>
                </a:cxn>
                <a:cxn ang="0">
                  <a:pos x="0" y="24"/>
                </a:cxn>
                <a:cxn ang="0">
                  <a:pos x="2" y="13"/>
                </a:cxn>
                <a:cxn ang="0">
                  <a:pos x="5" y="6"/>
                </a:cxn>
                <a:cxn ang="0">
                  <a:pos x="6" y="3"/>
                </a:cxn>
                <a:cxn ang="0">
                  <a:pos x="9" y="1"/>
                </a:cxn>
                <a:cxn ang="0">
                  <a:pos x="17" y="0"/>
                </a:cxn>
                <a:cxn ang="0">
                  <a:pos x="21" y="0"/>
                </a:cxn>
                <a:cxn ang="0">
                  <a:pos x="24" y="1"/>
                </a:cxn>
                <a:cxn ang="0">
                  <a:pos x="29" y="6"/>
                </a:cxn>
                <a:cxn ang="0">
                  <a:pos x="32" y="13"/>
                </a:cxn>
                <a:cxn ang="0">
                  <a:pos x="33" y="24"/>
                </a:cxn>
                <a:cxn ang="0">
                  <a:pos x="26" y="24"/>
                </a:cxn>
                <a:cxn ang="0">
                  <a:pos x="26" y="18"/>
                </a:cxn>
                <a:cxn ang="0">
                  <a:pos x="26" y="13"/>
                </a:cxn>
                <a:cxn ang="0">
                  <a:pos x="24" y="9"/>
                </a:cxn>
                <a:cxn ang="0">
                  <a:pos x="23" y="7"/>
                </a:cxn>
                <a:cxn ang="0">
                  <a:pos x="20" y="6"/>
                </a:cxn>
                <a:cxn ang="0">
                  <a:pos x="17" y="4"/>
                </a:cxn>
                <a:cxn ang="0">
                  <a:pos x="12" y="6"/>
                </a:cxn>
                <a:cxn ang="0">
                  <a:pos x="9" y="10"/>
                </a:cxn>
                <a:cxn ang="0">
                  <a:pos x="8" y="16"/>
                </a:cxn>
                <a:cxn ang="0">
                  <a:pos x="8" y="22"/>
                </a:cxn>
                <a:cxn ang="0">
                  <a:pos x="8" y="31"/>
                </a:cxn>
                <a:cxn ang="0">
                  <a:pos x="9" y="37"/>
                </a:cxn>
                <a:cxn ang="0">
                  <a:pos x="12" y="40"/>
                </a:cxn>
                <a:cxn ang="0">
                  <a:pos x="17" y="42"/>
                </a:cxn>
                <a:cxn ang="0">
                  <a:pos x="20" y="42"/>
                </a:cxn>
                <a:cxn ang="0">
                  <a:pos x="23" y="39"/>
                </a:cxn>
                <a:cxn ang="0">
                  <a:pos x="24" y="37"/>
                </a:cxn>
                <a:cxn ang="0">
                  <a:pos x="26" y="33"/>
                </a:cxn>
                <a:cxn ang="0">
                  <a:pos x="26" y="28"/>
                </a:cxn>
                <a:cxn ang="0">
                  <a:pos x="26" y="24"/>
                </a:cxn>
              </a:cxnLst>
              <a:rect l="0" t="0" r="r" b="b"/>
              <a:pathLst>
                <a:path w="33" h="46">
                  <a:moveTo>
                    <a:pt x="33" y="24"/>
                  </a:moveTo>
                  <a:lnTo>
                    <a:pt x="33" y="24"/>
                  </a:lnTo>
                  <a:lnTo>
                    <a:pt x="32" y="33"/>
                  </a:lnTo>
                  <a:lnTo>
                    <a:pt x="32" y="33"/>
                  </a:lnTo>
                  <a:lnTo>
                    <a:pt x="29" y="40"/>
                  </a:lnTo>
                  <a:lnTo>
                    <a:pt x="29" y="40"/>
                  </a:lnTo>
                  <a:lnTo>
                    <a:pt x="27" y="43"/>
                  </a:lnTo>
                  <a:lnTo>
                    <a:pt x="24" y="45"/>
                  </a:lnTo>
                  <a:lnTo>
                    <a:pt x="24" y="45"/>
                  </a:lnTo>
                  <a:lnTo>
                    <a:pt x="20" y="46"/>
                  </a:lnTo>
                  <a:lnTo>
                    <a:pt x="17" y="46"/>
                  </a:lnTo>
                  <a:lnTo>
                    <a:pt x="17" y="46"/>
                  </a:lnTo>
                  <a:lnTo>
                    <a:pt x="9" y="45"/>
                  </a:lnTo>
                  <a:lnTo>
                    <a:pt x="9" y="45"/>
                  </a:lnTo>
                  <a:lnTo>
                    <a:pt x="6" y="43"/>
                  </a:lnTo>
                  <a:lnTo>
                    <a:pt x="5" y="40"/>
                  </a:lnTo>
                  <a:lnTo>
                    <a:pt x="5" y="40"/>
                  </a:lnTo>
                  <a:lnTo>
                    <a:pt x="2" y="33"/>
                  </a:lnTo>
                  <a:lnTo>
                    <a:pt x="2" y="33"/>
                  </a:lnTo>
                  <a:lnTo>
                    <a:pt x="0" y="24"/>
                  </a:lnTo>
                  <a:lnTo>
                    <a:pt x="0" y="24"/>
                  </a:lnTo>
                  <a:lnTo>
                    <a:pt x="2" y="13"/>
                  </a:lnTo>
                  <a:lnTo>
                    <a:pt x="2" y="13"/>
                  </a:lnTo>
                  <a:lnTo>
                    <a:pt x="5" y="6"/>
                  </a:lnTo>
                  <a:lnTo>
                    <a:pt x="5" y="6"/>
                  </a:lnTo>
                  <a:lnTo>
                    <a:pt x="6" y="3"/>
                  </a:lnTo>
                  <a:lnTo>
                    <a:pt x="9" y="1"/>
                  </a:lnTo>
                  <a:lnTo>
                    <a:pt x="9" y="1"/>
                  </a:lnTo>
                  <a:lnTo>
                    <a:pt x="12" y="0"/>
                  </a:lnTo>
                  <a:lnTo>
                    <a:pt x="17" y="0"/>
                  </a:lnTo>
                  <a:lnTo>
                    <a:pt x="17" y="0"/>
                  </a:lnTo>
                  <a:lnTo>
                    <a:pt x="21" y="0"/>
                  </a:lnTo>
                  <a:lnTo>
                    <a:pt x="24" y="1"/>
                  </a:lnTo>
                  <a:lnTo>
                    <a:pt x="24" y="1"/>
                  </a:lnTo>
                  <a:lnTo>
                    <a:pt x="27" y="3"/>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9"/>
                  </a:lnTo>
                  <a:lnTo>
                    <a:pt x="24" y="9"/>
                  </a:lnTo>
                  <a:lnTo>
                    <a:pt x="23" y="7"/>
                  </a:lnTo>
                  <a:lnTo>
                    <a:pt x="23" y="7"/>
                  </a:lnTo>
                  <a:lnTo>
                    <a:pt x="20" y="6"/>
                  </a:lnTo>
                  <a:lnTo>
                    <a:pt x="20" y="6"/>
                  </a:lnTo>
                  <a:lnTo>
                    <a:pt x="17" y="4"/>
                  </a:lnTo>
                  <a:lnTo>
                    <a:pt x="17" y="4"/>
                  </a:lnTo>
                  <a:lnTo>
                    <a:pt x="12" y="6"/>
                  </a:lnTo>
                  <a:lnTo>
                    <a:pt x="12" y="6"/>
                  </a:lnTo>
                  <a:lnTo>
                    <a:pt x="9" y="10"/>
                  </a:lnTo>
                  <a:lnTo>
                    <a:pt x="9" y="10"/>
                  </a:lnTo>
                  <a:lnTo>
                    <a:pt x="8" y="16"/>
                  </a:lnTo>
                  <a:lnTo>
                    <a:pt x="8" y="16"/>
                  </a:lnTo>
                  <a:lnTo>
                    <a:pt x="8" y="22"/>
                  </a:lnTo>
                  <a:lnTo>
                    <a:pt x="8" y="22"/>
                  </a:lnTo>
                  <a:lnTo>
                    <a:pt x="8" y="31"/>
                  </a:lnTo>
                  <a:lnTo>
                    <a:pt x="8" y="31"/>
                  </a:lnTo>
                  <a:lnTo>
                    <a:pt x="9" y="37"/>
                  </a:lnTo>
                  <a:lnTo>
                    <a:pt x="9" y="37"/>
                  </a:lnTo>
                  <a:lnTo>
                    <a:pt x="12" y="40"/>
                  </a:lnTo>
                  <a:lnTo>
                    <a:pt x="12" y="40"/>
                  </a:lnTo>
                  <a:lnTo>
                    <a:pt x="17" y="42"/>
                  </a:lnTo>
                  <a:lnTo>
                    <a:pt x="17" y="42"/>
                  </a:lnTo>
                  <a:lnTo>
                    <a:pt x="20" y="42"/>
                  </a:lnTo>
                  <a:lnTo>
                    <a:pt x="20" y="42"/>
                  </a:lnTo>
                  <a:lnTo>
                    <a:pt x="23" y="39"/>
                  </a:lnTo>
                  <a:lnTo>
                    <a:pt x="23" y="39"/>
                  </a:lnTo>
                  <a:lnTo>
                    <a:pt x="24" y="37"/>
                  </a:lnTo>
                  <a:lnTo>
                    <a:pt x="24" y="37"/>
                  </a:lnTo>
                  <a:lnTo>
                    <a:pt x="26" y="33"/>
                  </a:lnTo>
                  <a:lnTo>
                    <a:pt x="26"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28" name="Freeform 56"/>
            <p:cNvSpPr>
              <a:spLocks/>
            </p:cNvSpPr>
            <p:nvPr/>
          </p:nvSpPr>
          <p:spPr bwMode="auto">
            <a:xfrm>
              <a:off x="3807" y="2111"/>
              <a:ext cx="13" cy="21"/>
            </a:xfrm>
            <a:custGeom>
              <a:avLst/>
              <a:gdLst/>
              <a:ahLst/>
              <a:cxnLst>
                <a:cxn ang="0">
                  <a:pos x="27" y="44"/>
                </a:cxn>
                <a:cxn ang="0">
                  <a:pos x="27" y="45"/>
                </a:cxn>
                <a:cxn ang="0">
                  <a:pos x="27" y="45"/>
                </a:cxn>
                <a:cxn ang="0">
                  <a:pos x="25" y="47"/>
                </a:cxn>
                <a:cxn ang="0">
                  <a:pos x="1" y="47"/>
                </a:cxn>
                <a:cxn ang="0">
                  <a:pos x="1" y="47"/>
                </a:cxn>
                <a:cxn ang="0">
                  <a:pos x="1" y="45"/>
                </a:cxn>
                <a:cxn ang="0">
                  <a:pos x="0" y="45"/>
                </a:cxn>
                <a:cxn ang="0">
                  <a:pos x="0" y="44"/>
                </a:cxn>
                <a:cxn ang="0">
                  <a:pos x="0" y="42"/>
                </a:cxn>
                <a:cxn ang="0">
                  <a:pos x="1" y="42"/>
                </a:cxn>
                <a:cxn ang="0">
                  <a:pos x="1" y="42"/>
                </a:cxn>
                <a:cxn ang="0">
                  <a:pos x="1" y="42"/>
                </a:cxn>
                <a:cxn ang="0">
                  <a:pos x="12" y="6"/>
                </a:cxn>
                <a:cxn ang="0">
                  <a:pos x="3" y="12"/>
                </a:cxn>
                <a:cxn ang="0">
                  <a:pos x="1" y="12"/>
                </a:cxn>
                <a:cxn ang="0">
                  <a:pos x="0" y="12"/>
                </a:cxn>
                <a:cxn ang="0">
                  <a:pos x="0" y="11"/>
                </a:cxn>
                <a:cxn ang="0">
                  <a:pos x="0" y="11"/>
                </a:cxn>
                <a:cxn ang="0">
                  <a:pos x="0" y="9"/>
                </a:cxn>
                <a:cxn ang="0">
                  <a:pos x="0" y="8"/>
                </a:cxn>
                <a:cxn ang="0">
                  <a:pos x="1" y="8"/>
                </a:cxn>
                <a:cxn ang="0">
                  <a:pos x="12" y="0"/>
                </a:cxn>
                <a:cxn ang="0">
                  <a:pos x="12" y="0"/>
                </a:cxn>
                <a:cxn ang="0">
                  <a:pos x="12" y="0"/>
                </a:cxn>
                <a:cxn ang="0">
                  <a:pos x="13" y="0"/>
                </a:cxn>
                <a:cxn ang="0">
                  <a:pos x="15" y="0"/>
                </a:cxn>
                <a:cxn ang="0">
                  <a:pos x="16" y="0"/>
                </a:cxn>
                <a:cxn ang="0">
                  <a:pos x="16" y="0"/>
                </a:cxn>
                <a:cxn ang="0">
                  <a:pos x="18" y="0"/>
                </a:cxn>
                <a:cxn ang="0">
                  <a:pos x="18" y="2"/>
                </a:cxn>
                <a:cxn ang="0">
                  <a:pos x="25" y="42"/>
                </a:cxn>
                <a:cxn ang="0">
                  <a:pos x="25" y="42"/>
                </a:cxn>
                <a:cxn ang="0">
                  <a:pos x="27" y="42"/>
                </a:cxn>
                <a:cxn ang="0">
                  <a:pos x="27" y="42"/>
                </a:cxn>
                <a:cxn ang="0">
                  <a:pos x="27" y="44"/>
                </a:cxn>
              </a:cxnLst>
              <a:rect l="0" t="0" r="r" b="b"/>
              <a:pathLst>
                <a:path w="27" h="47">
                  <a:moveTo>
                    <a:pt x="27" y="44"/>
                  </a:moveTo>
                  <a:lnTo>
                    <a:pt x="27" y="44"/>
                  </a:lnTo>
                  <a:lnTo>
                    <a:pt x="27" y="45"/>
                  </a:lnTo>
                  <a:lnTo>
                    <a:pt x="27" y="45"/>
                  </a:lnTo>
                  <a:lnTo>
                    <a:pt x="27" y="45"/>
                  </a:lnTo>
                  <a:lnTo>
                    <a:pt x="27" y="45"/>
                  </a:lnTo>
                  <a:lnTo>
                    <a:pt x="25" y="47"/>
                  </a:lnTo>
                  <a:lnTo>
                    <a:pt x="25" y="47"/>
                  </a:lnTo>
                  <a:lnTo>
                    <a:pt x="25" y="47"/>
                  </a:lnTo>
                  <a:lnTo>
                    <a:pt x="1" y="47"/>
                  </a:lnTo>
                  <a:lnTo>
                    <a:pt x="1" y="47"/>
                  </a:lnTo>
                  <a:lnTo>
                    <a:pt x="1" y="47"/>
                  </a:lnTo>
                  <a:lnTo>
                    <a:pt x="1" y="47"/>
                  </a:lnTo>
                  <a:lnTo>
                    <a:pt x="1" y="45"/>
                  </a:lnTo>
                  <a:lnTo>
                    <a:pt x="1" y="45"/>
                  </a:lnTo>
                  <a:lnTo>
                    <a:pt x="0" y="45"/>
                  </a:lnTo>
                  <a:lnTo>
                    <a:pt x="0" y="45"/>
                  </a:lnTo>
                  <a:lnTo>
                    <a:pt x="0" y="44"/>
                  </a:lnTo>
                  <a:lnTo>
                    <a:pt x="0" y="44"/>
                  </a:lnTo>
                  <a:lnTo>
                    <a:pt x="0" y="42"/>
                  </a:lnTo>
                  <a:lnTo>
                    <a:pt x="0" y="42"/>
                  </a:lnTo>
                  <a:lnTo>
                    <a:pt x="1" y="42"/>
                  </a:lnTo>
                  <a:lnTo>
                    <a:pt x="1" y="42"/>
                  </a:lnTo>
                  <a:lnTo>
                    <a:pt x="1" y="42"/>
                  </a:lnTo>
                  <a:lnTo>
                    <a:pt x="1" y="42"/>
                  </a:lnTo>
                  <a:lnTo>
                    <a:pt x="1" y="42"/>
                  </a:lnTo>
                  <a:lnTo>
                    <a:pt x="12" y="42"/>
                  </a:lnTo>
                  <a:lnTo>
                    <a:pt x="12" y="6"/>
                  </a:lnTo>
                  <a:lnTo>
                    <a:pt x="3" y="12"/>
                  </a:lnTo>
                  <a:lnTo>
                    <a:pt x="3" y="12"/>
                  </a:lnTo>
                  <a:lnTo>
                    <a:pt x="1" y="12"/>
                  </a:lnTo>
                  <a:lnTo>
                    <a:pt x="1" y="12"/>
                  </a:lnTo>
                  <a:lnTo>
                    <a:pt x="0" y="12"/>
                  </a:lnTo>
                  <a:lnTo>
                    <a:pt x="0" y="12"/>
                  </a:lnTo>
                  <a:lnTo>
                    <a:pt x="0" y="11"/>
                  </a:lnTo>
                  <a:lnTo>
                    <a:pt x="0" y="11"/>
                  </a:lnTo>
                  <a:lnTo>
                    <a:pt x="0" y="11"/>
                  </a:lnTo>
                  <a:lnTo>
                    <a:pt x="0" y="11"/>
                  </a:lnTo>
                  <a:lnTo>
                    <a:pt x="0" y="9"/>
                  </a:lnTo>
                  <a:lnTo>
                    <a:pt x="0" y="9"/>
                  </a:lnTo>
                  <a:lnTo>
                    <a:pt x="0" y="8"/>
                  </a:lnTo>
                  <a:lnTo>
                    <a:pt x="0" y="8"/>
                  </a:lnTo>
                  <a:lnTo>
                    <a:pt x="1" y="8"/>
                  </a:lnTo>
                  <a:lnTo>
                    <a:pt x="1" y="8"/>
                  </a:lnTo>
                  <a:lnTo>
                    <a:pt x="1" y="8"/>
                  </a:lnTo>
                  <a:lnTo>
                    <a:pt x="12" y="0"/>
                  </a:lnTo>
                  <a:lnTo>
                    <a:pt x="12" y="0"/>
                  </a:lnTo>
                  <a:lnTo>
                    <a:pt x="12" y="0"/>
                  </a:lnTo>
                  <a:lnTo>
                    <a:pt x="12" y="0"/>
                  </a:lnTo>
                  <a:lnTo>
                    <a:pt x="12" y="0"/>
                  </a:lnTo>
                  <a:lnTo>
                    <a:pt x="12" y="0"/>
                  </a:lnTo>
                  <a:lnTo>
                    <a:pt x="13" y="0"/>
                  </a:lnTo>
                  <a:lnTo>
                    <a:pt x="13" y="0"/>
                  </a:lnTo>
                  <a:lnTo>
                    <a:pt x="15" y="0"/>
                  </a:lnTo>
                  <a:lnTo>
                    <a:pt x="15" y="0"/>
                  </a:lnTo>
                  <a:lnTo>
                    <a:pt x="16" y="0"/>
                  </a:lnTo>
                  <a:lnTo>
                    <a:pt x="16" y="0"/>
                  </a:lnTo>
                  <a:lnTo>
                    <a:pt x="16" y="0"/>
                  </a:lnTo>
                  <a:lnTo>
                    <a:pt x="16" y="0"/>
                  </a:lnTo>
                  <a:lnTo>
                    <a:pt x="18" y="0"/>
                  </a:lnTo>
                  <a:lnTo>
                    <a:pt x="18" y="0"/>
                  </a:lnTo>
                  <a:lnTo>
                    <a:pt x="18" y="2"/>
                  </a:lnTo>
                  <a:lnTo>
                    <a:pt x="18" y="42"/>
                  </a:lnTo>
                  <a:lnTo>
                    <a:pt x="25" y="42"/>
                  </a:lnTo>
                  <a:lnTo>
                    <a:pt x="25" y="42"/>
                  </a:lnTo>
                  <a:lnTo>
                    <a:pt x="25" y="42"/>
                  </a:lnTo>
                  <a:lnTo>
                    <a:pt x="25" y="42"/>
                  </a:lnTo>
                  <a:lnTo>
                    <a:pt x="27" y="42"/>
                  </a:lnTo>
                  <a:lnTo>
                    <a:pt x="27"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29" name="Freeform 57"/>
            <p:cNvSpPr>
              <a:spLocks noEditPoints="1"/>
            </p:cNvSpPr>
            <p:nvPr/>
          </p:nvSpPr>
          <p:spPr bwMode="auto">
            <a:xfrm>
              <a:off x="3836" y="2111"/>
              <a:ext cx="15" cy="21"/>
            </a:xfrm>
            <a:custGeom>
              <a:avLst/>
              <a:gdLst/>
              <a:ahLst/>
              <a:cxnLst>
                <a:cxn ang="0">
                  <a:pos x="32" y="23"/>
                </a:cxn>
                <a:cxn ang="0">
                  <a:pos x="32" y="33"/>
                </a:cxn>
                <a:cxn ang="0">
                  <a:pos x="29" y="41"/>
                </a:cxn>
                <a:cxn ang="0">
                  <a:pos x="23" y="45"/>
                </a:cxn>
                <a:cxn ang="0">
                  <a:pos x="20" y="47"/>
                </a:cxn>
                <a:cxn ang="0">
                  <a:pos x="15" y="47"/>
                </a:cxn>
                <a:cxn ang="0">
                  <a:pos x="8" y="45"/>
                </a:cxn>
                <a:cxn ang="0">
                  <a:pos x="3" y="41"/>
                </a:cxn>
                <a:cxn ang="0">
                  <a:pos x="0" y="33"/>
                </a:cxn>
                <a:cxn ang="0">
                  <a:pos x="0" y="23"/>
                </a:cxn>
                <a:cxn ang="0">
                  <a:pos x="2" y="14"/>
                </a:cxn>
                <a:cxn ang="0">
                  <a:pos x="3" y="6"/>
                </a:cxn>
                <a:cxn ang="0">
                  <a:pos x="6" y="3"/>
                </a:cxn>
                <a:cxn ang="0">
                  <a:pos x="9" y="2"/>
                </a:cxn>
                <a:cxn ang="0">
                  <a:pos x="17" y="0"/>
                </a:cxn>
                <a:cxn ang="0">
                  <a:pos x="24" y="2"/>
                </a:cxn>
                <a:cxn ang="0">
                  <a:pos x="26" y="3"/>
                </a:cxn>
                <a:cxn ang="0">
                  <a:pos x="29" y="6"/>
                </a:cxn>
                <a:cxn ang="0">
                  <a:pos x="32" y="14"/>
                </a:cxn>
                <a:cxn ang="0">
                  <a:pos x="32" y="23"/>
                </a:cxn>
                <a:cxn ang="0">
                  <a:pos x="26" y="24"/>
                </a:cxn>
                <a:cxn ang="0">
                  <a:pos x="26" y="17"/>
                </a:cxn>
                <a:cxn ang="0">
                  <a:pos x="24" y="12"/>
                </a:cxn>
                <a:cxn ang="0">
                  <a:pos x="23" y="9"/>
                </a:cxn>
                <a:cxn ang="0">
                  <a:pos x="21" y="6"/>
                </a:cxn>
                <a:cxn ang="0">
                  <a:pos x="20" y="5"/>
                </a:cxn>
                <a:cxn ang="0">
                  <a:pos x="17" y="5"/>
                </a:cxn>
                <a:cxn ang="0">
                  <a:pos x="11" y="6"/>
                </a:cxn>
                <a:cxn ang="0">
                  <a:pos x="8" y="9"/>
                </a:cxn>
                <a:cxn ang="0">
                  <a:pos x="6" y="15"/>
                </a:cxn>
                <a:cxn ang="0">
                  <a:pos x="6" y="23"/>
                </a:cxn>
                <a:cxn ang="0">
                  <a:pos x="6" y="32"/>
                </a:cxn>
                <a:cxn ang="0">
                  <a:pos x="9" y="38"/>
                </a:cxn>
                <a:cxn ang="0">
                  <a:pos x="12" y="41"/>
                </a:cxn>
                <a:cxn ang="0">
                  <a:pos x="15" y="42"/>
                </a:cxn>
                <a:cxn ang="0">
                  <a:pos x="20" y="41"/>
                </a:cxn>
                <a:cxn ang="0">
                  <a:pos x="21" y="39"/>
                </a:cxn>
                <a:cxn ang="0">
                  <a:pos x="24" y="36"/>
                </a:cxn>
                <a:cxn ang="0">
                  <a:pos x="24" y="33"/>
                </a:cxn>
                <a:cxn ang="0">
                  <a:pos x="26" y="29"/>
                </a:cxn>
                <a:cxn ang="0">
                  <a:pos x="26" y="24"/>
                </a:cxn>
              </a:cxnLst>
              <a:rect l="0" t="0" r="r" b="b"/>
              <a:pathLst>
                <a:path w="32" h="47">
                  <a:moveTo>
                    <a:pt x="32" y="23"/>
                  </a:moveTo>
                  <a:lnTo>
                    <a:pt x="32" y="23"/>
                  </a:lnTo>
                  <a:lnTo>
                    <a:pt x="32" y="33"/>
                  </a:lnTo>
                  <a:lnTo>
                    <a:pt x="32" y="33"/>
                  </a:lnTo>
                  <a:lnTo>
                    <a:pt x="29" y="41"/>
                  </a:lnTo>
                  <a:lnTo>
                    <a:pt x="29" y="41"/>
                  </a:lnTo>
                  <a:lnTo>
                    <a:pt x="26" y="44"/>
                  </a:lnTo>
                  <a:lnTo>
                    <a:pt x="23" y="45"/>
                  </a:lnTo>
                  <a:lnTo>
                    <a:pt x="23" y="45"/>
                  </a:lnTo>
                  <a:lnTo>
                    <a:pt x="20" y="47"/>
                  </a:lnTo>
                  <a:lnTo>
                    <a:pt x="15" y="47"/>
                  </a:lnTo>
                  <a:lnTo>
                    <a:pt x="15" y="47"/>
                  </a:lnTo>
                  <a:lnTo>
                    <a:pt x="8" y="45"/>
                  </a:lnTo>
                  <a:lnTo>
                    <a:pt x="8" y="45"/>
                  </a:lnTo>
                  <a:lnTo>
                    <a:pt x="6" y="44"/>
                  </a:lnTo>
                  <a:lnTo>
                    <a:pt x="3" y="41"/>
                  </a:lnTo>
                  <a:lnTo>
                    <a:pt x="3" y="41"/>
                  </a:lnTo>
                  <a:lnTo>
                    <a:pt x="0" y="33"/>
                  </a:lnTo>
                  <a:lnTo>
                    <a:pt x="0" y="33"/>
                  </a:lnTo>
                  <a:lnTo>
                    <a:pt x="0" y="23"/>
                  </a:lnTo>
                  <a:lnTo>
                    <a:pt x="0" y="23"/>
                  </a:lnTo>
                  <a:lnTo>
                    <a:pt x="2" y="14"/>
                  </a:lnTo>
                  <a:lnTo>
                    <a:pt x="2" y="14"/>
                  </a:lnTo>
                  <a:lnTo>
                    <a:pt x="3" y="6"/>
                  </a:lnTo>
                  <a:lnTo>
                    <a:pt x="3" y="6"/>
                  </a:lnTo>
                  <a:lnTo>
                    <a:pt x="6" y="3"/>
                  </a:lnTo>
                  <a:lnTo>
                    <a:pt x="9" y="2"/>
                  </a:lnTo>
                  <a:lnTo>
                    <a:pt x="9" y="2"/>
                  </a:lnTo>
                  <a:lnTo>
                    <a:pt x="12" y="0"/>
                  </a:lnTo>
                  <a:lnTo>
                    <a:pt x="17" y="0"/>
                  </a:lnTo>
                  <a:lnTo>
                    <a:pt x="17" y="0"/>
                  </a:lnTo>
                  <a:lnTo>
                    <a:pt x="24" y="2"/>
                  </a:lnTo>
                  <a:lnTo>
                    <a:pt x="24" y="2"/>
                  </a:lnTo>
                  <a:lnTo>
                    <a:pt x="26" y="3"/>
                  </a:lnTo>
                  <a:lnTo>
                    <a:pt x="29" y="6"/>
                  </a:lnTo>
                  <a:lnTo>
                    <a:pt x="29" y="6"/>
                  </a:lnTo>
                  <a:lnTo>
                    <a:pt x="32" y="14"/>
                  </a:lnTo>
                  <a:lnTo>
                    <a:pt x="32" y="14"/>
                  </a:lnTo>
                  <a:lnTo>
                    <a:pt x="32" y="23"/>
                  </a:lnTo>
                  <a:lnTo>
                    <a:pt x="32" y="23"/>
                  </a:lnTo>
                  <a:close/>
                  <a:moveTo>
                    <a:pt x="26" y="24"/>
                  </a:moveTo>
                  <a:lnTo>
                    <a:pt x="26" y="24"/>
                  </a:lnTo>
                  <a:lnTo>
                    <a:pt x="26" y="17"/>
                  </a:lnTo>
                  <a:lnTo>
                    <a:pt x="26" y="17"/>
                  </a:lnTo>
                  <a:lnTo>
                    <a:pt x="24" y="12"/>
                  </a:lnTo>
                  <a:lnTo>
                    <a:pt x="24" y="12"/>
                  </a:lnTo>
                  <a:lnTo>
                    <a:pt x="23" y="9"/>
                  </a:lnTo>
                  <a:lnTo>
                    <a:pt x="23" y="9"/>
                  </a:lnTo>
                  <a:lnTo>
                    <a:pt x="21" y="6"/>
                  </a:lnTo>
                  <a:lnTo>
                    <a:pt x="21" y="6"/>
                  </a:lnTo>
                  <a:lnTo>
                    <a:pt x="20" y="5"/>
                  </a:lnTo>
                  <a:lnTo>
                    <a:pt x="20" y="5"/>
                  </a:lnTo>
                  <a:lnTo>
                    <a:pt x="17" y="5"/>
                  </a:lnTo>
                  <a:lnTo>
                    <a:pt x="17" y="5"/>
                  </a:lnTo>
                  <a:lnTo>
                    <a:pt x="11" y="6"/>
                  </a:lnTo>
                  <a:lnTo>
                    <a:pt x="11" y="6"/>
                  </a:lnTo>
                  <a:lnTo>
                    <a:pt x="8" y="9"/>
                  </a:lnTo>
                  <a:lnTo>
                    <a:pt x="8" y="9"/>
                  </a:lnTo>
                  <a:lnTo>
                    <a:pt x="6" y="15"/>
                  </a:lnTo>
                  <a:lnTo>
                    <a:pt x="6" y="15"/>
                  </a:lnTo>
                  <a:lnTo>
                    <a:pt x="6" y="23"/>
                  </a:lnTo>
                  <a:lnTo>
                    <a:pt x="6" y="23"/>
                  </a:lnTo>
                  <a:lnTo>
                    <a:pt x="6" y="32"/>
                  </a:lnTo>
                  <a:lnTo>
                    <a:pt x="6" y="32"/>
                  </a:lnTo>
                  <a:lnTo>
                    <a:pt x="9" y="38"/>
                  </a:lnTo>
                  <a:lnTo>
                    <a:pt x="9" y="38"/>
                  </a:lnTo>
                  <a:lnTo>
                    <a:pt x="12" y="41"/>
                  </a:lnTo>
                  <a:lnTo>
                    <a:pt x="12" y="41"/>
                  </a:lnTo>
                  <a:lnTo>
                    <a:pt x="15" y="42"/>
                  </a:lnTo>
                  <a:lnTo>
                    <a:pt x="15" y="42"/>
                  </a:lnTo>
                  <a:lnTo>
                    <a:pt x="20" y="41"/>
                  </a:lnTo>
                  <a:lnTo>
                    <a:pt x="20" y="41"/>
                  </a:lnTo>
                  <a:lnTo>
                    <a:pt x="21" y="39"/>
                  </a:lnTo>
                  <a:lnTo>
                    <a:pt x="21" y="39"/>
                  </a:lnTo>
                  <a:lnTo>
                    <a:pt x="24" y="36"/>
                  </a:lnTo>
                  <a:lnTo>
                    <a:pt x="24" y="36"/>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30" name="Freeform 58"/>
            <p:cNvSpPr>
              <a:spLocks/>
            </p:cNvSpPr>
            <p:nvPr/>
          </p:nvSpPr>
          <p:spPr bwMode="auto">
            <a:xfrm>
              <a:off x="3869" y="2108"/>
              <a:ext cx="12" cy="22"/>
            </a:xfrm>
            <a:custGeom>
              <a:avLst/>
              <a:gdLst/>
              <a:ahLst/>
              <a:cxnLst>
                <a:cxn ang="0">
                  <a:pos x="27" y="43"/>
                </a:cxn>
                <a:cxn ang="0">
                  <a:pos x="27" y="45"/>
                </a:cxn>
                <a:cxn ang="0">
                  <a:pos x="26" y="45"/>
                </a:cxn>
                <a:cxn ang="0">
                  <a:pos x="26" y="46"/>
                </a:cxn>
                <a:cxn ang="0">
                  <a:pos x="2" y="46"/>
                </a:cxn>
                <a:cxn ang="0">
                  <a:pos x="0" y="46"/>
                </a:cxn>
                <a:cxn ang="0">
                  <a:pos x="0" y="45"/>
                </a:cxn>
                <a:cxn ang="0">
                  <a:pos x="0" y="45"/>
                </a:cxn>
                <a:cxn ang="0">
                  <a:pos x="0" y="43"/>
                </a:cxn>
                <a:cxn ang="0">
                  <a:pos x="0" y="42"/>
                </a:cxn>
                <a:cxn ang="0">
                  <a:pos x="0" y="42"/>
                </a:cxn>
                <a:cxn ang="0">
                  <a:pos x="0" y="42"/>
                </a:cxn>
                <a:cxn ang="0">
                  <a:pos x="2" y="42"/>
                </a:cxn>
                <a:cxn ang="0">
                  <a:pos x="11" y="6"/>
                </a:cxn>
                <a:cxn ang="0">
                  <a:pos x="2" y="12"/>
                </a:cxn>
                <a:cxn ang="0">
                  <a:pos x="2" y="12"/>
                </a:cxn>
                <a:cxn ang="0">
                  <a:pos x="0" y="12"/>
                </a:cxn>
                <a:cxn ang="0">
                  <a:pos x="0" y="10"/>
                </a:cxn>
                <a:cxn ang="0">
                  <a:pos x="0" y="10"/>
                </a:cxn>
                <a:cxn ang="0">
                  <a:pos x="0" y="9"/>
                </a:cxn>
                <a:cxn ang="0">
                  <a:pos x="0" y="7"/>
                </a:cxn>
                <a:cxn ang="0">
                  <a:pos x="0" y="7"/>
                </a:cxn>
                <a:cxn ang="0">
                  <a:pos x="12" y="0"/>
                </a:cxn>
                <a:cxn ang="0">
                  <a:pos x="12" y="0"/>
                </a:cxn>
                <a:cxn ang="0">
                  <a:pos x="12" y="0"/>
                </a:cxn>
                <a:cxn ang="0">
                  <a:pos x="14" y="0"/>
                </a:cxn>
                <a:cxn ang="0">
                  <a:pos x="14" y="0"/>
                </a:cxn>
                <a:cxn ang="0">
                  <a:pos x="15" y="0"/>
                </a:cxn>
                <a:cxn ang="0">
                  <a:pos x="17" y="0"/>
                </a:cxn>
                <a:cxn ang="0">
                  <a:pos x="17" y="0"/>
                </a:cxn>
                <a:cxn ang="0">
                  <a:pos x="17" y="1"/>
                </a:cxn>
                <a:cxn ang="0">
                  <a:pos x="26" y="42"/>
                </a:cxn>
                <a:cxn ang="0">
                  <a:pos x="26" y="42"/>
                </a:cxn>
                <a:cxn ang="0">
                  <a:pos x="26" y="42"/>
                </a:cxn>
                <a:cxn ang="0">
                  <a:pos x="27" y="42"/>
                </a:cxn>
                <a:cxn ang="0">
                  <a:pos x="27" y="43"/>
                </a:cxn>
              </a:cxnLst>
              <a:rect l="0" t="0" r="r" b="b"/>
              <a:pathLst>
                <a:path w="27" h="46">
                  <a:moveTo>
                    <a:pt x="27" y="43"/>
                  </a:moveTo>
                  <a:lnTo>
                    <a:pt x="27" y="43"/>
                  </a:lnTo>
                  <a:lnTo>
                    <a:pt x="27" y="45"/>
                  </a:lnTo>
                  <a:lnTo>
                    <a:pt x="27" y="45"/>
                  </a:lnTo>
                  <a:lnTo>
                    <a:pt x="26" y="45"/>
                  </a:lnTo>
                  <a:lnTo>
                    <a:pt x="26" y="45"/>
                  </a:lnTo>
                  <a:lnTo>
                    <a:pt x="26" y="46"/>
                  </a:lnTo>
                  <a:lnTo>
                    <a:pt x="26" y="46"/>
                  </a:lnTo>
                  <a:lnTo>
                    <a:pt x="26" y="46"/>
                  </a:lnTo>
                  <a:lnTo>
                    <a:pt x="2" y="46"/>
                  </a:lnTo>
                  <a:lnTo>
                    <a:pt x="2"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0" y="42"/>
                  </a:lnTo>
                  <a:lnTo>
                    <a:pt x="0" y="42"/>
                  </a:lnTo>
                  <a:lnTo>
                    <a:pt x="2" y="42"/>
                  </a:lnTo>
                  <a:lnTo>
                    <a:pt x="11" y="42"/>
                  </a:lnTo>
                  <a:lnTo>
                    <a:pt x="11" y="6"/>
                  </a:lnTo>
                  <a:lnTo>
                    <a:pt x="2" y="12"/>
                  </a:lnTo>
                  <a:lnTo>
                    <a:pt x="2" y="12"/>
                  </a:lnTo>
                  <a:lnTo>
                    <a:pt x="2" y="12"/>
                  </a:lnTo>
                  <a:lnTo>
                    <a:pt x="2" y="12"/>
                  </a:lnTo>
                  <a:lnTo>
                    <a:pt x="0" y="12"/>
                  </a:lnTo>
                  <a:lnTo>
                    <a:pt x="0" y="12"/>
                  </a:lnTo>
                  <a:lnTo>
                    <a:pt x="0" y="10"/>
                  </a:lnTo>
                  <a:lnTo>
                    <a:pt x="0" y="10"/>
                  </a:lnTo>
                  <a:lnTo>
                    <a:pt x="0" y="10"/>
                  </a:lnTo>
                  <a:lnTo>
                    <a:pt x="0" y="10"/>
                  </a:lnTo>
                  <a:lnTo>
                    <a:pt x="0" y="9"/>
                  </a:lnTo>
                  <a:lnTo>
                    <a:pt x="0" y="9"/>
                  </a:lnTo>
                  <a:lnTo>
                    <a:pt x="0" y="7"/>
                  </a:lnTo>
                  <a:lnTo>
                    <a:pt x="0" y="7"/>
                  </a:lnTo>
                  <a:lnTo>
                    <a:pt x="0" y="7"/>
                  </a:lnTo>
                  <a:lnTo>
                    <a:pt x="0" y="7"/>
                  </a:lnTo>
                  <a:lnTo>
                    <a:pt x="0" y="7"/>
                  </a:lnTo>
                  <a:lnTo>
                    <a:pt x="12" y="0"/>
                  </a:lnTo>
                  <a:lnTo>
                    <a:pt x="12" y="0"/>
                  </a:lnTo>
                  <a:lnTo>
                    <a:pt x="12" y="0"/>
                  </a:lnTo>
                  <a:lnTo>
                    <a:pt x="12" y="0"/>
                  </a:lnTo>
                  <a:lnTo>
                    <a:pt x="12" y="0"/>
                  </a:lnTo>
                  <a:lnTo>
                    <a:pt x="12" y="0"/>
                  </a:lnTo>
                  <a:lnTo>
                    <a:pt x="14" y="0"/>
                  </a:lnTo>
                  <a:lnTo>
                    <a:pt x="14" y="0"/>
                  </a:lnTo>
                  <a:lnTo>
                    <a:pt x="14" y="0"/>
                  </a:lnTo>
                  <a:lnTo>
                    <a:pt x="14" y="0"/>
                  </a:lnTo>
                  <a:lnTo>
                    <a:pt x="15" y="0"/>
                  </a:lnTo>
                  <a:lnTo>
                    <a:pt x="15" y="0"/>
                  </a:lnTo>
                  <a:lnTo>
                    <a:pt x="17" y="0"/>
                  </a:lnTo>
                  <a:lnTo>
                    <a:pt x="17" y="0"/>
                  </a:lnTo>
                  <a:lnTo>
                    <a:pt x="17" y="0"/>
                  </a:lnTo>
                  <a:lnTo>
                    <a:pt x="17" y="0"/>
                  </a:lnTo>
                  <a:lnTo>
                    <a:pt x="17" y="1"/>
                  </a:lnTo>
                  <a:lnTo>
                    <a:pt x="17" y="42"/>
                  </a:lnTo>
                  <a:lnTo>
                    <a:pt x="26" y="42"/>
                  </a:lnTo>
                  <a:lnTo>
                    <a:pt x="26" y="42"/>
                  </a:lnTo>
                  <a:lnTo>
                    <a:pt x="26" y="42"/>
                  </a:lnTo>
                  <a:lnTo>
                    <a:pt x="26" y="42"/>
                  </a:lnTo>
                  <a:lnTo>
                    <a:pt x="26" y="42"/>
                  </a:lnTo>
                  <a:lnTo>
                    <a:pt x="26" y="42"/>
                  </a:lnTo>
                  <a:lnTo>
                    <a:pt x="27" y="42"/>
                  </a:lnTo>
                  <a:lnTo>
                    <a:pt x="27" y="42"/>
                  </a:lnTo>
                  <a:lnTo>
                    <a:pt x="27" y="43"/>
                  </a:lnTo>
                  <a:lnTo>
                    <a:pt x="27"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31" name="Freeform 59"/>
            <p:cNvSpPr>
              <a:spLocks noEditPoints="1"/>
            </p:cNvSpPr>
            <p:nvPr/>
          </p:nvSpPr>
          <p:spPr bwMode="auto">
            <a:xfrm>
              <a:off x="3894" y="2108"/>
              <a:ext cx="15" cy="22"/>
            </a:xfrm>
            <a:custGeom>
              <a:avLst/>
              <a:gdLst/>
              <a:ahLst/>
              <a:cxnLst>
                <a:cxn ang="0">
                  <a:pos x="32" y="22"/>
                </a:cxn>
                <a:cxn ang="0">
                  <a:pos x="30" y="33"/>
                </a:cxn>
                <a:cxn ang="0">
                  <a:pos x="27" y="40"/>
                </a:cxn>
                <a:cxn ang="0">
                  <a:pos x="22" y="45"/>
                </a:cxn>
                <a:cxn ang="0">
                  <a:pos x="19" y="46"/>
                </a:cxn>
                <a:cxn ang="0">
                  <a:pos x="15" y="46"/>
                </a:cxn>
                <a:cxn ang="0">
                  <a:pos x="7" y="45"/>
                </a:cxn>
                <a:cxn ang="0">
                  <a:pos x="3" y="40"/>
                </a:cxn>
                <a:cxn ang="0">
                  <a:pos x="0" y="33"/>
                </a:cxn>
                <a:cxn ang="0">
                  <a:pos x="0" y="22"/>
                </a:cxn>
                <a:cxn ang="0">
                  <a:pos x="0" y="13"/>
                </a:cxn>
                <a:cxn ang="0">
                  <a:pos x="3" y="6"/>
                </a:cxn>
                <a:cxn ang="0">
                  <a:pos x="4" y="3"/>
                </a:cxn>
                <a:cxn ang="0">
                  <a:pos x="7" y="1"/>
                </a:cxn>
                <a:cxn ang="0">
                  <a:pos x="15" y="0"/>
                </a:cxn>
                <a:cxn ang="0">
                  <a:pos x="19" y="0"/>
                </a:cxn>
                <a:cxn ang="0">
                  <a:pos x="22" y="1"/>
                </a:cxn>
                <a:cxn ang="0">
                  <a:pos x="28" y="6"/>
                </a:cxn>
                <a:cxn ang="0">
                  <a:pos x="30" y="13"/>
                </a:cxn>
                <a:cxn ang="0">
                  <a:pos x="32" y="22"/>
                </a:cxn>
                <a:cxn ang="0">
                  <a:pos x="25" y="24"/>
                </a:cxn>
                <a:cxn ang="0">
                  <a:pos x="24" y="16"/>
                </a:cxn>
                <a:cxn ang="0">
                  <a:pos x="24" y="12"/>
                </a:cxn>
                <a:cxn ang="0">
                  <a:pos x="22" y="9"/>
                </a:cxn>
                <a:cxn ang="0">
                  <a:pos x="21" y="6"/>
                </a:cxn>
                <a:cxn ang="0">
                  <a:pos x="18" y="4"/>
                </a:cxn>
                <a:cxn ang="0">
                  <a:pos x="15" y="4"/>
                </a:cxn>
                <a:cxn ang="0">
                  <a:pos x="10" y="6"/>
                </a:cxn>
                <a:cxn ang="0">
                  <a:pos x="7" y="9"/>
                </a:cxn>
                <a:cxn ang="0">
                  <a:pos x="6" y="15"/>
                </a:cxn>
                <a:cxn ang="0">
                  <a:pos x="6" y="22"/>
                </a:cxn>
                <a:cxn ang="0">
                  <a:pos x="6" y="31"/>
                </a:cxn>
                <a:cxn ang="0">
                  <a:pos x="7" y="37"/>
                </a:cxn>
                <a:cxn ang="0">
                  <a:pos x="10" y="40"/>
                </a:cxn>
                <a:cxn ang="0">
                  <a:pos x="15" y="42"/>
                </a:cxn>
                <a:cxn ang="0">
                  <a:pos x="18" y="40"/>
                </a:cxn>
                <a:cxn ang="0">
                  <a:pos x="21" y="39"/>
                </a:cxn>
                <a:cxn ang="0">
                  <a:pos x="22" y="36"/>
                </a:cxn>
                <a:cxn ang="0">
                  <a:pos x="24" y="33"/>
                </a:cxn>
                <a:cxn ang="0">
                  <a:pos x="24" y="28"/>
                </a:cxn>
                <a:cxn ang="0">
                  <a:pos x="25" y="24"/>
                </a:cxn>
              </a:cxnLst>
              <a:rect l="0" t="0" r="r" b="b"/>
              <a:pathLst>
                <a:path w="32" h="46">
                  <a:moveTo>
                    <a:pt x="32" y="22"/>
                  </a:moveTo>
                  <a:lnTo>
                    <a:pt x="32" y="22"/>
                  </a:lnTo>
                  <a:lnTo>
                    <a:pt x="30" y="33"/>
                  </a:lnTo>
                  <a:lnTo>
                    <a:pt x="30" y="33"/>
                  </a:lnTo>
                  <a:lnTo>
                    <a:pt x="27" y="40"/>
                  </a:lnTo>
                  <a:lnTo>
                    <a:pt x="27" y="40"/>
                  </a:lnTo>
                  <a:lnTo>
                    <a:pt x="25" y="43"/>
                  </a:lnTo>
                  <a:lnTo>
                    <a:pt x="22" y="45"/>
                  </a:lnTo>
                  <a:lnTo>
                    <a:pt x="22" y="45"/>
                  </a:lnTo>
                  <a:lnTo>
                    <a:pt x="19" y="46"/>
                  </a:lnTo>
                  <a:lnTo>
                    <a:pt x="15" y="46"/>
                  </a:lnTo>
                  <a:lnTo>
                    <a:pt x="15" y="46"/>
                  </a:lnTo>
                  <a:lnTo>
                    <a:pt x="7" y="45"/>
                  </a:lnTo>
                  <a:lnTo>
                    <a:pt x="7" y="45"/>
                  </a:lnTo>
                  <a:lnTo>
                    <a:pt x="4" y="43"/>
                  </a:lnTo>
                  <a:lnTo>
                    <a:pt x="3" y="40"/>
                  </a:lnTo>
                  <a:lnTo>
                    <a:pt x="3" y="40"/>
                  </a:lnTo>
                  <a:lnTo>
                    <a:pt x="0" y="33"/>
                  </a:lnTo>
                  <a:lnTo>
                    <a:pt x="0" y="33"/>
                  </a:lnTo>
                  <a:lnTo>
                    <a:pt x="0" y="22"/>
                  </a:lnTo>
                  <a:lnTo>
                    <a:pt x="0" y="22"/>
                  </a:lnTo>
                  <a:lnTo>
                    <a:pt x="0" y="13"/>
                  </a:lnTo>
                  <a:lnTo>
                    <a:pt x="0" y="13"/>
                  </a:lnTo>
                  <a:lnTo>
                    <a:pt x="3" y="6"/>
                  </a:lnTo>
                  <a:lnTo>
                    <a:pt x="3" y="6"/>
                  </a:lnTo>
                  <a:lnTo>
                    <a:pt x="4" y="3"/>
                  </a:lnTo>
                  <a:lnTo>
                    <a:pt x="7" y="1"/>
                  </a:lnTo>
                  <a:lnTo>
                    <a:pt x="7" y="1"/>
                  </a:lnTo>
                  <a:lnTo>
                    <a:pt x="12" y="0"/>
                  </a:lnTo>
                  <a:lnTo>
                    <a:pt x="15" y="0"/>
                  </a:lnTo>
                  <a:lnTo>
                    <a:pt x="15" y="0"/>
                  </a:lnTo>
                  <a:lnTo>
                    <a:pt x="19" y="0"/>
                  </a:lnTo>
                  <a:lnTo>
                    <a:pt x="22" y="1"/>
                  </a:lnTo>
                  <a:lnTo>
                    <a:pt x="22" y="1"/>
                  </a:lnTo>
                  <a:lnTo>
                    <a:pt x="25" y="3"/>
                  </a:lnTo>
                  <a:lnTo>
                    <a:pt x="28" y="6"/>
                  </a:lnTo>
                  <a:lnTo>
                    <a:pt x="28" y="6"/>
                  </a:lnTo>
                  <a:lnTo>
                    <a:pt x="30" y="13"/>
                  </a:lnTo>
                  <a:lnTo>
                    <a:pt x="30" y="13"/>
                  </a:lnTo>
                  <a:lnTo>
                    <a:pt x="32" y="22"/>
                  </a:lnTo>
                  <a:lnTo>
                    <a:pt x="32" y="22"/>
                  </a:lnTo>
                  <a:close/>
                  <a:moveTo>
                    <a:pt x="25" y="24"/>
                  </a:moveTo>
                  <a:lnTo>
                    <a:pt x="25" y="24"/>
                  </a:lnTo>
                  <a:lnTo>
                    <a:pt x="24" y="16"/>
                  </a:lnTo>
                  <a:lnTo>
                    <a:pt x="24" y="16"/>
                  </a:lnTo>
                  <a:lnTo>
                    <a:pt x="24" y="12"/>
                  </a:lnTo>
                  <a:lnTo>
                    <a:pt x="24" y="12"/>
                  </a:lnTo>
                  <a:lnTo>
                    <a:pt x="22" y="9"/>
                  </a:lnTo>
                  <a:lnTo>
                    <a:pt x="22" y="9"/>
                  </a:lnTo>
                  <a:lnTo>
                    <a:pt x="21" y="6"/>
                  </a:lnTo>
                  <a:lnTo>
                    <a:pt x="21" y="6"/>
                  </a:lnTo>
                  <a:lnTo>
                    <a:pt x="18" y="4"/>
                  </a:lnTo>
                  <a:lnTo>
                    <a:pt x="18" y="4"/>
                  </a:lnTo>
                  <a:lnTo>
                    <a:pt x="15" y="4"/>
                  </a:lnTo>
                  <a:lnTo>
                    <a:pt x="15" y="4"/>
                  </a:lnTo>
                  <a:lnTo>
                    <a:pt x="10" y="6"/>
                  </a:lnTo>
                  <a:lnTo>
                    <a:pt x="10" y="6"/>
                  </a:lnTo>
                  <a:lnTo>
                    <a:pt x="7" y="9"/>
                  </a:lnTo>
                  <a:lnTo>
                    <a:pt x="7" y="9"/>
                  </a:lnTo>
                  <a:lnTo>
                    <a:pt x="6" y="15"/>
                  </a:lnTo>
                  <a:lnTo>
                    <a:pt x="6" y="15"/>
                  </a:lnTo>
                  <a:lnTo>
                    <a:pt x="6" y="22"/>
                  </a:lnTo>
                  <a:lnTo>
                    <a:pt x="6" y="22"/>
                  </a:lnTo>
                  <a:lnTo>
                    <a:pt x="6" y="31"/>
                  </a:lnTo>
                  <a:lnTo>
                    <a:pt x="6" y="31"/>
                  </a:lnTo>
                  <a:lnTo>
                    <a:pt x="7" y="37"/>
                  </a:lnTo>
                  <a:lnTo>
                    <a:pt x="7" y="37"/>
                  </a:lnTo>
                  <a:lnTo>
                    <a:pt x="10" y="40"/>
                  </a:lnTo>
                  <a:lnTo>
                    <a:pt x="10" y="40"/>
                  </a:lnTo>
                  <a:lnTo>
                    <a:pt x="15" y="42"/>
                  </a:lnTo>
                  <a:lnTo>
                    <a:pt x="15" y="42"/>
                  </a:lnTo>
                  <a:lnTo>
                    <a:pt x="18" y="40"/>
                  </a:lnTo>
                  <a:lnTo>
                    <a:pt x="18" y="40"/>
                  </a:lnTo>
                  <a:lnTo>
                    <a:pt x="21" y="39"/>
                  </a:lnTo>
                  <a:lnTo>
                    <a:pt x="21" y="39"/>
                  </a:lnTo>
                  <a:lnTo>
                    <a:pt x="22" y="36"/>
                  </a:lnTo>
                  <a:lnTo>
                    <a:pt x="22" y="36"/>
                  </a:lnTo>
                  <a:lnTo>
                    <a:pt x="24" y="33"/>
                  </a:lnTo>
                  <a:lnTo>
                    <a:pt x="24" y="33"/>
                  </a:lnTo>
                  <a:lnTo>
                    <a:pt x="24" y="28"/>
                  </a:lnTo>
                  <a:lnTo>
                    <a:pt x="24"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32" name="Freeform 60"/>
            <p:cNvSpPr>
              <a:spLocks/>
            </p:cNvSpPr>
            <p:nvPr/>
          </p:nvSpPr>
          <p:spPr bwMode="auto">
            <a:xfrm>
              <a:off x="3550" y="2111"/>
              <a:ext cx="13" cy="21"/>
            </a:xfrm>
            <a:custGeom>
              <a:avLst/>
              <a:gdLst/>
              <a:ahLst/>
              <a:cxnLst>
                <a:cxn ang="0">
                  <a:pos x="27" y="44"/>
                </a:cxn>
                <a:cxn ang="0">
                  <a:pos x="27" y="45"/>
                </a:cxn>
                <a:cxn ang="0">
                  <a:pos x="26" y="45"/>
                </a:cxn>
                <a:cxn ang="0">
                  <a:pos x="26" y="47"/>
                </a:cxn>
                <a:cxn ang="0">
                  <a:pos x="2" y="47"/>
                </a:cxn>
                <a:cxn ang="0">
                  <a:pos x="2" y="47"/>
                </a:cxn>
                <a:cxn ang="0">
                  <a:pos x="0" y="45"/>
                </a:cxn>
                <a:cxn ang="0">
                  <a:pos x="0" y="45"/>
                </a:cxn>
                <a:cxn ang="0">
                  <a:pos x="0" y="44"/>
                </a:cxn>
                <a:cxn ang="0">
                  <a:pos x="0" y="42"/>
                </a:cxn>
                <a:cxn ang="0">
                  <a:pos x="0" y="42"/>
                </a:cxn>
                <a:cxn ang="0">
                  <a:pos x="2" y="42"/>
                </a:cxn>
                <a:cxn ang="0">
                  <a:pos x="2" y="42"/>
                </a:cxn>
                <a:cxn ang="0">
                  <a:pos x="11" y="6"/>
                </a:cxn>
                <a:cxn ang="0">
                  <a:pos x="2" y="12"/>
                </a:cxn>
                <a:cxn ang="0">
                  <a:pos x="2" y="12"/>
                </a:cxn>
                <a:cxn ang="0">
                  <a:pos x="0" y="12"/>
                </a:cxn>
                <a:cxn ang="0">
                  <a:pos x="0" y="11"/>
                </a:cxn>
                <a:cxn ang="0">
                  <a:pos x="0" y="11"/>
                </a:cxn>
                <a:cxn ang="0">
                  <a:pos x="0" y="9"/>
                </a:cxn>
                <a:cxn ang="0">
                  <a:pos x="0" y="8"/>
                </a:cxn>
                <a:cxn ang="0">
                  <a:pos x="0" y="8"/>
                </a:cxn>
                <a:cxn ang="0">
                  <a:pos x="12" y="0"/>
                </a:cxn>
                <a:cxn ang="0">
                  <a:pos x="12" y="0"/>
                </a:cxn>
                <a:cxn ang="0">
                  <a:pos x="12" y="0"/>
                </a:cxn>
                <a:cxn ang="0">
                  <a:pos x="14" y="0"/>
                </a:cxn>
                <a:cxn ang="0">
                  <a:pos x="14" y="0"/>
                </a:cxn>
                <a:cxn ang="0">
                  <a:pos x="15" y="0"/>
                </a:cxn>
                <a:cxn ang="0">
                  <a:pos x="17" y="0"/>
                </a:cxn>
                <a:cxn ang="0">
                  <a:pos x="17" y="0"/>
                </a:cxn>
                <a:cxn ang="0">
                  <a:pos x="17" y="2"/>
                </a:cxn>
                <a:cxn ang="0">
                  <a:pos x="26" y="42"/>
                </a:cxn>
                <a:cxn ang="0">
                  <a:pos x="26" y="42"/>
                </a:cxn>
                <a:cxn ang="0">
                  <a:pos x="26" y="42"/>
                </a:cxn>
                <a:cxn ang="0">
                  <a:pos x="27" y="42"/>
                </a:cxn>
                <a:cxn ang="0">
                  <a:pos x="27" y="44"/>
                </a:cxn>
              </a:cxnLst>
              <a:rect l="0" t="0" r="r" b="b"/>
              <a:pathLst>
                <a:path w="27" h="47">
                  <a:moveTo>
                    <a:pt x="27" y="44"/>
                  </a:moveTo>
                  <a:lnTo>
                    <a:pt x="27" y="44"/>
                  </a:lnTo>
                  <a:lnTo>
                    <a:pt x="27" y="45"/>
                  </a:lnTo>
                  <a:lnTo>
                    <a:pt x="27" y="45"/>
                  </a:lnTo>
                  <a:lnTo>
                    <a:pt x="26" y="45"/>
                  </a:lnTo>
                  <a:lnTo>
                    <a:pt x="26" y="45"/>
                  </a:lnTo>
                  <a:lnTo>
                    <a:pt x="26" y="47"/>
                  </a:lnTo>
                  <a:lnTo>
                    <a:pt x="26" y="47"/>
                  </a:lnTo>
                  <a:lnTo>
                    <a:pt x="26" y="47"/>
                  </a:lnTo>
                  <a:lnTo>
                    <a:pt x="2" y="47"/>
                  </a:lnTo>
                  <a:lnTo>
                    <a:pt x="2" y="47"/>
                  </a:lnTo>
                  <a:lnTo>
                    <a:pt x="2" y="47"/>
                  </a:lnTo>
                  <a:lnTo>
                    <a:pt x="2" y="47"/>
                  </a:lnTo>
                  <a:lnTo>
                    <a:pt x="0" y="45"/>
                  </a:lnTo>
                  <a:lnTo>
                    <a:pt x="0" y="45"/>
                  </a:lnTo>
                  <a:lnTo>
                    <a:pt x="0" y="45"/>
                  </a:lnTo>
                  <a:lnTo>
                    <a:pt x="0" y="45"/>
                  </a:lnTo>
                  <a:lnTo>
                    <a:pt x="0" y="44"/>
                  </a:lnTo>
                  <a:lnTo>
                    <a:pt x="0" y="44"/>
                  </a:lnTo>
                  <a:lnTo>
                    <a:pt x="0" y="42"/>
                  </a:lnTo>
                  <a:lnTo>
                    <a:pt x="0" y="42"/>
                  </a:lnTo>
                  <a:lnTo>
                    <a:pt x="0" y="42"/>
                  </a:lnTo>
                  <a:lnTo>
                    <a:pt x="0" y="42"/>
                  </a:lnTo>
                  <a:lnTo>
                    <a:pt x="2" y="42"/>
                  </a:lnTo>
                  <a:lnTo>
                    <a:pt x="2" y="42"/>
                  </a:lnTo>
                  <a:lnTo>
                    <a:pt x="2" y="42"/>
                  </a:lnTo>
                  <a:lnTo>
                    <a:pt x="11" y="42"/>
                  </a:lnTo>
                  <a:lnTo>
                    <a:pt x="11" y="6"/>
                  </a:lnTo>
                  <a:lnTo>
                    <a:pt x="2" y="12"/>
                  </a:lnTo>
                  <a:lnTo>
                    <a:pt x="2" y="12"/>
                  </a:lnTo>
                  <a:lnTo>
                    <a:pt x="2" y="12"/>
                  </a:lnTo>
                  <a:lnTo>
                    <a:pt x="2" y="12"/>
                  </a:lnTo>
                  <a:lnTo>
                    <a:pt x="0" y="12"/>
                  </a:lnTo>
                  <a:lnTo>
                    <a:pt x="0" y="12"/>
                  </a:lnTo>
                  <a:lnTo>
                    <a:pt x="0" y="11"/>
                  </a:lnTo>
                  <a:lnTo>
                    <a:pt x="0" y="11"/>
                  </a:lnTo>
                  <a:lnTo>
                    <a:pt x="0" y="11"/>
                  </a:lnTo>
                  <a:lnTo>
                    <a:pt x="0" y="11"/>
                  </a:lnTo>
                  <a:lnTo>
                    <a:pt x="0" y="9"/>
                  </a:lnTo>
                  <a:lnTo>
                    <a:pt x="0" y="9"/>
                  </a:lnTo>
                  <a:lnTo>
                    <a:pt x="0" y="8"/>
                  </a:lnTo>
                  <a:lnTo>
                    <a:pt x="0" y="8"/>
                  </a:lnTo>
                  <a:lnTo>
                    <a:pt x="0" y="8"/>
                  </a:lnTo>
                  <a:lnTo>
                    <a:pt x="0" y="8"/>
                  </a:lnTo>
                  <a:lnTo>
                    <a:pt x="2" y="8"/>
                  </a:lnTo>
                  <a:lnTo>
                    <a:pt x="12" y="0"/>
                  </a:lnTo>
                  <a:lnTo>
                    <a:pt x="12" y="0"/>
                  </a:lnTo>
                  <a:lnTo>
                    <a:pt x="12" y="0"/>
                  </a:lnTo>
                  <a:lnTo>
                    <a:pt x="12" y="0"/>
                  </a:lnTo>
                  <a:lnTo>
                    <a:pt x="12" y="0"/>
                  </a:lnTo>
                  <a:lnTo>
                    <a:pt x="12" y="0"/>
                  </a:lnTo>
                  <a:lnTo>
                    <a:pt x="14" y="0"/>
                  </a:lnTo>
                  <a:lnTo>
                    <a:pt x="14" y="0"/>
                  </a:lnTo>
                  <a:lnTo>
                    <a:pt x="14" y="0"/>
                  </a:lnTo>
                  <a:lnTo>
                    <a:pt x="14" y="0"/>
                  </a:lnTo>
                  <a:lnTo>
                    <a:pt x="15" y="0"/>
                  </a:lnTo>
                  <a:lnTo>
                    <a:pt x="15" y="0"/>
                  </a:lnTo>
                  <a:lnTo>
                    <a:pt x="17" y="0"/>
                  </a:lnTo>
                  <a:lnTo>
                    <a:pt x="17" y="0"/>
                  </a:lnTo>
                  <a:lnTo>
                    <a:pt x="17" y="0"/>
                  </a:lnTo>
                  <a:lnTo>
                    <a:pt x="17" y="0"/>
                  </a:lnTo>
                  <a:lnTo>
                    <a:pt x="17" y="2"/>
                  </a:lnTo>
                  <a:lnTo>
                    <a:pt x="17" y="42"/>
                  </a:lnTo>
                  <a:lnTo>
                    <a:pt x="26" y="42"/>
                  </a:lnTo>
                  <a:lnTo>
                    <a:pt x="26" y="42"/>
                  </a:lnTo>
                  <a:lnTo>
                    <a:pt x="26" y="42"/>
                  </a:lnTo>
                  <a:lnTo>
                    <a:pt x="26" y="42"/>
                  </a:lnTo>
                  <a:lnTo>
                    <a:pt x="26" y="42"/>
                  </a:lnTo>
                  <a:lnTo>
                    <a:pt x="26"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33" name="Freeform 61"/>
            <p:cNvSpPr>
              <a:spLocks noEditPoints="1"/>
            </p:cNvSpPr>
            <p:nvPr/>
          </p:nvSpPr>
          <p:spPr bwMode="auto">
            <a:xfrm>
              <a:off x="3579" y="2111"/>
              <a:ext cx="15" cy="21"/>
            </a:xfrm>
            <a:custGeom>
              <a:avLst/>
              <a:gdLst/>
              <a:ahLst/>
              <a:cxnLst>
                <a:cxn ang="0">
                  <a:pos x="31" y="23"/>
                </a:cxn>
                <a:cxn ang="0">
                  <a:pos x="30" y="33"/>
                </a:cxn>
                <a:cxn ang="0">
                  <a:pos x="27" y="41"/>
                </a:cxn>
                <a:cxn ang="0">
                  <a:pos x="22" y="45"/>
                </a:cxn>
                <a:cxn ang="0">
                  <a:pos x="19" y="47"/>
                </a:cxn>
                <a:cxn ang="0">
                  <a:pos x="15" y="47"/>
                </a:cxn>
                <a:cxn ang="0">
                  <a:pos x="7" y="45"/>
                </a:cxn>
                <a:cxn ang="0">
                  <a:pos x="3" y="41"/>
                </a:cxn>
                <a:cxn ang="0">
                  <a:pos x="0" y="33"/>
                </a:cxn>
                <a:cxn ang="0">
                  <a:pos x="0" y="23"/>
                </a:cxn>
                <a:cxn ang="0">
                  <a:pos x="0" y="14"/>
                </a:cxn>
                <a:cxn ang="0">
                  <a:pos x="3" y="6"/>
                </a:cxn>
                <a:cxn ang="0">
                  <a:pos x="6" y="3"/>
                </a:cxn>
                <a:cxn ang="0">
                  <a:pos x="7" y="2"/>
                </a:cxn>
                <a:cxn ang="0">
                  <a:pos x="16" y="0"/>
                </a:cxn>
                <a:cxn ang="0">
                  <a:pos x="22" y="2"/>
                </a:cxn>
                <a:cxn ang="0">
                  <a:pos x="25" y="3"/>
                </a:cxn>
                <a:cxn ang="0">
                  <a:pos x="28" y="6"/>
                </a:cxn>
                <a:cxn ang="0">
                  <a:pos x="30" y="14"/>
                </a:cxn>
                <a:cxn ang="0">
                  <a:pos x="31" y="23"/>
                </a:cxn>
                <a:cxn ang="0">
                  <a:pos x="25" y="24"/>
                </a:cxn>
                <a:cxn ang="0">
                  <a:pos x="24" y="17"/>
                </a:cxn>
                <a:cxn ang="0">
                  <a:pos x="24" y="12"/>
                </a:cxn>
                <a:cxn ang="0">
                  <a:pos x="22" y="9"/>
                </a:cxn>
                <a:cxn ang="0">
                  <a:pos x="21" y="6"/>
                </a:cxn>
                <a:cxn ang="0">
                  <a:pos x="18" y="5"/>
                </a:cxn>
                <a:cxn ang="0">
                  <a:pos x="15" y="5"/>
                </a:cxn>
                <a:cxn ang="0">
                  <a:pos x="10" y="6"/>
                </a:cxn>
                <a:cxn ang="0">
                  <a:pos x="7" y="9"/>
                </a:cxn>
                <a:cxn ang="0">
                  <a:pos x="6" y="15"/>
                </a:cxn>
                <a:cxn ang="0">
                  <a:pos x="6" y="23"/>
                </a:cxn>
                <a:cxn ang="0">
                  <a:pos x="6" y="32"/>
                </a:cxn>
                <a:cxn ang="0">
                  <a:pos x="7" y="38"/>
                </a:cxn>
                <a:cxn ang="0">
                  <a:pos x="10" y="41"/>
                </a:cxn>
                <a:cxn ang="0">
                  <a:pos x="15" y="42"/>
                </a:cxn>
                <a:cxn ang="0">
                  <a:pos x="18" y="41"/>
                </a:cxn>
                <a:cxn ang="0">
                  <a:pos x="21" y="39"/>
                </a:cxn>
                <a:cxn ang="0">
                  <a:pos x="22" y="36"/>
                </a:cxn>
                <a:cxn ang="0">
                  <a:pos x="24" y="33"/>
                </a:cxn>
                <a:cxn ang="0">
                  <a:pos x="25" y="29"/>
                </a:cxn>
                <a:cxn ang="0">
                  <a:pos x="25" y="24"/>
                </a:cxn>
              </a:cxnLst>
              <a:rect l="0" t="0" r="r" b="b"/>
              <a:pathLst>
                <a:path w="31" h="47">
                  <a:moveTo>
                    <a:pt x="31" y="23"/>
                  </a:moveTo>
                  <a:lnTo>
                    <a:pt x="31" y="23"/>
                  </a:lnTo>
                  <a:lnTo>
                    <a:pt x="30" y="33"/>
                  </a:lnTo>
                  <a:lnTo>
                    <a:pt x="30" y="33"/>
                  </a:lnTo>
                  <a:lnTo>
                    <a:pt x="27" y="41"/>
                  </a:lnTo>
                  <a:lnTo>
                    <a:pt x="27" y="41"/>
                  </a:lnTo>
                  <a:lnTo>
                    <a:pt x="25" y="44"/>
                  </a:lnTo>
                  <a:lnTo>
                    <a:pt x="22" y="45"/>
                  </a:lnTo>
                  <a:lnTo>
                    <a:pt x="22" y="45"/>
                  </a:lnTo>
                  <a:lnTo>
                    <a:pt x="19" y="47"/>
                  </a:lnTo>
                  <a:lnTo>
                    <a:pt x="15" y="47"/>
                  </a:lnTo>
                  <a:lnTo>
                    <a:pt x="15" y="47"/>
                  </a:lnTo>
                  <a:lnTo>
                    <a:pt x="7" y="45"/>
                  </a:lnTo>
                  <a:lnTo>
                    <a:pt x="7" y="45"/>
                  </a:lnTo>
                  <a:lnTo>
                    <a:pt x="4" y="44"/>
                  </a:lnTo>
                  <a:lnTo>
                    <a:pt x="3" y="41"/>
                  </a:lnTo>
                  <a:lnTo>
                    <a:pt x="3" y="41"/>
                  </a:lnTo>
                  <a:lnTo>
                    <a:pt x="0" y="33"/>
                  </a:lnTo>
                  <a:lnTo>
                    <a:pt x="0" y="33"/>
                  </a:lnTo>
                  <a:lnTo>
                    <a:pt x="0" y="23"/>
                  </a:lnTo>
                  <a:lnTo>
                    <a:pt x="0" y="23"/>
                  </a:lnTo>
                  <a:lnTo>
                    <a:pt x="0" y="14"/>
                  </a:lnTo>
                  <a:lnTo>
                    <a:pt x="0" y="14"/>
                  </a:lnTo>
                  <a:lnTo>
                    <a:pt x="3" y="6"/>
                  </a:lnTo>
                  <a:lnTo>
                    <a:pt x="3" y="6"/>
                  </a:lnTo>
                  <a:lnTo>
                    <a:pt x="6" y="3"/>
                  </a:lnTo>
                  <a:lnTo>
                    <a:pt x="7" y="2"/>
                  </a:lnTo>
                  <a:lnTo>
                    <a:pt x="7" y="2"/>
                  </a:lnTo>
                  <a:lnTo>
                    <a:pt x="12" y="0"/>
                  </a:lnTo>
                  <a:lnTo>
                    <a:pt x="16" y="0"/>
                  </a:lnTo>
                  <a:lnTo>
                    <a:pt x="16" y="0"/>
                  </a:lnTo>
                  <a:lnTo>
                    <a:pt x="22" y="2"/>
                  </a:lnTo>
                  <a:lnTo>
                    <a:pt x="22" y="2"/>
                  </a:lnTo>
                  <a:lnTo>
                    <a:pt x="25" y="3"/>
                  </a:lnTo>
                  <a:lnTo>
                    <a:pt x="28" y="6"/>
                  </a:lnTo>
                  <a:lnTo>
                    <a:pt x="28" y="6"/>
                  </a:lnTo>
                  <a:lnTo>
                    <a:pt x="30" y="14"/>
                  </a:lnTo>
                  <a:lnTo>
                    <a:pt x="30" y="14"/>
                  </a:lnTo>
                  <a:lnTo>
                    <a:pt x="31" y="23"/>
                  </a:lnTo>
                  <a:lnTo>
                    <a:pt x="31" y="23"/>
                  </a:lnTo>
                  <a:close/>
                  <a:moveTo>
                    <a:pt x="25" y="24"/>
                  </a:moveTo>
                  <a:lnTo>
                    <a:pt x="25" y="24"/>
                  </a:lnTo>
                  <a:lnTo>
                    <a:pt x="24" y="17"/>
                  </a:lnTo>
                  <a:lnTo>
                    <a:pt x="24" y="17"/>
                  </a:lnTo>
                  <a:lnTo>
                    <a:pt x="24" y="12"/>
                  </a:lnTo>
                  <a:lnTo>
                    <a:pt x="24" y="12"/>
                  </a:lnTo>
                  <a:lnTo>
                    <a:pt x="22" y="9"/>
                  </a:lnTo>
                  <a:lnTo>
                    <a:pt x="22" y="9"/>
                  </a:lnTo>
                  <a:lnTo>
                    <a:pt x="21" y="6"/>
                  </a:lnTo>
                  <a:lnTo>
                    <a:pt x="21" y="6"/>
                  </a:lnTo>
                  <a:lnTo>
                    <a:pt x="18" y="5"/>
                  </a:lnTo>
                  <a:lnTo>
                    <a:pt x="18" y="5"/>
                  </a:lnTo>
                  <a:lnTo>
                    <a:pt x="15" y="5"/>
                  </a:lnTo>
                  <a:lnTo>
                    <a:pt x="15" y="5"/>
                  </a:lnTo>
                  <a:lnTo>
                    <a:pt x="10" y="6"/>
                  </a:lnTo>
                  <a:lnTo>
                    <a:pt x="10" y="6"/>
                  </a:lnTo>
                  <a:lnTo>
                    <a:pt x="7" y="9"/>
                  </a:lnTo>
                  <a:lnTo>
                    <a:pt x="7" y="9"/>
                  </a:lnTo>
                  <a:lnTo>
                    <a:pt x="6" y="15"/>
                  </a:lnTo>
                  <a:lnTo>
                    <a:pt x="6" y="15"/>
                  </a:lnTo>
                  <a:lnTo>
                    <a:pt x="6" y="23"/>
                  </a:lnTo>
                  <a:lnTo>
                    <a:pt x="6" y="23"/>
                  </a:lnTo>
                  <a:lnTo>
                    <a:pt x="6" y="32"/>
                  </a:lnTo>
                  <a:lnTo>
                    <a:pt x="6" y="32"/>
                  </a:lnTo>
                  <a:lnTo>
                    <a:pt x="7" y="38"/>
                  </a:lnTo>
                  <a:lnTo>
                    <a:pt x="7" y="38"/>
                  </a:lnTo>
                  <a:lnTo>
                    <a:pt x="10" y="41"/>
                  </a:lnTo>
                  <a:lnTo>
                    <a:pt x="10" y="41"/>
                  </a:lnTo>
                  <a:lnTo>
                    <a:pt x="15" y="42"/>
                  </a:lnTo>
                  <a:lnTo>
                    <a:pt x="15" y="42"/>
                  </a:lnTo>
                  <a:lnTo>
                    <a:pt x="18" y="41"/>
                  </a:lnTo>
                  <a:lnTo>
                    <a:pt x="18" y="41"/>
                  </a:lnTo>
                  <a:lnTo>
                    <a:pt x="21" y="39"/>
                  </a:lnTo>
                  <a:lnTo>
                    <a:pt x="21" y="39"/>
                  </a:lnTo>
                  <a:lnTo>
                    <a:pt x="22" y="36"/>
                  </a:lnTo>
                  <a:lnTo>
                    <a:pt x="22" y="36"/>
                  </a:lnTo>
                  <a:lnTo>
                    <a:pt x="24" y="33"/>
                  </a:lnTo>
                  <a:lnTo>
                    <a:pt x="24" y="33"/>
                  </a:lnTo>
                  <a:lnTo>
                    <a:pt x="25" y="29"/>
                  </a:lnTo>
                  <a:lnTo>
                    <a:pt x="25" y="29"/>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34" name="Freeform 62"/>
            <p:cNvSpPr>
              <a:spLocks/>
            </p:cNvSpPr>
            <p:nvPr/>
          </p:nvSpPr>
          <p:spPr bwMode="auto">
            <a:xfrm>
              <a:off x="3611" y="2108"/>
              <a:ext cx="12" cy="22"/>
            </a:xfrm>
            <a:custGeom>
              <a:avLst/>
              <a:gdLst/>
              <a:ahLst/>
              <a:cxnLst>
                <a:cxn ang="0">
                  <a:pos x="26" y="43"/>
                </a:cxn>
                <a:cxn ang="0">
                  <a:pos x="26" y="45"/>
                </a:cxn>
                <a:cxn ang="0">
                  <a:pos x="26" y="45"/>
                </a:cxn>
                <a:cxn ang="0">
                  <a:pos x="26" y="46"/>
                </a:cxn>
                <a:cxn ang="0">
                  <a:pos x="0" y="46"/>
                </a:cxn>
                <a:cxn ang="0">
                  <a:pos x="0" y="46"/>
                </a:cxn>
                <a:cxn ang="0">
                  <a:pos x="0" y="45"/>
                </a:cxn>
                <a:cxn ang="0">
                  <a:pos x="0" y="45"/>
                </a:cxn>
                <a:cxn ang="0">
                  <a:pos x="0" y="43"/>
                </a:cxn>
                <a:cxn ang="0">
                  <a:pos x="0" y="42"/>
                </a:cxn>
                <a:cxn ang="0">
                  <a:pos x="0" y="42"/>
                </a:cxn>
                <a:cxn ang="0">
                  <a:pos x="0" y="42"/>
                </a:cxn>
                <a:cxn ang="0">
                  <a:pos x="0" y="42"/>
                </a:cxn>
                <a:cxn ang="0">
                  <a:pos x="11" y="6"/>
                </a:cxn>
                <a:cxn ang="0">
                  <a:pos x="2" y="12"/>
                </a:cxn>
                <a:cxn ang="0">
                  <a:pos x="0" y="12"/>
                </a:cxn>
                <a:cxn ang="0">
                  <a:pos x="0" y="12"/>
                </a:cxn>
                <a:cxn ang="0">
                  <a:pos x="0" y="10"/>
                </a:cxn>
                <a:cxn ang="0">
                  <a:pos x="0" y="10"/>
                </a:cxn>
                <a:cxn ang="0">
                  <a:pos x="0" y="9"/>
                </a:cxn>
                <a:cxn ang="0">
                  <a:pos x="0" y="7"/>
                </a:cxn>
                <a:cxn ang="0">
                  <a:pos x="0" y="7"/>
                </a:cxn>
                <a:cxn ang="0">
                  <a:pos x="11" y="0"/>
                </a:cxn>
                <a:cxn ang="0">
                  <a:pos x="11" y="0"/>
                </a:cxn>
                <a:cxn ang="0">
                  <a:pos x="12" y="0"/>
                </a:cxn>
                <a:cxn ang="0">
                  <a:pos x="12" y="0"/>
                </a:cxn>
                <a:cxn ang="0">
                  <a:pos x="14" y="0"/>
                </a:cxn>
                <a:cxn ang="0">
                  <a:pos x="16" y="0"/>
                </a:cxn>
                <a:cxn ang="0">
                  <a:pos x="17" y="0"/>
                </a:cxn>
                <a:cxn ang="0">
                  <a:pos x="17" y="0"/>
                </a:cxn>
                <a:cxn ang="0">
                  <a:pos x="17" y="1"/>
                </a:cxn>
                <a:cxn ang="0">
                  <a:pos x="25" y="42"/>
                </a:cxn>
                <a:cxn ang="0">
                  <a:pos x="26" y="42"/>
                </a:cxn>
                <a:cxn ang="0">
                  <a:pos x="26" y="42"/>
                </a:cxn>
                <a:cxn ang="0">
                  <a:pos x="26" y="42"/>
                </a:cxn>
                <a:cxn ang="0">
                  <a:pos x="26" y="43"/>
                </a:cxn>
              </a:cxnLst>
              <a:rect l="0" t="0" r="r" b="b"/>
              <a:pathLst>
                <a:path w="26" h="46">
                  <a:moveTo>
                    <a:pt x="26" y="43"/>
                  </a:moveTo>
                  <a:lnTo>
                    <a:pt x="26" y="43"/>
                  </a:lnTo>
                  <a:lnTo>
                    <a:pt x="26" y="45"/>
                  </a:lnTo>
                  <a:lnTo>
                    <a:pt x="26" y="45"/>
                  </a:lnTo>
                  <a:lnTo>
                    <a:pt x="26" y="45"/>
                  </a:lnTo>
                  <a:lnTo>
                    <a:pt x="26" y="45"/>
                  </a:lnTo>
                  <a:lnTo>
                    <a:pt x="26" y="46"/>
                  </a:lnTo>
                  <a:lnTo>
                    <a:pt x="26" y="46"/>
                  </a:lnTo>
                  <a:lnTo>
                    <a:pt x="25"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0" y="42"/>
                  </a:lnTo>
                  <a:lnTo>
                    <a:pt x="0" y="42"/>
                  </a:lnTo>
                  <a:lnTo>
                    <a:pt x="0" y="42"/>
                  </a:lnTo>
                  <a:lnTo>
                    <a:pt x="11" y="42"/>
                  </a:lnTo>
                  <a:lnTo>
                    <a:pt x="11" y="6"/>
                  </a:lnTo>
                  <a:lnTo>
                    <a:pt x="2" y="12"/>
                  </a:lnTo>
                  <a:lnTo>
                    <a:pt x="2" y="12"/>
                  </a:lnTo>
                  <a:lnTo>
                    <a:pt x="0" y="12"/>
                  </a:lnTo>
                  <a:lnTo>
                    <a:pt x="0" y="12"/>
                  </a:lnTo>
                  <a:lnTo>
                    <a:pt x="0" y="12"/>
                  </a:lnTo>
                  <a:lnTo>
                    <a:pt x="0" y="12"/>
                  </a:lnTo>
                  <a:lnTo>
                    <a:pt x="0" y="10"/>
                  </a:lnTo>
                  <a:lnTo>
                    <a:pt x="0" y="10"/>
                  </a:lnTo>
                  <a:lnTo>
                    <a:pt x="0" y="10"/>
                  </a:lnTo>
                  <a:lnTo>
                    <a:pt x="0" y="10"/>
                  </a:lnTo>
                  <a:lnTo>
                    <a:pt x="0" y="9"/>
                  </a:lnTo>
                  <a:lnTo>
                    <a:pt x="0" y="9"/>
                  </a:lnTo>
                  <a:lnTo>
                    <a:pt x="0" y="7"/>
                  </a:lnTo>
                  <a:lnTo>
                    <a:pt x="0" y="7"/>
                  </a:lnTo>
                  <a:lnTo>
                    <a:pt x="0" y="7"/>
                  </a:lnTo>
                  <a:lnTo>
                    <a:pt x="0" y="7"/>
                  </a:lnTo>
                  <a:lnTo>
                    <a:pt x="0" y="7"/>
                  </a:lnTo>
                  <a:lnTo>
                    <a:pt x="11" y="0"/>
                  </a:lnTo>
                  <a:lnTo>
                    <a:pt x="11" y="0"/>
                  </a:lnTo>
                  <a:lnTo>
                    <a:pt x="11" y="0"/>
                  </a:lnTo>
                  <a:lnTo>
                    <a:pt x="11" y="0"/>
                  </a:lnTo>
                  <a:lnTo>
                    <a:pt x="12" y="0"/>
                  </a:lnTo>
                  <a:lnTo>
                    <a:pt x="12" y="0"/>
                  </a:lnTo>
                  <a:lnTo>
                    <a:pt x="12" y="0"/>
                  </a:lnTo>
                  <a:lnTo>
                    <a:pt x="12" y="0"/>
                  </a:lnTo>
                  <a:lnTo>
                    <a:pt x="14" y="0"/>
                  </a:lnTo>
                  <a:lnTo>
                    <a:pt x="14" y="0"/>
                  </a:lnTo>
                  <a:lnTo>
                    <a:pt x="16" y="0"/>
                  </a:lnTo>
                  <a:lnTo>
                    <a:pt x="16" y="0"/>
                  </a:lnTo>
                  <a:lnTo>
                    <a:pt x="17" y="0"/>
                  </a:lnTo>
                  <a:lnTo>
                    <a:pt x="17" y="0"/>
                  </a:lnTo>
                  <a:lnTo>
                    <a:pt x="17" y="0"/>
                  </a:lnTo>
                  <a:lnTo>
                    <a:pt x="17" y="0"/>
                  </a:lnTo>
                  <a:lnTo>
                    <a:pt x="17" y="1"/>
                  </a:lnTo>
                  <a:lnTo>
                    <a:pt x="17" y="42"/>
                  </a:lnTo>
                  <a:lnTo>
                    <a:pt x="25" y="42"/>
                  </a:lnTo>
                  <a:lnTo>
                    <a:pt x="25" y="42"/>
                  </a:lnTo>
                  <a:lnTo>
                    <a:pt x="26" y="42"/>
                  </a:lnTo>
                  <a:lnTo>
                    <a:pt x="26" y="42"/>
                  </a:lnTo>
                  <a:lnTo>
                    <a:pt x="26" y="42"/>
                  </a:lnTo>
                  <a:lnTo>
                    <a:pt x="26" y="42"/>
                  </a:lnTo>
                  <a:lnTo>
                    <a:pt x="26" y="42"/>
                  </a:lnTo>
                  <a:lnTo>
                    <a:pt x="26" y="42"/>
                  </a:lnTo>
                  <a:lnTo>
                    <a:pt x="26" y="43"/>
                  </a:lnTo>
                  <a:lnTo>
                    <a:pt x="26"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35" name="Freeform 63"/>
            <p:cNvSpPr>
              <a:spLocks noEditPoints="1"/>
            </p:cNvSpPr>
            <p:nvPr/>
          </p:nvSpPr>
          <p:spPr bwMode="auto">
            <a:xfrm>
              <a:off x="3636" y="2108"/>
              <a:ext cx="14" cy="22"/>
            </a:xfrm>
            <a:custGeom>
              <a:avLst/>
              <a:gdLst/>
              <a:ahLst/>
              <a:cxnLst>
                <a:cxn ang="0">
                  <a:pos x="31" y="22"/>
                </a:cxn>
                <a:cxn ang="0">
                  <a:pos x="31" y="33"/>
                </a:cxn>
                <a:cxn ang="0">
                  <a:pos x="28" y="40"/>
                </a:cxn>
                <a:cxn ang="0">
                  <a:pos x="24" y="45"/>
                </a:cxn>
                <a:cxn ang="0">
                  <a:pos x="19" y="46"/>
                </a:cxn>
                <a:cxn ang="0">
                  <a:pos x="16" y="46"/>
                </a:cxn>
                <a:cxn ang="0">
                  <a:pos x="9" y="45"/>
                </a:cxn>
                <a:cxn ang="0">
                  <a:pos x="3" y="40"/>
                </a:cxn>
                <a:cxn ang="0">
                  <a:pos x="1" y="33"/>
                </a:cxn>
                <a:cxn ang="0">
                  <a:pos x="0" y="22"/>
                </a:cxn>
                <a:cxn ang="0">
                  <a:pos x="1" y="13"/>
                </a:cxn>
                <a:cxn ang="0">
                  <a:pos x="4" y="6"/>
                </a:cxn>
                <a:cxn ang="0">
                  <a:pos x="6" y="3"/>
                </a:cxn>
                <a:cxn ang="0">
                  <a:pos x="9" y="1"/>
                </a:cxn>
                <a:cxn ang="0">
                  <a:pos x="16" y="0"/>
                </a:cxn>
                <a:cxn ang="0">
                  <a:pos x="21" y="0"/>
                </a:cxn>
                <a:cxn ang="0">
                  <a:pos x="24" y="1"/>
                </a:cxn>
                <a:cxn ang="0">
                  <a:pos x="28" y="6"/>
                </a:cxn>
                <a:cxn ang="0">
                  <a:pos x="31" y="13"/>
                </a:cxn>
                <a:cxn ang="0">
                  <a:pos x="31" y="22"/>
                </a:cxn>
                <a:cxn ang="0">
                  <a:pos x="25" y="24"/>
                </a:cxn>
                <a:cxn ang="0">
                  <a:pos x="25" y="16"/>
                </a:cxn>
                <a:cxn ang="0">
                  <a:pos x="25" y="12"/>
                </a:cxn>
                <a:cxn ang="0">
                  <a:pos x="24" y="9"/>
                </a:cxn>
                <a:cxn ang="0">
                  <a:pos x="22" y="6"/>
                </a:cxn>
                <a:cxn ang="0">
                  <a:pos x="19" y="4"/>
                </a:cxn>
                <a:cxn ang="0">
                  <a:pos x="16" y="4"/>
                </a:cxn>
                <a:cxn ang="0">
                  <a:pos x="12" y="6"/>
                </a:cxn>
                <a:cxn ang="0">
                  <a:pos x="9" y="9"/>
                </a:cxn>
                <a:cxn ang="0">
                  <a:pos x="7" y="15"/>
                </a:cxn>
                <a:cxn ang="0">
                  <a:pos x="6" y="22"/>
                </a:cxn>
                <a:cxn ang="0">
                  <a:pos x="7" y="31"/>
                </a:cxn>
                <a:cxn ang="0">
                  <a:pos x="9" y="37"/>
                </a:cxn>
                <a:cxn ang="0">
                  <a:pos x="12" y="40"/>
                </a:cxn>
                <a:cxn ang="0">
                  <a:pos x="16" y="42"/>
                </a:cxn>
                <a:cxn ang="0">
                  <a:pos x="19" y="40"/>
                </a:cxn>
                <a:cxn ang="0">
                  <a:pos x="22" y="39"/>
                </a:cxn>
                <a:cxn ang="0">
                  <a:pos x="24" y="36"/>
                </a:cxn>
                <a:cxn ang="0">
                  <a:pos x="25" y="33"/>
                </a:cxn>
                <a:cxn ang="0">
                  <a:pos x="25" y="28"/>
                </a:cxn>
                <a:cxn ang="0">
                  <a:pos x="25" y="24"/>
                </a:cxn>
              </a:cxnLst>
              <a:rect l="0" t="0" r="r" b="b"/>
              <a:pathLst>
                <a:path w="31" h="46">
                  <a:moveTo>
                    <a:pt x="31" y="22"/>
                  </a:moveTo>
                  <a:lnTo>
                    <a:pt x="31" y="22"/>
                  </a:lnTo>
                  <a:lnTo>
                    <a:pt x="31" y="33"/>
                  </a:lnTo>
                  <a:lnTo>
                    <a:pt x="31" y="33"/>
                  </a:lnTo>
                  <a:lnTo>
                    <a:pt x="28" y="40"/>
                  </a:lnTo>
                  <a:lnTo>
                    <a:pt x="28" y="40"/>
                  </a:lnTo>
                  <a:lnTo>
                    <a:pt x="27" y="43"/>
                  </a:lnTo>
                  <a:lnTo>
                    <a:pt x="24" y="45"/>
                  </a:lnTo>
                  <a:lnTo>
                    <a:pt x="24" y="45"/>
                  </a:lnTo>
                  <a:lnTo>
                    <a:pt x="19" y="46"/>
                  </a:lnTo>
                  <a:lnTo>
                    <a:pt x="16" y="46"/>
                  </a:lnTo>
                  <a:lnTo>
                    <a:pt x="16" y="46"/>
                  </a:lnTo>
                  <a:lnTo>
                    <a:pt x="9" y="45"/>
                  </a:lnTo>
                  <a:lnTo>
                    <a:pt x="9" y="45"/>
                  </a:lnTo>
                  <a:lnTo>
                    <a:pt x="6" y="43"/>
                  </a:lnTo>
                  <a:lnTo>
                    <a:pt x="3" y="40"/>
                  </a:lnTo>
                  <a:lnTo>
                    <a:pt x="3" y="40"/>
                  </a:lnTo>
                  <a:lnTo>
                    <a:pt x="1" y="33"/>
                  </a:lnTo>
                  <a:lnTo>
                    <a:pt x="1" y="33"/>
                  </a:lnTo>
                  <a:lnTo>
                    <a:pt x="0" y="22"/>
                  </a:lnTo>
                  <a:lnTo>
                    <a:pt x="0" y="22"/>
                  </a:lnTo>
                  <a:lnTo>
                    <a:pt x="1" y="13"/>
                  </a:lnTo>
                  <a:lnTo>
                    <a:pt x="1" y="13"/>
                  </a:lnTo>
                  <a:lnTo>
                    <a:pt x="4" y="6"/>
                  </a:lnTo>
                  <a:lnTo>
                    <a:pt x="4" y="6"/>
                  </a:lnTo>
                  <a:lnTo>
                    <a:pt x="6" y="3"/>
                  </a:lnTo>
                  <a:lnTo>
                    <a:pt x="9" y="1"/>
                  </a:lnTo>
                  <a:lnTo>
                    <a:pt x="9" y="1"/>
                  </a:lnTo>
                  <a:lnTo>
                    <a:pt x="12" y="0"/>
                  </a:lnTo>
                  <a:lnTo>
                    <a:pt x="16" y="0"/>
                  </a:lnTo>
                  <a:lnTo>
                    <a:pt x="16" y="0"/>
                  </a:lnTo>
                  <a:lnTo>
                    <a:pt x="21" y="0"/>
                  </a:lnTo>
                  <a:lnTo>
                    <a:pt x="24" y="1"/>
                  </a:lnTo>
                  <a:lnTo>
                    <a:pt x="24" y="1"/>
                  </a:lnTo>
                  <a:lnTo>
                    <a:pt x="27" y="3"/>
                  </a:lnTo>
                  <a:lnTo>
                    <a:pt x="28" y="6"/>
                  </a:lnTo>
                  <a:lnTo>
                    <a:pt x="28" y="6"/>
                  </a:lnTo>
                  <a:lnTo>
                    <a:pt x="31" y="13"/>
                  </a:lnTo>
                  <a:lnTo>
                    <a:pt x="31" y="13"/>
                  </a:lnTo>
                  <a:lnTo>
                    <a:pt x="31" y="22"/>
                  </a:lnTo>
                  <a:lnTo>
                    <a:pt x="31" y="22"/>
                  </a:lnTo>
                  <a:close/>
                  <a:moveTo>
                    <a:pt x="25" y="24"/>
                  </a:moveTo>
                  <a:lnTo>
                    <a:pt x="25" y="24"/>
                  </a:lnTo>
                  <a:lnTo>
                    <a:pt x="25" y="16"/>
                  </a:lnTo>
                  <a:lnTo>
                    <a:pt x="25" y="16"/>
                  </a:lnTo>
                  <a:lnTo>
                    <a:pt x="25" y="12"/>
                  </a:lnTo>
                  <a:lnTo>
                    <a:pt x="25" y="12"/>
                  </a:lnTo>
                  <a:lnTo>
                    <a:pt x="24" y="9"/>
                  </a:lnTo>
                  <a:lnTo>
                    <a:pt x="24" y="9"/>
                  </a:lnTo>
                  <a:lnTo>
                    <a:pt x="22" y="6"/>
                  </a:lnTo>
                  <a:lnTo>
                    <a:pt x="22" y="6"/>
                  </a:lnTo>
                  <a:lnTo>
                    <a:pt x="19" y="4"/>
                  </a:lnTo>
                  <a:lnTo>
                    <a:pt x="19" y="4"/>
                  </a:lnTo>
                  <a:lnTo>
                    <a:pt x="16" y="4"/>
                  </a:lnTo>
                  <a:lnTo>
                    <a:pt x="16" y="4"/>
                  </a:lnTo>
                  <a:lnTo>
                    <a:pt x="12" y="6"/>
                  </a:lnTo>
                  <a:lnTo>
                    <a:pt x="12" y="6"/>
                  </a:lnTo>
                  <a:lnTo>
                    <a:pt x="9" y="9"/>
                  </a:lnTo>
                  <a:lnTo>
                    <a:pt x="9" y="9"/>
                  </a:lnTo>
                  <a:lnTo>
                    <a:pt x="7" y="15"/>
                  </a:lnTo>
                  <a:lnTo>
                    <a:pt x="7" y="15"/>
                  </a:lnTo>
                  <a:lnTo>
                    <a:pt x="6" y="22"/>
                  </a:lnTo>
                  <a:lnTo>
                    <a:pt x="6" y="22"/>
                  </a:lnTo>
                  <a:lnTo>
                    <a:pt x="7" y="31"/>
                  </a:lnTo>
                  <a:lnTo>
                    <a:pt x="7" y="31"/>
                  </a:lnTo>
                  <a:lnTo>
                    <a:pt x="9" y="37"/>
                  </a:lnTo>
                  <a:lnTo>
                    <a:pt x="9" y="37"/>
                  </a:lnTo>
                  <a:lnTo>
                    <a:pt x="12" y="40"/>
                  </a:lnTo>
                  <a:lnTo>
                    <a:pt x="12" y="40"/>
                  </a:lnTo>
                  <a:lnTo>
                    <a:pt x="16" y="42"/>
                  </a:lnTo>
                  <a:lnTo>
                    <a:pt x="16" y="42"/>
                  </a:lnTo>
                  <a:lnTo>
                    <a:pt x="19" y="40"/>
                  </a:lnTo>
                  <a:lnTo>
                    <a:pt x="19" y="40"/>
                  </a:lnTo>
                  <a:lnTo>
                    <a:pt x="22" y="39"/>
                  </a:lnTo>
                  <a:lnTo>
                    <a:pt x="22" y="39"/>
                  </a:lnTo>
                  <a:lnTo>
                    <a:pt x="24" y="36"/>
                  </a:lnTo>
                  <a:lnTo>
                    <a:pt x="24" y="36"/>
                  </a:lnTo>
                  <a:lnTo>
                    <a:pt x="25" y="33"/>
                  </a:lnTo>
                  <a:lnTo>
                    <a:pt x="25"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36" name="Freeform 64"/>
            <p:cNvSpPr>
              <a:spLocks/>
            </p:cNvSpPr>
            <p:nvPr/>
          </p:nvSpPr>
          <p:spPr bwMode="auto">
            <a:xfrm>
              <a:off x="3866" y="1943"/>
              <a:ext cx="11" cy="21"/>
            </a:xfrm>
            <a:custGeom>
              <a:avLst/>
              <a:gdLst/>
              <a:ahLst/>
              <a:cxnLst>
                <a:cxn ang="0">
                  <a:pos x="26" y="43"/>
                </a:cxn>
                <a:cxn ang="0">
                  <a:pos x="26" y="45"/>
                </a:cxn>
                <a:cxn ang="0">
                  <a:pos x="26" y="45"/>
                </a:cxn>
                <a:cxn ang="0">
                  <a:pos x="26" y="45"/>
                </a:cxn>
                <a:cxn ang="0">
                  <a:pos x="2" y="45"/>
                </a:cxn>
                <a:cxn ang="0">
                  <a:pos x="0" y="45"/>
                </a:cxn>
                <a:cxn ang="0">
                  <a:pos x="0" y="45"/>
                </a:cxn>
                <a:cxn ang="0">
                  <a:pos x="0" y="45"/>
                </a:cxn>
                <a:cxn ang="0">
                  <a:pos x="0" y="43"/>
                </a:cxn>
                <a:cxn ang="0">
                  <a:pos x="0" y="42"/>
                </a:cxn>
                <a:cxn ang="0">
                  <a:pos x="0" y="42"/>
                </a:cxn>
                <a:cxn ang="0">
                  <a:pos x="0" y="40"/>
                </a:cxn>
                <a:cxn ang="0">
                  <a:pos x="2" y="40"/>
                </a:cxn>
                <a:cxn ang="0">
                  <a:pos x="11" y="6"/>
                </a:cxn>
                <a:cxn ang="0">
                  <a:pos x="2" y="10"/>
                </a:cxn>
                <a:cxn ang="0">
                  <a:pos x="0" y="12"/>
                </a:cxn>
                <a:cxn ang="0">
                  <a:pos x="0" y="12"/>
                </a:cxn>
                <a:cxn ang="0">
                  <a:pos x="0" y="10"/>
                </a:cxn>
                <a:cxn ang="0">
                  <a:pos x="0" y="9"/>
                </a:cxn>
                <a:cxn ang="0">
                  <a:pos x="0" y="7"/>
                </a:cxn>
                <a:cxn ang="0">
                  <a:pos x="0" y="7"/>
                </a:cxn>
                <a:cxn ang="0">
                  <a:pos x="0" y="7"/>
                </a:cxn>
                <a:cxn ang="0">
                  <a:pos x="11" y="0"/>
                </a:cxn>
                <a:cxn ang="0">
                  <a:pos x="12" y="0"/>
                </a:cxn>
                <a:cxn ang="0">
                  <a:pos x="12" y="0"/>
                </a:cxn>
                <a:cxn ang="0">
                  <a:pos x="12" y="0"/>
                </a:cxn>
                <a:cxn ang="0">
                  <a:pos x="14" y="0"/>
                </a:cxn>
                <a:cxn ang="0">
                  <a:pos x="15" y="0"/>
                </a:cxn>
                <a:cxn ang="0">
                  <a:pos x="17" y="0"/>
                </a:cxn>
                <a:cxn ang="0">
                  <a:pos x="17" y="0"/>
                </a:cxn>
                <a:cxn ang="0">
                  <a:pos x="17" y="0"/>
                </a:cxn>
                <a:cxn ang="0">
                  <a:pos x="26" y="40"/>
                </a:cxn>
                <a:cxn ang="0">
                  <a:pos x="26" y="40"/>
                </a:cxn>
                <a:cxn ang="0">
                  <a:pos x="26" y="42"/>
                </a:cxn>
                <a:cxn ang="0">
                  <a:pos x="26" y="42"/>
                </a:cxn>
                <a:cxn ang="0">
                  <a:pos x="26" y="43"/>
                </a:cxn>
              </a:cxnLst>
              <a:rect l="0" t="0" r="r" b="b"/>
              <a:pathLst>
                <a:path w="26" h="45">
                  <a:moveTo>
                    <a:pt x="26" y="43"/>
                  </a:moveTo>
                  <a:lnTo>
                    <a:pt x="26" y="43"/>
                  </a:lnTo>
                  <a:lnTo>
                    <a:pt x="26" y="45"/>
                  </a:lnTo>
                  <a:lnTo>
                    <a:pt x="26" y="45"/>
                  </a:lnTo>
                  <a:lnTo>
                    <a:pt x="26" y="45"/>
                  </a:lnTo>
                  <a:lnTo>
                    <a:pt x="26" y="45"/>
                  </a:lnTo>
                  <a:lnTo>
                    <a:pt x="26" y="45"/>
                  </a:lnTo>
                  <a:lnTo>
                    <a:pt x="26" y="45"/>
                  </a:lnTo>
                  <a:lnTo>
                    <a:pt x="26" y="45"/>
                  </a:lnTo>
                  <a:lnTo>
                    <a:pt x="2" y="45"/>
                  </a:lnTo>
                  <a:lnTo>
                    <a:pt x="2" y="45"/>
                  </a:lnTo>
                  <a:lnTo>
                    <a:pt x="0" y="45"/>
                  </a:lnTo>
                  <a:lnTo>
                    <a:pt x="0" y="45"/>
                  </a:lnTo>
                  <a:lnTo>
                    <a:pt x="0" y="45"/>
                  </a:lnTo>
                  <a:lnTo>
                    <a:pt x="0" y="45"/>
                  </a:lnTo>
                  <a:lnTo>
                    <a:pt x="0" y="45"/>
                  </a:lnTo>
                  <a:lnTo>
                    <a:pt x="0" y="45"/>
                  </a:lnTo>
                  <a:lnTo>
                    <a:pt x="0" y="43"/>
                  </a:lnTo>
                  <a:lnTo>
                    <a:pt x="0" y="43"/>
                  </a:lnTo>
                  <a:lnTo>
                    <a:pt x="0" y="42"/>
                  </a:lnTo>
                  <a:lnTo>
                    <a:pt x="0" y="42"/>
                  </a:lnTo>
                  <a:lnTo>
                    <a:pt x="0" y="42"/>
                  </a:lnTo>
                  <a:lnTo>
                    <a:pt x="0" y="42"/>
                  </a:lnTo>
                  <a:lnTo>
                    <a:pt x="0" y="40"/>
                  </a:lnTo>
                  <a:lnTo>
                    <a:pt x="0" y="40"/>
                  </a:lnTo>
                  <a:lnTo>
                    <a:pt x="2" y="40"/>
                  </a:lnTo>
                  <a:lnTo>
                    <a:pt x="11" y="40"/>
                  </a:lnTo>
                  <a:lnTo>
                    <a:pt x="11" y="6"/>
                  </a:lnTo>
                  <a:lnTo>
                    <a:pt x="2" y="10"/>
                  </a:lnTo>
                  <a:lnTo>
                    <a:pt x="2" y="10"/>
                  </a:lnTo>
                  <a:lnTo>
                    <a:pt x="0" y="12"/>
                  </a:lnTo>
                  <a:lnTo>
                    <a:pt x="0" y="12"/>
                  </a:lnTo>
                  <a:lnTo>
                    <a:pt x="0" y="12"/>
                  </a:lnTo>
                  <a:lnTo>
                    <a:pt x="0" y="12"/>
                  </a:lnTo>
                  <a:lnTo>
                    <a:pt x="0" y="10"/>
                  </a:lnTo>
                  <a:lnTo>
                    <a:pt x="0" y="10"/>
                  </a:lnTo>
                  <a:lnTo>
                    <a:pt x="0" y="9"/>
                  </a:lnTo>
                  <a:lnTo>
                    <a:pt x="0" y="9"/>
                  </a:lnTo>
                  <a:lnTo>
                    <a:pt x="0" y="7"/>
                  </a:lnTo>
                  <a:lnTo>
                    <a:pt x="0" y="7"/>
                  </a:lnTo>
                  <a:lnTo>
                    <a:pt x="0" y="7"/>
                  </a:lnTo>
                  <a:lnTo>
                    <a:pt x="0" y="7"/>
                  </a:lnTo>
                  <a:lnTo>
                    <a:pt x="0" y="7"/>
                  </a:lnTo>
                  <a:lnTo>
                    <a:pt x="0" y="7"/>
                  </a:lnTo>
                  <a:lnTo>
                    <a:pt x="0" y="6"/>
                  </a:lnTo>
                  <a:lnTo>
                    <a:pt x="11" y="0"/>
                  </a:lnTo>
                  <a:lnTo>
                    <a:pt x="11" y="0"/>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7" y="0"/>
                  </a:lnTo>
                  <a:lnTo>
                    <a:pt x="17" y="40"/>
                  </a:lnTo>
                  <a:lnTo>
                    <a:pt x="26" y="40"/>
                  </a:lnTo>
                  <a:lnTo>
                    <a:pt x="26" y="40"/>
                  </a:lnTo>
                  <a:lnTo>
                    <a:pt x="26" y="40"/>
                  </a:lnTo>
                  <a:lnTo>
                    <a:pt x="26" y="40"/>
                  </a:lnTo>
                  <a:lnTo>
                    <a:pt x="26" y="42"/>
                  </a:lnTo>
                  <a:lnTo>
                    <a:pt x="26" y="42"/>
                  </a:lnTo>
                  <a:lnTo>
                    <a:pt x="26" y="42"/>
                  </a:lnTo>
                  <a:lnTo>
                    <a:pt x="26" y="42"/>
                  </a:lnTo>
                  <a:lnTo>
                    <a:pt x="26" y="43"/>
                  </a:lnTo>
                  <a:lnTo>
                    <a:pt x="26"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37" name="Freeform 65"/>
            <p:cNvSpPr>
              <a:spLocks noEditPoints="1"/>
            </p:cNvSpPr>
            <p:nvPr/>
          </p:nvSpPr>
          <p:spPr bwMode="auto">
            <a:xfrm>
              <a:off x="3844" y="1986"/>
              <a:ext cx="13" cy="22"/>
            </a:xfrm>
            <a:custGeom>
              <a:avLst/>
              <a:gdLst/>
              <a:ahLst/>
              <a:cxnLst>
                <a:cxn ang="0">
                  <a:pos x="32" y="24"/>
                </a:cxn>
                <a:cxn ang="0">
                  <a:pos x="32" y="35"/>
                </a:cxn>
                <a:cxn ang="0">
                  <a:pos x="29" y="42"/>
                </a:cxn>
                <a:cxn ang="0">
                  <a:pos x="24" y="47"/>
                </a:cxn>
                <a:cxn ang="0">
                  <a:pos x="20" y="48"/>
                </a:cxn>
                <a:cxn ang="0">
                  <a:pos x="17" y="48"/>
                </a:cxn>
                <a:cxn ang="0">
                  <a:pos x="9" y="47"/>
                </a:cxn>
                <a:cxn ang="0">
                  <a:pos x="6" y="45"/>
                </a:cxn>
                <a:cxn ang="0">
                  <a:pos x="3" y="42"/>
                </a:cxn>
                <a:cxn ang="0">
                  <a:pos x="2" y="35"/>
                </a:cxn>
                <a:cxn ang="0">
                  <a:pos x="0" y="24"/>
                </a:cxn>
                <a:cxn ang="0">
                  <a:pos x="2" y="15"/>
                </a:cxn>
                <a:cxn ang="0">
                  <a:pos x="5" y="8"/>
                </a:cxn>
                <a:cxn ang="0">
                  <a:pos x="9" y="3"/>
                </a:cxn>
                <a:cxn ang="0">
                  <a:pos x="12" y="2"/>
                </a:cxn>
                <a:cxn ang="0">
                  <a:pos x="17" y="0"/>
                </a:cxn>
                <a:cxn ang="0">
                  <a:pos x="24" y="2"/>
                </a:cxn>
                <a:cxn ang="0">
                  <a:pos x="29" y="8"/>
                </a:cxn>
                <a:cxn ang="0">
                  <a:pos x="32" y="14"/>
                </a:cxn>
                <a:cxn ang="0">
                  <a:pos x="32" y="24"/>
                </a:cxn>
                <a:cxn ang="0">
                  <a:pos x="26" y="24"/>
                </a:cxn>
                <a:cxn ang="0">
                  <a:pos x="26" y="18"/>
                </a:cxn>
                <a:cxn ang="0">
                  <a:pos x="26" y="14"/>
                </a:cxn>
                <a:cxn ang="0">
                  <a:pos x="24" y="11"/>
                </a:cxn>
                <a:cxn ang="0">
                  <a:pos x="23" y="8"/>
                </a:cxn>
                <a:cxn ang="0">
                  <a:pos x="20" y="6"/>
                </a:cxn>
                <a:cxn ang="0">
                  <a:pos x="17" y="6"/>
                </a:cxn>
                <a:cxn ang="0">
                  <a:pos x="12" y="8"/>
                </a:cxn>
                <a:cxn ang="0">
                  <a:pos x="9" y="11"/>
                </a:cxn>
                <a:cxn ang="0">
                  <a:pos x="8" y="17"/>
                </a:cxn>
                <a:cxn ang="0">
                  <a:pos x="6" y="24"/>
                </a:cxn>
                <a:cxn ang="0">
                  <a:pos x="8" y="33"/>
                </a:cxn>
                <a:cxn ang="0">
                  <a:pos x="9" y="39"/>
                </a:cxn>
                <a:cxn ang="0">
                  <a:pos x="12" y="42"/>
                </a:cxn>
                <a:cxn ang="0">
                  <a:pos x="17" y="44"/>
                </a:cxn>
                <a:cxn ang="0">
                  <a:pos x="20" y="42"/>
                </a:cxn>
                <a:cxn ang="0">
                  <a:pos x="23" y="41"/>
                </a:cxn>
                <a:cxn ang="0">
                  <a:pos x="24" y="38"/>
                </a:cxn>
                <a:cxn ang="0">
                  <a:pos x="26" y="35"/>
                </a:cxn>
                <a:cxn ang="0">
                  <a:pos x="26" y="30"/>
                </a:cxn>
                <a:cxn ang="0">
                  <a:pos x="26" y="24"/>
                </a:cxn>
              </a:cxnLst>
              <a:rect l="0" t="0" r="r" b="b"/>
              <a:pathLst>
                <a:path w="32" h="48">
                  <a:moveTo>
                    <a:pt x="32" y="24"/>
                  </a:moveTo>
                  <a:lnTo>
                    <a:pt x="32" y="24"/>
                  </a:lnTo>
                  <a:lnTo>
                    <a:pt x="32" y="35"/>
                  </a:lnTo>
                  <a:lnTo>
                    <a:pt x="32" y="35"/>
                  </a:lnTo>
                  <a:lnTo>
                    <a:pt x="29" y="42"/>
                  </a:lnTo>
                  <a:lnTo>
                    <a:pt x="29" y="42"/>
                  </a:lnTo>
                  <a:lnTo>
                    <a:pt x="27" y="44"/>
                  </a:lnTo>
                  <a:lnTo>
                    <a:pt x="24" y="47"/>
                  </a:lnTo>
                  <a:lnTo>
                    <a:pt x="24" y="47"/>
                  </a:lnTo>
                  <a:lnTo>
                    <a:pt x="20" y="48"/>
                  </a:lnTo>
                  <a:lnTo>
                    <a:pt x="17" y="48"/>
                  </a:lnTo>
                  <a:lnTo>
                    <a:pt x="17" y="48"/>
                  </a:lnTo>
                  <a:lnTo>
                    <a:pt x="12" y="48"/>
                  </a:lnTo>
                  <a:lnTo>
                    <a:pt x="9" y="47"/>
                  </a:lnTo>
                  <a:lnTo>
                    <a:pt x="9" y="47"/>
                  </a:lnTo>
                  <a:lnTo>
                    <a:pt x="6" y="45"/>
                  </a:lnTo>
                  <a:lnTo>
                    <a:pt x="3" y="42"/>
                  </a:lnTo>
                  <a:lnTo>
                    <a:pt x="3" y="42"/>
                  </a:lnTo>
                  <a:lnTo>
                    <a:pt x="2" y="35"/>
                  </a:lnTo>
                  <a:lnTo>
                    <a:pt x="2" y="35"/>
                  </a:lnTo>
                  <a:lnTo>
                    <a:pt x="0" y="24"/>
                  </a:lnTo>
                  <a:lnTo>
                    <a:pt x="0" y="24"/>
                  </a:lnTo>
                  <a:lnTo>
                    <a:pt x="2" y="15"/>
                  </a:lnTo>
                  <a:lnTo>
                    <a:pt x="2" y="15"/>
                  </a:lnTo>
                  <a:lnTo>
                    <a:pt x="5" y="8"/>
                  </a:lnTo>
                  <a:lnTo>
                    <a:pt x="5" y="8"/>
                  </a:lnTo>
                  <a:lnTo>
                    <a:pt x="6" y="5"/>
                  </a:lnTo>
                  <a:lnTo>
                    <a:pt x="9" y="3"/>
                  </a:lnTo>
                  <a:lnTo>
                    <a:pt x="9" y="3"/>
                  </a:lnTo>
                  <a:lnTo>
                    <a:pt x="12" y="2"/>
                  </a:lnTo>
                  <a:lnTo>
                    <a:pt x="17" y="0"/>
                  </a:lnTo>
                  <a:lnTo>
                    <a:pt x="17" y="0"/>
                  </a:lnTo>
                  <a:lnTo>
                    <a:pt x="24" y="2"/>
                  </a:lnTo>
                  <a:lnTo>
                    <a:pt x="24" y="2"/>
                  </a:lnTo>
                  <a:lnTo>
                    <a:pt x="27" y="5"/>
                  </a:lnTo>
                  <a:lnTo>
                    <a:pt x="29" y="8"/>
                  </a:lnTo>
                  <a:lnTo>
                    <a:pt x="29" y="8"/>
                  </a:lnTo>
                  <a:lnTo>
                    <a:pt x="32" y="14"/>
                  </a:lnTo>
                  <a:lnTo>
                    <a:pt x="32" y="14"/>
                  </a:lnTo>
                  <a:lnTo>
                    <a:pt x="32" y="24"/>
                  </a:lnTo>
                  <a:lnTo>
                    <a:pt x="32" y="24"/>
                  </a:lnTo>
                  <a:close/>
                  <a:moveTo>
                    <a:pt x="26" y="24"/>
                  </a:moveTo>
                  <a:lnTo>
                    <a:pt x="26" y="24"/>
                  </a:lnTo>
                  <a:lnTo>
                    <a:pt x="26" y="18"/>
                  </a:lnTo>
                  <a:lnTo>
                    <a:pt x="26" y="18"/>
                  </a:lnTo>
                  <a:lnTo>
                    <a:pt x="26" y="14"/>
                  </a:lnTo>
                  <a:lnTo>
                    <a:pt x="26" y="14"/>
                  </a:lnTo>
                  <a:lnTo>
                    <a:pt x="24" y="11"/>
                  </a:lnTo>
                  <a:lnTo>
                    <a:pt x="24" y="11"/>
                  </a:lnTo>
                  <a:lnTo>
                    <a:pt x="23" y="8"/>
                  </a:lnTo>
                  <a:lnTo>
                    <a:pt x="23" y="8"/>
                  </a:lnTo>
                  <a:lnTo>
                    <a:pt x="20" y="6"/>
                  </a:lnTo>
                  <a:lnTo>
                    <a:pt x="20" y="6"/>
                  </a:lnTo>
                  <a:lnTo>
                    <a:pt x="17" y="6"/>
                  </a:lnTo>
                  <a:lnTo>
                    <a:pt x="17" y="6"/>
                  </a:lnTo>
                  <a:lnTo>
                    <a:pt x="12" y="8"/>
                  </a:lnTo>
                  <a:lnTo>
                    <a:pt x="12" y="8"/>
                  </a:lnTo>
                  <a:lnTo>
                    <a:pt x="9" y="11"/>
                  </a:lnTo>
                  <a:lnTo>
                    <a:pt x="9" y="11"/>
                  </a:lnTo>
                  <a:lnTo>
                    <a:pt x="8" y="17"/>
                  </a:lnTo>
                  <a:lnTo>
                    <a:pt x="8" y="17"/>
                  </a:lnTo>
                  <a:lnTo>
                    <a:pt x="6" y="24"/>
                  </a:lnTo>
                  <a:lnTo>
                    <a:pt x="6" y="24"/>
                  </a:lnTo>
                  <a:lnTo>
                    <a:pt x="8" y="33"/>
                  </a:lnTo>
                  <a:lnTo>
                    <a:pt x="8" y="33"/>
                  </a:lnTo>
                  <a:lnTo>
                    <a:pt x="9" y="39"/>
                  </a:lnTo>
                  <a:lnTo>
                    <a:pt x="9" y="39"/>
                  </a:lnTo>
                  <a:lnTo>
                    <a:pt x="12" y="42"/>
                  </a:lnTo>
                  <a:lnTo>
                    <a:pt x="12" y="42"/>
                  </a:lnTo>
                  <a:lnTo>
                    <a:pt x="17" y="44"/>
                  </a:lnTo>
                  <a:lnTo>
                    <a:pt x="17" y="44"/>
                  </a:lnTo>
                  <a:lnTo>
                    <a:pt x="20" y="42"/>
                  </a:lnTo>
                  <a:lnTo>
                    <a:pt x="20" y="42"/>
                  </a:lnTo>
                  <a:lnTo>
                    <a:pt x="23" y="41"/>
                  </a:lnTo>
                  <a:lnTo>
                    <a:pt x="23" y="41"/>
                  </a:lnTo>
                  <a:lnTo>
                    <a:pt x="24" y="38"/>
                  </a:lnTo>
                  <a:lnTo>
                    <a:pt x="24" y="38"/>
                  </a:lnTo>
                  <a:lnTo>
                    <a:pt x="26" y="35"/>
                  </a:lnTo>
                  <a:lnTo>
                    <a:pt x="26" y="35"/>
                  </a:lnTo>
                  <a:lnTo>
                    <a:pt x="26" y="30"/>
                  </a:lnTo>
                  <a:lnTo>
                    <a:pt x="26"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38" name="Freeform 66"/>
            <p:cNvSpPr>
              <a:spLocks/>
            </p:cNvSpPr>
            <p:nvPr/>
          </p:nvSpPr>
          <p:spPr bwMode="auto">
            <a:xfrm>
              <a:off x="3866" y="1985"/>
              <a:ext cx="11" cy="21"/>
            </a:xfrm>
            <a:custGeom>
              <a:avLst/>
              <a:gdLst/>
              <a:ahLst/>
              <a:cxnLst>
                <a:cxn ang="0">
                  <a:pos x="26" y="44"/>
                </a:cxn>
                <a:cxn ang="0">
                  <a:pos x="26" y="45"/>
                </a:cxn>
                <a:cxn ang="0">
                  <a:pos x="26" y="45"/>
                </a:cxn>
                <a:cxn ang="0">
                  <a:pos x="26" y="47"/>
                </a:cxn>
                <a:cxn ang="0">
                  <a:pos x="2" y="47"/>
                </a:cxn>
                <a:cxn ang="0">
                  <a:pos x="0" y="47"/>
                </a:cxn>
                <a:cxn ang="0">
                  <a:pos x="0" y="45"/>
                </a:cxn>
                <a:cxn ang="0">
                  <a:pos x="0" y="45"/>
                </a:cxn>
                <a:cxn ang="0">
                  <a:pos x="0" y="44"/>
                </a:cxn>
                <a:cxn ang="0">
                  <a:pos x="0" y="42"/>
                </a:cxn>
                <a:cxn ang="0">
                  <a:pos x="0" y="42"/>
                </a:cxn>
                <a:cxn ang="0">
                  <a:pos x="0" y="41"/>
                </a:cxn>
                <a:cxn ang="0">
                  <a:pos x="2" y="41"/>
                </a:cxn>
                <a:cxn ang="0">
                  <a:pos x="11" y="6"/>
                </a:cxn>
                <a:cxn ang="0">
                  <a:pos x="2" y="12"/>
                </a:cxn>
                <a:cxn ang="0">
                  <a:pos x="0" y="12"/>
                </a:cxn>
                <a:cxn ang="0">
                  <a:pos x="0" y="12"/>
                </a:cxn>
                <a:cxn ang="0">
                  <a:pos x="0" y="11"/>
                </a:cxn>
                <a:cxn ang="0">
                  <a:pos x="0" y="9"/>
                </a:cxn>
                <a:cxn ang="0">
                  <a:pos x="0" y="9"/>
                </a:cxn>
                <a:cxn ang="0">
                  <a:pos x="0" y="8"/>
                </a:cxn>
                <a:cxn ang="0">
                  <a:pos x="0" y="8"/>
                </a:cxn>
                <a:cxn ang="0">
                  <a:pos x="11" y="0"/>
                </a:cxn>
                <a:cxn ang="0">
                  <a:pos x="12" y="0"/>
                </a:cxn>
                <a:cxn ang="0">
                  <a:pos x="12" y="0"/>
                </a:cxn>
                <a:cxn ang="0">
                  <a:pos x="12" y="0"/>
                </a:cxn>
                <a:cxn ang="0">
                  <a:pos x="14" y="0"/>
                </a:cxn>
                <a:cxn ang="0">
                  <a:pos x="15" y="0"/>
                </a:cxn>
                <a:cxn ang="0">
                  <a:pos x="17" y="0"/>
                </a:cxn>
                <a:cxn ang="0">
                  <a:pos x="17" y="0"/>
                </a:cxn>
                <a:cxn ang="0">
                  <a:pos x="17" y="0"/>
                </a:cxn>
                <a:cxn ang="0">
                  <a:pos x="26" y="41"/>
                </a:cxn>
                <a:cxn ang="0">
                  <a:pos x="26" y="41"/>
                </a:cxn>
                <a:cxn ang="0">
                  <a:pos x="26" y="42"/>
                </a:cxn>
                <a:cxn ang="0">
                  <a:pos x="26" y="42"/>
                </a:cxn>
                <a:cxn ang="0">
                  <a:pos x="26" y="44"/>
                </a:cxn>
              </a:cxnLst>
              <a:rect l="0" t="0" r="r" b="b"/>
              <a:pathLst>
                <a:path w="26" h="47">
                  <a:moveTo>
                    <a:pt x="26" y="44"/>
                  </a:moveTo>
                  <a:lnTo>
                    <a:pt x="26" y="44"/>
                  </a:lnTo>
                  <a:lnTo>
                    <a:pt x="26" y="45"/>
                  </a:lnTo>
                  <a:lnTo>
                    <a:pt x="26" y="45"/>
                  </a:lnTo>
                  <a:lnTo>
                    <a:pt x="26" y="45"/>
                  </a:lnTo>
                  <a:lnTo>
                    <a:pt x="26" y="45"/>
                  </a:lnTo>
                  <a:lnTo>
                    <a:pt x="26" y="47"/>
                  </a:lnTo>
                  <a:lnTo>
                    <a:pt x="26" y="47"/>
                  </a:lnTo>
                  <a:lnTo>
                    <a:pt x="26" y="47"/>
                  </a:lnTo>
                  <a:lnTo>
                    <a:pt x="2" y="47"/>
                  </a:lnTo>
                  <a:lnTo>
                    <a:pt x="2" y="47"/>
                  </a:lnTo>
                  <a:lnTo>
                    <a:pt x="0" y="47"/>
                  </a:lnTo>
                  <a:lnTo>
                    <a:pt x="0" y="47"/>
                  </a:lnTo>
                  <a:lnTo>
                    <a:pt x="0" y="45"/>
                  </a:lnTo>
                  <a:lnTo>
                    <a:pt x="0" y="45"/>
                  </a:lnTo>
                  <a:lnTo>
                    <a:pt x="0" y="45"/>
                  </a:lnTo>
                  <a:lnTo>
                    <a:pt x="0" y="45"/>
                  </a:lnTo>
                  <a:lnTo>
                    <a:pt x="0" y="44"/>
                  </a:lnTo>
                  <a:lnTo>
                    <a:pt x="0" y="44"/>
                  </a:lnTo>
                  <a:lnTo>
                    <a:pt x="0" y="42"/>
                  </a:lnTo>
                  <a:lnTo>
                    <a:pt x="0" y="42"/>
                  </a:lnTo>
                  <a:lnTo>
                    <a:pt x="0" y="42"/>
                  </a:lnTo>
                  <a:lnTo>
                    <a:pt x="0" y="42"/>
                  </a:lnTo>
                  <a:lnTo>
                    <a:pt x="0" y="41"/>
                  </a:lnTo>
                  <a:lnTo>
                    <a:pt x="0" y="41"/>
                  </a:lnTo>
                  <a:lnTo>
                    <a:pt x="2" y="41"/>
                  </a:lnTo>
                  <a:lnTo>
                    <a:pt x="11" y="41"/>
                  </a:lnTo>
                  <a:lnTo>
                    <a:pt x="11" y="6"/>
                  </a:lnTo>
                  <a:lnTo>
                    <a:pt x="2" y="12"/>
                  </a:lnTo>
                  <a:lnTo>
                    <a:pt x="2"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0" y="8"/>
                  </a:lnTo>
                  <a:lnTo>
                    <a:pt x="0" y="8"/>
                  </a:lnTo>
                  <a:lnTo>
                    <a:pt x="0" y="8"/>
                  </a:lnTo>
                  <a:lnTo>
                    <a:pt x="11" y="0"/>
                  </a:lnTo>
                  <a:lnTo>
                    <a:pt x="11" y="0"/>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7" y="0"/>
                  </a:lnTo>
                  <a:lnTo>
                    <a:pt x="17" y="41"/>
                  </a:lnTo>
                  <a:lnTo>
                    <a:pt x="26" y="41"/>
                  </a:lnTo>
                  <a:lnTo>
                    <a:pt x="26" y="41"/>
                  </a:lnTo>
                  <a:lnTo>
                    <a:pt x="26" y="41"/>
                  </a:lnTo>
                  <a:lnTo>
                    <a:pt x="26" y="41"/>
                  </a:lnTo>
                  <a:lnTo>
                    <a:pt x="26" y="42"/>
                  </a:lnTo>
                  <a:lnTo>
                    <a:pt x="26" y="42"/>
                  </a:lnTo>
                  <a:lnTo>
                    <a:pt x="26" y="42"/>
                  </a:lnTo>
                  <a:lnTo>
                    <a:pt x="26" y="42"/>
                  </a:lnTo>
                  <a:lnTo>
                    <a:pt x="26" y="44"/>
                  </a:lnTo>
                  <a:lnTo>
                    <a:pt x="26"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39" name="Freeform 67"/>
            <p:cNvSpPr>
              <a:spLocks noEditPoints="1"/>
            </p:cNvSpPr>
            <p:nvPr/>
          </p:nvSpPr>
          <p:spPr bwMode="auto">
            <a:xfrm>
              <a:off x="3891" y="1984"/>
              <a:ext cx="15" cy="22"/>
            </a:xfrm>
            <a:custGeom>
              <a:avLst/>
              <a:gdLst/>
              <a:ahLst/>
              <a:cxnLst>
                <a:cxn ang="0">
                  <a:pos x="33" y="24"/>
                </a:cxn>
                <a:cxn ang="0">
                  <a:pos x="32" y="34"/>
                </a:cxn>
                <a:cxn ang="0">
                  <a:pos x="29" y="42"/>
                </a:cxn>
                <a:cxn ang="0">
                  <a:pos x="24" y="46"/>
                </a:cxn>
                <a:cxn ang="0">
                  <a:pos x="20" y="48"/>
                </a:cxn>
                <a:cxn ang="0">
                  <a:pos x="17" y="48"/>
                </a:cxn>
                <a:cxn ang="0">
                  <a:pos x="9" y="46"/>
                </a:cxn>
                <a:cxn ang="0">
                  <a:pos x="5" y="42"/>
                </a:cxn>
                <a:cxn ang="0">
                  <a:pos x="2" y="34"/>
                </a:cxn>
                <a:cxn ang="0">
                  <a:pos x="0" y="24"/>
                </a:cxn>
                <a:cxn ang="0">
                  <a:pos x="2" y="15"/>
                </a:cxn>
                <a:cxn ang="0">
                  <a:pos x="5" y="7"/>
                </a:cxn>
                <a:cxn ang="0">
                  <a:pos x="6" y="4"/>
                </a:cxn>
                <a:cxn ang="0">
                  <a:pos x="9" y="3"/>
                </a:cxn>
                <a:cxn ang="0">
                  <a:pos x="17" y="0"/>
                </a:cxn>
                <a:cxn ang="0">
                  <a:pos x="21" y="1"/>
                </a:cxn>
                <a:cxn ang="0">
                  <a:pos x="24" y="1"/>
                </a:cxn>
                <a:cxn ang="0">
                  <a:pos x="29" y="6"/>
                </a:cxn>
                <a:cxn ang="0">
                  <a:pos x="32" y="13"/>
                </a:cxn>
                <a:cxn ang="0">
                  <a:pos x="33" y="24"/>
                </a:cxn>
                <a:cxn ang="0">
                  <a:pos x="26" y="24"/>
                </a:cxn>
                <a:cxn ang="0">
                  <a:pos x="26" y="18"/>
                </a:cxn>
                <a:cxn ang="0">
                  <a:pos x="26" y="13"/>
                </a:cxn>
                <a:cxn ang="0">
                  <a:pos x="24" y="10"/>
                </a:cxn>
                <a:cxn ang="0">
                  <a:pos x="23" y="7"/>
                </a:cxn>
                <a:cxn ang="0">
                  <a:pos x="20" y="6"/>
                </a:cxn>
                <a:cxn ang="0">
                  <a:pos x="17" y="6"/>
                </a:cxn>
                <a:cxn ang="0">
                  <a:pos x="12" y="7"/>
                </a:cxn>
                <a:cxn ang="0">
                  <a:pos x="9" y="10"/>
                </a:cxn>
                <a:cxn ang="0">
                  <a:pos x="8" y="16"/>
                </a:cxn>
                <a:cxn ang="0">
                  <a:pos x="8" y="24"/>
                </a:cxn>
                <a:cxn ang="0">
                  <a:pos x="8" y="33"/>
                </a:cxn>
                <a:cxn ang="0">
                  <a:pos x="9" y="39"/>
                </a:cxn>
                <a:cxn ang="0">
                  <a:pos x="12" y="42"/>
                </a:cxn>
                <a:cxn ang="0">
                  <a:pos x="17" y="43"/>
                </a:cxn>
                <a:cxn ang="0">
                  <a:pos x="20" y="42"/>
                </a:cxn>
                <a:cxn ang="0">
                  <a:pos x="23" y="40"/>
                </a:cxn>
                <a:cxn ang="0">
                  <a:pos x="24" y="37"/>
                </a:cxn>
                <a:cxn ang="0">
                  <a:pos x="26" y="34"/>
                </a:cxn>
                <a:cxn ang="0">
                  <a:pos x="26" y="30"/>
                </a:cxn>
                <a:cxn ang="0">
                  <a:pos x="26" y="24"/>
                </a:cxn>
              </a:cxnLst>
              <a:rect l="0" t="0" r="r" b="b"/>
              <a:pathLst>
                <a:path w="33" h="48">
                  <a:moveTo>
                    <a:pt x="33" y="24"/>
                  </a:moveTo>
                  <a:lnTo>
                    <a:pt x="33" y="24"/>
                  </a:lnTo>
                  <a:lnTo>
                    <a:pt x="32" y="34"/>
                  </a:lnTo>
                  <a:lnTo>
                    <a:pt x="32" y="34"/>
                  </a:lnTo>
                  <a:lnTo>
                    <a:pt x="29" y="42"/>
                  </a:lnTo>
                  <a:lnTo>
                    <a:pt x="29" y="42"/>
                  </a:lnTo>
                  <a:lnTo>
                    <a:pt x="27" y="43"/>
                  </a:lnTo>
                  <a:lnTo>
                    <a:pt x="24" y="46"/>
                  </a:lnTo>
                  <a:lnTo>
                    <a:pt x="24" y="46"/>
                  </a:lnTo>
                  <a:lnTo>
                    <a:pt x="20" y="48"/>
                  </a:lnTo>
                  <a:lnTo>
                    <a:pt x="17" y="48"/>
                  </a:lnTo>
                  <a:lnTo>
                    <a:pt x="17" y="48"/>
                  </a:lnTo>
                  <a:lnTo>
                    <a:pt x="9" y="46"/>
                  </a:lnTo>
                  <a:lnTo>
                    <a:pt x="9" y="46"/>
                  </a:lnTo>
                  <a:lnTo>
                    <a:pt x="6" y="45"/>
                  </a:lnTo>
                  <a:lnTo>
                    <a:pt x="5" y="42"/>
                  </a:lnTo>
                  <a:lnTo>
                    <a:pt x="5" y="42"/>
                  </a:lnTo>
                  <a:lnTo>
                    <a:pt x="2" y="34"/>
                  </a:lnTo>
                  <a:lnTo>
                    <a:pt x="2" y="34"/>
                  </a:lnTo>
                  <a:lnTo>
                    <a:pt x="0" y="24"/>
                  </a:lnTo>
                  <a:lnTo>
                    <a:pt x="0" y="24"/>
                  </a:lnTo>
                  <a:lnTo>
                    <a:pt x="2" y="15"/>
                  </a:lnTo>
                  <a:lnTo>
                    <a:pt x="2" y="15"/>
                  </a:lnTo>
                  <a:lnTo>
                    <a:pt x="5" y="7"/>
                  </a:lnTo>
                  <a:lnTo>
                    <a:pt x="5" y="7"/>
                  </a:lnTo>
                  <a:lnTo>
                    <a:pt x="6" y="4"/>
                  </a:lnTo>
                  <a:lnTo>
                    <a:pt x="9" y="3"/>
                  </a:lnTo>
                  <a:lnTo>
                    <a:pt x="9" y="3"/>
                  </a:lnTo>
                  <a:lnTo>
                    <a:pt x="12" y="1"/>
                  </a:lnTo>
                  <a:lnTo>
                    <a:pt x="17" y="0"/>
                  </a:lnTo>
                  <a:lnTo>
                    <a:pt x="17" y="0"/>
                  </a:lnTo>
                  <a:lnTo>
                    <a:pt x="21" y="1"/>
                  </a:lnTo>
                  <a:lnTo>
                    <a:pt x="24" y="1"/>
                  </a:lnTo>
                  <a:lnTo>
                    <a:pt x="24" y="1"/>
                  </a:lnTo>
                  <a:lnTo>
                    <a:pt x="27" y="4"/>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10"/>
                  </a:lnTo>
                  <a:lnTo>
                    <a:pt x="24" y="10"/>
                  </a:lnTo>
                  <a:lnTo>
                    <a:pt x="23" y="7"/>
                  </a:lnTo>
                  <a:lnTo>
                    <a:pt x="23" y="7"/>
                  </a:lnTo>
                  <a:lnTo>
                    <a:pt x="20" y="6"/>
                  </a:lnTo>
                  <a:lnTo>
                    <a:pt x="20" y="6"/>
                  </a:lnTo>
                  <a:lnTo>
                    <a:pt x="17" y="6"/>
                  </a:lnTo>
                  <a:lnTo>
                    <a:pt x="17" y="6"/>
                  </a:lnTo>
                  <a:lnTo>
                    <a:pt x="12" y="7"/>
                  </a:lnTo>
                  <a:lnTo>
                    <a:pt x="12" y="7"/>
                  </a:lnTo>
                  <a:lnTo>
                    <a:pt x="9" y="10"/>
                  </a:lnTo>
                  <a:lnTo>
                    <a:pt x="9" y="10"/>
                  </a:lnTo>
                  <a:lnTo>
                    <a:pt x="8" y="16"/>
                  </a:lnTo>
                  <a:lnTo>
                    <a:pt x="8" y="16"/>
                  </a:lnTo>
                  <a:lnTo>
                    <a:pt x="8" y="24"/>
                  </a:lnTo>
                  <a:lnTo>
                    <a:pt x="8" y="24"/>
                  </a:lnTo>
                  <a:lnTo>
                    <a:pt x="8" y="33"/>
                  </a:lnTo>
                  <a:lnTo>
                    <a:pt x="8" y="33"/>
                  </a:lnTo>
                  <a:lnTo>
                    <a:pt x="9" y="39"/>
                  </a:lnTo>
                  <a:lnTo>
                    <a:pt x="9" y="39"/>
                  </a:lnTo>
                  <a:lnTo>
                    <a:pt x="12" y="42"/>
                  </a:lnTo>
                  <a:lnTo>
                    <a:pt x="12" y="42"/>
                  </a:lnTo>
                  <a:lnTo>
                    <a:pt x="17" y="43"/>
                  </a:lnTo>
                  <a:lnTo>
                    <a:pt x="17" y="43"/>
                  </a:lnTo>
                  <a:lnTo>
                    <a:pt x="20" y="42"/>
                  </a:lnTo>
                  <a:lnTo>
                    <a:pt x="20" y="42"/>
                  </a:lnTo>
                  <a:lnTo>
                    <a:pt x="23" y="40"/>
                  </a:lnTo>
                  <a:lnTo>
                    <a:pt x="23" y="40"/>
                  </a:lnTo>
                  <a:lnTo>
                    <a:pt x="24" y="37"/>
                  </a:lnTo>
                  <a:lnTo>
                    <a:pt x="24" y="37"/>
                  </a:lnTo>
                  <a:lnTo>
                    <a:pt x="26" y="34"/>
                  </a:lnTo>
                  <a:lnTo>
                    <a:pt x="26" y="34"/>
                  </a:lnTo>
                  <a:lnTo>
                    <a:pt x="26" y="30"/>
                  </a:lnTo>
                  <a:lnTo>
                    <a:pt x="26"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40" name="Freeform 68"/>
            <p:cNvSpPr>
              <a:spLocks noEditPoints="1"/>
            </p:cNvSpPr>
            <p:nvPr/>
          </p:nvSpPr>
          <p:spPr bwMode="auto">
            <a:xfrm>
              <a:off x="3547" y="1993"/>
              <a:ext cx="16" cy="21"/>
            </a:xfrm>
            <a:custGeom>
              <a:avLst/>
              <a:gdLst/>
              <a:ahLst/>
              <a:cxnLst>
                <a:cxn ang="0">
                  <a:pos x="33" y="24"/>
                </a:cxn>
                <a:cxn ang="0">
                  <a:pos x="32" y="33"/>
                </a:cxn>
                <a:cxn ang="0">
                  <a:pos x="29" y="41"/>
                </a:cxn>
                <a:cxn ang="0">
                  <a:pos x="24" y="46"/>
                </a:cxn>
                <a:cxn ang="0">
                  <a:pos x="21" y="47"/>
                </a:cxn>
                <a:cxn ang="0">
                  <a:pos x="17" y="47"/>
                </a:cxn>
                <a:cxn ang="0">
                  <a:pos x="9" y="46"/>
                </a:cxn>
                <a:cxn ang="0">
                  <a:pos x="5" y="41"/>
                </a:cxn>
                <a:cxn ang="0">
                  <a:pos x="2" y="33"/>
                </a:cxn>
                <a:cxn ang="0">
                  <a:pos x="0" y="24"/>
                </a:cxn>
                <a:cxn ang="0">
                  <a:pos x="2" y="14"/>
                </a:cxn>
                <a:cxn ang="0">
                  <a:pos x="5" y="6"/>
                </a:cxn>
                <a:cxn ang="0">
                  <a:pos x="6" y="3"/>
                </a:cxn>
                <a:cxn ang="0">
                  <a:pos x="9" y="2"/>
                </a:cxn>
                <a:cxn ang="0">
                  <a:pos x="17" y="0"/>
                </a:cxn>
                <a:cxn ang="0">
                  <a:pos x="21" y="0"/>
                </a:cxn>
                <a:cxn ang="0">
                  <a:pos x="24" y="2"/>
                </a:cxn>
                <a:cxn ang="0">
                  <a:pos x="29" y="6"/>
                </a:cxn>
                <a:cxn ang="0">
                  <a:pos x="32" y="14"/>
                </a:cxn>
                <a:cxn ang="0">
                  <a:pos x="33" y="24"/>
                </a:cxn>
                <a:cxn ang="0">
                  <a:pos x="27" y="24"/>
                </a:cxn>
                <a:cxn ang="0">
                  <a:pos x="26" y="18"/>
                </a:cxn>
                <a:cxn ang="0">
                  <a:pos x="26" y="14"/>
                </a:cxn>
                <a:cxn ang="0">
                  <a:pos x="24" y="9"/>
                </a:cxn>
                <a:cxn ang="0">
                  <a:pos x="23" y="8"/>
                </a:cxn>
                <a:cxn ang="0">
                  <a:pos x="20" y="6"/>
                </a:cxn>
                <a:cxn ang="0">
                  <a:pos x="17" y="5"/>
                </a:cxn>
                <a:cxn ang="0">
                  <a:pos x="12" y="6"/>
                </a:cxn>
                <a:cxn ang="0">
                  <a:pos x="9" y="11"/>
                </a:cxn>
                <a:cxn ang="0">
                  <a:pos x="8" y="17"/>
                </a:cxn>
                <a:cxn ang="0">
                  <a:pos x="8" y="23"/>
                </a:cxn>
                <a:cxn ang="0">
                  <a:pos x="8" y="32"/>
                </a:cxn>
                <a:cxn ang="0">
                  <a:pos x="9" y="38"/>
                </a:cxn>
                <a:cxn ang="0">
                  <a:pos x="12" y="41"/>
                </a:cxn>
                <a:cxn ang="0">
                  <a:pos x="17" y="43"/>
                </a:cxn>
                <a:cxn ang="0">
                  <a:pos x="20" y="43"/>
                </a:cxn>
                <a:cxn ang="0">
                  <a:pos x="23" y="39"/>
                </a:cxn>
                <a:cxn ang="0">
                  <a:pos x="24" y="38"/>
                </a:cxn>
                <a:cxn ang="0">
                  <a:pos x="26" y="33"/>
                </a:cxn>
                <a:cxn ang="0">
                  <a:pos x="26" y="29"/>
                </a:cxn>
                <a:cxn ang="0">
                  <a:pos x="27" y="24"/>
                </a:cxn>
              </a:cxnLst>
              <a:rect l="0" t="0" r="r" b="b"/>
              <a:pathLst>
                <a:path w="33" h="47">
                  <a:moveTo>
                    <a:pt x="33" y="24"/>
                  </a:moveTo>
                  <a:lnTo>
                    <a:pt x="33" y="24"/>
                  </a:lnTo>
                  <a:lnTo>
                    <a:pt x="32" y="33"/>
                  </a:lnTo>
                  <a:lnTo>
                    <a:pt x="32" y="33"/>
                  </a:lnTo>
                  <a:lnTo>
                    <a:pt x="29" y="41"/>
                  </a:lnTo>
                  <a:lnTo>
                    <a:pt x="29" y="41"/>
                  </a:lnTo>
                  <a:lnTo>
                    <a:pt x="27" y="44"/>
                  </a:lnTo>
                  <a:lnTo>
                    <a:pt x="24" y="46"/>
                  </a:lnTo>
                  <a:lnTo>
                    <a:pt x="24" y="46"/>
                  </a:lnTo>
                  <a:lnTo>
                    <a:pt x="21" y="47"/>
                  </a:lnTo>
                  <a:lnTo>
                    <a:pt x="17" y="47"/>
                  </a:lnTo>
                  <a:lnTo>
                    <a:pt x="17" y="47"/>
                  </a:lnTo>
                  <a:lnTo>
                    <a:pt x="9" y="46"/>
                  </a:lnTo>
                  <a:lnTo>
                    <a:pt x="9" y="46"/>
                  </a:lnTo>
                  <a:lnTo>
                    <a:pt x="6" y="44"/>
                  </a:lnTo>
                  <a:lnTo>
                    <a:pt x="5" y="41"/>
                  </a:lnTo>
                  <a:lnTo>
                    <a:pt x="5" y="41"/>
                  </a:lnTo>
                  <a:lnTo>
                    <a:pt x="2" y="33"/>
                  </a:lnTo>
                  <a:lnTo>
                    <a:pt x="2" y="33"/>
                  </a:lnTo>
                  <a:lnTo>
                    <a:pt x="0" y="24"/>
                  </a:lnTo>
                  <a:lnTo>
                    <a:pt x="0" y="24"/>
                  </a:lnTo>
                  <a:lnTo>
                    <a:pt x="2" y="14"/>
                  </a:lnTo>
                  <a:lnTo>
                    <a:pt x="2" y="14"/>
                  </a:lnTo>
                  <a:lnTo>
                    <a:pt x="5" y="6"/>
                  </a:lnTo>
                  <a:lnTo>
                    <a:pt x="5" y="6"/>
                  </a:lnTo>
                  <a:lnTo>
                    <a:pt x="6" y="3"/>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3" y="24"/>
                  </a:lnTo>
                  <a:lnTo>
                    <a:pt x="33" y="24"/>
                  </a:lnTo>
                  <a:close/>
                  <a:moveTo>
                    <a:pt x="27" y="24"/>
                  </a:moveTo>
                  <a:lnTo>
                    <a:pt x="27"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8" y="23"/>
                  </a:lnTo>
                  <a:lnTo>
                    <a:pt x="8" y="23"/>
                  </a:lnTo>
                  <a:lnTo>
                    <a:pt x="8" y="32"/>
                  </a:lnTo>
                  <a:lnTo>
                    <a:pt x="8" y="32"/>
                  </a:lnTo>
                  <a:lnTo>
                    <a:pt x="9" y="38"/>
                  </a:lnTo>
                  <a:lnTo>
                    <a:pt x="9" y="38"/>
                  </a:lnTo>
                  <a:lnTo>
                    <a:pt x="12" y="41"/>
                  </a:lnTo>
                  <a:lnTo>
                    <a:pt x="12" y="41"/>
                  </a:lnTo>
                  <a:lnTo>
                    <a:pt x="17" y="43"/>
                  </a:lnTo>
                  <a:lnTo>
                    <a:pt x="17" y="43"/>
                  </a:lnTo>
                  <a:lnTo>
                    <a:pt x="20" y="43"/>
                  </a:lnTo>
                  <a:lnTo>
                    <a:pt x="20" y="43"/>
                  </a:lnTo>
                  <a:lnTo>
                    <a:pt x="23" y="39"/>
                  </a:lnTo>
                  <a:lnTo>
                    <a:pt x="23" y="39"/>
                  </a:lnTo>
                  <a:lnTo>
                    <a:pt x="24" y="38"/>
                  </a:lnTo>
                  <a:lnTo>
                    <a:pt x="24" y="38"/>
                  </a:lnTo>
                  <a:lnTo>
                    <a:pt x="26" y="33"/>
                  </a:lnTo>
                  <a:lnTo>
                    <a:pt x="26" y="33"/>
                  </a:lnTo>
                  <a:lnTo>
                    <a:pt x="26" y="29"/>
                  </a:lnTo>
                  <a:lnTo>
                    <a:pt x="26" y="29"/>
                  </a:lnTo>
                  <a:lnTo>
                    <a:pt x="27" y="24"/>
                  </a:lnTo>
                  <a:lnTo>
                    <a:pt x="27"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41" name="Freeform 69"/>
            <p:cNvSpPr>
              <a:spLocks/>
            </p:cNvSpPr>
            <p:nvPr/>
          </p:nvSpPr>
          <p:spPr bwMode="auto">
            <a:xfrm>
              <a:off x="3570" y="1990"/>
              <a:ext cx="13" cy="22"/>
            </a:xfrm>
            <a:custGeom>
              <a:avLst/>
              <a:gdLst/>
              <a:ahLst/>
              <a:cxnLst>
                <a:cxn ang="0">
                  <a:pos x="27" y="43"/>
                </a:cxn>
                <a:cxn ang="0">
                  <a:pos x="27" y="45"/>
                </a:cxn>
                <a:cxn ang="0">
                  <a:pos x="26" y="47"/>
                </a:cxn>
                <a:cxn ang="0">
                  <a:pos x="26" y="47"/>
                </a:cxn>
                <a:cxn ang="0">
                  <a:pos x="1" y="47"/>
                </a:cxn>
                <a:cxn ang="0">
                  <a:pos x="1" y="47"/>
                </a:cxn>
                <a:cxn ang="0">
                  <a:pos x="0" y="47"/>
                </a:cxn>
                <a:cxn ang="0">
                  <a:pos x="0" y="45"/>
                </a:cxn>
                <a:cxn ang="0">
                  <a:pos x="0" y="43"/>
                </a:cxn>
                <a:cxn ang="0">
                  <a:pos x="0" y="43"/>
                </a:cxn>
                <a:cxn ang="0">
                  <a:pos x="0" y="42"/>
                </a:cxn>
                <a:cxn ang="0">
                  <a:pos x="1" y="42"/>
                </a:cxn>
                <a:cxn ang="0">
                  <a:pos x="1" y="42"/>
                </a:cxn>
                <a:cxn ang="0">
                  <a:pos x="10" y="7"/>
                </a:cxn>
                <a:cxn ang="0">
                  <a:pos x="1" y="12"/>
                </a:cxn>
                <a:cxn ang="0">
                  <a:pos x="1" y="12"/>
                </a:cxn>
                <a:cxn ang="0">
                  <a:pos x="0" y="12"/>
                </a:cxn>
                <a:cxn ang="0">
                  <a:pos x="0" y="12"/>
                </a:cxn>
                <a:cxn ang="0">
                  <a:pos x="0" y="10"/>
                </a:cxn>
                <a:cxn ang="0">
                  <a:pos x="0" y="9"/>
                </a:cxn>
                <a:cxn ang="0">
                  <a:pos x="0" y="9"/>
                </a:cxn>
                <a:cxn ang="0">
                  <a:pos x="0" y="7"/>
                </a:cxn>
                <a:cxn ang="0">
                  <a:pos x="12" y="1"/>
                </a:cxn>
                <a:cxn ang="0">
                  <a:pos x="12" y="0"/>
                </a:cxn>
                <a:cxn ang="0">
                  <a:pos x="12" y="0"/>
                </a:cxn>
                <a:cxn ang="0">
                  <a:pos x="13" y="0"/>
                </a:cxn>
                <a:cxn ang="0">
                  <a:pos x="13" y="0"/>
                </a:cxn>
                <a:cxn ang="0">
                  <a:pos x="15" y="0"/>
                </a:cxn>
                <a:cxn ang="0">
                  <a:pos x="17" y="0"/>
                </a:cxn>
                <a:cxn ang="0">
                  <a:pos x="17" y="1"/>
                </a:cxn>
                <a:cxn ang="0">
                  <a:pos x="17" y="1"/>
                </a:cxn>
                <a:cxn ang="0">
                  <a:pos x="26" y="42"/>
                </a:cxn>
                <a:cxn ang="0">
                  <a:pos x="26" y="42"/>
                </a:cxn>
                <a:cxn ang="0">
                  <a:pos x="26" y="42"/>
                </a:cxn>
                <a:cxn ang="0">
                  <a:pos x="27" y="43"/>
                </a:cxn>
                <a:cxn ang="0">
                  <a:pos x="27" y="43"/>
                </a:cxn>
              </a:cxnLst>
              <a:rect l="0" t="0" r="r" b="b"/>
              <a:pathLst>
                <a:path w="27" h="47">
                  <a:moveTo>
                    <a:pt x="27" y="43"/>
                  </a:moveTo>
                  <a:lnTo>
                    <a:pt x="27" y="43"/>
                  </a:lnTo>
                  <a:lnTo>
                    <a:pt x="27" y="45"/>
                  </a:lnTo>
                  <a:lnTo>
                    <a:pt x="27" y="45"/>
                  </a:lnTo>
                  <a:lnTo>
                    <a:pt x="26" y="47"/>
                  </a:lnTo>
                  <a:lnTo>
                    <a:pt x="26" y="47"/>
                  </a:lnTo>
                  <a:lnTo>
                    <a:pt x="26" y="47"/>
                  </a:lnTo>
                  <a:lnTo>
                    <a:pt x="26" y="47"/>
                  </a:lnTo>
                  <a:lnTo>
                    <a:pt x="26" y="47"/>
                  </a:lnTo>
                  <a:lnTo>
                    <a:pt x="1" y="47"/>
                  </a:lnTo>
                  <a:lnTo>
                    <a:pt x="1" y="47"/>
                  </a:lnTo>
                  <a:lnTo>
                    <a:pt x="1" y="47"/>
                  </a:lnTo>
                  <a:lnTo>
                    <a:pt x="1" y="47"/>
                  </a:lnTo>
                  <a:lnTo>
                    <a:pt x="0" y="47"/>
                  </a:lnTo>
                  <a:lnTo>
                    <a:pt x="0" y="47"/>
                  </a:lnTo>
                  <a:lnTo>
                    <a:pt x="0" y="45"/>
                  </a:lnTo>
                  <a:lnTo>
                    <a:pt x="0" y="45"/>
                  </a:lnTo>
                  <a:lnTo>
                    <a:pt x="0" y="43"/>
                  </a:lnTo>
                  <a:lnTo>
                    <a:pt x="0" y="43"/>
                  </a:lnTo>
                  <a:lnTo>
                    <a:pt x="0" y="43"/>
                  </a:lnTo>
                  <a:lnTo>
                    <a:pt x="0" y="43"/>
                  </a:lnTo>
                  <a:lnTo>
                    <a:pt x="0" y="42"/>
                  </a:lnTo>
                  <a:lnTo>
                    <a:pt x="0" y="42"/>
                  </a:lnTo>
                  <a:lnTo>
                    <a:pt x="1" y="42"/>
                  </a:lnTo>
                  <a:lnTo>
                    <a:pt x="1" y="42"/>
                  </a:lnTo>
                  <a:lnTo>
                    <a:pt x="1" y="42"/>
                  </a:lnTo>
                  <a:lnTo>
                    <a:pt x="10" y="42"/>
                  </a:lnTo>
                  <a:lnTo>
                    <a:pt x="10" y="7"/>
                  </a:lnTo>
                  <a:lnTo>
                    <a:pt x="1" y="12"/>
                  </a:lnTo>
                  <a:lnTo>
                    <a:pt x="1" y="12"/>
                  </a:lnTo>
                  <a:lnTo>
                    <a:pt x="1" y="12"/>
                  </a:lnTo>
                  <a:lnTo>
                    <a:pt x="1"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1" y="7"/>
                  </a:lnTo>
                  <a:lnTo>
                    <a:pt x="12" y="1"/>
                  </a:lnTo>
                  <a:lnTo>
                    <a:pt x="12" y="1"/>
                  </a:lnTo>
                  <a:lnTo>
                    <a:pt x="12" y="0"/>
                  </a:lnTo>
                  <a:lnTo>
                    <a:pt x="12" y="0"/>
                  </a:lnTo>
                  <a:lnTo>
                    <a:pt x="12" y="0"/>
                  </a:lnTo>
                  <a:lnTo>
                    <a:pt x="12" y="0"/>
                  </a:lnTo>
                  <a:lnTo>
                    <a:pt x="13" y="0"/>
                  </a:lnTo>
                  <a:lnTo>
                    <a:pt x="13" y="0"/>
                  </a:lnTo>
                  <a:lnTo>
                    <a:pt x="13" y="0"/>
                  </a:lnTo>
                  <a:lnTo>
                    <a:pt x="13" y="0"/>
                  </a:lnTo>
                  <a:lnTo>
                    <a:pt x="15" y="0"/>
                  </a:lnTo>
                  <a:lnTo>
                    <a:pt x="15" y="0"/>
                  </a:lnTo>
                  <a:lnTo>
                    <a:pt x="17" y="0"/>
                  </a:lnTo>
                  <a:lnTo>
                    <a:pt x="17" y="0"/>
                  </a:lnTo>
                  <a:lnTo>
                    <a:pt x="17" y="1"/>
                  </a:lnTo>
                  <a:lnTo>
                    <a:pt x="17" y="1"/>
                  </a:lnTo>
                  <a:lnTo>
                    <a:pt x="17" y="1"/>
                  </a:lnTo>
                  <a:lnTo>
                    <a:pt x="17" y="42"/>
                  </a:lnTo>
                  <a:lnTo>
                    <a:pt x="26" y="42"/>
                  </a:lnTo>
                  <a:lnTo>
                    <a:pt x="26" y="42"/>
                  </a:lnTo>
                  <a:lnTo>
                    <a:pt x="26" y="42"/>
                  </a:lnTo>
                  <a:lnTo>
                    <a:pt x="26" y="42"/>
                  </a:lnTo>
                  <a:lnTo>
                    <a:pt x="26" y="42"/>
                  </a:lnTo>
                  <a:lnTo>
                    <a:pt x="26" y="42"/>
                  </a:lnTo>
                  <a:lnTo>
                    <a:pt x="27" y="43"/>
                  </a:lnTo>
                  <a:lnTo>
                    <a:pt x="27" y="43"/>
                  </a:lnTo>
                  <a:lnTo>
                    <a:pt x="27" y="43"/>
                  </a:lnTo>
                  <a:lnTo>
                    <a:pt x="27"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42" name="Freeform 70"/>
            <p:cNvSpPr>
              <a:spLocks noEditPoints="1"/>
            </p:cNvSpPr>
            <p:nvPr/>
          </p:nvSpPr>
          <p:spPr bwMode="auto">
            <a:xfrm>
              <a:off x="3596" y="1990"/>
              <a:ext cx="14" cy="22"/>
            </a:xfrm>
            <a:custGeom>
              <a:avLst/>
              <a:gdLst/>
              <a:ahLst/>
              <a:cxnLst>
                <a:cxn ang="0">
                  <a:pos x="31" y="24"/>
                </a:cxn>
                <a:cxn ang="0">
                  <a:pos x="30" y="33"/>
                </a:cxn>
                <a:cxn ang="0">
                  <a:pos x="27" y="40"/>
                </a:cxn>
                <a:cxn ang="0">
                  <a:pos x="22" y="45"/>
                </a:cxn>
                <a:cxn ang="0">
                  <a:pos x="19" y="47"/>
                </a:cxn>
                <a:cxn ang="0">
                  <a:pos x="15" y="47"/>
                </a:cxn>
                <a:cxn ang="0">
                  <a:pos x="7" y="45"/>
                </a:cxn>
                <a:cxn ang="0">
                  <a:pos x="4" y="43"/>
                </a:cxn>
                <a:cxn ang="0">
                  <a:pos x="3" y="40"/>
                </a:cxn>
                <a:cxn ang="0">
                  <a:pos x="0" y="33"/>
                </a:cxn>
                <a:cxn ang="0">
                  <a:pos x="0" y="24"/>
                </a:cxn>
                <a:cxn ang="0">
                  <a:pos x="0" y="13"/>
                </a:cxn>
                <a:cxn ang="0">
                  <a:pos x="3" y="6"/>
                </a:cxn>
                <a:cxn ang="0">
                  <a:pos x="7" y="1"/>
                </a:cxn>
                <a:cxn ang="0">
                  <a:pos x="12" y="0"/>
                </a:cxn>
                <a:cxn ang="0">
                  <a:pos x="16" y="0"/>
                </a:cxn>
                <a:cxn ang="0">
                  <a:pos x="22" y="1"/>
                </a:cxn>
                <a:cxn ang="0">
                  <a:pos x="28" y="6"/>
                </a:cxn>
                <a:cxn ang="0">
                  <a:pos x="30" y="13"/>
                </a:cxn>
                <a:cxn ang="0">
                  <a:pos x="31" y="24"/>
                </a:cxn>
                <a:cxn ang="0">
                  <a:pos x="25" y="24"/>
                </a:cxn>
                <a:cxn ang="0">
                  <a:pos x="24" y="18"/>
                </a:cxn>
                <a:cxn ang="0">
                  <a:pos x="24" y="13"/>
                </a:cxn>
                <a:cxn ang="0">
                  <a:pos x="22" y="9"/>
                </a:cxn>
                <a:cxn ang="0">
                  <a:pos x="21" y="6"/>
                </a:cxn>
                <a:cxn ang="0">
                  <a:pos x="18" y="6"/>
                </a:cxn>
                <a:cxn ang="0">
                  <a:pos x="15" y="4"/>
                </a:cxn>
                <a:cxn ang="0">
                  <a:pos x="10" y="6"/>
                </a:cxn>
                <a:cxn ang="0">
                  <a:pos x="7" y="10"/>
                </a:cxn>
                <a:cxn ang="0">
                  <a:pos x="6" y="16"/>
                </a:cxn>
                <a:cxn ang="0">
                  <a:pos x="6" y="22"/>
                </a:cxn>
                <a:cxn ang="0">
                  <a:pos x="6" y="31"/>
                </a:cxn>
                <a:cxn ang="0">
                  <a:pos x="7" y="37"/>
                </a:cxn>
                <a:cxn ang="0">
                  <a:pos x="10" y="40"/>
                </a:cxn>
                <a:cxn ang="0">
                  <a:pos x="15" y="42"/>
                </a:cxn>
                <a:cxn ang="0">
                  <a:pos x="18" y="42"/>
                </a:cxn>
                <a:cxn ang="0">
                  <a:pos x="21" y="39"/>
                </a:cxn>
                <a:cxn ang="0">
                  <a:pos x="22" y="37"/>
                </a:cxn>
                <a:cxn ang="0">
                  <a:pos x="24" y="33"/>
                </a:cxn>
                <a:cxn ang="0">
                  <a:pos x="25" y="28"/>
                </a:cxn>
                <a:cxn ang="0">
                  <a:pos x="25" y="24"/>
                </a:cxn>
              </a:cxnLst>
              <a:rect l="0" t="0" r="r" b="b"/>
              <a:pathLst>
                <a:path w="31" h="47">
                  <a:moveTo>
                    <a:pt x="31" y="24"/>
                  </a:moveTo>
                  <a:lnTo>
                    <a:pt x="31" y="24"/>
                  </a:lnTo>
                  <a:lnTo>
                    <a:pt x="30" y="33"/>
                  </a:lnTo>
                  <a:lnTo>
                    <a:pt x="30" y="33"/>
                  </a:lnTo>
                  <a:lnTo>
                    <a:pt x="27" y="40"/>
                  </a:lnTo>
                  <a:lnTo>
                    <a:pt x="27" y="40"/>
                  </a:lnTo>
                  <a:lnTo>
                    <a:pt x="25" y="43"/>
                  </a:lnTo>
                  <a:lnTo>
                    <a:pt x="22" y="45"/>
                  </a:lnTo>
                  <a:lnTo>
                    <a:pt x="22" y="45"/>
                  </a:lnTo>
                  <a:lnTo>
                    <a:pt x="19" y="47"/>
                  </a:lnTo>
                  <a:lnTo>
                    <a:pt x="15" y="47"/>
                  </a:lnTo>
                  <a:lnTo>
                    <a:pt x="15" y="47"/>
                  </a:lnTo>
                  <a:lnTo>
                    <a:pt x="10" y="47"/>
                  </a:lnTo>
                  <a:lnTo>
                    <a:pt x="7" y="45"/>
                  </a:lnTo>
                  <a:lnTo>
                    <a:pt x="7" y="45"/>
                  </a:lnTo>
                  <a:lnTo>
                    <a:pt x="4" y="43"/>
                  </a:lnTo>
                  <a:lnTo>
                    <a:pt x="3" y="40"/>
                  </a:lnTo>
                  <a:lnTo>
                    <a:pt x="3" y="40"/>
                  </a:lnTo>
                  <a:lnTo>
                    <a:pt x="0" y="33"/>
                  </a:lnTo>
                  <a:lnTo>
                    <a:pt x="0" y="33"/>
                  </a:lnTo>
                  <a:lnTo>
                    <a:pt x="0" y="24"/>
                  </a:lnTo>
                  <a:lnTo>
                    <a:pt x="0" y="24"/>
                  </a:lnTo>
                  <a:lnTo>
                    <a:pt x="0" y="13"/>
                  </a:lnTo>
                  <a:lnTo>
                    <a:pt x="0" y="13"/>
                  </a:lnTo>
                  <a:lnTo>
                    <a:pt x="3" y="6"/>
                  </a:lnTo>
                  <a:lnTo>
                    <a:pt x="3" y="6"/>
                  </a:lnTo>
                  <a:lnTo>
                    <a:pt x="6" y="3"/>
                  </a:lnTo>
                  <a:lnTo>
                    <a:pt x="7" y="1"/>
                  </a:lnTo>
                  <a:lnTo>
                    <a:pt x="7" y="1"/>
                  </a:lnTo>
                  <a:lnTo>
                    <a:pt x="12" y="0"/>
                  </a:lnTo>
                  <a:lnTo>
                    <a:pt x="16" y="0"/>
                  </a:lnTo>
                  <a:lnTo>
                    <a:pt x="16" y="0"/>
                  </a:lnTo>
                  <a:lnTo>
                    <a:pt x="22" y="1"/>
                  </a:lnTo>
                  <a:lnTo>
                    <a:pt x="22" y="1"/>
                  </a:lnTo>
                  <a:lnTo>
                    <a:pt x="25" y="3"/>
                  </a:lnTo>
                  <a:lnTo>
                    <a:pt x="28" y="6"/>
                  </a:lnTo>
                  <a:lnTo>
                    <a:pt x="28" y="6"/>
                  </a:lnTo>
                  <a:lnTo>
                    <a:pt x="30" y="13"/>
                  </a:lnTo>
                  <a:lnTo>
                    <a:pt x="30" y="13"/>
                  </a:lnTo>
                  <a:lnTo>
                    <a:pt x="31" y="24"/>
                  </a:lnTo>
                  <a:lnTo>
                    <a:pt x="31" y="24"/>
                  </a:lnTo>
                  <a:close/>
                  <a:moveTo>
                    <a:pt x="25" y="24"/>
                  </a:moveTo>
                  <a:lnTo>
                    <a:pt x="25" y="24"/>
                  </a:lnTo>
                  <a:lnTo>
                    <a:pt x="24" y="18"/>
                  </a:lnTo>
                  <a:lnTo>
                    <a:pt x="24" y="18"/>
                  </a:lnTo>
                  <a:lnTo>
                    <a:pt x="24" y="13"/>
                  </a:lnTo>
                  <a:lnTo>
                    <a:pt x="24" y="13"/>
                  </a:lnTo>
                  <a:lnTo>
                    <a:pt x="22" y="9"/>
                  </a:lnTo>
                  <a:lnTo>
                    <a:pt x="22" y="9"/>
                  </a:lnTo>
                  <a:lnTo>
                    <a:pt x="21" y="6"/>
                  </a:lnTo>
                  <a:lnTo>
                    <a:pt x="21" y="6"/>
                  </a:lnTo>
                  <a:lnTo>
                    <a:pt x="18" y="6"/>
                  </a:lnTo>
                  <a:lnTo>
                    <a:pt x="18" y="6"/>
                  </a:lnTo>
                  <a:lnTo>
                    <a:pt x="15" y="4"/>
                  </a:lnTo>
                  <a:lnTo>
                    <a:pt x="15" y="4"/>
                  </a:lnTo>
                  <a:lnTo>
                    <a:pt x="10" y="6"/>
                  </a:lnTo>
                  <a:lnTo>
                    <a:pt x="10" y="6"/>
                  </a:lnTo>
                  <a:lnTo>
                    <a:pt x="7" y="10"/>
                  </a:lnTo>
                  <a:lnTo>
                    <a:pt x="7" y="10"/>
                  </a:lnTo>
                  <a:lnTo>
                    <a:pt x="6" y="16"/>
                  </a:lnTo>
                  <a:lnTo>
                    <a:pt x="6" y="16"/>
                  </a:lnTo>
                  <a:lnTo>
                    <a:pt x="6" y="22"/>
                  </a:lnTo>
                  <a:lnTo>
                    <a:pt x="6" y="22"/>
                  </a:lnTo>
                  <a:lnTo>
                    <a:pt x="6" y="31"/>
                  </a:lnTo>
                  <a:lnTo>
                    <a:pt x="6" y="31"/>
                  </a:lnTo>
                  <a:lnTo>
                    <a:pt x="7" y="37"/>
                  </a:lnTo>
                  <a:lnTo>
                    <a:pt x="7" y="37"/>
                  </a:lnTo>
                  <a:lnTo>
                    <a:pt x="10" y="40"/>
                  </a:lnTo>
                  <a:lnTo>
                    <a:pt x="10" y="40"/>
                  </a:lnTo>
                  <a:lnTo>
                    <a:pt x="15" y="42"/>
                  </a:lnTo>
                  <a:lnTo>
                    <a:pt x="15" y="42"/>
                  </a:lnTo>
                  <a:lnTo>
                    <a:pt x="18" y="42"/>
                  </a:lnTo>
                  <a:lnTo>
                    <a:pt x="18" y="42"/>
                  </a:lnTo>
                  <a:lnTo>
                    <a:pt x="21" y="39"/>
                  </a:lnTo>
                  <a:lnTo>
                    <a:pt x="21" y="39"/>
                  </a:lnTo>
                  <a:lnTo>
                    <a:pt x="22" y="37"/>
                  </a:lnTo>
                  <a:lnTo>
                    <a:pt x="22" y="37"/>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43" name="Freeform 71"/>
            <p:cNvSpPr>
              <a:spLocks noEditPoints="1"/>
            </p:cNvSpPr>
            <p:nvPr/>
          </p:nvSpPr>
          <p:spPr bwMode="auto">
            <a:xfrm>
              <a:off x="3844" y="2028"/>
              <a:ext cx="15" cy="22"/>
            </a:xfrm>
            <a:custGeom>
              <a:avLst/>
              <a:gdLst/>
              <a:ahLst/>
              <a:cxnLst>
                <a:cxn ang="0">
                  <a:pos x="33" y="24"/>
                </a:cxn>
                <a:cxn ang="0">
                  <a:pos x="31" y="33"/>
                </a:cxn>
                <a:cxn ang="0">
                  <a:pos x="28" y="41"/>
                </a:cxn>
                <a:cxn ang="0">
                  <a:pos x="24" y="47"/>
                </a:cxn>
                <a:cxn ang="0">
                  <a:pos x="21" y="48"/>
                </a:cxn>
                <a:cxn ang="0">
                  <a:pos x="16" y="48"/>
                </a:cxn>
                <a:cxn ang="0">
                  <a:pos x="9" y="47"/>
                </a:cxn>
                <a:cxn ang="0">
                  <a:pos x="4" y="42"/>
                </a:cxn>
                <a:cxn ang="0">
                  <a:pos x="1" y="35"/>
                </a:cxn>
                <a:cxn ang="0">
                  <a:pos x="0" y="24"/>
                </a:cxn>
                <a:cxn ang="0">
                  <a:pos x="1" y="15"/>
                </a:cxn>
                <a:cxn ang="0">
                  <a:pos x="4" y="8"/>
                </a:cxn>
                <a:cxn ang="0">
                  <a:pos x="6" y="5"/>
                </a:cxn>
                <a:cxn ang="0">
                  <a:pos x="9" y="3"/>
                </a:cxn>
                <a:cxn ang="0">
                  <a:pos x="16" y="0"/>
                </a:cxn>
                <a:cxn ang="0">
                  <a:pos x="24" y="2"/>
                </a:cxn>
                <a:cxn ang="0">
                  <a:pos x="27" y="5"/>
                </a:cxn>
                <a:cxn ang="0">
                  <a:pos x="28" y="6"/>
                </a:cxn>
                <a:cxn ang="0">
                  <a:pos x="31" y="14"/>
                </a:cxn>
                <a:cxn ang="0">
                  <a:pos x="33" y="24"/>
                </a:cxn>
                <a:cxn ang="0">
                  <a:pos x="25" y="24"/>
                </a:cxn>
                <a:cxn ang="0">
                  <a:pos x="25" y="18"/>
                </a:cxn>
                <a:cxn ang="0">
                  <a:pos x="25" y="14"/>
                </a:cxn>
                <a:cxn ang="0">
                  <a:pos x="24" y="11"/>
                </a:cxn>
                <a:cxn ang="0">
                  <a:pos x="22" y="8"/>
                </a:cxn>
                <a:cxn ang="0">
                  <a:pos x="19" y="6"/>
                </a:cxn>
                <a:cxn ang="0">
                  <a:pos x="16" y="6"/>
                </a:cxn>
                <a:cxn ang="0">
                  <a:pos x="12" y="8"/>
                </a:cxn>
                <a:cxn ang="0">
                  <a:pos x="9" y="11"/>
                </a:cxn>
                <a:cxn ang="0">
                  <a:pos x="7" y="17"/>
                </a:cxn>
                <a:cxn ang="0">
                  <a:pos x="7" y="24"/>
                </a:cxn>
                <a:cxn ang="0">
                  <a:pos x="7" y="33"/>
                </a:cxn>
                <a:cxn ang="0">
                  <a:pos x="9" y="39"/>
                </a:cxn>
                <a:cxn ang="0">
                  <a:pos x="12" y="42"/>
                </a:cxn>
                <a:cxn ang="0">
                  <a:pos x="16" y="44"/>
                </a:cxn>
                <a:cxn ang="0">
                  <a:pos x="19" y="42"/>
                </a:cxn>
                <a:cxn ang="0">
                  <a:pos x="22" y="41"/>
                </a:cxn>
                <a:cxn ang="0">
                  <a:pos x="24" y="38"/>
                </a:cxn>
                <a:cxn ang="0">
                  <a:pos x="25" y="35"/>
                </a:cxn>
                <a:cxn ang="0">
                  <a:pos x="25" y="30"/>
                </a:cxn>
                <a:cxn ang="0">
                  <a:pos x="25" y="24"/>
                </a:cxn>
              </a:cxnLst>
              <a:rect l="0" t="0" r="r" b="b"/>
              <a:pathLst>
                <a:path w="33" h="48">
                  <a:moveTo>
                    <a:pt x="33" y="24"/>
                  </a:moveTo>
                  <a:lnTo>
                    <a:pt x="33" y="24"/>
                  </a:lnTo>
                  <a:lnTo>
                    <a:pt x="31" y="33"/>
                  </a:lnTo>
                  <a:lnTo>
                    <a:pt x="31" y="33"/>
                  </a:lnTo>
                  <a:lnTo>
                    <a:pt x="28" y="41"/>
                  </a:lnTo>
                  <a:lnTo>
                    <a:pt x="28" y="41"/>
                  </a:lnTo>
                  <a:lnTo>
                    <a:pt x="27" y="44"/>
                  </a:lnTo>
                  <a:lnTo>
                    <a:pt x="24" y="47"/>
                  </a:lnTo>
                  <a:lnTo>
                    <a:pt x="24" y="47"/>
                  </a:lnTo>
                  <a:lnTo>
                    <a:pt x="21" y="48"/>
                  </a:lnTo>
                  <a:lnTo>
                    <a:pt x="16" y="48"/>
                  </a:lnTo>
                  <a:lnTo>
                    <a:pt x="16" y="48"/>
                  </a:lnTo>
                  <a:lnTo>
                    <a:pt x="9" y="47"/>
                  </a:lnTo>
                  <a:lnTo>
                    <a:pt x="9" y="47"/>
                  </a:lnTo>
                  <a:lnTo>
                    <a:pt x="6" y="45"/>
                  </a:lnTo>
                  <a:lnTo>
                    <a:pt x="4" y="42"/>
                  </a:lnTo>
                  <a:lnTo>
                    <a:pt x="4" y="42"/>
                  </a:lnTo>
                  <a:lnTo>
                    <a:pt x="1" y="35"/>
                  </a:lnTo>
                  <a:lnTo>
                    <a:pt x="1" y="35"/>
                  </a:lnTo>
                  <a:lnTo>
                    <a:pt x="0" y="24"/>
                  </a:lnTo>
                  <a:lnTo>
                    <a:pt x="0" y="24"/>
                  </a:lnTo>
                  <a:lnTo>
                    <a:pt x="1" y="15"/>
                  </a:lnTo>
                  <a:lnTo>
                    <a:pt x="1" y="15"/>
                  </a:lnTo>
                  <a:lnTo>
                    <a:pt x="4" y="8"/>
                  </a:lnTo>
                  <a:lnTo>
                    <a:pt x="4" y="8"/>
                  </a:lnTo>
                  <a:lnTo>
                    <a:pt x="6" y="5"/>
                  </a:lnTo>
                  <a:lnTo>
                    <a:pt x="9" y="3"/>
                  </a:lnTo>
                  <a:lnTo>
                    <a:pt x="9" y="3"/>
                  </a:lnTo>
                  <a:lnTo>
                    <a:pt x="13" y="2"/>
                  </a:lnTo>
                  <a:lnTo>
                    <a:pt x="16" y="0"/>
                  </a:lnTo>
                  <a:lnTo>
                    <a:pt x="16" y="0"/>
                  </a:lnTo>
                  <a:lnTo>
                    <a:pt x="24" y="2"/>
                  </a:lnTo>
                  <a:lnTo>
                    <a:pt x="24" y="2"/>
                  </a:lnTo>
                  <a:lnTo>
                    <a:pt x="27" y="5"/>
                  </a:lnTo>
                  <a:lnTo>
                    <a:pt x="28" y="6"/>
                  </a:lnTo>
                  <a:lnTo>
                    <a:pt x="28" y="6"/>
                  </a:lnTo>
                  <a:lnTo>
                    <a:pt x="31" y="14"/>
                  </a:lnTo>
                  <a:lnTo>
                    <a:pt x="31" y="14"/>
                  </a:lnTo>
                  <a:lnTo>
                    <a:pt x="33" y="24"/>
                  </a:lnTo>
                  <a:lnTo>
                    <a:pt x="33" y="24"/>
                  </a:lnTo>
                  <a:close/>
                  <a:moveTo>
                    <a:pt x="25" y="24"/>
                  </a:moveTo>
                  <a:lnTo>
                    <a:pt x="25" y="24"/>
                  </a:lnTo>
                  <a:lnTo>
                    <a:pt x="25" y="18"/>
                  </a:lnTo>
                  <a:lnTo>
                    <a:pt x="25" y="18"/>
                  </a:lnTo>
                  <a:lnTo>
                    <a:pt x="25" y="14"/>
                  </a:lnTo>
                  <a:lnTo>
                    <a:pt x="25" y="14"/>
                  </a:lnTo>
                  <a:lnTo>
                    <a:pt x="24" y="11"/>
                  </a:lnTo>
                  <a:lnTo>
                    <a:pt x="24" y="11"/>
                  </a:lnTo>
                  <a:lnTo>
                    <a:pt x="22" y="8"/>
                  </a:lnTo>
                  <a:lnTo>
                    <a:pt x="22" y="8"/>
                  </a:lnTo>
                  <a:lnTo>
                    <a:pt x="19" y="6"/>
                  </a:lnTo>
                  <a:lnTo>
                    <a:pt x="19" y="6"/>
                  </a:lnTo>
                  <a:lnTo>
                    <a:pt x="16" y="6"/>
                  </a:lnTo>
                  <a:lnTo>
                    <a:pt x="16" y="6"/>
                  </a:lnTo>
                  <a:lnTo>
                    <a:pt x="12" y="8"/>
                  </a:lnTo>
                  <a:lnTo>
                    <a:pt x="12" y="8"/>
                  </a:lnTo>
                  <a:lnTo>
                    <a:pt x="9" y="11"/>
                  </a:lnTo>
                  <a:lnTo>
                    <a:pt x="9" y="11"/>
                  </a:lnTo>
                  <a:lnTo>
                    <a:pt x="7" y="17"/>
                  </a:lnTo>
                  <a:lnTo>
                    <a:pt x="7" y="17"/>
                  </a:lnTo>
                  <a:lnTo>
                    <a:pt x="7" y="24"/>
                  </a:lnTo>
                  <a:lnTo>
                    <a:pt x="7" y="24"/>
                  </a:lnTo>
                  <a:lnTo>
                    <a:pt x="7" y="33"/>
                  </a:lnTo>
                  <a:lnTo>
                    <a:pt x="7" y="33"/>
                  </a:lnTo>
                  <a:lnTo>
                    <a:pt x="9" y="39"/>
                  </a:lnTo>
                  <a:lnTo>
                    <a:pt x="9" y="39"/>
                  </a:lnTo>
                  <a:lnTo>
                    <a:pt x="12" y="42"/>
                  </a:lnTo>
                  <a:lnTo>
                    <a:pt x="12" y="42"/>
                  </a:lnTo>
                  <a:lnTo>
                    <a:pt x="16" y="44"/>
                  </a:lnTo>
                  <a:lnTo>
                    <a:pt x="16" y="44"/>
                  </a:lnTo>
                  <a:lnTo>
                    <a:pt x="19" y="42"/>
                  </a:lnTo>
                  <a:lnTo>
                    <a:pt x="19" y="42"/>
                  </a:lnTo>
                  <a:lnTo>
                    <a:pt x="22" y="41"/>
                  </a:lnTo>
                  <a:lnTo>
                    <a:pt x="22" y="41"/>
                  </a:lnTo>
                  <a:lnTo>
                    <a:pt x="24" y="38"/>
                  </a:lnTo>
                  <a:lnTo>
                    <a:pt x="24" y="38"/>
                  </a:lnTo>
                  <a:lnTo>
                    <a:pt x="25" y="35"/>
                  </a:lnTo>
                  <a:lnTo>
                    <a:pt x="25" y="35"/>
                  </a:lnTo>
                  <a:lnTo>
                    <a:pt x="25" y="30"/>
                  </a:lnTo>
                  <a:lnTo>
                    <a:pt x="25" y="30"/>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44" name="Freeform 72"/>
            <p:cNvSpPr>
              <a:spLocks/>
            </p:cNvSpPr>
            <p:nvPr/>
          </p:nvSpPr>
          <p:spPr bwMode="auto">
            <a:xfrm>
              <a:off x="3866" y="2027"/>
              <a:ext cx="13" cy="21"/>
            </a:xfrm>
            <a:custGeom>
              <a:avLst/>
              <a:gdLst/>
              <a:ahLst/>
              <a:cxnLst>
                <a:cxn ang="0">
                  <a:pos x="27" y="44"/>
                </a:cxn>
                <a:cxn ang="0">
                  <a:pos x="27" y="45"/>
                </a:cxn>
                <a:cxn ang="0">
                  <a:pos x="25" y="45"/>
                </a:cxn>
                <a:cxn ang="0">
                  <a:pos x="25" y="45"/>
                </a:cxn>
                <a:cxn ang="0">
                  <a:pos x="1" y="47"/>
                </a:cxn>
                <a:cxn ang="0">
                  <a:pos x="1" y="45"/>
                </a:cxn>
                <a:cxn ang="0">
                  <a:pos x="0" y="45"/>
                </a:cxn>
                <a:cxn ang="0">
                  <a:pos x="0" y="45"/>
                </a:cxn>
                <a:cxn ang="0">
                  <a:pos x="0" y="44"/>
                </a:cxn>
                <a:cxn ang="0">
                  <a:pos x="0" y="42"/>
                </a:cxn>
                <a:cxn ang="0">
                  <a:pos x="0" y="42"/>
                </a:cxn>
                <a:cxn ang="0">
                  <a:pos x="0" y="41"/>
                </a:cxn>
                <a:cxn ang="0">
                  <a:pos x="1" y="41"/>
                </a:cxn>
                <a:cxn ang="0">
                  <a:pos x="10" y="6"/>
                </a:cxn>
                <a:cxn ang="0">
                  <a:pos x="1" y="11"/>
                </a:cxn>
                <a:cxn ang="0">
                  <a:pos x="1" y="12"/>
                </a:cxn>
                <a:cxn ang="0">
                  <a:pos x="0" y="12"/>
                </a:cxn>
                <a:cxn ang="0">
                  <a:pos x="0" y="11"/>
                </a:cxn>
                <a:cxn ang="0">
                  <a:pos x="0" y="9"/>
                </a:cxn>
                <a:cxn ang="0">
                  <a:pos x="0" y="9"/>
                </a:cxn>
                <a:cxn ang="0">
                  <a:pos x="0" y="8"/>
                </a:cxn>
                <a:cxn ang="0">
                  <a:pos x="0" y="8"/>
                </a:cxn>
                <a:cxn ang="0">
                  <a:pos x="12" y="0"/>
                </a:cxn>
                <a:cxn ang="0">
                  <a:pos x="12" y="0"/>
                </a:cxn>
                <a:cxn ang="0">
                  <a:pos x="12" y="0"/>
                </a:cxn>
                <a:cxn ang="0">
                  <a:pos x="13" y="0"/>
                </a:cxn>
                <a:cxn ang="0">
                  <a:pos x="13" y="0"/>
                </a:cxn>
                <a:cxn ang="0">
                  <a:pos x="15" y="0"/>
                </a:cxn>
                <a:cxn ang="0">
                  <a:pos x="16" y="0"/>
                </a:cxn>
                <a:cxn ang="0">
                  <a:pos x="16" y="0"/>
                </a:cxn>
                <a:cxn ang="0">
                  <a:pos x="16" y="0"/>
                </a:cxn>
                <a:cxn ang="0">
                  <a:pos x="25" y="41"/>
                </a:cxn>
                <a:cxn ang="0">
                  <a:pos x="25" y="41"/>
                </a:cxn>
                <a:cxn ang="0">
                  <a:pos x="25" y="42"/>
                </a:cxn>
                <a:cxn ang="0">
                  <a:pos x="27" y="42"/>
                </a:cxn>
                <a:cxn ang="0">
                  <a:pos x="27" y="44"/>
                </a:cxn>
              </a:cxnLst>
              <a:rect l="0" t="0" r="r" b="b"/>
              <a:pathLst>
                <a:path w="27" h="47">
                  <a:moveTo>
                    <a:pt x="27" y="44"/>
                  </a:moveTo>
                  <a:lnTo>
                    <a:pt x="27" y="44"/>
                  </a:lnTo>
                  <a:lnTo>
                    <a:pt x="27" y="45"/>
                  </a:lnTo>
                  <a:lnTo>
                    <a:pt x="27" y="45"/>
                  </a:lnTo>
                  <a:lnTo>
                    <a:pt x="25" y="45"/>
                  </a:lnTo>
                  <a:lnTo>
                    <a:pt x="25" y="45"/>
                  </a:lnTo>
                  <a:lnTo>
                    <a:pt x="25" y="45"/>
                  </a:lnTo>
                  <a:lnTo>
                    <a:pt x="25" y="45"/>
                  </a:lnTo>
                  <a:lnTo>
                    <a:pt x="25" y="47"/>
                  </a:lnTo>
                  <a:lnTo>
                    <a:pt x="1" y="47"/>
                  </a:lnTo>
                  <a:lnTo>
                    <a:pt x="1" y="47"/>
                  </a:lnTo>
                  <a:lnTo>
                    <a:pt x="1" y="45"/>
                  </a:lnTo>
                  <a:lnTo>
                    <a:pt x="1" y="45"/>
                  </a:lnTo>
                  <a:lnTo>
                    <a:pt x="0" y="45"/>
                  </a:lnTo>
                  <a:lnTo>
                    <a:pt x="0" y="45"/>
                  </a:lnTo>
                  <a:lnTo>
                    <a:pt x="0" y="45"/>
                  </a:lnTo>
                  <a:lnTo>
                    <a:pt x="0" y="45"/>
                  </a:lnTo>
                  <a:lnTo>
                    <a:pt x="0" y="44"/>
                  </a:lnTo>
                  <a:lnTo>
                    <a:pt x="0" y="44"/>
                  </a:lnTo>
                  <a:lnTo>
                    <a:pt x="0" y="42"/>
                  </a:lnTo>
                  <a:lnTo>
                    <a:pt x="0" y="42"/>
                  </a:lnTo>
                  <a:lnTo>
                    <a:pt x="0" y="42"/>
                  </a:lnTo>
                  <a:lnTo>
                    <a:pt x="0" y="42"/>
                  </a:lnTo>
                  <a:lnTo>
                    <a:pt x="0" y="41"/>
                  </a:lnTo>
                  <a:lnTo>
                    <a:pt x="0" y="41"/>
                  </a:lnTo>
                  <a:lnTo>
                    <a:pt x="1" y="41"/>
                  </a:lnTo>
                  <a:lnTo>
                    <a:pt x="10" y="41"/>
                  </a:lnTo>
                  <a:lnTo>
                    <a:pt x="10" y="6"/>
                  </a:lnTo>
                  <a:lnTo>
                    <a:pt x="1" y="11"/>
                  </a:lnTo>
                  <a:lnTo>
                    <a:pt x="1" y="11"/>
                  </a:lnTo>
                  <a:lnTo>
                    <a:pt x="1" y="12"/>
                  </a:lnTo>
                  <a:lnTo>
                    <a:pt x="1" y="12"/>
                  </a:lnTo>
                  <a:lnTo>
                    <a:pt x="0" y="12"/>
                  </a:lnTo>
                  <a:lnTo>
                    <a:pt x="0" y="12"/>
                  </a:lnTo>
                  <a:lnTo>
                    <a:pt x="0" y="11"/>
                  </a:lnTo>
                  <a:lnTo>
                    <a:pt x="0" y="11"/>
                  </a:lnTo>
                  <a:lnTo>
                    <a:pt x="0" y="9"/>
                  </a:lnTo>
                  <a:lnTo>
                    <a:pt x="0" y="9"/>
                  </a:lnTo>
                  <a:lnTo>
                    <a:pt x="0" y="9"/>
                  </a:lnTo>
                  <a:lnTo>
                    <a:pt x="0" y="9"/>
                  </a:lnTo>
                  <a:lnTo>
                    <a:pt x="0" y="8"/>
                  </a:lnTo>
                  <a:lnTo>
                    <a:pt x="0" y="8"/>
                  </a:lnTo>
                  <a:lnTo>
                    <a:pt x="0" y="8"/>
                  </a:lnTo>
                  <a:lnTo>
                    <a:pt x="0" y="8"/>
                  </a:lnTo>
                  <a:lnTo>
                    <a:pt x="1" y="6"/>
                  </a:lnTo>
                  <a:lnTo>
                    <a:pt x="12" y="0"/>
                  </a:lnTo>
                  <a:lnTo>
                    <a:pt x="12" y="0"/>
                  </a:lnTo>
                  <a:lnTo>
                    <a:pt x="12" y="0"/>
                  </a:lnTo>
                  <a:lnTo>
                    <a:pt x="12" y="0"/>
                  </a:lnTo>
                  <a:lnTo>
                    <a:pt x="12" y="0"/>
                  </a:lnTo>
                  <a:lnTo>
                    <a:pt x="12" y="0"/>
                  </a:lnTo>
                  <a:lnTo>
                    <a:pt x="13" y="0"/>
                  </a:lnTo>
                  <a:lnTo>
                    <a:pt x="13" y="0"/>
                  </a:lnTo>
                  <a:lnTo>
                    <a:pt x="13" y="0"/>
                  </a:lnTo>
                  <a:lnTo>
                    <a:pt x="13" y="0"/>
                  </a:lnTo>
                  <a:lnTo>
                    <a:pt x="15" y="0"/>
                  </a:lnTo>
                  <a:lnTo>
                    <a:pt x="15" y="0"/>
                  </a:lnTo>
                  <a:lnTo>
                    <a:pt x="16" y="0"/>
                  </a:lnTo>
                  <a:lnTo>
                    <a:pt x="16" y="0"/>
                  </a:lnTo>
                  <a:lnTo>
                    <a:pt x="16" y="0"/>
                  </a:lnTo>
                  <a:lnTo>
                    <a:pt x="16" y="0"/>
                  </a:lnTo>
                  <a:lnTo>
                    <a:pt x="16" y="0"/>
                  </a:lnTo>
                  <a:lnTo>
                    <a:pt x="16" y="41"/>
                  </a:lnTo>
                  <a:lnTo>
                    <a:pt x="25" y="41"/>
                  </a:lnTo>
                  <a:lnTo>
                    <a:pt x="25" y="41"/>
                  </a:lnTo>
                  <a:lnTo>
                    <a:pt x="25" y="41"/>
                  </a:lnTo>
                  <a:lnTo>
                    <a:pt x="25" y="41"/>
                  </a:lnTo>
                  <a:lnTo>
                    <a:pt x="25" y="42"/>
                  </a:lnTo>
                  <a:lnTo>
                    <a:pt x="25"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45" name="Freeform 73"/>
            <p:cNvSpPr>
              <a:spLocks noEditPoints="1"/>
            </p:cNvSpPr>
            <p:nvPr/>
          </p:nvSpPr>
          <p:spPr bwMode="auto">
            <a:xfrm>
              <a:off x="3892" y="2026"/>
              <a:ext cx="15" cy="22"/>
            </a:xfrm>
            <a:custGeom>
              <a:avLst/>
              <a:gdLst/>
              <a:ahLst/>
              <a:cxnLst>
                <a:cxn ang="0">
                  <a:pos x="32" y="24"/>
                </a:cxn>
                <a:cxn ang="0">
                  <a:pos x="30" y="33"/>
                </a:cxn>
                <a:cxn ang="0">
                  <a:pos x="27" y="40"/>
                </a:cxn>
                <a:cxn ang="0">
                  <a:pos x="23" y="46"/>
                </a:cxn>
                <a:cxn ang="0">
                  <a:pos x="20" y="48"/>
                </a:cxn>
                <a:cxn ang="0">
                  <a:pos x="15" y="48"/>
                </a:cxn>
                <a:cxn ang="0">
                  <a:pos x="8" y="46"/>
                </a:cxn>
                <a:cxn ang="0">
                  <a:pos x="3" y="42"/>
                </a:cxn>
                <a:cxn ang="0">
                  <a:pos x="0" y="34"/>
                </a:cxn>
                <a:cxn ang="0">
                  <a:pos x="0" y="24"/>
                </a:cxn>
                <a:cxn ang="0">
                  <a:pos x="0" y="15"/>
                </a:cxn>
                <a:cxn ang="0">
                  <a:pos x="3" y="7"/>
                </a:cxn>
                <a:cxn ang="0">
                  <a:pos x="5" y="4"/>
                </a:cxn>
                <a:cxn ang="0">
                  <a:pos x="8" y="1"/>
                </a:cxn>
                <a:cxn ang="0">
                  <a:pos x="15" y="0"/>
                </a:cxn>
                <a:cxn ang="0">
                  <a:pos x="20" y="1"/>
                </a:cxn>
                <a:cxn ang="0">
                  <a:pos x="23" y="1"/>
                </a:cxn>
                <a:cxn ang="0">
                  <a:pos x="29" y="6"/>
                </a:cxn>
                <a:cxn ang="0">
                  <a:pos x="30" y="13"/>
                </a:cxn>
                <a:cxn ang="0">
                  <a:pos x="32" y="24"/>
                </a:cxn>
                <a:cxn ang="0">
                  <a:pos x="26" y="24"/>
                </a:cxn>
                <a:cxn ang="0">
                  <a:pos x="24" y="18"/>
                </a:cxn>
                <a:cxn ang="0">
                  <a:pos x="24" y="13"/>
                </a:cxn>
                <a:cxn ang="0">
                  <a:pos x="23" y="10"/>
                </a:cxn>
                <a:cxn ang="0">
                  <a:pos x="21" y="7"/>
                </a:cxn>
                <a:cxn ang="0">
                  <a:pos x="18" y="6"/>
                </a:cxn>
                <a:cxn ang="0">
                  <a:pos x="15" y="6"/>
                </a:cxn>
                <a:cxn ang="0">
                  <a:pos x="11" y="7"/>
                </a:cxn>
                <a:cxn ang="0">
                  <a:pos x="8" y="10"/>
                </a:cxn>
                <a:cxn ang="0">
                  <a:pos x="6" y="16"/>
                </a:cxn>
                <a:cxn ang="0">
                  <a:pos x="6" y="24"/>
                </a:cxn>
                <a:cxn ang="0">
                  <a:pos x="6" y="33"/>
                </a:cxn>
                <a:cxn ang="0">
                  <a:pos x="8" y="39"/>
                </a:cxn>
                <a:cxn ang="0">
                  <a:pos x="11" y="42"/>
                </a:cxn>
                <a:cxn ang="0">
                  <a:pos x="15" y="43"/>
                </a:cxn>
                <a:cxn ang="0">
                  <a:pos x="18" y="42"/>
                </a:cxn>
                <a:cxn ang="0">
                  <a:pos x="21" y="40"/>
                </a:cxn>
                <a:cxn ang="0">
                  <a:pos x="23" y="37"/>
                </a:cxn>
                <a:cxn ang="0">
                  <a:pos x="24" y="34"/>
                </a:cxn>
                <a:cxn ang="0">
                  <a:pos x="24" y="30"/>
                </a:cxn>
                <a:cxn ang="0">
                  <a:pos x="26" y="24"/>
                </a:cxn>
              </a:cxnLst>
              <a:rect l="0" t="0" r="r" b="b"/>
              <a:pathLst>
                <a:path w="32" h="48">
                  <a:moveTo>
                    <a:pt x="32" y="24"/>
                  </a:moveTo>
                  <a:lnTo>
                    <a:pt x="32" y="24"/>
                  </a:lnTo>
                  <a:lnTo>
                    <a:pt x="30" y="33"/>
                  </a:lnTo>
                  <a:lnTo>
                    <a:pt x="30" y="33"/>
                  </a:lnTo>
                  <a:lnTo>
                    <a:pt x="27" y="40"/>
                  </a:lnTo>
                  <a:lnTo>
                    <a:pt x="27" y="40"/>
                  </a:lnTo>
                  <a:lnTo>
                    <a:pt x="26" y="43"/>
                  </a:lnTo>
                  <a:lnTo>
                    <a:pt x="23" y="46"/>
                  </a:lnTo>
                  <a:lnTo>
                    <a:pt x="23" y="46"/>
                  </a:lnTo>
                  <a:lnTo>
                    <a:pt x="20" y="48"/>
                  </a:lnTo>
                  <a:lnTo>
                    <a:pt x="15" y="48"/>
                  </a:lnTo>
                  <a:lnTo>
                    <a:pt x="15" y="48"/>
                  </a:lnTo>
                  <a:lnTo>
                    <a:pt x="8" y="46"/>
                  </a:lnTo>
                  <a:lnTo>
                    <a:pt x="8" y="46"/>
                  </a:lnTo>
                  <a:lnTo>
                    <a:pt x="5" y="45"/>
                  </a:lnTo>
                  <a:lnTo>
                    <a:pt x="3" y="42"/>
                  </a:lnTo>
                  <a:lnTo>
                    <a:pt x="3" y="42"/>
                  </a:lnTo>
                  <a:lnTo>
                    <a:pt x="0" y="34"/>
                  </a:lnTo>
                  <a:lnTo>
                    <a:pt x="0" y="34"/>
                  </a:lnTo>
                  <a:lnTo>
                    <a:pt x="0" y="24"/>
                  </a:lnTo>
                  <a:lnTo>
                    <a:pt x="0" y="24"/>
                  </a:lnTo>
                  <a:lnTo>
                    <a:pt x="0" y="15"/>
                  </a:lnTo>
                  <a:lnTo>
                    <a:pt x="0" y="15"/>
                  </a:lnTo>
                  <a:lnTo>
                    <a:pt x="3" y="7"/>
                  </a:lnTo>
                  <a:lnTo>
                    <a:pt x="3" y="7"/>
                  </a:lnTo>
                  <a:lnTo>
                    <a:pt x="5" y="4"/>
                  </a:lnTo>
                  <a:lnTo>
                    <a:pt x="8" y="1"/>
                  </a:lnTo>
                  <a:lnTo>
                    <a:pt x="8" y="1"/>
                  </a:lnTo>
                  <a:lnTo>
                    <a:pt x="12" y="1"/>
                  </a:lnTo>
                  <a:lnTo>
                    <a:pt x="15" y="0"/>
                  </a:lnTo>
                  <a:lnTo>
                    <a:pt x="15" y="0"/>
                  </a:lnTo>
                  <a:lnTo>
                    <a:pt x="20" y="1"/>
                  </a:lnTo>
                  <a:lnTo>
                    <a:pt x="23" y="1"/>
                  </a:lnTo>
                  <a:lnTo>
                    <a:pt x="23" y="1"/>
                  </a:lnTo>
                  <a:lnTo>
                    <a:pt x="26" y="4"/>
                  </a:lnTo>
                  <a:lnTo>
                    <a:pt x="29" y="6"/>
                  </a:lnTo>
                  <a:lnTo>
                    <a:pt x="29" y="6"/>
                  </a:lnTo>
                  <a:lnTo>
                    <a:pt x="30" y="13"/>
                  </a:lnTo>
                  <a:lnTo>
                    <a:pt x="30" y="13"/>
                  </a:lnTo>
                  <a:lnTo>
                    <a:pt x="32" y="24"/>
                  </a:lnTo>
                  <a:lnTo>
                    <a:pt x="32" y="24"/>
                  </a:lnTo>
                  <a:close/>
                  <a:moveTo>
                    <a:pt x="26" y="24"/>
                  </a:moveTo>
                  <a:lnTo>
                    <a:pt x="26" y="24"/>
                  </a:lnTo>
                  <a:lnTo>
                    <a:pt x="24" y="18"/>
                  </a:lnTo>
                  <a:lnTo>
                    <a:pt x="24" y="18"/>
                  </a:lnTo>
                  <a:lnTo>
                    <a:pt x="24" y="13"/>
                  </a:lnTo>
                  <a:lnTo>
                    <a:pt x="24" y="13"/>
                  </a:lnTo>
                  <a:lnTo>
                    <a:pt x="23" y="10"/>
                  </a:lnTo>
                  <a:lnTo>
                    <a:pt x="23" y="10"/>
                  </a:lnTo>
                  <a:lnTo>
                    <a:pt x="21" y="7"/>
                  </a:lnTo>
                  <a:lnTo>
                    <a:pt x="21" y="7"/>
                  </a:lnTo>
                  <a:lnTo>
                    <a:pt x="18" y="6"/>
                  </a:lnTo>
                  <a:lnTo>
                    <a:pt x="18" y="6"/>
                  </a:lnTo>
                  <a:lnTo>
                    <a:pt x="15" y="6"/>
                  </a:lnTo>
                  <a:lnTo>
                    <a:pt x="15" y="6"/>
                  </a:lnTo>
                  <a:lnTo>
                    <a:pt x="11" y="7"/>
                  </a:lnTo>
                  <a:lnTo>
                    <a:pt x="11" y="7"/>
                  </a:lnTo>
                  <a:lnTo>
                    <a:pt x="8" y="10"/>
                  </a:lnTo>
                  <a:lnTo>
                    <a:pt x="8" y="10"/>
                  </a:lnTo>
                  <a:lnTo>
                    <a:pt x="6" y="16"/>
                  </a:lnTo>
                  <a:lnTo>
                    <a:pt x="6" y="16"/>
                  </a:lnTo>
                  <a:lnTo>
                    <a:pt x="6" y="24"/>
                  </a:lnTo>
                  <a:lnTo>
                    <a:pt x="6" y="24"/>
                  </a:lnTo>
                  <a:lnTo>
                    <a:pt x="6" y="33"/>
                  </a:lnTo>
                  <a:lnTo>
                    <a:pt x="6" y="33"/>
                  </a:lnTo>
                  <a:lnTo>
                    <a:pt x="8" y="39"/>
                  </a:lnTo>
                  <a:lnTo>
                    <a:pt x="8" y="39"/>
                  </a:lnTo>
                  <a:lnTo>
                    <a:pt x="11" y="42"/>
                  </a:lnTo>
                  <a:lnTo>
                    <a:pt x="11" y="42"/>
                  </a:lnTo>
                  <a:lnTo>
                    <a:pt x="15" y="43"/>
                  </a:lnTo>
                  <a:lnTo>
                    <a:pt x="15" y="43"/>
                  </a:lnTo>
                  <a:lnTo>
                    <a:pt x="18" y="42"/>
                  </a:lnTo>
                  <a:lnTo>
                    <a:pt x="18" y="42"/>
                  </a:lnTo>
                  <a:lnTo>
                    <a:pt x="21" y="40"/>
                  </a:lnTo>
                  <a:lnTo>
                    <a:pt x="21" y="40"/>
                  </a:lnTo>
                  <a:lnTo>
                    <a:pt x="23" y="37"/>
                  </a:lnTo>
                  <a:lnTo>
                    <a:pt x="23" y="37"/>
                  </a:lnTo>
                  <a:lnTo>
                    <a:pt x="24" y="34"/>
                  </a:lnTo>
                  <a:lnTo>
                    <a:pt x="24" y="34"/>
                  </a:lnTo>
                  <a:lnTo>
                    <a:pt x="24" y="30"/>
                  </a:lnTo>
                  <a:lnTo>
                    <a:pt x="24"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46" name="Freeform 74"/>
            <p:cNvSpPr>
              <a:spLocks noEditPoints="1"/>
            </p:cNvSpPr>
            <p:nvPr/>
          </p:nvSpPr>
          <p:spPr bwMode="auto">
            <a:xfrm>
              <a:off x="3547" y="2035"/>
              <a:ext cx="16" cy="22"/>
            </a:xfrm>
            <a:custGeom>
              <a:avLst/>
              <a:gdLst/>
              <a:ahLst/>
              <a:cxnLst>
                <a:cxn ang="0">
                  <a:pos x="33" y="24"/>
                </a:cxn>
                <a:cxn ang="0">
                  <a:pos x="32" y="33"/>
                </a:cxn>
                <a:cxn ang="0">
                  <a:pos x="29" y="41"/>
                </a:cxn>
                <a:cxn ang="0">
                  <a:pos x="24" y="46"/>
                </a:cxn>
                <a:cxn ang="0">
                  <a:pos x="21" y="47"/>
                </a:cxn>
                <a:cxn ang="0">
                  <a:pos x="17" y="49"/>
                </a:cxn>
                <a:cxn ang="0">
                  <a:pos x="9" y="47"/>
                </a:cxn>
                <a:cxn ang="0">
                  <a:pos x="5"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3" y="24"/>
                </a:cxn>
                <a:cxn ang="0">
                  <a:pos x="27" y="24"/>
                </a:cxn>
                <a:cxn ang="0">
                  <a:pos x="26" y="18"/>
                </a:cxn>
                <a:cxn ang="0">
                  <a:pos x="26" y="14"/>
                </a:cxn>
                <a:cxn ang="0">
                  <a:pos x="24" y="9"/>
                </a:cxn>
                <a:cxn ang="0">
                  <a:pos x="23" y="8"/>
                </a:cxn>
                <a:cxn ang="0">
                  <a:pos x="20" y="6"/>
                </a:cxn>
                <a:cxn ang="0">
                  <a:pos x="17" y="5"/>
                </a:cxn>
                <a:cxn ang="0">
                  <a:pos x="12" y="6"/>
                </a:cxn>
                <a:cxn ang="0">
                  <a:pos x="9" y="11"/>
                </a:cxn>
                <a:cxn ang="0">
                  <a:pos x="8" y="17"/>
                </a:cxn>
                <a:cxn ang="0">
                  <a:pos x="8" y="24"/>
                </a:cxn>
                <a:cxn ang="0">
                  <a:pos x="8" y="32"/>
                </a:cxn>
                <a:cxn ang="0">
                  <a:pos x="9" y="38"/>
                </a:cxn>
                <a:cxn ang="0">
                  <a:pos x="12" y="42"/>
                </a:cxn>
                <a:cxn ang="0">
                  <a:pos x="17" y="42"/>
                </a:cxn>
                <a:cxn ang="0">
                  <a:pos x="20" y="42"/>
                </a:cxn>
                <a:cxn ang="0">
                  <a:pos x="23" y="41"/>
                </a:cxn>
                <a:cxn ang="0">
                  <a:pos x="24" y="38"/>
                </a:cxn>
                <a:cxn ang="0">
                  <a:pos x="26" y="33"/>
                </a:cxn>
                <a:cxn ang="0">
                  <a:pos x="26" y="29"/>
                </a:cxn>
                <a:cxn ang="0">
                  <a:pos x="27" y="24"/>
                </a:cxn>
              </a:cxnLst>
              <a:rect l="0" t="0" r="r" b="b"/>
              <a:pathLst>
                <a:path w="33" h="49">
                  <a:moveTo>
                    <a:pt x="33" y="24"/>
                  </a:moveTo>
                  <a:lnTo>
                    <a:pt x="33" y="24"/>
                  </a:lnTo>
                  <a:lnTo>
                    <a:pt x="32" y="33"/>
                  </a:lnTo>
                  <a:lnTo>
                    <a:pt x="32" y="33"/>
                  </a:lnTo>
                  <a:lnTo>
                    <a:pt x="29" y="41"/>
                  </a:lnTo>
                  <a:lnTo>
                    <a:pt x="29" y="41"/>
                  </a:lnTo>
                  <a:lnTo>
                    <a:pt x="27" y="44"/>
                  </a:lnTo>
                  <a:lnTo>
                    <a:pt x="24" y="46"/>
                  </a:lnTo>
                  <a:lnTo>
                    <a:pt x="24" y="46"/>
                  </a:lnTo>
                  <a:lnTo>
                    <a:pt x="21" y="47"/>
                  </a:lnTo>
                  <a:lnTo>
                    <a:pt x="17" y="49"/>
                  </a:lnTo>
                  <a:lnTo>
                    <a:pt x="17" y="49"/>
                  </a:lnTo>
                  <a:lnTo>
                    <a:pt x="9" y="47"/>
                  </a:lnTo>
                  <a:lnTo>
                    <a:pt x="9" y="47"/>
                  </a:lnTo>
                  <a:lnTo>
                    <a:pt x="6" y="44"/>
                  </a:lnTo>
                  <a:lnTo>
                    <a:pt x="5" y="42"/>
                  </a:lnTo>
                  <a:lnTo>
                    <a:pt x="5" y="42"/>
                  </a:lnTo>
                  <a:lnTo>
                    <a:pt x="2" y="35"/>
                  </a:lnTo>
                  <a:lnTo>
                    <a:pt x="2" y="35"/>
                  </a:lnTo>
                  <a:lnTo>
                    <a:pt x="0" y="24"/>
                  </a:lnTo>
                  <a:lnTo>
                    <a:pt x="0" y="24"/>
                  </a:lnTo>
                  <a:lnTo>
                    <a:pt x="2" y="14"/>
                  </a:lnTo>
                  <a:lnTo>
                    <a:pt x="2" y="14"/>
                  </a:lnTo>
                  <a:lnTo>
                    <a:pt x="5" y="6"/>
                  </a:lnTo>
                  <a:lnTo>
                    <a:pt x="5" y="6"/>
                  </a:lnTo>
                  <a:lnTo>
                    <a:pt x="6" y="5"/>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3" y="24"/>
                  </a:lnTo>
                  <a:lnTo>
                    <a:pt x="33" y="24"/>
                  </a:lnTo>
                  <a:close/>
                  <a:moveTo>
                    <a:pt x="27" y="24"/>
                  </a:moveTo>
                  <a:lnTo>
                    <a:pt x="27"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8" y="24"/>
                  </a:lnTo>
                  <a:lnTo>
                    <a:pt x="8"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7" y="24"/>
                  </a:lnTo>
                  <a:lnTo>
                    <a:pt x="27"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47" name="Freeform 75"/>
            <p:cNvSpPr>
              <a:spLocks/>
            </p:cNvSpPr>
            <p:nvPr/>
          </p:nvSpPr>
          <p:spPr bwMode="auto">
            <a:xfrm>
              <a:off x="3573" y="2032"/>
              <a:ext cx="12" cy="22"/>
            </a:xfrm>
            <a:custGeom>
              <a:avLst/>
              <a:gdLst/>
              <a:ahLst/>
              <a:cxnLst>
                <a:cxn ang="0">
                  <a:pos x="27" y="45"/>
                </a:cxn>
                <a:cxn ang="0">
                  <a:pos x="26" y="45"/>
                </a:cxn>
                <a:cxn ang="0">
                  <a:pos x="26" y="46"/>
                </a:cxn>
                <a:cxn ang="0">
                  <a:pos x="26" y="46"/>
                </a:cxn>
                <a:cxn ang="0">
                  <a:pos x="1" y="46"/>
                </a:cxn>
                <a:cxn ang="0">
                  <a:pos x="0" y="46"/>
                </a:cxn>
                <a:cxn ang="0">
                  <a:pos x="0" y="46"/>
                </a:cxn>
                <a:cxn ang="0">
                  <a:pos x="0" y="45"/>
                </a:cxn>
                <a:cxn ang="0">
                  <a:pos x="0" y="45"/>
                </a:cxn>
                <a:cxn ang="0">
                  <a:pos x="0" y="43"/>
                </a:cxn>
                <a:cxn ang="0">
                  <a:pos x="0" y="42"/>
                </a:cxn>
                <a:cxn ang="0">
                  <a:pos x="0" y="42"/>
                </a:cxn>
                <a:cxn ang="0">
                  <a:pos x="1" y="42"/>
                </a:cxn>
                <a:cxn ang="0">
                  <a:pos x="11" y="7"/>
                </a:cxn>
                <a:cxn ang="0">
                  <a:pos x="1" y="12"/>
                </a:cxn>
                <a:cxn ang="0">
                  <a:pos x="0" y="12"/>
                </a:cxn>
                <a:cxn ang="0">
                  <a:pos x="0" y="12"/>
                </a:cxn>
                <a:cxn ang="0">
                  <a:pos x="0" y="12"/>
                </a:cxn>
                <a:cxn ang="0">
                  <a:pos x="0" y="10"/>
                </a:cxn>
                <a:cxn ang="0">
                  <a:pos x="0" y="9"/>
                </a:cxn>
                <a:cxn ang="0">
                  <a:pos x="0" y="9"/>
                </a:cxn>
                <a:cxn ang="0">
                  <a:pos x="0" y="7"/>
                </a:cxn>
                <a:cxn ang="0">
                  <a:pos x="11" y="1"/>
                </a:cxn>
                <a:cxn ang="0">
                  <a:pos x="12" y="1"/>
                </a:cxn>
                <a:cxn ang="0">
                  <a:pos x="12" y="0"/>
                </a:cxn>
                <a:cxn ang="0">
                  <a:pos x="14" y="0"/>
                </a:cxn>
                <a:cxn ang="0">
                  <a:pos x="14" y="0"/>
                </a:cxn>
                <a:cxn ang="0">
                  <a:pos x="15" y="0"/>
                </a:cxn>
                <a:cxn ang="0">
                  <a:pos x="17" y="1"/>
                </a:cxn>
                <a:cxn ang="0">
                  <a:pos x="17" y="1"/>
                </a:cxn>
                <a:cxn ang="0">
                  <a:pos x="17" y="1"/>
                </a:cxn>
                <a:cxn ang="0">
                  <a:pos x="26" y="42"/>
                </a:cxn>
                <a:cxn ang="0">
                  <a:pos x="26" y="42"/>
                </a:cxn>
                <a:cxn ang="0">
                  <a:pos x="26" y="42"/>
                </a:cxn>
                <a:cxn ang="0">
                  <a:pos x="26" y="43"/>
                </a:cxn>
                <a:cxn ang="0">
                  <a:pos x="27" y="45"/>
                </a:cxn>
              </a:cxnLst>
              <a:rect l="0" t="0" r="r" b="b"/>
              <a:pathLst>
                <a:path w="27" h="46">
                  <a:moveTo>
                    <a:pt x="27" y="45"/>
                  </a:moveTo>
                  <a:lnTo>
                    <a:pt x="27" y="45"/>
                  </a:lnTo>
                  <a:lnTo>
                    <a:pt x="26" y="45"/>
                  </a:lnTo>
                  <a:lnTo>
                    <a:pt x="26" y="45"/>
                  </a:lnTo>
                  <a:lnTo>
                    <a:pt x="26" y="46"/>
                  </a:lnTo>
                  <a:lnTo>
                    <a:pt x="26" y="46"/>
                  </a:lnTo>
                  <a:lnTo>
                    <a:pt x="26" y="46"/>
                  </a:lnTo>
                  <a:lnTo>
                    <a:pt x="26" y="46"/>
                  </a:lnTo>
                  <a:lnTo>
                    <a:pt x="26" y="46"/>
                  </a:lnTo>
                  <a:lnTo>
                    <a:pt x="1" y="46"/>
                  </a:lnTo>
                  <a:lnTo>
                    <a:pt x="1"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1" y="42"/>
                  </a:lnTo>
                  <a:lnTo>
                    <a:pt x="11" y="42"/>
                  </a:lnTo>
                  <a:lnTo>
                    <a:pt x="11" y="7"/>
                  </a:lnTo>
                  <a:lnTo>
                    <a:pt x="1" y="12"/>
                  </a:lnTo>
                  <a:lnTo>
                    <a:pt x="1"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1"/>
                  </a:lnTo>
                  <a:lnTo>
                    <a:pt x="12" y="1"/>
                  </a:lnTo>
                  <a:lnTo>
                    <a:pt x="12" y="0"/>
                  </a:lnTo>
                  <a:lnTo>
                    <a:pt x="12" y="0"/>
                  </a:lnTo>
                  <a:lnTo>
                    <a:pt x="14" y="0"/>
                  </a:lnTo>
                  <a:lnTo>
                    <a:pt x="14" y="0"/>
                  </a:lnTo>
                  <a:lnTo>
                    <a:pt x="14" y="0"/>
                  </a:lnTo>
                  <a:lnTo>
                    <a:pt x="14" y="0"/>
                  </a:lnTo>
                  <a:lnTo>
                    <a:pt x="15" y="0"/>
                  </a:lnTo>
                  <a:lnTo>
                    <a:pt x="15" y="0"/>
                  </a:lnTo>
                  <a:lnTo>
                    <a:pt x="17" y="1"/>
                  </a:lnTo>
                  <a:lnTo>
                    <a:pt x="17" y="1"/>
                  </a:lnTo>
                  <a:lnTo>
                    <a:pt x="17" y="1"/>
                  </a:lnTo>
                  <a:lnTo>
                    <a:pt x="17" y="1"/>
                  </a:lnTo>
                  <a:lnTo>
                    <a:pt x="17" y="1"/>
                  </a:lnTo>
                  <a:lnTo>
                    <a:pt x="17" y="42"/>
                  </a:lnTo>
                  <a:lnTo>
                    <a:pt x="26" y="42"/>
                  </a:lnTo>
                  <a:lnTo>
                    <a:pt x="26" y="42"/>
                  </a:lnTo>
                  <a:lnTo>
                    <a:pt x="26" y="42"/>
                  </a:lnTo>
                  <a:lnTo>
                    <a:pt x="26" y="42"/>
                  </a:lnTo>
                  <a:lnTo>
                    <a:pt x="26" y="42"/>
                  </a:lnTo>
                  <a:lnTo>
                    <a:pt x="26" y="42"/>
                  </a:lnTo>
                  <a:lnTo>
                    <a:pt x="26" y="43"/>
                  </a:lnTo>
                  <a:lnTo>
                    <a:pt x="26" y="43"/>
                  </a:lnTo>
                  <a:lnTo>
                    <a:pt x="27" y="45"/>
                  </a:lnTo>
                  <a:lnTo>
                    <a:pt x="27"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48" name="Freeform 76"/>
            <p:cNvSpPr>
              <a:spLocks noEditPoints="1"/>
            </p:cNvSpPr>
            <p:nvPr/>
          </p:nvSpPr>
          <p:spPr bwMode="auto">
            <a:xfrm>
              <a:off x="3596" y="2032"/>
              <a:ext cx="14" cy="23"/>
            </a:xfrm>
            <a:custGeom>
              <a:avLst/>
              <a:gdLst/>
              <a:ahLst/>
              <a:cxnLst>
                <a:cxn ang="0">
                  <a:pos x="31" y="24"/>
                </a:cxn>
                <a:cxn ang="0">
                  <a:pos x="30" y="33"/>
                </a:cxn>
                <a:cxn ang="0">
                  <a:pos x="27" y="40"/>
                </a:cxn>
                <a:cxn ang="0">
                  <a:pos x="22" y="45"/>
                </a:cxn>
                <a:cxn ang="0">
                  <a:pos x="19" y="46"/>
                </a:cxn>
                <a:cxn ang="0">
                  <a:pos x="15" y="48"/>
                </a:cxn>
                <a:cxn ang="0">
                  <a:pos x="7" y="46"/>
                </a:cxn>
                <a:cxn ang="0">
                  <a:pos x="3" y="42"/>
                </a:cxn>
                <a:cxn ang="0">
                  <a:pos x="0" y="34"/>
                </a:cxn>
                <a:cxn ang="0">
                  <a:pos x="0" y="24"/>
                </a:cxn>
                <a:cxn ang="0">
                  <a:pos x="0" y="13"/>
                </a:cxn>
                <a:cxn ang="0">
                  <a:pos x="3" y="6"/>
                </a:cxn>
                <a:cxn ang="0">
                  <a:pos x="6" y="4"/>
                </a:cxn>
                <a:cxn ang="0">
                  <a:pos x="7" y="1"/>
                </a:cxn>
                <a:cxn ang="0">
                  <a:pos x="16" y="0"/>
                </a:cxn>
                <a:cxn ang="0">
                  <a:pos x="22" y="1"/>
                </a:cxn>
                <a:cxn ang="0">
                  <a:pos x="25" y="3"/>
                </a:cxn>
                <a:cxn ang="0">
                  <a:pos x="28" y="6"/>
                </a:cxn>
                <a:cxn ang="0">
                  <a:pos x="30" y="13"/>
                </a:cxn>
                <a:cxn ang="0">
                  <a:pos x="31" y="24"/>
                </a:cxn>
                <a:cxn ang="0">
                  <a:pos x="25" y="24"/>
                </a:cxn>
                <a:cxn ang="0">
                  <a:pos x="24" y="18"/>
                </a:cxn>
                <a:cxn ang="0">
                  <a:pos x="24" y="13"/>
                </a:cxn>
                <a:cxn ang="0">
                  <a:pos x="22" y="9"/>
                </a:cxn>
                <a:cxn ang="0">
                  <a:pos x="21" y="7"/>
                </a:cxn>
                <a:cxn ang="0">
                  <a:pos x="18" y="6"/>
                </a:cxn>
                <a:cxn ang="0">
                  <a:pos x="15" y="4"/>
                </a:cxn>
                <a:cxn ang="0">
                  <a:pos x="10" y="6"/>
                </a:cxn>
                <a:cxn ang="0">
                  <a:pos x="7" y="10"/>
                </a:cxn>
                <a:cxn ang="0">
                  <a:pos x="6" y="16"/>
                </a:cxn>
                <a:cxn ang="0">
                  <a:pos x="6" y="24"/>
                </a:cxn>
                <a:cxn ang="0">
                  <a:pos x="6" y="31"/>
                </a:cxn>
                <a:cxn ang="0">
                  <a:pos x="7" y="37"/>
                </a:cxn>
                <a:cxn ang="0">
                  <a:pos x="10" y="42"/>
                </a:cxn>
                <a:cxn ang="0">
                  <a:pos x="15" y="42"/>
                </a:cxn>
                <a:cxn ang="0">
                  <a:pos x="18" y="42"/>
                </a:cxn>
                <a:cxn ang="0">
                  <a:pos x="21" y="40"/>
                </a:cxn>
                <a:cxn ang="0">
                  <a:pos x="22" y="37"/>
                </a:cxn>
                <a:cxn ang="0">
                  <a:pos x="24" y="33"/>
                </a:cxn>
                <a:cxn ang="0">
                  <a:pos x="25" y="28"/>
                </a:cxn>
                <a:cxn ang="0">
                  <a:pos x="25" y="24"/>
                </a:cxn>
              </a:cxnLst>
              <a:rect l="0" t="0" r="r" b="b"/>
              <a:pathLst>
                <a:path w="31" h="48">
                  <a:moveTo>
                    <a:pt x="31" y="24"/>
                  </a:moveTo>
                  <a:lnTo>
                    <a:pt x="31" y="24"/>
                  </a:lnTo>
                  <a:lnTo>
                    <a:pt x="30" y="33"/>
                  </a:lnTo>
                  <a:lnTo>
                    <a:pt x="30" y="33"/>
                  </a:lnTo>
                  <a:lnTo>
                    <a:pt x="27" y="40"/>
                  </a:lnTo>
                  <a:lnTo>
                    <a:pt x="27" y="40"/>
                  </a:lnTo>
                  <a:lnTo>
                    <a:pt x="25" y="43"/>
                  </a:lnTo>
                  <a:lnTo>
                    <a:pt x="22" y="45"/>
                  </a:lnTo>
                  <a:lnTo>
                    <a:pt x="22" y="45"/>
                  </a:lnTo>
                  <a:lnTo>
                    <a:pt x="19" y="46"/>
                  </a:lnTo>
                  <a:lnTo>
                    <a:pt x="15" y="48"/>
                  </a:lnTo>
                  <a:lnTo>
                    <a:pt x="15" y="48"/>
                  </a:lnTo>
                  <a:lnTo>
                    <a:pt x="7" y="46"/>
                  </a:lnTo>
                  <a:lnTo>
                    <a:pt x="7" y="46"/>
                  </a:lnTo>
                  <a:lnTo>
                    <a:pt x="4" y="43"/>
                  </a:lnTo>
                  <a:lnTo>
                    <a:pt x="3" y="42"/>
                  </a:lnTo>
                  <a:lnTo>
                    <a:pt x="3" y="42"/>
                  </a:lnTo>
                  <a:lnTo>
                    <a:pt x="0" y="34"/>
                  </a:lnTo>
                  <a:lnTo>
                    <a:pt x="0" y="34"/>
                  </a:lnTo>
                  <a:lnTo>
                    <a:pt x="0" y="24"/>
                  </a:lnTo>
                  <a:lnTo>
                    <a:pt x="0" y="24"/>
                  </a:lnTo>
                  <a:lnTo>
                    <a:pt x="0" y="13"/>
                  </a:lnTo>
                  <a:lnTo>
                    <a:pt x="0" y="13"/>
                  </a:lnTo>
                  <a:lnTo>
                    <a:pt x="3" y="6"/>
                  </a:lnTo>
                  <a:lnTo>
                    <a:pt x="3" y="6"/>
                  </a:lnTo>
                  <a:lnTo>
                    <a:pt x="6" y="4"/>
                  </a:lnTo>
                  <a:lnTo>
                    <a:pt x="7" y="1"/>
                  </a:lnTo>
                  <a:lnTo>
                    <a:pt x="7" y="1"/>
                  </a:lnTo>
                  <a:lnTo>
                    <a:pt x="12" y="0"/>
                  </a:lnTo>
                  <a:lnTo>
                    <a:pt x="16" y="0"/>
                  </a:lnTo>
                  <a:lnTo>
                    <a:pt x="16" y="0"/>
                  </a:lnTo>
                  <a:lnTo>
                    <a:pt x="22" y="1"/>
                  </a:lnTo>
                  <a:lnTo>
                    <a:pt x="22" y="1"/>
                  </a:lnTo>
                  <a:lnTo>
                    <a:pt x="25" y="3"/>
                  </a:lnTo>
                  <a:lnTo>
                    <a:pt x="28" y="6"/>
                  </a:lnTo>
                  <a:lnTo>
                    <a:pt x="28" y="6"/>
                  </a:lnTo>
                  <a:lnTo>
                    <a:pt x="30" y="13"/>
                  </a:lnTo>
                  <a:lnTo>
                    <a:pt x="30" y="13"/>
                  </a:lnTo>
                  <a:lnTo>
                    <a:pt x="31" y="24"/>
                  </a:lnTo>
                  <a:lnTo>
                    <a:pt x="31" y="24"/>
                  </a:lnTo>
                  <a:close/>
                  <a:moveTo>
                    <a:pt x="25" y="24"/>
                  </a:moveTo>
                  <a:lnTo>
                    <a:pt x="25" y="24"/>
                  </a:lnTo>
                  <a:lnTo>
                    <a:pt x="24" y="18"/>
                  </a:lnTo>
                  <a:lnTo>
                    <a:pt x="24" y="18"/>
                  </a:lnTo>
                  <a:lnTo>
                    <a:pt x="24" y="13"/>
                  </a:lnTo>
                  <a:lnTo>
                    <a:pt x="24" y="13"/>
                  </a:lnTo>
                  <a:lnTo>
                    <a:pt x="22" y="9"/>
                  </a:lnTo>
                  <a:lnTo>
                    <a:pt x="22" y="9"/>
                  </a:lnTo>
                  <a:lnTo>
                    <a:pt x="21" y="7"/>
                  </a:lnTo>
                  <a:lnTo>
                    <a:pt x="21" y="7"/>
                  </a:lnTo>
                  <a:lnTo>
                    <a:pt x="18" y="6"/>
                  </a:lnTo>
                  <a:lnTo>
                    <a:pt x="18" y="6"/>
                  </a:lnTo>
                  <a:lnTo>
                    <a:pt x="15" y="4"/>
                  </a:lnTo>
                  <a:lnTo>
                    <a:pt x="15" y="4"/>
                  </a:lnTo>
                  <a:lnTo>
                    <a:pt x="10" y="6"/>
                  </a:lnTo>
                  <a:lnTo>
                    <a:pt x="10" y="6"/>
                  </a:lnTo>
                  <a:lnTo>
                    <a:pt x="7" y="10"/>
                  </a:lnTo>
                  <a:lnTo>
                    <a:pt x="7" y="10"/>
                  </a:lnTo>
                  <a:lnTo>
                    <a:pt x="6" y="16"/>
                  </a:lnTo>
                  <a:lnTo>
                    <a:pt x="6" y="16"/>
                  </a:lnTo>
                  <a:lnTo>
                    <a:pt x="6" y="24"/>
                  </a:lnTo>
                  <a:lnTo>
                    <a:pt x="6" y="24"/>
                  </a:lnTo>
                  <a:lnTo>
                    <a:pt x="6" y="31"/>
                  </a:lnTo>
                  <a:lnTo>
                    <a:pt x="6" y="31"/>
                  </a:lnTo>
                  <a:lnTo>
                    <a:pt x="7" y="37"/>
                  </a:lnTo>
                  <a:lnTo>
                    <a:pt x="7" y="37"/>
                  </a:lnTo>
                  <a:lnTo>
                    <a:pt x="10" y="42"/>
                  </a:lnTo>
                  <a:lnTo>
                    <a:pt x="10" y="42"/>
                  </a:lnTo>
                  <a:lnTo>
                    <a:pt x="15" y="42"/>
                  </a:lnTo>
                  <a:lnTo>
                    <a:pt x="15" y="42"/>
                  </a:lnTo>
                  <a:lnTo>
                    <a:pt x="18" y="42"/>
                  </a:lnTo>
                  <a:lnTo>
                    <a:pt x="18" y="42"/>
                  </a:lnTo>
                  <a:lnTo>
                    <a:pt x="21" y="40"/>
                  </a:lnTo>
                  <a:lnTo>
                    <a:pt x="21" y="40"/>
                  </a:lnTo>
                  <a:lnTo>
                    <a:pt x="22" y="37"/>
                  </a:lnTo>
                  <a:lnTo>
                    <a:pt x="22" y="37"/>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49" name="Freeform 77"/>
            <p:cNvSpPr>
              <a:spLocks noEditPoints="1"/>
            </p:cNvSpPr>
            <p:nvPr/>
          </p:nvSpPr>
          <p:spPr bwMode="auto">
            <a:xfrm>
              <a:off x="3891" y="1940"/>
              <a:ext cx="15" cy="22"/>
            </a:xfrm>
            <a:custGeom>
              <a:avLst/>
              <a:gdLst/>
              <a:ahLst/>
              <a:cxnLst>
                <a:cxn ang="0">
                  <a:pos x="33" y="24"/>
                </a:cxn>
                <a:cxn ang="0">
                  <a:pos x="32" y="33"/>
                </a:cxn>
                <a:cxn ang="0">
                  <a:pos x="29" y="40"/>
                </a:cxn>
                <a:cxn ang="0">
                  <a:pos x="24" y="45"/>
                </a:cxn>
                <a:cxn ang="0">
                  <a:pos x="20" y="46"/>
                </a:cxn>
                <a:cxn ang="0">
                  <a:pos x="17" y="46"/>
                </a:cxn>
                <a:cxn ang="0">
                  <a:pos x="9" y="45"/>
                </a:cxn>
                <a:cxn ang="0">
                  <a:pos x="5" y="40"/>
                </a:cxn>
                <a:cxn ang="0">
                  <a:pos x="2" y="33"/>
                </a:cxn>
                <a:cxn ang="0">
                  <a:pos x="0" y="24"/>
                </a:cxn>
                <a:cxn ang="0">
                  <a:pos x="2" y="13"/>
                </a:cxn>
                <a:cxn ang="0">
                  <a:pos x="5" y="6"/>
                </a:cxn>
                <a:cxn ang="0">
                  <a:pos x="6" y="3"/>
                </a:cxn>
                <a:cxn ang="0">
                  <a:pos x="9" y="1"/>
                </a:cxn>
                <a:cxn ang="0">
                  <a:pos x="17" y="0"/>
                </a:cxn>
                <a:cxn ang="0">
                  <a:pos x="21" y="0"/>
                </a:cxn>
                <a:cxn ang="0">
                  <a:pos x="24" y="1"/>
                </a:cxn>
                <a:cxn ang="0">
                  <a:pos x="29" y="6"/>
                </a:cxn>
                <a:cxn ang="0">
                  <a:pos x="32" y="13"/>
                </a:cxn>
                <a:cxn ang="0">
                  <a:pos x="33" y="24"/>
                </a:cxn>
                <a:cxn ang="0">
                  <a:pos x="26" y="24"/>
                </a:cxn>
                <a:cxn ang="0">
                  <a:pos x="26" y="18"/>
                </a:cxn>
                <a:cxn ang="0">
                  <a:pos x="26" y="13"/>
                </a:cxn>
                <a:cxn ang="0">
                  <a:pos x="24" y="9"/>
                </a:cxn>
                <a:cxn ang="0">
                  <a:pos x="23" y="6"/>
                </a:cxn>
                <a:cxn ang="0">
                  <a:pos x="20" y="6"/>
                </a:cxn>
                <a:cxn ang="0">
                  <a:pos x="17" y="4"/>
                </a:cxn>
                <a:cxn ang="0">
                  <a:pos x="12" y="6"/>
                </a:cxn>
                <a:cxn ang="0">
                  <a:pos x="9" y="10"/>
                </a:cxn>
                <a:cxn ang="0">
                  <a:pos x="8" y="16"/>
                </a:cxn>
                <a:cxn ang="0">
                  <a:pos x="8" y="22"/>
                </a:cxn>
                <a:cxn ang="0">
                  <a:pos x="8" y="31"/>
                </a:cxn>
                <a:cxn ang="0">
                  <a:pos x="9" y="37"/>
                </a:cxn>
                <a:cxn ang="0">
                  <a:pos x="12" y="40"/>
                </a:cxn>
                <a:cxn ang="0">
                  <a:pos x="17" y="42"/>
                </a:cxn>
                <a:cxn ang="0">
                  <a:pos x="20" y="42"/>
                </a:cxn>
                <a:cxn ang="0">
                  <a:pos x="23" y="39"/>
                </a:cxn>
                <a:cxn ang="0">
                  <a:pos x="24" y="37"/>
                </a:cxn>
                <a:cxn ang="0">
                  <a:pos x="26" y="33"/>
                </a:cxn>
                <a:cxn ang="0">
                  <a:pos x="26" y="28"/>
                </a:cxn>
                <a:cxn ang="0">
                  <a:pos x="26" y="24"/>
                </a:cxn>
              </a:cxnLst>
              <a:rect l="0" t="0" r="r" b="b"/>
              <a:pathLst>
                <a:path w="33" h="46">
                  <a:moveTo>
                    <a:pt x="33" y="24"/>
                  </a:moveTo>
                  <a:lnTo>
                    <a:pt x="33" y="24"/>
                  </a:lnTo>
                  <a:lnTo>
                    <a:pt x="32" y="33"/>
                  </a:lnTo>
                  <a:lnTo>
                    <a:pt x="32" y="33"/>
                  </a:lnTo>
                  <a:lnTo>
                    <a:pt x="29" y="40"/>
                  </a:lnTo>
                  <a:lnTo>
                    <a:pt x="29" y="40"/>
                  </a:lnTo>
                  <a:lnTo>
                    <a:pt x="27" y="43"/>
                  </a:lnTo>
                  <a:lnTo>
                    <a:pt x="24" y="45"/>
                  </a:lnTo>
                  <a:lnTo>
                    <a:pt x="24" y="45"/>
                  </a:lnTo>
                  <a:lnTo>
                    <a:pt x="20" y="46"/>
                  </a:lnTo>
                  <a:lnTo>
                    <a:pt x="17" y="46"/>
                  </a:lnTo>
                  <a:lnTo>
                    <a:pt x="17" y="46"/>
                  </a:lnTo>
                  <a:lnTo>
                    <a:pt x="9" y="45"/>
                  </a:lnTo>
                  <a:lnTo>
                    <a:pt x="9" y="45"/>
                  </a:lnTo>
                  <a:lnTo>
                    <a:pt x="6" y="43"/>
                  </a:lnTo>
                  <a:lnTo>
                    <a:pt x="5" y="40"/>
                  </a:lnTo>
                  <a:lnTo>
                    <a:pt x="5" y="40"/>
                  </a:lnTo>
                  <a:lnTo>
                    <a:pt x="2" y="33"/>
                  </a:lnTo>
                  <a:lnTo>
                    <a:pt x="2" y="33"/>
                  </a:lnTo>
                  <a:lnTo>
                    <a:pt x="0" y="24"/>
                  </a:lnTo>
                  <a:lnTo>
                    <a:pt x="0" y="24"/>
                  </a:lnTo>
                  <a:lnTo>
                    <a:pt x="2" y="13"/>
                  </a:lnTo>
                  <a:lnTo>
                    <a:pt x="2" y="13"/>
                  </a:lnTo>
                  <a:lnTo>
                    <a:pt x="5" y="6"/>
                  </a:lnTo>
                  <a:lnTo>
                    <a:pt x="5" y="6"/>
                  </a:lnTo>
                  <a:lnTo>
                    <a:pt x="6" y="3"/>
                  </a:lnTo>
                  <a:lnTo>
                    <a:pt x="9" y="1"/>
                  </a:lnTo>
                  <a:lnTo>
                    <a:pt x="9" y="1"/>
                  </a:lnTo>
                  <a:lnTo>
                    <a:pt x="12" y="0"/>
                  </a:lnTo>
                  <a:lnTo>
                    <a:pt x="17" y="0"/>
                  </a:lnTo>
                  <a:lnTo>
                    <a:pt x="17" y="0"/>
                  </a:lnTo>
                  <a:lnTo>
                    <a:pt x="21" y="0"/>
                  </a:lnTo>
                  <a:lnTo>
                    <a:pt x="24" y="1"/>
                  </a:lnTo>
                  <a:lnTo>
                    <a:pt x="24" y="1"/>
                  </a:lnTo>
                  <a:lnTo>
                    <a:pt x="27" y="3"/>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9"/>
                  </a:lnTo>
                  <a:lnTo>
                    <a:pt x="24" y="9"/>
                  </a:lnTo>
                  <a:lnTo>
                    <a:pt x="23" y="6"/>
                  </a:lnTo>
                  <a:lnTo>
                    <a:pt x="23" y="6"/>
                  </a:lnTo>
                  <a:lnTo>
                    <a:pt x="20" y="6"/>
                  </a:lnTo>
                  <a:lnTo>
                    <a:pt x="20" y="6"/>
                  </a:lnTo>
                  <a:lnTo>
                    <a:pt x="17" y="4"/>
                  </a:lnTo>
                  <a:lnTo>
                    <a:pt x="17" y="4"/>
                  </a:lnTo>
                  <a:lnTo>
                    <a:pt x="12" y="6"/>
                  </a:lnTo>
                  <a:lnTo>
                    <a:pt x="12" y="6"/>
                  </a:lnTo>
                  <a:lnTo>
                    <a:pt x="9" y="10"/>
                  </a:lnTo>
                  <a:lnTo>
                    <a:pt x="9" y="10"/>
                  </a:lnTo>
                  <a:lnTo>
                    <a:pt x="8" y="16"/>
                  </a:lnTo>
                  <a:lnTo>
                    <a:pt x="8" y="16"/>
                  </a:lnTo>
                  <a:lnTo>
                    <a:pt x="8" y="22"/>
                  </a:lnTo>
                  <a:lnTo>
                    <a:pt x="8" y="22"/>
                  </a:lnTo>
                  <a:lnTo>
                    <a:pt x="8" y="31"/>
                  </a:lnTo>
                  <a:lnTo>
                    <a:pt x="8" y="31"/>
                  </a:lnTo>
                  <a:lnTo>
                    <a:pt x="9" y="37"/>
                  </a:lnTo>
                  <a:lnTo>
                    <a:pt x="9" y="37"/>
                  </a:lnTo>
                  <a:lnTo>
                    <a:pt x="12" y="40"/>
                  </a:lnTo>
                  <a:lnTo>
                    <a:pt x="12" y="40"/>
                  </a:lnTo>
                  <a:lnTo>
                    <a:pt x="17" y="42"/>
                  </a:lnTo>
                  <a:lnTo>
                    <a:pt x="17" y="42"/>
                  </a:lnTo>
                  <a:lnTo>
                    <a:pt x="20" y="42"/>
                  </a:lnTo>
                  <a:lnTo>
                    <a:pt x="20" y="42"/>
                  </a:lnTo>
                  <a:lnTo>
                    <a:pt x="23" y="39"/>
                  </a:lnTo>
                  <a:lnTo>
                    <a:pt x="23" y="39"/>
                  </a:lnTo>
                  <a:lnTo>
                    <a:pt x="24" y="37"/>
                  </a:lnTo>
                  <a:lnTo>
                    <a:pt x="24" y="37"/>
                  </a:lnTo>
                  <a:lnTo>
                    <a:pt x="26" y="33"/>
                  </a:lnTo>
                  <a:lnTo>
                    <a:pt x="26"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50" name="Freeform 78"/>
            <p:cNvSpPr>
              <a:spLocks noEditPoints="1"/>
            </p:cNvSpPr>
            <p:nvPr/>
          </p:nvSpPr>
          <p:spPr bwMode="auto">
            <a:xfrm>
              <a:off x="3549" y="1950"/>
              <a:ext cx="14" cy="22"/>
            </a:xfrm>
            <a:custGeom>
              <a:avLst/>
              <a:gdLst/>
              <a:ahLst/>
              <a:cxnLst>
                <a:cxn ang="0">
                  <a:pos x="32" y="24"/>
                </a:cxn>
                <a:cxn ang="0">
                  <a:pos x="32" y="33"/>
                </a:cxn>
                <a:cxn ang="0">
                  <a:pos x="29" y="40"/>
                </a:cxn>
                <a:cxn ang="0">
                  <a:pos x="23" y="45"/>
                </a:cxn>
                <a:cxn ang="0">
                  <a:pos x="20" y="47"/>
                </a:cxn>
                <a:cxn ang="0">
                  <a:pos x="15" y="48"/>
                </a:cxn>
                <a:cxn ang="0">
                  <a:pos x="8" y="45"/>
                </a:cxn>
                <a:cxn ang="0">
                  <a:pos x="6" y="44"/>
                </a:cxn>
                <a:cxn ang="0">
                  <a:pos x="3" y="40"/>
                </a:cxn>
                <a:cxn ang="0">
                  <a:pos x="0" y="34"/>
                </a:cxn>
                <a:cxn ang="0">
                  <a:pos x="0" y="24"/>
                </a:cxn>
                <a:cxn ang="0">
                  <a:pos x="2" y="13"/>
                </a:cxn>
                <a:cxn ang="0">
                  <a:pos x="3" y="6"/>
                </a:cxn>
                <a:cxn ang="0">
                  <a:pos x="9" y="1"/>
                </a:cxn>
                <a:cxn ang="0">
                  <a:pos x="12" y="0"/>
                </a:cxn>
                <a:cxn ang="0">
                  <a:pos x="17" y="0"/>
                </a:cxn>
                <a:cxn ang="0">
                  <a:pos x="24" y="1"/>
                </a:cxn>
                <a:cxn ang="0">
                  <a:pos x="26" y="3"/>
                </a:cxn>
                <a:cxn ang="0">
                  <a:pos x="29" y="6"/>
                </a:cxn>
                <a:cxn ang="0">
                  <a:pos x="32" y="13"/>
                </a:cxn>
                <a:cxn ang="0">
                  <a:pos x="32" y="24"/>
                </a:cxn>
                <a:cxn ang="0">
                  <a:pos x="26" y="24"/>
                </a:cxn>
                <a:cxn ang="0">
                  <a:pos x="26" y="18"/>
                </a:cxn>
                <a:cxn ang="0">
                  <a:pos x="24" y="13"/>
                </a:cxn>
                <a:cxn ang="0">
                  <a:pos x="23" y="9"/>
                </a:cxn>
                <a:cxn ang="0">
                  <a:pos x="21" y="7"/>
                </a:cxn>
                <a:cxn ang="0">
                  <a:pos x="20" y="6"/>
                </a:cxn>
                <a:cxn ang="0">
                  <a:pos x="17" y="4"/>
                </a:cxn>
                <a:cxn ang="0">
                  <a:pos x="11" y="6"/>
                </a:cxn>
                <a:cxn ang="0">
                  <a:pos x="8" y="10"/>
                </a:cxn>
                <a:cxn ang="0">
                  <a:pos x="6" y="16"/>
                </a:cxn>
                <a:cxn ang="0">
                  <a:pos x="6" y="24"/>
                </a:cxn>
                <a:cxn ang="0">
                  <a:pos x="6" y="31"/>
                </a:cxn>
                <a:cxn ang="0">
                  <a:pos x="9" y="37"/>
                </a:cxn>
                <a:cxn ang="0">
                  <a:pos x="12" y="40"/>
                </a:cxn>
                <a:cxn ang="0">
                  <a:pos x="15" y="42"/>
                </a:cxn>
                <a:cxn ang="0">
                  <a:pos x="20" y="42"/>
                </a:cxn>
                <a:cxn ang="0">
                  <a:pos x="23" y="40"/>
                </a:cxn>
                <a:cxn ang="0">
                  <a:pos x="24" y="37"/>
                </a:cxn>
                <a:cxn ang="0">
                  <a:pos x="24" y="33"/>
                </a:cxn>
                <a:cxn ang="0">
                  <a:pos x="26" y="28"/>
                </a:cxn>
                <a:cxn ang="0">
                  <a:pos x="26" y="24"/>
                </a:cxn>
              </a:cxnLst>
              <a:rect l="0" t="0" r="r" b="b"/>
              <a:pathLst>
                <a:path w="32" h="48">
                  <a:moveTo>
                    <a:pt x="32" y="24"/>
                  </a:moveTo>
                  <a:lnTo>
                    <a:pt x="32" y="24"/>
                  </a:lnTo>
                  <a:lnTo>
                    <a:pt x="32" y="33"/>
                  </a:lnTo>
                  <a:lnTo>
                    <a:pt x="32" y="33"/>
                  </a:lnTo>
                  <a:lnTo>
                    <a:pt x="29" y="40"/>
                  </a:lnTo>
                  <a:lnTo>
                    <a:pt x="29" y="40"/>
                  </a:lnTo>
                  <a:lnTo>
                    <a:pt x="26" y="44"/>
                  </a:lnTo>
                  <a:lnTo>
                    <a:pt x="23" y="45"/>
                  </a:lnTo>
                  <a:lnTo>
                    <a:pt x="23" y="45"/>
                  </a:lnTo>
                  <a:lnTo>
                    <a:pt x="20" y="47"/>
                  </a:lnTo>
                  <a:lnTo>
                    <a:pt x="15" y="48"/>
                  </a:lnTo>
                  <a:lnTo>
                    <a:pt x="15" y="48"/>
                  </a:lnTo>
                  <a:lnTo>
                    <a:pt x="12" y="47"/>
                  </a:lnTo>
                  <a:lnTo>
                    <a:pt x="8" y="45"/>
                  </a:lnTo>
                  <a:lnTo>
                    <a:pt x="8" y="45"/>
                  </a:lnTo>
                  <a:lnTo>
                    <a:pt x="6" y="44"/>
                  </a:lnTo>
                  <a:lnTo>
                    <a:pt x="3" y="40"/>
                  </a:lnTo>
                  <a:lnTo>
                    <a:pt x="3" y="40"/>
                  </a:lnTo>
                  <a:lnTo>
                    <a:pt x="0" y="34"/>
                  </a:lnTo>
                  <a:lnTo>
                    <a:pt x="0" y="34"/>
                  </a:lnTo>
                  <a:lnTo>
                    <a:pt x="0" y="24"/>
                  </a:lnTo>
                  <a:lnTo>
                    <a:pt x="0" y="24"/>
                  </a:lnTo>
                  <a:lnTo>
                    <a:pt x="2" y="13"/>
                  </a:lnTo>
                  <a:lnTo>
                    <a:pt x="2" y="13"/>
                  </a:lnTo>
                  <a:lnTo>
                    <a:pt x="3" y="6"/>
                  </a:lnTo>
                  <a:lnTo>
                    <a:pt x="3" y="6"/>
                  </a:lnTo>
                  <a:lnTo>
                    <a:pt x="6" y="4"/>
                  </a:lnTo>
                  <a:lnTo>
                    <a:pt x="9" y="1"/>
                  </a:lnTo>
                  <a:lnTo>
                    <a:pt x="9" y="1"/>
                  </a:lnTo>
                  <a:lnTo>
                    <a:pt x="12" y="0"/>
                  </a:lnTo>
                  <a:lnTo>
                    <a:pt x="17" y="0"/>
                  </a:lnTo>
                  <a:lnTo>
                    <a:pt x="17" y="0"/>
                  </a:lnTo>
                  <a:lnTo>
                    <a:pt x="21" y="0"/>
                  </a:lnTo>
                  <a:lnTo>
                    <a:pt x="24" y="1"/>
                  </a:lnTo>
                  <a:lnTo>
                    <a:pt x="24" y="1"/>
                  </a:lnTo>
                  <a:lnTo>
                    <a:pt x="26" y="3"/>
                  </a:lnTo>
                  <a:lnTo>
                    <a:pt x="29" y="6"/>
                  </a:lnTo>
                  <a:lnTo>
                    <a:pt x="29" y="6"/>
                  </a:lnTo>
                  <a:lnTo>
                    <a:pt x="32" y="13"/>
                  </a:lnTo>
                  <a:lnTo>
                    <a:pt x="32" y="13"/>
                  </a:lnTo>
                  <a:lnTo>
                    <a:pt x="32" y="24"/>
                  </a:lnTo>
                  <a:lnTo>
                    <a:pt x="32" y="24"/>
                  </a:lnTo>
                  <a:close/>
                  <a:moveTo>
                    <a:pt x="26" y="24"/>
                  </a:moveTo>
                  <a:lnTo>
                    <a:pt x="26" y="24"/>
                  </a:lnTo>
                  <a:lnTo>
                    <a:pt x="26" y="18"/>
                  </a:lnTo>
                  <a:lnTo>
                    <a:pt x="26" y="18"/>
                  </a:lnTo>
                  <a:lnTo>
                    <a:pt x="24" y="13"/>
                  </a:lnTo>
                  <a:lnTo>
                    <a:pt x="24" y="13"/>
                  </a:lnTo>
                  <a:lnTo>
                    <a:pt x="23" y="9"/>
                  </a:lnTo>
                  <a:lnTo>
                    <a:pt x="23" y="9"/>
                  </a:lnTo>
                  <a:lnTo>
                    <a:pt x="21" y="7"/>
                  </a:lnTo>
                  <a:lnTo>
                    <a:pt x="21" y="7"/>
                  </a:lnTo>
                  <a:lnTo>
                    <a:pt x="20" y="6"/>
                  </a:lnTo>
                  <a:lnTo>
                    <a:pt x="20" y="6"/>
                  </a:lnTo>
                  <a:lnTo>
                    <a:pt x="17" y="4"/>
                  </a:lnTo>
                  <a:lnTo>
                    <a:pt x="17" y="4"/>
                  </a:lnTo>
                  <a:lnTo>
                    <a:pt x="11" y="6"/>
                  </a:lnTo>
                  <a:lnTo>
                    <a:pt x="11" y="6"/>
                  </a:lnTo>
                  <a:lnTo>
                    <a:pt x="8" y="10"/>
                  </a:lnTo>
                  <a:lnTo>
                    <a:pt x="8" y="10"/>
                  </a:lnTo>
                  <a:lnTo>
                    <a:pt x="6" y="16"/>
                  </a:lnTo>
                  <a:lnTo>
                    <a:pt x="6" y="16"/>
                  </a:lnTo>
                  <a:lnTo>
                    <a:pt x="6" y="24"/>
                  </a:lnTo>
                  <a:lnTo>
                    <a:pt x="6" y="24"/>
                  </a:lnTo>
                  <a:lnTo>
                    <a:pt x="6" y="31"/>
                  </a:lnTo>
                  <a:lnTo>
                    <a:pt x="6" y="31"/>
                  </a:lnTo>
                  <a:lnTo>
                    <a:pt x="9" y="37"/>
                  </a:lnTo>
                  <a:lnTo>
                    <a:pt x="9" y="37"/>
                  </a:lnTo>
                  <a:lnTo>
                    <a:pt x="12" y="40"/>
                  </a:lnTo>
                  <a:lnTo>
                    <a:pt x="12" y="40"/>
                  </a:lnTo>
                  <a:lnTo>
                    <a:pt x="15" y="42"/>
                  </a:lnTo>
                  <a:lnTo>
                    <a:pt x="15" y="42"/>
                  </a:lnTo>
                  <a:lnTo>
                    <a:pt x="20" y="42"/>
                  </a:lnTo>
                  <a:lnTo>
                    <a:pt x="20" y="42"/>
                  </a:lnTo>
                  <a:lnTo>
                    <a:pt x="23" y="40"/>
                  </a:lnTo>
                  <a:lnTo>
                    <a:pt x="23" y="40"/>
                  </a:lnTo>
                  <a:lnTo>
                    <a:pt x="24" y="37"/>
                  </a:lnTo>
                  <a:lnTo>
                    <a:pt x="24" y="37"/>
                  </a:lnTo>
                  <a:lnTo>
                    <a:pt x="24" y="33"/>
                  </a:lnTo>
                  <a:lnTo>
                    <a:pt x="24"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51" name="Freeform 79"/>
            <p:cNvSpPr>
              <a:spLocks/>
            </p:cNvSpPr>
            <p:nvPr/>
          </p:nvSpPr>
          <p:spPr bwMode="auto">
            <a:xfrm>
              <a:off x="3580" y="1950"/>
              <a:ext cx="12" cy="21"/>
            </a:xfrm>
            <a:custGeom>
              <a:avLst/>
              <a:gdLst/>
              <a:ahLst/>
              <a:cxnLst>
                <a:cxn ang="0">
                  <a:pos x="27" y="45"/>
                </a:cxn>
                <a:cxn ang="0">
                  <a:pos x="26" y="45"/>
                </a:cxn>
                <a:cxn ang="0">
                  <a:pos x="26" y="47"/>
                </a:cxn>
                <a:cxn ang="0">
                  <a:pos x="26" y="47"/>
                </a:cxn>
                <a:cxn ang="0">
                  <a:pos x="2" y="47"/>
                </a:cxn>
                <a:cxn ang="0">
                  <a:pos x="0" y="47"/>
                </a:cxn>
                <a:cxn ang="0">
                  <a:pos x="0" y="47"/>
                </a:cxn>
                <a:cxn ang="0">
                  <a:pos x="0" y="45"/>
                </a:cxn>
                <a:cxn ang="0">
                  <a:pos x="0" y="45"/>
                </a:cxn>
                <a:cxn ang="0">
                  <a:pos x="0" y="44"/>
                </a:cxn>
                <a:cxn ang="0">
                  <a:pos x="0" y="42"/>
                </a:cxn>
                <a:cxn ang="0">
                  <a:pos x="0" y="42"/>
                </a:cxn>
                <a:cxn ang="0">
                  <a:pos x="2" y="42"/>
                </a:cxn>
                <a:cxn ang="0">
                  <a:pos x="11" y="7"/>
                </a:cxn>
                <a:cxn ang="0">
                  <a:pos x="2" y="12"/>
                </a:cxn>
                <a:cxn ang="0">
                  <a:pos x="0" y="12"/>
                </a:cxn>
                <a:cxn ang="0">
                  <a:pos x="0" y="12"/>
                </a:cxn>
                <a:cxn ang="0">
                  <a:pos x="0" y="12"/>
                </a:cxn>
                <a:cxn ang="0">
                  <a:pos x="0" y="10"/>
                </a:cxn>
                <a:cxn ang="0">
                  <a:pos x="0" y="9"/>
                </a:cxn>
                <a:cxn ang="0">
                  <a:pos x="0" y="9"/>
                </a:cxn>
                <a:cxn ang="0">
                  <a:pos x="0" y="7"/>
                </a:cxn>
                <a:cxn ang="0">
                  <a:pos x="11" y="1"/>
                </a:cxn>
                <a:cxn ang="0">
                  <a:pos x="12" y="0"/>
                </a:cxn>
                <a:cxn ang="0">
                  <a:pos x="12" y="0"/>
                </a:cxn>
                <a:cxn ang="0">
                  <a:pos x="14" y="0"/>
                </a:cxn>
                <a:cxn ang="0">
                  <a:pos x="14" y="0"/>
                </a:cxn>
                <a:cxn ang="0">
                  <a:pos x="15" y="0"/>
                </a:cxn>
                <a:cxn ang="0">
                  <a:pos x="17" y="1"/>
                </a:cxn>
                <a:cxn ang="0">
                  <a:pos x="17" y="1"/>
                </a:cxn>
                <a:cxn ang="0">
                  <a:pos x="17" y="1"/>
                </a:cxn>
                <a:cxn ang="0">
                  <a:pos x="26" y="42"/>
                </a:cxn>
                <a:cxn ang="0">
                  <a:pos x="26" y="42"/>
                </a:cxn>
                <a:cxn ang="0">
                  <a:pos x="26" y="42"/>
                </a:cxn>
                <a:cxn ang="0">
                  <a:pos x="26" y="44"/>
                </a:cxn>
                <a:cxn ang="0">
                  <a:pos x="27" y="45"/>
                </a:cxn>
              </a:cxnLst>
              <a:rect l="0" t="0" r="r" b="b"/>
              <a:pathLst>
                <a:path w="27" h="47">
                  <a:moveTo>
                    <a:pt x="27" y="45"/>
                  </a:moveTo>
                  <a:lnTo>
                    <a:pt x="27" y="45"/>
                  </a:lnTo>
                  <a:lnTo>
                    <a:pt x="26" y="45"/>
                  </a:lnTo>
                  <a:lnTo>
                    <a:pt x="26" y="45"/>
                  </a:lnTo>
                  <a:lnTo>
                    <a:pt x="26" y="47"/>
                  </a:lnTo>
                  <a:lnTo>
                    <a:pt x="26" y="47"/>
                  </a:lnTo>
                  <a:lnTo>
                    <a:pt x="26" y="47"/>
                  </a:lnTo>
                  <a:lnTo>
                    <a:pt x="26" y="47"/>
                  </a:lnTo>
                  <a:lnTo>
                    <a:pt x="26" y="47"/>
                  </a:lnTo>
                  <a:lnTo>
                    <a:pt x="2" y="47"/>
                  </a:lnTo>
                  <a:lnTo>
                    <a:pt x="2" y="47"/>
                  </a:lnTo>
                  <a:lnTo>
                    <a:pt x="0" y="47"/>
                  </a:lnTo>
                  <a:lnTo>
                    <a:pt x="0" y="47"/>
                  </a:lnTo>
                  <a:lnTo>
                    <a:pt x="0" y="47"/>
                  </a:lnTo>
                  <a:lnTo>
                    <a:pt x="0" y="47"/>
                  </a:lnTo>
                  <a:lnTo>
                    <a:pt x="0" y="45"/>
                  </a:lnTo>
                  <a:lnTo>
                    <a:pt x="0" y="45"/>
                  </a:lnTo>
                  <a:lnTo>
                    <a:pt x="0" y="45"/>
                  </a:lnTo>
                  <a:lnTo>
                    <a:pt x="0" y="45"/>
                  </a:lnTo>
                  <a:lnTo>
                    <a:pt x="0" y="44"/>
                  </a:lnTo>
                  <a:lnTo>
                    <a:pt x="0" y="44"/>
                  </a:lnTo>
                  <a:lnTo>
                    <a:pt x="0" y="42"/>
                  </a:lnTo>
                  <a:lnTo>
                    <a:pt x="0" y="42"/>
                  </a:lnTo>
                  <a:lnTo>
                    <a:pt x="0" y="42"/>
                  </a:lnTo>
                  <a:lnTo>
                    <a:pt x="0" y="42"/>
                  </a:lnTo>
                  <a:lnTo>
                    <a:pt x="2" y="42"/>
                  </a:lnTo>
                  <a:lnTo>
                    <a:pt x="11" y="42"/>
                  </a:lnTo>
                  <a:lnTo>
                    <a:pt x="11" y="7"/>
                  </a:lnTo>
                  <a:lnTo>
                    <a:pt x="2" y="12"/>
                  </a:lnTo>
                  <a:lnTo>
                    <a:pt x="2"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0"/>
                  </a:lnTo>
                  <a:lnTo>
                    <a:pt x="12" y="0"/>
                  </a:lnTo>
                  <a:lnTo>
                    <a:pt x="12" y="0"/>
                  </a:lnTo>
                  <a:lnTo>
                    <a:pt x="12" y="0"/>
                  </a:lnTo>
                  <a:lnTo>
                    <a:pt x="14" y="0"/>
                  </a:lnTo>
                  <a:lnTo>
                    <a:pt x="14" y="0"/>
                  </a:lnTo>
                  <a:lnTo>
                    <a:pt x="14" y="0"/>
                  </a:lnTo>
                  <a:lnTo>
                    <a:pt x="14" y="0"/>
                  </a:lnTo>
                  <a:lnTo>
                    <a:pt x="15" y="0"/>
                  </a:lnTo>
                  <a:lnTo>
                    <a:pt x="15" y="0"/>
                  </a:lnTo>
                  <a:lnTo>
                    <a:pt x="17" y="1"/>
                  </a:lnTo>
                  <a:lnTo>
                    <a:pt x="17" y="1"/>
                  </a:lnTo>
                  <a:lnTo>
                    <a:pt x="17" y="1"/>
                  </a:lnTo>
                  <a:lnTo>
                    <a:pt x="17" y="1"/>
                  </a:lnTo>
                  <a:lnTo>
                    <a:pt x="17" y="1"/>
                  </a:lnTo>
                  <a:lnTo>
                    <a:pt x="17" y="42"/>
                  </a:lnTo>
                  <a:lnTo>
                    <a:pt x="26" y="42"/>
                  </a:lnTo>
                  <a:lnTo>
                    <a:pt x="26" y="42"/>
                  </a:lnTo>
                  <a:lnTo>
                    <a:pt x="26" y="42"/>
                  </a:lnTo>
                  <a:lnTo>
                    <a:pt x="26" y="42"/>
                  </a:lnTo>
                  <a:lnTo>
                    <a:pt x="26" y="42"/>
                  </a:lnTo>
                  <a:lnTo>
                    <a:pt x="26" y="42"/>
                  </a:lnTo>
                  <a:lnTo>
                    <a:pt x="26" y="44"/>
                  </a:lnTo>
                  <a:lnTo>
                    <a:pt x="26" y="44"/>
                  </a:lnTo>
                  <a:lnTo>
                    <a:pt x="27" y="45"/>
                  </a:lnTo>
                  <a:lnTo>
                    <a:pt x="27"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52" name="Freeform 80"/>
            <p:cNvSpPr>
              <a:spLocks noEditPoints="1"/>
            </p:cNvSpPr>
            <p:nvPr/>
          </p:nvSpPr>
          <p:spPr bwMode="auto">
            <a:xfrm>
              <a:off x="3605" y="1948"/>
              <a:ext cx="14" cy="21"/>
            </a:xfrm>
            <a:custGeom>
              <a:avLst/>
              <a:gdLst/>
              <a:ahLst/>
              <a:cxnLst>
                <a:cxn ang="0">
                  <a:pos x="34" y="23"/>
                </a:cxn>
                <a:cxn ang="0">
                  <a:pos x="32" y="33"/>
                </a:cxn>
                <a:cxn ang="0">
                  <a:pos x="29" y="41"/>
                </a:cxn>
                <a:cxn ang="0">
                  <a:pos x="24" y="45"/>
                </a:cxn>
                <a:cxn ang="0">
                  <a:pos x="21" y="47"/>
                </a:cxn>
                <a:cxn ang="0">
                  <a:pos x="17" y="47"/>
                </a:cxn>
                <a:cxn ang="0">
                  <a:pos x="9" y="45"/>
                </a:cxn>
                <a:cxn ang="0">
                  <a:pos x="5" y="41"/>
                </a:cxn>
                <a:cxn ang="0">
                  <a:pos x="2" y="33"/>
                </a:cxn>
                <a:cxn ang="0">
                  <a:pos x="0" y="23"/>
                </a:cxn>
                <a:cxn ang="0">
                  <a:pos x="2" y="14"/>
                </a:cxn>
                <a:cxn ang="0">
                  <a:pos x="5" y="6"/>
                </a:cxn>
                <a:cxn ang="0">
                  <a:pos x="6" y="3"/>
                </a:cxn>
                <a:cxn ang="0">
                  <a:pos x="9" y="2"/>
                </a:cxn>
                <a:cxn ang="0">
                  <a:pos x="17" y="0"/>
                </a:cxn>
                <a:cxn ang="0">
                  <a:pos x="21" y="0"/>
                </a:cxn>
                <a:cxn ang="0">
                  <a:pos x="24" y="2"/>
                </a:cxn>
                <a:cxn ang="0">
                  <a:pos x="29" y="6"/>
                </a:cxn>
                <a:cxn ang="0">
                  <a:pos x="32" y="14"/>
                </a:cxn>
                <a:cxn ang="0">
                  <a:pos x="34" y="23"/>
                </a:cxn>
                <a:cxn ang="0">
                  <a:pos x="26" y="24"/>
                </a:cxn>
                <a:cxn ang="0">
                  <a:pos x="26" y="18"/>
                </a:cxn>
                <a:cxn ang="0">
                  <a:pos x="26" y="12"/>
                </a:cxn>
                <a:cxn ang="0">
                  <a:pos x="24" y="9"/>
                </a:cxn>
                <a:cxn ang="0">
                  <a:pos x="23" y="6"/>
                </a:cxn>
                <a:cxn ang="0">
                  <a:pos x="20" y="5"/>
                </a:cxn>
                <a:cxn ang="0">
                  <a:pos x="17" y="5"/>
                </a:cxn>
                <a:cxn ang="0">
                  <a:pos x="12" y="6"/>
                </a:cxn>
                <a:cxn ang="0">
                  <a:pos x="9" y="11"/>
                </a:cxn>
                <a:cxn ang="0">
                  <a:pos x="8" y="15"/>
                </a:cxn>
                <a:cxn ang="0">
                  <a:pos x="8" y="23"/>
                </a:cxn>
                <a:cxn ang="0">
                  <a:pos x="8" y="32"/>
                </a:cxn>
                <a:cxn ang="0">
                  <a:pos x="9" y="38"/>
                </a:cxn>
                <a:cxn ang="0">
                  <a:pos x="12" y="41"/>
                </a:cxn>
                <a:cxn ang="0">
                  <a:pos x="17" y="42"/>
                </a:cxn>
                <a:cxn ang="0">
                  <a:pos x="20" y="41"/>
                </a:cxn>
                <a:cxn ang="0">
                  <a:pos x="23" y="39"/>
                </a:cxn>
                <a:cxn ang="0">
                  <a:pos x="24" y="36"/>
                </a:cxn>
                <a:cxn ang="0">
                  <a:pos x="26" y="33"/>
                </a:cxn>
                <a:cxn ang="0">
                  <a:pos x="26" y="29"/>
                </a:cxn>
                <a:cxn ang="0">
                  <a:pos x="26" y="24"/>
                </a:cxn>
              </a:cxnLst>
              <a:rect l="0" t="0" r="r" b="b"/>
              <a:pathLst>
                <a:path w="34" h="47">
                  <a:moveTo>
                    <a:pt x="34" y="23"/>
                  </a:moveTo>
                  <a:lnTo>
                    <a:pt x="34" y="23"/>
                  </a:lnTo>
                  <a:lnTo>
                    <a:pt x="32" y="33"/>
                  </a:lnTo>
                  <a:lnTo>
                    <a:pt x="32" y="33"/>
                  </a:lnTo>
                  <a:lnTo>
                    <a:pt x="29" y="41"/>
                  </a:lnTo>
                  <a:lnTo>
                    <a:pt x="29" y="41"/>
                  </a:lnTo>
                  <a:lnTo>
                    <a:pt x="27" y="44"/>
                  </a:lnTo>
                  <a:lnTo>
                    <a:pt x="24" y="45"/>
                  </a:lnTo>
                  <a:lnTo>
                    <a:pt x="24" y="45"/>
                  </a:lnTo>
                  <a:lnTo>
                    <a:pt x="21" y="47"/>
                  </a:lnTo>
                  <a:lnTo>
                    <a:pt x="17" y="47"/>
                  </a:lnTo>
                  <a:lnTo>
                    <a:pt x="17" y="47"/>
                  </a:lnTo>
                  <a:lnTo>
                    <a:pt x="9" y="45"/>
                  </a:lnTo>
                  <a:lnTo>
                    <a:pt x="9" y="45"/>
                  </a:lnTo>
                  <a:lnTo>
                    <a:pt x="6" y="44"/>
                  </a:lnTo>
                  <a:lnTo>
                    <a:pt x="5" y="41"/>
                  </a:lnTo>
                  <a:lnTo>
                    <a:pt x="5" y="41"/>
                  </a:lnTo>
                  <a:lnTo>
                    <a:pt x="2" y="33"/>
                  </a:lnTo>
                  <a:lnTo>
                    <a:pt x="2" y="33"/>
                  </a:lnTo>
                  <a:lnTo>
                    <a:pt x="0" y="23"/>
                  </a:lnTo>
                  <a:lnTo>
                    <a:pt x="0" y="23"/>
                  </a:lnTo>
                  <a:lnTo>
                    <a:pt x="2" y="14"/>
                  </a:lnTo>
                  <a:lnTo>
                    <a:pt x="2" y="14"/>
                  </a:lnTo>
                  <a:lnTo>
                    <a:pt x="5" y="6"/>
                  </a:lnTo>
                  <a:lnTo>
                    <a:pt x="5" y="6"/>
                  </a:lnTo>
                  <a:lnTo>
                    <a:pt x="6" y="3"/>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4" y="23"/>
                  </a:lnTo>
                  <a:lnTo>
                    <a:pt x="34" y="23"/>
                  </a:lnTo>
                  <a:close/>
                  <a:moveTo>
                    <a:pt x="26" y="24"/>
                  </a:moveTo>
                  <a:lnTo>
                    <a:pt x="26" y="24"/>
                  </a:lnTo>
                  <a:lnTo>
                    <a:pt x="26" y="18"/>
                  </a:lnTo>
                  <a:lnTo>
                    <a:pt x="26" y="18"/>
                  </a:lnTo>
                  <a:lnTo>
                    <a:pt x="26" y="12"/>
                  </a:lnTo>
                  <a:lnTo>
                    <a:pt x="26" y="12"/>
                  </a:lnTo>
                  <a:lnTo>
                    <a:pt x="24" y="9"/>
                  </a:lnTo>
                  <a:lnTo>
                    <a:pt x="24" y="9"/>
                  </a:lnTo>
                  <a:lnTo>
                    <a:pt x="23" y="6"/>
                  </a:lnTo>
                  <a:lnTo>
                    <a:pt x="23" y="6"/>
                  </a:lnTo>
                  <a:lnTo>
                    <a:pt x="20" y="5"/>
                  </a:lnTo>
                  <a:lnTo>
                    <a:pt x="20" y="5"/>
                  </a:lnTo>
                  <a:lnTo>
                    <a:pt x="17" y="5"/>
                  </a:lnTo>
                  <a:lnTo>
                    <a:pt x="17" y="5"/>
                  </a:lnTo>
                  <a:lnTo>
                    <a:pt x="12" y="6"/>
                  </a:lnTo>
                  <a:lnTo>
                    <a:pt x="12" y="6"/>
                  </a:lnTo>
                  <a:lnTo>
                    <a:pt x="9" y="11"/>
                  </a:lnTo>
                  <a:lnTo>
                    <a:pt x="9" y="11"/>
                  </a:lnTo>
                  <a:lnTo>
                    <a:pt x="8" y="15"/>
                  </a:lnTo>
                  <a:lnTo>
                    <a:pt x="8" y="15"/>
                  </a:lnTo>
                  <a:lnTo>
                    <a:pt x="8" y="23"/>
                  </a:lnTo>
                  <a:lnTo>
                    <a:pt x="8" y="23"/>
                  </a:lnTo>
                  <a:lnTo>
                    <a:pt x="8" y="32"/>
                  </a:lnTo>
                  <a:lnTo>
                    <a:pt x="8" y="32"/>
                  </a:lnTo>
                  <a:lnTo>
                    <a:pt x="9" y="38"/>
                  </a:lnTo>
                  <a:lnTo>
                    <a:pt x="9" y="38"/>
                  </a:lnTo>
                  <a:lnTo>
                    <a:pt x="12" y="41"/>
                  </a:lnTo>
                  <a:lnTo>
                    <a:pt x="12" y="41"/>
                  </a:lnTo>
                  <a:lnTo>
                    <a:pt x="17" y="42"/>
                  </a:lnTo>
                  <a:lnTo>
                    <a:pt x="17" y="42"/>
                  </a:lnTo>
                  <a:lnTo>
                    <a:pt x="20" y="41"/>
                  </a:lnTo>
                  <a:lnTo>
                    <a:pt x="20" y="41"/>
                  </a:lnTo>
                  <a:lnTo>
                    <a:pt x="23" y="39"/>
                  </a:lnTo>
                  <a:lnTo>
                    <a:pt x="23" y="39"/>
                  </a:lnTo>
                  <a:lnTo>
                    <a:pt x="24" y="36"/>
                  </a:lnTo>
                  <a:lnTo>
                    <a:pt x="24" y="36"/>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53" name="Freeform 81"/>
            <p:cNvSpPr>
              <a:spLocks noEditPoints="1"/>
            </p:cNvSpPr>
            <p:nvPr/>
          </p:nvSpPr>
          <p:spPr bwMode="auto">
            <a:xfrm>
              <a:off x="3836" y="2073"/>
              <a:ext cx="15" cy="22"/>
            </a:xfrm>
            <a:custGeom>
              <a:avLst/>
              <a:gdLst/>
              <a:ahLst/>
              <a:cxnLst>
                <a:cxn ang="0">
                  <a:pos x="32" y="24"/>
                </a:cxn>
                <a:cxn ang="0">
                  <a:pos x="32" y="33"/>
                </a:cxn>
                <a:cxn ang="0">
                  <a:pos x="29" y="41"/>
                </a:cxn>
                <a:cxn ang="0">
                  <a:pos x="24" y="45"/>
                </a:cxn>
                <a:cxn ang="0">
                  <a:pos x="20" y="47"/>
                </a:cxn>
                <a:cxn ang="0">
                  <a:pos x="15" y="48"/>
                </a:cxn>
                <a:cxn ang="0">
                  <a:pos x="9" y="47"/>
                </a:cxn>
                <a:cxn ang="0">
                  <a:pos x="3"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2" y="24"/>
                </a:cxn>
                <a:cxn ang="0">
                  <a:pos x="26" y="24"/>
                </a:cxn>
                <a:cxn ang="0">
                  <a:pos x="26" y="18"/>
                </a:cxn>
                <a:cxn ang="0">
                  <a:pos x="26" y="14"/>
                </a:cxn>
                <a:cxn ang="0">
                  <a:pos x="24" y="9"/>
                </a:cxn>
                <a:cxn ang="0">
                  <a:pos x="23" y="8"/>
                </a:cxn>
                <a:cxn ang="0">
                  <a:pos x="20" y="6"/>
                </a:cxn>
                <a:cxn ang="0">
                  <a:pos x="17" y="5"/>
                </a:cxn>
                <a:cxn ang="0">
                  <a:pos x="12" y="6"/>
                </a:cxn>
                <a:cxn ang="0">
                  <a:pos x="9" y="11"/>
                </a:cxn>
                <a:cxn ang="0">
                  <a:pos x="8" y="17"/>
                </a:cxn>
                <a:cxn ang="0">
                  <a:pos x="6" y="24"/>
                </a:cxn>
                <a:cxn ang="0">
                  <a:pos x="8" y="32"/>
                </a:cxn>
                <a:cxn ang="0">
                  <a:pos x="9" y="38"/>
                </a:cxn>
                <a:cxn ang="0">
                  <a:pos x="12" y="42"/>
                </a:cxn>
                <a:cxn ang="0">
                  <a:pos x="17" y="42"/>
                </a:cxn>
                <a:cxn ang="0">
                  <a:pos x="20" y="42"/>
                </a:cxn>
                <a:cxn ang="0">
                  <a:pos x="23" y="41"/>
                </a:cxn>
                <a:cxn ang="0">
                  <a:pos x="24" y="38"/>
                </a:cxn>
                <a:cxn ang="0">
                  <a:pos x="26" y="33"/>
                </a:cxn>
                <a:cxn ang="0">
                  <a:pos x="26" y="29"/>
                </a:cxn>
                <a:cxn ang="0">
                  <a:pos x="26" y="24"/>
                </a:cxn>
              </a:cxnLst>
              <a:rect l="0" t="0" r="r" b="b"/>
              <a:pathLst>
                <a:path w="32" h="48">
                  <a:moveTo>
                    <a:pt x="32" y="24"/>
                  </a:moveTo>
                  <a:lnTo>
                    <a:pt x="32" y="24"/>
                  </a:lnTo>
                  <a:lnTo>
                    <a:pt x="32" y="33"/>
                  </a:lnTo>
                  <a:lnTo>
                    <a:pt x="32" y="33"/>
                  </a:lnTo>
                  <a:lnTo>
                    <a:pt x="29" y="41"/>
                  </a:lnTo>
                  <a:lnTo>
                    <a:pt x="29" y="41"/>
                  </a:lnTo>
                  <a:lnTo>
                    <a:pt x="26" y="44"/>
                  </a:lnTo>
                  <a:lnTo>
                    <a:pt x="24" y="45"/>
                  </a:lnTo>
                  <a:lnTo>
                    <a:pt x="24" y="45"/>
                  </a:lnTo>
                  <a:lnTo>
                    <a:pt x="20" y="47"/>
                  </a:lnTo>
                  <a:lnTo>
                    <a:pt x="15" y="48"/>
                  </a:lnTo>
                  <a:lnTo>
                    <a:pt x="15" y="48"/>
                  </a:lnTo>
                  <a:lnTo>
                    <a:pt x="9" y="47"/>
                  </a:lnTo>
                  <a:lnTo>
                    <a:pt x="9" y="47"/>
                  </a:lnTo>
                  <a:lnTo>
                    <a:pt x="6" y="44"/>
                  </a:lnTo>
                  <a:lnTo>
                    <a:pt x="3" y="42"/>
                  </a:lnTo>
                  <a:lnTo>
                    <a:pt x="3" y="42"/>
                  </a:lnTo>
                  <a:lnTo>
                    <a:pt x="2" y="35"/>
                  </a:lnTo>
                  <a:lnTo>
                    <a:pt x="2" y="35"/>
                  </a:lnTo>
                  <a:lnTo>
                    <a:pt x="0" y="24"/>
                  </a:lnTo>
                  <a:lnTo>
                    <a:pt x="0" y="24"/>
                  </a:lnTo>
                  <a:lnTo>
                    <a:pt x="2" y="14"/>
                  </a:lnTo>
                  <a:lnTo>
                    <a:pt x="2" y="14"/>
                  </a:lnTo>
                  <a:lnTo>
                    <a:pt x="5" y="6"/>
                  </a:lnTo>
                  <a:lnTo>
                    <a:pt x="5" y="6"/>
                  </a:lnTo>
                  <a:lnTo>
                    <a:pt x="6" y="5"/>
                  </a:lnTo>
                  <a:lnTo>
                    <a:pt x="9" y="2"/>
                  </a:lnTo>
                  <a:lnTo>
                    <a:pt x="9" y="2"/>
                  </a:lnTo>
                  <a:lnTo>
                    <a:pt x="12" y="0"/>
                  </a:lnTo>
                  <a:lnTo>
                    <a:pt x="17" y="0"/>
                  </a:lnTo>
                  <a:lnTo>
                    <a:pt x="17" y="0"/>
                  </a:lnTo>
                  <a:lnTo>
                    <a:pt x="21" y="0"/>
                  </a:lnTo>
                  <a:lnTo>
                    <a:pt x="24" y="2"/>
                  </a:lnTo>
                  <a:lnTo>
                    <a:pt x="24" y="2"/>
                  </a:lnTo>
                  <a:lnTo>
                    <a:pt x="27" y="3"/>
                  </a:lnTo>
                  <a:lnTo>
                    <a:pt x="29" y="6"/>
                  </a:lnTo>
                  <a:lnTo>
                    <a:pt x="29" y="6"/>
                  </a:lnTo>
                  <a:lnTo>
                    <a:pt x="32" y="14"/>
                  </a:lnTo>
                  <a:lnTo>
                    <a:pt x="32" y="14"/>
                  </a:lnTo>
                  <a:lnTo>
                    <a:pt x="32" y="24"/>
                  </a:lnTo>
                  <a:lnTo>
                    <a:pt x="32" y="24"/>
                  </a:lnTo>
                  <a:close/>
                  <a:moveTo>
                    <a:pt x="26" y="24"/>
                  </a:moveTo>
                  <a:lnTo>
                    <a:pt x="26"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6" y="24"/>
                  </a:lnTo>
                  <a:lnTo>
                    <a:pt x="6"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54" name="Freeform 82"/>
            <p:cNvSpPr>
              <a:spLocks/>
            </p:cNvSpPr>
            <p:nvPr/>
          </p:nvSpPr>
          <p:spPr bwMode="auto">
            <a:xfrm>
              <a:off x="3867" y="2073"/>
              <a:ext cx="13" cy="21"/>
            </a:xfrm>
            <a:custGeom>
              <a:avLst/>
              <a:gdLst/>
              <a:ahLst/>
              <a:cxnLst>
                <a:cxn ang="0">
                  <a:pos x="27" y="45"/>
                </a:cxn>
                <a:cxn ang="0">
                  <a:pos x="27" y="45"/>
                </a:cxn>
                <a:cxn ang="0">
                  <a:pos x="27" y="47"/>
                </a:cxn>
                <a:cxn ang="0">
                  <a:pos x="26" y="47"/>
                </a:cxn>
                <a:cxn ang="0">
                  <a:pos x="2" y="47"/>
                </a:cxn>
                <a:cxn ang="0">
                  <a:pos x="2" y="47"/>
                </a:cxn>
                <a:cxn ang="0">
                  <a:pos x="0" y="47"/>
                </a:cxn>
                <a:cxn ang="0">
                  <a:pos x="0" y="45"/>
                </a:cxn>
                <a:cxn ang="0">
                  <a:pos x="0" y="45"/>
                </a:cxn>
                <a:cxn ang="0">
                  <a:pos x="0" y="44"/>
                </a:cxn>
                <a:cxn ang="0">
                  <a:pos x="0" y="42"/>
                </a:cxn>
                <a:cxn ang="0">
                  <a:pos x="2" y="42"/>
                </a:cxn>
                <a:cxn ang="0">
                  <a:pos x="2" y="42"/>
                </a:cxn>
                <a:cxn ang="0">
                  <a:pos x="11" y="8"/>
                </a:cxn>
                <a:cxn ang="0">
                  <a:pos x="2" y="12"/>
                </a:cxn>
                <a:cxn ang="0">
                  <a:pos x="2" y="12"/>
                </a:cxn>
                <a:cxn ang="0">
                  <a:pos x="0" y="12"/>
                </a:cxn>
                <a:cxn ang="0">
                  <a:pos x="0" y="12"/>
                </a:cxn>
                <a:cxn ang="0">
                  <a:pos x="0" y="11"/>
                </a:cxn>
                <a:cxn ang="0">
                  <a:pos x="0" y="9"/>
                </a:cxn>
                <a:cxn ang="0">
                  <a:pos x="0" y="9"/>
                </a:cxn>
                <a:cxn ang="0">
                  <a:pos x="0" y="8"/>
                </a:cxn>
                <a:cxn ang="0">
                  <a:pos x="12" y="2"/>
                </a:cxn>
                <a:cxn ang="0">
                  <a:pos x="12" y="2"/>
                </a:cxn>
                <a:cxn ang="0">
                  <a:pos x="12" y="0"/>
                </a:cxn>
                <a:cxn ang="0">
                  <a:pos x="14" y="0"/>
                </a:cxn>
                <a:cxn ang="0">
                  <a:pos x="15" y="0"/>
                </a:cxn>
                <a:cxn ang="0">
                  <a:pos x="15" y="0"/>
                </a:cxn>
                <a:cxn ang="0">
                  <a:pos x="17" y="2"/>
                </a:cxn>
                <a:cxn ang="0">
                  <a:pos x="17" y="2"/>
                </a:cxn>
                <a:cxn ang="0">
                  <a:pos x="17" y="2"/>
                </a:cxn>
                <a:cxn ang="0">
                  <a:pos x="26" y="42"/>
                </a:cxn>
                <a:cxn ang="0">
                  <a:pos x="26" y="42"/>
                </a:cxn>
                <a:cxn ang="0">
                  <a:pos x="27" y="42"/>
                </a:cxn>
                <a:cxn ang="0">
                  <a:pos x="27" y="44"/>
                </a:cxn>
                <a:cxn ang="0">
                  <a:pos x="27" y="45"/>
                </a:cxn>
              </a:cxnLst>
              <a:rect l="0" t="0" r="r" b="b"/>
              <a:pathLst>
                <a:path w="27" h="47">
                  <a:moveTo>
                    <a:pt x="27" y="45"/>
                  </a:moveTo>
                  <a:lnTo>
                    <a:pt x="27" y="45"/>
                  </a:lnTo>
                  <a:lnTo>
                    <a:pt x="27" y="45"/>
                  </a:lnTo>
                  <a:lnTo>
                    <a:pt x="27" y="45"/>
                  </a:lnTo>
                  <a:lnTo>
                    <a:pt x="27" y="47"/>
                  </a:lnTo>
                  <a:lnTo>
                    <a:pt x="27" y="47"/>
                  </a:lnTo>
                  <a:lnTo>
                    <a:pt x="26" y="47"/>
                  </a:lnTo>
                  <a:lnTo>
                    <a:pt x="26" y="47"/>
                  </a:lnTo>
                  <a:lnTo>
                    <a:pt x="26" y="47"/>
                  </a:lnTo>
                  <a:lnTo>
                    <a:pt x="2" y="47"/>
                  </a:lnTo>
                  <a:lnTo>
                    <a:pt x="2" y="47"/>
                  </a:lnTo>
                  <a:lnTo>
                    <a:pt x="2" y="47"/>
                  </a:lnTo>
                  <a:lnTo>
                    <a:pt x="2" y="47"/>
                  </a:lnTo>
                  <a:lnTo>
                    <a:pt x="0" y="47"/>
                  </a:lnTo>
                  <a:lnTo>
                    <a:pt x="0" y="47"/>
                  </a:lnTo>
                  <a:lnTo>
                    <a:pt x="0" y="45"/>
                  </a:lnTo>
                  <a:lnTo>
                    <a:pt x="0" y="45"/>
                  </a:lnTo>
                  <a:lnTo>
                    <a:pt x="0" y="45"/>
                  </a:lnTo>
                  <a:lnTo>
                    <a:pt x="0" y="45"/>
                  </a:lnTo>
                  <a:lnTo>
                    <a:pt x="0" y="44"/>
                  </a:lnTo>
                  <a:lnTo>
                    <a:pt x="0" y="44"/>
                  </a:lnTo>
                  <a:lnTo>
                    <a:pt x="0" y="42"/>
                  </a:lnTo>
                  <a:lnTo>
                    <a:pt x="0" y="42"/>
                  </a:lnTo>
                  <a:lnTo>
                    <a:pt x="2" y="42"/>
                  </a:lnTo>
                  <a:lnTo>
                    <a:pt x="2" y="42"/>
                  </a:lnTo>
                  <a:lnTo>
                    <a:pt x="2" y="42"/>
                  </a:lnTo>
                  <a:lnTo>
                    <a:pt x="11" y="42"/>
                  </a:lnTo>
                  <a:lnTo>
                    <a:pt x="11" y="8"/>
                  </a:lnTo>
                  <a:lnTo>
                    <a:pt x="2" y="12"/>
                  </a:lnTo>
                  <a:lnTo>
                    <a:pt x="2" y="12"/>
                  </a:lnTo>
                  <a:lnTo>
                    <a:pt x="2" y="12"/>
                  </a:lnTo>
                  <a:lnTo>
                    <a:pt x="2"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2" y="8"/>
                  </a:lnTo>
                  <a:lnTo>
                    <a:pt x="12" y="2"/>
                  </a:lnTo>
                  <a:lnTo>
                    <a:pt x="12" y="2"/>
                  </a:lnTo>
                  <a:lnTo>
                    <a:pt x="12" y="2"/>
                  </a:lnTo>
                  <a:lnTo>
                    <a:pt x="12" y="2"/>
                  </a:lnTo>
                  <a:lnTo>
                    <a:pt x="12" y="0"/>
                  </a:lnTo>
                  <a:lnTo>
                    <a:pt x="12" y="0"/>
                  </a:lnTo>
                  <a:lnTo>
                    <a:pt x="14" y="0"/>
                  </a:lnTo>
                  <a:lnTo>
                    <a:pt x="14" y="0"/>
                  </a:lnTo>
                  <a:lnTo>
                    <a:pt x="15" y="0"/>
                  </a:lnTo>
                  <a:lnTo>
                    <a:pt x="15" y="0"/>
                  </a:lnTo>
                  <a:lnTo>
                    <a:pt x="15" y="0"/>
                  </a:lnTo>
                  <a:lnTo>
                    <a:pt x="15" y="0"/>
                  </a:lnTo>
                  <a:lnTo>
                    <a:pt x="17" y="2"/>
                  </a:lnTo>
                  <a:lnTo>
                    <a:pt x="17" y="2"/>
                  </a:lnTo>
                  <a:lnTo>
                    <a:pt x="17" y="2"/>
                  </a:lnTo>
                  <a:lnTo>
                    <a:pt x="17" y="2"/>
                  </a:lnTo>
                  <a:lnTo>
                    <a:pt x="17" y="2"/>
                  </a:lnTo>
                  <a:lnTo>
                    <a:pt x="17" y="42"/>
                  </a:lnTo>
                  <a:lnTo>
                    <a:pt x="26" y="42"/>
                  </a:lnTo>
                  <a:lnTo>
                    <a:pt x="26" y="42"/>
                  </a:lnTo>
                  <a:lnTo>
                    <a:pt x="26" y="42"/>
                  </a:lnTo>
                  <a:lnTo>
                    <a:pt x="26" y="42"/>
                  </a:lnTo>
                  <a:lnTo>
                    <a:pt x="27" y="42"/>
                  </a:lnTo>
                  <a:lnTo>
                    <a:pt x="27" y="42"/>
                  </a:lnTo>
                  <a:lnTo>
                    <a:pt x="27" y="44"/>
                  </a:lnTo>
                  <a:lnTo>
                    <a:pt x="27" y="44"/>
                  </a:lnTo>
                  <a:lnTo>
                    <a:pt x="27" y="45"/>
                  </a:lnTo>
                  <a:lnTo>
                    <a:pt x="27"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55" name="Freeform 83"/>
            <p:cNvSpPr>
              <a:spLocks noEditPoints="1"/>
            </p:cNvSpPr>
            <p:nvPr/>
          </p:nvSpPr>
          <p:spPr bwMode="auto">
            <a:xfrm>
              <a:off x="3893" y="2071"/>
              <a:ext cx="15" cy="21"/>
            </a:xfrm>
            <a:custGeom>
              <a:avLst/>
              <a:gdLst/>
              <a:ahLst/>
              <a:cxnLst>
                <a:cxn ang="0">
                  <a:pos x="31" y="22"/>
                </a:cxn>
                <a:cxn ang="0">
                  <a:pos x="30" y="33"/>
                </a:cxn>
                <a:cxn ang="0">
                  <a:pos x="28" y="40"/>
                </a:cxn>
                <a:cxn ang="0">
                  <a:pos x="22" y="45"/>
                </a:cxn>
                <a:cxn ang="0">
                  <a:pos x="19" y="46"/>
                </a:cxn>
                <a:cxn ang="0">
                  <a:pos x="15" y="46"/>
                </a:cxn>
                <a:cxn ang="0">
                  <a:pos x="7" y="45"/>
                </a:cxn>
                <a:cxn ang="0">
                  <a:pos x="3" y="40"/>
                </a:cxn>
                <a:cxn ang="0">
                  <a:pos x="0" y="33"/>
                </a:cxn>
                <a:cxn ang="0">
                  <a:pos x="0" y="24"/>
                </a:cxn>
                <a:cxn ang="0">
                  <a:pos x="0" y="13"/>
                </a:cxn>
                <a:cxn ang="0">
                  <a:pos x="3" y="6"/>
                </a:cxn>
                <a:cxn ang="0">
                  <a:pos x="6" y="3"/>
                </a:cxn>
                <a:cxn ang="0">
                  <a:pos x="9" y="1"/>
                </a:cxn>
                <a:cxn ang="0">
                  <a:pos x="16" y="0"/>
                </a:cxn>
                <a:cxn ang="0">
                  <a:pos x="19" y="0"/>
                </a:cxn>
                <a:cxn ang="0">
                  <a:pos x="24" y="1"/>
                </a:cxn>
                <a:cxn ang="0">
                  <a:pos x="28" y="6"/>
                </a:cxn>
                <a:cxn ang="0">
                  <a:pos x="30" y="13"/>
                </a:cxn>
                <a:cxn ang="0">
                  <a:pos x="31" y="22"/>
                </a:cxn>
                <a:cxn ang="0">
                  <a:pos x="25" y="24"/>
                </a:cxn>
                <a:cxn ang="0">
                  <a:pos x="25" y="18"/>
                </a:cxn>
                <a:cxn ang="0">
                  <a:pos x="24" y="12"/>
                </a:cxn>
                <a:cxn ang="0">
                  <a:pos x="22" y="9"/>
                </a:cxn>
                <a:cxn ang="0">
                  <a:pos x="21" y="6"/>
                </a:cxn>
                <a:cxn ang="0">
                  <a:pos x="18" y="4"/>
                </a:cxn>
                <a:cxn ang="0">
                  <a:pos x="15" y="4"/>
                </a:cxn>
                <a:cxn ang="0">
                  <a:pos x="10" y="6"/>
                </a:cxn>
                <a:cxn ang="0">
                  <a:pos x="7" y="10"/>
                </a:cxn>
                <a:cxn ang="0">
                  <a:pos x="6" y="15"/>
                </a:cxn>
                <a:cxn ang="0">
                  <a:pos x="6" y="22"/>
                </a:cxn>
                <a:cxn ang="0">
                  <a:pos x="6" y="31"/>
                </a:cxn>
                <a:cxn ang="0">
                  <a:pos x="7" y="37"/>
                </a:cxn>
                <a:cxn ang="0">
                  <a:pos x="10" y="40"/>
                </a:cxn>
                <a:cxn ang="0">
                  <a:pos x="15" y="42"/>
                </a:cxn>
                <a:cxn ang="0">
                  <a:pos x="19" y="40"/>
                </a:cxn>
                <a:cxn ang="0">
                  <a:pos x="21" y="39"/>
                </a:cxn>
                <a:cxn ang="0">
                  <a:pos x="24" y="36"/>
                </a:cxn>
                <a:cxn ang="0">
                  <a:pos x="24" y="33"/>
                </a:cxn>
                <a:cxn ang="0">
                  <a:pos x="25" y="28"/>
                </a:cxn>
                <a:cxn ang="0">
                  <a:pos x="25" y="24"/>
                </a:cxn>
              </a:cxnLst>
              <a:rect l="0" t="0" r="r" b="b"/>
              <a:pathLst>
                <a:path w="31" h="46">
                  <a:moveTo>
                    <a:pt x="31" y="22"/>
                  </a:moveTo>
                  <a:lnTo>
                    <a:pt x="31" y="22"/>
                  </a:lnTo>
                  <a:lnTo>
                    <a:pt x="30" y="33"/>
                  </a:lnTo>
                  <a:lnTo>
                    <a:pt x="30" y="33"/>
                  </a:lnTo>
                  <a:lnTo>
                    <a:pt x="28" y="40"/>
                  </a:lnTo>
                  <a:lnTo>
                    <a:pt x="28" y="40"/>
                  </a:lnTo>
                  <a:lnTo>
                    <a:pt x="25" y="43"/>
                  </a:lnTo>
                  <a:lnTo>
                    <a:pt x="22" y="45"/>
                  </a:lnTo>
                  <a:lnTo>
                    <a:pt x="22" y="45"/>
                  </a:lnTo>
                  <a:lnTo>
                    <a:pt x="19" y="46"/>
                  </a:lnTo>
                  <a:lnTo>
                    <a:pt x="15" y="46"/>
                  </a:lnTo>
                  <a:lnTo>
                    <a:pt x="15" y="46"/>
                  </a:lnTo>
                  <a:lnTo>
                    <a:pt x="7" y="45"/>
                  </a:lnTo>
                  <a:lnTo>
                    <a:pt x="7" y="45"/>
                  </a:lnTo>
                  <a:lnTo>
                    <a:pt x="4" y="43"/>
                  </a:lnTo>
                  <a:lnTo>
                    <a:pt x="3" y="40"/>
                  </a:lnTo>
                  <a:lnTo>
                    <a:pt x="3" y="40"/>
                  </a:lnTo>
                  <a:lnTo>
                    <a:pt x="0" y="33"/>
                  </a:lnTo>
                  <a:lnTo>
                    <a:pt x="0" y="33"/>
                  </a:lnTo>
                  <a:lnTo>
                    <a:pt x="0" y="24"/>
                  </a:lnTo>
                  <a:lnTo>
                    <a:pt x="0" y="24"/>
                  </a:lnTo>
                  <a:lnTo>
                    <a:pt x="0" y="13"/>
                  </a:lnTo>
                  <a:lnTo>
                    <a:pt x="0" y="13"/>
                  </a:lnTo>
                  <a:lnTo>
                    <a:pt x="3" y="6"/>
                  </a:lnTo>
                  <a:lnTo>
                    <a:pt x="3" y="6"/>
                  </a:lnTo>
                  <a:lnTo>
                    <a:pt x="6" y="3"/>
                  </a:lnTo>
                  <a:lnTo>
                    <a:pt x="9" y="1"/>
                  </a:lnTo>
                  <a:lnTo>
                    <a:pt x="9" y="1"/>
                  </a:lnTo>
                  <a:lnTo>
                    <a:pt x="12" y="0"/>
                  </a:lnTo>
                  <a:lnTo>
                    <a:pt x="16" y="0"/>
                  </a:lnTo>
                  <a:lnTo>
                    <a:pt x="16" y="0"/>
                  </a:lnTo>
                  <a:lnTo>
                    <a:pt x="19" y="0"/>
                  </a:lnTo>
                  <a:lnTo>
                    <a:pt x="24" y="1"/>
                  </a:lnTo>
                  <a:lnTo>
                    <a:pt x="24" y="1"/>
                  </a:lnTo>
                  <a:lnTo>
                    <a:pt x="25" y="3"/>
                  </a:lnTo>
                  <a:lnTo>
                    <a:pt x="28" y="6"/>
                  </a:lnTo>
                  <a:lnTo>
                    <a:pt x="28" y="6"/>
                  </a:lnTo>
                  <a:lnTo>
                    <a:pt x="30" y="13"/>
                  </a:lnTo>
                  <a:lnTo>
                    <a:pt x="30" y="13"/>
                  </a:lnTo>
                  <a:lnTo>
                    <a:pt x="31" y="22"/>
                  </a:lnTo>
                  <a:lnTo>
                    <a:pt x="31" y="22"/>
                  </a:lnTo>
                  <a:close/>
                  <a:moveTo>
                    <a:pt x="25" y="24"/>
                  </a:moveTo>
                  <a:lnTo>
                    <a:pt x="25" y="24"/>
                  </a:lnTo>
                  <a:lnTo>
                    <a:pt x="25" y="18"/>
                  </a:lnTo>
                  <a:lnTo>
                    <a:pt x="25" y="18"/>
                  </a:lnTo>
                  <a:lnTo>
                    <a:pt x="24" y="12"/>
                  </a:lnTo>
                  <a:lnTo>
                    <a:pt x="24" y="12"/>
                  </a:lnTo>
                  <a:lnTo>
                    <a:pt x="22" y="9"/>
                  </a:lnTo>
                  <a:lnTo>
                    <a:pt x="22" y="9"/>
                  </a:lnTo>
                  <a:lnTo>
                    <a:pt x="21" y="6"/>
                  </a:lnTo>
                  <a:lnTo>
                    <a:pt x="21" y="6"/>
                  </a:lnTo>
                  <a:lnTo>
                    <a:pt x="18" y="4"/>
                  </a:lnTo>
                  <a:lnTo>
                    <a:pt x="18" y="4"/>
                  </a:lnTo>
                  <a:lnTo>
                    <a:pt x="15" y="4"/>
                  </a:lnTo>
                  <a:lnTo>
                    <a:pt x="15" y="4"/>
                  </a:lnTo>
                  <a:lnTo>
                    <a:pt x="10" y="6"/>
                  </a:lnTo>
                  <a:lnTo>
                    <a:pt x="10" y="6"/>
                  </a:lnTo>
                  <a:lnTo>
                    <a:pt x="7" y="10"/>
                  </a:lnTo>
                  <a:lnTo>
                    <a:pt x="7" y="10"/>
                  </a:lnTo>
                  <a:lnTo>
                    <a:pt x="6" y="15"/>
                  </a:lnTo>
                  <a:lnTo>
                    <a:pt x="6" y="15"/>
                  </a:lnTo>
                  <a:lnTo>
                    <a:pt x="6" y="22"/>
                  </a:lnTo>
                  <a:lnTo>
                    <a:pt x="6" y="22"/>
                  </a:lnTo>
                  <a:lnTo>
                    <a:pt x="6" y="31"/>
                  </a:lnTo>
                  <a:lnTo>
                    <a:pt x="6" y="31"/>
                  </a:lnTo>
                  <a:lnTo>
                    <a:pt x="7" y="37"/>
                  </a:lnTo>
                  <a:lnTo>
                    <a:pt x="7" y="37"/>
                  </a:lnTo>
                  <a:lnTo>
                    <a:pt x="10" y="40"/>
                  </a:lnTo>
                  <a:lnTo>
                    <a:pt x="10" y="40"/>
                  </a:lnTo>
                  <a:lnTo>
                    <a:pt x="15" y="42"/>
                  </a:lnTo>
                  <a:lnTo>
                    <a:pt x="15" y="42"/>
                  </a:lnTo>
                  <a:lnTo>
                    <a:pt x="19" y="40"/>
                  </a:lnTo>
                  <a:lnTo>
                    <a:pt x="19" y="40"/>
                  </a:lnTo>
                  <a:lnTo>
                    <a:pt x="21" y="39"/>
                  </a:lnTo>
                  <a:lnTo>
                    <a:pt x="21" y="39"/>
                  </a:lnTo>
                  <a:lnTo>
                    <a:pt x="24" y="36"/>
                  </a:lnTo>
                  <a:lnTo>
                    <a:pt x="24" y="36"/>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56" name="Freeform 84"/>
            <p:cNvSpPr>
              <a:spLocks noEditPoints="1"/>
            </p:cNvSpPr>
            <p:nvPr/>
          </p:nvSpPr>
          <p:spPr bwMode="auto">
            <a:xfrm>
              <a:off x="3550" y="2075"/>
              <a:ext cx="14" cy="22"/>
            </a:xfrm>
            <a:custGeom>
              <a:avLst/>
              <a:gdLst/>
              <a:ahLst/>
              <a:cxnLst>
                <a:cxn ang="0">
                  <a:pos x="32" y="24"/>
                </a:cxn>
                <a:cxn ang="0">
                  <a:pos x="30" y="34"/>
                </a:cxn>
                <a:cxn ang="0">
                  <a:pos x="27" y="42"/>
                </a:cxn>
                <a:cxn ang="0">
                  <a:pos x="23" y="46"/>
                </a:cxn>
                <a:cxn ang="0">
                  <a:pos x="20" y="48"/>
                </a:cxn>
                <a:cxn ang="0">
                  <a:pos x="15" y="48"/>
                </a:cxn>
                <a:cxn ang="0">
                  <a:pos x="8" y="46"/>
                </a:cxn>
                <a:cxn ang="0">
                  <a:pos x="3" y="42"/>
                </a:cxn>
                <a:cxn ang="0">
                  <a:pos x="0" y="34"/>
                </a:cxn>
                <a:cxn ang="0">
                  <a:pos x="0" y="24"/>
                </a:cxn>
                <a:cxn ang="0">
                  <a:pos x="0" y="15"/>
                </a:cxn>
                <a:cxn ang="0">
                  <a:pos x="3" y="7"/>
                </a:cxn>
                <a:cxn ang="0">
                  <a:pos x="5" y="4"/>
                </a:cxn>
                <a:cxn ang="0">
                  <a:pos x="8" y="3"/>
                </a:cxn>
                <a:cxn ang="0">
                  <a:pos x="15" y="0"/>
                </a:cxn>
                <a:cxn ang="0">
                  <a:pos x="20" y="1"/>
                </a:cxn>
                <a:cxn ang="0">
                  <a:pos x="23" y="1"/>
                </a:cxn>
                <a:cxn ang="0">
                  <a:pos x="29" y="6"/>
                </a:cxn>
                <a:cxn ang="0">
                  <a:pos x="30" y="13"/>
                </a:cxn>
                <a:cxn ang="0">
                  <a:pos x="32" y="24"/>
                </a:cxn>
                <a:cxn ang="0">
                  <a:pos x="26" y="24"/>
                </a:cxn>
                <a:cxn ang="0">
                  <a:pos x="24" y="18"/>
                </a:cxn>
                <a:cxn ang="0">
                  <a:pos x="24" y="13"/>
                </a:cxn>
                <a:cxn ang="0">
                  <a:pos x="23" y="10"/>
                </a:cxn>
                <a:cxn ang="0">
                  <a:pos x="21" y="7"/>
                </a:cxn>
                <a:cxn ang="0">
                  <a:pos x="18" y="6"/>
                </a:cxn>
                <a:cxn ang="0">
                  <a:pos x="15" y="6"/>
                </a:cxn>
                <a:cxn ang="0">
                  <a:pos x="11" y="7"/>
                </a:cxn>
                <a:cxn ang="0">
                  <a:pos x="8" y="10"/>
                </a:cxn>
                <a:cxn ang="0">
                  <a:pos x="6" y="16"/>
                </a:cxn>
                <a:cxn ang="0">
                  <a:pos x="6" y="24"/>
                </a:cxn>
                <a:cxn ang="0">
                  <a:pos x="6" y="33"/>
                </a:cxn>
                <a:cxn ang="0">
                  <a:pos x="8" y="39"/>
                </a:cxn>
                <a:cxn ang="0">
                  <a:pos x="11" y="42"/>
                </a:cxn>
                <a:cxn ang="0">
                  <a:pos x="15" y="43"/>
                </a:cxn>
                <a:cxn ang="0">
                  <a:pos x="18" y="42"/>
                </a:cxn>
                <a:cxn ang="0">
                  <a:pos x="21" y="40"/>
                </a:cxn>
                <a:cxn ang="0">
                  <a:pos x="23" y="37"/>
                </a:cxn>
                <a:cxn ang="0">
                  <a:pos x="24" y="34"/>
                </a:cxn>
                <a:cxn ang="0">
                  <a:pos x="24" y="30"/>
                </a:cxn>
                <a:cxn ang="0">
                  <a:pos x="26" y="24"/>
                </a:cxn>
              </a:cxnLst>
              <a:rect l="0" t="0" r="r" b="b"/>
              <a:pathLst>
                <a:path w="32" h="48">
                  <a:moveTo>
                    <a:pt x="32" y="24"/>
                  </a:moveTo>
                  <a:lnTo>
                    <a:pt x="32" y="24"/>
                  </a:lnTo>
                  <a:lnTo>
                    <a:pt x="30" y="34"/>
                  </a:lnTo>
                  <a:lnTo>
                    <a:pt x="30" y="34"/>
                  </a:lnTo>
                  <a:lnTo>
                    <a:pt x="27" y="42"/>
                  </a:lnTo>
                  <a:lnTo>
                    <a:pt x="27" y="42"/>
                  </a:lnTo>
                  <a:lnTo>
                    <a:pt x="26" y="43"/>
                  </a:lnTo>
                  <a:lnTo>
                    <a:pt x="23" y="46"/>
                  </a:lnTo>
                  <a:lnTo>
                    <a:pt x="23" y="46"/>
                  </a:lnTo>
                  <a:lnTo>
                    <a:pt x="20" y="48"/>
                  </a:lnTo>
                  <a:lnTo>
                    <a:pt x="15" y="48"/>
                  </a:lnTo>
                  <a:lnTo>
                    <a:pt x="15" y="48"/>
                  </a:lnTo>
                  <a:lnTo>
                    <a:pt x="8" y="46"/>
                  </a:lnTo>
                  <a:lnTo>
                    <a:pt x="8" y="46"/>
                  </a:lnTo>
                  <a:lnTo>
                    <a:pt x="5" y="45"/>
                  </a:lnTo>
                  <a:lnTo>
                    <a:pt x="3" y="42"/>
                  </a:lnTo>
                  <a:lnTo>
                    <a:pt x="3" y="42"/>
                  </a:lnTo>
                  <a:lnTo>
                    <a:pt x="0" y="34"/>
                  </a:lnTo>
                  <a:lnTo>
                    <a:pt x="0" y="34"/>
                  </a:lnTo>
                  <a:lnTo>
                    <a:pt x="0" y="24"/>
                  </a:lnTo>
                  <a:lnTo>
                    <a:pt x="0" y="24"/>
                  </a:lnTo>
                  <a:lnTo>
                    <a:pt x="0" y="15"/>
                  </a:lnTo>
                  <a:lnTo>
                    <a:pt x="0" y="15"/>
                  </a:lnTo>
                  <a:lnTo>
                    <a:pt x="3" y="7"/>
                  </a:lnTo>
                  <a:lnTo>
                    <a:pt x="3" y="7"/>
                  </a:lnTo>
                  <a:lnTo>
                    <a:pt x="5" y="4"/>
                  </a:lnTo>
                  <a:lnTo>
                    <a:pt x="8" y="3"/>
                  </a:lnTo>
                  <a:lnTo>
                    <a:pt x="8" y="3"/>
                  </a:lnTo>
                  <a:lnTo>
                    <a:pt x="12" y="1"/>
                  </a:lnTo>
                  <a:lnTo>
                    <a:pt x="15" y="0"/>
                  </a:lnTo>
                  <a:lnTo>
                    <a:pt x="15" y="0"/>
                  </a:lnTo>
                  <a:lnTo>
                    <a:pt x="20" y="1"/>
                  </a:lnTo>
                  <a:lnTo>
                    <a:pt x="23" y="1"/>
                  </a:lnTo>
                  <a:lnTo>
                    <a:pt x="23" y="1"/>
                  </a:lnTo>
                  <a:lnTo>
                    <a:pt x="26" y="4"/>
                  </a:lnTo>
                  <a:lnTo>
                    <a:pt x="29" y="6"/>
                  </a:lnTo>
                  <a:lnTo>
                    <a:pt x="29" y="6"/>
                  </a:lnTo>
                  <a:lnTo>
                    <a:pt x="30" y="13"/>
                  </a:lnTo>
                  <a:lnTo>
                    <a:pt x="30" y="13"/>
                  </a:lnTo>
                  <a:lnTo>
                    <a:pt x="32" y="24"/>
                  </a:lnTo>
                  <a:lnTo>
                    <a:pt x="32" y="24"/>
                  </a:lnTo>
                  <a:close/>
                  <a:moveTo>
                    <a:pt x="26" y="24"/>
                  </a:moveTo>
                  <a:lnTo>
                    <a:pt x="26" y="24"/>
                  </a:lnTo>
                  <a:lnTo>
                    <a:pt x="24" y="18"/>
                  </a:lnTo>
                  <a:lnTo>
                    <a:pt x="24" y="18"/>
                  </a:lnTo>
                  <a:lnTo>
                    <a:pt x="24" y="13"/>
                  </a:lnTo>
                  <a:lnTo>
                    <a:pt x="24" y="13"/>
                  </a:lnTo>
                  <a:lnTo>
                    <a:pt x="23" y="10"/>
                  </a:lnTo>
                  <a:lnTo>
                    <a:pt x="23" y="10"/>
                  </a:lnTo>
                  <a:lnTo>
                    <a:pt x="21" y="7"/>
                  </a:lnTo>
                  <a:lnTo>
                    <a:pt x="21" y="7"/>
                  </a:lnTo>
                  <a:lnTo>
                    <a:pt x="18" y="6"/>
                  </a:lnTo>
                  <a:lnTo>
                    <a:pt x="18" y="6"/>
                  </a:lnTo>
                  <a:lnTo>
                    <a:pt x="15" y="6"/>
                  </a:lnTo>
                  <a:lnTo>
                    <a:pt x="15" y="6"/>
                  </a:lnTo>
                  <a:lnTo>
                    <a:pt x="11" y="7"/>
                  </a:lnTo>
                  <a:lnTo>
                    <a:pt x="11" y="7"/>
                  </a:lnTo>
                  <a:lnTo>
                    <a:pt x="8" y="10"/>
                  </a:lnTo>
                  <a:lnTo>
                    <a:pt x="8" y="10"/>
                  </a:lnTo>
                  <a:lnTo>
                    <a:pt x="6" y="16"/>
                  </a:lnTo>
                  <a:lnTo>
                    <a:pt x="6" y="16"/>
                  </a:lnTo>
                  <a:lnTo>
                    <a:pt x="6" y="24"/>
                  </a:lnTo>
                  <a:lnTo>
                    <a:pt x="6" y="24"/>
                  </a:lnTo>
                  <a:lnTo>
                    <a:pt x="6" y="33"/>
                  </a:lnTo>
                  <a:lnTo>
                    <a:pt x="6" y="33"/>
                  </a:lnTo>
                  <a:lnTo>
                    <a:pt x="8" y="39"/>
                  </a:lnTo>
                  <a:lnTo>
                    <a:pt x="8" y="39"/>
                  </a:lnTo>
                  <a:lnTo>
                    <a:pt x="11" y="42"/>
                  </a:lnTo>
                  <a:lnTo>
                    <a:pt x="11" y="42"/>
                  </a:lnTo>
                  <a:lnTo>
                    <a:pt x="15" y="43"/>
                  </a:lnTo>
                  <a:lnTo>
                    <a:pt x="15" y="43"/>
                  </a:lnTo>
                  <a:lnTo>
                    <a:pt x="18" y="42"/>
                  </a:lnTo>
                  <a:lnTo>
                    <a:pt x="18" y="42"/>
                  </a:lnTo>
                  <a:lnTo>
                    <a:pt x="21" y="40"/>
                  </a:lnTo>
                  <a:lnTo>
                    <a:pt x="21" y="40"/>
                  </a:lnTo>
                  <a:lnTo>
                    <a:pt x="23" y="37"/>
                  </a:lnTo>
                  <a:lnTo>
                    <a:pt x="23" y="37"/>
                  </a:lnTo>
                  <a:lnTo>
                    <a:pt x="24" y="34"/>
                  </a:lnTo>
                  <a:lnTo>
                    <a:pt x="24" y="34"/>
                  </a:lnTo>
                  <a:lnTo>
                    <a:pt x="24" y="30"/>
                  </a:lnTo>
                  <a:lnTo>
                    <a:pt x="24"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57" name="Freeform 85"/>
            <p:cNvSpPr>
              <a:spLocks/>
            </p:cNvSpPr>
            <p:nvPr/>
          </p:nvSpPr>
          <p:spPr bwMode="auto">
            <a:xfrm>
              <a:off x="3580" y="2075"/>
              <a:ext cx="13" cy="22"/>
            </a:xfrm>
            <a:custGeom>
              <a:avLst/>
              <a:gdLst/>
              <a:ahLst/>
              <a:cxnLst>
                <a:cxn ang="0">
                  <a:pos x="27" y="44"/>
                </a:cxn>
                <a:cxn ang="0">
                  <a:pos x="27" y="45"/>
                </a:cxn>
                <a:cxn ang="0">
                  <a:pos x="27" y="45"/>
                </a:cxn>
                <a:cxn ang="0">
                  <a:pos x="27" y="45"/>
                </a:cxn>
                <a:cxn ang="0">
                  <a:pos x="1" y="47"/>
                </a:cxn>
                <a:cxn ang="0">
                  <a:pos x="1" y="45"/>
                </a:cxn>
                <a:cxn ang="0">
                  <a:pos x="1" y="45"/>
                </a:cxn>
                <a:cxn ang="0">
                  <a:pos x="1" y="45"/>
                </a:cxn>
                <a:cxn ang="0">
                  <a:pos x="0" y="44"/>
                </a:cxn>
                <a:cxn ang="0">
                  <a:pos x="1" y="42"/>
                </a:cxn>
                <a:cxn ang="0">
                  <a:pos x="1" y="42"/>
                </a:cxn>
                <a:cxn ang="0">
                  <a:pos x="1" y="41"/>
                </a:cxn>
                <a:cxn ang="0">
                  <a:pos x="1" y="41"/>
                </a:cxn>
                <a:cxn ang="0">
                  <a:pos x="12" y="6"/>
                </a:cxn>
                <a:cxn ang="0">
                  <a:pos x="3" y="12"/>
                </a:cxn>
                <a:cxn ang="0">
                  <a:pos x="1" y="12"/>
                </a:cxn>
                <a:cxn ang="0">
                  <a:pos x="1" y="12"/>
                </a:cxn>
                <a:cxn ang="0">
                  <a:pos x="0" y="11"/>
                </a:cxn>
                <a:cxn ang="0">
                  <a:pos x="0" y="9"/>
                </a:cxn>
                <a:cxn ang="0">
                  <a:pos x="0" y="9"/>
                </a:cxn>
                <a:cxn ang="0">
                  <a:pos x="0" y="8"/>
                </a:cxn>
                <a:cxn ang="0">
                  <a:pos x="1" y="8"/>
                </a:cxn>
                <a:cxn ang="0">
                  <a:pos x="12" y="0"/>
                </a:cxn>
                <a:cxn ang="0">
                  <a:pos x="12" y="0"/>
                </a:cxn>
                <a:cxn ang="0">
                  <a:pos x="13" y="0"/>
                </a:cxn>
                <a:cxn ang="0">
                  <a:pos x="13" y="0"/>
                </a:cxn>
                <a:cxn ang="0">
                  <a:pos x="15" y="0"/>
                </a:cxn>
                <a:cxn ang="0">
                  <a:pos x="16" y="0"/>
                </a:cxn>
                <a:cxn ang="0">
                  <a:pos x="16" y="0"/>
                </a:cxn>
                <a:cxn ang="0">
                  <a:pos x="18" y="0"/>
                </a:cxn>
                <a:cxn ang="0">
                  <a:pos x="18" y="0"/>
                </a:cxn>
                <a:cxn ang="0">
                  <a:pos x="25" y="41"/>
                </a:cxn>
                <a:cxn ang="0">
                  <a:pos x="27" y="41"/>
                </a:cxn>
                <a:cxn ang="0">
                  <a:pos x="27" y="42"/>
                </a:cxn>
                <a:cxn ang="0">
                  <a:pos x="27" y="42"/>
                </a:cxn>
                <a:cxn ang="0">
                  <a:pos x="27" y="44"/>
                </a:cxn>
              </a:cxnLst>
              <a:rect l="0" t="0" r="r" b="b"/>
              <a:pathLst>
                <a:path w="27" h="47">
                  <a:moveTo>
                    <a:pt x="27" y="44"/>
                  </a:moveTo>
                  <a:lnTo>
                    <a:pt x="27" y="44"/>
                  </a:lnTo>
                  <a:lnTo>
                    <a:pt x="27" y="45"/>
                  </a:lnTo>
                  <a:lnTo>
                    <a:pt x="27" y="45"/>
                  </a:lnTo>
                  <a:lnTo>
                    <a:pt x="27" y="45"/>
                  </a:lnTo>
                  <a:lnTo>
                    <a:pt x="27" y="45"/>
                  </a:lnTo>
                  <a:lnTo>
                    <a:pt x="27" y="45"/>
                  </a:lnTo>
                  <a:lnTo>
                    <a:pt x="27" y="45"/>
                  </a:lnTo>
                  <a:lnTo>
                    <a:pt x="25" y="47"/>
                  </a:lnTo>
                  <a:lnTo>
                    <a:pt x="1" y="47"/>
                  </a:lnTo>
                  <a:lnTo>
                    <a:pt x="1" y="47"/>
                  </a:lnTo>
                  <a:lnTo>
                    <a:pt x="1" y="45"/>
                  </a:lnTo>
                  <a:lnTo>
                    <a:pt x="1" y="45"/>
                  </a:lnTo>
                  <a:lnTo>
                    <a:pt x="1" y="45"/>
                  </a:lnTo>
                  <a:lnTo>
                    <a:pt x="1" y="45"/>
                  </a:lnTo>
                  <a:lnTo>
                    <a:pt x="1" y="45"/>
                  </a:lnTo>
                  <a:lnTo>
                    <a:pt x="1" y="45"/>
                  </a:lnTo>
                  <a:lnTo>
                    <a:pt x="0" y="44"/>
                  </a:lnTo>
                  <a:lnTo>
                    <a:pt x="0" y="44"/>
                  </a:lnTo>
                  <a:lnTo>
                    <a:pt x="1" y="42"/>
                  </a:lnTo>
                  <a:lnTo>
                    <a:pt x="1" y="42"/>
                  </a:lnTo>
                  <a:lnTo>
                    <a:pt x="1" y="42"/>
                  </a:lnTo>
                  <a:lnTo>
                    <a:pt x="1" y="42"/>
                  </a:lnTo>
                  <a:lnTo>
                    <a:pt x="1" y="41"/>
                  </a:lnTo>
                  <a:lnTo>
                    <a:pt x="1" y="41"/>
                  </a:lnTo>
                  <a:lnTo>
                    <a:pt x="1" y="41"/>
                  </a:lnTo>
                  <a:lnTo>
                    <a:pt x="12" y="41"/>
                  </a:lnTo>
                  <a:lnTo>
                    <a:pt x="12" y="6"/>
                  </a:lnTo>
                  <a:lnTo>
                    <a:pt x="3" y="12"/>
                  </a:lnTo>
                  <a:lnTo>
                    <a:pt x="3" y="12"/>
                  </a:lnTo>
                  <a:lnTo>
                    <a:pt x="1" y="12"/>
                  </a:lnTo>
                  <a:lnTo>
                    <a:pt x="1" y="12"/>
                  </a:lnTo>
                  <a:lnTo>
                    <a:pt x="1" y="12"/>
                  </a:lnTo>
                  <a:lnTo>
                    <a:pt x="1" y="12"/>
                  </a:lnTo>
                  <a:lnTo>
                    <a:pt x="0" y="11"/>
                  </a:lnTo>
                  <a:lnTo>
                    <a:pt x="0" y="11"/>
                  </a:lnTo>
                  <a:lnTo>
                    <a:pt x="0" y="9"/>
                  </a:lnTo>
                  <a:lnTo>
                    <a:pt x="0" y="9"/>
                  </a:lnTo>
                  <a:lnTo>
                    <a:pt x="0" y="9"/>
                  </a:lnTo>
                  <a:lnTo>
                    <a:pt x="0" y="9"/>
                  </a:lnTo>
                  <a:lnTo>
                    <a:pt x="0" y="8"/>
                  </a:lnTo>
                  <a:lnTo>
                    <a:pt x="0" y="8"/>
                  </a:lnTo>
                  <a:lnTo>
                    <a:pt x="1" y="8"/>
                  </a:lnTo>
                  <a:lnTo>
                    <a:pt x="1" y="8"/>
                  </a:lnTo>
                  <a:lnTo>
                    <a:pt x="1" y="8"/>
                  </a:lnTo>
                  <a:lnTo>
                    <a:pt x="12" y="0"/>
                  </a:lnTo>
                  <a:lnTo>
                    <a:pt x="12" y="0"/>
                  </a:lnTo>
                  <a:lnTo>
                    <a:pt x="12" y="0"/>
                  </a:lnTo>
                  <a:lnTo>
                    <a:pt x="12" y="0"/>
                  </a:lnTo>
                  <a:lnTo>
                    <a:pt x="13" y="0"/>
                  </a:lnTo>
                  <a:lnTo>
                    <a:pt x="13" y="0"/>
                  </a:lnTo>
                  <a:lnTo>
                    <a:pt x="13" y="0"/>
                  </a:lnTo>
                  <a:lnTo>
                    <a:pt x="13" y="0"/>
                  </a:lnTo>
                  <a:lnTo>
                    <a:pt x="15" y="0"/>
                  </a:lnTo>
                  <a:lnTo>
                    <a:pt x="15" y="0"/>
                  </a:lnTo>
                  <a:lnTo>
                    <a:pt x="16" y="0"/>
                  </a:lnTo>
                  <a:lnTo>
                    <a:pt x="16" y="0"/>
                  </a:lnTo>
                  <a:lnTo>
                    <a:pt x="16" y="0"/>
                  </a:lnTo>
                  <a:lnTo>
                    <a:pt x="16" y="0"/>
                  </a:lnTo>
                  <a:lnTo>
                    <a:pt x="18" y="0"/>
                  </a:lnTo>
                  <a:lnTo>
                    <a:pt x="18" y="0"/>
                  </a:lnTo>
                  <a:lnTo>
                    <a:pt x="18" y="0"/>
                  </a:lnTo>
                  <a:lnTo>
                    <a:pt x="18" y="41"/>
                  </a:lnTo>
                  <a:lnTo>
                    <a:pt x="25" y="41"/>
                  </a:lnTo>
                  <a:lnTo>
                    <a:pt x="25" y="41"/>
                  </a:lnTo>
                  <a:lnTo>
                    <a:pt x="27" y="41"/>
                  </a:lnTo>
                  <a:lnTo>
                    <a:pt x="27" y="41"/>
                  </a:lnTo>
                  <a:lnTo>
                    <a:pt x="27" y="42"/>
                  </a:lnTo>
                  <a:lnTo>
                    <a:pt x="27"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58" name="Freeform 86"/>
            <p:cNvSpPr>
              <a:spLocks noEditPoints="1"/>
            </p:cNvSpPr>
            <p:nvPr/>
          </p:nvSpPr>
          <p:spPr bwMode="auto">
            <a:xfrm>
              <a:off x="3606" y="2073"/>
              <a:ext cx="14" cy="22"/>
            </a:xfrm>
            <a:custGeom>
              <a:avLst/>
              <a:gdLst/>
              <a:ahLst/>
              <a:cxnLst>
                <a:cxn ang="0">
                  <a:pos x="32" y="24"/>
                </a:cxn>
                <a:cxn ang="0">
                  <a:pos x="32" y="33"/>
                </a:cxn>
                <a:cxn ang="0">
                  <a:pos x="29" y="41"/>
                </a:cxn>
                <a:cxn ang="0">
                  <a:pos x="24" y="45"/>
                </a:cxn>
                <a:cxn ang="0">
                  <a:pos x="20" y="47"/>
                </a:cxn>
                <a:cxn ang="0">
                  <a:pos x="15" y="48"/>
                </a:cxn>
                <a:cxn ang="0">
                  <a:pos x="9" y="47"/>
                </a:cxn>
                <a:cxn ang="0">
                  <a:pos x="3"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2" y="24"/>
                </a:cxn>
                <a:cxn ang="0">
                  <a:pos x="26" y="24"/>
                </a:cxn>
                <a:cxn ang="0">
                  <a:pos x="26" y="18"/>
                </a:cxn>
                <a:cxn ang="0">
                  <a:pos x="24" y="14"/>
                </a:cxn>
                <a:cxn ang="0">
                  <a:pos x="24" y="9"/>
                </a:cxn>
                <a:cxn ang="0">
                  <a:pos x="21" y="8"/>
                </a:cxn>
                <a:cxn ang="0">
                  <a:pos x="20" y="6"/>
                </a:cxn>
                <a:cxn ang="0">
                  <a:pos x="17" y="5"/>
                </a:cxn>
                <a:cxn ang="0">
                  <a:pos x="11" y="6"/>
                </a:cxn>
                <a:cxn ang="0">
                  <a:pos x="9" y="11"/>
                </a:cxn>
                <a:cxn ang="0">
                  <a:pos x="8" y="17"/>
                </a:cxn>
                <a:cxn ang="0">
                  <a:pos x="6" y="24"/>
                </a:cxn>
                <a:cxn ang="0">
                  <a:pos x="8" y="32"/>
                </a:cxn>
                <a:cxn ang="0">
                  <a:pos x="9" y="38"/>
                </a:cxn>
                <a:cxn ang="0">
                  <a:pos x="12" y="42"/>
                </a:cxn>
                <a:cxn ang="0">
                  <a:pos x="17" y="42"/>
                </a:cxn>
                <a:cxn ang="0">
                  <a:pos x="20" y="42"/>
                </a:cxn>
                <a:cxn ang="0">
                  <a:pos x="23" y="41"/>
                </a:cxn>
                <a:cxn ang="0">
                  <a:pos x="24" y="38"/>
                </a:cxn>
                <a:cxn ang="0">
                  <a:pos x="26" y="33"/>
                </a:cxn>
                <a:cxn ang="0">
                  <a:pos x="26" y="29"/>
                </a:cxn>
                <a:cxn ang="0">
                  <a:pos x="26" y="24"/>
                </a:cxn>
              </a:cxnLst>
              <a:rect l="0" t="0" r="r" b="b"/>
              <a:pathLst>
                <a:path w="32" h="48">
                  <a:moveTo>
                    <a:pt x="32" y="24"/>
                  </a:moveTo>
                  <a:lnTo>
                    <a:pt x="32" y="24"/>
                  </a:lnTo>
                  <a:lnTo>
                    <a:pt x="32" y="33"/>
                  </a:lnTo>
                  <a:lnTo>
                    <a:pt x="32" y="33"/>
                  </a:lnTo>
                  <a:lnTo>
                    <a:pt x="29" y="41"/>
                  </a:lnTo>
                  <a:lnTo>
                    <a:pt x="29" y="41"/>
                  </a:lnTo>
                  <a:lnTo>
                    <a:pt x="26" y="44"/>
                  </a:lnTo>
                  <a:lnTo>
                    <a:pt x="24" y="45"/>
                  </a:lnTo>
                  <a:lnTo>
                    <a:pt x="24" y="45"/>
                  </a:lnTo>
                  <a:lnTo>
                    <a:pt x="20" y="47"/>
                  </a:lnTo>
                  <a:lnTo>
                    <a:pt x="15" y="48"/>
                  </a:lnTo>
                  <a:lnTo>
                    <a:pt x="15" y="48"/>
                  </a:lnTo>
                  <a:lnTo>
                    <a:pt x="9" y="47"/>
                  </a:lnTo>
                  <a:lnTo>
                    <a:pt x="9" y="47"/>
                  </a:lnTo>
                  <a:lnTo>
                    <a:pt x="6" y="44"/>
                  </a:lnTo>
                  <a:lnTo>
                    <a:pt x="3" y="42"/>
                  </a:lnTo>
                  <a:lnTo>
                    <a:pt x="3" y="42"/>
                  </a:lnTo>
                  <a:lnTo>
                    <a:pt x="2" y="35"/>
                  </a:lnTo>
                  <a:lnTo>
                    <a:pt x="2" y="35"/>
                  </a:lnTo>
                  <a:lnTo>
                    <a:pt x="0" y="24"/>
                  </a:lnTo>
                  <a:lnTo>
                    <a:pt x="0" y="24"/>
                  </a:lnTo>
                  <a:lnTo>
                    <a:pt x="2" y="14"/>
                  </a:lnTo>
                  <a:lnTo>
                    <a:pt x="2" y="14"/>
                  </a:lnTo>
                  <a:lnTo>
                    <a:pt x="5" y="6"/>
                  </a:lnTo>
                  <a:lnTo>
                    <a:pt x="5" y="6"/>
                  </a:lnTo>
                  <a:lnTo>
                    <a:pt x="6" y="5"/>
                  </a:lnTo>
                  <a:lnTo>
                    <a:pt x="9" y="2"/>
                  </a:lnTo>
                  <a:lnTo>
                    <a:pt x="9" y="2"/>
                  </a:lnTo>
                  <a:lnTo>
                    <a:pt x="12" y="0"/>
                  </a:lnTo>
                  <a:lnTo>
                    <a:pt x="17" y="0"/>
                  </a:lnTo>
                  <a:lnTo>
                    <a:pt x="17" y="0"/>
                  </a:lnTo>
                  <a:lnTo>
                    <a:pt x="21" y="0"/>
                  </a:lnTo>
                  <a:lnTo>
                    <a:pt x="24" y="2"/>
                  </a:lnTo>
                  <a:lnTo>
                    <a:pt x="24" y="2"/>
                  </a:lnTo>
                  <a:lnTo>
                    <a:pt x="28" y="3"/>
                  </a:lnTo>
                  <a:lnTo>
                    <a:pt x="29" y="6"/>
                  </a:lnTo>
                  <a:lnTo>
                    <a:pt x="29" y="6"/>
                  </a:lnTo>
                  <a:lnTo>
                    <a:pt x="32" y="14"/>
                  </a:lnTo>
                  <a:lnTo>
                    <a:pt x="32" y="14"/>
                  </a:lnTo>
                  <a:lnTo>
                    <a:pt x="32" y="24"/>
                  </a:lnTo>
                  <a:lnTo>
                    <a:pt x="32" y="24"/>
                  </a:lnTo>
                  <a:close/>
                  <a:moveTo>
                    <a:pt x="26" y="24"/>
                  </a:moveTo>
                  <a:lnTo>
                    <a:pt x="26" y="24"/>
                  </a:lnTo>
                  <a:lnTo>
                    <a:pt x="26" y="18"/>
                  </a:lnTo>
                  <a:lnTo>
                    <a:pt x="26" y="18"/>
                  </a:lnTo>
                  <a:lnTo>
                    <a:pt x="24" y="14"/>
                  </a:lnTo>
                  <a:lnTo>
                    <a:pt x="24" y="14"/>
                  </a:lnTo>
                  <a:lnTo>
                    <a:pt x="24" y="9"/>
                  </a:lnTo>
                  <a:lnTo>
                    <a:pt x="24" y="9"/>
                  </a:lnTo>
                  <a:lnTo>
                    <a:pt x="21" y="8"/>
                  </a:lnTo>
                  <a:lnTo>
                    <a:pt x="21" y="8"/>
                  </a:lnTo>
                  <a:lnTo>
                    <a:pt x="20" y="6"/>
                  </a:lnTo>
                  <a:lnTo>
                    <a:pt x="20" y="6"/>
                  </a:lnTo>
                  <a:lnTo>
                    <a:pt x="17" y="5"/>
                  </a:lnTo>
                  <a:lnTo>
                    <a:pt x="17" y="5"/>
                  </a:lnTo>
                  <a:lnTo>
                    <a:pt x="11" y="6"/>
                  </a:lnTo>
                  <a:lnTo>
                    <a:pt x="11" y="6"/>
                  </a:lnTo>
                  <a:lnTo>
                    <a:pt x="9" y="11"/>
                  </a:lnTo>
                  <a:lnTo>
                    <a:pt x="9" y="11"/>
                  </a:lnTo>
                  <a:lnTo>
                    <a:pt x="8" y="17"/>
                  </a:lnTo>
                  <a:lnTo>
                    <a:pt x="8" y="17"/>
                  </a:lnTo>
                  <a:lnTo>
                    <a:pt x="6" y="24"/>
                  </a:lnTo>
                  <a:lnTo>
                    <a:pt x="6"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59" name="Freeform 87"/>
            <p:cNvSpPr>
              <a:spLocks noEditPoints="1"/>
            </p:cNvSpPr>
            <p:nvPr/>
          </p:nvSpPr>
          <p:spPr bwMode="auto">
            <a:xfrm>
              <a:off x="3640" y="1929"/>
              <a:ext cx="178" cy="179"/>
            </a:xfrm>
            <a:custGeom>
              <a:avLst/>
              <a:gdLst/>
              <a:ahLst/>
              <a:cxnLst>
                <a:cxn ang="0">
                  <a:pos x="190" y="390"/>
                </a:cxn>
                <a:cxn ang="0">
                  <a:pos x="152" y="386"/>
                </a:cxn>
                <a:cxn ang="0">
                  <a:pos x="99" y="364"/>
                </a:cxn>
                <a:cxn ang="0">
                  <a:pos x="53" y="330"/>
                </a:cxn>
                <a:cxn ang="0">
                  <a:pos x="30" y="298"/>
                </a:cxn>
                <a:cxn ang="0">
                  <a:pos x="6" y="247"/>
                </a:cxn>
                <a:cxn ang="0">
                  <a:pos x="0" y="190"/>
                </a:cxn>
                <a:cxn ang="0">
                  <a:pos x="4" y="152"/>
                </a:cxn>
                <a:cxn ang="0">
                  <a:pos x="24" y="99"/>
                </a:cxn>
                <a:cxn ang="0">
                  <a:pos x="60" y="54"/>
                </a:cxn>
                <a:cxn ang="0">
                  <a:pos x="90" y="30"/>
                </a:cxn>
                <a:cxn ang="0">
                  <a:pos x="142" y="7"/>
                </a:cxn>
                <a:cxn ang="0">
                  <a:pos x="199" y="0"/>
                </a:cxn>
                <a:cxn ang="0">
                  <a:pos x="238" y="4"/>
                </a:cxn>
                <a:cxn ang="0">
                  <a:pos x="291" y="25"/>
                </a:cxn>
                <a:cxn ang="0">
                  <a:pos x="336" y="60"/>
                </a:cxn>
                <a:cxn ang="0">
                  <a:pos x="368" y="105"/>
                </a:cxn>
                <a:cxn ang="0">
                  <a:pos x="386" y="159"/>
                </a:cxn>
                <a:cxn ang="0">
                  <a:pos x="389" y="199"/>
                </a:cxn>
                <a:cxn ang="0">
                  <a:pos x="380" y="256"/>
                </a:cxn>
                <a:cxn ang="0">
                  <a:pos x="354" y="306"/>
                </a:cxn>
                <a:cxn ang="0">
                  <a:pos x="317" y="346"/>
                </a:cxn>
                <a:cxn ang="0">
                  <a:pos x="270" y="375"/>
                </a:cxn>
                <a:cxn ang="0">
                  <a:pos x="214" y="389"/>
                </a:cxn>
                <a:cxn ang="0">
                  <a:pos x="194" y="18"/>
                </a:cxn>
                <a:cxn ang="0">
                  <a:pos x="161" y="21"/>
                </a:cxn>
                <a:cxn ang="0">
                  <a:pos x="113" y="37"/>
                </a:cxn>
                <a:cxn ang="0">
                  <a:pos x="72" y="66"/>
                </a:cxn>
                <a:cxn ang="0">
                  <a:pos x="50" y="93"/>
                </a:cxn>
                <a:cxn ang="0">
                  <a:pos x="27" y="140"/>
                </a:cxn>
                <a:cxn ang="0">
                  <a:pos x="18" y="191"/>
                </a:cxn>
                <a:cxn ang="0">
                  <a:pos x="19" y="226"/>
                </a:cxn>
                <a:cxn ang="0">
                  <a:pos x="36" y="274"/>
                </a:cxn>
                <a:cxn ang="0">
                  <a:pos x="66" y="316"/>
                </a:cxn>
                <a:cxn ang="0">
                  <a:pos x="93" y="339"/>
                </a:cxn>
                <a:cxn ang="0">
                  <a:pos x="139" y="363"/>
                </a:cxn>
                <a:cxn ang="0">
                  <a:pos x="190" y="372"/>
                </a:cxn>
                <a:cxn ang="0">
                  <a:pos x="226" y="369"/>
                </a:cxn>
                <a:cxn ang="0">
                  <a:pos x="276" y="352"/>
                </a:cxn>
                <a:cxn ang="0">
                  <a:pos x="317" y="322"/>
                </a:cxn>
                <a:cxn ang="0">
                  <a:pos x="348" y="283"/>
                </a:cxn>
                <a:cxn ang="0">
                  <a:pos x="366" y="235"/>
                </a:cxn>
                <a:cxn ang="0">
                  <a:pos x="371" y="199"/>
                </a:cxn>
                <a:cxn ang="0">
                  <a:pos x="365" y="146"/>
                </a:cxn>
                <a:cxn ang="0">
                  <a:pos x="344" y="99"/>
                </a:cxn>
                <a:cxn ang="0">
                  <a:pos x="310" y="61"/>
                </a:cxn>
                <a:cxn ang="0">
                  <a:pos x="267" y="33"/>
                </a:cxn>
                <a:cxn ang="0">
                  <a:pos x="217" y="19"/>
                </a:cxn>
                <a:cxn ang="0">
                  <a:pos x="194" y="18"/>
                </a:cxn>
              </a:cxnLst>
              <a:rect l="0" t="0" r="r" b="b"/>
              <a:pathLst>
                <a:path w="389" h="390">
                  <a:moveTo>
                    <a:pt x="194" y="390"/>
                  </a:moveTo>
                  <a:lnTo>
                    <a:pt x="194" y="390"/>
                  </a:lnTo>
                  <a:lnTo>
                    <a:pt x="190" y="390"/>
                  </a:lnTo>
                  <a:lnTo>
                    <a:pt x="190" y="390"/>
                  </a:lnTo>
                  <a:lnTo>
                    <a:pt x="170" y="389"/>
                  </a:lnTo>
                  <a:lnTo>
                    <a:pt x="152" y="386"/>
                  </a:lnTo>
                  <a:lnTo>
                    <a:pt x="133" y="380"/>
                  </a:lnTo>
                  <a:lnTo>
                    <a:pt x="116" y="374"/>
                  </a:lnTo>
                  <a:lnTo>
                    <a:pt x="99" y="364"/>
                  </a:lnTo>
                  <a:lnTo>
                    <a:pt x="83" y="354"/>
                  </a:lnTo>
                  <a:lnTo>
                    <a:pt x="68" y="342"/>
                  </a:lnTo>
                  <a:lnTo>
                    <a:pt x="53" y="330"/>
                  </a:lnTo>
                  <a:lnTo>
                    <a:pt x="53" y="330"/>
                  </a:lnTo>
                  <a:lnTo>
                    <a:pt x="40" y="315"/>
                  </a:lnTo>
                  <a:lnTo>
                    <a:pt x="30" y="298"/>
                  </a:lnTo>
                  <a:lnTo>
                    <a:pt x="21" y="283"/>
                  </a:lnTo>
                  <a:lnTo>
                    <a:pt x="12" y="265"/>
                  </a:lnTo>
                  <a:lnTo>
                    <a:pt x="6" y="247"/>
                  </a:lnTo>
                  <a:lnTo>
                    <a:pt x="3" y="229"/>
                  </a:lnTo>
                  <a:lnTo>
                    <a:pt x="0" y="209"/>
                  </a:lnTo>
                  <a:lnTo>
                    <a:pt x="0" y="190"/>
                  </a:lnTo>
                  <a:lnTo>
                    <a:pt x="0" y="190"/>
                  </a:lnTo>
                  <a:lnTo>
                    <a:pt x="1" y="170"/>
                  </a:lnTo>
                  <a:lnTo>
                    <a:pt x="4" y="152"/>
                  </a:lnTo>
                  <a:lnTo>
                    <a:pt x="9" y="134"/>
                  </a:lnTo>
                  <a:lnTo>
                    <a:pt x="16" y="116"/>
                  </a:lnTo>
                  <a:lnTo>
                    <a:pt x="24" y="99"/>
                  </a:lnTo>
                  <a:lnTo>
                    <a:pt x="34" y="82"/>
                  </a:lnTo>
                  <a:lnTo>
                    <a:pt x="47" y="67"/>
                  </a:lnTo>
                  <a:lnTo>
                    <a:pt x="60" y="54"/>
                  </a:lnTo>
                  <a:lnTo>
                    <a:pt x="60" y="54"/>
                  </a:lnTo>
                  <a:lnTo>
                    <a:pt x="75" y="40"/>
                  </a:lnTo>
                  <a:lnTo>
                    <a:pt x="90" y="30"/>
                  </a:lnTo>
                  <a:lnTo>
                    <a:pt x="107" y="21"/>
                  </a:lnTo>
                  <a:lnTo>
                    <a:pt x="123" y="13"/>
                  </a:lnTo>
                  <a:lnTo>
                    <a:pt x="142" y="7"/>
                  </a:lnTo>
                  <a:lnTo>
                    <a:pt x="161" y="3"/>
                  </a:lnTo>
                  <a:lnTo>
                    <a:pt x="179" y="0"/>
                  </a:lnTo>
                  <a:lnTo>
                    <a:pt x="199" y="0"/>
                  </a:lnTo>
                  <a:lnTo>
                    <a:pt x="199" y="0"/>
                  </a:lnTo>
                  <a:lnTo>
                    <a:pt x="218" y="1"/>
                  </a:lnTo>
                  <a:lnTo>
                    <a:pt x="238" y="4"/>
                  </a:lnTo>
                  <a:lnTo>
                    <a:pt x="256" y="10"/>
                  </a:lnTo>
                  <a:lnTo>
                    <a:pt x="274" y="16"/>
                  </a:lnTo>
                  <a:lnTo>
                    <a:pt x="291" y="25"/>
                  </a:lnTo>
                  <a:lnTo>
                    <a:pt x="307" y="36"/>
                  </a:lnTo>
                  <a:lnTo>
                    <a:pt x="323" y="48"/>
                  </a:lnTo>
                  <a:lnTo>
                    <a:pt x="336" y="60"/>
                  </a:lnTo>
                  <a:lnTo>
                    <a:pt x="348" y="75"/>
                  </a:lnTo>
                  <a:lnTo>
                    <a:pt x="359" y="90"/>
                  </a:lnTo>
                  <a:lnTo>
                    <a:pt x="368" y="105"/>
                  </a:lnTo>
                  <a:lnTo>
                    <a:pt x="375" y="123"/>
                  </a:lnTo>
                  <a:lnTo>
                    <a:pt x="381" y="141"/>
                  </a:lnTo>
                  <a:lnTo>
                    <a:pt x="386" y="159"/>
                  </a:lnTo>
                  <a:lnTo>
                    <a:pt x="389" y="179"/>
                  </a:lnTo>
                  <a:lnTo>
                    <a:pt x="389" y="199"/>
                  </a:lnTo>
                  <a:lnTo>
                    <a:pt x="389" y="199"/>
                  </a:lnTo>
                  <a:lnTo>
                    <a:pt x="387" y="218"/>
                  </a:lnTo>
                  <a:lnTo>
                    <a:pt x="384" y="238"/>
                  </a:lnTo>
                  <a:lnTo>
                    <a:pt x="380" y="256"/>
                  </a:lnTo>
                  <a:lnTo>
                    <a:pt x="372" y="274"/>
                  </a:lnTo>
                  <a:lnTo>
                    <a:pt x="365" y="291"/>
                  </a:lnTo>
                  <a:lnTo>
                    <a:pt x="354" y="306"/>
                  </a:lnTo>
                  <a:lnTo>
                    <a:pt x="344" y="321"/>
                  </a:lnTo>
                  <a:lnTo>
                    <a:pt x="330" y="334"/>
                  </a:lnTo>
                  <a:lnTo>
                    <a:pt x="317" y="346"/>
                  </a:lnTo>
                  <a:lnTo>
                    <a:pt x="301" y="357"/>
                  </a:lnTo>
                  <a:lnTo>
                    <a:pt x="286" y="368"/>
                  </a:lnTo>
                  <a:lnTo>
                    <a:pt x="270" y="375"/>
                  </a:lnTo>
                  <a:lnTo>
                    <a:pt x="252" y="381"/>
                  </a:lnTo>
                  <a:lnTo>
                    <a:pt x="234" y="386"/>
                  </a:lnTo>
                  <a:lnTo>
                    <a:pt x="214" y="389"/>
                  </a:lnTo>
                  <a:lnTo>
                    <a:pt x="194" y="390"/>
                  </a:lnTo>
                  <a:lnTo>
                    <a:pt x="194" y="390"/>
                  </a:lnTo>
                  <a:close/>
                  <a:moveTo>
                    <a:pt x="194" y="18"/>
                  </a:moveTo>
                  <a:lnTo>
                    <a:pt x="194" y="18"/>
                  </a:lnTo>
                  <a:lnTo>
                    <a:pt x="178" y="19"/>
                  </a:lnTo>
                  <a:lnTo>
                    <a:pt x="161" y="21"/>
                  </a:lnTo>
                  <a:lnTo>
                    <a:pt x="145" y="25"/>
                  </a:lnTo>
                  <a:lnTo>
                    <a:pt x="128" y="30"/>
                  </a:lnTo>
                  <a:lnTo>
                    <a:pt x="113" y="37"/>
                  </a:lnTo>
                  <a:lnTo>
                    <a:pt x="99" y="46"/>
                  </a:lnTo>
                  <a:lnTo>
                    <a:pt x="86" y="55"/>
                  </a:lnTo>
                  <a:lnTo>
                    <a:pt x="72" y="66"/>
                  </a:lnTo>
                  <a:lnTo>
                    <a:pt x="72" y="66"/>
                  </a:lnTo>
                  <a:lnTo>
                    <a:pt x="60" y="79"/>
                  </a:lnTo>
                  <a:lnTo>
                    <a:pt x="50" y="93"/>
                  </a:lnTo>
                  <a:lnTo>
                    <a:pt x="40" y="108"/>
                  </a:lnTo>
                  <a:lnTo>
                    <a:pt x="33" y="123"/>
                  </a:lnTo>
                  <a:lnTo>
                    <a:pt x="27" y="140"/>
                  </a:lnTo>
                  <a:lnTo>
                    <a:pt x="22" y="156"/>
                  </a:lnTo>
                  <a:lnTo>
                    <a:pt x="19" y="173"/>
                  </a:lnTo>
                  <a:lnTo>
                    <a:pt x="18" y="191"/>
                  </a:lnTo>
                  <a:lnTo>
                    <a:pt x="18" y="191"/>
                  </a:lnTo>
                  <a:lnTo>
                    <a:pt x="18" y="208"/>
                  </a:lnTo>
                  <a:lnTo>
                    <a:pt x="19" y="226"/>
                  </a:lnTo>
                  <a:lnTo>
                    <a:pt x="24" y="242"/>
                  </a:lnTo>
                  <a:lnTo>
                    <a:pt x="30" y="259"/>
                  </a:lnTo>
                  <a:lnTo>
                    <a:pt x="36" y="274"/>
                  </a:lnTo>
                  <a:lnTo>
                    <a:pt x="45" y="289"/>
                  </a:lnTo>
                  <a:lnTo>
                    <a:pt x="56" y="304"/>
                  </a:lnTo>
                  <a:lnTo>
                    <a:pt x="66" y="316"/>
                  </a:lnTo>
                  <a:lnTo>
                    <a:pt x="66" y="316"/>
                  </a:lnTo>
                  <a:lnTo>
                    <a:pt x="80" y="328"/>
                  </a:lnTo>
                  <a:lnTo>
                    <a:pt x="93" y="339"/>
                  </a:lnTo>
                  <a:lnTo>
                    <a:pt x="107" y="349"/>
                  </a:lnTo>
                  <a:lnTo>
                    <a:pt x="123" y="357"/>
                  </a:lnTo>
                  <a:lnTo>
                    <a:pt x="139" y="363"/>
                  </a:lnTo>
                  <a:lnTo>
                    <a:pt x="155" y="368"/>
                  </a:lnTo>
                  <a:lnTo>
                    <a:pt x="173" y="371"/>
                  </a:lnTo>
                  <a:lnTo>
                    <a:pt x="190" y="372"/>
                  </a:lnTo>
                  <a:lnTo>
                    <a:pt x="190" y="372"/>
                  </a:lnTo>
                  <a:lnTo>
                    <a:pt x="208" y="371"/>
                  </a:lnTo>
                  <a:lnTo>
                    <a:pt x="226" y="369"/>
                  </a:lnTo>
                  <a:lnTo>
                    <a:pt x="243" y="364"/>
                  </a:lnTo>
                  <a:lnTo>
                    <a:pt x="259" y="358"/>
                  </a:lnTo>
                  <a:lnTo>
                    <a:pt x="276" y="352"/>
                  </a:lnTo>
                  <a:lnTo>
                    <a:pt x="289" y="343"/>
                  </a:lnTo>
                  <a:lnTo>
                    <a:pt x="304" y="334"/>
                  </a:lnTo>
                  <a:lnTo>
                    <a:pt x="317" y="322"/>
                  </a:lnTo>
                  <a:lnTo>
                    <a:pt x="329" y="310"/>
                  </a:lnTo>
                  <a:lnTo>
                    <a:pt x="339" y="297"/>
                  </a:lnTo>
                  <a:lnTo>
                    <a:pt x="348" y="283"/>
                  </a:lnTo>
                  <a:lnTo>
                    <a:pt x="356" y="268"/>
                  </a:lnTo>
                  <a:lnTo>
                    <a:pt x="362" y="251"/>
                  </a:lnTo>
                  <a:lnTo>
                    <a:pt x="366" y="235"/>
                  </a:lnTo>
                  <a:lnTo>
                    <a:pt x="369" y="217"/>
                  </a:lnTo>
                  <a:lnTo>
                    <a:pt x="371" y="199"/>
                  </a:lnTo>
                  <a:lnTo>
                    <a:pt x="371" y="199"/>
                  </a:lnTo>
                  <a:lnTo>
                    <a:pt x="371" y="181"/>
                  </a:lnTo>
                  <a:lnTo>
                    <a:pt x="368" y="162"/>
                  </a:lnTo>
                  <a:lnTo>
                    <a:pt x="365" y="146"/>
                  </a:lnTo>
                  <a:lnTo>
                    <a:pt x="359" y="129"/>
                  </a:lnTo>
                  <a:lnTo>
                    <a:pt x="351" y="114"/>
                  </a:lnTo>
                  <a:lnTo>
                    <a:pt x="344" y="99"/>
                  </a:lnTo>
                  <a:lnTo>
                    <a:pt x="333" y="85"/>
                  </a:lnTo>
                  <a:lnTo>
                    <a:pt x="323" y="72"/>
                  </a:lnTo>
                  <a:lnTo>
                    <a:pt x="310" y="61"/>
                  </a:lnTo>
                  <a:lnTo>
                    <a:pt x="297" y="51"/>
                  </a:lnTo>
                  <a:lnTo>
                    <a:pt x="282" y="42"/>
                  </a:lnTo>
                  <a:lnTo>
                    <a:pt x="267" y="33"/>
                  </a:lnTo>
                  <a:lnTo>
                    <a:pt x="252" y="27"/>
                  </a:lnTo>
                  <a:lnTo>
                    <a:pt x="234" y="22"/>
                  </a:lnTo>
                  <a:lnTo>
                    <a:pt x="217" y="19"/>
                  </a:lnTo>
                  <a:lnTo>
                    <a:pt x="199" y="18"/>
                  </a:lnTo>
                  <a:lnTo>
                    <a:pt x="199" y="18"/>
                  </a:lnTo>
                  <a:lnTo>
                    <a:pt x="194" y="18"/>
                  </a:lnTo>
                  <a:lnTo>
                    <a:pt x="194" y="18"/>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60" name="Freeform 88"/>
            <p:cNvSpPr>
              <a:spLocks noEditPoints="1"/>
            </p:cNvSpPr>
            <p:nvPr/>
          </p:nvSpPr>
          <p:spPr bwMode="auto">
            <a:xfrm>
              <a:off x="3654" y="1944"/>
              <a:ext cx="150" cy="150"/>
            </a:xfrm>
            <a:custGeom>
              <a:avLst/>
              <a:gdLst/>
              <a:ahLst/>
              <a:cxnLst>
                <a:cxn ang="0">
                  <a:pos x="160" y="327"/>
                </a:cxn>
                <a:cxn ang="0">
                  <a:pos x="128" y="323"/>
                </a:cxn>
                <a:cxn ang="0">
                  <a:pos x="84" y="306"/>
                </a:cxn>
                <a:cxn ang="0">
                  <a:pos x="45" y="276"/>
                </a:cxn>
                <a:cxn ang="0">
                  <a:pos x="26" y="251"/>
                </a:cxn>
                <a:cxn ang="0">
                  <a:pos x="6" y="208"/>
                </a:cxn>
                <a:cxn ang="0">
                  <a:pos x="0" y="160"/>
                </a:cxn>
                <a:cxn ang="0">
                  <a:pos x="4" y="127"/>
                </a:cxn>
                <a:cxn ang="0">
                  <a:pos x="21" y="83"/>
                </a:cxn>
                <a:cxn ang="0">
                  <a:pos x="51" y="45"/>
                </a:cxn>
                <a:cxn ang="0">
                  <a:pos x="77" y="26"/>
                </a:cxn>
                <a:cxn ang="0">
                  <a:pos x="121" y="6"/>
                </a:cxn>
                <a:cxn ang="0">
                  <a:pos x="169" y="0"/>
                </a:cxn>
                <a:cxn ang="0">
                  <a:pos x="201" y="3"/>
                </a:cxn>
                <a:cxn ang="0">
                  <a:pos x="246" y="21"/>
                </a:cxn>
                <a:cxn ang="0">
                  <a:pos x="284" y="50"/>
                </a:cxn>
                <a:cxn ang="0">
                  <a:pos x="311" y="89"/>
                </a:cxn>
                <a:cxn ang="0">
                  <a:pos x="326" y="134"/>
                </a:cxn>
                <a:cxn ang="0">
                  <a:pos x="329" y="168"/>
                </a:cxn>
                <a:cxn ang="0">
                  <a:pos x="320" y="216"/>
                </a:cxn>
                <a:cxn ang="0">
                  <a:pos x="299" y="257"/>
                </a:cxn>
                <a:cxn ang="0">
                  <a:pos x="267" y="291"/>
                </a:cxn>
                <a:cxn ang="0">
                  <a:pos x="228" y="315"/>
                </a:cxn>
                <a:cxn ang="0">
                  <a:pos x="181" y="326"/>
                </a:cxn>
                <a:cxn ang="0">
                  <a:pos x="164" y="18"/>
                </a:cxn>
                <a:cxn ang="0">
                  <a:pos x="137" y="20"/>
                </a:cxn>
                <a:cxn ang="0">
                  <a:pos x="98" y="33"/>
                </a:cxn>
                <a:cxn ang="0">
                  <a:pos x="63" y="58"/>
                </a:cxn>
                <a:cxn ang="0">
                  <a:pos x="45" y="80"/>
                </a:cxn>
                <a:cxn ang="0">
                  <a:pos x="26" y="118"/>
                </a:cxn>
                <a:cxn ang="0">
                  <a:pos x="18" y="160"/>
                </a:cxn>
                <a:cxn ang="0">
                  <a:pos x="21" y="189"/>
                </a:cxn>
                <a:cxn ang="0">
                  <a:pos x="35" y="229"/>
                </a:cxn>
                <a:cxn ang="0">
                  <a:pos x="59" y="264"/>
                </a:cxn>
                <a:cxn ang="0">
                  <a:pos x="81" y="284"/>
                </a:cxn>
                <a:cxn ang="0">
                  <a:pos x="119" y="302"/>
                </a:cxn>
                <a:cxn ang="0">
                  <a:pos x="161" y="309"/>
                </a:cxn>
                <a:cxn ang="0">
                  <a:pos x="190" y="306"/>
                </a:cxn>
                <a:cxn ang="0">
                  <a:pos x="231" y="293"/>
                </a:cxn>
                <a:cxn ang="0">
                  <a:pos x="265" y="269"/>
                </a:cxn>
                <a:cxn ang="0">
                  <a:pos x="291" y="235"/>
                </a:cxn>
                <a:cxn ang="0">
                  <a:pos x="306" y="196"/>
                </a:cxn>
                <a:cxn ang="0">
                  <a:pos x="311" y="168"/>
                </a:cxn>
                <a:cxn ang="0">
                  <a:pos x="305" y="124"/>
                </a:cxn>
                <a:cxn ang="0">
                  <a:pos x="287" y="85"/>
                </a:cxn>
                <a:cxn ang="0">
                  <a:pos x="259" y="53"/>
                </a:cxn>
                <a:cxn ang="0">
                  <a:pos x="225" y="30"/>
                </a:cxn>
                <a:cxn ang="0">
                  <a:pos x="182" y="20"/>
                </a:cxn>
                <a:cxn ang="0">
                  <a:pos x="164" y="18"/>
                </a:cxn>
              </a:cxnLst>
              <a:rect l="0" t="0" r="r" b="b"/>
              <a:pathLst>
                <a:path w="329" h="327">
                  <a:moveTo>
                    <a:pt x="164" y="327"/>
                  </a:moveTo>
                  <a:lnTo>
                    <a:pt x="164" y="327"/>
                  </a:lnTo>
                  <a:lnTo>
                    <a:pt x="160" y="327"/>
                  </a:lnTo>
                  <a:lnTo>
                    <a:pt x="160" y="327"/>
                  </a:lnTo>
                  <a:lnTo>
                    <a:pt x="145" y="326"/>
                  </a:lnTo>
                  <a:lnTo>
                    <a:pt x="128" y="323"/>
                  </a:lnTo>
                  <a:lnTo>
                    <a:pt x="113" y="320"/>
                  </a:lnTo>
                  <a:lnTo>
                    <a:pt x="98" y="314"/>
                  </a:lnTo>
                  <a:lnTo>
                    <a:pt x="84" y="306"/>
                  </a:lnTo>
                  <a:lnTo>
                    <a:pt x="71" y="297"/>
                  </a:lnTo>
                  <a:lnTo>
                    <a:pt x="57" y="288"/>
                  </a:lnTo>
                  <a:lnTo>
                    <a:pt x="45" y="276"/>
                  </a:lnTo>
                  <a:lnTo>
                    <a:pt x="45" y="276"/>
                  </a:lnTo>
                  <a:lnTo>
                    <a:pt x="35" y="264"/>
                  </a:lnTo>
                  <a:lnTo>
                    <a:pt x="26" y="251"/>
                  </a:lnTo>
                  <a:lnTo>
                    <a:pt x="18" y="237"/>
                  </a:lnTo>
                  <a:lnTo>
                    <a:pt x="12" y="223"/>
                  </a:lnTo>
                  <a:lnTo>
                    <a:pt x="6" y="208"/>
                  </a:lnTo>
                  <a:lnTo>
                    <a:pt x="3" y="192"/>
                  </a:lnTo>
                  <a:lnTo>
                    <a:pt x="1" y="177"/>
                  </a:lnTo>
                  <a:lnTo>
                    <a:pt x="0" y="160"/>
                  </a:lnTo>
                  <a:lnTo>
                    <a:pt x="0" y="160"/>
                  </a:lnTo>
                  <a:lnTo>
                    <a:pt x="1" y="143"/>
                  </a:lnTo>
                  <a:lnTo>
                    <a:pt x="4" y="127"/>
                  </a:lnTo>
                  <a:lnTo>
                    <a:pt x="9" y="112"/>
                  </a:lnTo>
                  <a:lnTo>
                    <a:pt x="15" y="97"/>
                  </a:lnTo>
                  <a:lnTo>
                    <a:pt x="21" y="83"/>
                  </a:lnTo>
                  <a:lnTo>
                    <a:pt x="30" y="70"/>
                  </a:lnTo>
                  <a:lnTo>
                    <a:pt x="41" y="58"/>
                  </a:lnTo>
                  <a:lnTo>
                    <a:pt x="51" y="45"/>
                  </a:lnTo>
                  <a:lnTo>
                    <a:pt x="51" y="45"/>
                  </a:lnTo>
                  <a:lnTo>
                    <a:pt x="63" y="35"/>
                  </a:lnTo>
                  <a:lnTo>
                    <a:pt x="77" y="26"/>
                  </a:lnTo>
                  <a:lnTo>
                    <a:pt x="90" y="17"/>
                  </a:lnTo>
                  <a:lnTo>
                    <a:pt x="106" y="11"/>
                  </a:lnTo>
                  <a:lnTo>
                    <a:pt x="121" y="6"/>
                  </a:lnTo>
                  <a:lnTo>
                    <a:pt x="136" y="2"/>
                  </a:lnTo>
                  <a:lnTo>
                    <a:pt x="152" y="0"/>
                  </a:lnTo>
                  <a:lnTo>
                    <a:pt x="169" y="0"/>
                  </a:lnTo>
                  <a:lnTo>
                    <a:pt x="169" y="0"/>
                  </a:lnTo>
                  <a:lnTo>
                    <a:pt x="185" y="2"/>
                  </a:lnTo>
                  <a:lnTo>
                    <a:pt x="201" y="3"/>
                  </a:lnTo>
                  <a:lnTo>
                    <a:pt x="217" y="8"/>
                  </a:lnTo>
                  <a:lnTo>
                    <a:pt x="232" y="14"/>
                  </a:lnTo>
                  <a:lnTo>
                    <a:pt x="246" y="21"/>
                  </a:lnTo>
                  <a:lnTo>
                    <a:pt x="259" y="30"/>
                  </a:lnTo>
                  <a:lnTo>
                    <a:pt x="271" y="39"/>
                  </a:lnTo>
                  <a:lnTo>
                    <a:pt x="284" y="50"/>
                  </a:lnTo>
                  <a:lnTo>
                    <a:pt x="293" y="62"/>
                  </a:lnTo>
                  <a:lnTo>
                    <a:pt x="303" y="76"/>
                  </a:lnTo>
                  <a:lnTo>
                    <a:pt x="311" y="89"/>
                  </a:lnTo>
                  <a:lnTo>
                    <a:pt x="317" y="103"/>
                  </a:lnTo>
                  <a:lnTo>
                    <a:pt x="323" y="119"/>
                  </a:lnTo>
                  <a:lnTo>
                    <a:pt x="326" y="134"/>
                  </a:lnTo>
                  <a:lnTo>
                    <a:pt x="327" y="151"/>
                  </a:lnTo>
                  <a:lnTo>
                    <a:pt x="329" y="168"/>
                  </a:lnTo>
                  <a:lnTo>
                    <a:pt x="329" y="168"/>
                  </a:lnTo>
                  <a:lnTo>
                    <a:pt x="327" y="184"/>
                  </a:lnTo>
                  <a:lnTo>
                    <a:pt x="324" y="199"/>
                  </a:lnTo>
                  <a:lnTo>
                    <a:pt x="320" y="216"/>
                  </a:lnTo>
                  <a:lnTo>
                    <a:pt x="314" y="229"/>
                  </a:lnTo>
                  <a:lnTo>
                    <a:pt x="308" y="245"/>
                  </a:lnTo>
                  <a:lnTo>
                    <a:pt x="299" y="257"/>
                  </a:lnTo>
                  <a:lnTo>
                    <a:pt x="290" y="270"/>
                  </a:lnTo>
                  <a:lnTo>
                    <a:pt x="279" y="281"/>
                  </a:lnTo>
                  <a:lnTo>
                    <a:pt x="267" y="291"/>
                  </a:lnTo>
                  <a:lnTo>
                    <a:pt x="255" y="300"/>
                  </a:lnTo>
                  <a:lnTo>
                    <a:pt x="241" y="308"/>
                  </a:lnTo>
                  <a:lnTo>
                    <a:pt x="228" y="315"/>
                  </a:lnTo>
                  <a:lnTo>
                    <a:pt x="213" y="320"/>
                  </a:lnTo>
                  <a:lnTo>
                    <a:pt x="198" y="324"/>
                  </a:lnTo>
                  <a:lnTo>
                    <a:pt x="181" y="326"/>
                  </a:lnTo>
                  <a:lnTo>
                    <a:pt x="164" y="327"/>
                  </a:lnTo>
                  <a:lnTo>
                    <a:pt x="164" y="327"/>
                  </a:lnTo>
                  <a:close/>
                  <a:moveTo>
                    <a:pt x="164" y="18"/>
                  </a:moveTo>
                  <a:lnTo>
                    <a:pt x="164" y="18"/>
                  </a:lnTo>
                  <a:lnTo>
                    <a:pt x="151" y="18"/>
                  </a:lnTo>
                  <a:lnTo>
                    <a:pt x="137" y="20"/>
                  </a:lnTo>
                  <a:lnTo>
                    <a:pt x="124" y="24"/>
                  </a:lnTo>
                  <a:lnTo>
                    <a:pt x="110" y="29"/>
                  </a:lnTo>
                  <a:lnTo>
                    <a:pt x="98" y="33"/>
                  </a:lnTo>
                  <a:lnTo>
                    <a:pt x="86" y="41"/>
                  </a:lnTo>
                  <a:lnTo>
                    <a:pt x="74" y="48"/>
                  </a:lnTo>
                  <a:lnTo>
                    <a:pt x="63" y="58"/>
                  </a:lnTo>
                  <a:lnTo>
                    <a:pt x="63" y="58"/>
                  </a:lnTo>
                  <a:lnTo>
                    <a:pt x="54" y="68"/>
                  </a:lnTo>
                  <a:lnTo>
                    <a:pt x="45" y="80"/>
                  </a:lnTo>
                  <a:lnTo>
                    <a:pt x="38" y="92"/>
                  </a:lnTo>
                  <a:lnTo>
                    <a:pt x="32" y="104"/>
                  </a:lnTo>
                  <a:lnTo>
                    <a:pt x="26" y="118"/>
                  </a:lnTo>
                  <a:lnTo>
                    <a:pt x="23" y="131"/>
                  </a:lnTo>
                  <a:lnTo>
                    <a:pt x="20" y="145"/>
                  </a:lnTo>
                  <a:lnTo>
                    <a:pt x="18" y="160"/>
                  </a:lnTo>
                  <a:lnTo>
                    <a:pt x="18" y="160"/>
                  </a:lnTo>
                  <a:lnTo>
                    <a:pt x="20" y="175"/>
                  </a:lnTo>
                  <a:lnTo>
                    <a:pt x="21" y="189"/>
                  </a:lnTo>
                  <a:lnTo>
                    <a:pt x="24" y="202"/>
                  </a:lnTo>
                  <a:lnTo>
                    <a:pt x="29" y="216"/>
                  </a:lnTo>
                  <a:lnTo>
                    <a:pt x="35" y="229"/>
                  </a:lnTo>
                  <a:lnTo>
                    <a:pt x="41" y="241"/>
                  </a:lnTo>
                  <a:lnTo>
                    <a:pt x="50" y="254"/>
                  </a:lnTo>
                  <a:lnTo>
                    <a:pt x="59" y="264"/>
                  </a:lnTo>
                  <a:lnTo>
                    <a:pt x="59" y="264"/>
                  </a:lnTo>
                  <a:lnTo>
                    <a:pt x="69" y="275"/>
                  </a:lnTo>
                  <a:lnTo>
                    <a:pt x="81" y="284"/>
                  </a:lnTo>
                  <a:lnTo>
                    <a:pt x="93" y="291"/>
                  </a:lnTo>
                  <a:lnTo>
                    <a:pt x="106" y="297"/>
                  </a:lnTo>
                  <a:lnTo>
                    <a:pt x="119" y="302"/>
                  </a:lnTo>
                  <a:lnTo>
                    <a:pt x="133" y="306"/>
                  </a:lnTo>
                  <a:lnTo>
                    <a:pt x="146" y="308"/>
                  </a:lnTo>
                  <a:lnTo>
                    <a:pt x="161" y="309"/>
                  </a:lnTo>
                  <a:lnTo>
                    <a:pt x="161" y="309"/>
                  </a:lnTo>
                  <a:lnTo>
                    <a:pt x="176" y="309"/>
                  </a:lnTo>
                  <a:lnTo>
                    <a:pt x="190" y="306"/>
                  </a:lnTo>
                  <a:lnTo>
                    <a:pt x="205" y="303"/>
                  </a:lnTo>
                  <a:lnTo>
                    <a:pt x="217" y="299"/>
                  </a:lnTo>
                  <a:lnTo>
                    <a:pt x="231" y="293"/>
                  </a:lnTo>
                  <a:lnTo>
                    <a:pt x="243" y="287"/>
                  </a:lnTo>
                  <a:lnTo>
                    <a:pt x="255" y="278"/>
                  </a:lnTo>
                  <a:lnTo>
                    <a:pt x="265" y="269"/>
                  </a:lnTo>
                  <a:lnTo>
                    <a:pt x="274" y="258"/>
                  </a:lnTo>
                  <a:lnTo>
                    <a:pt x="284" y="248"/>
                  </a:lnTo>
                  <a:lnTo>
                    <a:pt x="291" y="235"/>
                  </a:lnTo>
                  <a:lnTo>
                    <a:pt x="297" y="223"/>
                  </a:lnTo>
                  <a:lnTo>
                    <a:pt x="303" y="210"/>
                  </a:lnTo>
                  <a:lnTo>
                    <a:pt x="306" y="196"/>
                  </a:lnTo>
                  <a:lnTo>
                    <a:pt x="309" y="181"/>
                  </a:lnTo>
                  <a:lnTo>
                    <a:pt x="311" y="168"/>
                  </a:lnTo>
                  <a:lnTo>
                    <a:pt x="311" y="168"/>
                  </a:lnTo>
                  <a:lnTo>
                    <a:pt x="309" y="153"/>
                  </a:lnTo>
                  <a:lnTo>
                    <a:pt x="308" y="137"/>
                  </a:lnTo>
                  <a:lnTo>
                    <a:pt x="305" y="124"/>
                  </a:lnTo>
                  <a:lnTo>
                    <a:pt x="300" y="110"/>
                  </a:lnTo>
                  <a:lnTo>
                    <a:pt x="294" y="97"/>
                  </a:lnTo>
                  <a:lnTo>
                    <a:pt x="287" y="85"/>
                  </a:lnTo>
                  <a:lnTo>
                    <a:pt x="279" y="74"/>
                  </a:lnTo>
                  <a:lnTo>
                    <a:pt x="270" y="64"/>
                  </a:lnTo>
                  <a:lnTo>
                    <a:pt x="259" y="53"/>
                  </a:lnTo>
                  <a:lnTo>
                    <a:pt x="249" y="45"/>
                  </a:lnTo>
                  <a:lnTo>
                    <a:pt x="237" y="38"/>
                  </a:lnTo>
                  <a:lnTo>
                    <a:pt x="225" y="30"/>
                  </a:lnTo>
                  <a:lnTo>
                    <a:pt x="211" y="26"/>
                  </a:lnTo>
                  <a:lnTo>
                    <a:pt x="198" y="21"/>
                  </a:lnTo>
                  <a:lnTo>
                    <a:pt x="182" y="20"/>
                  </a:lnTo>
                  <a:lnTo>
                    <a:pt x="167" y="18"/>
                  </a:lnTo>
                  <a:lnTo>
                    <a:pt x="167" y="18"/>
                  </a:lnTo>
                  <a:lnTo>
                    <a:pt x="164" y="18"/>
                  </a:lnTo>
                  <a:lnTo>
                    <a:pt x="164" y="18"/>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61" name="Freeform 89"/>
            <p:cNvSpPr>
              <a:spLocks/>
            </p:cNvSpPr>
            <p:nvPr/>
          </p:nvSpPr>
          <p:spPr bwMode="auto">
            <a:xfrm>
              <a:off x="3810" y="2016"/>
              <a:ext cx="70" cy="10"/>
            </a:xfrm>
            <a:custGeom>
              <a:avLst/>
              <a:gdLst/>
              <a:ahLst/>
              <a:cxnLst>
                <a:cxn ang="0">
                  <a:pos x="143" y="21"/>
                </a:cxn>
                <a:cxn ang="0">
                  <a:pos x="143" y="21"/>
                </a:cxn>
                <a:cxn ang="0">
                  <a:pos x="143" y="21"/>
                </a:cxn>
                <a:cxn ang="0">
                  <a:pos x="9" y="18"/>
                </a:cxn>
                <a:cxn ang="0">
                  <a:pos x="9" y="18"/>
                </a:cxn>
                <a:cxn ang="0">
                  <a:pos x="6" y="18"/>
                </a:cxn>
                <a:cxn ang="0">
                  <a:pos x="3" y="15"/>
                </a:cxn>
                <a:cxn ang="0">
                  <a:pos x="1" y="12"/>
                </a:cxn>
                <a:cxn ang="0">
                  <a:pos x="0" y="9"/>
                </a:cxn>
                <a:cxn ang="0">
                  <a:pos x="0" y="9"/>
                </a:cxn>
                <a:cxn ang="0">
                  <a:pos x="1" y="6"/>
                </a:cxn>
                <a:cxn ang="0">
                  <a:pos x="3" y="3"/>
                </a:cxn>
                <a:cxn ang="0">
                  <a:pos x="6" y="1"/>
                </a:cxn>
                <a:cxn ang="0">
                  <a:pos x="9" y="0"/>
                </a:cxn>
                <a:cxn ang="0">
                  <a:pos x="9" y="0"/>
                </a:cxn>
                <a:cxn ang="0">
                  <a:pos x="9" y="0"/>
                </a:cxn>
                <a:cxn ang="0">
                  <a:pos x="143" y="3"/>
                </a:cxn>
                <a:cxn ang="0">
                  <a:pos x="143" y="3"/>
                </a:cxn>
                <a:cxn ang="0">
                  <a:pos x="146" y="4"/>
                </a:cxn>
                <a:cxn ang="0">
                  <a:pos x="149" y="6"/>
                </a:cxn>
                <a:cxn ang="0">
                  <a:pos x="151" y="9"/>
                </a:cxn>
                <a:cxn ang="0">
                  <a:pos x="152" y="12"/>
                </a:cxn>
                <a:cxn ang="0">
                  <a:pos x="152" y="12"/>
                </a:cxn>
                <a:cxn ang="0">
                  <a:pos x="151" y="16"/>
                </a:cxn>
                <a:cxn ang="0">
                  <a:pos x="149" y="19"/>
                </a:cxn>
                <a:cxn ang="0">
                  <a:pos x="146" y="21"/>
                </a:cxn>
                <a:cxn ang="0">
                  <a:pos x="143" y="21"/>
                </a:cxn>
                <a:cxn ang="0">
                  <a:pos x="143" y="21"/>
                </a:cxn>
              </a:cxnLst>
              <a:rect l="0" t="0" r="r" b="b"/>
              <a:pathLst>
                <a:path w="152" h="21">
                  <a:moveTo>
                    <a:pt x="143" y="21"/>
                  </a:moveTo>
                  <a:lnTo>
                    <a:pt x="143" y="21"/>
                  </a:lnTo>
                  <a:lnTo>
                    <a:pt x="143" y="21"/>
                  </a:lnTo>
                  <a:lnTo>
                    <a:pt x="9" y="18"/>
                  </a:lnTo>
                  <a:lnTo>
                    <a:pt x="9" y="18"/>
                  </a:lnTo>
                  <a:lnTo>
                    <a:pt x="6" y="18"/>
                  </a:lnTo>
                  <a:lnTo>
                    <a:pt x="3" y="15"/>
                  </a:lnTo>
                  <a:lnTo>
                    <a:pt x="1" y="12"/>
                  </a:lnTo>
                  <a:lnTo>
                    <a:pt x="0" y="9"/>
                  </a:lnTo>
                  <a:lnTo>
                    <a:pt x="0" y="9"/>
                  </a:lnTo>
                  <a:lnTo>
                    <a:pt x="1" y="6"/>
                  </a:lnTo>
                  <a:lnTo>
                    <a:pt x="3" y="3"/>
                  </a:lnTo>
                  <a:lnTo>
                    <a:pt x="6" y="1"/>
                  </a:lnTo>
                  <a:lnTo>
                    <a:pt x="9" y="0"/>
                  </a:lnTo>
                  <a:lnTo>
                    <a:pt x="9" y="0"/>
                  </a:lnTo>
                  <a:lnTo>
                    <a:pt x="9" y="0"/>
                  </a:lnTo>
                  <a:lnTo>
                    <a:pt x="143" y="3"/>
                  </a:lnTo>
                  <a:lnTo>
                    <a:pt x="143" y="3"/>
                  </a:lnTo>
                  <a:lnTo>
                    <a:pt x="146" y="4"/>
                  </a:lnTo>
                  <a:lnTo>
                    <a:pt x="149" y="6"/>
                  </a:lnTo>
                  <a:lnTo>
                    <a:pt x="151" y="9"/>
                  </a:lnTo>
                  <a:lnTo>
                    <a:pt x="152" y="12"/>
                  </a:lnTo>
                  <a:lnTo>
                    <a:pt x="152" y="12"/>
                  </a:lnTo>
                  <a:lnTo>
                    <a:pt x="151" y="16"/>
                  </a:lnTo>
                  <a:lnTo>
                    <a:pt x="149" y="19"/>
                  </a:lnTo>
                  <a:lnTo>
                    <a:pt x="146" y="21"/>
                  </a:lnTo>
                  <a:lnTo>
                    <a:pt x="143" y="21"/>
                  </a:lnTo>
                  <a:lnTo>
                    <a:pt x="143" y="21"/>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62" name="Freeform 90"/>
            <p:cNvSpPr>
              <a:spLocks/>
            </p:cNvSpPr>
            <p:nvPr/>
          </p:nvSpPr>
          <p:spPr bwMode="auto">
            <a:xfrm>
              <a:off x="3876" y="1999"/>
              <a:ext cx="113" cy="47"/>
            </a:xfrm>
            <a:custGeom>
              <a:avLst/>
              <a:gdLst/>
              <a:ahLst/>
              <a:cxnLst>
                <a:cxn ang="0">
                  <a:pos x="249" y="47"/>
                </a:cxn>
                <a:cxn ang="0">
                  <a:pos x="249" y="64"/>
                </a:cxn>
                <a:cxn ang="0">
                  <a:pos x="249" y="64"/>
                </a:cxn>
                <a:cxn ang="0">
                  <a:pos x="247" y="71"/>
                </a:cxn>
                <a:cxn ang="0">
                  <a:pos x="244" y="79"/>
                </a:cxn>
                <a:cxn ang="0">
                  <a:pos x="241" y="86"/>
                </a:cxn>
                <a:cxn ang="0">
                  <a:pos x="235" y="92"/>
                </a:cxn>
                <a:cxn ang="0">
                  <a:pos x="229" y="97"/>
                </a:cxn>
                <a:cxn ang="0">
                  <a:pos x="222" y="101"/>
                </a:cxn>
                <a:cxn ang="0">
                  <a:pos x="214" y="103"/>
                </a:cxn>
                <a:cxn ang="0">
                  <a:pos x="205" y="103"/>
                </a:cxn>
                <a:cxn ang="0">
                  <a:pos x="39" y="100"/>
                </a:cxn>
                <a:cxn ang="0">
                  <a:pos x="39" y="100"/>
                </a:cxn>
                <a:cxn ang="0">
                  <a:pos x="32" y="98"/>
                </a:cxn>
                <a:cxn ang="0">
                  <a:pos x="24" y="95"/>
                </a:cxn>
                <a:cxn ang="0">
                  <a:pos x="17" y="92"/>
                </a:cxn>
                <a:cxn ang="0">
                  <a:pos x="11" y="86"/>
                </a:cxn>
                <a:cxn ang="0">
                  <a:pos x="6" y="80"/>
                </a:cxn>
                <a:cxn ang="0">
                  <a:pos x="2" y="73"/>
                </a:cxn>
                <a:cxn ang="0">
                  <a:pos x="0" y="65"/>
                </a:cxn>
                <a:cxn ang="0">
                  <a:pos x="0" y="58"/>
                </a:cxn>
                <a:cxn ang="0">
                  <a:pos x="0" y="41"/>
                </a:cxn>
                <a:cxn ang="0">
                  <a:pos x="0" y="41"/>
                </a:cxn>
                <a:cxn ang="0">
                  <a:pos x="2" y="34"/>
                </a:cxn>
                <a:cxn ang="0">
                  <a:pos x="3" y="24"/>
                </a:cxn>
                <a:cxn ang="0">
                  <a:pos x="8" y="18"/>
                </a:cxn>
                <a:cxn ang="0">
                  <a:pos x="12" y="12"/>
                </a:cxn>
                <a:cxn ang="0">
                  <a:pos x="20" y="8"/>
                </a:cxn>
                <a:cxn ang="0">
                  <a:pos x="26" y="3"/>
                </a:cxn>
                <a:cxn ang="0">
                  <a:pos x="33" y="2"/>
                </a:cxn>
                <a:cxn ang="0">
                  <a:pos x="42" y="0"/>
                </a:cxn>
                <a:cxn ang="0">
                  <a:pos x="208" y="5"/>
                </a:cxn>
                <a:cxn ang="0">
                  <a:pos x="208" y="5"/>
                </a:cxn>
                <a:cxn ang="0">
                  <a:pos x="217" y="5"/>
                </a:cxn>
                <a:cxn ang="0">
                  <a:pos x="225" y="8"/>
                </a:cxn>
                <a:cxn ang="0">
                  <a:pos x="231" y="12"/>
                </a:cxn>
                <a:cxn ang="0">
                  <a:pos x="237" y="17"/>
                </a:cxn>
                <a:cxn ang="0">
                  <a:pos x="243" y="23"/>
                </a:cxn>
                <a:cxn ang="0">
                  <a:pos x="246" y="31"/>
                </a:cxn>
                <a:cxn ang="0">
                  <a:pos x="247" y="38"/>
                </a:cxn>
                <a:cxn ang="0">
                  <a:pos x="249" y="47"/>
                </a:cxn>
                <a:cxn ang="0">
                  <a:pos x="249" y="47"/>
                </a:cxn>
              </a:cxnLst>
              <a:rect l="0" t="0" r="r" b="b"/>
              <a:pathLst>
                <a:path w="249" h="103">
                  <a:moveTo>
                    <a:pt x="249" y="47"/>
                  </a:moveTo>
                  <a:lnTo>
                    <a:pt x="249" y="64"/>
                  </a:lnTo>
                  <a:lnTo>
                    <a:pt x="249" y="64"/>
                  </a:lnTo>
                  <a:lnTo>
                    <a:pt x="247" y="71"/>
                  </a:lnTo>
                  <a:lnTo>
                    <a:pt x="244" y="79"/>
                  </a:lnTo>
                  <a:lnTo>
                    <a:pt x="241" y="86"/>
                  </a:lnTo>
                  <a:lnTo>
                    <a:pt x="235" y="92"/>
                  </a:lnTo>
                  <a:lnTo>
                    <a:pt x="229" y="97"/>
                  </a:lnTo>
                  <a:lnTo>
                    <a:pt x="222" y="101"/>
                  </a:lnTo>
                  <a:lnTo>
                    <a:pt x="214" y="103"/>
                  </a:lnTo>
                  <a:lnTo>
                    <a:pt x="205" y="103"/>
                  </a:lnTo>
                  <a:lnTo>
                    <a:pt x="39" y="100"/>
                  </a:lnTo>
                  <a:lnTo>
                    <a:pt x="39" y="100"/>
                  </a:lnTo>
                  <a:lnTo>
                    <a:pt x="32" y="98"/>
                  </a:lnTo>
                  <a:lnTo>
                    <a:pt x="24" y="95"/>
                  </a:lnTo>
                  <a:lnTo>
                    <a:pt x="17" y="92"/>
                  </a:lnTo>
                  <a:lnTo>
                    <a:pt x="11" y="86"/>
                  </a:lnTo>
                  <a:lnTo>
                    <a:pt x="6" y="80"/>
                  </a:lnTo>
                  <a:lnTo>
                    <a:pt x="2" y="73"/>
                  </a:lnTo>
                  <a:lnTo>
                    <a:pt x="0" y="65"/>
                  </a:lnTo>
                  <a:lnTo>
                    <a:pt x="0" y="58"/>
                  </a:lnTo>
                  <a:lnTo>
                    <a:pt x="0" y="41"/>
                  </a:lnTo>
                  <a:lnTo>
                    <a:pt x="0" y="41"/>
                  </a:lnTo>
                  <a:lnTo>
                    <a:pt x="2" y="34"/>
                  </a:lnTo>
                  <a:lnTo>
                    <a:pt x="3" y="24"/>
                  </a:lnTo>
                  <a:lnTo>
                    <a:pt x="8" y="18"/>
                  </a:lnTo>
                  <a:lnTo>
                    <a:pt x="12" y="12"/>
                  </a:lnTo>
                  <a:lnTo>
                    <a:pt x="20" y="8"/>
                  </a:lnTo>
                  <a:lnTo>
                    <a:pt x="26" y="3"/>
                  </a:lnTo>
                  <a:lnTo>
                    <a:pt x="33" y="2"/>
                  </a:lnTo>
                  <a:lnTo>
                    <a:pt x="42" y="0"/>
                  </a:lnTo>
                  <a:lnTo>
                    <a:pt x="208" y="5"/>
                  </a:lnTo>
                  <a:lnTo>
                    <a:pt x="208" y="5"/>
                  </a:lnTo>
                  <a:lnTo>
                    <a:pt x="217" y="5"/>
                  </a:lnTo>
                  <a:lnTo>
                    <a:pt x="225" y="8"/>
                  </a:lnTo>
                  <a:lnTo>
                    <a:pt x="231" y="12"/>
                  </a:lnTo>
                  <a:lnTo>
                    <a:pt x="237" y="17"/>
                  </a:lnTo>
                  <a:lnTo>
                    <a:pt x="243" y="23"/>
                  </a:lnTo>
                  <a:lnTo>
                    <a:pt x="246" y="31"/>
                  </a:lnTo>
                  <a:lnTo>
                    <a:pt x="247" y="38"/>
                  </a:lnTo>
                  <a:lnTo>
                    <a:pt x="249" y="47"/>
                  </a:lnTo>
                  <a:lnTo>
                    <a:pt x="249" y="47"/>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63" name="Freeform 91"/>
            <p:cNvSpPr>
              <a:spLocks noEditPoints="1"/>
            </p:cNvSpPr>
            <p:nvPr/>
          </p:nvSpPr>
          <p:spPr bwMode="auto">
            <a:xfrm>
              <a:off x="3872" y="1996"/>
              <a:ext cx="122" cy="55"/>
            </a:xfrm>
            <a:custGeom>
              <a:avLst/>
              <a:gdLst/>
              <a:ahLst/>
              <a:cxnLst>
                <a:cxn ang="0">
                  <a:pos x="216" y="121"/>
                </a:cxn>
                <a:cxn ang="0">
                  <a:pos x="48" y="118"/>
                </a:cxn>
                <a:cxn ang="0">
                  <a:pos x="39" y="116"/>
                </a:cxn>
                <a:cxn ang="0">
                  <a:pos x="21" y="109"/>
                </a:cxn>
                <a:cxn ang="0">
                  <a:pos x="8" y="94"/>
                </a:cxn>
                <a:cxn ang="0">
                  <a:pos x="0" y="76"/>
                </a:cxn>
                <a:cxn ang="0">
                  <a:pos x="0" y="50"/>
                </a:cxn>
                <a:cxn ang="0">
                  <a:pos x="2" y="40"/>
                </a:cxn>
                <a:cxn ang="0">
                  <a:pos x="9" y="23"/>
                </a:cxn>
                <a:cxn ang="0">
                  <a:pos x="23" y="9"/>
                </a:cxn>
                <a:cxn ang="0">
                  <a:pos x="41" y="2"/>
                </a:cxn>
                <a:cxn ang="0">
                  <a:pos x="50" y="0"/>
                </a:cxn>
                <a:cxn ang="0">
                  <a:pos x="217" y="5"/>
                </a:cxn>
                <a:cxn ang="0">
                  <a:pos x="228" y="6"/>
                </a:cxn>
                <a:cxn ang="0">
                  <a:pos x="246" y="14"/>
                </a:cxn>
                <a:cxn ang="0">
                  <a:pos x="259" y="27"/>
                </a:cxn>
                <a:cxn ang="0">
                  <a:pos x="266" y="46"/>
                </a:cxn>
                <a:cxn ang="0">
                  <a:pos x="267" y="56"/>
                </a:cxn>
                <a:cxn ang="0">
                  <a:pos x="267" y="73"/>
                </a:cxn>
                <a:cxn ang="0">
                  <a:pos x="263" y="91"/>
                </a:cxn>
                <a:cxn ang="0">
                  <a:pos x="250" y="107"/>
                </a:cxn>
                <a:cxn ang="0">
                  <a:pos x="243" y="113"/>
                </a:cxn>
                <a:cxn ang="0">
                  <a:pos x="226" y="121"/>
                </a:cxn>
                <a:cxn ang="0">
                  <a:pos x="216" y="121"/>
                </a:cxn>
                <a:cxn ang="0">
                  <a:pos x="50" y="18"/>
                </a:cxn>
                <a:cxn ang="0">
                  <a:pos x="38" y="21"/>
                </a:cxn>
                <a:cxn ang="0">
                  <a:pos x="27" y="27"/>
                </a:cxn>
                <a:cxn ang="0">
                  <a:pos x="21" y="38"/>
                </a:cxn>
                <a:cxn ang="0">
                  <a:pos x="18" y="50"/>
                </a:cxn>
                <a:cxn ang="0">
                  <a:pos x="18" y="67"/>
                </a:cxn>
                <a:cxn ang="0">
                  <a:pos x="20" y="79"/>
                </a:cxn>
                <a:cxn ang="0">
                  <a:pos x="27" y="89"/>
                </a:cxn>
                <a:cxn ang="0">
                  <a:pos x="36" y="97"/>
                </a:cxn>
                <a:cxn ang="0">
                  <a:pos x="50" y="100"/>
                </a:cxn>
                <a:cxn ang="0">
                  <a:pos x="216" y="103"/>
                </a:cxn>
                <a:cxn ang="0">
                  <a:pos x="228" y="101"/>
                </a:cxn>
                <a:cxn ang="0">
                  <a:pos x="238" y="94"/>
                </a:cxn>
                <a:cxn ang="0">
                  <a:pos x="243" y="89"/>
                </a:cxn>
                <a:cxn ang="0">
                  <a:pos x="247" y="79"/>
                </a:cxn>
                <a:cxn ang="0">
                  <a:pos x="249" y="56"/>
                </a:cxn>
                <a:cxn ang="0">
                  <a:pos x="249" y="49"/>
                </a:cxn>
                <a:cxn ang="0">
                  <a:pos x="244" y="38"/>
                </a:cxn>
                <a:cxn ang="0">
                  <a:pos x="235" y="29"/>
                </a:cxn>
                <a:cxn ang="0">
                  <a:pos x="223" y="23"/>
                </a:cxn>
                <a:cxn ang="0">
                  <a:pos x="51" y="18"/>
                </a:cxn>
                <a:cxn ang="0">
                  <a:pos x="50" y="18"/>
                </a:cxn>
                <a:cxn ang="0">
                  <a:pos x="258" y="56"/>
                </a:cxn>
                <a:cxn ang="0">
                  <a:pos x="258" y="56"/>
                </a:cxn>
              </a:cxnLst>
              <a:rect l="0" t="0" r="r" b="b"/>
              <a:pathLst>
                <a:path w="267" h="121">
                  <a:moveTo>
                    <a:pt x="216" y="121"/>
                  </a:moveTo>
                  <a:lnTo>
                    <a:pt x="216" y="121"/>
                  </a:lnTo>
                  <a:lnTo>
                    <a:pt x="214" y="121"/>
                  </a:lnTo>
                  <a:lnTo>
                    <a:pt x="48" y="118"/>
                  </a:lnTo>
                  <a:lnTo>
                    <a:pt x="48" y="118"/>
                  </a:lnTo>
                  <a:lnTo>
                    <a:pt x="39" y="116"/>
                  </a:lnTo>
                  <a:lnTo>
                    <a:pt x="29" y="113"/>
                  </a:lnTo>
                  <a:lnTo>
                    <a:pt x="21" y="109"/>
                  </a:lnTo>
                  <a:lnTo>
                    <a:pt x="14" y="101"/>
                  </a:lnTo>
                  <a:lnTo>
                    <a:pt x="8" y="94"/>
                  </a:lnTo>
                  <a:lnTo>
                    <a:pt x="3" y="86"/>
                  </a:lnTo>
                  <a:lnTo>
                    <a:pt x="0" y="76"/>
                  </a:lnTo>
                  <a:lnTo>
                    <a:pt x="0" y="67"/>
                  </a:lnTo>
                  <a:lnTo>
                    <a:pt x="0" y="50"/>
                  </a:lnTo>
                  <a:lnTo>
                    <a:pt x="0" y="50"/>
                  </a:lnTo>
                  <a:lnTo>
                    <a:pt x="2" y="40"/>
                  </a:lnTo>
                  <a:lnTo>
                    <a:pt x="5" y="30"/>
                  </a:lnTo>
                  <a:lnTo>
                    <a:pt x="9" y="23"/>
                  </a:lnTo>
                  <a:lnTo>
                    <a:pt x="15" y="15"/>
                  </a:lnTo>
                  <a:lnTo>
                    <a:pt x="23" y="9"/>
                  </a:lnTo>
                  <a:lnTo>
                    <a:pt x="32" y="5"/>
                  </a:lnTo>
                  <a:lnTo>
                    <a:pt x="41" y="2"/>
                  </a:lnTo>
                  <a:lnTo>
                    <a:pt x="50" y="0"/>
                  </a:lnTo>
                  <a:lnTo>
                    <a:pt x="50" y="0"/>
                  </a:lnTo>
                  <a:lnTo>
                    <a:pt x="51" y="0"/>
                  </a:lnTo>
                  <a:lnTo>
                    <a:pt x="217" y="5"/>
                  </a:lnTo>
                  <a:lnTo>
                    <a:pt x="217" y="5"/>
                  </a:lnTo>
                  <a:lnTo>
                    <a:pt x="228" y="6"/>
                  </a:lnTo>
                  <a:lnTo>
                    <a:pt x="237" y="9"/>
                  </a:lnTo>
                  <a:lnTo>
                    <a:pt x="246" y="14"/>
                  </a:lnTo>
                  <a:lnTo>
                    <a:pt x="253" y="20"/>
                  </a:lnTo>
                  <a:lnTo>
                    <a:pt x="259" y="27"/>
                  </a:lnTo>
                  <a:lnTo>
                    <a:pt x="264" y="37"/>
                  </a:lnTo>
                  <a:lnTo>
                    <a:pt x="266" y="46"/>
                  </a:lnTo>
                  <a:lnTo>
                    <a:pt x="267" y="56"/>
                  </a:lnTo>
                  <a:lnTo>
                    <a:pt x="267" y="56"/>
                  </a:lnTo>
                  <a:lnTo>
                    <a:pt x="267" y="73"/>
                  </a:lnTo>
                  <a:lnTo>
                    <a:pt x="267" y="73"/>
                  </a:lnTo>
                  <a:lnTo>
                    <a:pt x="266" y="82"/>
                  </a:lnTo>
                  <a:lnTo>
                    <a:pt x="263" y="91"/>
                  </a:lnTo>
                  <a:lnTo>
                    <a:pt x="258" y="100"/>
                  </a:lnTo>
                  <a:lnTo>
                    <a:pt x="250" y="107"/>
                  </a:lnTo>
                  <a:lnTo>
                    <a:pt x="250" y="107"/>
                  </a:lnTo>
                  <a:lnTo>
                    <a:pt x="243" y="113"/>
                  </a:lnTo>
                  <a:lnTo>
                    <a:pt x="235" y="118"/>
                  </a:lnTo>
                  <a:lnTo>
                    <a:pt x="226" y="121"/>
                  </a:lnTo>
                  <a:lnTo>
                    <a:pt x="216" y="121"/>
                  </a:lnTo>
                  <a:lnTo>
                    <a:pt x="216" y="121"/>
                  </a:lnTo>
                  <a:close/>
                  <a:moveTo>
                    <a:pt x="50" y="18"/>
                  </a:moveTo>
                  <a:lnTo>
                    <a:pt x="50" y="18"/>
                  </a:lnTo>
                  <a:lnTo>
                    <a:pt x="44" y="20"/>
                  </a:lnTo>
                  <a:lnTo>
                    <a:pt x="38" y="21"/>
                  </a:lnTo>
                  <a:lnTo>
                    <a:pt x="32" y="24"/>
                  </a:lnTo>
                  <a:lnTo>
                    <a:pt x="27" y="27"/>
                  </a:lnTo>
                  <a:lnTo>
                    <a:pt x="24" y="32"/>
                  </a:lnTo>
                  <a:lnTo>
                    <a:pt x="21" y="38"/>
                  </a:lnTo>
                  <a:lnTo>
                    <a:pt x="18" y="44"/>
                  </a:lnTo>
                  <a:lnTo>
                    <a:pt x="18" y="50"/>
                  </a:lnTo>
                  <a:lnTo>
                    <a:pt x="18" y="67"/>
                  </a:lnTo>
                  <a:lnTo>
                    <a:pt x="18" y="67"/>
                  </a:lnTo>
                  <a:lnTo>
                    <a:pt x="18" y="73"/>
                  </a:lnTo>
                  <a:lnTo>
                    <a:pt x="20" y="79"/>
                  </a:lnTo>
                  <a:lnTo>
                    <a:pt x="23" y="85"/>
                  </a:lnTo>
                  <a:lnTo>
                    <a:pt x="27" y="89"/>
                  </a:lnTo>
                  <a:lnTo>
                    <a:pt x="32" y="94"/>
                  </a:lnTo>
                  <a:lnTo>
                    <a:pt x="36" y="97"/>
                  </a:lnTo>
                  <a:lnTo>
                    <a:pt x="42" y="98"/>
                  </a:lnTo>
                  <a:lnTo>
                    <a:pt x="50" y="100"/>
                  </a:lnTo>
                  <a:lnTo>
                    <a:pt x="216" y="103"/>
                  </a:lnTo>
                  <a:lnTo>
                    <a:pt x="216" y="103"/>
                  </a:lnTo>
                  <a:lnTo>
                    <a:pt x="222" y="103"/>
                  </a:lnTo>
                  <a:lnTo>
                    <a:pt x="228" y="101"/>
                  </a:lnTo>
                  <a:lnTo>
                    <a:pt x="234" y="98"/>
                  </a:lnTo>
                  <a:lnTo>
                    <a:pt x="238" y="94"/>
                  </a:lnTo>
                  <a:lnTo>
                    <a:pt x="238" y="94"/>
                  </a:lnTo>
                  <a:lnTo>
                    <a:pt x="243" y="89"/>
                  </a:lnTo>
                  <a:lnTo>
                    <a:pt x="246" y="85"/>
                  </a:lnTo>
                  <a:lnTo>
                    <a:pt x="247" y="79"/>
                  </a:lnTo>
                  <a:lnTo>
                    <a:pt x="249" y="71"/>
                  </a:lnTo>
                  <a:lnTo>
                    <a:pt x="249" y="56"/>
                  </a:lnTo>
                  <a:lnTo>
                    <a:pt x="249" y="56"/>
                  </a:lnTo>
                  <a:lnTo>
                    <a:pt x="249" y="49"/>
                  </a:lnTo>
                  <a:lnTo>
                    <a:pt x="246" y="43"/>
                  </a:lnTo>
                  <a:lnTo>
                    <a:pt x="244" y="38"/>
                  </a:lnTo>
                  <a:lnTo>
                    <a:pt x="240" y="32"/>
                  </a:lnTo>
                  <a:lnTo>
                    <a:pt x="235" y="29"/>
                  </a:lnTo>
                  <a:lnTo>
                    <a:pt x="229" y="26"/>
                  </a:lnTo>
                  <a:lnTo>
                    <a:pt x="223" y="23"/>
                  </a:lnTo>
                  <a:lnTo>
                    <a:pt x="217" y="23"/>
                  </a:lnTo>
                  <a:lnTo>
                    <a:pt x="51" y="18"/>
                  </a:lnTo>
                  <a:lnTo>
                    <a:pt x="51" y="18"/>
                  </a:lnTo>
                  <a:lnTo>
                    <a:pt x="50" y="18"/>
                  </a:lnTo>
                  <a:lnTo>
                    <a:pt x="50" y="18"/>
                  </a:lnTo>
                  <a:close/>
                  <a:moveTo>
                    <a:pt x="258" y="56"/>
                  </a:moveTo>
                  <a:lnTo>
                    <a:pt x="258" y="56"/>
                  </a:lnTo>
                  <a:lnTo>
                    <a:pt x="258" y="56"/>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64" name="Rectangle 92"/>
            <p:cNvSpPr>
              <a:spLocks noChangeArrowheads="1"/>
            </p:cNvSpPr>
            <p:nvPr/>
          </p:nvSpPr>
          <p:spPr bwMode="auto">
            <a:xfrm>
              <a:off x="3685" y="1997"/>
              <a:ext cx="72" cy="20"/>
            </a:xfrm>
            <a:prstGeom prst="rect">
              <a:avLst/>
            </a:prstGeom>
            <a:solidFill>
              <a:srgbClr val="292929"/>
            </a:solidFill>
            <a:ln w="9525">
              <a:noFill/>
              <a:miter lim="800000"/>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65" name="Rectangle 93"/>
            <p:cNvSpPr>
              <a:spLocks noChangeArrowheads="1"/>
            </p:cNvSpPr>
            <p:nvPr/>
          </p:nvSpPr>
          <p:spPr bwMode="auto">
            <a:xfrm>
              <a:off x="3685" y="2024"/>
              <a:ext cx="90" cy="21"/>
            </a:xfrm>
            <a:prstGeom prst="rect">
              <a:avLst/>
            </a:prstGeom>
            <a:solidFill>
              <a:srgbClr val="292929"/>
            </a:solidFill>
            <a:ln w="9525">
              <a:noFill/>
              <a:miter lim="800000"/>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sp>
          <p:nvSpPr>
            <p:cNvPr id="66" name="Freeform 94"/>
            <p:cNvSpPr>
              <a:spLocks noEditPoints="1"/>
            </p:cNvSpPr>
            <p:nvPr/>
          </p:nvSpPr>
          <p:spPr bwMode="auto">
            <a:xfrm>
              <a:off x="3781" y="1799"/>
              <a:ext cx="227" cy="220"/>
            </a:xfrm>
            <a:custGeom>
              <a:avLst/>
              <a:gdLst/>
              <a:ahLst/>
              <a:cxnLst>
                <a:cxn ang="0">
                  <a:pos x="472" y="471"/>
                </a:cxn>
                <a:cxn ang="0">
                  <a:pos x="478" y="447"/>
                </a:cxn>
                <a:cxn ang="0">
                  <a:pos x="495" y="447"/>
                </a:cxn>
                <a:cxn ang="0">
                  <a:pos x="486" y="480"/>
                </a:cxn>
                <a:cxn ang="0">
                  <a:pos x="478" y="417"/>
                </a:cxn>
                <a:cxn ang="0">
                  <a:pos x="486" y="381"/>
                </a:cxn>
                <a:cxn ang="0">
                  <a:pos x="495" y="414"/>
                </a:cxn>
                <a:cxn ang="0">
                  <a:pos x="486" y="362"/>
                </a:cxn>
                <a:cxn ang="0">
                  <a:pos x="478" y="326"/>
                </a:cxn>
                <a:cxn ang="0">
                  <a:pos x="495" y="326"/>
                </a:cxn>
                <a:cxn ang="0">
                  <a:pos x="486" y="362"/>
                </a:cxn>
                <a:cxn ang="0">
                  <a:pos x="477" y="293"/>
                </a:cxn>
                <a:cxn ang="0">
                  <a:pos x="486" y="260"/>
                </a:cxn>
                <a:cxn ang="0">
                  <a:pos x="495" y="296"/>
                </a:cxn>
                <a:cxn ang="0">
                  <a:pos x="483" y="240"/>
                </a:cxn>
                <a:cxn ang="0">
                  <a:pos x="480" y="203"/>
                </a:cxn>
                <a:cxn ang="0">
                  <a:pos x="495" y="209"/>
                </a:cxn>
                <a:cxn ang="0">
                  <a:pos x="486" y="242"/>
                </a:cxn>
                <a:cxn ang="0">
                  <a:pos x="477" y="148"/>
                </a:cxn>
                <a:cxn ang="0">
                  <a:pos x="490" y="139"/>
                </a:cxn>
                <a:cxn ang="0">
                  <a:pos x="493" y="178"/>
                </a:cxn>
                <a:cxn ang="0">
                  <a:pos x="480" y="118"/>
                </a:cxn>
                <a:cxn ang="0">
                  <a:pos x="483" y="79"/>
                </a:cxn>
                <a:cxn ang="0">
                  <a:pos x="495" y="112"/>
                </a:cxn>
                <a:cxn ang="0">
                  <a:pos x="9" y="96"/>
                </a:cxn>
                <a:cxn ang="0">
                  <a:pos x="0" y="62"/>
                </a:cxn>
                <a:cxn ang="0">
                  <a:pos x="15" y="56"/>
                </a:cxn>
                <a:cxn ang="0">
                  <a:pos x="12" y="96"/>
                </a:cxn>
                <a:cxn ang="0">
                  <a:pos x="478" y="55"/>
                </a:cxn>
                <a:cxn ang="0">
                  <a:pos x="474" y="29"/>
                </a:cxn>
                <a:cxn ang="0">
                  <a:pos x="489" y="22"/>
                </a:cxn>
                <a:cxn ang="0">
                  <a:pos x="495" y="55"/>
                </a:cxn>
                <a:cxn ang="0">
                  <a:pos x="9" y="35"/>
                </a:cxn>
                <a:cxn ang="0">
                  <a:pos x="9" y="16"/>
                </a:cxn>
                <a:cxn ang="0">
                  <a:pos x="38" y="7"/>
                </a:cxn>
                <a:cxn ang="0">
                  <a:pos x="35" y="20"/>
                </a:cxn>
                <a:cxn ang="0">
                  <a:pos x="454" y="19"/>
                </a:cxn>
                <a:cxn ang="0">
                  <a:pos x="421" y="10"/>
                </a:cxn>
                <a:cxn ang="0">
                  <a:pos x="457" y="2"/>
                </a:cxn>
                <a:cxn ang="0">
                  <a:pos x="457" y="19"/>
                </a:cxn>
                <a:cxn ang="0">
                  <a:pos x="362" y="17"/>
                </a:cxn>
                <a:cxn ang="0">
                  <a:pos x="370" y="0"/>
                </a:cxn>
                <a:cxn ang="0">
                  <a:pos x="403" y="10"/>
                </a:cxn>
                <a:cxn ang="0">
                  <a:pos x="309" y="19"/>
                </a:cxn>
                <a:cxn ang="0">
                  <a:pos x="300" y="7"/>
                </a:cxn>
                <a:cxn ang="0">
                  <a:pos x="339" y="4"/>
                </a:cxn>
                <a:cxn ang="0">
                  <a:pos x="333" y="19"/>
                </a:cxn>
                <a:cxn ang="0">
                  <a:pos x="240" y="14"/>
                </a:cxn>
                <a:cxn ang="0">
                  <a:pos x="273" y="0"/>
                </a:cxn>
                <a:cxn ang="0">
                  <a:pos x="281" y="14"/>
                </a:cxn>
                <a:cxn ang="0">
                  <a:pos x="189" y="19"/>
                </a:cxn>
                <a:cxn ang="0">
                  <a:pos x="181" y="4"/>
                </a:cxn>
                <a:cxn ang="0">
                  <a:pos x="220" y="7"/>
                </a:cxn>
                <a:cxn ang="0">
                  <a:pos x="213" y="19"/>
                </a:cxn>
                <a:cxn ang="0">
                  <a:pos x="119" y="10"/>
                </a:cxn>
                <a:cxn ang="0">
                  <a:pos x="152" y="0"/>
                </a:cxn>
                <a:cxn ang="0">
                  <a:pos x="158" y="17"/>
                </a:cxn>
                <a:cxn ang="0">
                  <a:pos x="63" y="19"/>
                </a:cxn>
                <a:cxn ang="0">
                  <a:pos x="63" y="2"/>
                </a:cxn>
                <a:cxn ang="0">
                  <a:pos x="101" y="10"/>
                </a:cxn>
              </a:cxnLst>
              <a:rect l="0" t="0" r="r" b="b"/>
              <a:pathLst>
                <a:path w="495" h="482">
                  <a:moveTo>
                    <a:pt x="481" y="482"/>
                  </a:moveTo>
                  <a:lnTo>
                    <a:pt x="481" y="482"/>
                  </a:lnTo>
                  <a:lnTo>
                    <a:pt x="477" y="480"/>
                  </a:lnTo>
                  <a:lnTo>
                    <a:pt x="477" y="480"/>
                  </a:lnTo>
                  <a:lnTo>
                    <a:pt x="474" y="479"/>
                  </a:lnTo>
                  <a:lnTo>
                    <a:pt x="472" y="474"/>
                  </a:lnTo>
                  <a:lnTo>
                    <a:pt x="472" y="471"/>
                  </a:lnTo>
                  <a:lnTo>
                    <a:pt x="474" y="468"/>
                  </a:lnTo>
                  <a:lnTo>
                    <a:pt x="474" y="468"/>
                  </a:lnTo>
                  <a:lnTo>
                    <a:pt x="477" y="462"/>
                  </a:lnTo>
                  <a:lnTo>
                    <a:pt x="477" y="454"/>
                  </a:lnTo>
                  <a:lnTo>
                    <a:pt x="477" y="450"/>
                  </a:lnTo>
                  <a:lnTo>
                    <a:pt x="477" y="450"/>
                  </a:lnTo>
                  <a:lnTo>
                    <a:pt x="478" y="447"/>
                  </a:lnTo>
                  <a:lnTo>
                    <a:pt x="480" y="444"/>
                  </a:lnTo>
                  <a:lnTo>
                    <a:pt x="483" y="441"/>
                  </a:lnTo>
                  <a:lnTo>
                    <a:pt x="486" y="441"/>
                  </a:lnTo>
                  <a:lnTo>
                    <a:pt x="486" y="441"/>
                  </a:lnTo>
                  <a:lnTo>
                    <a:pt x="490" y="441"/>
                  </a:lnTo>
                  <a:lnTo>
                    <a:pt x="493" y="444"/>
                  </a:lnTo>
                  <a:lnTo>
                    <a:pt x="495" y="447"/>
                  </a:lnTo>
                  <a:lnTo>
                    <a:pt x="495" y="450"/>
                  </a:lnTo>
                  <a:lnTo>
                    <a:pt x="495" y="454"/>
                  </a:lnTo>
                  <a:lnTo>
                    <a:pt x="495" y="454"/>
                  </a:lnTo>
                  <a:lnTo>
                    <a:pt x="493" y="467"/>
                  </a:lnTo>
                  <a:lnTo>
                    <a:pt x="489" y="477"/>
                  </a:lnTo>
                  <a:lnTo>
                    <a:pt x="489" y="477"/>
                  </a:lnTo>
                  <a:lnTo>
                    <a:pt x="486" y="480"/>
                  </a:lnTo>
                  <a:lnTo>
                    <a:pt x="481" y="482"/>
                  </a:lnTo>
                  <a:lnTo>
                    <a:pt x="481" y="482"/>
                  </a:lnTo>
                  <a:close/>
                  <a:moveTo>
                    <a:pt x="486" y="423"/>
                  </a:moveTo>
                  <a:lnTo>
                    <a:pt x="486" y="423"/>
                  </a:lnTo>
                  <a:lnTo>
                    <a:pt x="483" y="421"/>
                  </a:lnTo>
                  <a:lnTo>
                    <a:pt x="480" y="420"/>
                  </a:lnTo>
                  <a:lnTo>
                    <a:pt x="478" y="417"/>
                  </a:lnTo>
                  <a:lnTo>
                    <a:pt x="477" y="414"/>
                  </a:lnTo>
                  <a:lnTo>
                    <a:pt x="477" y="390"/>
                  </a:lnTo>
                  <a:lnTo>
                    <a:pt x="477" y="390"/>
                  </a:lnTo>
                  <a:lnTo>
                    <a:pt x="478" y="387"/>
                  </a:lnTo>
                  <a:lnTo>
                    <a:pt x="480" y="384"/>
                  </a:lnTo>
                  <a:lnTo>
                    <a:pt x="483" y="381"/>
                  </a:lnTo>
                  <a:lnTo>
                    <a:pt x="486" y="381"/>
                  </a:lnTo>
                  <a:lnTo>
                    <a:pt x="486" y="381"/>
                  </a:lnTo>
                  <a:lnTo>
                    <a:pt x="490" y="381"/>
                  </a:lnTo>
                  <a:lnTo>
                    <a:pt x="493" y="384"/>
                  </a:lnTo>
                  <a:lnTo>
                    <a:pt x="495" y="387"/>
                  </a:lnTo>
                  <a:lnTo>
                    <a:pt x="495" y="390"/>
                  </a:lnTo>
                  <a:lnTo>
                    <a:pt x="495" y="414"/>
                  </a:lnTo>
                  <a:lnTo>
                    <a:pt x="495" y="414"/>
                  </a:lnTo>
                  <a:lnTo>
                    <a:pt x="495" y="417"/>
                  </a:lnTo>
                  <a:lnTo>
                    <a:pt x="493" y="420"/>
                  </a:lnTo>
                  <a:lnTo>
                    <a:pt x="490" y="421"/>
                  </a:lnTo>
                  <a:lnTo>
                    <a:pt x="486" y="423"/>
                  </a:lnTo>
                  <a:lnTo>
                    <a:pt x="486" y="423"/>
                  </a:lnTo>
                  <a:close/>
                  <a:moveTo>
                    <a:pt x="486" y="362"/>
                  </a:moveTo>
                  <a:lnTo>
                    <a:pt x="486" y="362"/>
                  </a:lnTo>
                  <a:lnTo>
                    <a:pt x="483" y="361"/>
                  </a:lnTo>
                  <a:lnTo>
                    <a:pt x="480" y="359"/>
                  </a:lnTo>
                  <a:lnTo>
                    <a:pt x="478" y="356"/>
                  </a:lnTo>
                  <a:lnTo>
                    <a:pt x="477" y="353"/>
                  </a:lnTo>
                  <a:lnTo>
                    <a:pt x="477" y="329"/>
                  </a:lnTo>
                  <a:lnTo>
                    <a:pt x="477" y="329"/>
                  </a:lnTo>
                  <a:lnTo>
                    <a:pt x="478" y="326"/>
                  </a:lnTo>
                  <a:lnTo>
                    <a:pt x="480" y="323"/>
                  </a:lnTo>
                  <a:lnTo>
                    <a:pt x="483" y="320"/>
                  </a:lnTo>
                  <a:lnTo>
                    <a:pt x="486" y="320"/>
                  </a:lnTo>
                  <a:lnTo>
                    <a:pt x="486" y="320"/>
                  </a:lnTo>
                  <a:lnTo>
                    <a:pt x="490" y="320"/>
                  </a:lnTo>
                  <a:lnTo>
                    <a:pt x="493" y="323"/>
                  </a:lnTo>
                  <a:lnTo>
                    <a:pt x="495" y="326"/>
                  </a:lnTo>
                  <a:lnTo>
                    <a:pt x="495" y="329"/>
                  </a:lnTo>
                  <a:lnTo>
                    <a:pt x="495" y="353"/>
                  </a:lnTo>
                  <a:lnTo>
                    <a:pt x="495" y="353"/>
                  </a:lnTo>
                  <a:lnTo>
                    <a:pt x="495" y="356"/>
                  </a:lnTo>
                  <a:lnTo>
                    <a:pt x="493" y="359"/>
                  </a:lnTo>
                  <a:lnTo>
                    <a:pt x="490" y="361"/>
                  </a:lnTo>
                  <a:lnTo>
                    <a:pt x="486" y="362"/>
                  </a:lnTo>
                  <a:lnTo>
                    <a:pt x="486" y="362"/>
                  </a:lnTo>
                  <a:close/>
                  <a:moveTo>
                    <a:pt x="486" y="302"/>
                  </a:moveTo>
                  <a:lnTo>
                    <a:pt x="486" y="302"/>
                  </a:lnTo>
                  <a:lnTo>
                    <a:pt x="483" y="301"/>
                  </a:lnTo>
                  <a:lnTo>
                    <a:pt x="480" y="299"/>
                  </a:lnTo>
                  <a:lnTo>
                    <a:pt x="478" y="296"/>
                  </a:lnTo>
                  <a:lnTo>
                    <a:pt x="477" y="293"/>
                  </a:lnTo>
                  <a:lnTo>
                    <a:pt x="477" y="269"/>
                  </a:lnTo>
                  <a:lnTo>
                    <a:pt x="477" y="269"/>
                  </a:lnTo>
                  <a:lnTo>
                    <a:pt x="478" y="266"/>
                  </a:lnTo>
                  <a:lnTo>
                    <a:pt x="480" y="263"/>
                  </a:lnTo>
                  <a:lnTo>
                    <a:pt x="483" y="260"/>
                  </a:lnTo>
                  <a:lnTo>
                    <a:pt x="486" y="260"/>
                  </a:lnTo>
                  <a:lnTo>
                    <a:pt x="486" y="260"/>
                  </a:lnTo>
                  <a:lnTo>
                    <a:pt x="490" y="260"/>
                  </a:lnTo>
                  <a:lnTo>
                    <a:pt x="493" y="263"/>
                  </a:lnTo>
                  <a:lnTo>
                    <a:pt x="495" y="266"/>
                  </a:lnTo>
                  <a:lnTo>
                    <a:pt x="495" y="269"/>
                  </a:lnTo>
                  <a:lnTo>
                    <a:pt x="495" y="293"/>
                  </a:lnTo>
                  <a:lnTo>
                    <a:pt x="495" y="293"/>
                  </a:lnTo>
                  <a:lnTo>
                    <a:pt x="495" y="296"/>
                  </a:lnTo>
                  <a:lnTo>
                    <a:pt x="493" y="299"/>
                  </a:lnTo>
                  <a:lnTo>
                    <a:pt x="490" y="301"/>
                  </a:lnTo>
                  <a:lnTo>
                    <a:pt x="486" y="302"/>
                  </a:lnTo>
                  <a:lnTo>
                    <a:pt x="486" y="302"/>
                  </a:lnTo>
                  <a:close/>
                  <a:moveTo>
                    <a:pt x="486" y="242"/>
                  </a:moveTo>
                  <a:lnTo>
                    <a:pt x="486" y="242"/>
                  </a:lnTo>
                  <a:lnTo>
                    <a:pt x="483" y="240"/>
                  </a:lnTo>
                  <a:lnTo>
                    <a:pt x="480" y="239"/>
                  </a:lnTo>
                  <a:lnTo>
                    <a:pt x="478" y="236"/>
                  </a:lnTo>
                  <a:lnTo>
                    <a:pt x="477" y="233"/>
                  </a:lnTo>
                  <a:lnTo>
                    <a:pt x="477" y="209"/>
                  </a:lnTo>
                  <a:lnTo>
                    <a:pt x="477" y="209"/>
                  </a:lnTo>
                  <a:lnTo>
                    <a:pt x="478" y="206"/>
                  </a:lnTo>
                  <a:lnTo>
                    <a:pt x="480" y="203"/>
                  </a:lnTo>
                  <a:lnTo>
                    <a:pt x="483" y="200"/>
                  </a:lnTo>
                  <a:lnTo>
                    <a:pt x="486" y="200"/>
                  </a:lnTo>
                  <a:lnTo>
                    <a:pt x="486" y="200"/>
                  </a:lnTo>
                  <a:lnTo>
                    <a:pt x="490" y="200"/>
                  </a:lnTo>
                  <a:lnTo>
                    <a:pt x="493" y="203"/>
                  </a:lnTo>
                  <a:lnTo>
                    <a:pt x="495" y="206"/>
                  </a:lnTo>
                  <a:lnTo>
                    <a:pt x="495" y="209"/>
                  </a:lnTo>
                  <a:lnTo>
                    <a:pt x="495" y="233"/>
                  </a:lnTo>
                  <a:lnTo>
                    <a:pt x="495" y="233"/>
                  </a:lnTo>
                  <a:lnTo>
                    <a:pt x="495" y="236"/>
                  </a:lnTo>
                  <a:lnTo>
                    <a:pt x="493" y="239"/>
                  </a:lnTo>
                  <a:lnTo>
                    <a:pt x="490" y="240"/>
                  </a:lnTo>
                  <a:lnTo>
                    <a:pt x="486" y="242"/>
                  </a:lnTo>
                  <a:lnTo>
                    <a:pt x="486" y="242"/>
                  </a:lnTo>
                  <a:close/>
                  <a:moveTo>
                    <a:pt x="486" y="181"/>
                  </a:moveTo>
                  <a:lnTo>
                    <a:pt x="486" y="181"/>
                  </a:lnTo>
                  <a:lnTo>
                    <a:pt x="483" y="180"/>
                  </a:lnTo>
                  <a:lnTo>
                    <a:pt x="480" y="178"/>
                  </a:lnTo>
                  <a:lnTo>
                    <a:pt x="478" y="175"/>
                  </a:lnTo>
                  <a:lnTo>
                    <a:pt x="477" y="172"/>
                  </a:lnTo>
                  <a:lnTo>
                    <a:pt x="477" y="148"/>
                  </a:lnTo>
                  <a:lnTo>
                    <a:pt x="477" y="148"/>
                  </a:lnTo>
                  <a:lnTo>
                    <a:pt x="478" y="145"/>
                  </a:lnTo>
                  <a:lnTo>
                    <a:pt x="480" y="142"/>
                  </a:lnTo>
                  <a:lnTo>
                    <a:pt x="483" y="139"/>
                  </a:lnTo>
                  <a:lnTo>
                    <a:pt x="486" y="139"/>
                  </a:lnTo>
                  <a:lnTo>
                    <a:pt x="486" y="139"/>
                  </a:lnTo>
                  <a:lnTo>
                    <a:pt x="490" y="139"/>
                  </a:lnTo>
                  <a:lnTo>
                    <a:pt x="493" y="142"/>
                  </a:lnTo>
                  <a:lnTo>
                    <a:pt x="495" y="145"/>
                  </a:lnTo>
                  <a:lnTo>
                    <a:pt x="495" y="148"/>
                  </a:lnTo>
                  <a:lnTo>
                    <a:pt x="495" y="172"/>
                  </a:lnTo>
                  <a:lnTo>
                    <a:pt x="495" y="172"/>
                  </a:lnTo>
                  <a:lnTo>
                    <a:pt x="495" y="175"/>
                  </a:lnTo>
                  <a:lnTo>
                    <a:pt x="493" y="178"/>
                  </a:lnTo>
                  <a:lnTo>
                    <a:pt x="490" y="180"/>
                  </a:lnTo>
                  <a:lnTo>
                    <a:pt x="486" y="181"/>
                  </a:lnTo>
                  <a:lnTo>
                    <a:pt x="486" y="181"/>
                  </a:lnTo>
                  <a:close/>
                  <a:moveTo>
                    <a:pt x="486" y="121"/>
                  </a:moveTo>
                  <a:lnTo>
                    <a:pt x="486" y="121"/>
                  </a:lnTo>
                  <a:lnTo>
                    <a:pt x="483" y="120"/>
                  </a:lnTo>
                  <a:lnTo>
                    <a:pt x="480" y="118"/>
                  </a:lnTo>
                  <a:lnTo>
                    <a:pt x="478" y="115"/>
                  </a:lnTo>
                  <a:lnTo>
                    <a:pt x="477" y="112"/>
                  </a:lnTo>
                  <a:lnTo>
                    <a:pt x="477" y="88"/>
                  </a:lnTo>
                  <a:lnTo>
                    <a:pt x="477" y="88"/>
                  </a:lnTo>
                  <a:lnTo>
                    <a:pt x="478" y="85"/>
                  </a:lnTo>
                  <a:lnTo>
                    <a:pt x="480" y="82"/>
                  </a:lnTo>
                  <a:lnTo>
                    <a:pt x="483" y="79"/>
                  </a:lnTo>
                  <a:lnTo>
                    <a:pt x="486" y="79"/>
                  </a:lnTo>
                  <a:lnTo>
                    <a:pt x="486" y="79"/>
                  </a:lnTo>
                  <a:lnTo>
                    <a:pt x="490" y="79"/>
                  </a:lnTo>
                  <a:lnTo>
                    <a:pt x="493" y="82"/>
                  </a:lnTo>
                  <a:lnTo>
                    <a:pt x="495" y="85"/>
                  </a:lnTo>
                  <a:lnTo>
                    <a:pt x="495" y="88"/>
                  </a:lnTo>
                  <a:lnTo>
                    <a:pt x="495" y="112"/>
                  </a:lnTo>
                  <a:lnTo>
                    <a:pt x="495" y="112"/>
                  </a:lnTo>
                  <a:lnTo>
                    <a:pt x="495" y="115"/>
                  </a:lnTo>
                  <a:lnTo>
                    <a:pt x="493" y="118"/>
                  </a:lnTo>
                  <a:lnTo>
                    <a:pt x="490" y="120"/>
                  </a:lnTo>
                  <a:lnTo>
                    <a:pt x="486" y="121"/>
                  </a:lnTo>
                  <a:lnTo>
                    <a:pt x="486" y="121"/>
                  </a:lnTo>
                  <a:close/>
                  <a:moveTo>
                    <a:pt x="9" y="96"/>
                  </a:moveTo>
                  <a:lnTo>
                    <a:pt x="9" y="96"/>
                  </a:lnTo>
                  <a:lnTo>
                    <a:pt x="6" y="96"/>
                  </a:lnTo>
                  <a:lnTo>
                    <a:pt x="3" y="92"/>
                  </a:lnTo>
                  <a:lnTo>
                    <a:pt x="0" y="89"/>
                  </a:lnTo>
                  <a:lnTo>
                    <a:pt x="0" y="86"/>
                  </a:lnTo>
                  <a:lnTo>
                    <a:pt x="0" y="62"/>
                  </a:lnTo>
                  <a:lnTo>
                    <a:pt x="0" y="62"/>
                  </a:lnTo>
                  <a:lnTo>
                    <a:pt x="0" y="59"/>
                  </a:lnTo>
                  <a:lnTo>
                    <a:pt x="3" y="56"/>
                  </a:lnTo>
                  <a:lnTo>
                    <a:pt x="6" y="53"/>
                  </a:lnTo>
                  <a:lnTo>
                    <a:pt x="9" y="53"/>
                  </a:lnTo>
                  <a:lnTo>
                    <a:pt x="9" y="53"/>
                  </a:lnTo>
                  <a:lnTo>
                    <a:pt x="12" y="53"/>
                  </a:lnTo>
                  <a:lnTo>
                    <a:pt x="15" y="56"/>
                  </a:lnTo>
                  <a:lnTo>
                    <a:pt x="17" y="59"/>
                  </a:lnTo>
                  <a:lnTo>
                    <a:pt x="18" y="62"/>
                  </a:lnTo>
                  <a:lnTo>
                    <a:pt x="18" y="86"/>
                  </a:lnTo>
                  <a:lnTo>
                    <a:pt x="18" y="86"/>
                  </a:lnTo>
                  <a:lnTo>
                    <a:pt x="17" y="89"/>
                  </a:lnTo>
                  <a:lnTo>
                    <a:pt x="15" y="92"/>
                  </a:lnTo>
                  <a:lnTo>
                    <a:pt x="12" y="96"/>
                  </a:lnTo>
                  <a:lnTo>
                    <a:pt x="9" y="96"/>
                  </a:lnTo>
                  <a:lnTo>
                    <a:pt x="9" y="96"/>
                  </a:lnTo>
                  <a:close/>
                  <a:moveTo>
                    <a:pt x="486" y="61"/>
                  </a:moveTo>
                  <a:lnTo>
                    <a:pt x="486" y="61"/>
                  </a:lnTo>
                  <a:lnTo>
                    <a:pt x="483" y="59"/>
                  </a:lnTo>
                  <a:lnTo>
                    <a:pt x="480" y="58"/>
                  </a:lnTo>
                  <a:lnTo>
                    <a:pt x="478" y="55"/>
                  </a:lnTo>
                  <a:lnTo>
                    <a:pt x="477" y="52"/>
                  </a:lnTo>
                  <a:lnTo>
                    <a:pt x="477" y="43"/>
                  </a:lnTo>
                  <a:lnTo>
                    <a:pt x="477" y="43"/>
                  </a:lnTo>
                  <a:lnTo>
                    <a:pt x="477" y="37"/>
                  </a:lnTo>
                  <a:lnTo>
                    <a:pt x="475" y="32"/>
                  </a:lnTo>
                  <a:lnTo>
                    <a:pt x="475" y="32"/>
                  </a:lnTo>
                  <a:lnTo>
                    <a:pt x="474" y="29"/>
                  </a:lnTo>
                  <a:lnTo>
                    <a:pt x="474" y="25"/>
                  </a:lnTo>
                  <a:lnTo>
                    <a:pt x="475" y="22"/>
                  </a:lnTo>
                  <a:lnTo>
                    <a:pt x="478" y="20"/>
                  </a:lnTo>
                  <a:lnTo>
                    <a:pt x="478" y="20"/>
                  </a:lnTo>
                  <a:lnTo>
                    <a:pt x="483" y="19"/>
                  </a:lnTo>
                  <a:lnTo>
                    <a:pt x="486" y="20"/>
                  </a:lnTo>
                  <a:lnTo>
                    <a:pt x="489" y="22"/>
                  </a:lnTo>
                  <a:lnTo>
                    <a:pt x="490" y="25"/>
                  </a:lnTo>
                  <a:lnTo>
                    <a:pt x="490" y="25"/>
                  </a:lnTo>
                  <a:lnTo>
                    <a:pt x="495" y="32"/>
                  </a:lnTo>
                  <a:lnTo>
                    <a:pt x="495" y="43"/>
                  </a:lnTo>
                  <a:lnTo>
                    <a:pt x="495" y="52"/>
                  </a:lnTo>
                  <a:lnTo>
                    <a:pt x="495" y="52"/>
                  </a:lnTo>
                  <a:lnTo>
                    <a:pt x="495" y="55"/>
                  </a:lnTo>
                  <a:lnTo>
                    <a:pt x="493" y="58"/>
                  </a:lnTo>
                  <a:lnTo>
                    <a:pt x="490" y="59"/>
                  </a:lnTo>
                  <a:lnTo>
                    <a:pt x="486" y="61"/>
                  </a:lnTo>
                  <a:lnTo>
                    <a:pt x="486" y="61"/>
                  </a:lnTo>
                  <a:close/>
                  <a:moveTo>
                    <a:pt x="14" y="35"/>
                  </a:moveTo>
                  <a:lnTo>
                    <a:pt x="14" y="35"/>
                  </a:lnTo>
                  <a:lnTo>
                    <a:pt x="9" y="35"/>
                  </a:lnTo>
                  <a:lnTo>
                    <a:pt x="9" y="35"/>
                  </a:lnTo>
                  <a:lnTo>
                    <a:pt x="6" y="32"/>
                  </a:lnTo>
                  <a:lnTo>
                    <a:pt x="5" y="29"/>
                  </a:lnTo>
                  <a:lnTo>
                    <a:pt x="5" y="26"/>
                  </a:lnTo>
                  <a:lnTo>
                    <a:pt x="5" y="23"/>
                  </a:lnTo>
                  <a:lnTo>
                    <a:pt x="5" y="23"/>
                  </a:lnTo>
                  <a:lnTo>
                    <a:pt x="9" y="16"/>
                  </a:lnTo>
                  <a:lnTo>
                    <a:pt x="15" y="11"/>
                  </a:lnTo>
                  <a:lnTo>
                    <a:pt x="21" y="7"/>
                  </a:lnTo>
                  <a:lnTo>
                    <a:pt x="29" y="4"/>
                  </a:lnTo>
                  <a:lnTo>
                    <a:pt x="29" y="4"/>
                  </a:lnTo>
                  <a:lnTo>
                    <a:pt x="32" y="4"/>
                  </a:lnTo>
                  <a:lnTo>
                    <a:pt x="35" y="4"/>
                  </a:lnTo>
                  <a:lnTo>
                    <a:pt x="38" y="7"/>
                  </a:lnTo>
                  <a:lnTo>
                    <a:pt x="39" y="10"/>
                  </a:lnTo>
                  <a:lnTo>
                    <a:pt x="39" y="10"/>
                  </a:lnTo>
                  <a:lnTo>
                    <a:pt x="41" y="13"/>
                  </a:lnTo>
                  <a:lnTo>
                    <a:pt x="39" y="16"/>
                  </a:lnTo>
                  <a:lnTo>
                    <a:pt x="38" y="19"/>
                  </a:lnTo>
                  <a:lnTo>
                    <a:pt x="35" y="20"/>
                  </a:lnTo>
                  <a:lnTo>
                    <a:pt x="35" y="20"/>
                  </a:lnTo>
                  <a:lnTo>
                    <a:pt x="27" y="25"/>
                  </a:lnTo>
                  <a:lnTo>
                    <a:pt x="21" y="31"/>
                  </a:lnTo>
                  <a:lnTo>
                    <a:pt x="21" y="31"/>
                  </a:lnTo>
                  <a:lnTo>
                    <a:pt x="18" y="35"/>
                  </a:lnTo>
                  <a:lnTo>
                    <a:pt x="14" y="35"/>
                  </a:lnTo>
                  <a:lnTo>
                    <a:pt x="14" y="35"/>
                  </a:lnTo>
                  <a:close/>
                  <a:moveTo>
                    <a:pt x="454" y="19"/>
                  </a:moveTo>
                  <a:lnTo>
                    <a:pt x="430" y="19"/>
                  </a:lnTo>
                  <a:lnTo>
                    <a:pt x="430" y="19"/>
                  </a:lnTo>
                  <a:lnTo>
                    <a:pt x="425" y="19"/>
                  </a:lnTo>
                  <a:lnTo>
                    <a:pt x="422" y="17"/>
                  </a:lnTo>
                  <a:lnTo>
                    <a:pt x="421" y="14"/>
                  </a:lnTo>
                  <a:lnTo>
                    <a:pt x="421" y="10"/>
                  </a:lnTo>
                  <a:lnTo>
                    <a:pt x="421" y="10"/>
                  </a:lnTo>
                  <a:lnTo>
                    <a:pt x="421" y="7"/>
                  </a:lnTo>
                  <a:lnTo>
                    <a:pt x="422" y="4"/>
                  </a:lnTo>
                  <a:lnTo>
                    <a:pt x="425" y="2"/>
                  </a:lnTo>
                  <a:lnTo>
                    <a:pt x="430" y="0"/>
                  </a:lnTo>
                  <a:lnTo>
                    <a:pt x="454" y="0"/>
                  </a:lnTo>
                  <a:lnTo>
                    <a:pt x="454" y="0"/>
                  </a:lnTo>
                  <a:lnTo>
                    <a:pt x="457" y="2"/>
                  </a:lnTo>
                  <a:lnTo>
                    <a:pt x="460" y="4"/>
                  </a:lnTo>
                  <a:lnTo>
                    <a:pt x="462" y="7"/>
                  </a:lnTo>
                  <a:lnTo>
                    <a:pt x="463" y="10"/>
                  </a:lnTo>
                  <a:lnTo>
                    <a:pt x="463" y="10"/>
                  </a:lnTo>
                  <a:lnTo>
                    <a:pt x="462" y="14"/>
                  </a:lnTo>
                  <a:lnTo>
                    <a:pt x="460" y="17"/>
                  </a:lnTo>
                  <a:lnTo>
                    <a:pt x="457" y="19"/>
                  </a:lnTo>
                  <a:lnTo>
                    <a:pt x="454" y="19"/>
                  </a:lnTo>
                  <a:lnTo>
                    <a:pt x="454" y="19"/>
                  </a:lnTo>
                  <a:close/>
                  <a:moveTo>
                    <a:pt x="394" y="19"/>
                  </a:moveTo>
                  <a:lnTo>
                    <a:pt x="370" y="19"/>
                  </a:lnTo>
                  <a:lnTo>
                    <a:pt x="370" y="19"/>
                  </a:lnTo>
                  <a:lnTo>
                    <a:pt x="365" y="19"/>
                  </a:lnTo>
                  <a:lnTo>
                    <a:pt x="362" y="17"/>
                  </a:lnTo>
                  <a:lnTo>
                    <a:pt x="360" y="14"/>
                  </a:lnTo>
                  <a:lnTo>
                    <a:pt x="360" y="10"/>
                  </a:lnTo>
                  <a:lnTo>
                    <a:pt x="360" y="10"/>
                  </a:lnTo>
                  <a:lnTo>
                    <a:pt x="360" y="7"/>
                  </a:lnTo>
                  <a:lnTo>
                    <a:pt x="362" y="4"/>
                  </a:lnTo>
                  <a:lnTo>
                    <a:pt x="365" y="2"/>
                  </a:lnTo>
                  <a:lnTo>
                    <a:pt x="370" y="0"/>
                  </a:lnTo>
                  <a:lnTo>
                    <a:pt x="394" y="0"/>
                  </a:lnTo>
                  <a:lnTo>
                    <a:pt x="394" y="0"/>
                  </a:lnTo>
                  <a:lnTo>
                    <a:pt x="397" y="2"/>
                  </a:lnTo>
                  <a:lnTo>
                    <a:pt x="400" y="4"/>
                  </a:lnTo>
                  <a:lnTo>
                    <a:pt x="401" y="7"/>
                  </a:lnTo>
                  <a:lnTo>
                    <a:pt x="403" y="10"/>
                  </a:lnTo>
                  <a:lnTo>
                    <a:pt x="403" y="10"/>
                  </a:lnTo>
                  <a:lnTo>
                    <a:pt x="401" y="14"/>
                  </a:lnTo>
                  <a:lnTo>
                    <a:pt x="400" y="17"/>
                  </a:lnTo>
                  <a:lnTo>
                    <a:pt x="397" y="19"/>
                  </a:lnTo>
                  <a:lnTo>
                    <a:pt x="394" y="19"/>
                  </a:lnTo>
                  <a:lnTo>
                    <a:pt x="394" y="19"/>
                  </a:lnTo>
                  <a:close/>
                  <a:moveTo>
                    <a:pt x="333" y="19"/>
                  </a:moveTo>
                  <a:lnTo>
                    <a:pt x="309" y="19"/>
                  </a:lnTo>
                  <a:lnTo>
                    <a:pt x="309" y="19"/>
                  </a:lnTo>
                  <a:lnTo>
                    <a:pt x="305" y="19"/>
                  </a:lnTo>
                  <a:lnTo>
                    <a:pt x="302" y="17"/>
                  </a:lnTo>
                  <a:lnTo>
                    <a:pt x="300" y="14"/>
                  </a:lnTo>
                  <a:lnTo>
                    <a:pt x="300" y="10"/>
                  </a:lnTo>
                  <a:lnTo>
                    <a:pt x="300" y="10"/>
                  </a:lnTo>
                  <a:lnTo>
                    <a:pt x="300" y="7"/>
                  </a:lnTo>
                  <a:lnTo>
                    <a:pt x="302" y="4"/>
                  </a:lnTo>
                  <a:lnTo>
                    <a:pt x="305" y="2"/>
                  </a:lnTo>
                  <a:lnTo>
                    <a:pt x="309" y="0"/>
                  </a:lnTo>
                  <a:lnTo>
                    <a:pt x="333" y="0"/>
                  </a:lnTo>
                  <a:lnTo>
                    <a:pt x="333" y="0"/>
                  </a:lnTo>
                  <a:lnTo>
                    <a:pt x="336" y="2"/>
                  </a:lnTo>
                  <a:lnTo>
                    <a:pt x="339" y="4"/>
                  </a:lnTo>
                  <a:lnTo>
                    <a:pt x="341" y="7"/>
                  </a:lnTo>
                  <a:lnTo>
                    <a:pt x="342" y="10"/>
                  </a:lnTo>
                  <a:lnTo>
                    <a:pt x="342" y="10"/>
                  </a:lnTo>
                  <a:lnTo>
                    <a:pt x="341" y="14"/>
                  </a:lnTo>
                  <a:lnTo>
                    <a:pt x="339" y="17"/>
                  </a:lnTo>
                  <a:lnTo>
                    <a:pt x="336" y="19"/>
                  </a:lnTo>
                  <a:lnTo>
                    <a:pt x="333" y="19"/>
                  </a:lnTo>
                  <a:lnTo>
                    <a:pt x="333" y="19"/>
                  </a:lnTo>
                  <a:close/>
                  <a:moveTo>
                    <a:pt x="273" y="19"/>
                  </a:moveTo>
                  <a:lnTo>
                    <a:pt x="249" y="19"/>
                  </a:lnTo>
                  <a:lnTo>
                    <a:pt x="249" y="19"/>
                  </a:lnTo>
                  <a:lnTo>
                    <a:pt x="244" y="19"/>
                  </a:lnTo>
                  <a:lnTo>
                    <a:pt x="241" y="17"/>
                  </a:lnTo>
                  <a:lnTo>
                    <a:pt x="240" y="14"/>
                  </a:lnTo>
                  <a:lnTo>
                    <a:pt x="240" y="10"/>
                  </a:lnTo>
                  <a:lnTo>
                    <a:pt x="240" y="10"/>
                  </a:lnTo>
                  <a:lnTo>
                    <a:pt x="240" y="7"/>
                  </a:lnTo>
                  <a:lnTo>
                    <a:pt x="241" y="4"/>
                  </a:lnTo>
                  <a:lnTo>
                    <a:pt x="244" y="2"/>
                  </a:lnTo>
                  <a:lnTo>
                    <a:pt x="249" y="0"/>
                  </a:lnTo>
                  <a:lnTo>
                    <a:pt x="273" y="0"/>
                  </a:lnTo>
                  <a:lnTo>
                    <a:pt x="273" y="0"/>
                  </a:lnTo>
                  <a:lnTo>
                    <a:pt x="276" y="2"/>
                  </a:lnTo>
                  <a:lnTo>
                    <a:pt x="279" y="4"/>
                  </a:lnTo>
                  <a:lnTo>
                    <a:pt x="281" y="7"/>
                  </a:lnTo>
                  <a:lnTo>
                    <a:pt x="282" y="10"/>
                  </a:lnTo>
                  <a:lnTo>
                    <a:pt x="282" y="10"/>
                  </a:lnTo>
                  <a:lnTo>
                    <a:pt x="281" y="14"/>
                  </a:lnTo>
                  <a:lnTo>
                    <a:pt x="279" y="17"/>
                  </a:lnTo>
                  <a:lnTo>
                    <a:pt x="276" y="19"/>
                  </a:lnTo>
                  <a:lnTo>
                    <a:pt x="273" y="19"/>
                  </a:lnTo>
                  <a:lnTo>
                    <a:pt x="273" y="19"/>
                  </a:lnTo>
                  <a:close/>
                  <a:moveTo>
                    <a:pt x="213" y="19"/>
                  </a:moveTo>
                  <a:lnTo>
                    <a:pt x="189" y="19"/>
                  </a:lnTo>
                  <a:lnTo>
                    <a:pt x="189" y="19"/>
                  </a:lnTo>
                  <a:lnTo>
                    <a:pt x="184" y="19"/>
                  </a:lnTo>
                  <a:lnTo>
                    <a:pt x="181" y="17"/>
                  </a:lnTo>
                  <a:lnTo>
                    <a:pt x="179" y="14"/>
                  </a:lnTo>
                  <a:lnTo>
                    <a:pt x="179" y="10"/>
                  </a:lnTo>
                  <a:lnTo>
                    <a:pt x="179" y="10"/>
                  </a:lnTo>
                  <a:lnTo>
                    <a:pt x="179" y="7"/>
                  </a:lnTo>
                  <a:lnTo>
                    <a:pt x="181" y="4"/>
                  </a:lnTo>
                  <a:lnTo>
                    <a:pt x="184" y="2"/>
                  </a:lnTo>
                  <a:lnTo>
                    <a:pt x="189" y="0"/>
                  </a:lnTo>
                  <a:lnTo>
                    <a:pt x="213" y="0"/>
                  </a:lnTo>
                  <a:lnTo>
                    <a:pt x="213" y="0"/>
                  </a:lnTo>
                  <a:lnTo>
                    <a:pt x="216" y="2"/>
                  </a:lnTo>
                  <a:lnTo>
                    <a:pt x="219" y="4"/>
                  </a:lnTo>
                  <a:lnTo>
                    <a:pt x="220" y="7"/>
                  </a:lnTo>
                  <a:lnTo>
                    <a:pt x="222" y="10"/>
                  </a:lnTo>
                  <a:lnTo>
                    <a:pt x="222" y="10"/>
                  </a:lnTo>
                  <a:lnTo>
                    <a:pt x="220" y="14"/>
                  </a:lnTo>
                  <a:lnTo>
                    <a:pt x="219" y="17"/>
                  </a:lnTo>
                  <a:lnTo>
                    <a:pt x="216" y="19"/>
                  </a:lnTo>
                  <a:lnTo>
                    <a:pt x="213" y="19"/>
                  </a:lnTo>
                  <a:lnTo>
                    <a:pt x="213" y="19"/>
                  </a:lnTo>
                  <a:close/>
                  <a:moveTo>
                    <a:pt x="152" y="19"/>
                  </a:moveTo>
                  <a:lnTo>
                    <a:pt x="128" y="19"/>
                  </a:lnTo>
                  <a:lnTo>
                    <a:pt x="128" y="19"/>
                  </a:lnTo>
                  <a:lnTo>
                    <a:pt x="124" y="19"/>
                  </a:lnTo>
                  <a:lnTo>
                    <a:pt x="121" y="17"/>
                  </a:lnTo>
                  <a:lnTo>
                    <a:pt x="119" y="14"/>
                  </a:lnTo>
                  <a:lnTo>
                    <a:pt x="119" y="10"/>
                  </a:lnTo>
                  <a:lnTo>
                    <a:pt x="119" y="10"/>
                  </a:lnTo>
                  <a:lnTo>
                    <a:pt x="119" y="7"/>
                  </a:lnTo>
                  <a:lnTo>
                    <a:pt x="121" y="4"/>
                  </a:lnTo>
                  <a:lnTo>
                    <a:pt x="124" y="2"/>
                  </a:lnTo>
                  <a:lnTo>
                    <a:pt x="128" y="0"/>
                  </a:lnTo>
                  <a:lnTo>
                    <a:pt x="152" y="0"/>
                  </a:lnTo>
                  <a:lnTo>
                    <a:pt x="152" y="0"/>
                  </a:lnTo>
                  <a:lnTo>
                    <a:pt x="155" y="2"/>
                  </a:lnTo>
                  <a:lnTo>
                    <a:pt x="158" y="4"/>
                  </a:lnTo>
                  <a:lnTo>
                    <a:pt x="160" y="7"/>
                  </a:lnTo>
                  <a:lnTo>
                    <a:pt x="161" y="10"/>
                  </a:lnTo>
                  <a:lnTo>
                    <a:pt x="161" y="10"/>
                  </a:lnTo>
                  <a:lnTo>
                    <a:pt x="160" y="14"/>
                  </a:lnTo>
                  <a:lnTo>
                    <a:pt x="158" y="17"/>
                  </a:lnTo>
                  <a:lnTo>
                    <a:pt x="155" y="19"/>
                  </a:lnTo>
                  <a:lnTo>
                    <a:pt x="152" y="19"/>
                  </a:lnTo>
                  <a:lnTo>
                    <a:pt x="152" y="19"/>
                  </a:lnTo>
                  <a:close/>
                  <a:moveTo>
                    <a:pt x="92" y="19"/>
                  </a:moveTo>
                  <a:lnTo>
                    <a:pt x="68" y="19"/>
                  </a:lnTo>
                  <a:lnTo>
                    <a:pt x="68" y="19"/>
                  </a:lnTo>
                  <a:lnTo>
                    <a:pt x="63" y="19"/>
                  </a:lnTo>
                  <a:lnTo>
                    <a:pt x="60" y="17"/>
                  </a:lnTo>
                  <a:lnTo>
                    <a:pt x="59" y="14"/>
                  </a:lnTo>
                  <a:lnTo>
                    <a:pt x="59" y="10"/>
                  </a:lnTo>
                  <a:lnTo>
                    <a:pt x="59" y="10"/>
                  </a:lnTo>
                  <a:lnTo>
                    <a:pt x="59" y="7"/>
                  </a:lnTo>
                  <a:lnTo>
                    <a:pt x="60" y="4"/>
                  </a:lnTo>
                  <a:lnTo>
                    <a:pt x="63" y="2"/>
                  </a:lnTo>
                  <a:lnTo>
                    <a:pt x="68" y="0"/>
                  </a:lnTo>
                  <a:lnTo>
                    <a:pt x="92" y="0"/>
                  </a:lnTo>
                  <a:lnTo>
                    <a:pt x="92" y="0"/>
                  </a:lnTo>
                  <a:lnTo>
                    <a:pt x="95" y="2"/>
                  </a:lnTo>
                  <a:lnTo>
                    <a:pt x="98" y="4"/>
                  </a:lnTo>
                  <a:lnTo>
                    <a:pt x="100" y="7"/>
                  </a:lnTo>
                  <a:lnTo>
                    <a:pt x="101" y="10"/>
                  </a:lnTo>
                  <a:lnTo>
                    <a:pt x="101" y="10"/>
                  </a:lnTo>
                  <a:lnTo>
                    <a:pt x="100" y="14"/>
                  </a:lnTo>
                  <a:lnTo>
                    <a:pt x="98" y="17"/>
                  </a:lnTo>
                  <a:lnTo>
                    <a:pt x="95" y="19"/>
                  </a:lnTo>
                  <a:lnTo>
                    <a:pt x="92" y="19"/>
                  </a:lnTo>
                  <a:lnTo>
                    <a:pt x="92" y="19"/>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cs typeface="Arial" pitchFamily="34" charset="0"/>
              </a:endParaRPr>
            </a:p>
          </p:txBody>
        </p:sp>
      </p:grpSp>
      <p:sp>
        <p:nvSpPr>
          <p:cNvPr id="3" name="TextBox 2"/>
          <p:cNvSpPr txBox="1"/>
          <p:nvPr/>
        </p:nvSpPr>
        <p:spPr>
          <a:xfrm>
            <a:off x="844291" y="580375"/>
            <a:ext cx="1962397" cy="707886"/>
          </a:xfrm>
          <a:prstGeom prst="rect">
            <a:avLst/>
          </a:prstGeom>
          <a:noFill/>
        </p:spPr>
        <p:txBody>
          <a:bodyPr wrap="none" rtlCol="0">
            <a:spAutoFit/>
          </a:bodyPr>
          <a:lstStyle/>
          <a:p>
            <a:pPr defTabSz="457200"/>
            <a:r>
              <a:rPr lang="en-US" sz="4000" dirty="0">
                <a:solidFill>
                  <a:srgbClr val="619AEC"/>
                </a:solidFill>
                <a:latin typeface="HelvNeue Medium for IBM" charset="0"/>
                <a:ea typeface="HelvNeue Medium for IBM" charset="0"/>
                <a:cs typeface="HelvNeue Medium for IBM" charset="0"/>
              </a:rPr>
              <a:t>IBM z14</a:t>
            </a:r>
          </a:p>
        </p:txBody>
      </p:sp>
      <p:sp>
        <p:nvSpPr>
          <p:cNvPr id="67" name="Content Placeholder 2"/>
          <p:cNvSpPr txBox="1">
            <a:spLocks/>
          </p:cNvSpPr>
          <p:nvPr/>
        </p:nvSpPr>
        <p:spPr>
          <a:xfrm>
            <a:off x="4052072" y="1406045"/>
            <a:ext cx="4356796" cy="1026347"/>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400" dirty="0">
                <a:solidFill>
                  <a:prstClr val="black"/>
                </a:solidFill>
                <a:latin typeface="HelvNeue Light for IBM" charset="0"/>
                <a:ea typeface="HelvNeue Light for IBM" charset="0"/>
                <a:cs typeface="HelvNeue Light for IBM" charset="0"/>
              </a:rPr>
              <a:t>Encrypt IBM Z</a:t>
            </a:r>
            <a:r>
              <a:rPr lang="en-US" sz="2400" baseline="30000" dirty="0">
                <a:solidFill>
                  <a:prstClr val="black"/>
                </a:solidFill>
                <a:latin typeface="HelvNeue Light for IBM" charset="0"/>
                <a:ea typeface="HelvNeue Light for IBM" charset="0"/>
                <a:cs typeface="HelvNeue Light for IBM" charset="0"/>
              </a:rPr>
              <a:t>®</a:t>
            </a:r>
            <a:r>
              <a:rPr lang="en-US" sz="2400" dirty="0">
                <a:solidFill>
                  <a:prstClr val="black"/>
                </a:solidFill>
                <a:latin typeface="HelvNeue Light for IBM" charset="0"/>
                <a:ea typeface="HelvNeue Light for IBM" charset="0"/>
                <a:cs typeface="HelvNeue Light for IBM" charset="0"/>
              </a:rPr>
              <a:t> data in-flight and at-rest with new capabilities in hardware, OS, and middleware.</a:t>
            </a:r>
          </a:p>
        </p:txBody>
      </p:sp>
      <p:sp>
        <p:nvSpPr>
          <p:cNvPr id="69" name="Content Placeholder 2"/>
          <p:cNvSpPr txBox="1">
            <a:spLocks/>
          </p:cNvSpPr>
          <p:nvPr/>
        </p:nvSpPr>
        <p:spPr>
          <a:xfrm>
            <a:off x="4488006" y="2881032"/>
            <a:ext cx="3484928" cy="907430"/>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200"/>
              </a:spcAft>
              <a:buFont typeface="Arial" panose="020B0604020202020204" pitchFamily="34" charset="0"/>
              <a:buNone/>
            </a:pPr>
            <a:r>
              <a:rPr lang="en-US" sz="2200" dirty="0">
                <a:solidFill>
                  <a:srgbClr val="F19027"/>
                </a:solidFill>
                <a:latin typeface="HelvNeue Medium Italic for IBM" charset="0"/>
                <a:ea typeface="HelvNeue Medium Italic for IBM" charset="0"/>
                <a:cs typeface="HelvNeue Medium Italic for IBM" charset="0"/>
              </a:rPr>
              <a:t>No Application Changes</a:t>
            </a:r>
          </a:p>
          <a:p>
            <a:pPr marL="0" indent="0" algn="ctr">
              <a:spcBef>
                <a:spcPts val="0"/>
              </a:spcBef>
              <a:spcAft>
                <a:spcPts val="1200"/>
              </a:spcAft>
              <a:buFont typeface="Arial" panose="020B0604020202020204" pitchFamily="34" charset="0"/>
              <a:buNone/>
            </a:pPr>
            <a:r>
              <a:rPr lang="en-US" sz="2200" dirty="0">
                <a:solidFill>
                  <a:srgbClr val="F19027"/>
                </a:solidFill>
                <a:latin typeface="HelvNeue Medium Italic for IBM" charset="0"/>
                <a:ea typeface="HelvNeue Medium Italic for IBM" charset="0"/>
                <a:cs typeface="HelvNeue Medium Italic for IBM" charset="0"/>
              </a:rPr>
              <a:t>No Impact to SLAs</a:t>
            </a:r>
          </a:p>
        </p:txBody>
      </p:sp>
    </p:spTree>
    <p:extLst>
      <p:ext uri="{BB962C8B-B14F-4D97-AF65-F5344CB8AC3E}">
        <p14:creationId xmlns:p14="http://schemas.microsoft.com/office/powerpoint/2010/main" val="1819837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025" y="2707095"/>
            <a:ext cx="3484928" cy="1255305"/>
          </a:xfrm>
          <a:prstGeom prst="rect">
            <a:avLst/>
          </a:prstGeom>
          <a:no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solidFill>
                  <a:srgbClr val="619AEC"/>
                </a:solidFill>
                <a:latin typeface="HelvNeue Medium for IBM" charset="0"/>
                <a:ea typeface="HelvNeue Medium for IBM" charset="0"/>
                <a:cs typeface="HelvNeue Medium for IBM" charset="0"/>
              </a:rPr>
              <a:t>All application and</a:t>
            </a:r>
          </a:p>
          <a:p>
            <a:pPr marL="0" indent="0" algn="ctr">
              <a:buFont typeface="Arial" panose="020B0604020202020204" pitchFamily="34" charset="0"/>
              <a:buNone/>
            </a:pPr>
            <a:r>
              <a:rPr lang="en-US" sz="2200" dirty="0">
                <a:solidFill>
                  <a:srgbClr val="619AEC"/>
                </a:solidFill>
                <a:latin typeface="HelvNeue Medium for IBM" charset="0"/>
                <a:ea typeface="HelvNeue Medium for IBM" charset="0"/>
                <a:cs typeface="HelvNeue Medium for IBM" charset="0"/>
              </a:rPr>
              <a:t> database data</a:t>
            </a:r>
          </a:p>
        </p:txBody>
      </p:sp>
      <p:grpSp>
        <p:nvGrpSpPr>
          <p:cNvPr id="6" name="Group 36"/>
          <p:cNvGrpSpPr>
            <a:grpSpLocks/>
          </p:cNvGrpSpPr>
          <p:nvPr/>
        </p:nvGrpSpPr>
        <p:grpSpPr bwMode="auto">
          <a:xfrm>
            <a:off x="1200499" y="1436025"/>
            <a:ext cx="1249980" cy="910733"/>
            <a:chOff x="3525" y="1799"/>
            <a:chExt cx="483" cy="360"/>
          </a:xfrm>
        </p:grpSpPr>
        <p:sp>
          <p:nvSpPr>
            <p:cNvPr id="7" name="Freeform 37"/>
            <p:cNvSpPr>
              <a:spLocks/>
            </p:cNvSpPr>
            <p:nvPr/>
          </p:nvSpPr>
          <p:spPr bwMode="auto">
            <a:xfrm>
              <a:off x="3529" y="1838"/>
              <a:ext cx="401" cy="50"/>
            </a:xfrm>
            <a:custGeom>
              <a:avLst/>
              <a:gdLst/>
              <a:ahLst/>
              <a:cxnLst>
                <a:cxn ang="0">
                  <a:pos x="875" y="109"/>
                </a:cxn>
                <a:cxn ang="0">
                  <a:pos x="0" y="109"/>
                </a:cxn>
                <a:cxn ang="0">
                  <a:pos x="0" y="23"/>
                </a:cxn>
                <a:cxn ang="0">
                  <a:pos x="0" y="23"/>
                </a:cxn>
                <a:cxn ang="0">
                  <a:pos x="1" y="14"/>
                </a:cxn>
                <a:cxn ang="0">
                  <a:pos x="6" y="6"/>
                </a:cxn>
                <a:cxn ang="0">
                  <a:pos x="14" y="2"/>
                </a:cxn>
                <a:cxn ang="0">
                  <a:pos x="23" y="0"/>
                </a:cxn>
                <a:cxn ang="0">
                  <a:pos x="852" y="0"/>
                </a:cxn>
                <a:cxn ang="0">
                  <a:pos x="852" y="0"/>
                </a:cxn>
                <a:cxn ang="0">
                  <a:pos x="861" y="2"/>
                </a:cxn>
                <a:cxn ang="0">
                  <a:pos x="867" y="6"/>
                </a:cxn>
                <a:cxn ang="0">
                  <a:pos x="873" y="14"/>
                </a:cxn>
                <a:cxn ang="0">
                  <a:pos x="875" y="23"/>
                </a:cxn>
                <a:cxn ang="0">
                  <a:pos x="875" y="109"/>
                </a:cxn>
              </a:cxnLst>
              <a:rect l="0" t="0" r="r" b="b"/>
              <a:pathLst>
                <a:path w="875" h="109">
                  <a:moveTo>
                    <a:pt x="875" y="109"/>
                  </a:moveTo>
                  <a:lnTo>
                    <a:pt x="0" y="109"/>
                  </a:lnTo>
                  <a:lnTo>
                    <a:pt x="0" y="23"/>
                  </a:lnTo>
                  <a:lnTo>
                    <a:pt x="0" y="23"/>
                  </a:lnTo>
                  <a:lnTo>
                    <a:pt x="1" y="14"/>
                  </a:lnTo>
                  <a:lnTo>
                    <a:pt x="6" y="6"/>
                  </a:lnTo>
                  <a:lnTo>
                    <a:pt x="14" y="2"/>
                  </a:lnTo>
                  <a:lnTo>
                    <a:pt x="23" y="0"/>
                  </a:lnTo>
                  <a:lnTo>
                    <a:pt x="852" y="0"/>
                  </a:lnTo>
                  <a:lnTo>
                    <a:pt x="852" y="0"/>
                  </a:lnTo>
                  <a:lnTo>
                    <a:pt x="861" y="2"/>
                  </a:lnTo>
                  <a:lnTo>
                    <a:pt x="867" y="6"/>
                  </a:lnTo>
                  <a:lnTo>
                    <a:pt x="873" y="14"/>
                  </a:lnTo>
                  <a:lnTo>
                    <a:pt x="875" y="23"/>
                  </a:lnTo>
                  <a:lnTo>
                    <a:pt x="875" y="109"/>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9" name="Freeform 38"/>
            <p:cNvSpPr>
              <a:spLocks noEditPoints="1"/>
            </p:cNvSpPr>
            <p:nvPr/>
          </p:nvSpPr>
          <p:spPr bwMode="auto">
            <a:xfrm>
              <a:off x="3525" y="1834"/>
              <a:ext cx="408" cy="58"/>
            </a:xfrm>
            <a:custGeom>
              <a:avLst/>
              <a:gdLst/>
              <a:ahLst/>
              <a:cxnLst>
                <a:cxn ang="0">
                  <a:pos x="884" y="127"/>
                </a:cxn>
                <a:cxn ang="0">
                  <a:pos x="9" y="127"/>
                </a:cxn>
                <a:cxn ang="0">
                  <a:pos x="9" y="127"/>
                </a:cxn>
                <a:cxn ang="0">
                  <a:pos x="6" y="127"/>
                </a:cxn>
                <a:cxn ang="0">
                  <a:pos x="3" y="126"/>
                </a:cxn>
                <a:cxn ang="0">
                  <a:pos x="1" y="123"/>
                </a:cxn>
                <a:cxn ang="0">
                  <a:pos x="0" y="118"/>
                </a:cxn>
                <a:cxn ang="0">
                  <a:pos x="0" y="32"/>
                </a:cxn>
                <a:cxn ang="0">
                  <a:pos x="0" y="32"/>
                </a:cxn>
                <a:cxn ang="0">
                  <a:pos x="1" y="25"/>
                </a:cxn>
                <a:cxn ang="0">
                  <a:pos x="3" y="20"/>
                </a:cxn>
                <a:cxn ang="0">
                  <a:pos x="6" y="14"/>
                </a:cxn>
                <a:cxn ang="0">
                  <a:pos x="9" y="9"/>
                </a:cxn>
                <a:cxn ang="0">
                  <a:pos x="13" y="6"/>
                </a:cxn>
                <a:cxn ang="0">
                  <a:pos x="19" y="3"/>
                </a:cxn>
                <a:cxn ang="0">
                  <a:pos x="24" y="0"/>
                </a:cxn>
                <a:cxn ang="0">
                  <a:pos x="32" y="0"/>
                </a:cxn>
                <a:cxn ang="0">
                  <a:pos x="861" y="0"/>
                </a:cxn>
                <a:cxn ang="0">
                  <a:pos x="861" y="0"/>
                </a:cxn>
                <a:cxn ang="0">
                  <a:pos x="867" y="0"/>
                </a:cxn>
                <a:cxn ang="0">
                  <a:pos x="873" y="3"/>
                </a:cxn>
                <a:cxn ang="0">
                  <a:pos x="879" y="6"/>
                </a:cxn>
                <a:cxn ang="0">
                  <a:pos x="884" y="9"/>
                </a:cxn>
                <a:cxn ang="0">
                  <a:pos x="887" y="14"/>
                </a:cxn>
                <a:cxn ang="0">
                  <a:pos x="890" y="20"/>
                </a:cxn>
                <a:cxn ang="0">
                  <a:pos x="891" y="25"/>
                </a:cxn>
                <a:cxn ang="0">
                  <a:pos x="893" y="32"/>
                </a:cxn>
                <a:cxn ang="0">
                  <a:pos x="893" y="118"/>
                </a:cxn>
                <a:cxn ang="0">
                  <a:pos x="893" y="118"/>
                </a:cxn>
                <a:cxn ang="0">
                  <a:pos x="891" y="123"/>
                </a:cxn>
                <a:cxn ang="0">
                  <a:pos x="890" y="126"/>
                </a:cxn>
                <a:cxn ang="0">
                  <a:pos x="887" y="127"/>
                </a:cxn>
                <a:cxn ang="0">
                  <a:pos x="884" y="127"/>
                </a:cxn>
                <a:cxn ang="0">
                  <a:pos x="884" y="127"/>
                </a:cxn>
                <a:cxn ang="0">
                  <a:pos x="18" y="109"/>
                </a:cxn>
                <a:cxn ang="0">
                  <a:pos x="875" y="109"/>
                </a:cxn>
                <a:cxn ang="0">
                  <a:pos x="875" y="32"/>
                </a:cxn>
                <a:cxn ang="0">
                  <a:pos x="875" y="32"/>
                </a:cxn>
                <a:cxn ang="0">
                  <a:pos x="873" y="26"/>
                </a:cxn>
                <a:cxn ang="0">
                  <a:pos x="870" y="23"/>
                </a:cxn>
                <a:cxn ang="0">
                  <a:pos x="867" y="20"/>
                </a:cxn>
                <a:cxn ang="0">
                  <a:pos x="861" y="19"/>
                </a:cxn>
                <a:cxn ang="0">
                  <a:pos x="32" y="19"/>
                </a:cxn>
                <a:cxn ang="0">
                  <a:pos x="32" y="19"/>
                </a:cxn>
                <a:cxn ang="0">
                  <a:pos x="26" y="20"/>
                </a:cxn>
                <a:cxn ang="0">
                  <a:pos x="23" y="23"/>
                </a:cxn>
                <a:cxn ang="0">
                  <a:pos x="19" y="26"/>
                </a:cxn>
                <a:cxn ang="0">
                  <a:pos x="18" y="32"/>
                </a:cxn>
                <a:cxn ang="0">
                  <a:pos x="18" y="109"/>
                </a:cxn>
              </a:cxnLst>
              <a:rect l="0" t="0" r="r" b="b"/>
              <a:pathLst>
                <a:path w="893" h="127">
                  <a:moveTo>
                    <a:pt x="884" y="127"/>
                  </a:moveTo>
                  <a:lnTo>
                    <a:pt x="9" y="127"/>
                  </a:lnTo>
                  <a:lnTo>
                    <a:pt x="9" y="127"/>
                  </a:lnTo>
                  <a:lnTo>
                    <a:pt x="6" y="127"/>
                  </a:lnTo>
                  <a:lnTo>
                    <a:pt x="3" y="126"/>
                  </a:lnTo>
                  <a:lnTo>
                    <a:pt x="1" y="123"/>
                  </a:lnTo>
                  <a:lnTo>
                    <a:pt x="0" y="118"/>
                  </a:lnTo>
                  <a:lnTo>
                    <a:pt x="0" y="32"/>
                  </a:lnTo>
                  <a:lnTo>
                    <a:pt x="0" y="32"/>
                  </a:lnTo>
                  <a:lnTo>
                    <a:pt x="1" y="25"/>
                  </a:lnTo>
                  <a:lnTo>
                    <a:pt x="3" y="20"/>
                  </a:lnTo>
                  <a:lnTo>
                    <a:pt x="6" y="14"/>
                  </a:lnTo>
                  <a:lnTo>
                    <a:pt x="9" y="9"/>
                  </a:lnTo>
                  <a:lnTo>
                    <a:pt x="13" y="6"/>
                  </a:lnTo>
                  <a:lnTo>
                    <a:pt x="19" y="3"/>
                  </a:lnTo>
                  <a:lnTo>
                    <a:pt x="24" y="0"/>
                  </a:lnTo>
                  <a:lnTo>
                    <a:pt x="32" y="0"/>
                  </a:lnTo>
                  <a:lnTo>
                    <a:pt x="861" y="0"/>
                  </a:lnTo>
                  <a:lnTo>
                    <a:pt x="861" y="0"/>
                  </a:lnTo>
                  <a:lnTo>
                    <a:pt x="867" y="0"/>
                  </a:lnTo>
                  <a:lnTo>
                    <a:pt x="873" y="3"/>
                  </a:lnTo>
                  <a:lnTo>
                    <a:pt x="879" y="6"/>
                  </a:lnTo>
                  <a:lnTo>
                    <a:pt x="884" y="9"/>
                  </a:lnTo>
                  <a:lnTo>
                    <a:pt x="887" y="14"/>
                  </a:lnTo>
                  <a:lnTo>
                    <a:pt x="890" y="20"/>
                  </a:lnTo>
                  <a:lnTo>
                    <a:pt x="891" y="25"/>
                  </a:lnTo>
                  <a:lnTo>
                    <a:pt x="893" y="32"/>
                  </a:lnTo>
                  <a:lnTo>
                    <a:pt x="893" y="118"/>
                  </a:lnTo>
                  <a:lnTo>
                    <a:pt x="893" y="118"/>
                  </a:lnTo>
                  <a:lnTo>
                    <a:pt x="891" y="123"/>
                  </a:lnTo>
                  <a:lnTo>
                    <a:pt x="890" y="126"/>
                  </a:lnTo>
                  <a:lnTo>
                    <a:pt x="887" y="127"/>
                  </a:lnTo>
                  <a:lnTo>
                    <a:pt x="884" y="127"/>
                  </a:lnTo>
                  <a:lnTo>
                    <a:pt x="884" y="127"/>
                  </a:lnTo>
                  <a:close/>
                  <a:moveTo>
                    <a:pt x="18" y="109"/>
                  </a:moveTo>
                  <a:lnTo>
                    <a:pt x="875" y="109"/>
                  </a:lnTo>
                  <a:lnTo>
                    <a:pt x="875" y="32"/>
                  </a:lnTo>
                  <a:lnTo>
                    <a:pt x="875" y="32"/>
                  </a:lnTo>
                  <a:lnTo>
                    <a:pt x="873" y="26"/>
                  </a:lnTo>
                  <a:lnTo>
                    <a:pt x="870" y="23"/>
                  </a:lnTo>
                  <a:lnTo>
                    <a:pt x="867" y="20"/>
                  </a:lnTo>
                  <a:lnTo>
                    <a:pt x="861" y="19"/>
                  </a:lnTo>
                  <a:lnTo>
                    <a:pt x="32" y="19"/>
                  </a:lnTo>
                  <a:lnTo>
                    <a:pt x="32" y="19"/>
                  </a:lnTo>
                  <a:lnTo>
                    <a:pt x="26" y="20"/>
                  </a:lnTo>
                  <a:lnTo>
                    <a:pt x="23" y="23"/>
                  </a:lnTo>
                  <a:lnTo>
                    <a:pt x="19" y="26"/>
                  </a:lnTo>
                  <a:lnTo>
                    <a:pt x="18" y="32"/>
                  </a:lnTo>
                  <a:lnTo>
                    <a:pt x="18" y="109"/>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0" name="Rectangle 39"/>
            <p:cNvSpPr>
              <a:spLocks noChangeArrowheads="1"/>
            </p:cNvSpPr>
            <p:nvPr/>
          </p:nvSpPr>
          <p:spPr bwMode="auto">
            <a:xfrm>
              <a:off x="3630" y="1856"/>
              <a:ext cx="279" cy="18"/>
            </a:xfrm>
            <a:prstGeom prst="rect">
              <a:avLst/>
            </a:prstGeom>
            <a:solidFill>
              <a:srgbClr val="292929"/>
            </a:solidFill>
            <a:ln w="9525">
              <a:noFill/>
              <a:miter lim="800000"/>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2" name="Freeform 40"/>
            <p:cNvSpPr>
              <a:spLocks/>
            </p:cNvSpPr>
            <p:nvPr/>
          </p:nvSpPr>
          <p:spPr bwMode="auto">
            <a:xfrm>
              <a:off x="3553" y="1858"/>
              <a:ext cx="14" cy="14"/>
            </a:xfrm>
            <a:custGeom>
              <a:avLst/>
              <a:gdLst/>
              <a:ahLst/>
              <a:cxnLst>
                <a:cxn ang="0">
                  <a:pos x="30" y="15"/>
                </a:cxn>
                <a:cxn ang="0">
                  <a:pos x="30" y="15"/>
                </a:cxn>
                <a:cxn ang="0">
                  <a:pos x="30" y="21"/>
                </a:cxn>
                <a:cxn ang="0">
                  <a:pos x="25" y="26"/>
                </a:cxn>
                <a:cxn ang="0">
                  <a:pos x="21" y="29"/>
                </a:cxn>
                <a:cxn ang="0">
                  <a:pos x="15" y="30"/>
                </a:cxn>
                <a:cxn ang="0">
                  <a:pos x="15" y="30"/>
                </a:cxn>
                <a:cxn ang="0">
                  <a:pos x="9" y="29"/>
                </a:cxn>
                <a:cxn ang="0">
                  <a:pos x="4" y="26"/>
                </a:cxn>
                <a:cxn ang="0">
                  <a:pos x="1" y="21"/>
                </a:cxn>
                <a:cxn ang="0">
                  <a:pos x="0" y="15"/>
                </a:cxn>
                <a:cxn ang="0">
                  <a:pos x="0" y="15"/>
                </a:cxn>
                <a:cxn ang="0">
                  <a:pos x="1" y="9"/>
                </a:cxn>
                <a:cxn ang="0">
                  <a:pos x="4" y="5"/>
                </a:cxn>
                <a:cxn ang="0">
                  <a:pos x="9" y="2"/>
                </a:cxn>
                <a:cxn ang="0">
                  <a:pos x="15" y="0"/>
                </a:cxn>
                <a:cxn ang="0">
                  <a:pos x="15" y="0"/>
                </a:cxn>
                <a:cxn ang="0">
                  <a:pos x="21" y="2"/>
                </a:cxn>
                <a:cxn ang="0">
                  <a:pos x="25" y="5"/>
                </a:cxn>
                <a:cxn ang="0">
                  <a:pos x="30" y="9"/>
                </a:cxn>
                <a:cxn ang="0">
                  <a:pos x="30" y="15"/>
                </a:cxn>
                <a:cxn ang="0">
                  <a:pos x="30" y="15"/>
                </a:cxn>
              </a:cxnLst>
              <a:rect l="0" t="0" r="r" b="b"/>
              <a:pathLst>
                <a:path w="30" h="30">
                  <a:moveTo>
                    <a:pt x="30" y="15"/>
                  </a:moveTo>
                  <a:lnTo>
                    <a:pt x="30" y="15"/>
                  </a:lnTo>
                  <a:lnTo>
                    <a:pt x="30" y="21"/>
                  </a:lnTo>
                  <a:lnTo>
                    <a:pt x="25" y="26"/>
                  </a:lnTo>
                  <a:lnTo>
                    <a:pt x="21" y="29"/>
                  </a:lnTo>
                  <a:lnTo>
                    <a:pt x="15" y="30"/>
                  </a:lnTo>
                  <a:lnTo>
                    <a:pt x="15" y="30"/>
                  </a:lnTo>
                  <a:lnTo>
                    <a:pt x="9" y="29"/>
                  </a:lnTo>
                  <a:lnTo>
                    <a:pt x="4" y="26"/>
                  </a:lnTo>
                  <a:lnTo>
                    <a:pt x="1" y="21"/>
                  </a:lnTo>
                  <a:lnTo>
                    <a:pt x="0" y="15"/>
                  </a:lnTo>
                  <a:lnTo>
                    <a:pt x="0" y="15"/>
                  </a:lnTo>
                  <a:lnTo>
                    <a:pt x="1" y="9"/>
                  </a:lnTo>
                  <a:lnTo>
                    <a:pt x="4" y="5"/>
                  </a:lnTo>
                  <a:lnTo>
                    <a:pt x="9" y="2"/>
                  </a:lnTo>
                  <a:lnTo>
                    <a:pt x="15" y="0"/>
                  </a:lnTo>
                  <a:lnTo>
                    <a:pt x="15" y="0"/>
                  </a:lnTo>
                  <a:lnTo>
                    <a:pt x="21" y="2"/>
                  </a:lnTo>
                  <a:lnTo>
                    <a:pt x="25" y="5"/>
                  </a:lnTo>
                  <a:lnTo>
                    <a:pt x="30" y="9"/>
                  </a:lnTo>
                  <a:lnTo>
                    <a:pt x="30" y="15"/>
                  </a:lnTo>
                  <a:lnTo>
                    <a:pt x="30" y="1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3" name="Freeform 41"/>
            <p:cNvSpPr>
              <a:spLocks/>
            </p:cNvSpPr>
            <p:nvPr/>
          </p:nvSpPr>
          <p:spPr bwMode="auto">
            <a:xfrm>
              <a:off x="3577" y="1858"/>
              <a:ext cx="14" cy="14"/>
            </a:xfrm>
            <a:custGeom>
              <a:avLst/>
              <a:gdLst/>
              <a:ahLst/>
              <a:cxnLst>
                <a:cxn ang="0">
                  <a:pos x="32" y="15"/>
                </a:cxn>
                <a:cxn ang="0">
                  <a:pos x="32" y="15"/>
                </a:cxn>
                <a:cxn ang="0">
                  <a:pos x="30" y="21"/>
                </a:cxn>
                <a:cxn ang="0">
                  <a:pos x="27" y="26"/>
                </a:cxn>
                <a:cxn ang="0">
                  <a:pos x="21" y="29"/>
                </a:cxn>
                <a:cxn ang="0">
                  <a:pos x="15" y="30"/>
                </a:cxn>
                <a:cxn ang="0">
                  <a:pos x="15" y="30"/>
                </a:cxn>
                <a:cxn ang="0">
                  <a:pos x="9" y="29"/>
                </a:cxn>
                <a:cxn ang="0">
                  <a:pos x="5" y="26"/>
                </a:cxn>
                <a:cxn ang="0">
                  <a:pos x="2" y="21"/>
                </a:cxn>
                <a:cxn ang="0">
                  <a:pos x="0" y="15"/>
                </a:cxn>
                <a:cxn ang="0">
                  <a:pos x="0" y="15"/>
                </a:cxn>
                <a:cxn ang="0">
                  <a:pos x="2" y="9"/>
                </a:cxn>
                <a:cxn ang="0">
                  <a:pos x="5" y="5"/>
                </a:cxn>
                <a:cxn ang="0">
                  <a:pos x="9" y="2"/>
                </a:cxn>
                <a:cxn ang="0">
                  <a:pos x="15" y="0"/>
                </a:cxn>
                <a:cxn ang="0">
                  <a:pos x="15" y="0"/>
                </a:cxn>
                <a:cxn ang="0">
                  <a:pos x="21" y="2"/>
                </a:cxn>
                <a:cxn ang="0">
                  <a:pos x="27" y="5"/>
                </a:cxn>
                <a:cxn ang="0">
                  <a:pos x="30" y="9"/>
                </a:cxn>
                <a:cxn ang="0">
                  <a:pos x="32" y="15"/>
                </a:cxn>
                <a:cxn ang="0">
                  <a:pos x="32" y="15"/>
                </a:cxn>
              </a:cxnLst>
              <a:rect l="0" t="0" r="r" b="b"/>
              <a:pathLst>
                <a:path w="32" h="30">
                  <a:moveTo>
                    <a:pt x="32" y="15"/>
                  </a:moveTo>
                  <a:lnTo>
                    <a:pt x="32" y="15"/>
                  </a:lnTo>
                  <a:lnTo>
                    <a:pt x="30" y="21"/>
                  </a:lnTo>
                  <a:lnTo>
                    <a:pt x="27" y="26"/>
                  </a:lnTo>
                  <a:lnTo>
                    <a:pt x="21" y="29"/>
                  </a:lnTo>
                  <a:lnTo>
                    <a:pt x="15" y="30"/>
                  </a:lnTo>
                  <a:lnTo>
                    <a:pt x="15" y="30"/>
                  </a:lnTo>
                  <a:lnTo>
                    <a:pt x="9" y="29"/>
                  </a:lnTo>
                  <a:lnTo>
                    <a:pt x="5" y="26"/>
                  </a:lnTo>
                  <a:lnTo>
                    <a:pt x="2" y="21"/>
                  </a:lnTo>
                  <a:lnTo>
                    <a:pt x="0" y="15"/>
                  </a:lnTo>
                  <a:lnTo>
                    <a:pt x="0" y="15"/>
                  </a:lnTo>
                  <a:lnTo>
                    <a:pt x="2" y="9"/>
                  </a:lnTo>
                  <a:lnTo>
                    <a:pt x="5" y="5"/>
                  </a:lnTo>
                  <a:lnTo>
                    <a:pt x="9" y="2"/>
                  </a:lnTo>
                  <a:lnTo>
                    <a:pt x="15" y="0"/>
                  </a:lnTo>
                  <a:lnTo>
                    <a:pt x="15" y="0"/>
                  </a:lnTo>
                  <a:lnTo>
                    <a:pt x="21" y="2"/>
                  </a:lnTo>
                  <a:lnTo>
                    <a:pt x="27" y="5"/>
                  </a:lnTo>
                  <a:lnTo>
                    <a:pt x="30" y="9"/>
                  </a:lnTo>
                  <a:lnTo>
                    <a:pt x="32" y="15"/>
                  </a:lnTo>
                  <a:lnTo>
                    <a:pt x="32" y="1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4" name="Freeform 42"/>
            <p:cNvSpPr>
              <a:spLocks/>
            </p:cNvSpPr>
            <p:nvPr/>
          </p:nvSpPr>
          <p:spPr bwMode="auto">
            <a:xfrm>
              <a:off x="3600" y="1858"/>
              <a:ext cx="15" cy="14"/>
            </a:xfrm>
            <a:custGeom>
              <a:avLst/>
              <a:gdLst/>
              <a:ahLst/>
              <a:cxnLst>
                <a:cxn ang="0">
                  <a:pos x="32" y="15"/>
                </a:cxn>
                <a:cxn ang="0">
                  <a:pos x="32" y="15"/>
                </a:cxn>
                <a:cxn ang="0">
                  <a:pos x="30" y="21"/>
                </a:cxn>
                <a:cxn ang="0">
                  <a:pos x="27" y="26"/>
                </a:cxn>
                <a:cxn ang="0">
                  <a:pos x="21" y="29"/>
                </a:cxn>
                <a:cxn ang="0">
                  <a:pos x="15" y="30"/>
                </a:cxn>
                <a:cxn ang="0">
                  <a:pos x="15" y="30"/>
                </a:cxn>
                <a:cxn ang="0">
                  <a:pos x="9" y="29"/>
                </a:cxn>
                <a:cxn ang="0">
                  <a:pos x="5" y="26"/>
                </a:cxn>
                <a:cxn ang="0">
                  <a:pos x="2" y="21"/>
                </a:cxn>
                <a:cxn ang="0">
                  <a:pos x="0" y="15"/>
                </a:cxn>
                <a:cxn ang="0">
                  <a:pos x="0" y="15"/>
                </a:cxn>
                <a:cxn ang="0">
                  <a:pos x="2" y="9"/>
                </a:cxn>
                <a:cxn ang="0">
                  <a:pos x="5" y="5"/>
                </a:cxn>
                <a:cxn ang="0">
                  <a:pos x="9" y="2"/>
                </a:cxn>
                <a:cxn ang="0">
                  <a:pos x="15" y="0"/>
                </a:cxn>
                <a:cxn ang="0">
                  <a:pos x="15" y="0"/>
                </a:cxn>
                <a:cxn ang="0">
                  <a:pos x="21" y="2"/>
                </a:cxn>
                <a:cxn ang="0">
                  <a:pos x="27" y="5"/>
                </a:cxn>
                <a:cxn ang="0">
                  <a:pos x="30" y="9"/>
                </a:cxn>
                <a:cxn ang="0">
                  <a:pos x="32" y="15"/>
                </a:cxn>
                <a:cxn ang="0">
                  <a:pos x="32" y="15"/>
                </a:cxn>
              </a:cxnLst>
              <a:rect l="0" t="0" r="r" b="b"/>
              <a:pathLst>
                <a:path w="32" h="30">
                  <a:moveTo>
                    <a:pt x="32" y="15"/>
                  </a:moveTo>
                  <a:lnTo>
                    <a:pt x="32" y="15"/>
                  </a:lnTo>
                  <a:lnTo>
                    <a:pt x="30" y="21"/>
                  </a:lnTo>
                  <a:lnTo>
                    <a:pt x="27" y="26"/>
                  </a:lnTo>
                  <a:lnTo>
                    <a:pt x="21" y="29"/>
                  </a:lnTo>
                  <a:lnTo>
                    <a:pt x="15" y="30"/>
                  </a:lnTo>
                  <a:lnTo>
                    <a:pt x="15" y="30"/>
                  </a:lnTo>
                  <a:lnTo>
                    <a:pt x="9" y="29"/>
                  </a:lnTo>
                  <a:lnTo>
                    <a:pt x="5" y="26"/>
                  </a:lnTo>
                  <a:lnTo>
                    <a:pt x="2" y="21"/>
                  </a:lnTo>
                  <a:lnTo>
                    <a:pt x="0" y="15"/>
                  </a:lnTo>
                  <a:lnTo>
                    <a:pt x="0" y="15"/>
                  </a:lnTo>
                  <a:lnTo>
                    <a:pt x="2" y="9"/>
                  </a:lnTo>
                  <a:lnTo>
                    <a:pt x="5" y="5"/>
                  </a:lnTo>
                  <a:lnTo>
                    <a:pt x="9" y="2"/>
                  </a:lnTo>
                  <a:lnTo>
                    <a:pt x="15" y="0"/>
                  </a:lnTo>
                  <a:lnTo>
                    <a:pt x="15" y="0"/>
                  </a:lnTo>
                  <a:lnTo>
                    <a:pt x="21" y="2"/>
                  </a:lnTo>
                  <a:lnTo>
                    <a:pt x="27" y="5"/>
                  </a:lnTo>
                  <a:lnTo>
                    <a:pt x="30" y="9"/>
                  </a:lnTo>
                  <a:lnTo>
                    <a:pt x="32" y="15"/>
                  </a:lnTo>
                  <a:lnTo>
                    <a:pt x="32" y="1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5" name="Freeform 43"/>
            <p:cNvSpPr>
              <a:spLocks noEditPoints="1"/>
            </p:cNvSpPr>
            <p:nvPr/>
          </p:nvSpPr>
          <p:spPr bwMode="auto">
            <a:xfrm>
              <a:off x="3525" y="1883"/>
              <a:ext cx="408" cy="276"/>
            </a:xfrm>
            <a:custGeom>
              <a:avLst/>
              <a:gdLst/>
              <a:ahLst/>
              <a:cxnLst>
                <a:cxn ang="0">
                  <a:pos x="884" y="602"/>
                </a:cxn>
                <a:cxn ang="0">
                  <a:pos x="9" y="602"/>
                </a:cxn>
                <a:cxn ang="0">
                  <a:pos x="9" y="602"/>
                </a:cxn>
                <a:cxn ang="0">
                  <a:pos x="6" y="600"/>
                </a:cxn>
                <a:cxn ang="0">
                  <a:pos x="3" y="599"/>
                </a:cxn>
                <a:cxn ang="0">
                  <a:pos x="1" y="596"/>
                </a:cxn>
                <a:cxn ang="0">
                  <a:pos x="0" y="593"/>
                </a:cxn>
                <a:cxn ang="0">
                  <a:pos x="0" y="9"/>
                </a:cxn>
                <a:cxn ang="0">
                  <a:pos x="0" y="9"/>
                </a:cxn>
                <a:cxn ang="0">
                  <a:pos x="1" y="6"/>
                </a:cxn>
                <a:cxn ang="0">
                  <a:pos x="3" y="3"/>
                </a:cxn>
                <a:cxn ang="0">
                  <a:pos x="6" y="1"/>
                </a:cxn>
                <a:cxn ang="0">
                  <a:pos x="9" y="0"/>
                </a:cxn>
                <a:cxn ang="0">
                  <a:pos x="884" y="0"/>
                </a:cxn>
                <a:cxn ang="0">
                  <a:pos x="884" y="0"/>
                </a:cxn>
                <a:cxn ang="0">
                  <a:pos x="887" y="1"/>
                </a:cxn>
                <a:cxn ang="0">
                  <a:pos x="890" y="3"/>
                </a:cxn>
                <a:cxn ang="0">
                  <a:pos x="891" y="6"/>
                </a:cxn>
                <a:cxn ang="0">
                  <a:pos x="893" y="9"/>
                </a:cxn>
                <a:cxn ang="0">
                  <a:pos x="893" y="593"/>
                </a:cxn>
                <a:cxn ang="0">
                  <a:pos x="893" y="593"/>
                </a:cxn>
                <a:cxn ang="0">
                  <a:pos x="891" y="596"/>
                </a:cxn>
                <a:cxn ang="0">
                  <a:pos x="890" y="599"/>
                </a:cxn>
                <a:cxn ang="0">
                  <a:pos x="887" y="600"/>
                </a:cxn>
                <a:cxn ang="0">
                  <a:pos x="884" y="602"/>
                </a:cxn>
                <a:cxn ang="0">
                  <a:pos x="884" y="602"/>
                </a:cxn>
                <a:cxn ang="0">
                  <a:pos x="18" y="584"/>
                </a:cxn>
                <a:cxn ang="0">
                  <a:pos x="875" y="584"/>
                </a:cxn>
                <a:cxn ang="0">
                  <a:pos x="875" y="18"/>
                </a:cxn>
                <a:cxn ang="0">
                  <a:pos x="18" y="18"/>
                </a:cxn>
                <a:cxn ang="0">
                  <a:pos x="18" y="584"/>
                </a:cxn>
              </a:cxnLst>
              <a:rect l="0" t="0" r="r" b="b"/>
              <a:pathLst>
                <a:path w="893" h="602">
                  <a:moveTo>
                    <a:pt x="884" y="602"/>
                  </a:moveTo>
                  <a:lnTo>
                    <a:pt x="9" y="602"/>
                  </a:lnTo>
                  <a:lnTo>
                    <a:pt x="9" y="602"/>
                  </a:lnTo>
                  <a:lnTo>
                    <a:pt x="6" y="600"/>
                  </a:lnTo>
                  <a:lnTo>
                    <a:pt x="3" y="599"/>
                  </a:lnTo>
                  <a:lnTo>
                    <a:pt x="1" y="596"/>
                  </a:lnTo>
                  <a:lnTo>
                    <a:pt x="0" y="593"/>
                  </a:lnTo>
                  <a:lnTo>
                    <a:pt x="0" y="9"/>
                  </a:lnTo>
                  <a:lnTo>
                    <a:pt x="0" y="9"/>
                  </a:lnTo>
                  <a:lnTo>
                    <a:pt x="1" y="6"/>
                  </a:lnTo>
                  <a:lnTo>
                    <a:pt x="3" y="3"/>
                  </a:lnTo>
                  <a:lnTo>
                    <a:pt x="6" y="1"/>
                  </a:lnTo>
                  <a:lnTo>
                    <a:pt x="9" y="0"/>
                  </a:lnTo>
                  <a:lnTo>
                    <a:pt x="884" y="0"/>
                  </a:lnTo>
                  <a:lnTo>
                    <a:pt x="884" y="0"/>
                  </a:lnTo>
                  <a:lnTo>
                    <a:pt x="887" y="1"/>
                  </a:lnTo>
                  <a:lnTo>
                    <a:pt x="890" y="3"/>
                  </a:lnTo>
                  <a:lnTo>
                    <a:pt x="891" y="6"/>
                  </a:lnTo>
                  <a:lnTo>
                    <a:pt x="893" y="9"/>
                  </a:lnTo>
                  <a:lnTo>
                    <a:pt x="893" y="593"/>
                  </a:lnTo>
                  <a:lnTo>
                    <a:pt x="893" y="593"/>
                  </a:lnTo>
                  <a:lnTo>
                    <a:pt x="891" y="596"/>
                  </a:lnTo>
                  <a:lnTo>
                    <a:pt x="890" y="599"/>
                  </a:lnTo>
                  <a:lnTo>
                    <a:pt x="887" y="600"/>
                  </a:lnTo>
                  <a:lnTo>
                    <a:pt x="884" y="602"/>
                  </a:lnTo>
                  <a:lnTo>
                    <a:pt x="884" y="602"/>
                  </a:lnTo>
                  <a:close/>
                  <a:moveTo>
                    <a:pt x="18" y="584"/>
                  </a:moveTo>
                  <a:lnTo>
                    <a:pt x="875" y="584"/>
                  </a:lnTo>
                  <a:lnTo>
                    <a:pt x="875" y="18"/>
                  </a:lnTo>
                  <a:lnTo>
                    <a:pt x="18" y="18"/>
                  </a:lnTo>
                  <a:lnTo>
                    <a:pt x="18" y="58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6" name="Freeform 44"/>
            <p:cNvSpPr>
              <a:spLocks/>
            </p:cNvSpPr>
            <p:nvPr/>
          </p:nvSpPr>
          <p:spPr bwMode="auto">
            <a:xfrm>
              <a:off x="3823" y="2041"/>
              <a:ext cx="10" cy="13"/>
            </a:xfrm>
            <a:custGeom>
              <a:avLst/>
              <a:gdLst/>
              <a:ahLst/>
              <a:cxnLst>
                <a:cxn ang="0">
                  <a:pos x="10" y="30"/>
                </a:cxn>
                <a:cxn ang="0">
                  <a:pos x="10" y="30"/>
                </a:cxn>
                <a:cxn ang="0">
                  <a:pos x="7" y="30"/>
                </a:cxn>
                <a:cxn ang="0">
                  <a:pos x="7" y="30"/>
                </a:cxn>
                <a:cxn ang="0">
                  <a:pos x="3" y="29"/>
                </a:cxn>
                <a:cxn ang="0">
                  <a:pos x="0" y="26"/>
                </a:cxn>
                <a:cxn ang="0">
                  <a:pos x="0" y="21"/>
                </a:cxn>
                <a:cxn ang="0">
                  <a:pos x="0" y="18"/>
                </a:cxn>
                <a:cxn ang="0">
                  <a:pos x="0" y="18"/>
                </a:cxn>
                <a:cxn ang="0">
                  <a:pos x="3" y="8"/>
                </a:cxn>
                <a:cxn ang="0">
                  <a:pos x="3" y="8"/>
                </a:cxn>
                <a:cxn ang="0">
                  <a:pos x="5" y="5"/>
                </a:cxn>
                <a:cxn ang="0">
                  <a:pos x="8" y="2"/>
                </a:cxn>
                <a:cxn ang="0">
                  <a:pos x="11" y="0"/>
                </a:cxn>
                <a:cxn ang="0">
                  <a:pos x="16" y="2"/>
                </a:cxn>
                <a:cxn ang="0">
                  <a:pos x="16" y="2"/>
                </a:cxn>
                <a:cxn ang="0">
                  <a:pos x="19" y="3"/>
                </a:cxn>
                <a:cxn ang="0">
                  <a:pos x="20" y="5"/>
                </a:cxn>
                <a:cxn ang="0">
                  <a:pos x="22" y="9"/>
                </a:cxn>
                <a:cxn ang="0">
                  <a:pos x="22" y="12"/>
                </a:cxn>
                <a:cxn ang="0">
                  <a:pos x="22" y="12"/>
                </a:cxn>
                <a:cxn ang="0">
                  <a:pos x="17" y="24"/>
                </a:cxn>
                <a:cxn ang="0">
                  <a:pos x="17" y="24"/>
                </a:cxn>
                <a:cxn ang="0">
                  <a:pos x="16" y="27"/>
                </a:cxn>
                <a:cxn ang="0">
                  <a:pos x="14" y="29"/>
                </a:cxn>
                <a:cxn ang="0">
                  <a:pos x="10" y="30"/>
                </a:cxn>
                <a:cxn ang="0">
                  <a:pos x="10" y="30"/>
                </a:cxn>
              </a:cxnLst>
              <a:rect l="0" t="0" r="r" b="b"/>
              <a:pathLst>
                <a:path w="22" h="30">
                  <a:moveTo>
                    <a:pt x="10" y="30"/>
                  </a:moveTo>
                  <a:lnTo>
                    <a:pt x="10" y="30"/>
                  </a:lnTo>
                  <a:lnTo>
                    <a:pt x="7" y="30"/>
                  </a:lnTo>
                  <a:lnTo>
                    <a:pt x="7" y="30"/>
                  </a:lnTo>
                  <a:lnTo>
                    <a:pt x="3" y="29"/>
                  </a:lnTo>
                  <a:lnTo>
                    <a:pt x="0" y="26"/>
                  </a:lnTo>
                  <a:lnTo>
                    <a:pt x="0" y="21"/>
                  </a:lnTo>
                  <a:lnTo>
                    <a:pt x="0" y="18"/>
                  </a:lnTo>
                  <a:lnTo>
                    <a:pt x="0" y="18"/>
                  </a:lnTo>
                  <a:lnTo>
                    <a:pt x="3" y="8"/>
                  </a:lnTo>
                  <a:lnTo>
                    <a:pt x="3" y="8"/>
                  </a:lnTo>
                  <a:lnTo>
                    <a:pt x="5" y="5"/>
                  </a:lnTo>
                  <a:lnTo>
                    <a:pt x="8" y="2"/>
                  </a:lnTo>
                  <a:lnTo>
                    <a:pt x="11" y="0"/>
                  </a:lnTo>
                  <a:lnTo>
                    <a:pt x="16" y="2"/>
                  </a:lnTo>
                  <a:lnTo>
                    <a:pt x="16" y="2"/>
                  </a:lnTo>
                  <a:lnTo>
                    <a:pt x="19" y="3"/>
                  </a:lnTo>
                  <a:lnTo>
                    <a:pt x="20" y="5"/>
                  </a:lnTo>
                  <a:lnTo>
                    <a:pt x="22" y="9"/>
                  </a:lnTo>
                  <a:lnTo>
                    <a:pt x="22" y="12"/>
                  </a:lnTo>
                  <a:lnTo>
                    <a:pt x="22" y="12"/>
                  </a:lnTo>
                  <a:lnTo>
                    <a:pt x="17" y="24"/>
                  </a:lnTo>
                  <a:lnTo>
                    <a:pt x="17" y="24"/>
                  </a:lnTo>
                  <a:lnTo>
                    <a:pt x="16" y="27"/>
                  </a:lnTo>
                  <a:lnTo>
                    <a:pt x="14" y="29"/>
                  </a:lnTo>
                  <a:lnTo>
                    <a:pt x="10" y="30"/>
                  </a:lnTo>
                  <a:lnTo>
                    <a:pt x="10" y="30"/>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7" name="Freeform 45"/>
            <p:cNvSpPr>
              <a:spLocks noEditPoints="1"/>
            </p:cNvSpPr>
            <p:nvPr/>
          </p:nvSpPr>
          <p:spPr bwMode="auto">
            <a:xfrm>
              <a:off x="3622" y="1910"/>
              <a:ext cx="204" cy="215"/>
            </a:xfrm>
            <a:custGeom>
              <a:avLst/>
              <a:gdLst/>
              <a:ahLst/>
              <a:cxnLst>
                <a:cxn ang="0">
                  <a:pos x="211" y="459"/>
                </a:cxn>
                <a:cxn ang="0">
                  <a:pos x="250" y="453"/>
                </a:cxn>
                <a:cxn ang="0">
                  <a:pos x="235" y="469"/>
                </a:cxn>
                <a:cxn ang="0">
                  <a:pos x="270" y="454"/>
                </a:cxn>
                <a:cxn ang="0">
                  <a:pos x="309" y="444"/>
                </a:cxn>
                <a:cxn ang="0">
                  <a:pos x="282" y="465"/>
                </a:cxn>
                <a:cxn ang="0">
                  <a:pos x="157" y="456"/>
                </a:cxn>
                <a:cxn ang="0">
                  <a:pos x="166" y="439"/>
                </a:cxn>
                <a:cxn ang="0">
                  <a:pos x="192" y="462"/>
                </a:cxn>
                <a:cxn ang="0">
                  <a:pos x="326" y="438"/>
                </a:cxn>
                <a:cxn ang="0">
                  <a:pos x="361" y="418"/>
                </a:cxn>
                <a:cxn ang="0">
                  <a:pos x="339" y="445"/>
                </a:cxn>
                <a:cxn ang="0">
                  <a:pos x="103" y="427"/>
                </a:cxn>
                <a:cxn ang="0">
                  <a:pos x="115" y="415"/>
                </a:cxn>
                <a:cxn ang="0">
                  <a:pos x="130" y="444"/>
                </a:cxn>
                <a:cxn ang="0">
                  <a:pos x="376" y="400"/>
                </a:cxn>
                <a:cxn ang="0">
                  <a:pos x="407" y="380"/>
                </a:cxn>
                <a:cxn ang="0">
                  <a:pos x="385" y="414"/>
                </a:cxn>
                <a:cxn ang="0">
                  <a:pos x="57" y="386"/>
                </a:cxn>
                <a:cxn ang="0">
                  <a:pos x="72" y="377"/>
                </a:cxn>
                <a:cxn ang="0">
                  <a:pos x="83" y="409"/>
                </a:cxn>
                <a:cxn ang="0">
                  <a:pos x="415" y="355"/>
                </a:cxn>
                <a:cxn ang="0">
                  <a:pos x="442" y="334"/>
                </a:cxn>
                <a:cxn ang="0">
                  <a:pos x="422" y="368"/>
                </a:cxn>
                <a:cxn ang="0">
                  <a:pos x="24" y="332"/>
                </a:cxn>
                <a:cxn ang="0">
                  <a:pos x="53" y="350"/>
                </a:cxn>
                <a:cxn ang="0">
                  <a:pos x="20" y="311"/>
                </a:cxn>
                <a:cxn ang="0">
                  <a:pos x="6" y="273"/>
                </a:cxn>
                <a:cxn ang="0">
                  <a:pos x="29" y="299"/>
                </a:cxn>
                <a:cxn ang="0">
                  <a:pos x="11" y="252"/>
                </a:cxn>
                <a:cxn ang="0">
                  <a:pos x="2" y="219"/>
                </a:cxn>
                <a:cxn ang="0">
                  <a:pos x="18" y="217"/>
                </a:cxn>
                <a:cxn ang="0">
                  <a:pos x="14" y="252"/>
                </a:cxn>
                <a:cxn ang="0">
                  <a:pos x="11" y="192"/>
                </a:cxn>
                <a:cxn ang="0">
                  <a:pos x="21" y="153"/>
                </a:cxn>
                <a:cxn ang="0">
                  <a:pos x="24" y="187"/>
                </a:cxn>
                <a:cxn ang="0">
                  <a:pos x="430" y="141"/>
                </a:cxn>
                <a:cxn ang="0">
                  <a:pos x="425" y="106"/>
                </a:cxn>
                <a:cxn ang="0">
                  <a:pos x="445" y="142"/>
                </a:cxn>
                <a:cxn ang="0">
                  <a:pos x="29" y="136"/>
                </a:cxn>
                <a:cxn ang="0">
                  <a:pos x="50" y="100"/>
                </a:cxn>
                <a:cxn ang="0">
                  <a:pos x="44" y="135"/>
                </a:cxn>
                <a:cxn ang="0">
                  <a:pos x="383" y="77"/>
                </a:cxn>
                <a:cxn ang="0">
                  <a:pos x="392" y="61"/>
                </a:cxn>
                <a:cxn ang="0">
                  <a:pos x="412" y="94"/>
                </a:cxn>
                <a:cxn ang="0">
                  <a:pos x="62" y="85"/>
                </a:cxn>
                <a:cxn ang="0">
                  <a:pos x="91" y="58"/>
                </a:cxn>
                <a:cxn ang="0">
                  <a:pos x="77" y="88"/>
                </a:cxn>
                <a:cxn ang="0">
                  <a:pos x="336" y="44"/>
                </a:cxn>
                <a:cxn ang="0">
                  <a:pos x="345" y="27"/>
                </a:cxn>
                <a:cxn ang="0">
                  <a:pos x="365" y="56"/>
                </a:cxn>
                <a:cxn ang="0">
                  <a:pos x="107" y="43"/>
                </a:cxn>
                <a:cxn ang="0">
                  <a:pos x="143" y="29"/>
                </a:cxn>
                <a:cxn ang="0">
                  <a:pos x="115" y="53"/>
                </a:cxn>
                <a:cxn ang="0">
                  <a:pos x="278" y="20"/>
                </a:cxn>
                <a:cxn ang="0">
                  <a:pos x="311" y="12"/>
                </a:cxn>
                <a:cxn ang="0">
                  <a:pos x="308" y="30"/>
                </a:cxn>
                <a:cxn ang="0">
                  <a:pos x="161" y="15"/>
                </a:cxn>
                <a:cxn ang="0">
                  <a:pos x="201" y="12"/>
                </a:cxn>
                <a:cxn ang="0">
                  <a:pos x="169" y="29"/>
                </a:cxn>
                <a:cxn ang="0">
                  <a:pos x="228" y="18"/>
                </a:cxn>
                <a:cxn ang="0">
                  <a:pos x="226" y="0"/>
                </a:cxn>
                <a:cxn ang="0">
                  <a:pos x="259" y="11"/>
                </a:cxn>
              </a:cxnLst>
              <a:rect l="0" t="0" r="r" b="b"/>
              <a:pathLst>
                <a:path w="447" h="469">
                  <a:moveTo>
                    <a:pt x="235" y="469"/>
                  </a:moveTo>
                  <a:lnTo>
                    <a:pt x="235" y="469"/>
                  </a:lnTo>
                  <a:lnTo>
                    <a:pt x="220" y="469"/>
                  </a:lnTo>
                  <a:lnTo>
                    <a:pt x="220" y="469"/>
                  </a:lnTo>
                  <a:lnTo>
                    <a:pt x="217" y="468"/>
                  </a:lnTo>
                  <a:lnTo>
                    <a:pt x="214" y="466"/>
                  </a:lnTo>
                  <a:lnTo>
                    <a:pt x="213" y="463"/>
                  </a:lnTo>
                  <a:lnTo>
                    <a:pt x="211" y="459"/>
                  </a:lnTo>
                  <a:lnTo>
                    <a:pt x="211" y="459"/>
                  </a:lnTo>
                  <a:lnTo>
                    <a:pt x="213" y="456"/>
                  </a:lnTo>
                  <a:lnTo>
                    <a:pt x="214" y="453"/>
                  </a:lnTo>
                  <a:lnTo>
                    <a:pt x="217" y="451"/>
                  </a:lnTo>
                  <a:lnTo>
                    <a:pt x="222" y="451"/>
                  </a:lnTo>
                  <a:lnTo>
                    <a:pt x="222" y="451"/>
                  </a:lnTo>
                  <a:lnTo>
                    <a:pt x="244" y="451"/>
                  </a:lnTo>
                  <a:lnTo>
                    <a:pt x="244" y="451"/>
                  </a:lnTo>
                  <a:lnTo>
                    <a:pt x="247" y="451"/>
                  </a:lnTo>
                  <a:lnTo>
                    <a:pt x="250" y="453"/>
                  </a:lnTo>
                  <a:lnTo>
                    <a:pt x="252" y="456"/>
                  </a:lnTo>
                  <a:lnTo>
                    <a:pt x="253" y="459"/>
                  </a:lnTo>
                  <a:lnTo>
                    <a:pt x="253" y="459"/>
                  </a:lnTo>
                  <a:lnTo>
                    <a:pt x="253" y="463"/>
                  </a:lnTo>
                  <a:lnTo>
                    <a:pt x="250" y="466"/>
                  </a:lnTo>
                  <a:lnTo>
                    <a:pt x="249" y="468"/>
                  </a:lnTo>
                  <a:lnTo>
                    <a:pt x="244" y="469"/>
                  </a:lnTo>
                  <a:lnTo>
                    <a:pt x="244" y="469"/>
                  </a:lnTo>
                  <a:lnTo>
                    <a:pt x="235" y="469"/>
                  </a:lnTo>
                  <a:lnTo>
                    <a:pt x="235" y="469"/>
                  </a:lnTo>
                  <a:close/>
                  <a:moveTo>
                    <a:pt x="279" y="465"/>
                  </a:moveTo>
                  <a:lnTo>
                    <a:pt x="279" y="465"/>
                  </a:lnTo>
                  <a:lnTo>
                    <a:pt x="276" y="465"/>
                  </a:lnTo>
                  <a:lnTo>
                    <a:pt x="275" y="463"/>
                  </a:lnTo>
                  <a:lnTo>
                    <a:pt x="272" y="460"/>
                  </a:lnTo>
                  <a:lnTo>
                    <a:pt x="270" y="457"/>
                  </a:lnTo>
                  <a:lnTo>
                    <a:pt x="270" y="457"/>
                  </a:lnTo>
                  <a:lnTo>
                    <a:pt x="270" y="454"/>
                  </a:lnTo>
                  <a:lnTo>
                    <a:pt x="272" y="451"/>
                  </a:lnTo>
                  <a:lnTo>
                    <a:pt x="275" y="448"/>
                  </a:lnTo>
                  <a:lnTo>
                    <a:pt x="278" y="447"/>
                  </a:lnTo>
                  <a:lnTo>
                    <a:pt x="278" y="447"/>
                  </a:lnTo>
                  <a:lnTo>
                    <a:pt x="300" y="441"/>
                  </a:lnTo>
                  <a:lnTo>
                    <a:pt x="300" y="441"/>
                  </a:lnTo>
                  <a:lnTo>
                    <a:pt x="303" y="441"/>
                  </a:lnTo>
                  <a:lnTo>
                    <a:pt x="306" y="442"/>
                  </a:lnTo>
                  <a:lnTo>
                    <a:pt x="309" y="444"/>
                  </a:lnTo>
                  <a:lnTo>
                    <a:pt x="311" y="447"/>
                  </a:lnTo>
                  <a:lnTo>
                    <a:pt x="311" y="447"/>
                  </a:lnTo>
                  <a:lnTo>
                    <a:pt x="312" y="451"/>
                  </a:lnTo>
                  <a:lnTo>
                    <a:pt x="311" y="454"/>
                  </a:lnTo>
                  <a:lnTo>
                    <a:pt x="308" y="457"/>
                  </a:lnTo>
                  <a:lnTo>
                    <a:pt x="305" y="459"/>
                  </a:lnTo>
                  <a:lnTo>
                    <a:pt x="305" y="459"/>
                  </a:lnTo>
                  <a:lnTo>
                    <a:pt x="282" y="465"/>
                  </a:lnTo>
                  <a:lnTo>
                    <a:pt x="282" y="465"/>
                  </a:lnTo>
                  <a:lnTo>
                    <a:pt x="279" y="465"/>
                  </a:lnTo>
                  <a:lnTo>
                    <a:pt x="279" y="465"/>
                  </a:lnTo>
                  <a:close/>
                  <a:moveTo>
                    <a:pt x="186" y="463"/>
                  </a:moveTo>
                  <a:lnTo>
                    <a:pt x="186" y="463"/>
                  </a:lnTo>
                  <a:lnTo>
                    <a:pt x="184" y="463"/>
                  </a:lnTo>
                  <a:lnTo>
                    <a:pt x="184" y="463"/>
                  </a:lnTo>
                  <a:lnTo>
                    <a:pt x="160" y="457"/>
                  </a:lnTo>
                  <a:lnTo>
                    <a:pt x="160" y="457"/>
                  </a:lnTo>
                  <a:lnTo>
                    <a:pt x="157" y="456"/>
                  </a:lnTo>
                  <a:lnTo>
                    <a:pt x="155" y="453"/>
                  </a:lnTo>
                  <a:lnTo>
                    <a:pt x="154" y="448"/>
                  </a:lnTo>
                  <a:lnTo>
                    <a:pt x="154" y="445"/>
                  </a:lnTo>
                  <a:lnTo>
                    <a:pt x="154" y="445"/>
                  </a:lnTo>
                  <a:lnTo>
                    <a:pt x="157" y="442"/>
                  </a:lnTo>
                  <a:lnTo>
                    <a:pt x="158" y="441"/>
                  </a:lnTo>
                  <a:lnTo>
                    <a:pt x="163" y="439"/>
                  </a:lnTo>
                  <a:lnTo>
                    <a:pt x="166" y="439"/>
                  </a:lnTo>
                  <a:lnTo>
                    <a:pt x="166" y="439"/>
                  </a:lnTo>
                  <a:lnTo>
                    <a:pt x="187" y="445"/>
                  </a:lnTo>
                  <a:lnTo>
                    <a:pt x="187" y="445"/>
                  </a:lnTo>
                  <a:lnTo>
                    <a:pt x="192" y="447"/>
                  </a:lnTo>
                  <a:lnTo>
                    <a:pt x="193" y="450"/>
                  </a:lnTo>
                  <a:lnTo>
                    <a:pt x="195" y="453"/>
                  </a:lnTo>
                  <a:lnTo>
                    <a:pt x="195" y="457"/>
                  </a:lnTo>
                  <a:lnTo>
                    <a:pt x="195" y="457"/>
                  </a:lnTo>
                  <a:lnTo>
                    <a:pt x="193" y="459"/>
                  </a:lnTo>
                  <a:lnTo>
                    <a:pt x="192" y="462"/>
                  </a:lnTo>
                  <a:lnTo>
                    <a:pt x="189" y="463"/>
                  </a:lnTo>
                  <a:lnTo>
                    <a:pt x="186" y="463"/>
                  </a:lnTo>
                  <a:lnTo>
                    <a:pt x="186" y="463"/>
                  </a:lnTo>
                  <a:close/>
                  <a:moveTo>
                    <a:pt x="335" y="445"/>
                  </a:moveTo>
                  <a:lnTo>
                    <a:pt x="335" y="445"/>
                  </a:lnTo>
                  <a:lnTo>
                    <a:pt x="330" y="444"/>
                  </a:lnTo>
                  <a:lnTo>
                    <a:pt x="327" y="441"/>
                  </a:lnTo>
                  <a:lnTo>
                    <a:pt x="327" y="441"/>
                  </a:lnTo>
                  <a:lnTo>
                    <a:pt x="326" y="438"/>
                  </a:lnTo>
                  <a:lnTo>
                    <a:pt x="327" y="433"/>
                  </a:lnTo>
                  <a:lnTo>
                    <a:pt x="329" y="430"/>
                  </a:lnTo>
                  <a:lnTo>
                    <a:pt x="332" y="429"/>
                  </a:lnTo>
                  <a:lnTo>
                    <a:pt x="332" y="429"/>
                  </a:lnTo>
                  <a:lnTo>
                    <a:pt x="351" y="418"/>
                  </a:lnTo>
                  <a:lnTo>
                    <a:pt x="351" y="418"/>
                  </a:lnTo>
                  <a:lnTo>
                    <a:pt x="355" y="417"/>
                  </a:lnTo>
                  <a:lnTo>
                    <a:pt x="358" y="417"/>
                  </a:lnTo>
                  <a:lnTo>
                    <a:pt x="361" y="418"/>
                  </a:lnTo>
                  <a:lnTo>
                    <a:pt x="364" y="420"/>
                  </a:lnTo>
                  <a:lnTo>
                    <a:pt x="364" y="420"/>
                  </a:lnTo>
                  <a:lnTo>
                    <a:pt x="365" y="424"/>
                  </a:lnTo>
                  <a:lnTo>
                    <a:pt x="365" y="427"/>
                  </a:lnTo>
                  <a:lnTo>
                    <a:pt x="364" y="430"/>
                  </a:lnTo>
                  <a:lnTo>
                    <a:pt x="361" y="433"/>
                  </a:lnTo>
                  <a:lnTo>
                    <a:pt x="361" y="433"/>
                  </a:lnTo>
                  <a:lnTo>
                    <a:pt x="339" y="445"/>
                  </a:lnTo>
                  <a:lnTo>
                    <a:pt x="339" y="445"/>
                  </a:lnTo>
                  <a:lnTo>
                    <a:pt x="335" y="445"/>
                  </a:lnTo>
                  <a:lnTo>
                    <a:pt x="335" y="445"/>
                  </a:lnTo>
                  <a:close/>
                  <a:moveTo>
                    <a:pt x="130" y="444"/>
                  </a:moveTo>
                  <a:lnTo>
                    <a:pt x="130" y="444"/>
                  </a:lnTo>
                  <a:lnTo>
                    <a:pt x="127" y="442"/>
                  </a:lnTo>
                  <a:lnTo>
                    <a:pt x="127" y="442"/>
                  </a:lnTo>
                  <a:lnTo>
                    <a:pt x="106" y="430"/>
                  </a:lnTo>
                  <a:lnTo>
                    <a:pt x="106" y="430"/>
                  </a:lnTo>
                  <a:lnTo>
                    <a:pt x="103" y="427"/>
                  </a:lnTo>
                  <a:lnTo>
                    <a:pt x="101" y="424"/>
                  </a:lnTo>
                  <a:lnTo>
                    <a:pt x="101" y="421"/>
                  </a:lnTo>
                  <a:lnTo>
                    <a:pt x="103" y="417"/>
                  </a:lnTo>
                  <a:lnTo>
                    <a:pt x="103" y="417"/>
                  </a:lnTo>
                  <a:lnTo>
                    <a:pt x="106" y="415"/>
                  </a:lnTo>
                  <a:lnTo>
                    <a:pt x="109" y="414"/>
                  </a:lnTo>
                  <a:lnTo>
                    <a:pt x="112" y="414"/>
                  </a:lnTo>
                  <a:lnTo>
                    <a:pt x="115" y="415"/>
                  </a:lnTo>
                  <a:lnTo>
                    <a:pt x="115" y="415"/>
                  </a:lnTo>
                  <a:lnTo>
                    <a:pt x="134" y="426"/>
                  </a:lnTo>
                  <a:lnTo>
                    <a:pt x="134" y="426"/>
                  </a:lnTo>
                  <a:lnTo>
                    <a:pt x="137" y="429"/>
                  </a:lnTo>
                  <a:lnTo>
                    <a:pt x="139" y="432"/>
                  </a:lnTo>
                  <a:lnTo>
                    <a:pt x="139" y="435"/>
                  </a:lnTo>
                  <a:lnTo>
                    <a:pt x="139" y="439"/>
                  </a:lnTo>
                  <a:lnTo>
                    <a:pt x="139" y="439"/>
                  </a:lnTo>
                  <a:lnTo>
                    <a:pt x="136" y="442"/>
                  </a:lnTo>
                  <a:lnTo>
                    <a:pt x="130" y="444"/>
                  </a:lnTo>
                  <a:lnTo>
                    <a:pt x="130" y="444"/>
                  </a:lnTo>
                  <a:close/>
                  <a:moveTo>
                    <a:pt x="385" y="414"/>
                  </a:moveTo>
                  <a:lnTo>
                    <a:pt x="385" y="414"/>
                  </a:lnTo>
                  <a:lnTo>
                    <a:pt x="380" y="412"/>
                  </a:lnTo>
                  <a:lnTo>
                    <a:pt x="377" y="409"/>
                  </a:lnTo>
                  <a:lnTo>
                    <a:pt x="377" y="409"/>
                  </a:lnTo>
                  <a:lnTo>
                    <a:pt x="376" y="406"/>
                  </a:lnTo>
                  <a:lnTo>
                    <a:pt x="376" y="403"/>
                  </a:lnTo>
                  <a:lnTo>
                    <a:pt x="376" y="400"/>
                  </a:lnTo>
                  <a:lnTo>
                    <a:pt x="379" y="397"/>
                  </a:lnTo>
                  <a:lnTo>
                    <a:pt x="379" y="397"/>
                  </a:lnTo>
                  <a:lnTo>
                    <a:pt x="394" y="382"/>
                  </a:lnTo>
                  <a:lnTo>
                    <a:pt x="394" y="382"/>
                  </a:lnTo>
                  <a:lnTo>
                    <a:pt x="397" y="379"/>
                  </a:lnTo>
                  <a:lnTo>
                    <a:pt x="401" y="379"/>
                  </a:lnTo>
                  <a:lnTo>
                    <a:pt x="404" y="379"/>
                  </a:lnTo>
                  <a:lnTo>
                    <a:pt x="407" y="380"/>
                  </a:lnTo>
                  <a:lnTo>
                    <a:pt x="407" y="380"/>
                  </a:lnTo>
                  <a:lnTo>
                    <a:pt x="409" y="383"/>
                  </a:lnTo>
                  <a:lnTo>
                    <a:pt x="410" y="386"/>
                  </a:lnTo>
                  <a:lnTo>
                    <a:pt x="410" y="391"/>
                  </a:lnTo>
                  <a:lnTo>
                    <a:pt x="407" y="394"/>
                  </a:lnTo>
                  <a:lnTo>
                    <a:pt x="407" y="394"/>
                  </a:lnTo>
                  <a:lnTo>
                    <a:pt x="391" y="411"/>
                  </a:lnTo>
                  <a:lnTo>
                    <a:pt x="391" y="411"/>
                  </a:lnTo>
                  <a:lnTo>
                    <a:pt x="388" y="412"/>
                  </a:lnTo>
                  <a:lnTo>
                    <a:pt x="385" y="414"/>
                  </a:lnTo>
                  <a:lnTo>
                    <a:pt x="385" y="414"/>
                  </a:lnTo>
                  <a:close/>
                  <a:moveTo>
                    <a:pt x="83" y="409"/>
                  </a:moveTo>
                  <a:lnTo>
                    <a:pt x="83" y="409"/>
                  </a:lnTo>
                  <a:lnTo>
                    <a:pt x="78" y="409"/>
                  </a:lnTo>
                  <a:lnTo>
                    <a:pt x="75" y="407"/>
                  </a:lnTo>
                  <a:lnTo>
                    <a:pt x="75" y="407"/>
                  </a:lnTo>
                  <a:lnTo>
                    <a:pt x="59" y="389"/>
                  </a:lnTo>
                  <a:lnTo>
                    <a:pt x="59" y="389"/>
                  </a:lnTo>
                  <a:lnTo>
                    <a:pt x="57" y="386"/>
                  </a:lnTo>
                  <a:lnTo>
                    <a:pt x="57" y="383"/>
                  </a:lnTo>
                  <a:lnTo>
                    <a:pt x="57" y="379"/>
                  </a:lnTo>
                  <a:lnTo>
                    <a:pt x="60" y="377"/>
                  </a:lnTo>
                  <a:lnTo>
                    <a:pt x="60" y="377"/>
                  </a:lnTo>
                  <a:lnTo>
                    <a:pt x="63" y="374"/>
                  </a:lnTo>
                  <a:lnTo>
                    <a:pt x="66" y="374"/>
                  </a:lnTo>
                  <a:lnTo>
                    <a:pt x="69" y="376"/>
                  </a:lnTo>
                  <a:lnTo>
                    <a:pt x="72" y="377"/>
                  </a:lnTo>
                  <a:lnTo>
                    <a:pt x="72" y="377"/>
                  </a:lnTo>
                  <a:lnTo>
                    <a:pt x="89" y="394"/>
                  </a:lnTo>
                  <a:lnTo>
                    <a:pt x="89" y="394"/>
                  </a:lnTo>
                  <a:lnTo>
                    <a:pt x="91" y="397"/>
                  </a:lnTo>
                  <a:lnTo>
                    <a:pt x="92" y="400"/>
                  </a:lnTo>
                  <a:lnTo>
                    <a:pt x="91" y="403"/>
                  </a:lnTo>
                  <a:lnTo>
                    <a:pt x="89" y="406"/>
                  </a:lnTo>
                  <a:lnTo>
                    <a:pt x="89" y="406"/>
                  </a:lnTo>
                  <a:lnTo>
                    <a:pt x="86" y="409"/>
                  </a:lnTo>
                  <a:lnTo>
                    <a:pt x="83" y="409"/>
                  </a:lnTo>
                  <a:lnTo>
                    <a:pt x="83" y="409"/>
                  </a:lnTo>
                  <a:close/>
                  <a:moveTo>
                    <a:pt x="422" y="368"/>
                  </a:moveTo>
                  <a:lnTo>
                    <a:pt x="422" y="368"/>
                  </a:lnTo>
                  <a:lnTo>
                    <a:pt x="418" y="367"/>
                  </a:lnTo>
                  <a:lnTo>
                    <a:pt x="418" y="367"/>
                  </a:lnTo>
                  <a:lnTo>
                    <a:pt x="415" y="364"/>
                  </a:lnTo>
                  <a:lnTo>
                    <a:pt x="415" y="361"/>
                  </a:lnTo>
                  <a:lnTo>
                    <a:pt x="415" y="358"/>
                  </a:lnTo>
                  <a:lnTo>
                    <a:pt x="415" y="355"/>
                  </a:lnTo>
                  <a:lnTo>
                    <a:pt x="415" y="355"/>
                  </a:lnTo>
                  <a:lnTo>
                    <a:pt x="427" y="335"/>
                  </a:lnTo>
                  <a:lnTo>
                    <a:pt x="427" y="335"/>
                  </a:lnTo>
                  <a:lnTo>
                    <a:pt x="430" y="332"/>
                  </a:lnTo>
                  <a:lnTo>
                    <a:pt x="433" y="331"/>
                  </a:lnTo>
                  <a:lnTo>
                    <a:pt x="436" y="331"/>
                  </a:lnTo>
                  <a:lnTo>
                    <a:pt x="439" y="331"/>
                  </a:lnTo>
                  <a:lnTo>
                    <a:pt x="439" y="331"/>
                  </a:lnTo>
                  <a:lnTo>
                    <a:pt x="442" y="334"/>
                  </a:lnTo>
                  <a:lnTo>
                    <a:pt x="443" y="337"/>
                  </a:lnTo>
                  <a:lnTo>
                    <a:pt x="443" y="340"/>
                  </a:lnTo>
                  <a:lnTo>
                    <a:pt x="443" y="343"/>
                  </a:lnTo>
                  <a:lnTo>
                    <a:pt x="443" y="343"/>
                  </a:lnTo>
                  <a:lnTo>
                    <a:pt x="430" y="364"/>
                  </a:lnTo>
                  <a:lnTo>
                    <a:pt x="430" y="364"/>
                  </a:lnTo>
                  <a:lnTo>
                    <a:pt x="427" y="367"/>
                  </a:lnTo>
                  <a:lnTo>
                    <a:pt x="422" y="368"/>
                  </a:lnTo>
                  <a:lnTo>
                    <a:pt x="422" y="368"/>
                  </a:lnTo>
                  <a:close/>
                  <a:moveTo>
                    <a:pt x="45" y="364"/>
                  </a:moveTo>
                  <a:lnTo>
                    <a:pt x="45" y="364"/>
                  </a:lnTo>
                  <a:lnTo>
                    <a:pt x="41" y="362"/>
                  </a:lnTo>
                  <a:lnTo>
                    <a:pt x="36" y="359"/>
                  </a:lnTo>
                  <a:lnTo>
                    <a:pt x="36" y="359"/>
                  </a:lnTo>
                  <a:lnTo>
                    <a:pt x="26" y="338"/>
                  </a:lnTo>
                  <a:lnTo>
                    <a:pt x="26" y="338"/>
                  </a:lnTo>
                  <a:lnTo>
                    <a:pt x="24" y="335"/>
                  </a:lnTo>
                  <a:lnTo>
                    <a:pt x="24" y="332"/>
                  </a:lnTo>
                  <a:lnTo>
                    <a:pt x="26" y="329"/>
                  </a:lnTo>
                  <a:lnTo>
                    <a:pt x="29" y="326"/>
                  </a:lnTo>
                  <a:lnTo>
                    <a:pt x="29" y="326"/>
                  </a:lnTo>
                  <a:lnTo>
                    <a:pt x="33" y="326"/>
                  </a:lnTo>
                  <a:lnTo>
                    <a:pt x="36" y="326"/>
                  </a:lnTo>
                  <a:lnTo>
                    <a:pt x="39" y="328"/>
                  </a:lnTo>
                  <a:lnTo>
                    <a:pt x="41" y="331"/>
                  </a:lnTo>
                  <a:lnTo>
                    <a:pt x="41" y="331"/>
                  </a:lnTo>
                  <a:lnTo>
                    <a:pt x="53" y="350"/>
                  </a:lnTo>
                  <a:lnTo>
                    <a:pt x="53" y="350"/>
                  </a:lnTo>
                  <a:lnTo>
                    <a:pt x="53" y="353"/>
                  </a:lnTo>
                  <a:lnTo>
                    <a:pt x="53" y="358"/>
                  </a:lnTo>
                  <a:lnTo>
                    <a:pt x="51" y="361"/>
                  </a:lnTo>
                  <a:lnTo>
                    <a:pt x="50" y="362"/>
                  </a:lnTo>
                  <a:lnTo>
                    <a:pt x="50" y="362"/>
                  </a:lnTo>
                  <a:lnTo>
                    <a:pt x="45" y="364"/>
                  </a:lnTo>
                  <a:lnTo>
                    <a:pt x="45" y="364"/>
                  </a:lnTo>
                  <a:close/>
                  <a:moveTo>
                    <a:pt x="20" y="311"/>
                  </a:moveTo>
                  <a:lnTo>
                    <a:pt x="20" y="311"/>
                  </a:lnTo>
                  <a:lnTo>
                    <a:pt x="15" y="309"/>
                  </a:lnTo>
                  <a:lnTo>
                    <a:pt x="12" y="306"/>
                  </a:lnTo>
                  <a:lnTo>
                    <a:pt x="11" y="305"/>
                  </a:lnTo>
                  <a:lnTo>
                    <a:pt x="11" y="305"/>
                  </a:lnTo>
                  <a:lnTo>
                    <a:pt x="5" y="281"/>
                  </a:lnTo>
                  <a:lnTo>
                    <a:pt x="5" y="281"/>
                  </a:lnTo>
                  <a:lnTo>
                    <a:pt x="5" y="276"/>
                  </a:lnTo>
                  <a:lnTo>
                    <a:pt x="6" y="273"/>
                  </a:lnTo>
                  <a:lnTo>
                    <a:pt x="9" y="272"/>
                  </a:lnTo>
                  <a:lnTo>
                    <a:pt x="12" y="270"/>
                  </a:lnTo>
                  <a:lnTo>
                    <a:pt x="12" y="270"/>
                  </a:lnTo>
                  <a:lnTo>
                    <a:pt x="17" y="270"/>
                  </a:lnTo>
                  <a:lnTo>
                    <a:pt x="20" y="272"/>
                  </a:lnTo>
                  <a:lnTo>
                    <a:pt x="21" y="273"/>
                  </a:lnTo>
                  <a:lnTo>
                    <a:pt x="23" y="276"/>
                  </a:lnTo>
                  <a:lnTo>
                    <a:pt x="23" y="276"/>
                  </a:lnTo>
                  <a:lnTo>
                    <a:pt x="29" y="299"/>
                  </a:lnTo>
                  <a:lnTo>
                    <a:pt x="29" y="299"/>
                  </a:lnTo>
                  <a:lnTo>
                    <a:pt x="29" y="302"/>
                  </a:lnTo>
                  <a:lnTo>
                    <a:pt x="27" y="306"/>
                  </a:lnTo>
                  <a:lnTo>
                    <a:pt x="26" y="308"/>
                  </a:lnTo>
                  <a:lnTo>
                    <a:pt x="23" y="309"/>
                  </a:lnTo>
                  <a:lnTo>
                    <a:pt x="23" y="309"/>
                  </a:lnTo>
                  <a:lnTo>
                    <a:pt x="20" y="311"/>
                  </a:lnTo>
                  <a:lnTo>
                    <a:pt x="20" y="311"/>
                  </a:lnTo>
                  <a:close/>
                  <a:moveTo>
                    <a:pt x="11" y="252"/>
                  </a:moveTo>
                  <a:lnTo>
                    <a:pt x="11" y="252"/>
                  </a:lnTo>
                  <a:lnTo>
                    <a:pt x="6" y="252"/>
                  </a:lnTo>
                  <a:lnTo>
                    <a:pt x="3" y="251"/>
                  </a:lnTo>
                  <a:lnTo>
                    <a:pt x="2" y="248"/>
                  </a:lnTo>
                  <a:lnTo>
                    <a:pt x="2" y="243"/>
                  </a:lnTo>
                  <a:lnTo>
                    <a:pt x="2" y="243"/>
                  </a:lnTo>
                  <a:lnTo>
                    <a:pt x="0" y="234"/>
                  </a:lnTo>
                  <a:lnTo>
                    <a:pt x="0" y="234"/>
                  </a:lnTo>
                  <a:lnTo>
                    <a:pt x="2" y="219"/>
                  </a:lnTo>
                  <a:lnTo>
                    <a:pt x="2" y="219"/>
                  </a:lnTo>
                  <a:lnTo>
                    <a:pt x="2" y="216"/>
                  </a:lnTo>
                  <a:lnTo>
                    <a:pt x="5" y="213"/>
                  </a:lnTo>
                  <a:lnTo>
                    <a:pt x="8" y="211"/>
                  </a:lnTo>
                  <a:lnTo>
                    <a:pt x="11" y="211"/>
                  </a:lnTo>
                  <a:lnTo>
                    <a:pt x="11" y="211"/>
                  </a:lnTo>
                  <a:lnTo>
                    <a:pt x="15" y="211"/>
                  </a:lnTo>
                  <a:lnTo>
                    <a:pt x="17" y="214"/>
                  </a:lnTo>
                  <a:lnTo>
                    <a:pt x="18" y="217"/>
                  </a:lnTo>
                  <a:lnTo>
                    <a:pt x="20" y="220"/>
                  </a:lnTo>
                  <a:lnTo>
                    <a:pt x="20" y="220"/>
                  </a:lnTo>
                  <a:lnTo>
                    <a:pt x="18" y="234"/>
                  </a:lnTo>
                  <a:lnTo>
                    <a:pt x="18" y="234"/>
                  </a:lnTo>
                  <a:lnTo>
                    <a:pt x="20" y="243"/>
                  </a:lnTo>
                  <a:lnTo>
                    <a:pt x="20" y="243"/>
                  </a:lnTo>
                  <a:lnTo>
                    <a:pt x="18" y="246"/>
                  </a:lnTo>
                  <a:lnTo>
                    <a:pt x="17" y="249"/>
                  </a:lnTo>
                  <a:lnTo>
                    <a:pt x="14" y="252"/>
                  </a:lnTo>
                  <a:lnTo>
                    <a:pt x="11" y="252"/>
                  </a:lnTo>
                  <a:lnTo>
                    <a:pt x="11" y="252"/>
                  </a:lnTo>
                  <a:lnTo>
                    <a:pt x="11" y="252"/>
                  </a:lnTo>
                  <a:lnTo>
                    <a:pt x="11" y="252"/>
                  </a:lnTo>
                  <a:close/>
                  <a:moveTo>
                    <a:pt x="15" y="193"/>
                  </a:moveTo>
                  <a:lnTo>
                    <a:pt x="15" y="193"/>
                  </a:lnTo>
                  <a:lnTo>
                    <a:pt x="14" y="193"/>
                  </a:lnTo>
                  <a:lnTo>
                    <a:pt x="14" y="193"/>
                  </a:lnTo>
                  <a:lnTo>
                    <a:pt x="11" y="192"/>
                  </a:lnTo>
                  <a:lnTo>
                    <a:pt x="8" y="190"/>
                  </a:lnTo>
                  <a:lnTo>
                    <a:pt x="6" y="186"/>
                  </a:lnTo>
                  <a:lnTo>
                    <a:pt x="6" y="183"/>
                  </a:lnTo>
                  <a:lnTo>
                    <a:pt x="6" y="183"/>
                  </a:lnTo>
                  <a:lnTo>
                    <a:pt x="14" y="159"/>
                  </a:lnTo>
                  <a:lnTo>
                    <a:pt x="14" y="159"/>
                  </a:lnTo>
                  <a:lnTo>
                    <a:pt x="15" y="156"/>
                  </a:lnTo>
                  <a:lnTo>
                    <a:pt x="18" y="154"/>
                  </a:lnTo>
                  <a:lnTo>
                    <a:pt x="21" y="153"/>
                  </a:lnTo>
                  <a:lnTo>
                    <a:pt x="24" y="154"/>
                  </a:lnTo>
                  <a:lnTo>
                    <a:pt x="24" y="154"/>
                  </a:lnTo>
                  <a:lnTo>
                    <a:pt x="27" y="156"/>
                  </a:lnTo>
                  <a:lnTo>
                    <a:pt x="30" y="159"/>
                  </a:lnTo>
                  <a:lnTo>
                    <a:pt x="30" y="162"/>
                  </a:lnTo>
                  <a:lnTo>
                    <a:pt x="30" y="165"/>
                  </a:lnTo>
                  <a:lnTo>
                    <a:pt x="30" y="165"/>
                  </a:lnTo>
                  <a:lnTo>
                    <a:pt x="24" y="187"/>
                  </a:lnTo>
                  <a:lnTo>
                    <a:pt x="24" y="187"/>
                  </a:lnTo>
                  <a:lnTo>
                    <a:pt x="23" y="190"/>
                  </a:lnTo>
                  <a:lnTo>
                    <a:pt x="21" y="192"/>
                  </a:lnTo>
                  <a:lnTo>
                    <a:pt x="18" y="193"/>
                  </a:lnTo>
                  <a:lnTo>
                    <a:pt x="15" y="193"/>
                  </a:lnTo>
                  <a:lnTo>
                    <a:pt x="15" y="193"/>
                  </a:lnTo>
                  <a:close/>
                  <a:moveTo>
                    <a:pt x="437" y="145"/>
                  </a:moveTo>
                  <a:lnTo>
                    <a:pt x="437" y="145"/>
                  </a:lnTo>
                  <a:lnTo>
                    <a:pt x="433" y="144"/>
                  </a:lnTo>
                  <a:lnTo>
                    <a:pt x="430" y="141"/>
                  </a:lnTo>
                  <a:lnTo>
                    <a:pt x="430" y="141"/>
                  </a:lnTo>
                  <a:lnTo>
                    <a:pt x="419" y="119"/>
                  </a:lnTo>
                  <a:lnTo>
                    <a:pt x="419" y="119"/>
                  </a:lnTo>
                  <a:lnTo>
                    <a:pt x="418" y="116"/>
                  </a:lnTo>
                  <a:lnTo>
                    <a:pt x="418" y="113"/>
                  </a:lnTo>
                  <a:lnTo>
                    <a:pt x="419" y="110"/>
                  </a:lnTo>
                  <a:lnTo>
                    <a:pt x="421" y="107"/>
                  </a:lnTo>
                  <a:lnTo>
                    <a:pt x="421" y="107"/>
                  </a:lnTo>
                  <a:lnTo>
                    <a:pt x="425" y="106"/>
                  </a:lnTo>
                  <a:lnTo>
                    <a:pt x="428" y="106"/>
                  </a:lnTo>
                  <a:lnTo>
                    <a:pt x="431" y="107"/>
                  </a:lnTo>
                  <a:lnTo>
                    <a:pt x="434" y="110"/>
                  </a:lnTo>
                  <a:lnTo>
                    <a:pt x="434" y="110"/>
                  </a:lnTo>
                  <a:lnTo>
                    <a:pt x="447" y="132"/>
                  </a:lnTo>
                  <a:lnTo>
                    <a:pt x="447" y="132"/>
                  </a:lnTo>
                  <a:lnTo>
                    <a:pt x="447" y="136"/>
                  </a:lnTo>
                  <a:lnTo>
                    <a:pt x="447" y="139"/>
                  </a:lnTo>
                  <a:lnTo>
                    <a:pt x="445" y="142"/>
                  </a:lnTo>
                  <a:lnTo>
                    <a:pt x="442" y="144"/>
                  </a:lnTo>
                  <a:lnTo>
                    <a:pt x="442" y="144"/>
                  </a:lnTo>
                  <a:lnTo>
                    <a:pt x="437" y="145"/>
                  </a:lnTo>
                  <a:lnTo>
                    <a:pt x="437" y="145"/>
                  </a:lnTo>
                  <a:close/>
                  <a:moveTo>
                    <a:pt x="36" y="139"/>
                  </a:moveTo>
                  <a:lnTo>
                    <a:pt x="36" y="139"/>
                  </a:lnTo>
                  <a:lnTo>
                    <a:pt x="32" y="138"/>
                  </a:lnTo>
                  <a:lnTo>
                    <a:pt x="32" y="138"/>
                  </a:lnTo>
                  <a:lnTo>
                    <a:pt x="29" y="136"/>
                  </a:lnTo>
                  <a:lnTo>
                    <a:pt x="27" y="132"/>
                  </a:lnTo>
                  <a:lnTo>
                    <a:pt x="27" y="128"/>
                  </a:lnTo>
                  <a:lnTo>
                    <a:pt x="27" y="125"/>
                  </a:lnTo>
                  <a:lnTo>
                    <a:pt x="27" y="125"/>
                  </a:lnTo>
                  <a:lnTo>
                    <a:pt x="41" y="104"/>
                  </a:lnTo>
                  <a:lnTo>
                    <a:pt x="41" y="104"/>
                  </a:lnTo>
                  <a:lnTo>
                    <a:pt x="42" y="101"/>
                  </a:lnTo>
                  <a:lnTo>
                    <a:pt x="47" y="100"/>
                  </a:lnTo>
                  <a:lnTo>
                    <a:pt x="50" y="100"/>
                  </a:lnTo>
                  <a:lnTo>
                    <a:pt x="53" y="101"/>
                  </a:lnTo>
                  <a:lnTo>
                    <a:pt x="53" y="101"/>
                  </a:lnTo>
                  <a:lnTo>
                    <a:pt x="56" y="104"/>
                  </a:lnTo>
                  <a:lnTo>
                    <a:pt x="57" y="107"/>
                  </a:lnTo>
                  <a:lnTo>
                    <a:pt x="57" y="110"/>
                  </a:lnTo>
                  <a:lnTo>
                    <a:pt x="56" y="115"/>
                  </a:lnTo>
                  <a:lnTo>
                    <a:pt x="56" y="115"/>
                  </a:lnTo>
                  <a:lnTo>
                    <a:pt x="44" y="135"/>
                  </a:lnTo>
                  <a:lnTo>
                    <a:pt x="44" y="135"/>
                  </a:lnTo>
                  <a:lnTo>
                    <a:pt x="41" y="138"/>
                  </a:lnTo>
                  <a:lnTo>
                    <a:pt x="36" y="139"/>
                  </a:lnTo>
                  <a:lnTo>
                    <a:pt x="36" y="139"/>
                  </a:lnTo>
                  <a:close/>
                  <a:moveTo>
                    <a:pt x="406" y="95"/>
                  </a:moveTo>
                  <a:lnTo>
                    <a:pt x="406" y="95"/>
                  </a:lnTo>
                  <a:lnTo>
                    <a:pt x="401" y="95"/>
                  </a:lnTo>
                  <a:lnTo>
                    <a:pt x="398" y="92"/>
                  </a:lnTo>
                  <a:lnTo>
                    <a:pt x="398" y="92"/>
                  </a:lnTo>
                  <a:lnTo>
                    <a:pt x="383" y="77"/>
                  </a:lnTo>
                  <a:lnTo>
                    <a:pt x="383" y="77"/>
                  </a:lnTo>
                  <a:lnTo>
                    <a:pt x="380" y="74"/>
                  </a:lnTo>
                  <a:lnTo>
                    <a:pt x="380" y="70"/>
                  </a:lnTo>
                  <a:lnTo>
                    <a:pt x="380" y="67"/>
                  </a:lnTo>
                  <a:lnTo>
                    <a:pt x="382" y="64"/>
                  </a:lnTo>
                  <a:lnTo>
                    <a:pt x="382" y="64"/>
                  </a:lnTo>
                  <a:lnTo>
                    <a:pt x="385" y="62"/>
                  </a:lnTo>
                  <a:lnTo>
                    <a:pt x="389" y="61"/>
                  </a:lnTo>
                  <a:lnTo>
                    <a:pt x="392" y="61"/>
                  </a:lnTo>
                  <a:lnTo>
                    <a:pt x="395" y="64"/>
                  </a:lnTo>
                  <a:lnTo>
                    <a:pt x="395" y="64"/>
                  </a:lnTo>
                  <a:lnTo>
                    <a:pt x="412" y="80"/>
                  </a:lnTo>
                  <a:lnTo>
                    <a:pt x="412" y="80"/>
                  </a:lnTo>
                  <a:lnTo>
                    <a:pt x="413" y="85"/>
                  </a:lnTo>
                  <a:lnTo>
                    <a:pt x="415" y="88"/>
                  </a:lnTo>
                  <a:lnTo>
                    <a:pt x="413" y="91"/>
                  </a:lnTo>
                  <a:lnTo>
                    <a:pt x="412" y="94"/>
                  </a:lnTo>
                  <a:lnTo>
                    <a:pt x="412" y="94"/>
                  </a:lnTo>
                  <a:lnTo>
                    <a:pt x="409" y="95"/>
                  </a:lnTo>
                  <a:lnTo>
                    <a:pt x="406" y="95"/>
                  </a:lnTo>
                  <a:lnTo>
                    <a:pt x="406" y="95"/>
                  </a:lnTo>
                  <a:close/>
                  <a:moveTo>
                    <a:pt x="69" y="91"/>
                  </a:moveTo>
                  <a:lnTo>
                    <a:pt x="69" y="91"/>
                  </a:lnTo>
                  <a:lnTo>
                    <a:pt x="66" y="89"/>
                  </a:lnTo>
                  <a:lnTo>
                    <a:pt x="63" y="88"/>
                  </a:lnTo>
                  <a:lnTo>
                    <a:pt x="63" y="88"/>
                  </a:lnTo>
                  <a:lnTo>
                    <a:pt x="62" y="85"/>
                  </a:lnTo>
                  <a:lnTo>
                    <a:pt x="60" y="82"/>
                  </a:lnTo>
                  <a:lnTo>
                    <a:pt x="62" y="79"/>
                  </a:lnTo>
                  <a:lnTo>
                    <a:pt x="63" y="76"/>
                  </a:lnTo>
                  <a:lnTo>
                    <a:pt x="63" y="76"/>
                  </a:lnTo>
                  <a:lnTo>
                    <a:pt x="81" y="58"/>
                  </a:lnTo>
                  <a:lnTo>
                    <a:pt x="81" y="58"/>
                  </a:lnTo>
                  <a:lnTo>
                    <a:pt x="85" y="56"/>
                  </a:lnTo>
                  <a:lnTo>
                    <a:pt x="88" y="56"/>
                  </a:lnTo>
                  <a:lnTo>
                    <a:pt x="91" y="58"/>
                  </a:lnTo>
                  <a:lnTo>
                    <a:pt x="94" y="59"/>
                  </a:lnTo>
                  <a:lnTo>
                    <a:pt x="94" y="59"/>
                  </a:lnTo>
                  <a:lnTo>
                    <a:pt x="95" y="62"/>
                  </a:lnTo>
                  <a:lnTo>
                    <a:pt x="97" y="65"/>
                  </a:lnTo>
                  <a:lnTo>
                    <a:pt x="95" y="70"/>
                  </a:lnTo>
                  <a:lnTo>
                    <a:pt x="94" y="71"/>
                  </a:lnTo>
                  <a:lnTo>
                    <a:pt x="94" y="71"/>
                  </a:lnTo>
                  <a:lnTo>
                    <a:pt x="77" y="88"/>
                  </a:lnTo>
                  <a:lnTo>
                    <a:pt x="77" y="88"/>
                  </a:lnTo>
                  <a:lnTo>
                    <a:pt x="74" y="89"/>
                  </a:lnTo>
                  <a:lnTo>
                    <a:pt x="69" y="91"/>
                  </a:lnTo>
                  <a:lnTo>
                    <a:pt x="69" y="91"/>
                  </a:lnTo>
                  <a:close/>
                  <a:moveTo>
                    <a:pt x="361" y="58"/>
                  </a:moveTo>
                  <a:lnTo>
                    <a:pt x="361" y="58"/>
                  </a:lnTo>
                  <a:lnTo>
                    <a:pt x="356" y="55"/>
                  </a:lnTo>
                  <a:lnTo>
                    <a:pt x="356" y="55"/>
                  </a:lnTo>
                  <a:lnTo>
                    <a:pt x="336" y="44"/>
                  </a:lnTo>
                  <a:lnTo>
                    <a:pt x="336" y="44"/>
                  </a:lnTo>
                  <a:lnTo>
                    <a:pt x="333" y="41"/>
                  </a:lnTo>
                  <a:lnTo>
                    <a:pt x="332" y="38"/>
                  </a:lnTo>
                  <a:lnTo>
                    <a:pt x="332" y="35"/>
                  </a:lnTo>
                  <a:lnTo>
                    <a:pt x="333" y="32"/>
                  </a:lnTo>
                  <a:lnTo>
                    <a:pt x="333" y="32"/>
                  </a:lnTo>
                  <a:lnTo>
                    <a:pt x="335" y="29"/>
                  </a:lnTo>
                  <a:lnTo>
                    <a:pt x="338" y="27"/>
                  </a:lnTo>
                  <a:lnTo>
                    <a:pt x="341" y="26"/>
                  </a:lnTo>
                  <a:lnTo>
                    <a:pt x="345" y="27"/>
                  </a:lnTo>
                  <a:lnTo>
                    <a:pt x="345" y="27"/>
                  </a:lnTo>
                  <a:lnTo>
                    <a:pt x="367" y="41"/>
                  </a:lnTo>
                  <a:lnTo>
                    <a:pt x="367" y="41"/>
                  </a:lnTo>
                  <a:lnTo>
                    <a:pt x="368" y="43"/>
                  </a:lnTo>
                  <a:lnTo>
                    <a:pt x="370" y="46"/>
                  </a:lnTo>
                  <a:lnTo>
                    <a:pt x="370" y="50"/>
                  </a:lnTo>
                  <a:lnTo>
                    <a:pt x="368" y="53"/>
                  </a:lnTo>
                  <a:lnTo>
                    <a:pt x="368" y="53"/>
                  </a:lnTo>
                  <a:lnTo>
                    <a:pt x="365" y="56"/>
                  </a:lnTo>
                  <a:lnTo>
                    <a:pt x="361" y="58"/>
                  </a:lnTo>
                  <a:lnTo>
                    <a:pt x="361" y="58"/>
                  </a:lnTo>
                  <a:close/>
                  <a:moveTo>
                    <a:pt x="115" y="53"/>
                  </a:moveTo>
                  <a:lnTo>
                    <a:pt x="115" y="53"/>
                  </a:lnTo>
                  <a:lnTo>
                    <a:pt x="112" y="52"/>
                  </a:lnTo>
                  <a:lnTo>
                    <a:pt x="107" y="49"/>
                  </a:lnTo>
                  <a:lnTo>
                    <a:pt x="107" y="49"/>
                  </a:lnTo>
                  <a:lnTo>
                    <a:pt x="106" y="46"/>
                  </a:lnTo>
                  <a:lnTo>
                    <a:pt x="107" y="43"/>
                  </a:lnTo>
                  <a:lnTo>
                    <a:pt x="107" y="38"/>
                  </a:lnTo>
                  <a:lnTo>
                    <a:pt x="110" y="36"/>
                  </a:lnTo>
                  <a:lnTo>
                    <a:pt x="110" y="36"/>
                  </a:lnTo>
                  <a:lnTo>
                    <a:pt x="131" y="24"/>
                  </a:lnTo>
                  <a:lnTo>
                    <a:pt x="131" y="24"/>
                  </a:lnTo>
                  <a:lnTo>
                    <a:pt x="136" y="23"/>
                  </a:lnTo>
                  <a:lnTo>
                    <a:pt x="139" y="24"/>
                  </a:lnTo>
                  <a:lnTo>
                    <a:pt x="142" y="26"/>
                  </a:lnTo>
                  <a:lnTo>
                    <a:pt x="143" y="29"/>
                  </a:lnTo>
                  <a:lnTo>
                    <a:pt x="143" y="29"/>
                  </a:lnTo>
                  <a:lnTo>
                    <a:pt x="145" y="32"/>
                  </a:lnTo>
                  <a:lnTo>
                    <a:pt x="145" y="35"/>
                  </a:lnTo>
                  <a:lnTo>
                    <a:pt x="143" y="38"/>
                  </a:lnTo>
                  <a:lnTo>
                    <a:pt x="140" y="41"/>
                  </a:lnTo>
                  <a:lnTo>
                    <a:pt x="140" y="41"/>
                  </a:lnTo>
                  <a:lnTo>
                    <a:pt x="121" y="52"/>
                  </a:lnTo>
                  <a:lnTo>
                    <a:pt x="121" y="52"/>
                  </a:lnTo>
                  <a:lnTo>
                    <a:pt x="115" y="53"/>
                  </a:lnTo>
                  <a:lnTo>
                    <a:pt x="115" y="53"/>
                  </a:lnTo>
                  <a:close/>
                  <a:moveTo>
                    <a:pt x="308" y="30"/>
                  </a:moveTo>
                  <a:lnTo>
                    <a:pt x="308" y="30"/>
                  </a:lnTo>
                  <a:lnTo>
                    <a:pt x="305" y="30"/>
                  </a:lnTo>
                  <a:lnTo>
                    <a:pt x="305" y="30"/>
                  </a:lnTo>
                  <a:lnTo>
                    <a:pt x="284" y="24"/>
                  </a:lnTo>
                  <a:lnTo>
                    <a:pt x="284" y="24"/>
                  </a:lnTo>
                  <a:lnTo>
                    <a:pt x="281" y="23"/>
                  </a:lnTo>
                  <a:lnTo>
                    <a:pt x="278" y="20"/>
                  </a:lnTo>
                  <a:lnTo>
                    <a:pt x="276" y="17"/>
                  </a:lnTo>
                  <a:lnTo>
                    <a:pt x="276" y="12"/>
                  </a:lnTo>
                  <a:lnTo>
                    <a:pt x="276" y="12"/>
                  </a:lnTo>
                  <a:lnTo>
                    <a:pt x="278" y="9"/>
                  </a:lnTo>
                  <a:lnTo>
                    <a:pt x="281" y="8"/>
                  </a:lnTo>
                  <a:lnTo>
                    <a:pt x="284" y="6"/>
                  </a:lnTo>
                  <a:lnTo>
                    <a:pt x="288" y="6"/>
                  </a:lnTo>
                  <a:lnTo>
                    <a:pt x="288" y="6"/>
                  </a:lnTo>
                  <a:lnTo>
                    <a:pt x="311" y="12"/>
                  </a:lnTo>
                  <a:lnTo>
                    <a:pt x="311" y="12"/>
                  </a:lnTo>
                  <a:lnTo>
                    <a:pt x="314" y="15"/>
                  </a:lnTo>
                  <a:lnTo>
                    <a:pt x="317" y="17"/>
                  </a:lnTo>
                  <a:lnTo>
                    <a:pt x="317" y="21"/>
                  </a:lnTo>
                  <a:lnTo>
                    <a:pt x="317" y="24"/>
                  </a:lnTo>
                  <a:lnTo>
                    <a:pt x="317" y="24"/>
                  </a:lnTo>
                  <a:lnTo>
                    <a:pt x="315" y="27"/>
                  </a:lnTo>
                  <a:lnTo>
                    <a:pt x="314" y="29"/>
                  </a:lnTo>
                  <a:lnTo>
                    <a:pt x="308" y="30"/>
                  </a:lnTo>
                  <a:lnTo>
                    <a:pt x="308" y="30"/>
                  </a:lnTo>
                  <a:close/>
                  <a:moveTo>
                    <a:pt x="169" y="29"/>
                  </a:moveTo>
                  <a:lnTo>
                    <a:pt x="169" y="29"/>
                  </a:lnTo>
                  <a:lnTo>
                    <a:pt x="163" y="26"/>
                  </a:lnTo>
                  <a:lnTo>
                    <a:pt x="161" y="24"/>
                  </a:lnTo>
                  <a:lnTo>
                    <a:pt x="160" y="21"/>
                  </a:lnTo>
                  <a:lnTo>
                    <a:pt x="160" y="21"/>
                  </a:lnTo>
                  <a:lnTo>
                    <a:pt x="160" y="18"/>
                  </a:lnTo>
                  <a:lnTo>
                    <a:pt x="161" y="15"/>
                  </a:lnTo>
                  <a:lnTo>
                    <a:pt x="163" y="12"/>
                  </a:lnTo>
                  <a:lnTo>
                    <a:pt x="166" y="11"/>
                  </a:lnTo>
                  <a:lnTo>
                    <a:pt x="166" y="11"/>
                  </a:lnTo>
                  <a:lnTo>
                    <a:pt x="190" y="5"/>
                  </a:lnTo>
                  <a:lnTo>
                    <a:pt x="190" y="5"/>
                  </a:lnTo>
                  <a:lnTo>
                    <a:pt x="193" y="5"/>
                  </a:lnTo>
                  <a:lnTo>
                    <a:pt x="196" y="6"/>
                  </a:lnTo>
                  <a:lnTo>
                    <a:pt x="199" y="8"/>
                  </a:lnTo>
                  <a:lnTo>
                    <a:pt x="201" y="12"/>
                  </a:lnTo>
                  <a:lnTo>
                    <a:pt x="201" y="12"/>
                  </a:lnTo>
                  <a:lnTo>
                    <a:pt x="201" y="15"/>
                  </a:lnTo>
                  <a:lnTo>
                    <a:pt x="199" y="18"/>
                  </a:lnTo>
                  <a:lnTo>
                    <a:pt x="196" y="21"/>
                  </a:lnTo>
                  <a:lnTo>
                    <a:pt x="193" y="23"/>
                  </a:lnTo>
                  <a:lnTo>
                    <a:pt x="193" y="23"/>
                  </a:lnTo>
                  <a:lnTo>
                    <a:pt x="172" y="27"/>
                  </a:lnTo>
                  <a:lnTo>
                    <a:pt x="172" y="27"/>
                  </a:lnTo>
                  <a:lnTo>
                    <a:pt x="169" y="29"/>
                  </a:lnTo>
                  <a:lnTo>
                    <a:pt x="169" y="29"/>
                  </a:lnTo>
                  <a:close/>
                  <a:moveTo>
                    <a:pt x="250" y="18"/>
                  </a:moveTo>
                  <a:lnTo>
                    <a:pt x="250" y="18"/>
                  </a:lnTo>
                  <a:lnTo>
                    <a:pt x="250" y="18"/>
                  </a:lnTo>
                  <a:lnTo>
                    <a:pt x="250" y="18"/>
                  </a:lnTo>
                  <a:lnTo>
                    <a:pt x="235" y="18"/>
                  </a:lnTo>
                  <a:lnTo>
                    <a:pt x="235" y="18"/>
                  </a:lnTo>
                  <a:lnTo>
                    <a:pt x="228" y="18"/>
                  </a:lnTo>
                  <a:lnTo>
                    <a:pt x="228" y="18"/>
                  </a:lnTo>
                  <a:lnTo>
                    <a:pt x="223" y="18"/>
                  </a:lnTo>
                  <a:lnTo>
                    <a:pt x="220" y="17"/>
                  </a:lnTo>
                  <a:lnTo>
                    <a:pt x="219" y="14"/>
                  </a:lnTo>
                  <a:lnTo>
                    <a:pt x="217" y="9"/>
                  </a:lnTo>
                  <a:lnTo>
                    <a:pt x="217" y="9"/>
                  </a:lnTo>
                  <a:lnTo>
                    <a:pt x="219" y="6"/>
                  </a:lnTo>
                  <a:lnTo>
                    <a:pt x="220" y="3"/>
                  </a:lnTo>
                  <a:lnTo>
                    <a:pt x="223" y="2"/>
                  </a:lnTo>
                  <a:lnTo>
                    <a:pt x="226" y="0"/>
                  </a:lnTo>
                  <a:lnTo>
                    <a:pt x="226" y="0"/>
                  </a:lnTo>
                  <a:lnTo>
                    <a:pt x="235" y="0"/>
                  </a:lnTo>
                  <a:lnTo>
                    <a:pt x="235" y="0"/>
                  </a:lnTo>
                  <a:lnTo>
                    <a:pt x="250" y="0"/>
                  </a:lnTo>
                  <a:lnTo>
                    <a:pt x="250" y="0"/>
                  </a:lnTo>
                  <a:lnTo>
                    <a:pt x="255" y="2"/>
                  </a:lnTo>
                  <a:lnTo>
                    <a:pt x="258" y="3"/>
                  </a:lnTo>
                  <a:lnTo>
                    <a:pt x="259" y="6"/>
                  </a:lnTo>
                  <a:lnTo>
                    <a:pt x="259" y="11"/>
                  </a:lnTo>
                  <a:lnTo>
                    <a:pt x="259" y="11"/>
                  </a:lnTo>
                  <a:lnTo>
                    <a:pt x="258" y="14"/>
                  </a:lnTo>
                  <a:lnTo>
                    <a:pt x="256" y="17"/>
                  </a:lnTo>
                  <a:lnTo>
                    <a:pt x="253" y="18"/>
                  </a:lnTo>
                  <a:lnTo>
                    <a:pt x="250" y="18"/>
                  </a:lnTo>
                  <a:lnTo>
                    <a:pt x="250" y="18"/>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8" name="Freeform 46"/>
            <p:cNvSpPr>
              <a:spLocks/>
            </p:cNvSpPr>
            <p:nvPr/>
          </p:nvSpPr>
          <p:spPr bwMode="auto">
            <a:xfrm>
              <a:off x="3823" y="1983"/>
              <a:ext cx="11" cy="14"/>
            </a:xfrm>
            <a:custGeom>
              <a:avLst/>
              <a:gdLst/>
              <a:ahLst/>
              <a:cxnLst>
                <a:cxn ang="0">
                  <a:pos x="12" y="30"/>
                </a:cxn>
                <a:cxn ang="0">
                  <a:pos x="12" y="30"/>
                </a:cxn>
                <a:cxn ang="0">
                  <a:pos x="9" y="30"/>
                </a:cxn>
                <a:cxn ang="0">
                  <a:pos x="6" y="29"/>
                </a:cxn>
                <a:cxn ang="0">
                  <a:pos x="5" y="26"/>
                </a:cxn>
                <a:cxn ang="0">
                  <a:pos x="3" y="23"/>
                </a:cxn>
                <a:cxn ang="0">
                  <a:pos x="3" y="23"/>
                </a:cxn>
                <a:cxn ang="0">
                  <a:pos x="0" y="12"/>
                </a:cxn>
                <a:cxn ang="0">
                  <a:pos x="0" y="12"/>
                </a:cxn>
                <a:cxn ang="0">
                  <a:pos x="0" y="9"/>
                </a:cxn>
                <a:cxn ang="0">
                  <a:pos x="1" y="5"/>
                </a:cxn>
                <a:cxn ang="0">
                  <a:pos x="3" y="3"/>
                </a:cxn>
                <a:cxn ang="0">
                  <a:pos x="6" y="0"/>
                </a:cxn>
                <a:cxn ang="0">
                  <a:pos x="6" y="0"/>
                </a:cxn>
                <a:cxn ang="0">
                  <a:pos x="11" y="0"/>
                </a:cxn>
                <a:cxn ang="0">
                  <a:pos x="14" y="2"/>
                </a:cxn>
                <a:cxn ang="0">
                  <a:pos x="17" y="3"/>
                </a:cxn>
                <a:cxn ang="0">
                  <a:pos x="18" y="6"/>
                </a:cxn>
                <a:cxn ang="0">
                  <a:pos x="18" y="6"/>
                </a:cxn>
                <a:cxn ang="0">
                  <a:pos x="21" y="20"/>
                </a:cxn>
                <a:cxn ang="0">
                  <a:pos x="21" y="20"/>
                </a:cxn>
                <a:cxn ang="0">
                  <a:pos x="21" y="23"/>
                </a:cxn>
                <a:cxn ang="0">
                  <a:pos x="20" y="26"/>
                </a:cxn>
                <a:cxn ang="0">
                  <a:pos x="18" y="29"/>
                </a:cxn>
                <a:cxn ang="0">
                  <a:pos x="14" y="30"/>
                </a:cxn>
                <a:cxn ang="0">
                  <a:pos x="14" y="30"/>
                </a:cxn>
                <a:cxn ang="0">
                  <a:pos x="12" y="30"/>
                </a:cxn>
                <a:cxn ang="0">
                  <a:pos x="12" y="30"/>
                </a:cxn>
              </a:cxnLst>
              <a:rect l="0" t="0" r="r" b="b"/>
              <a:pathLst>
                <a:path w="21" h="30">
                  <a:moveTo>
                    <a:pt x="12" y="30"/>
                  </a:moveTo>
                  <a:lnTo>
                    <a:pt x="12" y="30"/>
                  </a:lnTo>
                  <a:lnTo>
                    <a:pt x="9" y="30"/>
                  </a:lnTo>
                  <a:lnTo>
                    <a:pt x="6" y="29"/>
                  </a:lnTo>
                  <a:lnTo>
                    <a:pt x="5" y="26"/>
                  </a:lnTo>
                  <a:lnTo>
                    <a:pt x="3" y="23"/>
                  </a:lnTo>
                  <a:lnTo>
                    <a:pt x="3" y="23"/>
                  </a:lnTo>
                  <a:lnTo>
                    <a:pt x="0" y="12"/>
                  </a:lnTo>
                  <a:lnTo>
                    <a:pt x="0" y="12"/>
                  </a:lnTo>
                  <a:lnTo>
                    <a:pt x="0" y="9"/>
                  </a:lnTo>
                  <a:lnTo>
                    <a:pt x="1" y="5"/>
                  </a:lnTo>
                  <a:lnTo>
                    <a:pt x="3" y="3"/>
                  </a:lnTo>
                  <a:lnTo>
                    <a:pt x="6" y="0"/>
                  </a:lnTo>
                  <a:lnTo>
                    <a:pt x="6" y="0"/>
                  </a:lnTo>
                  <a:lnTo>
                    <a:pt x="11" y="0"/>
                  </a:lnTo>
                  <a:lnTo>
                    <a:pt x="14" y="2"/>
                  </a:lnTo>
                  <a:lnTo>
                    <a:pt x="17" y="3"/>
                  </a:lnTo>
                  <a:lnTo>
                    <a:pt x="18" y="6"/>
                  </a:lnTo>
                  <a:lnTo>
                    <a:pt x="18" y="6"/>
                  </a:lnTo>
                  <a:lnTo>
                    <a:pt x="21" y="20"/>
                  </a:lnTo>
                  <a:lnTo>
                    <a:pt x="21" y="20"/>
                  </a:lnTo>
                  <a:lnTo>
                    <a:pt x="21" y="23"/>
                  </a:lnTo>
                  <a:lnTo>
                    <a:pt x="20" y="26"/>
                  </a:lnTo>
                  <a:lnTo>
                    <a:pt x="18" y="29"/>
                  </a:lnTo>
                  <a:lnTo>
                    <a:pt x="14" y="30"/>
                  </a:lnTo>
                  <a:lnTo>
                    <a:pt x="14" y="30"/>
                  </a:lnTo>
                  <a:lnTo>
                    <a:pt x="12" y="30"/>
                  </a:lnTo>
                  <a:lnTo>
                    <a:pt x="12" y="30"/>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9" name="Freeform 47"/>
            <p:cNvSpPr>
              <a:spLocks/>
            </p:cNvSpPr>
            <p:nvPr/>
          </p:nvSpPr>
          <p:spPr bwMode="auto">
            <a:xfrm>
              <a:off x="3548" y="1907"/>
              <a:ext cx="12" cy="22"/>
            </a:xfrm>
            <a:custGeom>
              <a:avLst/>
              <a:gdLst/>
              <a:ahLst/>
              <a:cxnLst>
                <a:cxn ang="0">
                  <a:pos x="25" y="44"/>
                </a:cxn>
                <a:cxn ang="0">
                  <a:pos x="25" y="46"/>
                </a:cxn>
                <a:cxn ang="0">
                  <a:pos x="25" y="47"/>
                </a:cxn>
                <a:cxn ang="0">
                  <a:pos x="25" y="47"/>
                </a:cxn>
                <a:cxn ang="0">
                  <a:pos x="0" y="47"/>
                </a:cxn>
                <a:cxn ang="0">
                  <a:pos x="0" y="47"/>
                </a:cxn>
                <a:cxn ang="0">
                  <a:pos x="0" y="47"/>
                </a:cxn>
                <a:cxn ang="0">
                  <a:pos x="0" y="46"/>
                </a:cxn>
                <a:cxn ang="0">
                  <a:pos x="0" y="44"/>
                </a:cxn>
                <a:cxn ang="0">
                  <a:pos x="0" y="44"/>
                </a:cxn>
                <a:cxn ang="0">
                  <a:pos x="0" y="42"/>
                </a:cxn>
                <a:cxn ang="0">
                  <a:pos x="0" y="42"/>
                </a:cxn>
                <a:cxn ang="0">
                  <a:pos x="0" y="42"/>
                </a:cxn>
                <a:cxn ang="0">
                  <a:pos x="10" y="8"/>
                </a:cxn>
                <a:cxn ang="0">
                  <a:pos x="1" y="12"/>
                </a:cxn>
                <a:cxn ang="0">
                  <a:pos x="0" y="12"/>
                </a:cxn>
                <a:cxn ang="0">
                  <a:pos x="0" y="12"/>
                </a:cxn>
                <a:cxn ang="0">
                  <a:pos x="0" y="12"/>
                </a:cxn>
                <a:cxn ang="0">
                  <a:pos x="0" y="11"/>
                </a:cxn>
                <a:cxn ang="0">
                  <a:pos x="0" y="9"/>
                </a:cxn>
                <a:cxn ang="0">
                  <a:pos x="0" y="9"/>
                </a:cxn>
                <a:cxn ang="0">
                  <a:pos x="0" y="8"/>
                </a:cxn>
                <a:cxn ang="0">
                  <a:pos x="10" y="2"/>
                </a:cxn>
                <a:cxn ang="0">
                  <a:pos x="10" y="0"/>
                </a:cxn>
                <a:cxn ang="0">
                  <a:pos x="12" y="0"/>
                </a:cxn>
                <a:cxn ang="0">
                  <a:pos x="12" y="0"/>
                </a:cxn>
                <a:cxn ang="0">
                  <a:pos x="13" y="0"/>
                </a:cxn>
                <a:cxn ang="0">
                  <a:pos x="15" y="0"/>
                </a:cxn>
                <a:cxn ang="0">
                  <a:pos x="16" y="0"/>
                </a:cxn>
                <a:cxn ang="0">
                  <a:pos x="16" y="2"/>
                </a:cxn>
                <a:cxn ang="0">
                  <a:pos x="16" y="2"/>
                </a:cxn>
                <a:cxn ang="0">
                  <a:pos x="24" y="42"/>
                </a:cxn>
                <a:cxn ang="0">
                  <a:pos x="25" y="42"/>
                </a:cxn>
                <a:cxn ang="0">
                  <a:pos x="25" y="42"/>
                </a:cxn>
                <a:cxn ang="0">
                  <a:pos x="25" y="44"/>
                </a:cxn>
                <a:cxn ang="0">
                  <a:pos x="25" y="44"/>
                </a:cxn>
              </a:cxnLst>
              <a:rect l="0" t="0" r="r" b="b"/>
              <a:pathLst>
                <a:path w="25" h="47">
                  <a:moveTo>
                    <a:pt x="25" y="44"/>
                  </a:moveTo>
                  <a:lnTo>
                    <a:pt x="25" y="44"/>
                  </a:lnTo>
                  <a:lnTo>
                    <a:pt x="25" y="46"/>
                  </a:lnTo>
                  <a:lnTo>
                    <a:pt x="25" y="46"/>
                  </a:lnTo>
                  <a:lnTo>
                    <a:pt x="25" y="47"/>
                  </a:lnTo>
                  <a:lnTo>
                    <a:pt x="25" y="47"/>
                  </a:lnTo>
                  <a:lnTo>
                    <a:pt x="25" y="47"/>
                  </a:lnTo>
                  <a:lnTo>
                    <a:pt x="25" y="47"/>
                  </a:lnTo>
                  <a:lnTo>
                    <a:pt x="24" y="47"/>
                  </a:lnTo>
                  <a:lnTo>
                    <a:pt x="0" y="47"/>
                  </a:lnTo>
                  <a:lnTo>
                    <a:pt x="0" y="47"/>
                  </a:lnTo>
                  <a:lnTo>
                    <a:pt x="0" y="47"/>
                  </a:lnTo>
                  <a:lnTo>
                    <a:pt x="0" y="47"/>
                  </a:lnTo>
                  <a:lnTo>
                    <a:pt x="0" y="47"/>
                  </a:lnTo>
                  <a:lnTo>
                    <a:pt x="0" y="47"/>
                  </a:lnTo>
                  <a:lnTo>
                    <a:pt x="0" y="46"/>
                  </a:lnTo>
                  <a:lnTo>
                    <a:pt x="0" y="46"/>
                  </a:lnTo>
                  <a:lnTo>
                    <a:pt x="0" y="44"/>
                  </a:lnTo>
                  <a:lnTo>
                    <a:pt x="0" y="44"/>
                  </a:lnTo>
                  <a:lnTo>
                    <a:pt x="0" y="44"/>
                  </a:lnTo>
                  <a:lnTo>
                    <a:pt x="0" y="44"/>
                  </a:lnTo>
                  <a:lnTo>
                    <a:pt x="0" y="42"/>
                  </a:lnTo>
                  <a:lnTo>
                    <a:pt x="0" y="42"/>
                  </a:lnTo>
                  <a:lnTo>
                    <a:pt x="0" y="42"/>
                  </a:lnTo>
                  <a:lnTo>
                    <a:pt x="0" y="42"/>
                  </a:lnTo>
                  <a:lnTo>
                    <a:pt x="0" y="42"/>
                  </a:lnTo>
                  <a:lnTo>
                    <a:pt x="10" y="42"/>
                  </a:lnTo>
                  <a:lnTo>
                    <a:pt x="10" y="8"/>
                  </a:lnTo>
                  <a:lnTo>
                    <a:pt x="1" y="12"/>
                  </a:lnTo>
                  <a:lnTo>
                    <a:pt x="1" y="12"/>
                  </a:lnTo>
                  <a:lnTo>
                    <a:pt x="0" y="12"/>
                  </a:lnTo>
                  <a:lnTo>
                    <a:pt x="0"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0" y="8"/>
                  </a:lnTo>
                  <a:lnTo>
                    <a:pt x="10" y="2"/>
                  </a:lnTo>
                  <a:lnTo>
                    <a:pt x="10" y="2"/>
                  </a:lnTo>
                  <a:lnTo>
                    <a:pt x="10" y="0"/>
                  </a:lnTo>
                  <a:lnTo>
                    <a:pt x="10" y="0"/>
                  </a:lnTo>
                  <a:lnTo>
                    <a:pt x="12" y="0"/>
                  </a:lnTo>
                  <a:lnTo>
                    <a:pt x="12" y="0"/>
                  </a:lnTo>
                  <a:lnTo>
                    <a:pt x="12" y="0"/>
                  </a:lnTo>
                  <a:lnTo>
                    <a:pt x="12" y="0"/>
                  </a:lnTo>
                  <a:lnTo>
                    <a:pt x="13" y="0"/>
                  </a:lnTo>
                  <a:lnTo>
                    <a:pt x="13" y="0"/>
                  </a:lnTo>
                  <a:lnTo>
                    <a:pt x="15" y="0"/>
                  </a:lnTo>
                  <a:lnTo>
                    <a:pt x="15" y="0"/>
                  </a:lnTo>
                  <a:lnTo>
                    <a:pt x="16" y="0"/>
                  </a:lnTo>
                  <a:lnTo>
                    <a:pt x="16" y="0"/>
                  </a:lnTo>
                  <a:lnTo>
                    <a:pt x="16" y="2"/>
                  </a:lnTo>
                  <a:lnTo>
                    <a:pt x="16" y="2"/>
                  </a:lnTo>
                  <a:lnTo>
                    <a:pt x="16" y="2"/>
                  </a:lnTo>
                  <a:lnTo>
                    <a:pt x="16" y="42"/>
                  </a:lnTo>
                  <a:lnTo>
                    <a:pt x="24" y="42"/>
                  </a:lnTo>
                  <a:lnTo>
                    <a:pt x="24" y="42"/>
                  </a:lnTo>
                  <a:lnTo>
                    <a:pt x="25" y="42"/>
                  </a:lnTo>
                  <a:lnTo>
                    <a:pt x="25" y="42"/>
                  </a:lnTo>
                  <a:lnTo>
                    <a:pt x="25" y="42"/>
                  </a:lnTo>
                  <a:lnTo>
                    <a:pt x="25" y="42"/>
                  </a:lnTo>
                  <a:lnTo>
                    <a:pt x="25" y="44"/>
                  </a:lnTo>
                  <a:lnTo>
                    <a:pt x="25" y="44"/>
                  </a:lnTo>
                  <a:lnTo>
                    <a:pt x="25" y="44"/>
                  </a:lnTo>
                  <a:lnTo>
                    <a:pt x="25"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0" name="Freeform 48"/>
            <p:cNvSpPr>
              <a:spLocks noEditPoints="1"/>
            </p:cNvSpPr>
            <p:nvPr/>
          </p:nvSpPr>
          <p:spPr bwMode="auto">
            <a:xfrm>
              <a:off x="3576" y="1907"/>
              <a:ext cx="15" cy="22"/>
            </a:xfrm>
            <a:custGeom>
              <a:avLst/>
              <a:gdLst/>
              <a:ahLst/>
              <a:cxnLst>
                <a:cxn ang="0">
                  <a:pos x="32" y="24"/>
                </a:cxn>
                <a:cxn ang="0">
                  <a:pos x="32" y="33"/>
                </a:cxn>
                <a:cxn ang="0">
                  <a:pos x="29" y="41"/>
                </a:cxn>
                <a:cxn ang="0">
                  <a:pos x="25" y="46"/>
                </a:cxn>
                <a:cxn ang="0">
                  <a:pos x="20" y="47"/>
                </a:cxn>
                <a:cxn ang="0">
                  <a:pos x="17" y="47"/>
                </a:cxn>
                <a:cxn ang="0">
                  <a:pos x="10" y="46"/>
                </a:cxn>
                <a:cxn ang="0">
                  <a:pos x="7" y="44"/>
                </a:cxn>
                <a:cxn ang="0">
                  <a:pos x="5" y="41"/>
                </a:cxn>
                <a:cxn ang="0">
                  <a:pos x="2" y="33"/>
                </a:cxn>
                <a:cxn ang="0">
                  <a:pos x="0" y="24"/>
                </a:cxn>
                <a:cxn ang="0">
                  <a:pos x="2" y="14"/>
                </a:cxn>
                <a:cxn ang="0">
                  <a:pos x="5" y="6"/>
                </a:cxn>
                <a:cxn ang="0">
                  <a:pos x="10" y="2"/>
                </a:cxn>
                <a:cxn ang="0">
                  <a:pos x="13" y="0"/>
                </a:cxn>
                <a:cxn ang="0">
                  <a:pos x="17" y="0"/>
                </a:cxn>
                <a:cxn ang="0">
                  <a:pos x="25" y="2"/>
                </a:cxn>
                <a:cxn ang="0">
                  <a:pos x="28" y="3"/>
                </a:cxn>
                <a:cxn ang="0">
                  <a:pos x="29" y="6"/>
                </a:cxn>
                <a:cxn ang="0">
                  <a:pos x="32" y="14"/>
                </a:cxn>
                <a:cxn ang="0">
                  <a:pos x="32" y="24"/>
                </a:cxn>
                <a:cxn ang="0">
                  <a:pos x="26" y="24"/>
                </a:cxn>
                <a:cxn ang="0">
                  <a:pos x="26" y="18"/>
                </a:cxn>
                <a:cxn ang="0">
                  <a:pos x="26" y="14"/>
                </a:cxn>
                <a:cxn ang="0">
                  <a:pos x="25" y="9"/>
                </a:cxn>
                <a:cxn ang="0">
                  <a:pos x="23" y="8"/>
                </a:cxn>
                <a:cxn ang="0">
                  <a:pos x="20" y="6"/>
                </a:cxn>
                <a:cxn ang="0">
                  <a:pos x="17" y="5"/>
                </a:cxn>
                <a:cxn ang="0">
                  <a:pos x="13" y="6"/>
                </a:cxn>
                <a:cxn ang="0">
                  <a:pos x="10" y="11"/>
                </a:cxn>
                <a:cxn ang="0">
                  <a:pos x="8" y="17"/>
                </a:cxn>
                <a:cxn ang="0">
                  <a:pos x="7" y="23"/>
                </a:cxn>
                <a:cxn ang="0">
                  <a:pos x="8" y="32"/>
                </a:cxn>
                <a:cxn ang="0">
                  <a:pos x="10" y="38"/>
                </a:cxn>
                <a:cxn ang="0">
                  <a:pos x="13" y="41"/>
                </a:cxn>
                <a:cxn ang="0">
                  <a:pos x="17" y="42"/>
                </a:cxn>
                <a:cxn ang="0">
                  <a:pos x="20" y="42"/>
                </a:cxn>
                <a:cxn ang="0">
                  <a:pos x="23" y="39"/>
                </a:cxn>
                <a:cxn ang="0">
                  <a:pos x="25" y="38"/>
                </a:cxn>
                <a:cxn ang="0">
                  <a:pos x="26" y="33"/>
                </a:cxn>
                <a:cxn ang="0">
                  <a:pos x="26" y="29"/>
                </a:cxn>
                <a:cxn ang="0">
                  <a:pos x="26" y="24"/>
                </a:cxn>
              </a:cxnLst>
              <a:rect l="0" t="0" r="r" b="b"/>
              <a:pathLst>
                <a:path w="32" h="47">
                  <a:moveTo>
                    <a:pt x="32" y="24"/>
                  </a:moveTo>
                  <a:lnTo>
                    <a:pt x="32" y="24"/>
                  </a:lnTo>
                  <a:lnTo>
                    <a:pt x="32" y="33"/>
                  </a:lnTo>
                  <a:lnTo>
                    <a:pt x="32" y="33"/>
                  </a:lnTo>
                  <a:lnTo>
                    <a:pt x="29" y="41"/>
                  </a:lnTo>
                  <a:lnTo>
                    <a:pt x="29" y="41"/>
                  </a:lnTo>
                  <a:lnTo>
                    <a:pt x="28" y="44"/>
                  </a:lnTo>
                  <a:lnTo>
                    <a:pt x="25" y="46"/>
                  </a:lnTo>
                  <a:lnTo>
                    <a:pt x="25" y="46"/>
                  </a:lnTo>
                  <a:lnTo>
                    <a:pt x="20" y="47"/>
                  </a:lnTo>
                  <a:lnTo>
                    <a:pt x="17" y="47"/>
                  </a:lnTo>
                  <a:lnTo>
                    <a:pt x="17" y="47"/>
                  </a:lnTo>
                  <a:lnTo>
                    <a:pt x="13" y="47"/>
                  </a:lnTo>
                  <a:lnTo>
                    <a:pt x="10" y="46"/>
                  </a:lnTo>
                  <a:lnTo>
                    <a:pt x="10" y="46"/>
                  </a:lnTo>
                  <a:lnTo>
                    <a:pt x="7" y="44"/>
                  </a:lnTo>
                  <a:lnTo>
                    <a:pt x="5" y="41"/>
                  </a:lnTo>
                  <a:lnTo>
                    <a:pt x="5" y="41"/>
                  </a:lnTo>
                  <a:lnTo>
                    <a:pt x="2" y="33"/>
                  </a:lnTo>
                  <a:lnTo>
                    <a:pt x="2" y="33"/>
                  </a:lnTo>
                  <a:lnTo>
                    <a:pt x="0" y="24"/>
                  </a:lnTo>
                  <a:lnTo>
                    <a:pt x="0" y="24"/>
                  </a:lnTo>
                  <a:lnTo>
                    <a:pt x="2" y="14"/>
                  </a:lnTo>
                  <a:lnTo>
                    <a:pt x="2" y="14"/>
                  </a:lnTo>
                  <a:lnTo>
                    <a:pt x="5" y="6"/>
                  </a:lnTo>
                  <a:lnTo>
                    <a:pt x="5" y="6"/>
                  </a:lnTo>
                  <a:lnTo>
                    <a:pt x="7" y="3"/>
                  </a:lnTo>
                  <a:lnTo>
                    <a:pt x="10" y="2"/>
                  </a:lnTo>
                  <a:lnTo>
                    <a:pt x="10" y="2"/>
                  </a:lnTo>
                  <a:lnTo>
                    <a:pt x="13" y="0"/>
                  </a:lnTo>
                  <a:lnTo>
                    <a:pt x="17" y="0"/>
                  </a:lnTo>
                  <a:lnTo>
                    <a:pt x="17" y="0"/>
                  </a:lnTo>
                  <a:lnTo>
                    <a:pt x="22" y="0"/>
                  </a:lnTo>
                  <a:lnTo>
                    <a:pt x="25" y="2"/>
                  </a:lnTo>
                  <a:lnTo>
                    <a:pt x="25" y="2"/>
                  </a:lnTo>
                  <a:lnTo>
                    <a:pt x="28" y="3"/>
                  </a:lnTo>
                  <a:lnTo>
                    <a:pt x="29" y="6"/>
                  </a:lnTo>
                  <a:lnTo>
                    <a:pt x="29" y="6"/>
                  </a:lnTo>
                  <a:lnTo>
                    <a:pt x="32" y="14"/>
                  </a:lnTo>
                  <a:lnTo>
                    <a:pt x="32" y="14"/>
                  </a:lnTo>
                  <a:lnTo>
                    <a:pt x="32" y="24"/>
                  </a:lnTo>
                  <a:lnTo>
                    <a:pt x="32" y="24"/>
                  </a:lnTo>
                  <a:close/>
                  <a:moveTo>
                    <a:pt x="26" y="24"/>
                  </a:moveTo>
                  <a:lnTo>
                    <a:pt x="26" y="24"/>
                  </a:lnTo>
                  <a:lnTo>
                    <a:pt x="26" y="18"/>
                  </a:lnTo>
                  <a:lnTo>
                    <a:pt x="26" y="18"/>
                  </a:lnTo>
                  <a:lnTo>
                    <a:pt x="26" y="14"/>
                  </a:lnTo>
                  <a:lnTo>
                    <a:pt x="26" y="14"/>
                  </a:lnTo>
                  <a:lnTo>
                    <a:pt x="25" y="9"/>
                  </a:lnTo>
                  <a:lnTo>
                    <a:pt x="25" y="9"/>
                  </a:lnTo>
                  <a:lnTo>
                    <a:pt x="23" y="8"/>
                  </a:lnTo>
                  <a:lnTo>
                    <a:pt x="23" y="8"/>
                  </a:lnTo>
                  <a:lnTo>
                    <a:pt x="20" y="6"/>
                  </a:lnTo>
                  <a:lnTo>
                    <a:pt x="20" y="6"/>
                  </a:lnTo>
                  <a:lnTo>
                    <a:pt x="17" y="5"/>
                  </a:lnTo>
                  <a:lnTo>
                    <a:pt x="17" y="5"/>
                  </a:lnTo>
                  <a:lnTo>
                    <a:pt x="13" y="6"/>
                  </a:lnTo>
                  <a:lnTo>
                    <a:pt x="13" y="6"/>
                  </a:lnTo>
                  <a:lnTo>
                    <a:pt x="10" y="11"/>
                  </a:lnTo>
                  <a:lnTo>
                    <a:pt x="10" y="11"/>
                  </a:lnTo>
                  <a:lnTo>
                    <a:pt x="8" y="17"/>
                  </a:lnTo>
                  <a:lnTo>
                    <a:pt x="8" y="17"/>
                  </a:lnTo>
                  <a:lnTo>
                    <a:pt x="7" y="23"/>
                  </a:lnTo>
                  <a:lnTo>
                    <a:pt x="7" y="23"/>
                  </a:lnTo>
                  <a:lnTo>
                    <a:pt x="8" y="32"/>
                  </a:lnTo>
                  <a:lnTo>
                    <a:pt x="8" y="32"/>
                  </a:lnTo>
                  <a:lnTo>
                    <a:pt x="10" y="38"/>
                  </a:lnTo>
                  <a:lnTo>
                    <a:pt x="10" y="38"/>
                  </a:lnTo>
                  <a:lnTo>
                    <a:pt x="13" y="41"/>
                  </a:lnTo>
                  <a:lnTo>
                    <a:pt x="13" y="41"/>
                  </a:lnTo>
                  <a:lnTo>
                    <a:pt x="17" y="42"/>
                  </a:lnTo>
                  <a:lnTo>
                    <a:pt x="17" y="42"/>
                  </a:lnTo>
                  <a:lnTo>
                    <a:pt x="20" y="42"/>
                  </a:lnTo>
                  <a:lnTo>
                    <a:pt x="20" y="42"/>
                  </a:lnTo>
                  <a:lnTo>
                    <a:pt x="23" y="39"/>
                  </a:lnTo>
                  <a:lnTo>
                    <a:pt x="23" y="39"/>
                  </a:lnTo>
                  <a:lnTo>
                    <a:pt x="25" y="38"/>
                  </a:lnTo>
                  <a:lnTo>
                    <a:pt x="25"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1" name="Freeform 49"/>
            <p:cNvSpPr>
              <a:spLocks/>
            </p:cNvSpPr>
            <p:nvPr/>
          </p:nvSpPr>
          <p:spPr bwMode="auto">
            <a:xfrm>
              <a:off x="3608" y="1905"/>
              <a:ext cx="13" cy="21"/>
            </a:xfrm>
            <a:custGeom>
              <a:avLst/>
              <a:gdLst/>
              <a:ahLst/>
              <a:cxnLst>
                <a:cxn ang="0">
                  <a:pos x="28" y="45"/>
                </a:cxn>
                <a:cxn ang="0">
                  <a:pos x="28" y="45"/>
                </a:cxn>
                <a:cxn ang="0">
                  <a:pos x="28" y="46"/>
                </a:cxn>
                <a:cxn ang="0">
                  <a:pos x="26" y="46"/>
                </a:cxn>
                <a:cxn ang="0">
                  <a:pos x="2" y="46"/>
                </a:cxn>
                <a:cxn ang="0">
                  <a:pos x="2" y="46"/>
                </a:cxn>
                <a:cxn ang="0">
                  <a:pos x="2" y="46"/>
                </a:cxn>
                <a:cxn ang="0">
                  <a:pos x="0" y="45"/>
                </a:cxn>
                <a:cxn ang="0">
                  <a:pos x="0" y="45"/>
                </a:cxn>
                <a:cxn ang="0">
                  <a:pos x="0" y="43"/>
                </a:cxn>
                <a:cxn ang="0">
                  <a:pos x="2" y="42"/>
                </a:cxn>
                <a:cxn ang="0">
                  <a:pos x="2" y="42"/>
                </a:cxn>
                <a:cxn ang="0">
                  <a:pos x="2" y="42"/>
                </a:cxn>
                <a:cxn ang="0">
                  <a:pos x="12" y="7"/>
                </a:cxn>
                <a:cxn ang="0">
                  <a:pos x="3" y="12"/>
                </a:cxn>
                <a:cxn ang="0">
                  <a:pos x="2" y="12"/>
                </a:cxn>
                <a:cxn ang="0">
                  <a:pos x="0" y="12"/>
                </a:cxn>
                <a:cxn ang="0">
                  <a:pos x="0" y="12"/>
                </a:cxn>
                <a:cxn ang="0">
                  <a:pos x="0" y="10"/>
                </a:cxn>
                <a:cxn ang="0">
                  <a:pos x="0" y="9"/>
                </a:cxn>
                <a:cxn ang="0">
                  <a:pos x="0" y="9"/>
                </a:cxn>
                <a:cxn ang="0">
                  <a:pos x="0" y="7"/>
                </a:cxn>
                <a:cxn ang="0">
                  <a:pos x="12" y="1"/>
                </a:cxn>
                <a:cxn ang="0">
                  <a:pos x="12" y="0"/>
                </a:cxn>
                <a:cxn ang="0">
                  <a:pos x="12" y="0"/>
                </a:cxn>
                <a:cxn ang="0">
                  <a:pos x="14" y="0"/>
                </a:cxn>
                <a:cxn ang="0">
                  <a:pos x="15" y="0"/>
                </a:cxn>
                <a:cxn ang="0">
                  <a:pos x="17" y="0"/>
                </a:cxn>
                <a:cxn ang="0">
                  <a:pos x="17" y="0"/>
                </a:cxn>
                <a:cxn ang="0">
                  <a:pos x="18" y="1"/>
                </a:cxn>
                <a:cxn ang="0">
                  <a:pos x="18" y="1"/>
                </a:cxn>
                <a:cxn ang="0">
                  <a:pos x="26" y="42"/>
                </a:cxn>
                <a:cxn ang="0">
                  <a:pos x="26" y="42"/>
                </a:cxn>
                <a:cxn ang="0">
                  <a:pos x="28" y="42"/>
                </a:cxn>
                <a:cxn ang="0">
                  <a:pos x="28" y="43"/>
                </a:cxn>
                <a:cxn ang="0">
                  <a:pos x="28" y="45"/>
                </a:cxn>
              </a:cxnLst>
              <a:rect l="0" t="0" r="r" b="b"/>
              <a:pathLst>
                <a:path w="28" h="46">
                  <a:moveTo>
                    <a:pt x="28" y="45"/>
                  </a:moveTo>
                  <a:lnTo>
                    <a:pt x="28" y="45"/>
                  </a:lnTo>
                  <a:lnTo>
                    <a:pt x="28" y="45"/>
                  </a:lnTo>
                  <a:lnTo>
                    <a:pt x="28" y="45"/>
                  </a:lnTo>
                  <a:lnTo>
                    <a:pt x="28" y="46"/>
                  </a:lnTo>
                  <a:lnTo>
                    <a:pt x="28" y="46"/>
                  </a:lnTo>
                  <a:lnTo>
                    <a:pt x="26" y="46"/>
                  </a:lnTo>
                  <a:lnTo>
                    <a:pt x="26" y="46"/>
                  </a:lnTo>
                  <a:lnTo>
                    <a:pt x="26" y="46"/>
                  </a:lnTo>
                  <a:lnTo>
                    <a:pt x="2" y="46"/>
                  </a:lnTo>
                  <a:lnTo>
                    <a:pt x="2" y="46"/>
                  </a:lnTo>
                  <a:lnTo>
                    <a:pt x="2" y="46"/>
                  </a:lnTo>
                  <a:lnTo>
                    <a:pt x="2" y="46"/>
                  </a:lnTo>
                  <a:lnTo>
                    <a:pt x="2" y="46"/>
                  </a:lnTo>
                  <a:lnTo>
                    <a:pt x="2" y="46"/>
                  </a:lnTo>
                  <a:lnTo>
                    <a:pt x="0" y="45"/>
                  </a:lnTo>
                  <a:lnTo>
                    <a:pt x="0" y="45"/>
                  </a:lnTo>
                  <a:lnTo>
                    <a:pt x="0" y="45"/>
                  </a:lnTo>
                  <a:lnTo>
                    <a:pt x="0" y="45"/>
                  </a:lnTo>
                  <a:lnTo>
                    <a:pt x="0" y="43"/>
                  </a:lnTo>
                  <a:lnTo>
                    <a:pt x="0" y="43"/>
                  </a:lnTo>
                  <a:lnTo>
                    <a:pt x="2" y="42"/>
                  </a:lnTo>
                  <a:lnTo>
                    <a:pt x="2" y="42"/>
                  </a:lnTo>
                  <a:lnTo>
                    <a:pt x="2" y="42"/>
                  </a:lnTo>
                  <a:lnTo>
                    <a:pt x="2" y="42"/>
                  </a:lnTo>
                  <a:lnTo>
                    <a:pt x="2" y="42"/>
                  </a:lnTo>
                  <a:lnTo>
                    <a:pt x="12" y="42"/>
                  </a:lnTo>
                  <a:lnTo>
                    <a:pt x="12" y="7"/>
                  </a:lnTo>
                  <a:lnTo>
                    <a:pt x="3" y="12"/>
                  </a:lnTo>
                  <a:lnTo>
                    <a:pt x="3" y="12"/>
                  </a:lnTo>
                  <a:lnTo>
                    <a:pt x="2" y="12"/>
                  </a:lnTo>
                  <a:lnTo>
                    <a:pt x="2"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2" y="7"/>
                  </a:lnTo>
                  <a:lnTo>
                    <a:pt x="12" y="1"/>
                  </a:lnTo>
                  <a:lnTo>
                    <a:pt x="12" y="1"/>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8" y="1"/>
                  </a:lnTo>
                  <a:lnTo>
                    <a:pt x="18" y="1"/>
                  </a:lnTo>
                  <a:lnTo>
                    <a:pt x="18" y="1"/>
                  </a:lnTo>
                  <a:lnTo>
                    <a:pt x="18" y="42"/>
                  </a:lnTo>
                  <a:lnTo>
                    <a:pt x="26" y="42"/>
                  </a:lnTo>
                  <a:lnTo>
                    <a:pt x="26" y="42"/>
                  </a:lnTo>
                  <a:lnTo>
                    <a:pt x="26" y="42"/>
                  </a:lnTo>
                  <a:lnTo>
                    <a:pt x="26" y="42"/>
                  </a:lnTo>
                  <a:lnTo>
                    <a:pt x="28" y="42"/>
                  </a:lnTo>
                  <a:lnTo>
                    <a:pt x="28" y="42"/>
                  </a:lnTo>
                  <a:lnTo>
                    <a:pt x="28" y="43"/>
                  </a:lnTo>
                  <a:lnTo>
                    <a:pt x="28" y="43"/>
                  </a:lnTo>
                  <a:lnTo>
                    <a:pt x="28" y="45"/>
                  </a:lnTo>
                  <a:lnTo>
                    <a:pt x="28"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2" name="Freeform 50"/>
            <p:cNvSpPr>
              <a:spLocks noEditPoints="1"/>
            </p:cNvSpPr>
            <p:nvPr/>
          </p:nvSpPr>
          <p:spPr bwMode="auto">
            <a:xfrm>
              <a:off x="3835" y="1943"/>
              <a:ext cx="14" cy="22"/>
            </a:xfrm>
            <a:custGeom>
              <a:avLst/>
              <a:gdLst/>
              <a:ahLst/>
              <a:cxnLst>
                <a:cxn ang="0">
                  <a:pos x="32" y="24"/>
                </a:cxn>
                <a:cxn ang="0">
                  <a:pos x="30" y="33"/>
                </a:cxn>
                <a:cxn ang="0">
                  <a:pos x="29" y="41"/>
                </a:cxn>
                <a:cxn ang="0">
                  <a:pos x="23" y="47"/>
                </a:cxn>
                <a:cxn ang="0">
                  <a:pos x="20" y="47"/>
                </a:cxn>
                <a:cxn ang="0">
                  <a:pos x="15" y="48"/>
                </a:cxn>
                <a:cxn ang="0">
                  <a:pos x="8" y="47"/>
                </a:cxn>
                <a:cxn ang="0">
                  <a:pos x="3" y="42"/>
                </a:cxn>
                <a:cxn ang="0">
                  <a:pos x="0" y="35"/>
                </a:cxn>
                <a:cxn ang="0">
                  <a:pos x="0" y="24"/>
                </a:cxn>
                <a:cxn ang="0">
                  <a:pos x="0" y="15"/>
                </a:cxn>
                <a:cxn ang="0">
                  <a:pos x="3" y="8"/>
                </a:cxn>
                <a:cxn ang="0">
                  <a:pos x="6" y="5"/>
                </a:cxn>
                <a:cxn ang="0">
                  <a:pos x="9" y="2"/>
                </a:cxn>
                <a:cxn ang="0">
                  <a:pos x="17" y="0"/>
                </a:cxn>
                <a:cxn ang="0">
                  <a:pos x="24" y="2"/>
                </a:cxn>
                <a:cxn ang="0">
                  <a:pos x="26" y="5"/>
                </a:cxn>
                <a:cxn ang="0">
                  <a:pos x="29" y="6"/>
                </a:cxn>
                <a:cxn ang="0">
                  <a:pos x="32" y="14"/>
                </a:cxn>
                <a:cxn ang="0">
                  <a:pos x="32" y="24"/>
                </a:cxn>
                <a:cxn ang="0">
                  <a:pos x="26" y="24"/>
                </a:cxn>
                <a:cxn ang="0">
                  <a:pos x="26" y="18"/>
                </a:cxn>
                <a:cxn ang="0">
                  <a:pos x="24" y="14"/>
                </a:cxn>
                <a:cxn ang="0">
                  <a:pos x="23" y="9"/>
                </a:cxn>
                <a:cxn ang="0">
                  <a:pos x="21" y="8"/>
                </a:cxn>
                <a:cxn ang="0">
                  <a:pos x="20" y="6"/>
                </a:cxn>
                <a:cxn ang="0">
                  <a:pos x="17" y="6"/>
                </a:cxn>
                <a:cxn ang="0">
                  <a:pos x="11" y="8"/>
                </a:cxn>
                <a:cxn ang="0">
                  <a:pos x="8" y="11"/>
                </a:cxn>
                <a:cxn ang="0">
                  <a:pos x="6" y="17"/>
                </a:cxn>
                <a:cxn ang="0">
                  <a:pos x="6" y="24"/>
                </a:cxn>
                <a:cxn ang="0">
                  <a:pos x="6" y="33"/>
                </a:cxn>
                <a:cxn ang="0">
                  <a:pos x="9" y="39"/>
                </a:cxn>
                <a:cxn ang="0">
                  <a:pos x="11" y="42"/>
                </a:cxn>
                <a:cxn ang="0">
                  <a:pos x="15" y="42"/>
                </a:cxn>
                <a:cxn ang="0">
                  <a:pos x="20" y="42"/>
                </a:cxn>
                <a:cxn ang="0">
                  <a:pos x="21" y="41"/>
                </a:cxn>
                <a:cxn ang="0">
                  <a:pos x="24" y="38"/>
                </a:cxn>
                <a:cxn ang="0">
                  <a:pos x="24" y="33"/>
                </a:cxn>
                <a:cxn ang="0">
                  <a:pos x="26" y="29"/>
                </a:cxn>
                <a:cxn ang="0">
                  <a:pos x="26" y="24"/>
                </a:cxn>
              </a:cxnLst>
              <a:rect l="0" t="0" r="r" b="b"/>
              <a:pathLst>
                <a:path w="32" h="48">
                  <a:moveTo>
                    <a:pt x="32" y="24"/>
                  </a:moveTo>
                  <a:lnTo>
                    <a:pt x="32" y="24"/>
                  </a:lnTo>
                  <a:lnTo>
                    <a:pt x="30" y="33"/>
                  </a:lnTo>
                  <a:lnTo>
                    <a:pt x="30" y="33"/>
                  </a:lnTo>
                  <a:lnTo>
                    <a:pt x="29" y="41"/>
                  </a:lnTo>
                  <a:lnTo>
                    <a:pt x="29" y="41"/>
                  </a:lnTo>
                  <a:lnTo>
                    <a:pt x="26" y="44"/>
                  </a:lnTo>
                  <a:lnTo>
                    <a:pt x="23" y="47"/>
                  </a:lnTo>
                  <a:lnTo>
                    <a:pt x="23" y="47"/>
                  </a:lnTo>
                  <a:lnTo>
                    <a:pt x="20" y="47"/>
                  </a:lnTo>
                  <a:lnTo>
                    <a:pt x="15" y="48"/>
                  </a:lnTo>
                  <a:lnTo>
                    <a:pt x="15" y="48"/>
                  </a:lnTo>
                  <a:lnTo>
                    <a:pt x="8" y="47"/>
                  </a:lnTo>
                  <a:lnTo>
                    <a:pt x="8" y="47"/>
                  </a:lnTo>
                  <a:lnTo>
                    <a:pt x="5" y="44"/>
                  </a:lnTo>
                  <a:lnTo>
                    <a:pt x="3" y="42"/>
                  </a:lnTo>
                  <a:lnTo>
                    <a:pt x="3" y="42"/>
                  </a:lnTo>
                  <a:lnTo>
                    <a:pt x="0" y="35"/>
                  </a:lnTo>
                  <a:lnTo>
                    <a:pt x="0" y="35"/>
                  </a:lnTo>
                  <a:lnTo>
                    <a:pt x="0" y="24"/>
                  </a:lnTo>
                  <a:lnTo>
                    <a:pt x="0" y="24"/>
                  </a:lnTo>
                  <a:lnTo>
                    <a:pt x="0" y="15"/>
                  </a:lnTo>
                  <a:lnTo>
                    <a:pt x="0" y="15"/>
                  </a:lnTo>
                  <a:lnTo>
                    <a:pt x="3" y="8"/>
                  </a:lnTo>
                  <a:lnTo>
                    <a:pt x="3" y="8"/>
                  </a:lnTo>
                  <a:lnTo>
                    <a:pt x="6" y="5"/>
                  </a:lnTo>
                  <a:lnTo>
                    <a:pt x="9" y="2"/>
                  </a:lnTo>
                  <a:lnTo>
                    <a:pt x="9" y="2"/>
                  </a:lnTo>
                  <a:lnTo>
                    <a:pt x="12" y="2"/>
                  </a:lnTo>
                  <a:lnTo>
                    <a:pt x="17" y="0"/>
                  </a:lnTo>
                  <a:lnTo>
                    <a:pt x="17" y="0"/>
                  </a:lnTo>
                  <a:lnTo>
                    <a:pt x="24" y="2"/>
                  </a:lnTo>
                  <a:lnTo>
                    <a:pt x="24" y="2"/>
                  </a:lnTo>
                  <a:lnTo>
                    <a:pt x="26" y="5"/>
                  </a:lnTo>
                  <a:lnTo>
                    <a:pt x="29" y="6"/>
                  </a:lnTo>
                  <a:lnTo>
                    <a:pt x="29" y="6"/>
                  </a:lnTo>
                  <a:lnTo>
                    <a:pt x="32" y="14"/>
                  </a:lnTo>
                  <a:lnTo>
                    <a:pt x="32" y="14"/>
                  </a:lnTo>
                  <a:lnTo>
                    <a:pt x="32" y="24"/>
                  </a:lnTo>
                  <a:lnTo>
                    <a:pt x="32" y="24"/>
                  </a:lnTo>
                  <a:close/>
                  <a:moveTo>
                    <a:pt x="26" y="24"/>
                  </a:moveTo>
                  <a:lnTo>
                    <a:pt x="26" y="24"/>
                  </a:lnTo>
                  <a:lnTo>
                    <a:pt x="26" y="18"/>
                  </a:lnTo>
                  <a:lnTo>
                    <a:pt x="26" y="18"/>
                  </a:lnTo>
                  <a:lnTo>
                    <a:pt x="24" y="14"/>
                  </a:lnTo>
                  <a:lnTo>
                    <a:pt x="24" y="14"/>
                  </a:lnTo>
                  <a:lnTo>
                    <a:pt x="23" y="9"/>
                  </a:lnTo>
                  <a:lnTo>
                    <a:pt x="23" y="9"/>
                  </a:lnTo>
                  <a:lnTo>
                    <a:pt x="21" y="8"/>
                  </a:lnTo>
                  <a:lnTo>
                    <a:pt x="21" y="8"/>
                  </a:lnTo>
                  <a:lnTo>
                    <a:pt x="20" y="6"/>
                  </a:lnTo>
                  <a:lnTo>
                    <a:pt x="20" y="6"/>
                  </a:lnTo>
                  <a:lnTo>
                    <a:pt x="17" y="6"/>
                  </a:lnTo>
                  <a:lnTo>
                    <a:pt x="17" y="6"/>
                  </a:lnTo>
                  <a:lnTo>
                    <a:pt x="11" y="8"/>
                  </a:lnTo>
                  <a:lnTo>
                    <a:pt x="11" y="8"/>
                  </a:lnTo>
                  <a:lnTo>
                    <a:pt x="8" y="11"/>
                  </a:lnTo>
                  <a:lnTo>
                    <a:pt x="8" y="11"/>
                  </a:lnTo>
                  <a:lnTo>
                    <a:pt x="6" y="17"/>
                  </a:lnTo>
                  <a:lnTo>
                    <a:pt x="6" y="17"/>
                  </a:lnTo>
                  <a:lnTo>
                    <a:pt x="6" y="24"/>
                  </a:lnTo>
                  <a:lnTo>
                    <a:pt x="6" y="24"/>
                  </a:lnTo>
                  <a:lnTo>
                    <a:pt x="6" y="33"/>
                  </a:lnTo>
                  <a:lnTo>
                    <a:pt x="6" y="33"/>
                  </a:lnTo>
                  <a:lnTo>
                    <a:pt x="9" y="39"/>
                  </a:lnTo>
                  <a:lnTo>
                    <a:pt x="9" y="39"/>
                  </a:lnTo>
                  <a:lnTo>
                    <a:pt x="11" y="42"/>
                  </a:lnTo>
                  <a:lnTo>
                    <a:pt x="11" y="42"/>
                  </a:lnTo>
                  <a:lnTo>
                    <a:pt x="15" y="42"/>
                  </a:lnTo>
                  <a:lnTo>
                    <a:pt x="15" y="42"/>
                  </a:lnTo>
                  <a:lnTo>
                    <a:pt x="20" y="42"/>
                  </a:lnTo>
                  <a:lnTo>
                    <a:pt x="20" y="42"/>
                  </a:lnTo>
                  <a:lnTo>
                    <a:pt x="21" y="41"/>
                  </a:lnTo>
                  <a:lnTo>
                    <a:pt x="21" y="41"/>
                  </a:lnTo>
                  <a:lnTo>
                    <a:pt x="24" y="38"/>
                  </a:lnTo>
                  <a:lnTo>
                    <a:pt x="24" y="38"/>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3" name="Freeform 51"/>
            <p:cNvSpPr>
              <a:spLocks noEditPoints="1"/>
            </p:cNvSpPr>
            <p:nvPr/>
          </p:nvSpPr>
          <p:spPr bwMode="auto">
            <a:xfrm>
              <a:off x="3634" y="1905"/>
              <a:ext cx="15" cy="21"/>
            </a:xfrm>
            <a:custGeom>
              <a:avLst/>
              <a:gdLst/>
              <a:ahLst/>
              <a:cxnLst>
                <a:cxn ang="0">
                  <a:pos x="32" y="24"/>
                </a:cxn>
                <a:cxn ang="0">
                  <a:pos x="32" y="33"/>
                </a:cxn>
                <a:cxn ang="0">
                  <a:pos x="29" y="40"/>
                </a:cxn>
                <a:cxn ang="0">
                  <a:pos x="23" y="45"/>
                </a:cxn>
                <a:cxn ang="0">
                  <a:pos x="20" y="46"/>
                </a:cxn>
                <a:cxn ang="0">
                  <a:pos x="15" y="46"/>
                </a:cxn>
                <a:cxn ang="0">
                  <a:pos x="8" y="45"/>
                </a:cxn>
                <a:cxn ang="0">
                  <a:pos x="3" y="40"/>
                </a:cxn>
                <a:cxn ang="0">
                  <a:pos x="0" y="33"/>
                </a:cxn>
                <a:cxn ang="0">
                  <a:pos x="0" y="24"/>
                </a:cxn>
                <a:cxn ang="0">
                  <a:pos x="0" y="13"/>
                </a:cxn>
                <a:cxn ang="0">
                  <a:pos x="3" y="6"/>
                </a:cxn>
                <a:cxn ang="0">
                  <a:pos x="6" y="3"/>
                </a:cxn>
                <a:cxn ang="0">
                  <a:pos x="9" y="1"/>
                </a:cxn>
                <a:cxn ang="0">
                  <a:pos x="17" y="0"/>
                </a:cxn>
                <a:cxn ang="0">
                  <a:pos x="20" y="0"/>
                </a:cxn>
                <a:cxn ang="0">
                  <a:pos x="24" y="1"/>
                </a:cxn>
                <a:cxn ang="0">
                  <a:pos x="29" y="6"/>
                </a:cxn>
                <a:cxn ang="0">
                  <a:pos x="32" y="13"/>
                </a:cxn>
                <a:cxn ang="0">
                  <a:pos x="32" y="24"/>
                </a:cxn>
                <a:cxn ang="0">
                  <a:pos x="26" y="24"/>
                </a:cxn>
                <a:cxn ang="0">
                  <a:pos x="26" y="18"/>
                </a:cxn>
                <a:cxn ang="0">
                  <a:pos x="24" y="13"/>
                </a:cxn>
                <a:cxn ang="0">
                  <a:pos x="23" y="9"/>
                </a:cxn>
                <a:cxn ang="0">
                  <a:pos x="21" y="7"/>
                </a:cxn>
                <a:cxn ang="0">
                  <a:pos x="20" y="6"/>
                </a:cxn>
                <a:cxn ang="0">
                  <a:pos x="17" y="4"/>
                </a:cxn>
                <a:cxn ang="0">
                  <a:pos x="11" y="6"/>
                </a:cxn>
                <a:cxn ang="0">
                  <a:pos x="8" y="10"/>
                </a:cxn>
                <a:cxn ang="0">
                  <a:pos x="6" y="16"/>
                </a:cxn>
                <a:cxn ang="0">
                  <a:pos x="6" y="22"/>
                </a:cxn>
                <a:cxn ang="0">
                  <a:pos x="6" y="31"/>
                </a:cxn>
                <a:cxn ang="0">
                  <a:pos x="9" y="37"/>
                </a:cxn>
                <a:cxn ang="0">
                  <a:pos x="12" y="40"/>
                </a:cxn>
                <a:cxn ang="0">
                  <a:pos x="15" y="42"/>
                </a:cxn>
                <a:cxn ang="0">
                  <a:pos x="20" y="42"/>
                </a:cxn>
                <a:cxn ang="0">
                  <a:pos x="21" y="39"/>
                </a:cxn>
                <a:cxn ang="0">
                  <a:pos x="24" y="37"/>
                </a:cxn>
                <a:cxn ang="0">
                  <a:pos x="24" y="33"/>
                </a:cxn>
                <a:cxn ang="0">
                  <a:pos x="26" y="28"/>
                </a:cxn>
                <a:cxn ang="0">
                  <a:pos x="26" y="24"/>
                </a:cxn>
              </a:cxnLst>
              <a:rect l="0" t="0" r="r" b="b"/>
              <a:pathLst>
                <a:path w="32" h="46">
                  <a:moveTo>
                    <a:pt x="32" y="24"/>
                  </a:moveTo>
                  <a:lnTo>
                    <a:pt x="32" y="24"/>
                  </a:lnTo>
                  <a:lnTo>
                    <a:pt x="32" y="33"/>
                  </a:lnTo>
                  <a:lnTo>
                    <a:pt x="32" y="33"/>
                  </a:lnTo>
                  <a:lnTo>
                    <a:pt x="29" y="40"/>
                  </a:lnTo>
                  <a:lnTo>
                    <a:pt x="29" y="40"/>
                  </a:lnTo>
                  <a:lnTo>
                    <a:pt x="26" y="43"/>
                  </a:lnTo>
                  <a:lnTo>
                    <a:pt x="23" y="45"/>
                  </a:lnTo>
                  <a:lnTo>
                    <a:pt x="23" y="45"/>
                  </a:lnTo>
                  <a:lnTo>
                    <a:pt x="20" y="46"/>
                  </a:lnTo>
                  <a:lnTo>
                    <a:pt x="15" y="46"/>
                  </a:lnTo>
                  <a:lnTo>
                    <a:pt x="15" y="46"/>
                  </a:lnTo>
                  <a:lnTo>
                    <a:pt x="8" y="45"/>
                  </a:lnTo>
                  <a:lnTo>
                    <a:pt x="8" y="45"/>
                  </a:lnTo>
                  <a:lnTo>
                    <a:pt x="6" y="43"/>
                  </a:lnTo>
                  <a:lnTo>
                    <a:pt x="3" y="40"/>
                  </a:lnTo>
                  <a:lnTo>
                    <a:pt x="3" y="40"/>
                  </a:lnTo>
                  <a:lnTo>
                    <a:pt x="0" y="33"/>
                  </a:lnTo>
                  <a:lnTo>
                    <a:pt x="0" y="33"/>
                  </a:lnTo>
                  <a:lnTo>
                    <a:pt x="0" y="24"/>
                  </a:lnTo>
                  <a:lnTo>
                    <a:pt x="0" y="24"/>
                  </a:lnTo>
                  <a:lnTo>
                    <a:pt x="0" y="13"/>
                  </a:lnTo>
                  <a:lnTo>
                    <a:pt x="0" y="13"/>
                  </a:lnTo>
                  <a:lnTo>
                    <a:pt x="3" y="6"/>
                  </a:lnTo>
                  <a:lnTo>
                    <a:pt x="3" y="6"/>
                  </a:lnTo>
                  <a:lnTo>
                    <a:pt x="6" y="3"/>
                  </a:lnTo>
                  <a:lnTo>
                    <a:pt x="9" y="1"/>
                  </a:lnTo>
                  <a:lnTo>
                    <a:pt x="9" y="1"/>
                  </a:lnTo>
                  <a:lnTo>
                    <a:pt x="12" y="0"/>
                  </a:lnTo>
                  <a:lnTo>
                    <a:pt x="17" y="0"/>
                  </a:lnTo>
                  <a:lnTo>
                    <a:pt x="17" y="0"/>
                  </a:lnTo>
                  <a:lnTo>
                    <a:pt x="20" y="0"/>
                  </a:lnTo>
                  <a:lnTo>
                    <a:pt x="24" y="1"/>
                  </a:lnTo>
                  <a:lnTo>
                    <a:pt x="24" y="1"/>
                  </a:lnTo>
                  <a:lnTo>
                    <a:pt x="26" y="3"/>
                  </a:lnTo>
                  <a:lnTo>
                    <a:pt x="29" y="6"/>
                  </a:lnTo>
                  <a:lnTo>
                    <a:pt x="29" y="6"/>
                  </a:lnTo>
                  <a:lnTo>
                    <a:pt x="32" y="13"/>
                  </a:lnTo>
                  <a:lnTo>
                    <a:pt x="32" y="13"/>
                  </a:lnTo>
                  <a:lnTo>
                    <a:pt x="32" y="24"/>
                  </a:lnTo>
                  <a:lnTo>
                    <a:pt x="32" y="24"/>
                  </a:lnTo>
                  <a:close/>
                  <a:moveTo>
                    <a:pt x="26" y="24"/>
                  </a:moveTo>
                  <a:lnTo>
                    <a:pt x="26" y="24"/>
                  </a:lnTo>
                  <a:lnTo>
                    <a:pt x="26" y="18"/>
                  </a:lnTo>
                  <a:lnTo>
                    <a:pt x="26" y="18"/>
                  </a:lnTo>
                  <a:lnTo>
                    <a:pt x="24" y="13"/>
                  </a:lnTo>
                  <a:lnTo>
                    <a:pt x="24" y="13"/>
                  </a:lnTo>
                  <a:lnTo>
                    <a:pt x="23" y="9"/>
                  </a:lnTo>
                  <a:lnTo>
                    <a:pt x="23" y="9"/>
                  </a:lnTo>
                  <a:lnTo>
                    <a:pt x="21" y="7"/>
                  </a:lnTo>
                  <a:lnTo>
                    <a:pt x="21" y="7"/>
                  </a:lnTo>
                  <a:lnTo>
                    <a:pt x="20" y="6"/>
                  </a:lnTo>
                  <a:lnTo>
                    <a:pt x="20" y="6"/>
                  </a:lnTo>
                  <a:lnTo>
                    <a:pt x="17" y="4"/>
                  </a:lnTo>
                  <a:lnTo>
                    <a:pt x="17" y="4"/>
                  </a:lnTo>
                  <a:lnTo>
                    <a:pt x="11" y="6"/>
                  </a:lnTo>
                  <a:lnTo>
                    <a:pt x="11" y="6"/>
                  </a:lnTo>
                  <a:lnTo>
                    <a:pt x="8" y="10"/>
                  </a:lnTo>
                  <a:lnTo>
                    <a:pt x="8" y="10"/>
                  </a:lnTo>
                  <a:lnTo>
                    <a:pt x="6" y="16"/>
                  </a:lnTo>
                  <a:lnTo>
                    <a:pt x="6" y="16"/>
                  </a:lnTo>
                  <a:lnTo>
                    <a:pt x="6" y="22"/>
                  </a:lnTo>
                  <a:lnTo>
                    <a:pt x="6" y="22"/>
                  </a:lnTo>
                  <a:lnTo>
                    <a:pt x="6" y="31"/>
                  </a:lnTo>
                  <a:lnTo>
                    <a:pt x="6" y="31"/>
                  </a:lnTo>
                  <a:lnTo>
                    <a:pt x="9" y="37"/>
                  </a:lnTo>
                  <a:lnTo>
                    <a:pt x="9" y="37"/>
                  </a:lnTo>
                  <a:lnTo>
                    <a:pt x="12" y="40"/>
                  </a:lnTo>
                  <a:lnTo>
                    <a:pt x="12" y="40"/>
                  </a:lnTo>
                  <a:lnTo>
                    <a:pt x="15" y="42"/>
                  </a:lnTo>
                  <a:lnTo>
                    <a:pt x="15" y="42"/>
                  </a:lnTo>
                  <a:lnTo>
                    <a:pt x="20" y="42"/>
                  </a:lnTo>
                  <a:lnTo>
                    <a:pt x="20" y="42"/>
                  </a:lnTo>
                  <a:lnTo>
                    <a:pt x="21" y="39"/>
                  </a:lnTo>
                  <a:lnTo>
                    <a:pt x="21" y="39"/>
                  </a:lnTo>
                  <a:lnTo>
                    <a:pt x="24" y="37"/>
                  </a:lnTo>
                  <a:lnTo>
                    <a:pt x="24" y="37"/>
                  </a:lnTo>
                  <a:lnTo>
                    <a:pt x="24" y="33"/>
                  </a:lnTo>
                  <a:lnTo>
                    <a:pt x="24"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4" name="Freeform 52"/>
            <p:cNvSpPr>
              <a:spLocks/>
            </p:cNvSpPr>
            <p:nvPr/>
          </p:nvSpPr>
          <p:spPr bwMode="auto">
            <a:xfrm>
              <a:off x="3804" y="1907"/>
              <a:ext cx="13" cy="22"/>
            </a:xfrm>
            <a:custGeom>
              <a:avLst/>
              <a:gdLst/>
              <a:ahLst/>
              <a:cxnLst>
                <a:cxn ang="0">
                  <a:pos x="27" y="44"/>
                </a:cxn>
                <a:cxn ang="0">
                  <a:pos x="27" y="46"/>
                </a:cxn>
                <a:cxn ang="0">
                  <a:pos x="27" y="47"/>
                </a:cxn>
                <a:cxn ang="0">
                  <a:pos x="25" y="47"/>
                </a:cxn>
                <a:cxn ang="0">
                  <a:pos x="1" y="47"/>
                </a:cxn>
                <a:cxn ang="0">
                  <a:pos x="1" y="47"/>
                </a:cxn>
                <a:cxn ang="0">
                  <a:pos x="0" y="47"/>
                </a:cxn>
                <a:cxn ang="0">
                  <a:pos x="0" y="46"/>
                </a:cxn>
                <a:cxn ang="0">
                  <a:pos x="0" y="44"/>
                </a:cxn>
                <a:cxn ang="0">
                  <a:pos x="0" y="44"/>
                </a:cxn>
                <a:cxn ang="0">
                  <a:pos x="0" y="42"/>
                </a:cxn>
                <a:cxn ang="0">
                  <a:pos x="1" y="42"/>
                </a:cxn>
                <a:cxn ang="0">
                  <a:pos x="1" y="42"/>
                </a:cxn>
                <a:cxn ang="0">
                  <a:pos x="10" y="8"/>
                </a:cxn>
                <a:cxn ang="0">
                  <a:pos x="1" y="12"/>
                </a:cxn>
                <a:cxn ang="0">
                  <a:pos x="1" y="12"/>
                </a:cxn>
                <a:cxn ang="0">
                  <a:pos x="0" y="12"/>
                </a:cxn>
                <a:cxn ang="0">
                  <a:pos x="0" y="12"/>
                </a:cxn>
                <a:cxn ang="0">
                  <a:pos x="0" y="11"/>
                </a:cxn>
                <a:cxn ang="0">
                  <a:pos x="0" y="9"/>
                </a:cxn>
                <a:cxn ang="0">
                  <a:pos x="0" y="9"/>
                </a:cxn>
                <a:cxn ang="0">
                  <a:pos x="0" y="8"/>
                </a:cxn>
                <a:cxn ang="0">
                  <a:pos x="12" y="2"/>
                </a:cxn>
                <a:cxn ang="0">
                  <a:pos x="12" y="0"/>
                </a:cxn>
                <a:cxn ang="0">
                  <a:pos x="12" y="0"/>
                </a:cxn>
                <a:cxn ang="0">
                  <a:pos x="13" y="0"/>
                </a:cxn>
                <a:cxn ang="0">
                  <a:pos x="15" y="0"/>
                </a:cxn>
                <a:cxn ang="0">
                  <a:pos x="16" y="0"/>
                </a:cxn>
                <a:cxn ang="0">
                  <a:pos x="16" y="0"/>
                </a:cxn>
                <a:cxn ang="0">
                  <a:pos x="16" y="2"/>
                </a:cxn>
                <a:cxn ang="0">
                  <a:pos x="16" y="2"/>
                </a:cxn>
                <a:cxn ang="0">
                  <a:pos x="25" y="42"/>
                </a:cxn>
                <a:cxn ang="0">
                  <a:pos x="25" y="42"/>
                </a:cxn>
                <a:cxn ang="0">
                  <a:pos x="27" y="42"/>
                </a:cxn>
                <a:cxn ang="0">
                  <a:pos x="27" y="44"/>
                </a:cxn>
                <a:cxn ang="0">
                  <a:pos x="27" y="44"/>
                </a:cxn>
              </a:cxnLst>
              <a:rect l="0" t="0" r="r" b="b"/>
              <a:pathLst>
                <a:path w="27" h="47">
                  <a:moveTo>
                    <a:pt x="27" y="44"/>
                  </a:moveTo>
                  <a:lnTo>
                    <a:pt x="27" y="44"/>
                  </a:lnTo>
                  <a:lnTo>
                    <a:pt x="27" y="46"/>
                  </a:lnTo>
                  <a:lnTo>
                    <a:pt x="27" y="46"/>
                  </a:lnTo>
                  <a:lnTo>
                    <a:pt x="27" y="47"/>
                  </a:lnTo>
                  <a:lnTo>
                    <a:pt x="27" y="47"/>
                  </a:lnTo>
                  <a:lnTo>
                    <a:pt x="25" y="47"/>
                  </a:lnTo>
                  <a:lnTo>
                    <a:pt x="25" y="47"/>
                  </a:lnTo>
                  <a:lnTo>
                    <a:pt x="25" y="47"/>
                  </a:lnTo>
                  <a:lnTo>
                    <a:pt x="1" y="47"/>
                  </a:lnTo>
                  <a:lnTo>
                    <a:pt x="1" y="47"/>
                  </a:lnTo>
                  <a:lnTo>
                    <a:pt x="1" y="47"/>
                  </a:lnTo>
                  <a:lnTo>
                    <a:pt x="1" y="47"/>
                  </a:lnTo>
                  <a:lnTo>
                    <a:pt x="0" y="47"/>
                  </a:lnTo>
                  <a:lnTo>
                    <a:pt x="0" y="47"/>
                  </a:lnTo>
                  <a:lnTo>
                    <a:pt x="0" y="46"/>
                  </a:lnTo>
                  <a:lnTo>
                    <a:pt x="0" y="46"/>
                  </a:lnTo>
                  <a:lnTo>
                    <a:pt x="0" y="44"/>
                  </a:lnTo>
                  <a:lnTo>
                    <a:pt x="0" y="44"/>
                  </a:lnTo>
                  <a:lnTo>
                    <a:pt x="0" y="44"/>
                  </a:lnTo>
                  <a:lnTo>
                    <a:pt x="0" y="44"/>
                  </a:lnTo>
                  <a:lnTo>
                    <a:pt x="0" y="42"/>
                  </a:lnTo>
                  <a:lnTo>
                    <a:pt x="0" y="42"/>
                  </a:lnTo>
                  <a:lnTo>
                    <a:pt x="1" y="42"/>
                  </a:lnTo>
                  <a:lnTo>
                    <a:pt x="1" y="42"/>
                  </a:lnTo>
                  <a:lnTo>
                    <a:pt x="1" y="42"/>
                  </a:lnTo>
                  <a:lnTo>
                    <a:pt x="10" y="42"/>
                  </a:lnTo>
                  <a:lnTo>
                    <a:pt x="10" y="8"/>
                  </a:lnTo>
                  <a:lnTo>
                    <a:pt x="1" y="12"/>
                  </a:lnTo>
                  <a:lnTo>
                    <a:pt x="1" y="12"/>
                  </a:lnTo>
                  <a:lnTo>
                    <a:pt x="1" y="12"/>
                  </a:lnTo>
                  <a:lnTo>
                    <a:pt x="1"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1" y="8"/>
                  </a:lnTo>
                  <a:lnTo>
                    <a:pt x="12" y="2"/>
                  </a:lnTo>
                  <a:lnTo>
                    <a:pt x="12" y="2"/>
                  </a:lnTo>
                  <a:lnTo>
                    <a:pt x="12" y="0"/>
                  </a:lnTo>
                  <a:lnTo>
                    <a:pt x="12" y="0"/>
                  </a:lnTo>
                  <a:lnTo>
                    <a:pt x="12" y="0"/>
                  </a:lnTo>
                  <a:lnTo>
                    <a:pt x="12" y="0"/>
                  </a:lnTo>
                  <a:lnTo>
                    <a:pt x="13" y="0"/>
                  </a:lnTo>
                  <a:lnTo>
                    <a:pt x="13" y="0"/>
                  </a:lnTo>
                  <a:lnTo>
                    <a:pt x="15" y="0"/>
                  </a:lnTo>
                  <a:lnTo>
                    <a:pt x="15" y="0"/>
                  </a:lnTo>
                  <a:lnTo>
                    <a:pt x="16" y="0"/>
                  </a:lnTo>
                  <a:lnTo>
                    <a:pt x="16" y="0"/>
                  </a:lnTo>
                  <a:lnTo>
                    <a:pt x="16" y="0"/>
                  </a:lnTo>
                  <a:lnTo>
                    <a:pt x="16" y="0"/>
                  </a:lnTo>
                  <a:lnTo>
                    <a:pt x="16" y="2"/>
                  </a:lnTo>
                  <a:lnTo>
                    <a:pt x="16" y="2"/>
                  </a:lnTo>
                  <a:lnTo>
                    <a:pt x="16" y="2"/>
                  </a:lnTo>
                  <a:lnTo>
                    <a:pt x="16" y="42"/>
                  </a:lnTo>
                  <a:lnTo>
                    <a:pt x="25" y="42"/>
                  </a:lnTo>
                  <a:lnTo>
                    <a:pt x="25" y="42"/>
                  </a:lnTo>
                  <a:lnTo>
                    <a:pt x="25" y="42"/>
                  </a:lnTo>
                  <a:lnTo>
                    <a:pt x="25" y="42"/>
                  </a:lnTo>
                  <a:lnTo>
                    <a:pt x="27" y="42"/>
                  </a:lnTo>
                  <a:lnTo>
                    <a:pt x="27" y="42"/>
                  </a:lnTo>
                  <a:lnTo>
                    <a:pt x="27" y="44"/>
                  </a:lnTo>
                  <a:lnTo>
                    <a:pt x="27" y="44"/>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5" name="Freeform 53"/>
            <p:cNvSpPr>
              <a:spLocks noEditPoints="1"/>
            </p:cNvSpPr>
            <p:nvPr/>
          </p:nvSpPr>
          <p:spPr bwMode="auto">
            <a:xfrm>
              <a:off x="3834" y="1907"/>
              <a:ext cx="14" cy="22"/>
            </a:xfrm>
            <a:custGeom>
              <a:avLst/>
              <a:gdLst/>
              <a:ahLst/>
              <a:cxnLst>
                <a:cxn ang="0">
                  <a:pos x="32" y="24"/>
                </a:cxn>
                <a:cxn ang="0">
                  <a:pos x="30" y="33"/>
                </a:cxn>
                <a:cxn ang="0">
                  <a:pos x="29" y="41"/>
                </a:cxn>
                <a:cxn ang="0">
                  <a:pos x="23" y="46"/>
                </a:cxn>
                <a:cxn ang="0">
                  <a:pos x="20" y="47"/>
                </a:cxn>
                <a:cxn ang="0">
                  <a:pos x="15" y="47"/>
                </a:cxn>
                <a:cxn ang="0">
                  <a:pos x="8" y="46"/>
                </a:cxn>
                <a:cxn ang="0">
                  <a:pos x="3" y="41"/>
                </a:cxn>
                <a:cxn ang="0">
                  <a:pos x="0" y="33"/>
                </a:cxn>
                <a:cxn ang="0">
                  <a:pos x="0" y="24"/>
                </a:cxn>
                <a:cxn ang="0">
                  <a:pos x="0" y="14"/>
                </a:cxn>
                <a:cxn ang="0">
                  <a:pos x="3" y="6"/>
                </a:cxn>
                <a:cxn ang="0">
                  <a:pos x="6" y="3"/>
                </a:cxn>
                <a:cxn ang="0">
                  <a:pos x="9" y="2"/>
                </a:cxn>
                <a:cxn ang="0">
                  <a:pos x="17" y="0"/>
                </a:cxn>
                <a:cxn ang="0">
                  <a:pos x="24" y="2"/>
                </a:cxn>
                <a:cxn ang="0">
                  <a:pos x="26" y="3"/>
                </a:cxn>
                <a:cxn ang="0">
                  <a:pos x="29" y="6"/>
                </a:cxn>
                <a:cxn ang="0">
                  <a:pos x="30" y="14"/>
                </a:cxn>
                <a:cxn ang="0">
                  <a:pos x="32" y="24"/>
                </a:cxn>
                <a:cxn ang="0">
                  <a:pos x="26" y="24"/>
                </a:cxn>
                <a:cxn ang="0">
                  <a:pos x="26" y="18"/>
                </a:cxn>
                <a:cxn ang="0">
                  <a:pos x="24" y="14"/>
                </a:cxn>
                <a:cxn ang="0">
                  <a:pos x="23" y="9"/>
                </a:cxn>
                <a:cxn ang="0">
                  <a:pos x="21" y="8"/>
                </a:cxn>
                <a:cxn ang="0">
                  <a:pos x="18" y="6"/>
                </a:cxn>
                <a:cxn ang="0">
                  <a:pos x="15" y="5"/>
                </a:cxn>
                <a:cxn ang="0">
                  <a:pos x="11" y="6"/>
                </a:cxn>
                <a:cxn ang="0">
                  <a:pos x="8" y="11"/>
                </a:cxn>
                <a:cxn ang="0">
                  <a:pos x="6" y="17"/>
                </a:cxn>
                <a:cxn ang="0">
                  <a:pos x="6" y="23"/>
                </a:cxn>
                <a:cxn ang="0">
                  <a:pos x="6" y="32"/>
                </a:cxn>
                <a:cxn ang="0">
                  <a:pos x="8" y="38"/>
                </a:cxn>
                <a:cxn ang="0">
                  <a:pos x="11" y="41"/>
                </a:cxn>
                <a:cxn ang="0">
                  <a:pos x="15" y="42"/>
                </a:cxn>
                <a:cxn ang="0">
                  <a:pos x="20" y="42"/>
                </a:cxn>
                <a:cxn ang="0">
                  <a:pos x="21" y="39"/>
                </a:cxn>
                <a:cxn ang="0">
                  <a:pos x="24" y="38"/>
                </a:cxn>
                <a:cxn ang="0">
                  <a:pos x="24" y="33"/>
                </a:cxn>
                <a:cxn ang="0">
                  <a:pos x="26" y="29"/>
                </a:cxn>
                <a:cxn ang="0">
                  <a:pos x="26" y="24"/>
                </a:cxn>
              </a:cxnLst>
              <a:rect l="0" t="0" r="r" b="b"/>
              <a:pathLst>
                <a:path w="32" h="47">
                  <a:moveTo>
                    <a:pt x="32" y="24"/>
                  </a:moveTo>
                  <a:lnTo>
                    <a:pt x="32" y="24"/>
                  </a:lnTo>
                  <a:lnTo>
                    <a:pt x="30" y="33"/>
                  </a:lnTo>
                  <a:lnTo>
                    <a:pt x="30" y="33"/>
                  </a:lnTo>
                  <a:lnTo>
                    <a:pt x="29" y="41"/>
                  </a:lnTo>
                  <a:lnTo>
                    <a:pt x="29" y="41"/>
                  </a:lnTo>
                  <a:lnTo>
                    <a:pt x="26" y="44"/>
                  </a:lnTo>
                  <a:lnTo>
                    <a:pt x="23" y="46"/>
                  </a:lnTo>
                  <a:lnTo>
                    <a:pt x="23" y="46"/>
                  </a:lnTo>
                  <a:lnTo>
                    <a:pt x="20" y="47"/>
                  </a:lnTo>
                  <a:lnTo>
                    <a:pt x="15" y="47"/>
                  </a:lnTo>
                  <a:lnTo>
                    <a:pt x="15" y="47"/>
                  </a:lnTo>
                  <a:lnTo>
                    <a:pt x="8" y="46"/>
                  </a:lnTo>
                  <a:lnTo>
                    <a:pt x="8" y="46"/>
                  </a:lnTo>
                  <a:lnTo>
                    <a:pt x="5" y="44"/>
                  </a:lnTo>
                  <a:lnTo>
                    <a:pt x="3" y="41"/>
                  </a:lnTo>
                  <a:lnTo>
                    <a:pt x="3" y="41"/>
                  </a:lnTo>
                  <a:lnTo>
                    <a:pt x="0" y="33"/>
                  </a:lnTo>
                  <a:lnTo>
                    <a:pt x="0" y="33"/>
                  </a:lnTo>
                  <a:lnTo>
                    <a:pt x="0" y="24"/>
                  </a:lnTo>
                  <a:lnTo>
                    <a:pt x="0" y="24"/>
                  </a:lnTo>
                  <a:lnTo>
                    <a:pt x="0" y="14"/>
                  </a:lnTo>
                  <a:lnTo>
                    <a:pt x="0" y="14"/>
                  </a:lnTo>
                  <a:lnTo>
                    <a:pt x="3" y="6"/>
                  </a:lnTo>
                  <a:lnTo>
                    <a:pt x="3" y="6"/>
                  </a:lnTo>
                  <a:lnTo>
                    <a:pt x="6" y="3"/>
                  </a:lnTo>
                  <a:lnTo>
                    <a:pt x="9" y="2"/>
                  </a:lnTo>
                  <a:lnTo>
                    <a:pt x="9" y="2"/>
                  </a:lnTo>
                  <a:lnTo>
                    <a:pt x="12" y="0"/>
                  </a:lnTo>
                  <a:lnTo>
                    <a:pt x="17" y="0"/>
                  </a:lnTo>
                  <a:lnTo>
                    <a:pt x="17" y="0"/>
                  </a:lnTo>
                  <a:lnTo>
                    <a:pt x="24" y="2"/>
                  </a:lnTo>
                  <a:lnTo>
                    <a:pt x="24" y="2"/>
                  </a:lnTo>
                  <a:lnTo>
                    <a:pt x="26" y="3"/>
                  </a:lnTo>
                  <a:lnTo>
                    <a:pt x="29" y="6"/>
                  </a:lnTo>
                  <a:lnTo>
                    <a:pt x="29" y="6"/>
                  </a:lnTo>
                  <a:lnTo>
                    <a:pt x="30" y="14"/>
                  </a:lnTo>
                  <a:lnTo>
                    <a:pt x="30" y="14"/>
                  </a:lnTo>
                  <a:lnTo>
                    <a:pt x="32" y="24"/>
                  </a:lnTo>
                  <a:lnTo>
                    <a:pt x="32" y="24"/>
                  </a:lnTo>
                  <a:close/>
                  <a:moveTo>
                    <a:pt x="26" y="24"/>
                  </a:moveTo>
                  <a:lnTo>
                    <a:pt x="26" y="24"/>
                  </a:lnTo>
                  <a:lnTo>
                    <a:pt x="26" y="18"/>
                  </a:lnTo>
                  <a:lnTo>
                    <a:pt x="26" y="18"/>
                  </a:lnTo>
                  <a:lnTo>
                    <a:pt x="24" y="14"/>
                  </a:lnTo>
                  <a:lnTo>
                    <a:pt x="24" y="14"/>
                  </a:lnTo>
                  <a:lnTo>
                    <a:pt x="23" y="9"/>
                  </a:lnTo>
                  <a:lnTo>
                    <a:pt x="23" y="9"/>
                  </a:lnTo>
                  <a:lnTo>
                    <a:pt x="21" y="8"/>
                  </a:lnTo>
                  <a:lnTo>
                    <a:pt x="21" y="8"/>
                  </a:lnTo>
                  <a:lnTo>
                    <a:pt x="18" y="6"/>
                  </a:lnTo>
                  <a:lnTo>
                    <a:pt x="18" y="6"/>
                  </a:lnTo>
                  <a:lnTo>
                    <a:pt x="15" y="5"/>
                  </a:lnTo>
                  <a:lnTo>
                    <a:pt x="15" y="5"/>
                  </a:lnTo>
                  <a:lnTo>
                    <a:pt x="11" y="6"/>
                  </a:lnTo>
                  <a:lnTo>
                    <a:pt x="11" y="6"/>
                  </a:lnTo>
                  <a:lnTo>
                    <a:pt x="8" y="11"/>
                  </a:lnTo>
                  <a:lnTo>
                    <a:pt x="8" y="11"/>
                  </a:lnTo>
                  <a:lnTo>
                    <a:pt x="6" y="17"/>
                  </a:lnTo>
                  <a:lnTo>
                    <a:pt x="6" y="17"/>
                  </a:lnTo>
                  <a:lnTo>
                    <a:pt x="6" y="23"/>
                  </a:lnTo>
                  <a:lnTo>
                    <a:pt x="6" y="23"/>
                  </a:lnTo>
                  <a:lnTo>
                    <a:pt x="6" y="32"/>
                  </a:lnTo>
                  <a:lnTo>
                    <a:pt x="6" y="32"/>
                  </a:lnTo>
                  <a:lnTo>
                    <a:pt x="8" y="38"/>
                  </a:lnTo>
                  <a:lnTo>
                    <a:pt x="8" y="38"/>
                  </a:lnTo>
                  <a:lnTo>
                    <a:pt x="11" y="41"/>
                  </a:lnTo>
                  <a:lnTo>
                    <a:pt x="11" y="41"/>
                  </a:lnTo>
                  <a:lnTo>
                    <a:pt x="15" y="42"/>
                  </a:lnTo>
                  <a:lnTo>
                    <a:pt x="15" y="42"/>
                  </a:lnTo>
                  <a:lnTo>
                    <a:pt x="20" y="42"/>
                  </a:lnTo>
                  <a:lnTo>
                    <a:pt x="20" y="42"/>
                  </a:lnTo>
                  <a:lnTo>
                    <a:pt x="21" y="39"/>
                  </a:lnTo>
                  <a:lnTo>
                    <a:pt x="21" y="39"/>
                  </a:lnTo>
                  <a:lnTo>
                    <a:pt x="24" y="38"/>
                  </a:lnTo>
                  <a:lnTo>
                    <a:pt x="24" y="38"/>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6" name="Freeform 54"/>
            <p:cNvSpPr>
              <a:spLocks/>
            </p:cNvSpPr>
            <p:nvPr/>
          </p:nvSpPr>
          <p:spPr bwMode="auto">
            <a:xfrm>
              <a:off x="3866" y="1905"/>
              <a:ext cx="11" cy="21"/>
            </a:xfrm>
            <a:custGeom>
              <a:avLst/>
              <a:gdLst/>
              <a:ahLst/>
              <a:cxnLst>
                <a:cxn ang="0">
                  <a:pos x="26" y="45"/>
                </a:cxn>
                <a:cxn ang="0">
                  <a:pos x="26" y="45"/>
                </a:cxn>
                <a:cxn ang="0">
                  <a:pos x="26" y="46"/>
                </a:cxn>
                <a:cxn ang="0">
                  <a:pos x="26" y="46"/>
                </a:cxn>
                <a:cxn ang="0">
                  <a:pos x="2" y="46"/>
                </a:cxn>
                <a:cxn ang="0">
                  <a:pos x="0" y="46"/>
                </a:cxn>
                <a:cxn ang="0">
                  <a:pos x="0" y="46"/>
                </a:cxn>
                <a:cxn ang="0">
                  <a:pos x="0" y="45"/>
                </a:cxn>
                <a:cxn ang="0">
                  <a:pos x="0" y="45"/>
                </a:cxn>
                <a:cxn ang="0">
                  <a:pos x="0" y="43"/>
                </a:cxn>
                <a:cxn ang="0">
                  <a:pos x="0" y="42"/>
                </a:cxn>
                <a:cxn ang="0">
                  <a:pos x="0" y="42"/>
                </a:cxn>
                <a:cxn ang="0">
                  <a:pos x="2" y="42"/>
                </a:cxn>
                <a:cxn ang="0">
                  <a:pos x="11" y="7"/>
                </a:cxn>
                <a:cxn ang="0">
                  <a:pos x="2" y="12"/>
                </a:cxn>
                <a:cxn ang="0">
                  <a:pos x="0" y="12"/>
                </a:cxn>
                <a:cxn ang="0">
                  <a:pos x="0" y="12"/>
                </a:cxn>
                <a:cxn ang="0">
                  <a:pos x="0" y="12"/>
                </a:cxn>
                <a:cxn ang="0">
                  <a:pos x="0" y="10"/>
                </a:cxn>
                <a:cxn ang="0">
                  <a:pos x="0" y="9"/>
                </a:cxn>
                <a:cxn ang="0">
                  <a:pos x="0" y="9"/>
                </a:cxn>
                <a:cxn ang="0">
                  <a:pos x="0" y="7"/>
                </a:cxn>
                <a:cxn ang="0">
                  <a:pos x="11" y="1"/>
                </a:cxn>
                <a:cxn ang="0">
                  <a:pos x="12" y="0"/>
                </a:cxn>
                <a:cxn ang="0">
                  <a:pos x="12" y="0"/>
                </a:cxn>
                <a:cxn ang="0">
                  <a:pos x="12" y="0"/>
                </a:cxn>
                <a:cxn ang="0">
                  <a:pos x="14" y="0"/>
                </a:cxn>
                <a:cxn ang="0">
                  <a:pos x="15" y="0"/>
                </a:cxn>
                <a:cxn ang="0">
                  <a:pos x="17" y="0"/>
                </a:cxn>
                <a:cxn ang="0">
                  <a:pos x="17" y="1"/>
                </a:cxn>
                <a:cxn ang="0">
                  <a:pos x="17" y="1"/>
                </a:cxn>
                <a:cxn ang="0">
                  <a:pos x="26" y="42"/>
                </a:cxn>
                <a:cxn ang="0">
                  <a:pos x="26" y="42"/>
                </a:cxn>
                <a:cxn ang="0">
                  <a:pos x="26" y="42"/>
                </a:cxn>
                <a:cxn ang="0">
                  <a:pos x="26" y="43"/>
                </a:cxn>
                <a:cxn ang="0">
                  <a:pos x="26" y="45"/>
                </a:cxn>
              </a:cxnLst>
              <a:rect l="0" t="0" r="r" b="b"/>
              <a:pathLst>
                <a:path w="26" h="46">
                  <a:moveTo>
                    <a:pt x="26" y="45"/>
                  </a:moveTo>
                  <a:lnTo>
                    <a:pt x="26" y="45"/>
                  </a:lnTo>
                  <a:lnTo>
                    <a:pt x="26" y="45"/>
                  </a:lnTo>
                  <a:lnTo>
                    <a:pt x="26" y="45"/>
                  </a:lnTo>
                  <a:lnTo>
                    <a:pt x="26" y="46"/>
                  </a:lnTo>
                  <a:lnTo>
                    <a:pt x="26" y="46"/>
                  </a:lnTo>
                  <a:lnTo>
                    <a:pt x="26" y="46"/>
                  </a:lnTo>
                  <a:lnTo>
                    <a:pt x="26" y="46"/>
                  </a:lnTo>
                  <a:lnTo>
                    <a:pt x="26" y="46"/>
                  </a:lnTo>
                  <a:lnTo>
                    <a:pt x="2" y="46"/>
                  </a:lnTo>
                  <a:lnTo>
                    <a:pt x="2"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2" y="42"/>
                  </a:lnTo>
                  <a:lnTo>
                    <a:pt x="11" y="42"/>
                  </a:lnTo>
                  <a:lnTo>
                    <a:pt x="11" y="7"/>
                  </a:lnTo>
                  <a:lnTo>
                    <a:pt x="2" y="12"/>
                  </a:lnTo>
                  <a:lnTo>
                    <a:pt x="2"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1"/>
                  </a:lnTo>
                  <a:lnTo>
                    <a:pt x="17" y="1"/>
                  </a:lnTo>
                  <a:lnTo>
                    <a:pt x="17" y="1"/>
                  </a:lnTo>
                  <a:lnTo>
                    <a:pt x="17" y="42"/>
                  </a:lnTo>
                  <a:lnTo>
                    <a:pt x="26" y="42"/>
                  </a:lnTo>
                  <a:lnTo>
                    <a:pt x="26" y="42"/>
                  </a:lnTo>
                  <a:lnTo>
                    <a:pt x="26" y="42"/>
                  </a:lnTo>
                  <a:lnTo>
                    <a:pt x="26" y="42"/>
                  </a:lnTo>
                  <a:lnTo>
                    <a:pt x="26" y="42"/>
                  </a:lnTo>
                  <a:lnTo>
                    <a:pt x="26" y="42"/>
                  </a:lnTo>
                  <a:lnTo>
                    <a:pt x="26" y="43"/>
                  </a:lnTo>
                  <a:lnTo>
                    <a:pt x="26" y="43"/>
                  </a:lnTo>
                  <a:lnTo>
                    <a:pt x="26" y="45"/>
                  </a:lnTo>
                  <a:lnTo>
                    <a:pt x="26"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7" name="Freeform 55"/>
            <p:cNvSpPr>
              <a:spLocks noEditPoints="1"/>
            </p:cNvSpPr>
            <p:nvPr/>
          </p:nvSpPr>
          <p:spPr bwMode="auto">
            <a:xfrm>
              <a:off x="3891" y="1905"/>
              <a:ext cx="15" cy="21"/>
            </a:xfrm>
            <a:custGeom>
              <a:avLst/>
              <a:gdLst/>
              <a:ahLst/>
              <a:cxnLst>
                <a:cxn ang="0">
                  <a:pos x="33" y="24"/>
                </a:cxn>
                <a:cxn ang="0">
                  <a:pos x="32" y="33"/>
                </a:cxn>
                <a:cxn ang="0">
                  <a:pos x="29" y="40"/>
                </a:cxn>
                <a:cxn ang="0">
                  <a:pos x="24" y="45"/>
                </a:cxn>
                <a:cxn ang="0">
                  <a:pos x="20" y="46"/>
                </a:cxn>
                <a:cxn ang="0">
                  <a:pos x="17" y="46"/>
                </a:cxn>
                <a:cxn ang="0">
                  <a:pos x="9" y="45"/>
                </a:cxn>
                <a:cxn ang="0">
                  <a:pos x="5" y="40"/>
                </a:cxn>
                <a:cxn ang="0">
                  <a:pos x="2" y="33"/>
                </a:cxn>
                <a:cxn ang="0">
                  <a:pos x="0" y="24"/>
                </a:cxn>
                <a:cxn ang="0">
                  <a:pos x="2" y="13"/>
                </a:cxn>
                <a:cxn ang="0">
                  <a:pos x="5" y="6"/>
                </a:cxn>
                <a:cxn ang="0">
                  <a:pos x="6" y="3"/>
                </a:cxn>
                <a:cxn ang="0">
                  <a:pos x="9" y="1"/>
                </a:cxn>
                <a:cxn ang="0">
                  <a:pos x="17" y="0"/>
                </a:cxn>
                <a:cxn ang="0">
                  <a:pos x="21" y="0"/>
                </a:cxn>
                <a:cxn ang="0">
                  <a:pos x="24" y="1"/>
                </a:cxn>
                <a:cxn ang="0">
                  <a:pos x="29" y="6"/>
                </a:cxn>
                <a:cxn ang="0">
                  <a:pos x="32" y="13"/>
                </a:cxn>
                <a:cxn ang="0">
                  <a:pos x="33" y="24"/>
                </a:cxn>
                <a:cxn ang="0">
                  <a:pos x="26" y="24"/>
                </a:cxn>
                <a:cxn ang="0">
                  <a:pos x="26" y="18"/>
                </a:cxn>
                <a:cxn ang="0">
                  <a:pos x="26" y="13"/>
                </a:cxn>
                <a:cxn ang="0">
                  <a:pos x="24" y="9"/>
                </a:cxn>
                <a:cxn ang="0">
                  <a:pos x="23" y="7"/>
                </a:cxn>
                <a:cxn ang="0">
                  <a:pos x="20" y="6"/>
                </a:cxn>
                <a:cxn ang="0">
                  <a:pos x="17" y="4"/>
                </a:cxn>
                <a:cxn ang="0">
                  <a:pos x="12" y="6"/>
                </a:cxn>
                <a:cxn ang="0">
                  <a:pos x="9" y="10"/>
                </a:cxn>
                <a:cxn ang="0">
                  <a:pos x="8" y="16"/>
                </a:cxn>
                <a:cxn ang="0">
                  <a:pos x="8" y="22"/>
                </a:cxn>
                <a:cxn ang="0">
                  <a:pos x="8" y="31"/>
                </a:cxn>
                <a:cxn ang="0">
                  <a:pos x="9" y="37"/>
                </a:cxn>
                <a:cxn ang="0">
                  <a:pos x="12" y="40"/>
                </a:cxn>
                <a:cxn ang="0">
                  <a:pos x="17" y="42"/>
                </a:cxn>
                <a:cxn ang="0">
                  <a:pos x="20" y="42"/>
                </a:cxn>
                <a:cxn ang="0">
                  <a:pos x="23" y="39"/>
                </a:cxn>
                <a:cxn ang="0">
                  <a:pos x="24" y="37"/>
                </a:cxn>
                <a:cxn ang="0">
                  <a:pos x="26" y="33"/>
                </a:cxn>
                <a:cxn ang="0">
                  <a:pos x="26" y="28"/>
                </a:cxn>
                <a:cxn ang="0">
                  <a:pos x="26" y="24"/>
                </a:cxn>
              </a:cxnLst>
              <a:rect l="0" t="0" r="r" b="b"/>
              <a:pathLst>
                <a:path w="33" h="46">
                  <a:moveTo>
                    <a:pt x="33" y="24"/>
                  </a:moveTo>
                  <a:lnTo>
                    <a:pt x="33" y="24"/>
                  </a:lnTo>
                  <a:lnTo>
                    <a:pt x="32" y="33"/>
                  </a:lnTo>
                  <a:lnTo>
                    <a:pt x="32" y="33"/>
                  </a:lnTo>
                  <a:lnTo>
                    <a:pt x="29" y="40"/>
                  </a:lnTo>
                  <a:lnTo>
                    <a:pt x="29" y="40"/>
                  </a:lnTo>
                  <a:lnTo>
                    <a:pt x="27" y="43"/>
                  </a:lnTo>
                  <a:lnTo>
                    <a:pt x="24" y="45"/>
                  </a:lnTo>
                  <a:lnTo>
                    <a:pt x="24" y="45"/>
                  </a:lnTo>
                  <a:lnTo>
                    <a:pt x="20" y="46"/>
                  </a:lnTo>
                  <a:lnTo>
                    <a:pt x="17" y="46"/>
                  </a:lnTo>
                  <a:lnTo>
                    <a:pt x="17" y="46"/>
                  </a:lnTo>
                  <a:lnTo>
                    <a:pt x="9" y="45"/>
                  </a:lnTo>
                  <a:lnTo>
                    <a:pt x="9" y="45"/>
                  </a:lnTo>
                  <a:lnTo>
                    <a:pt x="6" y="43"/>
                  </a:lnTo>
                  <a:lnTo>
                    <a:pt x="5" y="40"/>
                  </a:lnTo>
                  <a:lnTo>
                    <a:pt x="5" y="40"/>
                  </a:lnTo>
                  <a:lnTo>
                    <a:pt x="2" y="33"/>
                  </a:lnTo>
                  <a:lnTo>
                    <a:pt x="2" y="33"/>
                  </a:lnTo>
                  <a:lnTo>
                    <a:pt x="0" y="24"/>
                  </a:lnTo>
                  <a:lnTo>
                    <a:pt x="0" y="24"/>
                  </a:lnTo>
                  <a:lnTo>
                    <a:pt x="2" y="13"/>
                  </a:lnTo>
                  <a:lnTo>
                    <a:pt x="2" y="13"/>
                  </a:lnTo>
                  <a:lnTo>
                    <a:pt x="5" y="6"/>
                  </a:lnTo>
                  <a:lnTo>
                    <a:pt x="5" y="6"/>
                  </a:lnTo>
                  <a:lnTo>
                    <a:pt x="6" y="3"/>
                  </a:lnTo>
                  <a:lnTo>
                    <a:pt x="9" y="1"/>
                  </a:lnTo>
                  <a:lnTo>
                    <a:pt x="9" y="1"/>
                  </a:lnTo>
                  <a:lnTo>
                    <a:pt x="12" y="0"/>
                  </a:lnTo>
                  <a:lnTo>
                    <a:pt x="17" y="0"/>
                  </a:lnTo>
                  <a:lnTo>
                    <a:pt x="17" y="0"/>
                  </a:lnTo>
                  <a:lnTo>
                    <a:pt x="21" y="0"/>
                  </a:lnTo>
                  <a:lnTo>
                    <a:pt x="24" y="1"/>
                  </a:lnTo>
                  <a:lnTo>
                    <a:pt x="24" y="1"/>
                  </a:lnTo>
                  <a:lnTo>
                    <a:pt x="27" y="3"/>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9"/>
                  </a:lnTo>
                  <a:lnTo>
                    <a:pt x="24" y="9"/>
                  </a:lnTo>
                  <a:lnTo>
                    <a:pt x="23" y="7"/>
                  </a:lnTo>
                  <a:lnTo>
                    <a:pt x="23" y="7"/>
                  </a:lnTo>
                  <a:lnTo>
                    <a:pt x="20" y="6"/>
                  </a:lnTo>
                  <a:lnTo>
                    <a:pt x="20" y="6"/>
                  </a:lnTo>
                  <a:lnTo>
                    <a:pt x="17" y="4"/>
                  </a:lnTo>
                  <a:lnTo>
                    <a:pt x="17" y="4"/>
                  </a:lnTo>
                  <a:lnTo>
                    <a:pt x="12" y="6"/>
                  </a:lnTo>
                  <a:lnTo>
                    <a:pt x="12" y="6"/>
                  </a:lnTo>
                  <a:lnTo>
                    <a:pt x="9" y="10"/>
                  </a:lnTo>
                  <a:lnTo>
                    <a:pt x="9" y="10"/>
                  </a:lnTo>
                  <a:lnTo>
                    <a:pt x="8" y="16"/>
                  </a:lnTo>
                  <a:lnTo>
                    <a:pt x="8" y="16"/>
                  </a:lnTo>
                  <a:lnTo>
                    <a:pt x="8" y="22"/>
                  </a:lnTo>
                  <a:lnTo>
                    <a:pt x="8" y="22"/>
                  </a:lnTo>
                  <a:lnTo>
                    <a:pt x="8" y="31"/>
                  </a:lnTo>
                  <a:lnTo>
                    <a:pt x="8" y="31"/>
                  </a:lnTo>
                  <a:lnTo>
                    <a:pt x="9" y="37"/>
                  </a:lnTo>
                  <a:lnTo>
                    <a:pt x="9" y="37"/>
                  </a:lnTo>
                  <a:lnTo>
                    <a:pt x="12" y="40"/>
                  </a:lnTo>
                  <a:lnTo>
                    <a:pt x="12" y="40"/>
                  </a:lnTo>
                  <a:lnTo>
                    <a:pt x="17" y="42"/>
                  </a:lnTo>
                  <a:lnTo>
                    <a:pt x="17" y="42"/>
                  </a:lnTo>
                  <a:lnTo>
                    <a:pt x="20" y="42"/>
                  </a:lnTo>
                  <a:lnTo>
                    <a:pt x="20" y="42"/>
                  </a:lnTo>
                  <a:lnTo>
                    <a:pt x="23" y="39"/>
                  </a:lnTo>
                  <a:lnTo>
                    <a:pt x="23" y="39"/>
                  </a:lnTo>
                  <a:lnTo>
                    <a:pt x="24" y="37"/>
                  </a:lnTo>
                  <a:lnTo>
                    <a:pt x="24" y="37"/>
                  </a:lnTo>
                  <a:lnTo>
                    <a:pt x="26" y="33"/>
                  </a:lnTo>
                  <a:lnTo>
                    <a:pt x="26"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8" name="Freeform 56"/>
            <p:cNvSpPr>
              <a:spLocks/>
            </p:cNvSpPr>
            <p:nvPr/>
          </p:nvSpPr>
          <p:spPr bwMode="auto">
            <a:xfrm>
              <a:off x="3807" y="2111"/>
              <a:ext cx="13" cy="21"/>
            </a:xfrm>
            <a:custGeom>
              <a:avLst/>
              <a:gdLst/>
              <a:ahLst/>
              <a:cxnLst>
                <a:cxn ang="0">
                  <a:pos x="27" y="44"/>
                </a:cxn>
                <a:cxn ang="0">
                  <a:pos x="27" y="45"/>
                </a:cxn>
                <a:cxn ang="0">
                  <a:pos x="27" y="45"/>
                </a:cxn>
                <a:cxn ang="0">
                  <a:pos x="25" y="47"/>
                </a:cxn>
                <a:cxn ang="0">
                  <a:pos x="1" y="47"/>
                </a:cxn>
                <a:cxn ang="0">
                  <a:pos x="1" y="47"/>
                </a:cxn>
                <a:cxn ang="0">
                  <a:pos x="1" y="45"/>
                </a:cxn>
                <a:cxn ang="0">
                  <a:pos x="0" y="45"/>
                </a:cxn>
                <a:cxn ang="0">
                  <a:pos x="0" y="44"/>
                </a:cxn>
                <a:cxn ang="0">
                  <a:pos x="0" y="42"/>
                </a:cxn>
                <a:cxn ang="0">
                  <a:pos x="1" y="42"/>
                </a:cxn>
                <a:cxn ang="0">
                  <a:pos x="1" y="42"/>
                </a:cxn>
                <a:cxn ang="0">
                  <a:pos x="1" y="42"/>
                </a:cxn>
                <a:cxn ang="0">
                  <a:pos x="12" y="6"/>
                </a:cxn>
                <a:cxn ang="0">
                  <a:pos x="3" y="12"/>
                </a:cxn>
                <a:cxn ang="0">
                  <a:pos x="1" y="12"/>
                </a:cxn>
                <a:cxn ang="0">
                  <a:pos x="0" y="12"/>
                </a:cxn>
                <a:cxn ang="0">
                  <a:pos x="0" y="11"/>
                </a:cxn>
                <a:cxn ang="0">
                  <a:pos x="0" y="11"/>
                </a:cxn>
                <a:cxn ang="0">
                  <a:pos x="0" y="9"/>
                </a:cxn>
                <a:cxn ang="0">
                  <a:pos x="0" y="8"/>
                </a:cxn>
                <a:cxn ang="0">
                  <a:pos x="1" y="8"/>
                </a:cxn>
                <a:cxn ang="0">
                  <a:pos x="12" y="0"/>
                </a:cxn>
                <a:cxn ang="0">
                  <a:pos x="12" y="0"/>
                </a:cxn>
                <a:cxn ang="0">
                  <a:pos x="12" y="0"/>
                </a:cxn>
                <a:cxn ang="0">
                  <a:pos x="13" y="0"/>
                </a:cxn>
                <a:cxn ang="0">
                  <a:pos x="15" y="0"/>
                </a:cxn>
                <a:cxn ang="0">
                  <a:pos x="16" y="0"/>
                </a:cxn>
                <a:cxn ang="0">
                  <a:pos x="16" y="0"/>
                </a:cxn>
                <a:cxn ang="0">
                  <a:pos x="18" y="0"/>
                </a:cxn>
                <a:cxn ang="0">
                  <a:pos x="18" y="2"/>
                </a:cxn>
                <a:cxn ang="0">
                  <a:pos x="25" y="42"/>
                </a:cxn>
                <a:cxn ang="0">
                  <a:pos x="25" y="42"/>
                </a:cxn>
                <a:cxn ang="0">
                  <a:pos x="27" y="42"/>
                </a:cxn>
                <a:cxn ang="0">
                  <a:pos x="27" y="42"/>
                </a:cxn>
                <a:cxn ang="0">
                  <a:pos x="27" y="44"/>
                </a:cxn>
              </a:cxnLst>
              <a:rect l="0" t="0" r="r" b="b"/>
              <a:pathLst>
                <a:path w="27" h="47">
                  <a:moveTo>
                    <a:pt x="27" y="44"/>
                  </a:moveTo>
                  <a:lnTo>
                    <a:pt x="27" y="44"/>
                  </a:lnTo>
                  <a:lnTo>
                    <a:pt x="27" y="45"/>
                  </a:lnTo>
                  <a:lnTo>
                    <a:pt x="27" y="45"/>
                  </a:lnTo>
                  <a:lnTo>
                    <a:pt x="27" y="45"/>
                  </a:lnTo>
                  <a:lnTo>
                    <a:pt x="27" y="45"/>
                  </a:lnTo>
                  <a:lnTo>
                    <a:pt x="25" y="47"/>
                  </a:lnTo>
                  <a:lnTo>
                    <a:pt x="25" y="47"/>
                  </a:lnTo>
                  <a:lnTo>
                    <a:pt x="25" y="47"/>
                  </a:lnTo>
                  <a:lnTo>
                    <a:pt x="1" y="47"/>
                  </a:lnTo>
                  <a:lnTo>
                    <a:pt x="1" y="47"/>
                  </a:lnTo>
                  <a:lnTo>
                    <a:pt x="1" y="47"/>
                  </a:lnTo>
                  <a:lnTo>
                    <a:pt x="1" y="47"/>
                  </a:lnTo>
                  <a:lnTo>
                    <a:pt x="1" y="45"/>
                  </a:lnTo>
                  <a:lnTo>
                    <a:pt x="1" y="45"/>
                  </a:lnTo>
                  <a:lnTo>
                    <a:pt x="0" y="45"/>
                  </a:lnTo>
                  <a:lnTo>
                    <a:pt x="0" y="45"/>
                  </a:lnTo>
                  <a:lnTo>
                    <a:pt x="0" y="44"/>
                  </a:lnTo>
                  <a:lnTo>
                    <a:pt x="0" y="44"/>
                  </a:lnTo>
                  <a:lnTo>
                    <a:pt x="0" y="42"/>
                  </a:lnTo>
                  <a:lnTo>
                    <a:pt x="0" y="42"/>
                  </a:lnTo>
                  <a:lnTo>
                    <a:pt x="1" y="42"/>
                  </a:lnTo>
                  <a:lnTo>
                    <a:pt x="1" y="42"/>
                  </a:lnTo>
                  <a:lnTo>
                    <a:pt x="1" y="42"/>
                  </a:lnTo>
                  <a:lnTo>
                    <a:pt x="1" y="42"/>
                  </a:lnTo>
                  <a:lnTo>
                    <a:pt x="1" y="42"/>
                  </a:lnTo>
                  <a:lnTo>
                    <a:pt x="12" y="42"/>
                  </a:lnTo>
                  <a:lnTo>
                    <a:pt x="12" y="6"/>
                  </a:lnTo>
                  <a:lnTo>
                    <a:pt x="3" y="12"/>
                  </a:lnTo>
                  <a:lnTo>
                    <a:pt x="3" y="12"/>
                  </a:lnTo>
                  <a:lnTo>
                    <a:pt x="1" y="12"/>
                  </a:lnTo>
                  <a:lnTo>
                    <a:pt x="1" y="12"/>
                  </a:lnTo>
                  <a:lnTo>
                    <a:pt x="0" y="12"/>
                  </a:lnTo>
                  <a:lnTo>
                    <a:pt x="0" y="12"/>
                  </a:lnTo>
                  <a:lnTo>
                    <a:pt x="0" y="11"/>
                  </a:lnTo>
                  <a:lnTo>
                    <a:pt x="0" y="11"/>
                  </a:lnTo>
                  <a:lnTo>
                    <a:pt x="0" y="11"/>
                  </a:lnTo>
                  <a:lnTo>
                    <a:pt x="0" y="11"/>
                  </a:lnTo>
                  <a:lnTo>
                    <a:pt x="0" y="9"/>
                  </a:lnTo>
                  <a:lnTo>
                    <a:pt x="0" y="9"/>
                  </a:lnTo>
                  <a:lnTo>
                    <a:pt x="0" y="8"/>
                  </a:lnTo>
                  <a:lnTo>
                    <a:pt x="0" y="8"/>
                  </a:lnTo>
                  <a:lnTo>
                    <a:pt x="1" y="8"/>
                  </a:lnTo>
                  <a:lnTo>
                    <a:pt x="1" y="8"/>
                  </a:lnTo>
                  <a:lnTo>
                    <a:pt x="1" y="8"/>
                  </a:lnTo>
                  <a:lnTo>
                    <a:pt x="12" y="0"/>
                  </a:lnTo>
                  <a:lnTo>
                    <a:pt x="12" y="0"/>
                  </a:lnTo>
                  <a:lnTo>
                    <a:pt x="12" y="0"/>
                  </a:lnTo>
                  <a:lnTo>
                    <a:pt x="12" y="0"/>
                  </a:lnTo>
                  <a:lnTo>
                    <a:pt x="12" y="0"/>
                  </a:lnTo>
                  <a:lnTo>
                    <a:pt x="12" y="0"/>
                  </a:lnTo>
                  <a:lnTo>
                    <a:pt x="13" y="0"/>
                  </a:lnTo>
                  <a:lnTo>
                    <a:pt x="13" y="0"/>
                  </a:lnTo>
                  <a:lnTo>
                    <a:pt x="15" y="0"/>
                  </a:lnTo>
                  <a:lnTo>
                    <a:pt x="15" y="0"/>
                  </a:lnTo>
                  <a:lnTo>
                    <a:pt x="16" y="0"/>
                  </a:lnTo>
                  <a:lnTo>
                    <a:pt x="16" y="0"/>
                  </a:lnTo>
                  <a:lnTo>
                    <a:pt x="16" y="0"/>
                  </a:lnTo>
                  <a:lnTo>
                    <a:pt x="16" y="0"/>
                  </a:lnTo>
                  <a:lnTo>
                    <a:pt x="18" y="0"/>
                  </a:lnTo>
                  <a:lnTo>
                    <a:pt x="18" y="0"/>
                  </a:lnTo>
                  <a:lnTo>
                    <a:pt x="18" y="2"/>
                  </a:lnTo>
                  <a:lnTo>
                    <a:pt x="18" y="42"/>
                  </a:lnTo>
                  <a:lnTo>
                    <a:pt x="25" y="42"/>
                  </a:lnTo>
                  <a:lnTo>
                    <a:pt x="25" y="42"/>
                  </a:lnTo>
                  <a:lnTo>
                    <a:pt x="25" y="42"/>
                  </a:lnTo>
                  <a:lnTo>
                    <a:pt x="25" y="42"/>
                  </a:lnTo>
                  <a:lnTo>
                    <a:pt x="27" y="42"/>
                  </a:lnTo>
                  <a:lnTo>
                    <a:pt x="27"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9" name="Freeform 57"/>
            <p:cNvSpPr>
              <a:spLocks noEditPoints="1"/>
            </p:cNvSpPr>
            <p:nvPr/>
          </p:nvSpPr>
          <p:spPr bwMode="auto">
            <a:xfrm>
              <a:off x="3836" y="2111"/>
              <a:ext cx="15" cy="21"/>
            </a:xfrm>
            <a:custGeom>
              <a:avLst/>
              <a:gdLst/>
              <a:ahLst/>
              <a:cxnLst>
                <a:cxn ang="0">
                  <a:pos x="32" y="23"/>
                </a:cxn>
                <a:cxn ang="0">
                  <a:pos x="32" y="33"/>
                </a:cxn>
                <a:cxn ang="0">
                  <a:pos x="29" y="41"/>
                </a:cxn>
                <a:cxn ang="0">
                  <a:pos x="23" y="45"/>
                </a:cxn>
                <a:cxn ang="0">
                  <a:pos x="20" y="47"/>
                </a:cxn>
                <a:cxn ang="0">
                  <a:pos x="15" y="47"/>
                </a:cxn>
                <a:cxn ang="0">
                  <a:pos x="8" y="45"/>
                </a:cxn>
                <a:cxn ang="0">
                  <a:pos x="3" y="41"/>
                </a:cxn>
                <a:cxn ang="0">
                  <a:pos x="0" y="33"/>
                </a:cxn>
                <a:cxn ang="0">
                  <a:pos x="0" y="23"/>
                </a:cxn>
                <a:cxn ang="0">
                  <a:pos x="2" y="14"/>
                </a:cxn>
                <a:cxn ang="0">
                  <a:pos x="3" y="6"/>
                </a:cxn>
                <a:cxn ang="0">
                  <a:pos x="6" y="3"/>
                </a:cxn>
                <a:cxn ang="0">
                  <a:pos x="9" y="2"/>
                </a:cxn>
                <a:cxn ang="0">
                  <a:pos x="17" y="0"/>
                </a:cxn>
                <a:cxn ang="0">
                  <a:pos x="24" y="2"/>
                </a:cxn>
                <a:cxn ang="0">
                  <a:pos x="26" y="3"/>
                </a:cxn>
                <a:cxn ang="0">
                  <a:pos x="29" y="6"/>
                </a:cxn>
                <a:cxn ang="0">
                  <a:pos x="32" y="14"/>
                </a:cxn>
                <a:cxn ang="0">
                  <a:pos x="32" y="23"/>
                </a:cxn>
                <a:cxn ang="0">
                  <a:pos x="26" y="24"/>
                </a:cxn>
                <a:cxn ang="0">
                  <a:pos x="26" y="17"/>
                </a:cxn>
                <a:cxn ang="0">
                  <a:pos x="24" y="12"/>
                </a:cxn>
                <a:cxn ang="0">
                  <a:pos x="23" y="9"/>
                </a:cxn>
                <a:cxn ang="0">
                  <a:pos x="21" y="6"/>
                </a:cxn>
                <a:cxn ang="0">
                  <a:pos x="20" y="5"/>
                </a:cxn>
                <a:cxn ang="0">
                  <a:pos x="17" y="5"/>
                </a:cxn>
                <a:cxn ang="0">
                  <a:pos x="11" y="6"/>
                </a:cxn>
                <a:cxn ang="0">
                  <a:pos x="8" y="9"/>
                </a:cxn>
                <a:cxn ang="0">
                  <a:pos x="6" y="15"/>
                </a:cxn>
                <a:cxn ang="0">
                  <a:pos x="6" y="23"/>
                </a:cxn>
                <a:cxn ang="0">
                  <a:pos x="6" y="32"/>
                </a:cxn>
                <a:cxn ang="0">
                  <a:pos x="9" y="38"/>
                </a:cxn>
                <a:cxn ang="0">
                  <a:pos x="12" y="41"/>
                </a:cxn>
                <a:cxn ang="0">
                  <a:pos x="15" y="42"/>
                </a:cxn>
                <a:cxn ang="0">
                  <a:pos x="20" y="41"/>
                </a:cxn>
                <a:cxn ang="0">
                  <a:pos x="21" y="39"/>
                </a:cxn>
                <a:cxn ang="0">
                  <a:pos x="24" y="36"/>
                </a:cxn>
                <a:cxn ang="0">
                  <a:pos x="24" y="33"/>
                </a:cxn>
                <a:cxn ang="0">
                  <a:pos x="26" y="29"/>
                </a:cxn>
                <a:cxn ang="0">
                  <a:pos x="26" y="24"/>
                </a:cxn>
              </a:cxnLst>
              <a:rect l="0" t="0" r="r" b="b"/>
              <a:pathLst>
                <a:path w="32" h="47">
                  <a:moveTo>
                    <a:pt x="32" y="23"/>
                  </a:moveTo>
                  <a:lnTo>
                    <a:pt x="32" y="23"/>
                  </a:lnTo>
                  <a:lnTo>
                    <a:pt x="32" y="33"/>
                  </a:lnTo>
                  <a:lnTo>
                    <a:pt x="32" y="33"/>
                  </a:lnTo>
                  <a:lnTo>
                    <a:pt x="29" y="41"/>
                  </a:lnTo>
                  <a:lnTo>
                    <a:pt x="29" y="41"/>
                  </a:lnTo>
                  <a:lnTo>
                    <a:pt x="26" y="44"/>
                  </a:lnTo>
                  <a:lnTo>
                    <a:pt x="23" y="45"/>
                  </a:lnTo>
                  <a:lnTo>
                    <a:pt x="23" y="45"/>
                  </a:lnTo>
                  <a:lnTo>
                    <a:pt x="20" y="47"/>
                  </a:lnTo>
                  <a:lnTo>
                    <a:pt x="15" y="47"/>
                  </a:lnTo>
                  <a:lnTo>
                    <a:pt x="15" y="47"/>
                  </a:lnTo>
                  <a:lnTo>
                    <a:pt x="8" y="45"/>
                  </a:lnTo>
                  <a:lnTo>
                    <a:pt x="8" y="45"/>
                  </a:lnTo>
                  <a:lnTo>
                    <a:pt x="6" y="44"/>
                  </a:lnTo>
                  <a:lnTo>
                    <a:pt x="3" y="41"/>
                  </a:lnTo>
                  <a:lnTo>
                    <a:pt x="3" y="41"/>
                  </a:lnTo>
                  <a:lnTo>
                    <a:pt x="0" y="33"/>
                  </a:lnTo>
                  <a:lnTo>
                    <a:pt x="0" y="33"/>
                  </a:lnTo>
                  <a:lnTo>
                    <a:pt x="0" y="23"/>
                  </a:lnTo>
                  <a:lnTo>
                    <a:pt x="0" y="23"/>
                  </a:lnTo>
                  <a:lnTo>
                    <a:pt x="2" y="14"/>
                  </a:lnTo>
                  <a:lnTo>
                    <a:pt x="2" y="14"/>
                  </a:lnTo>
                  <a:lnTo>
                    <a:pt x="3" y="6"/>
                  </a:lnTo>
                  <a:lnTo>
                    <a:pt x="3" y="6"/>
                  </a:lnTo>
                  <a:lnTo>
                    <a:pt x="6" y="3"/>
                  </a:lnTo>
                  <a:lnTo>
                    <a:pt x="9" y="2"/>
                  </a:lnTo>
                  <a:lnTo>
                    <a:pt x="9" y="2"/>
                  </a:lnTo>
                  <a:lnTo>
                    <a:pt x="12" y="0"/>
                  </a:lnTo>
                  <a:lnTo>
                    <a:pt x="17" y="0"/>
                  </a:lnTo>
                  <a:lnTo>
                    <a:pt x="17" y="0"/>
                  </a:lnTo>
                  <a:lnTo>
                    <a:pt x="24" y="2"/>
                  </a:lnTo>
                  <a:lnTo>
                    <a:pt x="24" y="2"/>
                  </a:lnTo>
                  <a:lnTo>
                    <a:pt x="26" y="3"/>
                  </a:lnTo>
                  <a:lnTo>
                    <a:pt x="29" y="6"/>
                  </a:lnTo>
                  <a:lnTo>
                    <a:pt x="29" y="6"/>
                  </a:lnTo>
                  <a:lnTo>
                    <a:pt x="32" y="14"/>
                  </a:lnTo>
                  <a:lnTo>
                    <a:pt x="32" y="14"/>
                  </a:lnTo>
                  <a:lnTo>
                    <a:pt x="32" y="23"/>
                  </a:lnTo>
                  <a:lnTo>
                    <a:pt x="32" y="23"/>
                  </a:lnTo>
                  <a:close/>
                  <a:moveTo>
                    <a:pt x="26" y="24"/>
                  </a:moveTo>
                  <a:lnTo>
                    <a:pt x="26" y="24"/>
                  </a:lnTo>
                  <a:lnTo>
                    <a:pt x="26" y="17"/>
                  </a:lnTo>
                  <a:lnTo>
                    <a:pt x="26" y="17"/>
                  </a:lnTo>
                  <a:lnTo>
                    <a:pt x="24" y="12"/>
                  </a:lnTo>
                  <a:lnTo>
                    <a:pt x="24" y="12"/>
                  </a:lnTo>
                  <a:lnTo>
                    <a:pt x="23" y="9"/>
                  </a:lnTo>
                  <a:lnTo>
                    <a:pt x="23" y="9"/>
                  </a:lnTo>
                  <a:lnTo>
                    <a:pt x="21" y="6"/>
                  </a:lnTo>
                  <a:lnTo>
                    <a:pt x="21" y="6"/>
                  </a:lnTo>
                  <a:lnTo>
                    <a:pt x="20" y="5"/>
                  </a:lnTo>
                  <a:lnTo>
                    <a:pt x="20" y="5"/>
                  </a:lnTo>
                  <a:lnTo>
                    <a:pt x="17" y="5"/>
                  </a:lnTo>
                  <a:lnTo>
                    <a:pt x="17" y="5"/>
                  </a:lnTo>
                  <a:lnTo>
                    <a:pt x="11" y="6"/>
                  </a:lnTo>
                  <a:lnTo>
                    <a:pt x="11" y="6"/>
                  </a:lnTo>
                  <a:lnTo>
                    <a:pt x="8" y="9"/>
                  </a:lnTo>
                  <a:lnTo>
                    <a:pt x="8" y="9"/>
                  </a:lnTo>
                  <a:lnTo>
                    <a:pt x="6" y="15"/>
                  </a:lnTo>
                  <a:lnTo>
                    <a:pt x="6" y="15"/>
                  </a:lnTo>
                  <a:lnTo>
                    <a:pt x="6" y="23"/>
                  </a:lnTo>
                  <a:lnTo>
                    <a:pt x="6" y="23"/>
                  </a:lnTo>
                  <a:lnTo>
                    <a:pt x="6" y="32"/>
                  </a:lnTo>
                  <a:lnTo>
                    <a:pt x="6" y="32"/>
                  </a:lnTo>
                  <a:lnTo>
                    <a:pt x="9" y="38"/>
                  </a:lnTo>
                  <a:lnTo>
                    <a:pt x="9" y="38"/>
                  </a:lnTo>
                  <a:lnTo>
                    <a:pt x="12" y="41"/>
                  </a:lnTo>
                  <a:lnTo>
                    <a:pt x="12" y="41"/>
                  </a:lnTo>
                  <a:lnTo>
                    <a:pt x="15" y="42"/>
                  </a:lnTo>
                  <a:lnTo>
                    <a:pt x="15" y="42"/>
                  </a:lnTo>
                  <a:lnTo>
                    <a:pt x="20" y="41"/>
                  </a:lnTo>
                  <a:lnTo>
                    <a:pt x="20" y="41"/>
                  </a:lnTo>
                  <a:lnTo>
                    <a:pt x="21" y="39"/>
                  </a:lnTo>
                  <a:lnTo>
                    <a:pt x="21" y="39"/>
                  </a:lnTo>
                  <a:lnTo>
                    <a:pt x="24" y="36"/>
                  </a:lnTo>
                  <a:lnTo>
                    <a:pt x="24" y="36"/>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0" name="Freeform 58"/>
            <p:cNvSpPr>
              <a:spLocks/>
            </p:cNvSpPr>
            <p:nvPr/>
          </p:nvSpPr>
          <p:spPr bwMode="auto">
            <a:xfrm>
              <a:off x="3869" y="2108"/>
              <a:ext cx="12" cy="22"/>
            </a:xfrm>
            <a:custGeom>
              <a:avLst/>
              <a:gdLst/>
              <a:ahLst/>
              <a:cxnLst>
                <a:cxn ang="0">
                  <a:pos x="27" y="43"/>
                </a:cxn>
                <a:cxn ang="0">
                  <a:pos x="27" y="45"/>
                </a:cxn>
                <a:cxn ang="0">
                  <a:pos x="26" y="45"/>
                </a:cxn>
                <a:cxn ang="0">
                  <a:pos x="26" y="46"/>
                </a:cxn>
                <a:cxn ang="0">
                  <a:pos x="2" y="46"/>
                </a:cxn>
                <a:cxn ang="0">
                  <a:pos x="0" y="46"/>
                </a:cxn>
                <a:cxn ang="0">
                  <a:pos x="0" y="45"/>
                </a:cxn>
                <a:cxn ang="0">
                  <a:pos x="0" y="45"/>
                </a:cxn>
                <a:cxn ang="0">
                  <a:pos x="0" y="43"/>
                </a:cxn>
                <a:cxn ang="0">
                  <a:pos x="0" y="42"/>
                </a:cxn>
                <a:cxn ang="0">
                  <a:pos x="0" y="42"/>
                </a:cxn>
                <a:cxn ang="0">
                  <a:pos x="0" y="42"/>
                </a:cxn>
                <a:cxn ang="0">
                  <a:pos x="2" y="42"/>
                </a:cxn>
                <a:cxn ang="0">
                  <a:pos x="11" y="6"/>
                </a:cxn>
                <a:cxn ang="0">
                  <a:pos x="2" y="12"/>
                </a:cxn>
                <a:cxn ang="0">
                  <a:pos x="2" y="12"/>
                </a:cxn>
                <a:cxn ang="0">
                  <a:pos x="0" y="12"/>
                </a:cxn>
                <a:cxn ang="0">
                  <a:pos x="0" y="10"/>
                </a:cxn>
                <a:cxn ang="0">
                  <a:pos x="0" y="10"/>
                </a:cxn>
                <a:cxn ang="0">
                  <a:pos x="0" y="9"/>
                </a:cxn>
                <a:cxn ang="0">
                  <a:pos x="0" y="7"/>
                </a:cxn>
                <a:cxn ang="0">
                  <a:pos x="0" y="7"/>
                </a:cxn>
                <a:cxn ang="0">
                  <a:pos x="12" y="0"/>
                </a:cxn>
                <a:cxn ang="0">
                  <a:pos x="12" y="0"/>
                </a:cxn>
                <a:cxn ang="0">
                  <a:pos x="12" y="0"/>
                </a:cxn>
                <a:cxn ang="0">
                  <a:pos x="14" y="0"/>
                </a:cxn>
                <a:cxn ang="0">
                  <a:pos x="14" y="0"/>
                </a:cxn>
                <a:cxn ang="0">
                  <a:pos x="15" y="0"/>
                </a:cxn>
                <a:cxn ang="0">
                  <a:pos x="17" y="0"/>
                </a:cxn>
                <a:cxn ang="0">
                  <a:pos x="17" y="0"/>
                </a:cxn>
                <a:cxn ang="0">
                  <a:pos x="17" y="1"/>
                </a:cxn>
                <a:cxn ang="0">
                  <a:pos x="26" y="42"/>
                </a:cxn>
                <a:cxn ang="0">
                  <a:pos x="26" y="42"/>
                </a:cxn>
                <a:cxn ang="0">
                  <a:pos x="26" y="42"/>
                </a:cxn>
                <a:cxn ang="0">
                  <a:pos x="27" y="42"/>
                </a:cxn>
                <a:cxn ang="0">
                  <a:pos x="27" y="43"/>
                </a:cxn>
              </a:cxnLst>
              <a:rect l="0" t="0" r="r" b="b"/>
              <a:pathLst>
                <a:path w="27" h="46">
                  <a:moveTo>
                    <a:pt x="27" y="43"/>
                  </a:moveTo>
                  <a:lnTo>
                    <a:pt x="27" y="43"/>
                  </a:lnTo>
                  <a:lnTo>
                    <a:pt x="27" y="45"/>
                  </a:lnTo>
                  <a:lnTo>
                    <a:pt x="27" y="45"/>
                  </a:lnTo>
                  <a:lnTo>
                    <a:pt x="26" y="45"/>
                  </a:lnTo>
                  <a:lnTo>
                    <a:pt x="26" y="45"/>
                  </a:lnTo>
                  <a:lnTo>
                    <a:pt x="26" y="46"/>
                  </a:lnTo>
                  <a:lnTo>
                    <a:pt x="26" y="46"/>
                  </a:lnTo>
                  <a:lnTo>
                    <a:pt x="26" y="46"/>
                  </a:lnTo>
                  <a:lnTo>
                    <a:pt x="2" y="46"/>
                  </a:lnTo>
                  <a:lnTo>
                    <a:pt x="2"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0" y="42"/>
                  </a:lnTo>
                  <a:lnTo>
                    <a:pt x="0" y="42"/>
                  </a:lnTo>
                  <a:lnTo>
                    <a:pt x="2" y="42"/>
                  </a:lnTo>
                  <a:lnTo>
                    <a:pt x="11" y="42"/>
                  </a:lnTo>
                  <a:lnTo>
                    <a:pt x="11" y="6"/>
                  </a:lnTo>
                  <a:lnTo>
                    <a:pt x="2" y="12"/>
                  </a:lnTo>
                  <a:lnTo>
                    <a:pt x="2" y="12"/>
                  </a:lnTo>
                  <a:lnTo>
                    <a:pt x="2" y="12"/>
                  </a:lnTo>
                  <a:lnTo>
                    <a:pt x="2" y="12"/>
                  </a:lnTo>
                  <a:lnTo>
                    <a:pt x="0" y="12"/>
                  </a:lnTo>
                  <a:lnTo>
                    <a:pt x="0" y="12"/>
                  </a:lnTo>
                  <a:lnTo>
                    <a:pt x="0" y="10"/>
                  </a:lnTo>
                  <a:lnTo>
                    <a:pt x="0" y="10"/>
                  </a:lnTo>
                  <a:lnTo>
                    <a:pt x="0" y="10"/>
                  </a:lnTo>
                  <a:lnTo>
                    <a:pt x="0" y="10"/>
                  </a:lnTo>
                  <a:lnTo>
                    <a:pt x="0" y="9"/>
                  </a:lnTo>
                  <a:lnTo>
                    <a:pt x="0" y="9"/>
                  </a:lnTo>
                  <a:lnTo>
                    <a:pt x="0" y="7"/>
                  </a:lnTo>
                  <a:lnTo>
                    <a:pt x="0" y="7"/>
                  </a:lnTo>
                  <a:lnTo>
                    <a:pt x="0" y="7"/>
                  </a:lnTo>
                  <a:lnTo>
                    <a:pt x="0" y="7"/>
                  </a:lnTo>
                  <a:lnTo>
                    <a:pt x="0" y="7"/>
                  </a:lnTo>
                  <a:lnTo>
                    <a:pt x="12" y="0"/>
                  </a:lnTo>
                  <a:lnTo>
                    <a:pt x="12" y="0"/>
                  </a:lnTo>
                  <a:lnTo>
                    <a:pt x="12" y="0"/>
                  </a:lnTo>
                  <a:lnTo>
                    <a:pt x="12" y="0"/>
                  </a:lnTo>
                  <a:lnTo>
                    <a:pt x="12" y="0"/>
                  </a:lnTo>
                  <a:lnTo>
                    <a:pt x="12" y="0"/>
                  </a:lnTo>
                  <a:lnTo>
                    <a:pt x="14" y="0"/>
                  </a:lnTo>
                  <a:lnTo>
                    <a:pt x="14" y="0"/>
                  </a:lnTo>
                  <a:lnTo>
                    <a:pt x="14" y="0"/>
                  </a:lnTo>
                  <a:lnTo>
                    <a:pt x="14" y="0"/>
                  </a:lnTo>
                  <a:lnTo>
                    <a:pt x="15" y="0"/>
                  </a:lnTo>
                  <a:lnTo>
                    <a:pt x="15" y="0"/>
                  </a:lnTo>
                  <a:lnTo>
                    <a:pt x="17" y="0"/>
                  </a:lnTo>
                  <a:lnTo>
                    <a:pt x="17" y="0"/>
                  </a:lnTo>
                  <a:lnTo>
                    <a:pt x="17" y="0"/>
                  </a:lnTo>
                  <a:lnTo>
                    <a:pt x="17" y="0"/>
                  </a:lnTo>
                  <a:lnTo>
                    <a:pt x="17" y="1"/>
                  </a:lnTo>
                  <a:lnTo>
                    <a:pt x="17" y="42"/>
                  </a:lnTo>
                  <a:lnTo>
                    <a:pt x="26" y="42"/>
                  </a:lnTo>
                  <a:lnTo>
                    <a:pt x="26" y="42"/>
                  </a:lnTo>
                  <a:lnTo>
                    <a:pt x="26" y="42"/>
                  </a:lnTo>
                  <a:lnTo>
                    <a:pt x="26" y="42"/>
                  </a:lnTo>
                  <a:lnTo>
                    <a:pt x="26" y="42"/>
                  </a:lnTo>
                  <a:lnTo>
                    <a:pt x="26" y="42"/>
                  </a:lnTo>
                  <a:lnTo>
                    <a:pt x="27" y="42"/>
                  </a:lnTo>
                  <a:lnTo>
                    <a:pt x="27" y="42"/>
                  </a:lnTo>
                  <a:lnTo>
                    <a:pt x="27" y="43"/>
                  </a:lnTo>
                  <a:lnTo>
                    <a:pt x="27"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1" name="Freeform 59"/>
            <p:cNvSpPr>
              <a:spLocks noEditPoints="1"/>
            </p:cNvSpPr>
            <p:nvPr/>
          </p:nvSpPr>
          <p:spPr bwMode="auto">
            <a:xfrm>
              <a:off x="3894" y="2108"/>
              <a:ext cx="15" cy="22"/>
            </a:xfrm>
            <a:custGeom>
              <a:avLst/>
              <a:gdLst/>
              <a:ahLst/>
              <a:cxnLst>
                <a:cxn ang="0">
                  <a:pos x="32" y="22"/>
                </a:cxn>
                <a:cxn ang="0">
                  <a:pos x="30" y="33"/>
                </a:cxn>
                <a:cxn ang="0">
                  <a:pos x="27" y="40"/>
                </a:cxn>
                <a:cxn ang="0">
                  <a:pos x="22" y="45"/>
                </a:cxn>
                <a:cxn ang="0">
                  <a:pos x="19" y="46"/>
                </a:cxn>
                <a:cxn ang="0">
                  <a:pos x="15" y="46"/>
                </a:cxn>
                <a:cxn ang="0">
                  <a:pos x="7" y="45"/>
                </a:cxn>
                <a:cxn ang="0">
                  <a:pos x="3" y="40"/>
                </a:cxn>
                <a:cxn ang="0">
                  <a:pos x="0" y="33"/>
                </a:cxn>
                <a:cxn ang="0">
                  <a:pos x="0" y="22"/>
                </a:cxn>
                <a:cxn ang="0">
                  <a:pos x="0" y="13"/>
                </a:cxn>
                <a:cxn ang="0">
                  <a:pos x="3" y="6"/>
                </a:cxn>
                <a:cxn ang="0">
                  <a:pos x="4" y="3"/>
                </a:cxn>
                <a:cxn ang="0">
                  <a:pos x="7" y="1"/>
                </a:cxn>
                <a:cxn ang="0">
                  <a:pos x="15" y="0"/>
                </a:cxn>
                <a:cxn ang="0">
                  <a:pos x="19" y="0"/>
                </a:cxn>
                <a:cxn ang="0">
                  <a:pos x="22" y="1"/>
                </a:cxn>
                <a:cxn ang="0">
                  <a:pos x="28" y="6"/>
                </a:cxn>
                <a:cxn ang="0">
                  <a:pos x="30" y="13"/>
                </a:cxn>
                <a:cxn ang="0">
                  <a:pos x="32" y="22"/>
                </a:cxn>
                <a:cxn ang="0">
                  <a:pos x="25" y="24"/>
                </a:cxn>
                <a:cxn ang="0">
                  <a:pos x="24" y="16"/>
                </a:cxn>
                <a:cxn ang="0">
                  <a:pos x="24" y="12"/>
                </a:cxn>
                <a:cxn ang="0">
                  <a:pos x="22" y="9"/>
                </a:cxn>
                <a:cxn ang="0">
                  <a:pos x="21" y="6"/>
                </a:cxn>
                <a:cxn ang="0">
                  <a:pos x="18" y="4"/>
                </a:cxn>
                <a:cxn ang="0">
                  <a:pos x="15" y="4"/>
                </a:cxn>
                <a:cxn ang="0">
                  <a:pos x="10" y="6"/>
                </a:cxn>
                <a:cxn ang="0">
                  <a:pos x="7" y="9"/>
                </a:cxn>
                <a:cxn ang="0">
                  <a:pos x="6" y="15"/>
                </a:cxn>
                <a:cxn ang="0">
                  <a:pos x="6" y="22"/>
                </a:cxn>
                <a:cxn ang="0">
                  <a:pos x="6" y="31"/>
                </a:cxn>
                <a:cxn ang="0">
                  <a:pos x="7" y="37"/>
                </a:cxn>
                <a:cxn ang="0">
                  <a:pos x="10" y="40"/>
                </a:cxn>
                <a:cxn ang="0">
                  <a:pos x="15" y="42"/>
                </a:cxn>
                <a:cxn ang="0">
                  <a:pos x="18" y="40"/>
                </a:cxn>
                <a:cxn ang="0">
                  <a:pos x="21" y="39"/>
                </a:cxn>
                <a:cxn ang="0">
                  <a:pos x="22" y="36"/>
                </a:cxn>
                <a:cxn ang="0">
                  <a:pos x="24" y="33"/>
                </a:cxn>
                <a:cxn ang="0">
                  <a:pos x="24" y="28"/>
                </a:cxn>
                <a:cxn ang="0">
                  <a:pos x="25" y="24"/>
                </a:cxn>
              </a:cxnLst>
              <a:rect l="0" t="0" r="r" b="b"/>
              <a:pathLst>
                <a:path w="32" h="46">
                  <a:moveTo>
                    <a:pt x="32" y="22"/>
                  </a:moveTo>
                  <a:lnTo>
                    <a:pt x="32" y="22"/>
                  </a:lnTo>
                  <a:lnTo>
                    <a:pt x="30" y="33"/>
                  </a:lnTo>
                  <a:lnTo>
                    <a:pt x="30" y="33"/>
                  </a:lnTo>
                  <a:lnTo>
                    <a:pt x="27" y="40"/>
                  </a:lnTo>
                  <a:lnTo>
                    <a:pt x="27" y="40"/>
                  </a:lnTo>
                  <a:lnTo>
                    <a:pt x="25" y="43"/>
                  </a:lnTo>
                  <a:lnTo>
                    <a:pt x="22" y="45"/>
                  </a:lnTo>
                  <a:lnTo>
                    <a:pt x="22" y="45"/>
                  </a:lnTo>
                  <a:lnTo>
                    <a:pt x="19" y="46"/>
                  </a:lnTo>
                  <a:lnTo>
                    <a:pt x="15" y="46"/>
                  </a:lnTo>
                  <a:lnTo>
                    <a:pt x="15" y="46"/>
                  </a:lnTo>
                  <a:lnTo>
                    <a:pt x="7" y="45"/>
                  </a:lnTo>
                  <a:lnTo>
                    <a:pt x="7" y="45"/>
                  </a:lnTo>
                  <a:lnTo>
                    <a:pt x="4" y="43"/>
                  </a:lnTo>
                  <a:lnTo>
                    <a:pt x="3" y="40"/>
                  </a:lnTo>
                  <a:lnTo>
                    <a:pt x="3" y="40"/>
                  </a:lnTo>
                  <a:lnTo>
                    <a:pt x="0" y="33"/>
                  </a:lnTo>
                  <a:lnTo>
                    <a:pt x="0" y="33"/>
                  </a:lnTo>
                  <a:lnTo>
                    <a:pt x="0" y="22"/>
                  </a:lnTo>
                  <a:lnTo>
                    <a:pt x="0" y="22"/>
                  </a:lnTo>
                  <a:lnTo>
                    <a:pt x="0" y="13"/>
                  </a:lnTo>
                  <a:lnTo>
                    <a:pt x="0" y="13"/>
                  </a:lnTo>
                  <a:lnTo>
                    <a:pt x="3" y="6"/>
                  </a:lnTo>
                  <a:lnTo>
                    <a:pt x="3" y="6"/>
                  </a:lnTo>
                  <a:lnTo>
                    <a:pt x="4" y="3"/>
                  </a:lnTo>
                  <a:lnTo>
                    <a:pt x="7" y="1"/>
                  </a:lnTo>
                  <a:lnTo>
                    <a:pt x="7" y="1"/>
                  </a:lnTo>
                  <a:lnTo>
                    <a:pt x="12" y="0"/>
                  </a:lnTo>
                  <a:lnTo>
                    <a:pt x="15" y="0"/>
                  </a:lnTo>
                  <a:lnTo>
                    <a:pt x="15" y="0"/>
                  </a:lnTo>
                  <a:lnTo>
                    <a:pt x="19" y="0"/>
                  </a:lnTo>
                  <a:lnTo>
                    <a:pt x="22" y="1"/>
                  </a:lnTo>
                  <a:lnTo>
                    <a:pt x="22" y="1"/>
                  </a:lnTo>
                  <a:lnTo>
                    <a:pt x="25" y="3"/>
                  </a:lnTo>
                  <a:lnTo>
                    <a:pt x="28" y="6"/>
                  </a:lnTo>
                  <a:lnTo>
                    <a:pt x="28" y="6"/>
                  </a:lnTo>
                  <a:lnTo>
                    <a:pt x="30" y="13"/>
                  </a:lnTo>
                  <a:lnTo>
                    <a:pt x="30" y="13"/>
                  </a:lnTo>
                  <a:lnTo>
                    <a:pt x="32" y="22"/>
                  </a:lnTo>
                  <a:lnTo>
                    <a:pt x="32" y="22"/>
                  </a:lnTo>
                  <a:close/>
                  <a:moveTo>
                    <a:pt x="25" y="24"/>
                  </a:moveTo>
                  <a:lnTo>
                    <a:pt x="25" y="24"/>
                  </a:lnTo>
                  <a:lnTo>
                    <a:pt x="24" y="16"/>
                  </a:lnTo>
                  <a:lnTo>
                    <a:pt x="24" y="16"/>
                  </a:lnTo>
                  <a:lnTo>
                    <a:pt x="24" y="12"/>
                  </a:lnTo>
                  <a:lnTo>
                    <a:pt x="24" y="12"/>
                  </a:lnTo>
                  <a:lnTo>
                    <a:pt x="22" y="9"/>
                  </a:lnTo>
                  <a:lnTo>
                    <a:pt x="22" y="9"/>
                  </a:lnTo>
                  <a:lnTo>
                    <a:pt x="21" y="6"/>
                  </a:lnTo>
                  <a:lnTo>
                    <a:pt x="21" y="6"/>
                  </a:lnTo>
                  <a:lnTo>
                    <a:pt x="18" y="4"/>
                  </a:lnTo>
                  <a:lnTo>
                    <a:pt x="18" y="4"/>
                  </a:lnTo>
                  <a:lnTo>
                    <a:pt x="15" y="4"/>
                  </a:lnTo>
                  <a:lnTo>
                    <a:pt x="15" y="4"/>
                  </a:lnTo>
                  <a:lnTo>
                    <a:pt x="10" y="6"/>
                  </a:lnTo>
                  <a:lnTo>
                    <a:pt x="10" y="6"/>
                  </a:lnTo>
                  <a:lnTo>
                    <a:pt x="7" y="9"/>
                  </a:lnTo>
                  <a:lnTo>
                    <a:pt x="7" y="9"/>
                  </a:lnTo>
                  <a:lnTo>
                    <a:pt x="6" y="15"/>
                  </a:lnTo>
                  <a:lnTo>
                    <a:pt x="6" y="15"/>
                  </a:lnTo>
                  <a:lnTo>
                    <a:pt x="6" y="22"/>
                  </a:lnTo>
                  <a:lnTo>
                    <a:pt x="6" y="22"/>
                  </a:lnTo>
                  <a:lnTo>
                    <a:pt x="6" y="31"/>
                  </a:lnTo>
                  <a:lnTo>
                    <a:pt x="6" y="31"/>
                  </a:lnTo>
                  <a:lnTo>
                    <a:pt x="7" y="37"/>
                  </a:lnTo>
                  <a:lnTo>
                    <a:pt x="7" y="37"/>
                  </a:lnTo>
                  <a:lnTo>
                    <a:pt x="10" y="40"/>
                  </a:lnTo>
                  <a:lnTo>
                    <a:pt x="10" y="40"/>
                  </a:lnTo>
                  <a:lnTo>
                    <a:pt x="15" y="42"/>
                  </a:lnTo>
                  <a:lnTo>
                    <a:pt x="15" y="42"/>
                  </a:lnTo>
                  <a:lnTo>
                    <a:pt x="18" y="40"/>
                  </a:lnTo>
                  <a:lnTo>
                    <a:pt x="18" y="40"/>
                  </a:lnTo>
                  <a:lnTo>
                    <a:pt x="21" y="39"/>
                  </a:lnTo>
                  <a:lnTo>
                    <a:pt x="21" y="39"/>
                  </a:lnTo>
                  <a:lnTo>
                    <a:pt x="22" y="36"/>
                  </a:lnTo>
                  <a:lnTo>
                    <a:pt x="22" y="36"/>
                  </a:lnTo>
                  <a:lnTo>
                    <a:pt x="24" y="33"/>
                  </a:lnTo>
                  <a:lnTo>
                    <a:pt x="24" y="33"/>
                  </a:lnTo>
                  <a:lnTo>
                    <a:pt x="24" y="28"/>
                  </a:lnTo>
                  <a:lnTo>
                    <a:pt x="24"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2" name="Freeform 60"/>
            <p:cNvSpPr>
              <a:spLocks/>
            </p:cNvSpPr>
            <p:nvPr/>
          </p:nvSpPr>
          <p:spPr bwMode="auto">
            <a:xfrm>
              <a:off x="3550" y="2111"/>
              <a:ext cx="13" cy="21"/>
            </a:xfrm>
            <a:custGeom>
              <a:avLst/>
              <a:gdLst/>
              <a:ahLst/>
              <a:cxnLst>
                <a:cxn ang="0">
                  <a:pos x="27" y="44"/>
                </a:cxn>
                <a:cxn ang="0">
                  <a:pos x="27" y="45"/>
                </a:cxn>
                <a:cxn ang="0">
                  <a:pos x="26" y="45"/>
                </a:cxn>
                <a:cxn ang="0">
                  <a:pos x="26" y="47"/>
                </a:cxn>
                <a:cxn ang="0">
                  <a:pos x="2" y="47"/>
                </a:cxn>
                <a:cxn ang="0">
                  <a:pos x="2" y="47"/>
                </a:cxn>
                <a:cxn ang="0">
                  <a:pos x="0" y="45"/>
                </a:cxn>
                <a:cxn ang="0">
                  <a:pos x="0" y="45"/>
                </a:cxn>
                <a:cxn ang="0">
                  <a:pos x="0" y="44"/>
                </a:cxn>
                <a:cxn ang="0">
                  <a:pos x="0" y="42"/>
                </a:cxn>
                <a:cxn ang="0">
                  <a:pos x="0" y="42"/>
                </a:cxn>
                <a:cxn ang="0">
                  <a:pos x="2" y="42"/>
                </a:cxn>
                <a:cxn ang="0">
                  <a:pos x="2" y="42"/>
                </a:cxn>
                <a:cxn ang="0">
                  <a:pos x="11" y="6"/>
                </a:cxn>
                <a:cxn ang="0">
                  <a:pos x="2" y="12"/>
                </a:cxn>
                <a:cxn ang="0">
                  <a:pos x="2" y="12"/>
                </a:cxn>
                <a:cxn ang="0">
                  <a:pos x="0" y="12"/>
                </a:cxn>
                <a:cxn ang="0">
                  <a:pos x="0" y="11"/>
                </a:cxn>
                <a:cxn ang="0">
                  <a:pos x="0" y="11"/>
                </a:cxn>
                <a:cxn ang="0">
                  <a:pos x="0" y="9"/>
                </a:cxn>
                <a:cxn ang="0">
                  <a:pos x="0" y="8"/>
                </a:cxn>
                <a:cxn ang="0">
                  <a:pos x="0" y="8"/>
                </a:cxn>
                <a:cxn ang="0">
                  <a:pos x="12" y="0"/>
                </a:cxn>
                <a:cxn ang="0">
                  <a:pos x="12" y="0"/>
                </a:cxn>
                <a:cxn ang="0">
                  <a:pos x="12" y="0"/>
                </a:cxn>
                <a:cxn ang="0">
                  <a:pos x="14" y="0"/>
                </a:cxn>
                <a:cxn ang="0">
                  <a:pos x="14" y="0"/>
                </a:cxn>
                <a:cxn ang="0">
                  <a:pos x="15" y="0"/>
                </a:cxn>
                <a:cxn ang="0">
                  <a:pos x="17" y="0"/>
                </a:cxn>
                <a:cxn ang="0">
                  <a:pos x="17" y="0"/>
                </a:cxn>
                <a:cxn ang="0">
                  <a:pos x="17" y="2"/>
                </a:cxn>
                <a:cxn ang="0">
                  <a:pos x="26" y="42"/>
                </a:cxn>
                <a:cxn ang="0">
                  <a:pos x="26" y="42"/>
                </a:cxn>
                <a:cxn ang="0">
                  <a:pos x="26" y="42"/>
                </a:cxn>
                <a:cxn ang="0">
                  <a:pos x="27" y="42"/>
                </a:cxn>
                <a:cxn ang="0">
                  <a:pos x="27" y="44"/>
                </a:cxn>
              </a:cxnLst>
              <a:rect l="0" t="0" r="r" b="b"/>
              <a:pathLst>
                <a:path w="27" h="47">
                  <a:moveTo>
                    <a:pt x="27" y="44"/>
                  </a:moveTo>
                  <a:lnTo>
                    <a:pt x="27" y="44"/>
                  </a:lnTo>
                  <a:lnTo>
                    <a:pt x="27" y="45"/>
                  </a:lnTo>
                  <a:lnTo>
                    <a:pt x="27" y="45"/>
                  </a:lnTo>
                  <a:lnTo>
                    <a:pt x="26" y="45"/>
                  </a:lnTo>
                  <a:lnTo>
                    <a:pt x="26" y="45"/>
                  </a:lnTo>
                  <a:lnTo>
                    <a:pt x="26" y="47"/>
                  </a:lnTo>
                  <a:lnTo>
                    <a:pt x="26" y="47"/>
                  </a:lnTo>
                  <a:lnTo>
                    <a:pt x="26" y="47"/>
                  </a:lnTo>
                  <a:lnTo>
                    <a:pt x="2" y="47"/>
                  </a:lnTo>
                  <a:lnTo>
                    <a:pt x="2" y="47"/>
                  </a:lnTo>
                  <a:lnTo>
                    <a:pt x="2" y="47"/>
                  </a:lnTo>
                  <a:lnTo>
                    <a:pt x="2" y="47"/>
                  </a:lnTo>
                  <a:lnTo>
                    <a:pt x="0" y="45"/>
                  </a:lnTo>
                  <a:lnTo>
                    <a:pt x="0" y="45"/>
                  </a:lnTo>
                  <a:lnTo>
                    <a:pt x="0" y="45"/>
                  </a:lnTo>
                  <a:lnTo>
                    <a:pt x="0" y="45"/>
                  </a:lnTo>
                  <a:lnTo>
                    <a:pt x="0" y="44"/>
                  </a:lnTo>
                  <a:lnTo>
                    <a:pt x="0" y="44"/>
                  </a:lnTo>
                  <a:lnTo>
                    <a:pt x="0" y="42"/>
                  </a:lnTo>
                  <a:lnTo>
                    <a:pt x="0" y="42"/>
                  </a:lnTo>
                  <a:lnTo>
                    <a:pt x="0" y="42"/>
                  </a:lnTo>
                  <a:lnTo>
                    <a:pt x="0" y="42"/>
                  </a:lnTo>
                  <a:lnTo>
                    <a:pt x="2" y="42"/>
                  </a:lnTo>
                  <a:lnTo>
                    <a:pt x="2" y="42"/>
                  </a:lnTo>
                  <a:lnTo>
                    <a:pt x="2" y="42"/>
                  </a:lnTo>
                  <a:lnTo>
                    <a:pt x="11" y="42"/>
                  </a:lnTo>
                  <a:lnTo>
                    <a:pt x="11" y="6"/>
                  </a:lnTo>
                  <a:lnTo>
                    <a:pt x="2" y="12"/>
                  </a:lnTo>
                  <a:lnTo>
                    <a:pt x="2" y="12"/>
                  </a:lnTo>
                  <a:lnTo>
                    <a:pt x="2" y="12"/>
                  </a:lnTo>
                  <a:lnTo>
                    <a:pt x="2" y="12"/>
                  </a:lnTo>
                  <a:lnTo>
                    <a:pt x="0" y="12"/>
                  </a:lnTo>
                  <a:lnTo>
                    <a:pt x="0" y="12"/>
                  </a:lnTo>
                  <a:lnTo>
                    <a:pt x="0" y="11"/>
                  </a:lnTo>
                  <a:lnTo>
                    <a:pt x="0" y="11"/>
                  </a:lnTo>
                  <a:lnTo>
                    <a:pt x="0" y="11"/>
                  </a:lnTo>
                  <a:lnTo>
                    <a:pt x="0" y="11"/>
                  </a:lnTo>
                  <a:lnTo>
                    <a:pt x="0" y="9"/>
                  </a:lnTo>
                  <a:lnTo>
                    <a:pt x="0" y="9"/>
                  </a:lnTo>
                  <a:lnTo>
                    <a:pt x="0" y="8"/>
                  </a:lnTo>
                  <a:lnTo>
                    <a:pt x="0" y="8"/>
                  </a:lnTo>
                  <a:lnTo>
                    <a:pt x="0" y="8"/>
                  </a:lnTo>
                  <a:lnTo>
                    <a:pt x="0" y="8"/>
                  </a:lnTo>
                  <a:lnTo>
                    <a:pt x="2" y="8"/>
                  </a:lnTo>
                  <a:lnTo>
                    <a:pt x="12" y="0"/>
                  </a:lnTo>
                  <a:lnTo>
                    <a:pt x="12" y="0"/>
                  </a:lnTo>
                  <a:lnTo>
                    <a:pt x="12" y="0"/>
                  </a:lnTo>
                  <a:lnTo>
                    <a:pt x="12" y="0"/>
                  </a:lnTo>
                  <a:lnTo>
                    <a:pt x="12" y="0"/>
                  </a:lnTo>
                  <a:lnTo>
                    <a:pt x="12" y="0"/>
                  </a:lnTo>
                  <a:lnTo>
                    <a:pt x="14" y="0"/>
                  </a:lnTo>
                  <a:lnTo>
                    <a:pt x="14" y="0"/>
                  </a:lnTo>
                  <a:lnTo>
                    <a:pt x="14" y="0"/>
                  </a:lnTo>
                  <a:lnTo>
                    <a:pt x="14" y="0"/>
                  </a:lnTo>
                  <a:lnTo>
                    <a:pt x="15" y="0"/>
                  </a:lnTo>
                  <a:lnTo>
                    <a:pt x="15" y="0"/>
                  </a:lnTo>
                  <a:lnTo>
                    <a:pt x="17" y="0"/>
                  </a:lnTo>
                  <a:lnTo>
                    <a:pt x="17" y="0"/>
                  </a:lnTo>
                  <a:lnTo>
                    <a:pt x="17" y="0"/>
                  </a:lnTo>
                  <a:lnTo>
                    <a:pt x="17" y="0"/>
                  </a:lnTo>
                  <a:lnTo>
                    <a:pt x="17" y="2"/>
                  </a:lnTo>
                  <a:lnTo>
                    <a:pt x="17" y="42"/>
                  </a:lnTo>
                  <a:lnTo>
                    <a:pt x="26" y="42"/>
                  </a:lnTo>
                  <a:lnTo>
                    <a:pt x="26" y="42"/>
                  </a:lnTo>
                  <a:lnTo>
                    <a:pt x="26" y="42"/>
                  </a:lnTo>
                  <a:lnTo>
                    <a:pt x="26" y="42"/>
                  </a:lnTo>
                  <a:lnTo>
                    <a:pt x="26" y="42"/>
                  </a:lnTo>
                  <a:lnTo>
                    <a:pt x="26"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3" name="Freeform 61"/>
            <p:cNvSpPr>
              <a:spLocks noEditPoints="1"/>
            </p:cNvSpPr>
            <p:nvPr/>
          </p:nvSpPr>
          <p:spPr bwMode="auto">
            <a:xfrm>
              <a:off x="3579" y="2111"/>
              <a:ext cx="15" cy="21"/>
            </a:xfrm>
            <a:custGeom>
              <a:avLst/>
              <a:gdLst/>
              <a:ahLst/>
              <a:cxnLst>
                <a:cxn ang="0">
                  <a:pos x="31" y="23"/>
                </a:cxn>
                <a:cxn ang="0">
                  <a:pos x="30" y="33"/>
                </a:cxn>
                <a:cxn ang="0">
                  <a:pos x="27" y="41"/>
                </a:cxn>
                <a:cxn ang="0">
                  <a:pos x="22" y="45"/>
                </a:cxn>
                <a:cxn ang="0">
                  <a:pos x="19" y="47"/>
                </a:cxn>
                <a:cxn ang="0">
                  <a:pos x="15" y="47"/>
                </a:cxn>
                <a:cxn ang="0">
                  <a:pos x="7" y="45"/>
                </a:cxn>
                <a:cxn ang="0">
                  <a:pos x="3" y="41"/>
                </a:cxn>
                <a:cxn ang="0">
                  <a:pos x="0" y="33"/>
                </a:cxn>
                <a:cxn ang="0">
                  <a:pos x="0" y="23"/>
                </a:cxn>
                <a:cxn ang="0">
                  <a:pos x="0" y="14"/>
                </a:cxn>
                <a:cxn ang="0">
                  <a:pos x="3" y="6"/>
                </a:cxn>
                <a:cxn ang="0">
                  <a:pos x="6" y="3"/>
                </a:cxn>
                <a:cxn ang="0">
                  <a:pos x="7" y="2"/>
                </a:cxn>
                <a:cxn ang="0">
                  <a:pos x="16" y="0"/>
                </a:cxn>
                <a:cxn ang="0">
                  <a:pos x="22" y="2"/>
                </a:cxn>
                <a:cxn ang="0">
                  <a:pos x="25" y="3"/>
                </a:cxn>
                <a:cxn ang="0">
                  <a:pos x="28" y="6"/>
                </a:cxn>
                <a:cxn ang="0">
                  <a:pos x="30" y="14"/>
                </a:cxn>
                <a:cxn ang="0">
                  <a:pos x="31" y="23"/>
                </a:cxn>
                <a:cxn ang="0">
                  <a:pos x="25" y="24"/>
                </a:cxn>
                <a:cxn ang="0">
                  <a:pos x="24" y="17"/>
                </a:cxn>
                <a:cxn ang="0">
                  <a:pos x="24" y="12"/>
                </a:cxn>
                <a:cxn ang="0">
                  <a:pos x="22" y="9"/>
                </a:cxn>
                <a:cxn ang="0">
                  <a:pos x="21" y="6"/>
                </a:cxn>
                <a:cxn ang="0">
                  <a:pos x="18" y="5"/>
                </a:cxn>
                <a:cxn ang="0">
                  <a:pos x="15" y="5"/>
                </a:cxn>
                <a:cxn ang="0">
                  <a:pos x="10" y="6"/>
                </a:cxn>
                <a:cxn ang="0">
                  <a:pos x="7" y="9"/>
                </a:cxn>
                <a:cxn ang="0">
                  <a:pos x="6" y="15"/>
                </a:cxn>
                <a:cxn ang="0">
                  <a:pos x="6" y="23"/>
                </a:cxn>
                <a:cxn ang="0">
                  <a:pos x="6" y="32"/>
                </a:cxn>
                <a:cxn ang="0">
                  <a:pos x="7" y="38"/>
                </a:cxn>
                <a:cxn ang="0">
                  <a:pos x="10" y="41"/>
                </a:cxn>
                <a:cxn ang="0">
                  <a:pos x="15" y="42"/>
                </a:cxn>
                <a:cxn ang="0">
                  <a:pos x="18" y="41"/>
                </a:cxn>
                <a:cxn ang="0">
                  <a:pos x="21" y="39"/>
                </a:cxn>
                <a:cxn ang="0">
                  <a:pos x="22" y="36"/>
                </a:cxn>
                <a:cxn ang="0">
                  <a:pos x="24" y="33"/>
                </a:cxn>
                <a:cxn ang="0">
                  <a:pos x="25" y="29"/>
                </a:cxn>
                <a:cxn ang="0">
                  <a:pos x="25" y="24"/>
                </a:cxn>
              </a:cxnLst>
              <a:rect l="0" t="0" r="r" b="b"/>
              <a:pathLst>
                <a:path w="31" h="47">
                  <a:moveTo>
                    <a:pt x="31" y="23"/>
                  </a:moveTo>
                  <a:lnTo>
                    <a:pt x="31" y="23"/>
                  </a:lnTo>
                  <a:lnTo>
                    <a:pt x="30" y="33"/>
                  </a:lnTo>
                  <a:lnTo>
                    <a:pt x="30" y="33"/>
                  </a:lnTo>
                  <a:lnTo>
                    <a:pt x="27" y="41"/>
                  </a:lnTo>
                  <a:lnTo>
                    <a:pt x="27" y="41"/>
                  </a:lnTo>
                  <a:lnTo>
                    <a:pt x="25" y="44"/>
                  </a:lnTo>
                  <a:lnTo>
                    <a:pt x="22" y="45"/>
                  </a:lnTo>
                  <a:lnTo>
                    <a:pt x="22" y="45"/>
                  </a:lnTo>
                  <a:lnTo>
                    <a:pt x="19" y="47"/>
                  </a:lnTo>
                  <a:lnTo>
                    <a:pt x="15" y="47"/>
                  </a:lnTo>
                  <a:lnTo>
                    <a:pt x="15" y="47"/>
                  </a:lnTo>
                  <a:lnTo>
                    <a:pt x="7" y="45"/>
                  </a:lnTo>
                  <a:lnTo>
                    <a:pt x="7" y="45"/>
                  </a:lnTo>
                  <a:lnTo>
                    <a:pt x="4" y="44"/>
                  </a:lnTo>
                  <a:lnTo>
                    <a:pt x="3" y="41"/>
                  </a:lnTo>
                  <a:lnTo>
                    <a:pt x="3" y="41"/>
                  </a:lnTo>
                  <a:lnTo>
                    <a:pt x="0" y="33"/>
                  </a:lnTo>
                  <a:lnTo>
                    <a:pt x="0" y="33"/>
                  </a:lnTo>
                  <a:lnTo>
                    <a:pt x="0" y="23"/>
                  </a:lnTo>
                  <a:lnTo>
                    <a:pt x="0" y="23"/>
                  </a:lnTo>
                  <a:lnTo>
                    <a:pt x="0" y="14"/>
                  </a:lnTo>
                  <a:lnTo>
                    <a:pt x="0" y="14"/>
                  </a:lnTo>
                  <a:lnTo>
                    <a:pt x="3" y="6"/>
                  </a:lnTo>
                  <a:lnTo>
                    <a:pt x="3" y="6"/>
                  </a:lnTo>
                  <a:lnTo>
                    <a:pt x="6" y="3"/>
                  </a:lnTo>
                  <a:lnTo>
                    <a:pt x="7" y="2"/>
                  </a:lnTo>
                  <a:lnTo>
                    <a:pt x="7" y="2"/>
                  </a:lnTo>
                  <a:lnTo>
                    <a:pt x="12" y="0"/>
                  </a:lnTo>
                  <a:lnTo>
                    <a:pt x="16" y="0"/>
                  </a:lnTo>
                  <a:lnTo>
                    <a:pt x="16" y="0"/>
                  </a:lnTo>
                  <a:lnTo>
                    <a:pt x="22" y="2"/>
                  </a:lnTo>
                  <a:lnTo>
                    <a:pt x="22" y="2"/>
                  </a:lnTo>
                  <a:lnTo>
                    <a:pt x="25" y="3"/>
                  </a:lnTo>
                  <a:lnTo>
                    <a:pt x="28" y="6"/>
                  </a:lnTo>
                  <a:lnTo>
                    <a:pt x="28" y="6"/>
                  </a:lnTo>
                  <a:lnTo>
                    <a:pt x="30" y="14"/>
                  </a:lnTo>
                  <a:lnTo>
                    <a:pt x="30" y="14"/>
                  </a:lnTo>
                  <a:lnTo>
                    <a:pt x="31" y="23"/>
                  </a:lnTo>
                  <a:lnTo>
                    <a:pt x="31" y="23"/>
                  </a:lnTo>
                  <a:close/>
                  <a:moveTo>
                    <a:pt x="25" y="24"/>
                  </a:moveTo>
                  <a:lnTo>
                    <a:pt x="25" y="24"/>
                  </a:lnTo>
                  <a:lnTo>
                    <a:pt x="24" y="17"/>
                  </a:lnTo>
                  <a:lnTo>
                    <a:pt x="24" y="17"/>
                  </a:lnTo>
                  <a:lnTo>
                    <a:pt x="24" y="12"/>
                  </a:lnTo>
                  <a:lnTo>
                    <a:pt x="24" y="12"/>
                  </a:lnTo>
                  <a:lnTo>
                    <a:pt x="22" y="9"/>
                  </a:lnTo>
                  <a:lnTo>
                    <a:pt x="22" y="9"/>
                  </a:lnTo>
                  <a:lnTo>
                    <a:pt x="21" y="6"/>
                  </a:lnTo>
                  <a:lnTo>
                    <a:pt x="21" y="6"/>
                  </a:lnTo>
                  <a:lnTo>
                    <a:pt x="18" y="5"/>
                  </a:lnTo>
                  <a:lnTo>
                    <a:pt x="18" y="5"/>
                  </a:lnTo>
                  <a:lnTo>
                    <a:pt x="15" y="5"/>
                  </a:lnTo>
                  <a:lnTo>
                    <a:pt x="15" y="5"/>
                  </a:lnTo>
                  <a:lnTo>
                    <a:pt x="10" y="6"/>
                  </a:lnTo>
                  <a:lnTo>
                    <a:pt x="10" y="6"/>
                  </a:lnTo>
                  <a:lnTo>
                    <a:pt x="7" y="9"/>
                  </a:lnTo>
                  <a:lnTo>
                    <a:pt x="7" y="9"/>
                  </a:lnTo>
                  <a:lnTo>
                    <a:pt x="6" y="15"/>
                  </a:lnTo>
                  <a:lnTo>
                    <a:pt x="6" y="15"/>
                  </a:lnTo>
                  <a:lnTo>
                    <a:pt x="6" y="23"/>
                  </a:lnTo>
                  <a:lnTo>
                    <a:pt x="6" y="23"/>
                  </a:lnTo>
                  <a:lnTo>
                    <a:pt x="6" y="32"/>
                  </a:lnTo>
                  <a:lnTo>
                    <a:pt x="6" y="32"/>
                  </a:lnTo>
                  <a:lnTo>
                    <a:pt x="7" y="38"/>
                  </a:lnTo>
                  <a:lnTo>
                    <a:pt x="7" y="38"/>
                  </a:lnTo>
                  <a:lnTo>
                    <a:pt x="10" y="41"/>
                  </a:lnTo>
                  <a:lnTo>
                    <a:pt x="10" y="41"/>
                  </a:lnTo>
                  <a:lnTo>
                    <a:pt x="15" y="42"/>
                  </a:lnTo>
                  <a:lnTo>
                    <a:pt x="15" y="42"/>
                  </a:lnTo>
                  <a:lnTo>
                    <a:pt x="18" y="41"/>
                  </a:lnTo>
                  <a:lnTo>
                    <a:pt x="18" y="41"/>
                  </a:lnTo>
                  <a:lnTo>
                    <a:pt x="21" y="39"/>
                  </a:lnTo>
                  <a:lnTo>
                    <a:pt x="21" y="39"/>
                  </a:lnTo>
                  <a:lnTo>
                    <a:pt x="22" y="36"/>
                  </a:lnTo>
                  <a:lnTo>
                    <a:pt x="22" y="36"/>
                  </a:lnTo>
                  <a:lnTo>
                    <a:pt x="24" y="33"/>
                  </a:lnTo>
                  <a:lnTo>
                    <a:pt x="24" y="33"/>
                  </a:lnTo>
                  <a:lnTo>
                    <a:pt x="25" y="29"/>
                  </a:lnTo>
                  <a:lnTo>
                    <a:pt x="25" y="29"/>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4" name="Freeform 62"/>
            <p:cNvSpPr>
              <a:spLocks/>
            </p:cNvSpPr>
            <p:nvPr/>
          </p:nvSpPr>
          <p:spPr bwMode="auto">
            <a:xfrm>
              <a:off x="3611" y="2108"/>
              <a:ext cx="12" cy="22"/>
            </a:xfrm>
            <a:custGeom>
              <a:avLst/>
              <a:gdLst/>
              <a:ahLst/>
              <a:cxnLst>
                <a:cxn ang="0">
                  <a:pos x="26" y="43"/>
                </a:cxn>
                <a:cxn ang="0">
                  <a:pos x="26" y="45"/>
                </a:cxn>
                <a:cxn ang="0">
                  <a:pos x="26" y="45"/>
                </a:cxn>
                <a:cxn ang="0">
                  <a:pos x="26" y="46"/>
                </a:cxn>
                <a:cxn ang="0">
                  <a:pos x="0" y="46"/>
                </a:cxn>
                <a:cxn ang="0">
                  <a:pos x="0" y="46"/>
                </a:cxn>
                <a:cxn ang="0">
                  <a:pos x="0" y="45"/>
                </a:cxn>
                <a:cxn ang="0">
                  <a:pos x="0" y="45"/>
                </a:cxn>
                <a:cxn ang="0">
                  <a:pos x="0" y="43"/>
                </a:cxn>
                <a:cxn ang="0">
                  <a:pos x="0" y="42"/>
                </a:cxn>
                <a:cxn ang="0">
                  <a:pos x="0" y="42"/>
                </a:cxn>
                <a:cxn ang="0">
                  <a:pos x="0" y="42"/>
                </a:cxn>
                <a:cxn ang="0">
                  <a:pos x="0" y="42"/>
                </a:cxn>
                <a:cxn ang="0">
                  <a:pos x="11" y="6"/>
                </a:cxn>
                <a:cxn ang="0">
                  <a:pos x="2" y="12"/>
                </a:cxn>
                <a:cxn ang="0">
                  <a:pos x="0" y="12"/>
                </a:cxn>
                <a:cxn ang="0">
                  <a:pos x="0" y="12"/>
                </a:cxn>
                <a:cxn ang="0">
                  <a:pos x="0" y="10"/>
                </a:cxn>
                <a:cxn ang="0">
                  <a:pos x="0" y="10"/>
                </a:cxn>
                <a:cxn ang="0">
                  <a:pos x="0" y="9"/>
                </a:cxn>
                <a:cxn ang="0">
                  <a:pos x="0" y="7"/>
                </a:cxn>
                <a:cxn ang="0">
                  <a:pos x="0" y="7"/>
                </a:cxn>
                <a:cxn ang="0">
                  <a:pos x="11" y="0"/>
                </a:cxn>
                <a:cxn ang="0">
                  <a:pos x="11" y="0"/>
                </a:cxn>
                <a:cxn ang="0">
                  <a:pos x="12" y="0"/>
                </a:cxn>
                <a:cxn ang="0">
                  <a:pos x="12" y="0"/>
                </a:cxn>
                <a:cxn ang="0">
                  <a:pos x="14" y="0"/>
                </a:cxn>
                <a:cxn ang="0">
                  <a:pos x="16" y="0"/>
                </a:cxn>
                <a:cxn ang="0">
                  <a:pos x="17" y="0"/>
                </a:cxn>
                <a:cxn ang="0">
                  <a:pos x="17" y="0"/>
                </a:cxn>
                <a:cxn ang="0">
                  <a:pos x="17" y="1"/>
                </a:cxn>
                <a:cxn ang="0">
                  <a:pos x="25" y="42"/>
                </a:cxn>
                <a:cxn ang="0">
                  <a:pos x="26" y="42"/>
                </a:cxn>
                <a:cxn ang="0">
                  <a:pos x="26" y="42"/>
                </a:cxn>
                <a:cxn ang="0">
                  <a:pos x="26" y="42"/>
                </a:cxn>
                <a:cxn ang="0">
                  <a:pos x="26" y="43"/>
                </a:cxn>
              </a:cxnLst>
              <a:rect l="0" t="0" r="r" b="b"/>
              <a:pathLst>
                <a:path w="26" h="46">
                  <a:moveTo>
                    <a:pt x="26" y="43"/>
                  </a:moveTo>
                  <a:lnTo>
                    <a:pt x="26" y="43"/>
                  </a:lnTo>
                  <a:lnTo>
                    <a:pt x="26" y="45"/>
                  </a:lnTo>
                  <a:lnTo>
                    <a:pt x="26" y="45"/>
                  </a:lnTo>
                  <a:lnTo>
                    <a:pt x="26" y="45"/>
                  </a:lnTo>
                  <a:lnTo>
                    <a:pt x="26" y="45"/>
                  </a:lnTo>
                  <a:lnTo>
                    <a:pt x="26" y="46"/>
                  </a:lnTo>
                  <a:lnTo>
                    <a:pt x="26" y="46"/>
                  </a:lnTo>
                  <a:lnTo>
                    <a:pt x="25"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0" y="42"/>
                  </a:lnTo>
                  <a:lnTo>
                    <a:pt x="0" y="42"/>
                  </a:lnTo>
                  <a:lnTo>
                    <a:pt x="0" y="42"/>
                  </a:lnTo>
                  <a:lnTo>
                    <a:pt x="11" y="42"/>
                  </a:lnTo>
                  <a:lnTo>
                    <a:pt x="11" y="6"/>
                  </a:lnTo>
                  <a:lnTo>
                    <a:pt x="2" y="12"/>
                  </a:lnTo>
                  <a:lnTo>
                    <a:pt x="2" y="12"/>
                  </a:lnTo>
                  <a:lnTo>
                    <a:pt x="0" y="12"/>
                  </a:lnTo>
                  <a:lnTo>
                    <a:pt x="0" y="12"/>
                  </a:lnTo>
                  <a:lnTo>
                    <a:pt x="0" y="12"/>
                  </a:lnTo>
                  <a:lnTo>
                    <a:pt x="0" y="12"/>
                  </a:lnTo>
                  <a:lnTo>
                    <a:pt x="0" y="10"/>
                  </a:lnTo>
                  <a:lnTo>
                    <a:pt x="0" y="10"/>
                  </a:lnTo>
                  <a:lnTo>
                    <a:pt x="0" y="10"/>
                  </a:lnTo>
                  <a:lnTo>
                    <a:pt x="0" y="10"/>
                  </a:lnTo>
                  <a:lnTo>
                    <a:pt x="0" y="9"/>
                  </a:lnTo>
                  <a:lnTo>
                    <a:pt x="0" y="9"/>
                  </a:lnTo>
                  <a:lnTo>
                    <a:pt x="0" y="7"/>
                  </a:lnTo>
                  <a:lnTo>
                    <a:pt x="0" y="7"/>
                  </a:lnTo>
                  <a:lnTo>
                    <a:pt x="0" y="7"/>
                  </a:lnTo>
                  <a:lnTo>
                    <a:pt x="0" y="7"/>
                  </a:lnTo>
                  <a:lnTo>
                    <a:pt x="0" y="7"/>
                  </a:lnTo>
                  <a:lnTo>
                    <a:pt x="11" y="0"/>
                  </a:lnTo>
                  <a:lnTo>
                    <a:pt x="11" y="0"/>
                  </a:lnTo>
                  <a:lnTo>
                    <a:pt x="11" y="0"/>
                  </a:lnTo>
                  <a:lnTo>
                    <a:pt x="11" y="0"/>
                  </a:lnTo>
                  <a:lnTo>
                    <a:pt x="12" y="0"/>
                  </a:lnTo>
                  <a:lnTo>
                    <a:pt x="12" y="0"/>
                  </a:lnTo>
                  <a:lnTo>
                    <a:pt x="12" y="0"/>
                  </a:lnTo>
                  <a:lnTo>
                    <a:pt x="12" y="0"/>
                  </a:lnTo>
                  <a:lnTo>
                    <a:pt x="14" y="0"/>
                  </a:lnTo>
                  <a:lnTo>
                    <a:pt x="14" y="0"/>
                  </a:lnTo>
                  <a:lnTo>
                    <a:pt x="16" y="0"/>
                  </a:lnTo>
                  <a:lnTo>
                    <a:pt x="16" y="0"/>
                  </a:lnTo>
                  <a:lnTo>
                    <a:pt x="17" y="0"/>
                  </a:lnTo>
                  <a:lnTo>
                    <a:pt x="17" y="0"/>
                  </a:lnTo>
                  <a:lnTo>
                    <a:pt x="17" y="0"/>
                  </a:lnTo>
                  <a:lnTo>
                    <a:pt x="17" y="0"/>
                  </a:lnTo>
                  <a:lnTo>
                    <a:pt x="17" y="1"/>
                  </a:lnTo>
                  <a:lnTo>
                    <a:pt x="17" y="42"/>
                  </a:lnTo>
                  <a:lnTo>
                    <a:pt x="25" y="42"/>
                  </a:lnTo>
                  <a:lnTo>
                    <a:pt x="25" y="42"/>
                  </a:lnTo>
                  <a:lnTo>
                    <a:pt x="26" y="42"/>
                  </a:lnTo>
                  <a:lnTo>
                    <a:pt x="26" y="42"/>
                  </a:lnTo>
                  <a:lnTo>
                    <a:pt x="26" y="42"/>
                  </a:lnTo>
                  <a:lnTo>
                    <a:pt x="26" y="42"/>
                  </a:lnTo>
                  <a:lnTo>
                    <a:pt x="26" y="42"/>
                  </a:lnTo>
                  <a:lnTo>
                    <a:pt x="26" y="42"/>
                  </a:lnTo>
                  <a:lnTo>
                    <a:pt x="26" y="43"/>
                  </a:lnTo>
                  <a:lnTo>
                    <a:pt x="26"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5" name="Freeform 63"/>
            <p:cNvSpPr>
              <a:spLocks noEditPoints="1"/>
            </p:cNvSpPr>
            <p:nvPr/>
          </p:nvSpPr>
          <p:spPr bwMode="auto">
            <a:xfrm>
              <a:off x="3636" y="2108"/>
              <a:ext cx="14" cy="22"/>
            </a:xfrm>
            <a:custGeom>
              <a:avLst/>
              <a:gdLst/>
              <a:ahLst/>
              <a:cxnLst>
                <a:cxn ang="0">
                  <a:pos x="31" y="22"/>
                </a:cxn>
                <a:cxn ang="0">
                  <a:pos x="31" y="33"/>
                </a:cxn>
                <a:cxn ang="0">
                  <a:pos x="28" y="40"/>
                </a:cxn>
                <a:cxn ang="0">
                  <a:pos x="24" y="45"/>
                </a:cxn>
                <a:cxn ang="0">
                  <a:pos x="19" y="46"/>
                </a:cxn>
                <a:cxn ang="0">
                  <a:pos x="16" y="46"/>
                </a:cxn>
                <a:cxn ang="0">
                  <a:pos x="9" y="45"/>
                </a:cxn>
                <a:cxn ang="0">
                  <a:pos x="3" y="40"/>
                </a:cxn>
                <a:cxn ang="0">
                  <a:pos x="1" y="33"/>
                </a:cxn>
                <a:cxn ang="0">
                  <a:pos x="0" y="22"/>
                </a:cxn>
                <a:cxn ang="0">
                  <a:pos x="1" y="13"/>
                </a:cxn>
                <a:cxn ang="0">
                  <a:pos x="4" y="6"/>
                </a:cxn>
                <a:cxn ang="0">
                  <a:pos x="6" y="3"/>
                </a:cxn>
                <a:cxn ang="0">
                  <a:pos x="9" y="1"/>
                </a:cxn>
                <a:cxn ang="0">
                  <a:pos x="16" y="0"/>
                </a:cxn>
                <a:cxn ang="0">
                  <a:pos x="21" y="0"/>
                </a:cxn>
                <a:cxn ang="0">
                  <a:pos x="24" y="1"/>
                </a:cxn>
                <a:cxn ang="0">
                  <a:pos x="28" y="6"/>
                </a:cxn>
                <a:cxn ang="0">
                  <a:pos x="31" y="13"/>
                </a:cxn>
                <a:cxn ang="0">
                  <a:pos x="31" y="22"/>
                </a:cxn>
                <a:cxn ang="0">
                  <a:pos x="25" y="24"/>
                </a:cxn>
                <a:cxn ang="0">
                  <a:pos x="25" y="16"/>
                </a:cxn>
                <a:cxn ang="0">
                  <a:pos x="25" y="12"/>
                </a:cxn>
                <a:cxn ang="0">
                  <a:pos x="24" y="9"/>
                </a:cxn>
                <a:cxn ang="0">
                  <a:pos x="22" y="6"/>
                </a:cxn>
                <a:cxn ang="0">
                  <a:pos x="19" y="4"/>
                </a:cxn>
                <a:cxn ang="0">
                  <a:pos x="16" y="4"/>
                </a:cxn>
                <a:cxn ang="0">
                  <a:pos x="12" y="6"/>
                </a:cxn>
                <a:cxn ang="0">
                  <a:pos x="9" y="9"/>
                </a:cxn>
                <a:cxn ang="0">
                  <a:pos x="7" y="15"/>
                </a:cxn>
                <a:cxn ang="0">
                  <a:pos x="6" y="22"/>
                </a:cxn>
                <a:cxn ang="0">
                  <a:pos x="7" y="31"/>
                </a:cxn>
                <a:cxn ang="0">
                  <a:pos x="9" y="37"/>
                </a:cxn>
                <a:cxn ang="0">
                  <a:pos x="12" y="40"/>
                </a:cxn>
                <a:cxn ang="0">
                  <a:pos x="16" y="42"/>
                </a:cxn>
                <a:cxn ang="0">
                  <a:pos x="19" y="40"/>
                </a:cxn>
                <a:cxn ang="0">
                  <a:pos x="22" y="39"/>
                </a:cxn>
                <a:cxn ang="0">
                  <a:pos x="24" y="36"/>
                </a:cxn>
                <a:cxn ang="0">
                  <a:pos x="25" y="33"/>
                </a:cxn>
                <a:cxn ang="0">
                  <a:pos x="25" y="28"/>
                </a:cxn>
                <a:cxn ang="0">
                  <a:pos x="25" y="24"/>
                </a:cxn>
              </a:cxnLst>
              <a:rect l="0" t="0" r="r" b="b"/>
              <a:pathLst>
                <a:path w="31" h="46">
                  <a:moveTo>
                    <a:pt x="31" y="22"/>
                  </a:moveTo>
                  <a:lnTo>
                    <a:pt x="31" y="22"/>
                  </a:lnTo>
                  <a:lnTo>
                    <a:pt x="31" y="33"/>
                  </a:lnTo>
                  <a:lnTo>
                    <a:pt x="31" y="33"/>
                  </a:lnTo>
                  <a:lnTo>
                    <a:pt x="28" y="40"/>
                  </a:lnTo>
                  <a:lnTo>
                    <a:pt x="28" y="40"/>
                  </a:lnTo>
                  <a:lnTo>
                    <a:pt x="27" y="43"/>
                  </a:lnTo>
                  <a:lnTo>
                    <a:pt x="24" y="45"/>
                  </a:lnTo>
                  <a:lnTo>
                    <a:pt x="24" y="45"/>
                  </a:lnTo>
                  <a:lnTo>
                    <a:pt x="19" y="46"/>
                  </a:lnTo>
                  <a:lnTo>
                    <a:pt x="16" y="46"/>
                  </a:lnTo>
                  <a:lnTo>
                    <a:pt x="16" y="46"/>
                  </a:lnTo>
                  <a:lnTo>
                    <a:pt x="9" y="45"/>
                  </a:lnTo>
                  <a:lnTo>
                    <a:pt x="9" y="45"/>
                  </a:lnTo>
                  <a:lnTo>
                    <a:pt x="6" y="43"/>
                  </a:lnTo>
                  <a:lnTo>
                    <a:pt x="3" y="40"/>
                  </a:lnTo>
                  <a:lnTo>
                    <a:pt x="3" y="40"/>
                  </a:lnTo>
                  <a:lnTo>
                    <a:pt x="1" y="33"/>
                  </a:lnTo>
                  <a:lnTo>
                    <a:pt x="1" y="33"/>
                  </a:lnTo>
                  <a:lnTo>
                    <a:pt x="0" y="22"/>
                  </a:lnTo>
                  <a:lnTo>
                    <a:pt x="0" y="22"/>
                  </a:lnTo>
                  <a:lnTo>
                    <a:pt x="1" y="13"/>
                  </a:lnTo>
                  <a:lnTo>
                    <a:pt x="1" y="13"/>
                  </a:lnTo>
                  <a:lnTo>
                    <a:pt x="4" y="6"/>
                  </a:lnTo>
                  <a:lnTo>
                    <a:pt x="4" y="6"/>
                  </a:lnTo>
                  <a:lnTo>
                    <a:pt x="6" y="3"/>
                  </a:lnTo>
                  <a:lnTo>
                    <a:pt x="9" y="1"/>
                  </a:lnTo>
                  <a:lnTo>
                    <a:pt x="9" y="1"/>
                  </a:lnTo>
                  <a:lnTo>
                    <a:pt x="12" y="0"/>
                  </a:lnTo>
                  <a:lnTo>
                    <a:pt x="16" y="0"/>
                  </a:lnTo>
                  <a:lnTo>
                    <a:pt x="16" y="0"/>
                  </a:lnTo>
                  <a:lnTo>
                    <a:pt x="21" y="0"/>
                  </a:lnTo>
                  <a:lnTo>
                    <a:pt x="24" y="1"/>
                  </a:lnTo>
                  <a:lnTo>
                    <a:pt x="24" y="1"/>
                  </a:lnTo>
                  <a:lnTo>
                    <a:pt x="27" y="3"/>
                  </a:lnTo>
                  <a:lnTo>
                    <a:pt x="28" y="6"/>
                  </a:lnTo>
                  <a:lnTo>
                    <a:pt x="28" y="6"/>
                  </a:lnTo>
                  <a:lnTo>
                    <a:pt x="31" y="13"/>
                  </a:lnTo>
                  <a:lnTo>
                    <a:pt x="31" y="13"/>
                  </a:lnTo>
                  <a:lnTo>
                    <a:pt x="31" y="22"/>
                  </a:lnTo>
                  <a:lnTo>
                    <a:pt x="31" y="22"/>
                  </a:lnTo>
                  <a:close/>
                  <a:moveTo>
                    <a:pt x="25" y="24"/>
                  </a:moveTo>
                  <a:lnTo>
                    <a:pt x="25" y="24"/>
                  </a:lnTo>
                  <a:lnTo>
                    <a:pt x="25" y="16"/>
                  </a:lnTo>
                  <a:lnTo>
                    <a:pt x="25" y="16"/>
                  </a:lnTo>
                  <a:lnTo>
                    <a:pt x="25" y="12"/>
                  </a:lnTo>
                  <a:lnTo>
                    <a:pt x="25" y="12"/>
                  </a:lnTo>
                  <a:lnTo>
                    <a:pt x="24" y="9"/>
                  </a:lnTo>
                  <a:lnTo>
                    <a:pt x="24" y="9"/>
                  </a:lnTo>
                  <a:lnTo>
                    <a:pt x="22" y="6"/>
                  </a:lnTo>
                  <a:lnTo>
                    <a:pt x="22" y="6"/>
                  </a:lnTo>
                  <a:lnTo>
                    <a:pt x="19" y="4"/>
                  </a:lnTo>
                  <a:lnTo>
                    <a:pt x="19" y="4"/>
                  </a:lnTo>
                  <a:lnTo>
                    <a:pt x="16" y="4"/>
                  </a:lnTo>
                  <a:lnTo>
                    <a:pt x="16" y="4"/>
                  </a:lnTo>
                  <a:lnTo>
                    <a:pt x="12" y="6"/>
                  </a:lnTo>
                  <a:lnTo>
                    <a:pt x="12" y="6"/>
                  </a:lnTo>
                  <a:lnTo>
                    <a:pt x="9" y="9"/>
                  </a:lnTo>
                  <a:lnTo>
                    <a:pt x="9" y="9"/>
                  </a:lnTo>
                  <a:lnTo>
                    <a:pt x="7" y="15"/>
                  </a:lnTo>
                  <a:lnTo>
                    <a:pt x="7" y="15"/>
                  </a:lnTo>
                  <a:lnTo>
                    <a:pt x="6" y="22"/>
                  </a:lnTo>
                  <a:lnTo>
                    <a:pt x="6" y="22"/>
                  </a:lnTo>
                  <a:lnTo>
                    <a:pt x="7" y="31"/>
                  </a:lnTo>
                  <a:lnTo>
                    <a:pt x="7" y="31"/>
                  </a:lnTo>
                  <a:lnTo>
                    <a:pt x="9" y="37"/>
                  </a:lnTo>
                  <a:lnTo>
                    <a:pt x="9" y="37"/>
                  </a:lnTo>
                  <a:lnTo>
                    <a:pt x="12" y="40"/>
                  </a:lnTo>
                  <a:lnTo>
                    <a:pt x="12" y="40"/>
                  </a:lnTo>
                  <a:lnTo>
                    <a:pt x="16" y="42"/>
                  </a:lnTo>
                  <a:lnTo>
                    <a:pt x="16" y="42"/>
                  </a:lnTo>
                  <a:lnTo>
                    <a:pt x="19" y="40"/>
                  </a:lnTo>
                  <a:lnTo>
                    <a:pt x="19" y="40"/>
                  </a:lnTo>
                  <a:lnTo>
                    <a:pt x="22" y="39"/>
                  </a:lnTo>
                  <a:lnTo>
                    <a:pt x="22" y="39"/>
                  </a:lnTo>
                  <a:lnTo>
                    <a:pt x="24" y="36"/>
                  </a:lnTo>
                  <a:lnTo>
                    <a:pt x="24" y="36"/>
                  </a:lnTo>
                  <a:lnTo>
                    <a:pt x="25" y="33"/>
                  </a:lnTo>
                  <a:lnTo>
                    <a:pt x="25"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6" name="Freeform 64"/>
            <p:cNvSpPr>
              <a:spLocks/>
            </p:cNvSpPr>
            <p:nvPr/>
          </p:nvSpPr>
          <p:spPr bwMode="auto">
            <a:xfrm>
              <a:off x="3866" y="1943"/>
              <a:ext cx="11" cy="21"/>
            </a:xfrm>
            <a:custGeom>
              <a:avLst/>
              <a:gdLst/>
              <a:ahLst/>
              <a:cxnLst>
                <a:cxn ang="0">
                  <a:pos x="26" y="43"/>
                </a:cxn>
                <a:cxn ang="0">
                  <a:pos x="26" y="45"/>
                </a:cxn>
                <a:cxn ang="0">
                  <a:pos x="26" y="45"/>
                </a:cxn>
                <a:cxn ang="0">
                  <a:pos x="26" y="45"/>
                </a:cxn>
                <a:cxn ang="0">
                  <a:pos x="2" y="45"/>
                </a:cxn>
                <a:cxn ang="0">
                  <a:pos x="0" y="45"/>
                </a:cxn>
                <a:cxn ang="0">
                  <a:pos x="0" y="45"/>
                </a:cxn>
                <a:cxn ang="0">
                  <a:pos x="0" y="45"/>
                </a:cxn>
                <a:cxn ang="0">
                  <a:pos x="0" y="43"/>
                </a:cxn>
                <a:cxn ang="0">
                  <a:pos x="0" y="42"/>
                </a:cxn>
                <a:cxn ang="0">
                  <a:pos x="0" y="42"/>
                </a:cxn>
                <a:cxn ang="0">
                  <a:pos x="0" y="40"/>
                </a:cxn>
                <a:cxn ang="0">
                  <a:pos x="2" y="40"/>
                </a:cxn>
                <a:cxn ang="0">
                  <a:pos x="11" y="6"/>
                </a:cxn>
                <a:cxn ang="0">
                  <a:pos x="2" y="10"/>
                </a:cxn>
                <a:cxn ang="0">
                  <a:pos x="0" y="12"/>
                </a:cxn>
                <a:cxn ang="0">
                  <a:pos x="0" y="12"/>
                </a:cxn>
                <a:cxn ang="0">
                  <a:pos x="0" y="10"/>
                </a:cxn>
                <a:cxn ang="0">
                  <a:pos x="0" y="9"/>
                </a:cxn>
                <a:cxn ang="0">
                  <a:pos x="0" y="7"/>
                </a:cxn>
                <a:cxn ang="0">
                  <a:pos x="0" y="7"/>
                </a:cxn>
                <a:cxn ang="0">
                  <a:pos x="0" y="7"/>
                </a:cxn>
                <a:cxn ang="0">
                  <a:pos x="11" y="0"/>
                </a:cxn>
                <a:cxn ang="0">
                  <a:pos x="12" y="0"/>
                </a:cxn>
                <a:cxn ang="0">
                  <a:pos x="12" y="0"/>
                </a:cxn>
                <a:cxn ang="0">
                  <a:pos x="12" y="0"/>
                </a:cxn>
                <a:cxn ang="0">
                  <a:pos x="14" y="0"/>
                </a:cxn>
                <a:cxn ang="0">
                  <a:pos x="15" y="0"/>
                </a:cxn>
                <a:cxn ang="0">
                  <a:pos x="17" y="0"/>
                </a:cxn>
                <a:cxn ang="0">
                  <a:pos x="17" y="0"/>
                </a:cxn>
                <a:cxn ang="0">
                  <a:pos x="17" y="0"/>
                </a:cxn>
                <a:cxn ang="0">
                  <a:pos x="26" y="40"/>
                </a:cxn>
                <a:cxn ang="0">
                  <a:pos x="26" y="40"/>
                </a:cxn>
                <a:cxn ang="0">
                  <a:pos x="26" y="42"/>
                </a:cxn>
                <a:cxn ang="0">
                  <a:pos x="26" y="42"/>
                </a:cxn>
                <a:cxn ang="0">
                  <a:pos x="26" y="43"/>
                </a:cxn>
              </a:cxnLst>
              <a:rect l="0" t="0" r="r" b="b"/>
              <a:pathLst>
                <a:path w="26" h="45">
                  <a:moveTo>
                    <a:pt x="26" y="43"/>
                  </a:moveTo>
                  <a:lnTo>
                    <a:pt x="26" y="43"/>
                  </a:lnTo>
                  <a:lnTo>
                    <a:pt x="26" y="45"/>
                  </a:lnTo>
                  <a:lnTo>
                    <a:pt x="26" y="45"/>
                  </a:lnTo>
                  <a:lnTo>
                    <a:pt x="26" y="45"/>
                  </a:lnTo>
                  <a:lnTo>
                    <a:pt x="26" y="45"/>
                  </a:lnTo>
                  <a:lnTo>
                    <a:pt x="26" y="45"/>
                  </a:lnTo>
                  <a:lnTo>
                    <a:pt x="26" y="45"/>
                  </a:lnTo>
                  <a:lnTo>
                    <a:pt x="26" y="45"/>
                  </a:lnTo>
                  <a:lnTo>
                    <a:pt x="2" y="45"/>
                  </a:lnTo>
                  <a:lnTo>
                    <a:pt x="2" y="45"/>
                  </a:lnTo>
                  <a:lnTo>
                    <a:pt x="0" y="45"/>
                  </a:lnTo>
                  <a:lnTo>
                    <a:pt x="0" y="45"/>
                  </a:lnTo>
                  <a:lnTo>
                    <a:pt x="0" y="45"/>
                  </a:lnTo>
                  <a:lnTo>
                    <a:pt x="0" y="45"/>
                  </a:lnTo>
                  <a:lnTo>
                    <a:pt x="0" y="45"/>
                  </a:lnTo>
                  <a:lnTo>
                    <a:pt x="0" y="45"/>
                  </a:lnTo>
                  <a:lnTo>
                    <a:pt x="0" y="43"/>
                  </a:lnTo>
                  <a:lnTo>
                    <a:pt x="0" y="43"/>
                  </a:lnTo>
                  <a:lnTo>
                    <a:pt x="0" y="42"/>
                  </a:lnTo>
                  <a:lnTo>
                    <a:pt x="0" y="42"/>
                  </a:lnTo>
                  <a:lnTo>
                    <a:pt x="0" y="42"/>
                  </a:lnTo>
                  <a:lnTo>
                    <a:pt x="0" y="42"/>
                  </a:lnTo>
                  <a:lnTo>
                    <a:pt x="0" y="40"/>
                  </a:lnTo>
                  <a:lnTo>
                    <a:pt x="0" y="40"/>
                  </a:lnTo>
                  <a:lnTo>
                    <a:pt x="2" y="40"/>
                  </a:lnTo>
                  <a:lnTo>
                    <a:pt x="11" y="40"/>
                  </a:lnTo>
                  <a:lnTo>
                    <a:pt x="11" y="6"/>
                  </a:lnTo>
                  <a:lnTo>
                    <a:pt x="2" y="10"/>
                  </a:lnTo>
                  <a:lnTo>
                    <a:pt x="2" y="10"/>
                  </a:lnTo>
                  <a:lnTo>
                    <a:pt x="0" y="12"/>
                  </a:lnTo>
                  <a:lnTo>
                    <a:pt x="0" y="12"/>
                  </a:lnTo>
                  <a:lnTo>
                    <a:pt x="0" y="12"/>
                  </a:lnTo>
                  <a:lnTo>
                    <a:pt x="0" y="12"/>
                  </a:lnTo>
                  <a:lnTo>
                    <a:pt x="0" y="10"/>
                  </a:lnTo>
                  <a:lnTo>
                    <a:pt x="0" y="10"/>
                  </a:lnTo>
                  <a:lnTo>
                    <a:pt x="0" y="9"/>
                  </a:lnTo>
                  <a:lnTo>
                    <a:pt x="0" y="9"/>
                  </a:lnTo>
                  <a:lnTo>
                    <a:pt x="0" y="7"/>
                  </a:lnTo>
                  <a:lnTo>
                    <a:pt x="0" y="7"/>
                  </a:lnTo>
                  <a:lnTo>
                    <a:pt x="0" y="7"/>
                  </a:lnTo>
                  <a:lnTo>
                    <a:pt x="0" y="7"/>
                  </a:lnTo>
                  <a:lnTo>
                    <a:pt x="0" y="7"/>
                  </a:lnTo>
                  <a:lnTo>
                    <a:pt x="0" y="7"/>
                  </a:lnTo>
                  <a:lnTo>
                    <a:pt x="0" y="6"/>
                  </a:lnTo>
                  <a:lnTo>
                    <a:pt x="11" y="0"/>
                  </a:lnTo>
                  <a:lnTo>
                    <a:pt x="11" y="0"/>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7" y="0"/>
                  </a:lnTo>
                  <a:lnTo>
                    <a:pt x="17" y="40"/>
                  </a:lnTo>
                  <a:lnTo>
                    <a:pt x="26" y="40"/>
                  </a:lnTo>
                  <a:lnTo>
                    <a:pt x="26" y="40"/>
                  </a:lnTo>
                  <a:lnTo>
                    <a:pt x="26" y="40"/>
                  </a:lnTo>
                  <a:lnTo>
                    <a:pt x="26" y="40"/>
                  </a:lnTo>
                  <a:lnTo>
                    <a:pt x="26" y="42"/>
                  </a:lnTo>
                  <a:lnTo>
                    <a:pt x="26" y="42"/>
                  </a:lnTo>
                  <a:lnTo>
                    <a:pt x="26" y="42"/>
                  </a:lnTo>
                  <a:lnTo>
                    <a:pt x="26" y="42"/>
                  </a:lnTo>
                  <a:lnTo>
                    <a:pt x="26" y="43"/>
                  </a:lnTo>
                  <a:lnTo>
                    <a:pt x="26"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7" name="Freeform 65"/>
            <p:cNvSpPr>
              <a:spLocks noEditPoints="1"/>
            </p:cNvSpPr>
            <p:nvPr/>
          </p:nvSpPr>
          <p:spPr bwMode="auto">
            <a:xfrm>
              <a:off x="3844" y="1986"/>
              <a:ext cx="13" cy="22"/>
            </a:xfrm>
            <a:custGeom>
              <a:avLst/>
              <a:gdLst/>
              <a:ahLst/>
              <a:cxnLst>
                <a:cxn ang="0">
                  <a:pos x="32" y="24"/>
                </a:cxn>
                <a:cxn ang="0">
                  <a:pos x="32" y="35"/>
                </a:cxn>
                <a:cxn ang="0">
                  <a:pos x="29" y="42"/>
                </a:cxn>
                <a:cxn ang="0">
                  <a:pos x="24" y="47"/>
                </a:cxn>
                <a:cxn ang="0">
                  <a:pos x="20" y="48"/>
                </a:cxn>
                <a:cxn ang="0">
                  <a:pos x="17" y="48"/>
                </a:cxn>
                <a:cxn ang="0">
                  <a:pos x="9" y="47"/>
                </a:cxn>
                <a:cxn ang="0">
                  <a:pos x="6" y="45"/>
                </a:cxn>
                <a:cxn ang="0">
                  <a:pos x="3" y="42"/>
                </a:cxn>
                <a:cxn ang="0">
                  <a:pos x="2" y="35"/>
                </a:cxn>
                <a:cxn ang="0">
                  <a:pos x="0" y="24"/>
                </a:cxn>
                <a:cxn ang="0">
                  <a:pos x="2" y="15"/>
                </a:cxn>
                <a:cxn ang="0">
                  <a:pos x="5" y="8"/>
                </a:cxn>
                <a:cxn ang="0">
                  <a:pos x="9" y="3"/>
                </a:cxn>
                <a:cxn ang="0">
                  <a:pos x="12" y="2"/>
                </a:cxn>
                <a:cxn ang="0">
                  <a:pos x="17" y="0"/>
                </a:cxn>
                <a:cxn ang="0">
                  <a:pos x="24" y="2"/>
                </a:cxn>
                <a:cxn ang="0">
                  <a:pos x="29" y="8"/>
                </a:cxn>
                <a:cxn ang="0">
                  <a:pos x="32" y="14"/>
                </a:cxn>
                <a:cxn ang="0">
                  <a:pos x="32" y="24"/>
                </a:cxn>
                <a:cxn ang="0">
                  <a:pos x="26" y="24"/>
                </a:cxn>
                <a:cxn ang="0">
                  <a:pos x="26" y="18"/>
                </a:cxn>
                <a:cxn ang="0">
                  <a:pos x="26" y="14"/>
                </a:cxn>
                <a:cxn ang="0">
                  <a:pos x="24" y="11"/>
                </a:cxn>
                <a:cxn ang="0">
                  <a:pos x="23" y="8"/>
                </a:cxn>
                <a:cxn ang="0">
                  <a:pos x="20" y="6"/>
                </a:cxn>
                <a:cxn ang="0">
                  <a:pos x="17" y="6"/>
                </a:cxn>
                <a:cxn ang="0">
                  <a:pos x="12" y="8"/>
                </a:cxn>
                <a:cxn ang="0">
                  <a:pos x="9" y="11"/>
                </a:cxn>
                <a:cxn ang="0">
                  <a:pos x="8" y="17"/>
                </a:cxn>
                <a:cxn ang="0">
                  <a:pos x="6" y="24"/>
                </a:cxn>
                <a:cxn ang="0">
                  <a:pos x="8" y="33"/>
                </a:cxn>
                <a:cxn ang="0">
                  <a:pos x="9" y="39"/>
                </a:cxn>
                <a:cxn ang="0">
                  <a:pos x="12" y="42"/>
                </a:cxn>
                <a:cxn ang="0">
                  <a:pos x="17" y="44"/>
                </a:cxn>
                <a:cxn ang="0">
                  <a:pos x="20" y="42"/>
                </a:cxn>
                <a:cxn ang="0">
                  <a:pos x="23" y="41"/>
                </a:cxn>
                <a:cxn ang="0">
                  <a:pos x="24" y="38"/>
                </a:cxn>
                <a:cxn ang="0">
                  <a:pos x="26" y="35"/>
                </a:cxn>
                <a:cxn ang="0">
                  <a:pos x="26" y="30"/>
                </a:cxn>
                <a:cxn ang="0">
                  <a:pos x="26" y="24"/>
                </a:cxn>
              </a:cxnLst>
              <a:rect l="0" t="0" r="r" b="b"/>
              <a:pathLst>
                <a:path w="32" h="48">
                  <a:moveTo>
                    <a:pt x="32" y="24"/>
                  </a:moveTo>
                  <a:lnTo>
                    <a:pt x="32" y="24"/>
                  </a:lnTo>
                  <a:lnTo>
                    <a:pt x="32" y="35"/>
                  </a:lnTo>
                  <a:lnTo>
                    <a:pt x="32" y="35"/>
                  </a:lnTo>
                  <a:lnTo>
                    <a:pt x="29" y="42"/>
                  </a:lnTo>
                  <a:lnTo>
                    <a:pt x="29" y="42"/>
                  </a:lnTo>
                  <a:lnTo>
                    <a:pt x="27" y="44"/>
                  </a:lnTo>
                  <a:lnTo>
                    <a:pt x="24" y="47"/>
                  </a:lnTo>
                  <a:lnTo>
                    <a:pt x="24" y="47"/>
                  </a:lnTo>
                  <a:lnTo>
                    <a:pt x="20" y="48"/>
                  </a:lnTo>
                  <a:lnTo>
                    <a:pt x="17" y="48"/>
                  </a:lnTo>
                  <a:lnTo>
                    <a:pt x="17" y="48"/>
                  </a:lnTo>
                  <a:lnTo>
                    <a:pt x="12" y="48"/>
                  </a:lnTo>
                  <a:lnTo>
                    <a:pt x="9" y="47"/>
                  </a:lnTo>
                  <a:lnTo>
                    <a:pt x="9" y="47"/>
                  </a:lnTo>
                  <a:lnTo>
                    <a:pt x="6" y="45"/>
                  </a:lnTo>
                  <a:lnTo>
                    <a:pt x="3" y="42"/>
                  </a:lnTo>
                  <a:lnTo>
                    <a:pt x="3" y="42"/>
                  </a:lnTo>
                  <a:lnTo>
                    <a:pt x="2" y="35"/>
                  </a:lnTo>
                  <a:lnTo>
                    <a:pt x="2" y="35"/>
                  </a:lnTo>
                  <a:lnTo>
                    <a:pt x="0" y="24"/>
                  </a:lnTo>
                  <a:lnTo>
                    <a:pt x="0" y="24"/>
                  </a:lnTo>
                  <a:lnTo>
                    <a:pt x="2" y="15"/>
                  </a:lnTo>
                  <a:lnTo>
                    <a:pt x="2" y="15"/>
                  </a:lnTo>
                  <a:lnTo>
                    <a:pt x="5" y="8"/>
                  </a:lnTo>
                  <a:lnTo>
                    <a:pt x="5" y="8"/>
                  </a:lnTo>
                  <a:lnTo>
                    <a:pt x="6" y="5"/>
                  </a:lnTo>
                  <a:lnTo>
                    <a:pt x="9" y="3"/>
                  </a:lnTo>
                  <a:lnTo>
                    <a:pt x="9" y="3"/>
                  </a:lnTo>
                  <a:lnTo>
                    <a:pt x="12" y="2"/>
                  </a:lnTo>
                  <a:lnTo>
                    <a:pt x="17" y="0"/>
                  </a:lnTo>
                  <a:lnTo>
                    <a:pt x="17" y="0"/>
                  </a:lnTo>
                  <a:lnTo>
                    <a:pt x="24" y="2"/>
                  </a:lnTo>
                  <a:lnTo>
                    <a:pt x="24" y="2"/>
                  </a:lnTo>
                  <a:lnTo>
                    <a:pt x="27" y="5"/>
                  </a:lnTo>
                  <a:lnTo>
                    <a:pt x="29" y="8"/>
                  </a:lnTo>
                  <a:lnTo>
                    <a:pt x="29" y="8"/>
                  </a:lnTo>
                  <a:lnTo>
                    <a:pt x="32" y="14"/>
                  </a:lnTo>
                  <a:lnTo>
                    <a:pt x="32" y="14"/>
                  </a:lnTo>
                  <a:lnTo>
                    <a:pt x="32" y="24"/>
                  </a:lnTo>
                  <a:lnTo>
                    <a:pt x="32" y="24"/>
                  </a:lnTo>
                  <a:close/>
                  <a:moveTo>
                    <a:pt x="26" y="24"/>
                  </a:moveTo>
                  <a:lnTo>
                    <a:pt x="26" y="24"/>
                  </a:lnTo>
                  <a:lnTo>
                    <a:pt x="26" y="18"/>
                  </a:lnTo>
                  <a:lnTo>
                    <a:pt x="26" y="18"/>
                  </a:lnTo>
                  <a:lnTo>
                    <a:pt x="26" y="14"/>
                  </a:lnTo>
                  <a:lnTo>
                    <a:pt x="26" y="14"/>
                  </a:lnTo>
                  <a:lnTo>
                    <a:pt x="24" y="11"/>
                  </a:lnTo>
                  <a:lnTo>
                    <a:pt x="24" y="11"/>
                  </a:lnTo>
                  <a:lnTo>
                    <a:pt x="23" y="8"/>
                  </a:lnTo>
                  <a:lnTo>
                    <a:pt x="23" y="8"/>
                  </a:lnTo>
                  <a:lnTo>
                    <a:pt x="20" y="6"/>
                  </a:lnTo>
                  <a:lnTo>
                    <a:pt x="20" y="6"/>
                  </a:lnTo>
                  <a:lnTo>
                    <a:pt x="17" y="6"/>
                  </a:lnTo>
                  <a:lnTo>
                    <a:pt x="17" y="6"/>
                  </a:lnTo>
                  <a:lnTo>
                    <a:pt x="12" y="8"/>
                  </a:lnTo>
                  <a:lnTo>
                    <a:pt x="12" y="8"/>
                  </a:lnTo>
                  <a:lnTo>
                    <a:pt x="9" y="11"/>
                  </a:lnTo>
                  <a:lnTo>
                    <a:pt x="9" y="11"/>
                  </a:lnTo>
                  <a:lnTo>
                    <a:pt x="8" y="17"/>
                  </a:lnTo>
                  <a:lnTo>
                    <a:pt x="8" y="17"/>
                  </a:lnTo>
                  <a:lnTo>
                    <a:pt x="6" y="24"/>
                  </a:lnTo>
                  <a:lnTo>
                    <a:pt x="6" y="24"/>
                  </a:lnTo>
                  <a:lnTo>
                    <a:pt x="8" y="33"/>
                  </a:lnTo>
                  <a:lnTo>
                    <a:pt x="8" y="33"/>
                  </a:lnTo>
                  <a:lnTo>
                    <a:pt x="9" y="39"/>
                  </a:lnTo>
                  <a:lnTo>
                    <a:pt x="9" y="39"/>
                  </a:lnTo>
                  <a:lnTo>
                    <a:pt x="12" y="42"/>
                  </a:lnTo>
                  <a:lnTo>
                    <a:pt x="12" y="42"/>
                  </a:lnTo>
                  <a:lnTo>
                    <a:pt x="17" y="44"/>
                  </a:lnTo>
                  <a:lnTo>
                    <a:pt x="17" y="44"/>
                  </a:lnTo>
                  <a:lnTo>
                    <a:pt x="20" y="42"/>
                  </a:lnTo>
                  <a:lnTo>
                    <a:pt x="20" y="42"/>
                  </a:lnTo>
                  <a:lnTo>
                    <a:pt x="23" y="41"/>
                  </a:lnTo>
                  <a:lnTo>
                    <a:pt x="23" y="41"/>
                  </a:lnTo>
                  <a:lnTo>
                    <a:pt x="24" y="38"/>
                  </a:lnTo>
                  <a:lnTo>
                    <a:pt x="24" y="38"/>
                  </a:lnTo>
                  <a:lnTo>
                    <a:pt x="26" y="35"/>
                  </a:lnTo>
                  <a:lnTo>
                    <a:pt x="26" y="35"/>
                  </a:lnTo>
                  <a:lnTo>
                    <a:pt x="26" y="30"/>
                  </a:lnTo>
                  <a:lnTo>
                    <a:pt x="26"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8" name="Freeform 66"/>
            <p:cNvSpPr>
              <a:spLocks/>
            </p:cNvSpPr>
            <p:nvPr/>
          </p:nvSpPr>
          <p:spPr bwMode="auto">
            <a:xfrm>
              <a:off x="3866" y="1985"/>
              <a:ext cx="11" cy="21"/>
            </a:xfrm>
            <a:custGeom>
              <a:avLst/>
              <a:gdLst/>
              <a:ahLst/>
              <a:cxnLst>
                <a:cxn ang="0">
                  <a:pos x="26" y="44"/>
                </a:cxn>
                <a:cxn ang="0">
                  <a:pos x="26" y="45"/>
                </a:cxn>
                <a:cxn ang="0">
                  <a:pos x="26" y="45"/>
                </a:cxn>
                <a:cxn ang="0">
                  <a:pos x="26" y="47"/>
                </a:cxn>
                <a:cxn ang="0">
                  <a:pos x="2" y="47"/>
                </a:cxn>
                <a:cxn ang="0">
                  <a:pos x="0" y="47"/>
                </a:cxn>
                <a:cxn ang="0">
                  <a:pos x="0" y="45"/>
                </a:cxn>
                <a:cxn ang="0">
                  <a:pos x="0" y="45"/>
                </a:cxn>
                <a:cxn ang="0">
                  <a:pos x="0" y="44"/>
                </a:cxn>
                <a:cxn ang="0">
                  <a:pos x="0" y="42"/>
                </a:cxn>
                <a:cxn ang="0">
                  <a:pos x="0" y="42"/>
                </a:cxn>
                <a:cxn ang="0">
                  <a:pos x="0" y="41"/>
                </a:cxn>
                <a:cxn ang="0">
                  <a:pos x="2" y="41"/>
                </a:cxn>
                <a:cxn ang="0">
                  <a:pos x="11" y="6"/>
                </a:cxn>
                <a:cxn ang="0">
                  <a:pos x="2" y="12"/>
                </a:cxn>
                <a:cxn ang="0">
                  <a:pos x="0" y="12"/>
                </a:cxn>
                <a:cxn ang="0">
                  <a:pos x="0" y="12"/>
                </a:cxn>
                <a:cxn ang="0">
                  <a:pos x="0" y="11"/>
                </a:cxn>
                <a:cxn ang="0">
                  <a:pos x="0" y="9"/>
                </a:cxn>
                <a:cxn ang="0">
                  <a:pos x="0" y="9"/>
                </a:cxn>
                <a:cxn ang="0">
                  <a:pos x="0" y="8"/>
                </a:cxn>
                <a:cxn ang="0">
                  <a:pos x="0" y="8"/>
                </a:cxn>
                <a:cxn ang="0">
                  <a:pos x="11" y="0"/>
                </a:cxn>
                <a:cxn ang="0">
                  <a:pos x="12" y="0"/>
                </a:cxn>
                <a:cxn ang="0">
                  <a:pos x="12" y="0"/>
                </a:cxn>
                <a:cxn ang="0">
                  <a:pos x="12" y="0"/>
                </a:cxn>
                <a:cxn ang="0">
                  <a:pos x="14" y="0"/>
                </a:cxn>
                <a:cxn ang="0">
                  <a:pos x="15" y="0"/>
                </a:cxn>
                <a:cxn ang="0">
                  <a:pos x="17" y="0"/>
                </a:cxn>
                <a:cxn ang="0">
                  <a:pos x="17" y="0"/>
                </a:cxn>
                <a:cxn ang="0">
                  <a:pos x="17" y="0"/>
                </a:cxn>
                <a:cxn ang="0">
                  <a:pos x="26" y="41"/>
                </a:cxn>
                <a:cxn ang="0">
                  <a:pos x="26" y="41"/>
                </a:cxn>
                <a:cxn ang="0">
                  <a:pos x="26" y="42"/>
                </a:cxn>
                <a:cxn ang="0">
                  <a:pos x="26" y="42"/>
                </a:cxn>
                <a:cxn ang="0">
                  <a:pos x="26" y="44"/>
                </a:cxn>
              </a:cxnLst>
              <a:rect l="0" t="0" r="r" b="b"/>
              <a:pathLst>
                <a:path w="26" h="47">
                  <a:moveTo>
                    <a:pt x="26" y="44"/>
                  </a:moveTo>
                  <a:lnTo>
                    <a:pt x="26" y="44"/>
                  </a:lnTo>
                  <a:lnTo>
                    <a:pt x="26" y="45"/>
                  </a:lnTo>
                  <a:lnTo>
                    <a:pt x="26" y="45"/>
                  </a:lnTo>
                  <a:lnTo>
                    <a:pt x="26" y="45"/>
                  </a:lnTo>
                  <a:lnTo>
                    <a:pt x="26" y="45"/>
                  </a:lnTo>
                  <a:lnTo>
                    <a:pt x="26" y="47"/>
                  </a:lnTo>
                  <a:lnTo>
                    <a:pt x="26" y="47"/>
                  </a:lnTo>
                  <a:lnTo>
                    <a:pt x="26" y="47"/>
                  </a:lnTo>
                  <a:lnTo>
                    <a:pt x="2" y="47"/>
                  </a:lnTo>
                  <a:lnTo>
                    <a:pt x="2" y="47"/>
                  </a:lnTo>
                  <a:lnTo>
                    <a:pt x="0" y="47"/>
                  </a:lnTo>
                  <a:lnTo>
                    <a:pt x="0" y="47"/>
                  </a:lnTo>
                  <a:lnTo>
                    <a:pt x="0" y="45"/>
                  </a:lnTo>
                  <a:lnTo>
                    <a:pt x="0" y="45"/>
                  </a:lnTo>
                  <a:lnTo>
                    <a:pt x="0" y="45"/>
                  </a:lnTo>
                  <a:lnTo>
                    <a:pt x="0" y="45"/>
                  </a:lnTo>
                  <a:lnTo>
                    <a:pt x="0" y="44"/>
                  </a:lnTo>
                  <a:lnTo>
                    <a:pt x="0" y="44"/>
                  </a:lnTo>
                  <a:lnTo>
                    <a:pt x="0" y="42"/>
                  </a:lnTo>
                  <a:lnTo>
                    <a:pt x="0" y="42"/>
                  </a:lnTo>
                  <a:lnTo>
                    <a:pt x="0" y="42"/>
                  </a:lnTo>
                  <a:lnTo>
                    <a:pt x="0" y="42"/>
                  </a:lnTo>
                  <a:lnTo>
                    <a:pt x="0" y="41"/>
                  </a:lnTo>
                  <a:lnTo>
                    <a:pt x="0" y="41"/>
                  </a:lnTo>
                  <a:lnTo>
                    <a:pt x="2" y="41"/>
                  </a:lnTo>
                  <a:lnTo>
                    <a:pt x="11" y="41"/>
                  </a:lnTo>
                  <a:lnTo>
                    <a:pt x="11" y="6"/>
                  </a:lnTo>
                  <a:lnTo>
                    <a:pt x="2" y="12"/>
                  </a:lnTo>
                  <a:lnTo>
                    <a:pt x="2"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0" y="8"/>
                  </a:lnTo>
                  <a:lnTo>
                    <a:pt x="0" y="8"/>
                  </a:lnTo>
                  <a:lnTo>
                    <a:pt x="0" y="8"/>
                  </a:lnTo>
                  <a:lnTo>
                    <a:pt x="11" y="0"/>
                  </a:lnTo>
                  <a:lnTo>
                    <a:pt x="11" y="0"/>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7" y="0"/>
                  </a:lnTo>
                  <a:lnTo>
                    <a:pt x="17" y="41"/>
                  </a:lnTo>
                  <a:lnTo>
                    <a:pt x="26" y="41"/>
                  </a:lnTo>
                  <a:lnTo>
                    <a:pt x="26" y="41"/>
                  </a:lnTo>
                  <a:lnTo>
                    <a:pt x="26" y="41"/>
                  </a:lnTo>
                  <a:lnTo>
                    <a:pt x="26" y="41"/>
                  </a:lnTo>
                  <a:lnTo>
                    <a:pt x="26" y="42"/>
                  </a:lnTo>
                  <a:lnTo>
                    <a:pt x="26" y="42"/>
                  </a:lnTo>
                  <a:lnTo>
                    <a:pt x="26" y="42"/>
                  </a:lnTo>
                  <a:lnTo>
                    <a:pt x="26" y="42"/>
                  </a:lnTo>
                  <a:lnTo>
                    <a:pt x="26" y="44"/>
                  </a:lnTo>
                  <a:lnTo>
                    <a:pt x="26"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9" name="Freeform 67"/>
            <p:cNvSpPr>
              <a:spLocks noEditPoints="1"/>
            </p:cNvSpPr>
            <p:nvPr/>
          </p:nvSpPr>
          <p:spPr bwMode="auto">
            <a:xfrm>
              <a:off x="3891" y="1984"/>
              <a:ext cx="15" cy="22"/>
            </a:xfrm>
            <a:custGeom>
              <a:avLst/>
              <a:gdLst/>
              <a:ahLst/>
              <a:cxnLst>
                <a:cxn ang="0">
                  <a:pos x="33" y="24"/>
                </a:cxn>
                <a:cxn ang="0">
                  <a:pos x="32" y="34"/>
                </a:cxn>
                <a:cxn ang="0">
                  <a:pos x="29" y="42"/>
                </a:cxn>
                <a:cxn ang="0">
                  <a:pos x="24" y="46"/>
                </a:cxn>
                <a:cxn ang="0">
                  <a:pos x="20" y="48"/>
                </a:cxn>
                <a:cxn ang="0">
                  <a:pos x="17" y="48"/>
                </a:cxn>
                <a:cxn ang="0">
                  <a:pos x="9" y="46"/>
                </a:cxn>
                <a:cxn ang="0">
                  <a:pos x="5" y="42"/>
                </a:cxn>
                <a:cxn ang="0">
                  <a:pos x="2" y="34"/>
                </a:cxn>
                <a:cxn ang="0">
                  <a:pos x="0" y="24"/>
                </a:cxn>
                <a:cxn ang="0">
                  <a:pos x="2" y="15"/>
                </a:cxn>
                <a:cxn ang="0">
                  <a:pos x="5" y="7"/>
                </a:cxn>
                <a:cxn ang="0">
                  <a:pos x="6" y="4"/>
                </a:cxn>
                <a:cxn ang="0">
                  <a:pos x="9" y="3"/>
                </a:cxn>
                <a:cxn ang="0">
                  <a:pos x="17" y="0"/>
                </a:cxn>
                <a:cxn ang="0">
                  <a:pos x="21" y="1"/>
                </a:cxn>
                <a:cxn ang="0">
                  <a:pos x="24" y="1"/>
                </a:cxn>
                <a:cxn ang="0">
                  <a:pos x="29" y="6"/>
                </a:cxn>
                <a:cxn ang="0">
                  <a:pos x="32" y="13"/>
                </a:cxn>
                <a:cxn ang="0">
                  <a:pos x="33" y="24"/>
                </a:cxn>
                <a:cxn ang="0">
                  <a:pos x="26" y="24"/>
                </a:cxn>
                <a:cxn ang="0">
                  <a:pos x="26" y="18"/>
                </a:cxn>
                <a:cxn ang="0">
                  <a:pos x="26" y="13"/>
                </a:cxn>
                <a:cxn ang="0">
                  <a:pos x="24" y="10"/>
                </a:cxn>
                <a:cxn ang="0">
                  <a:pos x="23" y="7"/>
                </a:cxn>
                <a:cxn ang="0">
                  <a:pos x="20" y="6"/>
                </a:cxn>
                <a:cxn ang="0">
                  <a:pos x="17" y="6"/>
                </a:cxn>
                <a:cxn ang="0">
                  <a:pos x="12" y="7"/>
                </a:cxn>
                <a:cxn ang="0">
                  <a:pos x="9" y="10"/>
                </a:cxn>
                <a:cxn ang="0">
                  <a:pos x="8" y="16"/>
                </a:cxn>
                <a:cxn ang="0">
                  <a:pos x="8" y="24"/>
                </a:cxn>
                <a:cxn ang="0">
                  <a:pos x="8" y="33"/>
                </a:cxn>
                <a:cxn ang="0">
                  <a:pos x="9" y="39"/>
                </a:cxn>
                <a:cxn ang="0">
                  <a:pos x="12" y="42"/>
                </a:cxn>
                <a:cxn ang="0">
                  <a:pos x="17" y="43"/>
                </a:cxn>
                <a:cxn ang="0">
                  <a:pos x="20" y="42"/>
                </a:cxn>
                <a:cxn ang="0">
                  <a:pos x="23" y="40"/>
                </a:cxn>
                <a:cxn ang="0">
                  <a:pos x="24" y="37"/>
                </a:cxn>
                <a:cxn ang="0">
                  <a:pos x="26" y="34"/>
                </a:cxn>
                <a:cxn ang="0">
                  <a:pos x="26" y="30"/>
                </a:cxn>
                <a:cxn ang="0">
                  <a:pos x="26" y="24"/>
                </a:cxn>
              </a:cxnLst>
              <a:rect l="0" t="0" r="r" b="b"/>
              <a:pathLst>
                <a:path w="33" h="48">
                  <a:moveTo>
                    <a:pt x="33" y="24"/>
                  </a:moveTo>
                  <a:lnTo>
                    <a:pt x="33" y="24"/>
                  </a:lnTo>
                  <a:lnTo>
                    <a:pt x="32" y="34"/>
                  </a:lnTo>
                  <a:lnTo>
                    <a:pt x="32" y="34"/>
                  </a:lnTo>
                  <a:lnTo>
                    <a:pt x="29" y="42"/>
                  </a:lnTo>
                  <a:lnTo>
                    <a:pt x="29" y="42"/>
                  </a:lnTo>
                  <a:lnTo>
                    <a:pt x="27" y="43"/>
                  </a:lnTo>
                  <a:lnTo>
                    <a:pt x="24" y="46"/>
                  </a:lnTo>
                  <a:lnTo>
                    <a:pt x="24" y="46"/>
                  </a:lnTo>
                  <a:lnTo>
                    <a:pt x="20" y="48"/>
                  </a:lnTo>
                  <a:lnTo>
                    <a:pt x="17" y="48"/>
                  </a:lnTo>
                  <a:lnTo>
                    <a:pt x="17" y="48"/>
                  </a:lnTo>
                  <a:lnTo>
                    <a:pt x="9" y="46"/>
                  </a:lnTo>
                  <a:lnTo>
                    <a:pt x="9" y="46"/>
                  </a:lnTo>
                  <a:lnTo>
                    <a:pt x="6" y="45"/>
                  </a:lnTo>
                  <a:lnTo>
                    <a:pt x="5" y="42"/>
                  </a:lnTo>
                  <a:lnTo>
                    <a:pt x="5" y="42"/>
                  </a:lnTo>
                  <a:lnTo>
                    <a:pt x="2" y="34"/>
                  </a:lnTo>
                  <a:lnTo>
                    <a:pt x="2" y="34"/>
                  </a:lnTo>
                  <a:lnTo>
                    <a:pt x="0" y="24"/>
                  </a:lnTo>
                  <a:lnTo>
                    <a:pt x="0" y="24"/>
                  </a:lnTo>
                  <a:lnTo>
                    <a:pt x="2" y="15"/>
                  </a:lnTo>
                  <a:lnTo>
                    <a:pt x="2" y="15"/>
                  </a:lnTo>
                  <a:lnTo>
                    <a:pt x="5" y="7"/>
                  </a:lnTo>
                  <a:lnTo>
                    <a:pt x="5" y="7"/>
                  </a:lnTo>
                  <a:lnTo>
                    <a:pt x="6" y="4"/>
                  </a:lnTo>
                  <a:lnTo>
                    <a:pt x="9" y="3"/>
                  </a:lnTo>
                  <a:lnTo>
                    <a:pt x="9" y="3"/>
                  </a:lnTo>
                  <a:lnTo>
                    <a:pt x="12" y="1"/>
                  </a:lnTo>
                  <a:lnTo>
                    <a:pt x="17" y="0"/>
                  </a:lnTo>
                  <a:lnTo>
                    <a:pt x="17" y="0"/>
                  </a:lnTo>
                  <a:lnTo>
                    <a:pt x="21" y="1"/>
                  </a:lnTo>
                  <a:lnTo>
                    <a:pt x="24" y="1"/>
                  </a:lnTo>
                  <a:lnTo>
                    <a:pt x="24" y="1"/>
                  </a:lnTo>
                  <a:lnTo>
                    <a:pt x="27" y="4"/>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10"/>
                  </a:lnTo>
                  <a:lnTo>
                    <a:pt x="24" y="10"/>
                  </a:lnTo>
                  <a:lnTo>
                    <a:pt x="23" y="7"/>
                  </a:lnTo>
                  <a:lnTo>
                    <a:pt x="23" y="7"/>
                  </a:lnTo>
                  <a:lnTo>
                    <a:pt x="20" y="6"/>
                  </a:lnTo>
                  <a:lnTo>
                    <a:pt x="20" y="6"/>
                  </a:lnTo>
                  <a:lnTo>
                    <a:pt x="17" y="6"/>
                  </a:lnTo>
                  <a:lnTo>
                    <a:pt x="17" y="6"/>
                  </a:lnTo>
                  <a:lnTo>
                    <a:pt x="12" y="7"/>
                  </a:lnTo>
                  <a:lnTo>
                    <a:pt x="12" y="7"/>
                  </a:lnTo>
                  <a:lnTo>
                    <a:pt x="9" y="10"/>
                  </a:lnTo>
                  <a:lnTo>
                    <a:pt x="9" y="10"/>
                  </a:lnTo>
                  <a:lnTo>
                    <a:pt x="8" y="16"/>
                  </a:lnTo>
                  <a:lnTo>
                    <a:pt x="8" y="16"/>
                  </a:lnTo>
                  <a:lnTo>
                    <a:pt x="8" y="24"/>
                  </a:lnTo>
                  <a:lnTo>
                    <a:pt x="8" y="24"/>
                  </a:lnTo>
                  <a:lnTo>
                    <a:pt x="8" y="33"/>
                  </a:lnTo>
                  <a:lnTo>
                    <a:pt x="8" y="33"/>
                  </a:lnTo>
                  <a:lnTo>
                    <a:pt x="9" y="39"/>
                  </a:lnTo>
                  <a:lnTo>
                    <a:pt x="9" y="39"/>
                  </a:lnTo>
                  <a:lnTo>
                    <a:pt x="12" y="42"/>
                  </a:lnTo>
                  <a:lnTo>
                    <a:pt x="12" y="42"/>
                  </a:lnTo>
                  <a:lnTo>
                    <a:pt x="17" y="43"/>
                  </a:lnTo>
                  <a:lnTo>
                    <a:pt x="17" y="43"/>
                  </a:lnTo>
                  <a:lnTo>
                    <a:pt x="20" y="42"/>
                  </a:lnTo>
                  <a:lnTo>
                    <a:pt x="20" y="42"/>
                  </a:lnTo>
                  <a:lnTo>
                    <a:pt x="23" y="40"/>
                  </a:lnTo>
                  <a:lnTo>
                    <a:pt x="23" y="40"/>
                  </a:lnTo>
                  <a:lnTo>
                    <a:pt x="24" y="37"/>
                  </a:lnTo>
                  <a:lnTo>
                    <a:pt x="24" y="37"/>
                  </a:lnTo>
                  <a:lnTo>
                    <a:pt x="26" y="34"/>
                  </a:lnTo>
                  <a:lnTo>
                    <a:pt x="26" y="34"/>
                  </a:lnTo>
                  <a:lnTo>
                    <a:pt x="26" y="30"/>
                  </a:lnTo>
                  <a:lnTo>
                    <a:pt x="26"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0" name="Freeform 68"/>
            <p:cNvSpPr>
              <a:spLocks noEditPoints="1"/>
            </p:cNvSpPr>
            <p:nvPr/>
          </p:nvSpPr>
          <p:spPr bwMode="auto">
            <a:xfrm>
              <a:off x="3547" y="1993"/>
              <a:ext cx="16" cy="21"/>
            </a:xfrm>
            <a:custGeom>
              <a:avLst/>
              <a:gdLst/>
              <a:ahLst/>
              <a:cxnLst>
                <a:cxn ang="0">
                  <a:pos x="33" y="24"/>
                </a:cxn>
                <a:cxn ang="0">
                  <a:pos x="32" y="33"/>
                </a:cxn>
                <a:cxn ang="0">
                  <a:pos x="29" y="41"/>
                </a:cxn>
                <a:cxn ang="0">
                  <a:pos x="24" y="46"/>
                </a:cxn>
                <a:cxn ang="0">
                  <a:pos x="21" y="47"/>
                </a:cxn>
                <a:cxn ang="0">
                  <a:pos x="17" y="47"/>
                </a:cxn>
                <a:cxn ang="0">
                  <a:pos x="9" y="46"/>
                </a:cxn>
                <a:cxn ang="0">
                  <a:pos x="5" y="41"/>
                </a:cxn>
                <a:cxn ang="0">
                  <a:pos x="2" y="33"/>
                </a:cxn>
                <a:cxn ang="0">
                  <a:pos x="0" y="24"/>
                </a:cxn>
                <a:cxn ang="0">
                  <a:pos x="2" y="14"/>
                </a:cxn>
                <a:cxn ang="0">
                  <a:pos x="5" y="6"/>
                </a:cxn>
                <a:cxn ang="0">
                  <a:pos x="6" y="3"/>
                </a:cxn>
                <a:cxn ang="0">
                  <a:pos x="9" y="2"/>
                </a:cxn>
                <a:cxn ang="0">
                  <a:pos x="17" y="0"/>
                </a:cxn>
                <a:cxn ang="0">
                  <a:pos x="21" y="0"/>
                </a:cxn>
                <a:cxn ang="0">
                  <a:pos x="24" y="2"/>
                </a:cxn>
                <a:cxn ang="0">
                  <a:pos x="29" y="6"/>
                </a:cxn>
                <a:cxn ang="0">
                  <a:pos x="32" y="14"/>
                </a:cxn>
                <a:cxn ang="0">
                  <a:pos x="33" y="24"/>
                </a:cxn>
                <a:cxn ang="0">
                  <a:pos x="27" y="24"/>
                </a:cxn>
                <a:cxn ang="0">
                  <a:pos x="26" y="18"/>
                </a:cxn>
                <a:cxn ang="0">
                  <a:pos x="26" y="14"/>
                </a:cxn>
                <a:cxn ang="0">
                  <a:pos x="24" y="9"/>
                </a:cxn>
                <a:cxn ang="0">
                  <a:pos x="23" y="8"/>
                </a:cxn>
                <a:cxn ang="0">
                  <a:pos x="20" y="6"/>
                </a:cxn>
                <a:cxn ang="0">
                  <a:pos x="17" y="5"/>
                </a:cxn>
                <a:cxn ang="0">
                  <a:pos x="12" y="6"/>
                </a:cxn>
                <a:cxn ang="0">
                  <a:pos x="9" y="11"/>
                </a:cxn>
                <a:cxn ang="0">
                  <a:pos x="8" y="17"/>
                </a:cxn>
                <a:cxn ang="0">
                  <a:pos x="8" y="23"/>
                </a:cxn>
                <a:cxn ang="0">
                  <a:pos x="8" y="32"/>
                </a:cxn>
                <a:cxn ang="0">
                  <a:pos x="9" y="38"/>
                </a:cxn>
                <a:cxn ang="0">
                  <a:pos x="12" y="41"/>
                </a:cxn>
                <a:cxn ang="0">
                  <a:pos x="17" y="43"/>
                </a:cxn>
                <a:cxn ang="0">
                  <a:pos x="20" y="43"/>
                </a:cxn>
                <a:cxn ang="0">
                  <a:pos x="23" y="39"/>
                </a:cxn>
                <a:cxn ang="0">
                  <a:pos x="24" y="38"/>
                </a:cxn>
                <a:cxn ang="0">
                  <a:pos x="26" y="33"/>
                </a:cxn>
                <a:cxn ang="0">
                  <a:pos x="26" y="29"/>
                </a:cxn>
                <a:cxn ang="0">
                  <a:pos x="27" y="24"/>
                </a:cxn>
              </a:cxnLst>
              <a:rect l="0" t="0" r="r" b="b"/>
              <a:pathLst>
                <a:path w="33" h="47">
                  <a:moveTo>
                    <a:pt x="33" y="24"/>
                  </a:moveTo>
                  <a:lnTo>
                    <a:pt x="33" y="24"/>
                  </a:lnTo>
                  <a:lnTo>
                    <a:pt x="32" y="33"/>
                  </a:lnTo>
                  <a:lnTo>
                    <a:pt x="32" y="33"/>
                  </a:lnTo>
                  <a:lnTo>
                    <a:pt x="29" y="41"/>
                  </a:lnTo>
                  <a:lnTo>
                    <a:pt x="29" y="41"/>
                  </a:lnTo>
                  <a:lnTo>
                    <a:pt x="27" y="44"/>
                  </a:lnTo>
                  <a:lnTo>
                    <a:pt x="24" y="46"/>
                  </a:lnTo>
                  <a:lnTo>
                    <a:pt x="24" y="46"/>
                  </a:lnTo>
                  <a:lnTo>
                    <a:pt x="21" y="47"/>
                  </a:lnTo>
                  <a:lnTo>
                    <a:pt x="17" y="47"/>
                  </a:lnTo>
                  <a:lnTo>
                    <a:pt x="17" y="47"/>
                  </a:lnTo>
                  <a:lnTo>
                    <a:pt x="9" y="46"/>
                  </a:lnTo>
                  <a:lnTo>
                    <a:pt x="9" y="46"/>
                  </a:lnTo>
                  <a:lnTo>
                    <a:pt x="6" y="44"/>
                  </a:lnTo>
                  <a:lnTo>
                    <a:pt x="5" y="41"/>
                  </a:lnTo>
                  <a:lnTo>
                    <a:pt x="5" y="41"/>
                  </a:lnTo>
                  <a:lnTo>
                    <a:pt x="2" y="33"/>
                  </a:lnTo>
                  <a:lnTo>
                    <a:pt x="2" y="33"/>
                  </a:lnTo>
                  <a:lnTo>
                    <a:pt x="0" y="24"/>
                  </a:lnTo>
                  <a:lnTo>
                    <a:pt x="0" y="24"/>
                  </a:lnTo>
                  <a:lnTo>
                    <a:pt x="2" y="14"/>
                  </a:lnTo>
                  <a:lnTo>
                    <a:pt x="2" y="14"/>
                  </a:lnTo>
                  <a:lnTo>
                    <a:pt x="5" y="6"/>
                  </a:lnTo>
                  <a:lnTo>
                    <a:pt x="5" y="6"/>
                  </a:lnTo>
                  <a:lnTo>
                    <a:pt x="6" y="3"/>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3" y="24"/>
                  </a:lnTo>
                  <a:lnTo>
                    <a:pt x="33" y="24"/>
                  </a:lnTo>
                  <a:close/>
                  <a:moveTo>
                    <a:pt x="27" y="24"/>
                  </a:moveTo>
                  <a:lnTo>
                    <a:pt x="27"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8" y="23"/>
                  </a:lnTo>
                  <a:lnTo>
                    <a:pt x="8" y="23"/>
                  </a:lnTo>
                  <a:lnTo>
                    <a:pt x="8" y="32"/>
                  </a:lnTo>
                  <a:lnTo>
                    <a:pt x="8" y="32"/>
                  </a:lnTo>
                  <a:lnTo>
                    <a:pt x="9" y="38"/>
                  </a:lnTo>
                  <a:lnTo>
                    <a:pt x="9" y="38"/>
                  </a:lnTo>
                  <a:lnTo>
                    <a:pt x="12" y="41"/>
                  </a:lnTo>
                  <a:lnTo>
                    <a:pt x="12" y="41"/>
                  </a:lnTo>
                  <a:lnTo>
                    <a:pt x="17" y="43"/>
                  </a:lnTo>
                  <a:lnTo>
                    <a:pt x="17" y="43"/>
                  </a:lnTo>
                  <a:lnTo>
                    <a:pt x="20" y="43"/>
                  </a:lnTo>
                  <a:lnTo>
                    <a:pt x="20" y="43"/>
                  </a:lnTo>
                  <a:lnTo>
                    <a:pt x="23" y="39"/>
                  </a:lnTo>
                  <a:lnTo>
                    <a:pt x="23" y="39"/>
                  </a:lnTo>
                  <a:lnTo>
                    <a:pt x="24" y="38"/>
                  </a:lnTo>
                  <a:lnTo>
                    <a:pt x="24" y="38"/>
                  </a:lnTo>
                  <a:lnTo>
                    <a:pt x="26" y="33"/>
                  </a:lnTo>
                  <a:lnTo>
                    <a:pt x="26" y="33"/>
                  </a:lnTo>
                  <a:lnTo>
                    <a:pt x="26" y="29"/>
                  </a:lnTo>
                  <a:lnTo>
                    <a:pt x="26" y="29"/>
                  </a:lnTo>
                  <a:lnTo>
                    <a:pt x="27" y="24"/>
                  </a:lnTo>
                  <a:lnTo>
                    <a:pt x="27"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1" name="Freeform 69"/>
            <p:cNvSpPr>
              <a:spLocks/>
            </p:cNvSpPr>
            <p:nvPr/>
          </p:nvSpPr>
          <p:spPr bwMode="auto">
            <a:xfrm>
              <a:off x="3570" y="1990"/>
              <a:ext cx="13" cy="22"/>
            </a:xfrm>
            <a:custGeom>
              <a:avLst/>
              <a:gdLst/>
              <a:ahLst/>
              <a:cxnLst>
                <a:cxn ang="0">
                  <a:pos x="27" y="43"/>
                </a:cxn>
                <a:cxn ang="0">
                  <a:pos x="27" y="45"/>
                </a:cxn>
                <a:cxn ang="0">
                  <a:pos x="26" y="47"/>
                </a:cxn>
                <a:cxn ang="0">
                  <a:pos x="26" y="47"/>
                </a:cxn>
                <a:cxn ang="0">
                  <a:pos x="1" y="47"/>
                </a:cxn>
                <a:cxn ang="0">
                  <a:pos x="1" y="47"/>
                </a:cxn>
                <a:cxn ang="0">
                  <a:pos x="0" y="47"/>
                </a:cxn>
                <a:cxn ang="0">
                  <a:pos x="0" y="45"/>
                </a:cxn>
                <a:cxn ang="0">
                  <a:pos x="0" y="43"/>
                </a:cxn>
                <a:cxn ang="0">
                  <a:pos x="0" y="43"/>
                </a:cxn>
                <a:cxn ang="0">
                  <a:pos x="0" y="42"/>
                </a:cxn>
                <a:cxn ang="0">
                  <a:pos x="1" y="42"/>
                </a:cxn>
                <a:cxn ang="0">
                  <a:pos x="1" y="42"/>
                </a:cxn>
                <a:cxn ang="0">
                  <a:pos x="10" y="7"/>
                </a:cxn>
                <a:cxn ang="0">
                  <a:pos x="1" y="12"/>
                </a:cxn>
                <a:cxn ang="0">
                  <a:pos x="1" y="12"/>
                </a:cxn>
                <a:cxn ang="0">
                  <a:pos x="0" y="12"/>
                </a:cxn>
                <a:cxn ang="0">
                  <a:pos x="0" y="12"/>
                </a:cxn>
                <a:cxn ang="0">
                  <a:pos x="0" y="10"/>
                </a:cxn>
                <a:cxn ang="0">
                  <a:pos x="0" y="9"/>
                </a:cxn>
                <a:cxn ang="0">
                  <a:pos x="0" y="9"/>
                </a:cxn>
                <a:cxn ang="0">
                  <a:pos x="0" y="7"/>
                </a:cxn>
                <a:cxn ang="0">
                  <a:pos x="12" y="1"/>
                </a:cxn>
                <a:cxn ang="0">
                  <a:pos x="12" y="0"/>
                </a:cxn>
                <a:cxn ang="0">
                  <a:pos x="12" y="0"/>
                </a:cxn>
                <a:cxn ang="0">
                  <a:pos x="13" y="0"/>
                </a:cxn>
                <a:cxn ang="0">
                  <a:pos x="13" y="0"/>
                </a:cxn>
                <a:cxn ang="0">
                  <a:pos x="15" y="0"/>
                </a:cxn>
                <a:cxn ang="0">
                  <a:pos x="17" y="0"/>
                </a:cxn>
                <a:cxn ang="0">
                  <a:pos x="17" y="1"/>
                </a:cxn>
                <a:cxn ang="0">
                  <a:pos x="17" y="1"/>
                </a:cxn>
                <a:cxn ang="0">
                  <a:pos x="26" y="42"/>
                </a:cxn>
                <a:cxn ang="0">
                  <a:pos x="26" y="42"/>
                </a:cxn>
                <a:cxn ang="0">
                  <a:pos x="26" y="42"/>
                </a:cxn>
                <a:cxn ang="0">
                  <a:pos x="27" y="43"/>
                </a:cxn>
                <a:cxn ang="0">
                  <a:pos x="27" y="43"/>
                </a:cxn>
              </a:cxnLst>
              <a:rect l="0" t="0" r="r" b="b"/>
              <a:pathLst>
                <a:path w="27" h="47">
                  <a:moveTo>
                    <a:pt x="27" y="43"/>
                  </a:moveTo>
                  <a:lnTo>
                    <a:pt x="27" y="43"/>
                  </a:lnTo>
                  <a:lnTo>
                    <a:pt x="27" y="45"/>
                  </a:lnTo>
                  <a:lnTo>
                    <a:pt x="27" y="45"/>
                  </a:lnTo>
                  <a:lnTo>
                    <a:pt x="26" y="47"/>
                  </a:lnTo>
                  <a:lnTo>
                    <a:pt x="26" y="47"/>
                  </a:lnTo>
                  <a:lnTo>
                    <a:pt x="26" y="47"/>
                  </a:lnTo>
                  <a:lnTo>
                    <a:pt x="26" y="47"/>
                  </a:lnTo>
                  <a:lnTo>
                    <a:pt x="26" y="47"/>
                  </a:lnTo>
                  <a:lnTo>
                    <a:pt x="1" y="47"/>
                  </a:lnTo>
                  <a:lnTo>
                    <a:pt x="1" y="47"/>
                  </a:lnTo>
                  <a:lnTo>
                    <a:pt x="1" y="47"/>
                  </a:lnTo>
                  <a:lnTo>
                    <a:pt x="1" y="47"/>
                  </a:lnTo>
                  <a:lnTo>
                    <a:pt x="0" y="47"/>
                  </a:lnTo>
                  <a:lnTo>
                    <a:pt x="0" y="47"/>
                  </a:lnTo>
                  <a:lnTo>
                    <a:pt x="0" y="45"/>
                  </a:lnTo>
                  <a:lnTo>
                    <a:pt x="0" y="45"/>
                  </a:lnTo>
                  <a:lnTo>
                    <a:pt x="0" y="43"/>
                  </a:lnTo>
                  <a:lnTo>
                    <a:pt x="0" y="43"/>
                  </a:lnTo>
                  <a:lnTo>
                    <a:pt x="0" y="43"/>
                  </a:lnTo>
                  <a:lnTo>
                    <a:pt x="0" y="43"/>
                  </a:lnTo>
                  <a:lnTo>
                    <a:pt x="0" y="42"/>
                  </a:lnTo>
                  <a:lnTo>
                    <a:pt x="0" y="42"/>
                  </a:lnTo>
                  <a:lnTo>
                    <a:pt x="1" y="42"/>
                  </a:lnTo>
                  <a:lnTo>
                    <a:pt x="1" y="42"/>
                  </a:lnTo>
                  <a:lnTo>
                    <a:pt x="1" y="42"/>
                  </a:lnTo>
                  <a:lnTo>
                    <a:pt x="10" y="42"/>
                  </a:lnTo>
                  <a:lnTo>
                    <a:pt x="10" y="7"/>
                  </a:lnTo>
                  <a:lnTo>
                    <a:pt x="1" y="12"/>
                  </a:lnTo>
                  <a:lnTo>
                    <a:pt x="1" y="12"/>
                  </a:lnTo>
                  <a:lnTo>
                    <a:pt x="1" y="12"/>
                  </a:lnTo>
                  <a:lnTo>
                    <a:pt x="1"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1" y="7"/>
                  </a:lnTo>
                  <a:lnTo>
                    <a:pt x="12" y="1"/>
                  </a:lnTo>
                  <a:lnTo>
                    <a:pt x="12" y="1"/>
                  </a:lnTo>
                  <a:lnTo>
                    <a:pt x="12" y="0"/>
                  </a:lnTo>
                  <a:lnTo>
                    <a:pt x="12" y="0"/>
                  </a:lnTo>
                  <a:lnTo>
                    <a:pt x="12" y="0"/>
                  </a:lnTo>
                  <a:lnTo>
                    <a:pt x="12" y="0"/>
                  </a:lnTo>
                  <a:lnTo>
                    <a:pt x="13" y="0"/>
                  </a:lnTo>
                  <a:lnTo>
                    <a:pt x="13" y="0"/>
                  </a:lnTo>
                  <a:lnTo>
                    <a:pt x="13" y="0"/>
                  </a:lnTo>
                  <a:lnTo>
                    <a:pt x="13" y="0"/>
                  </a:lnTo>
                  <a:lnTo>
                    <a:pt x="15" y="0"/>
                  </a:lnTo>
                  <a:lnTo>
                    <a:pt x="15" y="0"/>
                  </a:lnTo>
                  <a:lnTo>
                    <a:pt x="17" y="0"/>
                  </a:lnTo>
                  <a:lnTo>
                    <a:pt x="17" y="0"/>
                  </a:lnTo>
                  <a:lnTo>
                    <a:pt x="17" y="1"/>
                  </a:lnTo>
                  <a:lnTo>
                    <a:pt x="17" y="1"/>
                  </a:lnTo>
                  <a:lnTo>
                    <a:pt x="17" y="1"/>
                  </a:lnTo>
                  <a:lnTo>
                    <a:pt x="17" y="42"/>
                  </a:lnTo>
                  <a:lnTo>
                    <a:pt x="26" y="42"/>
                  </a:lnTo>
                  <a:lnTo>
                    <a:pt x="26" y="42"/>
                  </a:lnTo>
                  <a:lnTo>
                    <a:pt x="26" y="42"/>
                  </a:lnTo>
                  <a:lnTo>
                    <a:pt x="26" y="42"/>
                  </a:lnTo>
                  <a:lnTo>
                    <a:pt x="26" y="42"/>
                  </a:lnTo>
                  <a:lnTo>
                    <a:pt x="26" y="42"/>
                  </a:lnTo>
                  <a:lnTo>
                    <a:pt x="27" y="43"/>
                  </a:lnTo>
                  <a:lnTo>
                    <a:pt x="27" y="43"/>
                  </a:lnTo>
                  <a:lnTo>
                    <a:pt x="27" y="43"/>
                  </a:lnTo>
                  <a:lnTo>
                    <a:pt x="27"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2" name="Freeform 70"/>
            <p:cNvSpPr>
              <a:spLocks noEditPoints="1"/>
            </p:cNvSpPr>
            <p:nvPr/>
          </p:nvSpPr>
          <p:spPr bwMode="auto">
            <a:xfrm>
              <a:off x="3596" y="1990"/>
              <a:ext cx="14" cy="22"/>
            </a:xfrm>
            <a:custGeom>
              <a:avLst/>
              <a:gdLst/>
              <a:ahLst/>
              <a:cxnLst>
                <a:cxn ang="0">
                  <a:pos x="31" y="24"/>
                </a:cxn>
                <a:cxn ang="0">
                  <a:pos x="30" y="33"/>
                </a:cxn>
                <a:cxn ang="0">
                  <a:pos x="27" y="40"/>
                </a:cxn>
                <a:cxn ang="0">
                  <a:pos x="22" y="45"/>
                </a:cxn>
                <a:cxn ang="0">
                  <a:pos x="19" y="47"/>
                </a:cxn>
                <a:cxn ang="0">
                  <a:pos x="15" y="47"/>
                </a:cxn>
                <a:cxn ang="0">
                  <a:pos x="7" y="45"/>
                </a:cxn>
                <a:cxn ang="0">
                  <a:pos x="4" y="43"/>
                </a:cxn>
                <a:cxn ang="0">
                  <a:pos x="3" y="40"/>
                </a:cxn>
                <a:cxn ang="0">
                  <a:pos x="0" y="33"/>
                </a:cxn>
                <a:cxn ang="0">
                  <a:pos x="0" y="24"/>
                </a:cxn>
                <a:cxn ang="0">
                  <a:pos x="0" y="13"/>
                </a:cxn>
                <a:cxn ang="0">
                  <a:pos x="3" y="6"/>
                </a:cxn>
                <a:cxn ang="0">
                  <a:pos x="7" y="1"/>
                </a:cxn>
                <a:cxn ang="0">
                  <a:pos x="12" y="0"/>
                </a:cxn>
                <a:cxn ang="0">
                  <a:pos x="16" y="0"/>
                </a:cxn>
                <a:cxn ang="0">
                  <a:pos x="22" y="1"/>
                </a:cxn>
                <a:cxn ang="0">
                  <a:pos x="28" y="6"/>
                </a:cxn>
                <a:cxn ang="0">
                  <a:pos x="30" y="13"/>
                </a:cxn>
                <a:cxn ang="0">
                  <a:pos x="31" y="24"/>
                </a:cxn>
                <a:cxn ang="0">
                  <a:pos x="25" y="24"/>
                </a:cxn>
                <a:cxn ang="0">
                  <a:pos x="24" y="18"/>
                </a:cxn>
                <a:cxn ang="0">
                  <a:pos x="24" y="13"/>
                </a:cxn>
                <a:cxn ang="0">
                  <a:pos x="22" y="9"/>
                </a:cxn>
                <a:cxn ang="0">
                  <a:pos x="21" y="6"/>
                </a:cxn>
                <a:cxn ang="0">
                  <a:pos x="18" y="6"/>
                </a:cxn>
                <a:cxn ang="0">
                  <a:pos x="15" y="4"/>
                </a:cxn>
                <a:cxn ang="0">
                  <a:pos x="10" y="6"/>
                </a:cxn>
                <a:cxn ang="0">
                  <a:pos x="7" y="10"/>
                </a:cxn>
                <a:cxn ang="0">
                  <a:pos x="6" y="16"/>
                </a:cxn>
                <a:cxn ang="0">
                  <a:pos x="6" y="22"/>
                </a:cxn>
                <a:cxn ang="0">
                  <a:pos x="6" y="31"/>
                </a:cxn>
                <a:cxn ang="0">
                  <a:pos x="7" y="37"/>
                </a:cxn>
                <a:cxn ang="0">
                  <a:pos x="10" y="40"/>
                </a:cxn>
                <a:cxn ang="0">
                  <a:pos x="15" y="42"/>
                </a:cxn>
                <a:cxn ang="0">
                  <a:pos x="18" y="42"/>
                </a:cxn>
                <a:cxn ang="0">
                  <a:pos x="21" y="39"/>
                </a:cxn>
                <a:cxn ang="0">
                  <a:pos x="22" y="37"/>
                </a:cxn>
                <a:cxn ang="0">
                  <a:pos x="24" y="33"/>
                </a:cxn>
                <a:cxn ang="0">
                  <a:pos x="25" y="28"/>
                </a:cxn>
                <a:cxn ang="0">
                  <a:pos x="25" y="24"/>
                </a:cxn>
              </a:cxnLst>
              <a:rect l="0" t="0" r="r" b="b"/>
              <a:pathLst>
                <a:path w="31" h="47">
                  <a:moveTo>
                    <a:pt x="31" y="24"/>
                  </a:moveTo>
                  <a:lnTo>
                    <a:pt x="31" y="24"/>
                  </a:lnTo>
                  <a:lnTo>
                    <a:pt x="30" y="33"/>
                  </a:lnTo>
                  <a:lnTo>
                    <a:pt x="30" y="33"/>
                  </a:lnTo>
                  <a:lnTo>
                    <a:pt x="27" y="40"/>
                  </a:lnTo>
                  <a:lnTo>
                    <a:pt x="27" y="40"/>
                  </a:lnTo>
                  <a:lnTo>
                    <a:pt x="25" y="43"/>
                  </a:lnTo>
                  <a:lnTo>
                    <a:pt x="22" y="45"/>
                  </a:lnTo>
                  <a:lnTo>
                    <a:pt x="22" y="45"/>
                  </a:lnTo>
                  <a:lnTo>
                    <a:pt x="19" y="47"/>
                  </a:lnTo>
                  <a:lnTo>
                    <a:pt x="15" y="47"/>
                  </a:lnTo>
                  <a:lnTo>
                    <a:pt x="15" y="47"/>
                  </a:lnTo>
                  <a:lnTo>
                    <a:pt x="10" y="47"/>
                  </a:lnTo>
                  <a:lnTo>
                    <a:pt x="7" y="45"/>
                  </a:lnTo>
                  <a:lnTo>
                    <a:pt x="7" y="45"/>
                  </a:lnTo>
                  <a:lnTo>
                    <a:pt x="4" y="43"/>
                  </a:lnTo>
                  <a:lnTo>
                    <a:pt x="3" y="40"/>
                  </a:lnTo>
                  <a:lnTo>
                    <a:pt x="3" y="40"/>
                  </a:lnTo>
                  <a:lnTo>
                    <a:pt x="0" y="33"/>
                  </a:lnTo>
                  <a:lnTo>
                    <a:pt x="0" y="33"/>
                  </a:lnTo>
                  <a:lnTo>
                    <a:pt x="0" y="24"/>
                  </a:lnTo>
                  <a:lnTo>
                    <a:pt x="0" y="24"/>
                  </a:lnTo>
                  <a:lnTo>
                    <a:pt x="0" y="13"/>
                  </a:lnTo>
                  <a:lnTo>
                    <a:pt x="0" y="13"/>
                  </a:lnTo>
                  <a:lnTo>
                    <a:pt x="3" y="6"/>
                  </a:lnTo>
                  <a:lnTo>
                    <a:pt x="3" y="6"/>
                  </a:lnTo>
                  <a:lnTo>
                    <a:pt x="6" y="3"/>
                  </a:lnTo>
                  <a:lnTo>
                    <a:pt x="7" y="1"/>
                  </a:lnTo>
                  <a:lnTo>
                    <a:pt x="7" y="1"/>
                  </a:lnTo>
                  <a:lnTo>
                    <a:pt x="12" y="0"/>
                  </a:lnTo>
                  <a:lnTo>
                    <a:pt x="16" y="0"/>
                  </a:lnTo>
                  <a:lnTo>
                    <a:pt x="16" y="0"/>
                  </a:lnTo>
                  <a:lnTo>
                    <a:pt x="22" y="1"/>
                  </a:lnTo>
                  <a:lnTo>
                    <a:pt x="22" y="1"/>
                  </a:lnTo>
                  <a:lnTo>
                    <a:pt x="25" y="3"/>
                  </a:lnTo>
                  <a:lnTo>
                    <a:pt x="28" y="6"/>
                  </a:lnTo>
                  <a:lnTo>
                    <a:pt x="28" y="6"/>
                  </a:lnTo>
                  <a:lnTo>
                    <a:pt x="30" y="13"/>
                  </a:lnTo>
                  <a:lnTo>
                    <a:pt x="30" y="13"/>
                  </a:lnTo>
                  <a:lnTo>
                    <a:pt x="31" y="24"/>
                  </a:lnTo>
                  <a:lnTo>
                    <a:pt x="31" y="24"/>
                  </a:lnTo>
                  <a:close/>
                  <a:moveTo>
                    <a:pt x="25" y="24"/>
                  </a:moveTo>
                  <a:lnTo>
                    <a:pt x="25" y="24"/>
                  </a:lnTo>
                  <a:lnTo>
                    <a:pt x="24" y="18"/>
                  </a:lnTo>
                  <a:lnTo>
                    <a:pt x="24" y="18"/>
                  </a:lnTo>
                  <a:lnTo>
                    <a:pt x="24" y="13"/>
                  </a:lnTo>
                  <a:lnTo>
                    <a:pt x="24" y="13"/>
                  </a:lnTo>
                  <a:lnTo>
                    <a:pt x="22" y="9"/>
                  </a:lnTo>
                  <a:lnTo>
                    <a:pt x="22" y="9"/>
                  </a:lnTo>
                  <a:lnTo>
                    <a:pt x="21" y="6"/>
                  </a:lnTo>
                  <a:lnTo>
                    <a:pt x="21" y="6"/>
                  </a:lnTo>
                  <a:lnTo>
                    <a:pt x="18" y="6"/>
                  </a:lnTo>
                  <a:lnTo>
                    <a:pt x="18" y="6"/>
                  </a:lnTo>
                  <a:lnTo>
                    <a:pt x="15" y="4"/>
                  </a:lnTo>
                  <a:lnTo>
                    <a:pt x="15" y="4"/>
                  </a:lnTo>
                  <a:lnTo>
                    <a:pt x="10" y="6"/>
                  </a:lnTo>
                  <a:lnTo>
                    <a:pt x="10" y="6"/>
                  </a:lnTo>
                  <a:lnTo>
                    <a:pt x="7" y="10"/>
                  </a:lnTo>
                  <a:lnTo>
                    <a:pt x="7" y="10"/>
                  </a:lnTo>
                  <a:lnTo>
                    <a:pt x="6" y="16"/>
                  </a:lnTo>
                  <a:lnTo>
                    <a:pt x="6" y="16"/>
                  </a:lnTo>
                  <a:lnTo>
                    <a:pt x="6" y="22"/>
                  </a:lnTo>
                  <a:lnTo>
                    <a:pt x="6" y="22"/>
                  </a:lnTo>
                  <a:lnTo>
                    <a:pt x="6" y="31"/>
                  </a:lnTo>
                  <a:lnTo>
                    <a:pt x="6" y="31"/>
                  </a:lnTo>
                  <a:lnTo>
                    <a:pt x="7" y="37"/>
                  </a:lnTo>
                  <a:lnTo>
                    <a:pt x="7" y="37"/>
                  </a:lnTo>
                  <a:lnTo>
                    <a:pt x="10" y="40"/>
                  </a:lnTo>
                  <a:lnTo>
                    <a:pt x="10" y="40"/>
                  </a:lnTo>
                  <a:lnTo>
                    <a:pt x="15" y="42"/>
                  </a:lnTo>
                  <a:lnTo>
                    <a:pt x="15" y="42"/>
                  </a:lnTo>
                  <a:lnTo>
                    <a:pt x="18" y="42"/>
                  </a:lnTo>
                  <a:lnTo>
                    <a:pt x="18" y="42"/>
                  </a:lnTo>
                  <a:lnTo>
                    <a:pt x="21" y="39"/>
                  </a:lnTo>
                  <a:lnTo>
                    <a:pt x="21" y="39"/>
                  </a:lnTo>
                  <a:lnTo>
                    <a:pt x="22" y="37"/>
                  </a:lnTo>
                  <a:lnTo>
                    <a:pt x="22" y="37"/>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3" name="Freeform 71"/>
            <p:cNvSpPr>
              <a:spLocks noEditPoints="1"/>
            </p:cNvSpPr>
            <p:nvPr/>
          </p:nvSpPr>
          <p:spPr bwMode="auto">
            <a:xfrm>
              <a:off x="3844" y="2028"/>
              <a:ext cx="15" cy="22"/>
            </a:xfrm>
            <a:custGeom>
              <a:avLst/>
              <a:gdLst/>
              <a:ahLst/>
              <a:cxnLst>
                <a:cxn ang="0">
                  <a:pos x="33" y="24"/>
                </a:cxn>
                <a:cxn ang="0">
                  <a:pos x="31" y="33"/>
                </a:cxn>
                <a:cxn ang="0">
                  <a:pos x="28" y="41"/>
                </a:cxn>
                <a:cxn ang="0">
                  <a:pos x="24" y="47"/>
                </a:cxn>
                <a:cxn ang="0">
                  <a:pos x="21" y="48"/>
                </a:cxn>
                <a:cxn ang="0">
                  <a:pos x="16" y="48"/>
                </a:cxn>
                <a:cxn ang="0">
                  <a:pos x="9" y="47"/>
                </a:cxn>
                <a:cxn ang="0">
                  <a:pos x="4" y="42"/>
                </a:cxn>
                <a:cxn ang="0">
                  <a:pos x="1" y="35"/>
                </a:cxn>
                <a:cxn ang="0">
                  <a:pos x="0" y="24"/>
                </a:cxn>
                <a:cxn ang="0">
                  <a:pos x="1" y="15"/>
                </a:cxn>
                <a:cxn ang="0">
                  <a:pos x="4" y="8"/>
                </a:cxn>
                <a:cxn ang="0">
                  <a:pos x="6" y="5"/>
                </a:cxn>
                <a:cxn ang="0">
                  <a:pos x="9" y="3"/>
                </a:cxn>
                <a:cxn ang="0">
                  <a:pos x="16" y="0"/>
                </a:cxn>
                <a:cxn ang="0">
                  <a:pos x="24" y="2"/>
                </a:cxn>
                <a:cxn ang="0">
                  <a:pos x="27" y="5"/>
                </a:cxn>
                <a:cxn ang="0">
                  <a:pos x="28" y="6"/>
                </a:cxn>
                <a:cxn ang="0">
                  <a:pos x="31" y="14"/>
                </a:cxn>
                <a:cxn ang="0">
                  <a:pos x="33" y="24"/>
                </a:cxn>
                <a:cxn ang="0">
                  <a:pos x="25" y="24"/>
                </a:cxn>
                <a:cxn ang="0">
                  <a:pos x="25" y="18"/>
                </a:cxn>
                <a:cxn ang="0">
                  <a:pos x="25" y="14"/>
                </a:cxn>
                <a:cxn ang="0">
                  <a:pos x="24" y="11"/>
                </a:cxn>
                <a:cxn ang="0">
                  <a:pos x="22" y="8"/>
                </a:cxn>
                <a:cxn ang="0">
                  <a:pos x="19" y="6"/>
                </a:cxn>
                <a:cxn ang="0">
                  <a:pos x="16" y="6"/>
                </a:cxn>
                <a:cxn ang="0">
                  <a:pos x="12" y="8"/>
                </a:cxn>
                <a:cxn ang="0">
                  <a:pos x="9" y="11"/>
                </a:cxn>
                <a:cxn ang="0">
                  <a:pos x="7" y="17"/>
                </a:cxn>
                <a:cxn ang="0">
                  <a:pos x="7" y="24"/>
                </a:cxn>
                <a:cxn ang="0">
                  <a:pos x="7" y="33"/>
                </a:cxn>
                <a:cxn ang="0">
                  <a:pos x="9" y="39"/>
                </a:cxn>
                <a:cxn ang="0">
                  <a:pos x="12" y="42"/>
                </a:cxn>
                <a:cxn ang="0">
                  <a:pos x="16" y="44"/>
                </a:cxn>
                <a:cxn ang="0">
                  <a:pos x="19" y="42"/>
                </a:cxn>
                <a:cxn ang="0">
                  <a:pos x="22" y="41"/>
                </a:cxn>
                <a:cxn ang="0">
                  <a:pos x="24" y="38"/>
                </a:cxn>
                <a:cxn ang="0">
                  <a:pos x="25" y="35"/>
                </a:cxn>
                <a:cxn ang="0">
                  <a:pos x="25" y="30"/>
                </a:cxn>
                <a:cxn ang="0">
                  <a:pos x="25" y="24"/>
                </a:cxn>
              </a:cxnLst>
              <a:rect l="0" t="0" r="r" b="b"/>
              <a:pathLst>
                <a:path w="33" h="48">
                  <a:moveTo>
                    <a:pt x="33" y="24"/>
                  </a:moveTo>
                  <a:lnTo>
                    <a:pt x="33" y="24"/>
                  </a:lnTo>
                  <a:lnTo>
                    <a:pt x="31" y="33"/>
                  </a:lnTo>
                  <a:lnTo>
                    <a:pt x="31" y="33"/>
                  </a:lnTo>
                  <a:lnTo>
                    <a:pt x="28" y="41"/>
                  </a:lnTo>
                  <a:lnTo>
                    <a:pt x="28" y="41"/>
                  </a:lnTo>
                  <a:lnTo>
                    <a:pt x="27" y="44"/>
                  </a:lnTo>
                  <a:lnTo>
                    <a:pt x="24" y="47"/>
                  </a:lnTo>
                  <a:lnTo>
                    <a:pt x="24" y="47"/>
                  </a:lnTo>
                  <a:lnTo>
                    <a:pt x="21" y="48"/>
                  </a:lnTo>
                  <a:lnTo>
                    <a:pt x="16" y="48"/>
                  </a:lnTo>
                  <a:lnTo>
                    <a:pt x="16" y="48"/>
                  </a:lnTo>
                  <a:lnTo>
                    <a:pt x="9" y="47"/>
                  </a:lnTo>
                  <a:lnTo>
                    <a:pt x="9" y="47"/>
                  </a:lnTo>
                  <a:lnTo>
                    <a:pt x="6" y="45"/>
                  </a:lnTo>
                  <a:lnTo>
                    <a:pt x="4" y="42"/>
                  </a:lnTo>
                  <a:lnTo>
                    <a:pt x="4" y="42"/>
                  </a:lnTo>
                  <a:lnTo>
                    <a:pt x="1" y="35"/>
                  </a:lnTo>
                  <a:lnTo>
                    <a:pt x="1" y="35"/>
                  </a:lnTo>
                  <a:lnTo>
                    <a:pt x="0" y="24"/>
                  </a:lnTo>
                  <a:lnTo>
                    <a:pt x="0" y="24"/>
                  </a:lnTo>
                  <a:lnTo>
                    <a:pt x="1" y="15"/>
                  </a:lnTo>
                  <a:lnTo>
                    <a:pt x="1" y="15"/>
                  </a:lnTo>
                  <a:lnTo>
                    <a:pt x="4" y="8"/>
                  </a:lnTo>
                  <a:lnTo>
                    <a:pt x="4" y="8"/>
                  </a:lnTo>
                  <a:lnTo>
                    <a:pt x="6" y="5"/>
                  </a:lnTo>
                  <a:lnTo>
                    <a:pt x="9" y="3"/>
                  </a:lnTo>
                  <a:lnTo>
                    <a:pt x="9" y="3"/>
                  </a:lnTo>
                  <a:lnTo>
                    <a:pt x="13" y="2"/>
                  </a:lnTo>
                  <a:lnTo>
                    <a:pt x="16" y="0"/>
                  </a:lnTo>
                  <a:lnTo>
                    <a:pt x="16" y="0"/>
                  </a:lnTo>
                  <a:lnTo>
                    <a:pt x="24" y="2"/>
                  </a:lnTo>
                  <a:lnTo>
                    <a:pt x="24" y="2"/>
                  </a:lnTo>
                  <a:lnTo>
                    <a:pt x="27" y="5"/>
                  </a:lnTo>
                  <a:lnTo>
                    <a:pt x="28" y="6"/>
                  </a:lnTo>
                  <a:lnTo>
                    <a:pt x="28" y="6"/>
                  </a:lnTo>
                  <a:lnTo>
                    <a:pt x="31" y="14"/>
                  </a:lnTo>
                  <a:lnTo>
                    <a:pt x="31" y="14"/>
                  </a:lnTo>
                  <a:lnTo>
                    <a:pt x="33" y="24"/>
                  </a:lnTo>
                  <a:lnTo>
                    <a:pt x="33" y="24"/>
                  </a:lnTo>
                  <a:close/>
                  <a:moveTo>
                    <a:pt x="25" y="24"/>
                  </a:moveTo>
                  <a:lnTo>
                    <a:pt x="25" y="24"/>
                  </a:lnTo>
                  <a:lnTo>
                    <a:pt x="25" y="18"/>
                  </a:lnTo>
                  <a:lnTo>
                    <a:pt x="25" y="18"/>
                  </a:lnTo>
                  <a:lnTo>
                    <a:pt x="25" y="14"/>
                  </a:lnTo>
                  <a:lnTo>
                    <a:pt x="25" y="14"/>
                  </a:lnTo>
                  <a:lnTo>
                    <a:pt x="24" y="11"/>
                  </a:lnTo>
                  <a:lnTo>
                    <a:pt x="24" y="11"/>
                  </a:lnTo>
                  <a:lnTo>
                    <a:pt x="22" y="8"/>
                  </a:lnTo>
                  <a:lnTo>
                    <a:pt x="22" y="8"/>
                  </a:lnTo>
                  <a:lnTo>
                    <a:pt x="19" y="6"/>
                  </a:lnTo>
                  <a:lnTo>
                    <a:pt x="19" y="6"/>
                  </a:lnTo>
                  <a:lnTo>
                    <a:pt x="16" y="6"/>
                  </a:lnTo>
                  <a:lnTo>
                    <a:pt x="16" y="6"/>
                  </a:lnTo>
                  <a:lnTo>
                    <a:pt x="12" y="8"/>
                  </a:lnTo>
                  <a:lnTo>
                    <a:pt x="12" y="8"/>
                  </a:lnTo>
                  <a:lnTo>
                    <a:pt x="9" y="11"/>
                  </a:lnTo>
                  <a:lnTo>
                    <a:pt x="9" y="11"/>
                  </a:lnTo>
                  <a:lnTo>
                    <a:pt x="7" y="17"/>
                  </a:lnTo>
                  <a:lnTo>
                    <a:pt x="7" y="17"/>
                  </a:lnTo>
                  <a:lnTo>
                    <a:pt x="7" y="24"/>
                  </a:lnTo>
                  <a:lnTo>
                    <a:pt x="7" y="24"/>
                  </a:lnTo>
                  <a:lnTo>
                    <a:pt x="7" y="33"/>
                  </a:lnTo>
                  <a:lnTo>
                    <a:pt x="7" y="33"/>
                  </a:lnTo>
                  <a:lnTo>
                    <a:pt x="9" y="39"/>
                  </a:lnTo>
                  <a:lnTo>
                    <a:pt x="9" y="39"/>
                  </a:lnTo>
                  <a:lnTo>
                    <a:pt x="12" y="42"/>
                  </a:lnTo>
                  <a:lnTo>
                    <a:pt x="12" y="42"/>
                  </a:lnTo>
                  <a:lnTo>
                    <a:pt x="16" y="44"/>
                  </a:lnTo>
                  <a:lnTo>
                    <a:pt x="16" y="44"/>
                  </a:lnTo>
                  <a:lnTo>
                    <a:pt x="19" y="42"/>
                  </a:lnTo>
                  <a:lnTo>
                    <a:pt x="19" y="42"/>
                  </a:lnTo>
                  <a:lnTo>
                    <a:pt x="22" y="41"/>
                  </a:lnTo>
                  <a:lnTo>
                    <a:pt x="22" y="41"/>
                  </a:lnTo>
                  <a:lnTo>
                    <a:pt x="24" y="38"/>
                  </a:lnTo>
                  <a:lnTo>
                    <a:pt x="24" y="38"/>
                  </a:lnTo>
                  <a:lnTo>
                    <a:pt x="25" y="35"/>
                  </a:lnTo>
                  <a:lnTo>
                    <a:pt x="25" y="35"/>
                  </a:lnTo>
                  <a:lnTo>
                    <a:pt x="25" y="30"/>
                  </a:lnTo>
                  <a:lnTo>
                    <a:pt x="25" y="30"/>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4" name="Freeform 72"/>
            <p:cNvSpPr>
              <a:spLocks/>
            </p:cNvSpPr>
            <p:nvPr/>
          </p:nvSpPr>
          <p:spPr bwMode="auto">
            <a:xfrm>
              <a:off x="3866" y="2027"/>
              <a:ext cx="13" cy="21"/>
            </a:xfrm>
            <a:custGeom>
              <a:avLst/>
              <a:gdLst/>
              <a:ahLst/>
              <a:cxnLst>
                <a:cxn ang="0">
                  <a:pos x="27" y="44"/>
                </a:cxn>
                <a:cxn ang="0">
                  <a:pos x="27" y="45"/>
                </a:cxn>
                <a:cxn ang="0">
                  <a:pos x="25" y="45"/>
                </a:cxn>
                <a:cxn ang="0">
                  <a:pos x="25" y="45"/>
                </a:cxn>
                <a:cxn ang="0">
                  <a:pos x="1" y="47"/>
                </a:cxn>
                <a:cxn ang="0">
                  <a:pos x="1" y="45"/>
                </a:cxn>
                <a:cxn ang="0">
                  <a:pos x="0" y="45"/>
                </a:cxn>
                <a:cxn ang="0">
                  <a:pos x="0" y="45"/>
                </a:cxn>
                <a:cxn ang="0">
                  <a:pos x="0" y="44"/>
                </a:cxn>
                <a:cxn ang="0">
                  <a:pos x="0" y="42"/>
                </a:cxn>
                <a:cxn ang="0">
                  <a:pos x="0" y="42"/>
                </a:cxn>
                <a:cxn ang="0">
                  <a:pos x="0" y="41"/>
                </a:cxn>
                <a:cxn ang="0">
                  <a:pos x="1" y="41"/>
                </a:cxn>
                <a:cxn ang="0">
                  <a:pos x="10" y="6"/>
                </a:cxn>
                <a:cxn ang="0">
                  <a:pos x="1" y="11"/>
                </a:cxn>
                <a:cxn ang="0">
                  <a:pos x="1" y="12"/>
                </a:cxn>
                <a:cxn ang="0">
                  <a:pos x="0" y="12"/>
                </a:cxn>
                <a:cxn ang="0">
                  <a:pos x="0" y="11"/>
                </a:cxn>
                <a:cxn ang="0">
                  <a:pos x="0" y="9"/>
                </a:cxn>
                <a:cxn ang="0">
                  <a:pos x="0" y="9"/>
                </a:cxn>
                <a:cxn ang="0">
                  <a:pos x="0" y="8"/>
                </a:cxn>
                <a:cxn ang="0">
                  <a:pos x="0" y="8"/>
                </a:cxn>
                <a:cxn ang="0">
                  <a:pos x="12" y="0"/>
                </a:cxn>
                <a:cxn ang="0">
                  <a:pos x="12" y="0"/>
                </a:cxn>
                <a:cxn ang="0">
                  <a:pos x="12" y="0"/>
                </a:cxn>
                <a:cxn ang="0">
                  <a:pos x="13" y="0"/>
                </a:cxn>
                <a:cxn ang="0">
                  <a:pos x="13" y="0"/>
                </a:cxn>
                <a:cxn ang="0">
                  <a:pos x="15" y="0"/>
                </a:cxn>
                <a:cxn ang="0">
                  <a:pos x="16" y="0"/>
                </a:cxn>
                <a:cxn ang="0">
                  <a:pos x="16" y="0"/>
                </a:cxn>
                <a:cxn ang="0">
                  <a:pos x="16" y="0"/>
                </a:cxn>
                <a:cxn ang="0">
                  <a:pos x="25" y="41"/>
                </a:cxn>
                <a:cxn ang="0">
                  <a:pos x="25" y="41"/>
                </a:cxn>
                <a:cxn ang="0">
                  <a:pos x="25" y="42"/>
                </a:cxn>
                <a:cxn ang="0">
                  <a:pos x="27" y="42"/>
                </a:cxn>
                <a:cxn ang="0">
                  <a:pos x="27" y="44"/>
                </a:cxn>
              </a:cxnLst>
              <a:rect l="0" t="0" r="r" b="b"/>
              <a:pathLst>
                <a:path w="27" h="47">
                  <a:moveTo>
                    <a:pt x="27" y="44"/>
                  </a:moveTo>
                  <a:lnTo>
                    <a:pt x="27" y="44"/>
                  </a:lnTo>
                  <a:lnTo>
                    <a:pt x="27" y="45"/>
                  </a:lnTo>
                  <a:lnTo>
                    <a:pt x="27" y="45"/>
                  </a:lnTo>
                  <a:lnTo>
                    <a:pt x="25" y="45"/>
                  </a:lnTo>
                  <a:lnTo>
                    <a:pt x="25" y="45"/>
                  </a:lnTo>
                  <a:lnTo>
                    <a:pt x="25" y="45"/>
                  </a:lnTo>
                  <a:lnTo>
                    <a:pt x="25" y="45"/>
                  </a:lnTo>
                  <a:lnTo>
                    <a:pt x="25" y="47"/>
                  </a:lnTo>
                  <a:lnTo>
                    <a:pt x="1" y="47"/>
                  </a:lnTo>
                  <a:lnTo>
                    <a:pt x="1" y="47"/>
                  </a:lnTo>
                  <a:lnTo>
                    <a:pt x="1" y="45"/>
                  </a:lnTo>
                  <a:lnTo>
                    <a:pt x="1" y="45"/>
                  </a:lnTo>
                  <a:lnTo>
                    <a:pt x="0" y="45"/>
                  </a:lnTo>
                  <a:lnTo>
                    <a:pt x="0" y="45"/>
                  </a:lnTo>
                  <a:lnTo>
                    <a:pt x="0" y="45"/>
                  </a:lnTo>
                  <a:lnTo>
                    <a:pt x="0" y="45"/>
                  </a:lnTo>
                  <a:lnTo>
                    <a:pt x="0" y="44"/>
                  </a:lnTo>
                  <a:lnTo>
                    <a:pt x="0" y="44"/>
                  </a:lnTo>
                  <a:lnTo>
                    <a:pt x="0" y="42"/>
                  </a:lnTo>
                  <a:lnTo>
                    <a:pt x="0" y="42"/>
                  </a:lnTo>
                  <a:lnTo>
                    <a:pt x="0" y="42"/>
                  </a:lnTo>
                  <a:lnTo>
                    <a:pt x="0" y="42"/>
                  </a:lnTo>
                  <a:lnTo>
                    <a:pt x="0" y="41"/>
                  </a:lnTo>
                  <a:lnTo>
                    <a:pt x="0" y="41"/>
                  </a:lnTo>
                  <a:lnTo>
                    <a:pt x="1" y="41"/>
                  </a:lnTo>
                  <a:lnTo>
                    <a:pt x="10" y="41"/>
                  </a:lnTo>
                  <a:lnTo>
                    <a:pt x="10" y="6"/>
                  </a:lnTo>
                  <a:lnTo>
                    <a:pt x="1" y="11"/>
                  </a:lnTo>
                  <a:lnTo>
                    <a:pt x="1" y="11"/>
                  </a:lnTo>
                  <a:lnTo>
                    <a:pt x="1" y="12"/>
                  </a:lnTo>
                  <a:lnTo>
                    <a:pt x="1" y="12"/>
                  </a:lnTo>
                  <a:lnTo>
                    <a:pt x="0" y="12"/>
                  </a:lnTo>
                  <a:lnTo>
                    <a:pt x="0" y="12"/>
                  </a:lnTo>
                  <a:lnTo>
                    <a:pt x="0" y="11"/>
                  </a:lnTo>
                  <a:lnTo>
                    <a:pt x="0" y="11"/>
                  </a:lnTo>
                  <a:lnTo>
                    <a:pt x="0" y="9"/>
                  </a:lnTo>
                  <a:lnTo>
                    <a:pt x="0" y="9"/>
                  </a:lnTo>
                  <a:lnTo>
                    <a:pt x="0" y="9"/>
                  </a:lnTo>
                  <a:lnTo>
                    <a:pt x="0" y="9"/>
                  </a:lnTo>
                  <a:lnTo>
                    <a:pt x="0" y="8"/>
                  </a:lnTo>
                  <a:lnTo>
                    <a:pt x="0" y="8"/>
                  </a:lnTo>
                  <a:lnTo>
                    <a:pt x="0" y="8"/>
                  </a:lnTo>
                  <a:lnTo>
                    <a:pt x="0" y="8"/>
                  </a:lnTo>
                  <a:lnTo>
                    <a:pt x="1" y="6"/>
                  </a:lnTo>
                  <a:lnTo>
                    <a:pt x="12" y="0"/>
                  </a:lnTo>
                  <a:lnTo>
                    <a:pt x="12" y="0"/>
                  </a:lnTo>
                  <a:lnTo>
                    <a:pt x="12" y="0"/>
                  </a:lnTo>
                  <a:lnTo>
                    <a:pt x="12" y="0"/>
                  </a:lnTo>
                  <a:lnTo>
                    <a:pt x="12" y="0"/>
                  </a:lnTo>
                  <a:lnTo>
                    <a:pt x="12" y="0"/>
                  </a:lnTo>
                  <a:lnTo>
                    <a:pt x="13" y="0"/>
                  </a:lnTo>
                  <a:lnTo>
                    <a:pt x="13" y="0"/>
                  </a:lnTo>
                  <a:lnTo>
                    <a:pt x="13" y="0"/>
                  </a:lnTo>
                  <a:lnTo>
                    <a:pt x="13" y="0"/>
                  </a:lnTo>
                  <a:lnTo>
                    <a:pt x="15" y="0"/>
                  </a:lnTo>
                  <a:lnTo>
                    <a:pt x="15" y="0"/>
                  </a:lnTo>
                  <a:lnTo>
                    <a:pt x="16" y="0"/>
                  </a:lnTo>
                  <a:lnTo>
                    <a:pt x="16" y="0"/>
                  </a:lnTo>
                  <a:lnTo>
                    <a:pt x="16" y="0"/>
                  </a:lnTo>
                  <a:lnTo>
                    <a:pt x="16" y="0"/>
                  </a:lnTo>
                  <a:lnTo>
                    <a:pt x="16" y="0"/>
                  </a:lnTo>
                  <a:lnTo>
                    <a:pt x="16" y="41"/>
                  </a:lnTo>
                  <a:lnTo>
                    <a:pt x="25" y="41"/>
                  </a:lnTo>
                  <a:lnTo>
                    <a:pt x="25" y="41"/>
                  </a:lnTo>
                  <a:lnTo>
                    <a:pt x="25" y="41"/>
                  </a:lnTo>
                  <a:lnTo>
                    <a:pt x="25" y="41"/>
                  </a:lnTo>
                  <a:lnTo>
                    <a:pt x="25" y="42"/>
                  </a:lnTo>
                  <a:lnTo>
                    <a:pt x="25"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5" name="Freeform 73"/>
            <p:cNvSpPr>
              <a:spLocks noEditPoints="1"/>
            </p:cNvSpPr>
            <p:nvPr/>
          </p:nvSpPr>
          <p:spPr bwMode="auto">
            <a:xfrm>
              <a:off x="3892" y="2026"/>
              <a:ext cx="15" cy="22"/>
            </a:xfrm>
            <a:custGeom>
              <a:avLst/>
              <a:gdLst/>
              <a:ahLst/>
              <a:cxnLst>
                <a:cxn ang="0">
                  <a:pos x="32" y="24"/>
                </a:cxn>
                <a:cxn ang="0">
                  <a:pos x="30" y="33"/>
                </a:cxn>
                <a:cxn ang="0">
                  <a:pos x="27" y="40"/>
                </a:cxn>
                <a:cxn ang="0">
                  <a:pos x="23" y="46"/>
                </a:cxn>
                <a:cxn ang="0">
                  <a:pos x="20" y="48"/>
                </a:cxn>
                <a:cxn ang="0">
                  <a:pos x="15" y="48"/>
                </a:cxn>
                <a:cxn ang="0">
                  <a:pos x="8" y="46"/>
                </a:cxn>
                <a:cxn ang="0">
                  <a:pos x="3" y="42"/>
                </a:cxn>
                <a:cxn ang="0">
                  <a:pos x="0" y="34"/>
                </a:cxn>
                <a:cxn ang="0">
                  <a:pos x="0" y="24"/>
                </a:cxn>
                <a:cxn ang="0">
                  <a:pos x="0" y="15"/>
                </a:cxn>
                <a:cxn ang="0">
                  <a:pos x="3" y="7"/>
                </a:cxn>
                <a:cxn ang="0">
                  <a:pos x="5" y="4"/>
                </a:cxn>
                <a:cxn ang="0">
                  <a:pos x="8" y="1"/>
                </a:cxn>
                <a:cxn ang="0">
                  <a:pos x="15" y="0"/>
                </a:cxn>
                <a:cxn ang="0">
                  <a:pos x="20" y="1"/>
                </a:cxn>
                <a:cxn ang="0">
                  <a:pos x="23" y="1"/>
                </a:cxn>
                <a:cxn ang="0">
                  <a:pos x="29" y="6"/>
                </a:cxn>
                <a:cxn ang="0">
                  <a:pos x="30" y="13"/>
                </a:cxn>
                <a:cxn ang="0">
                  <a:pos x="32" y="24"/>
                </a:cxn>
                <a:cxn ang="0">
                  <a:pos x="26" y="24"/>
                </a:cxn>
                <a:cxn ang="0">
                  <a:pos x="24" y="18"/>
                </a:cxn>
                <a:cxn ang="0">
                  <a:pos x="24" y="13"/>
                </a:cxn>
                <a:cxn ang="0">
                  <a:pos x="23" y="10"/>
                </a:cxn>
                <a:cxn ang="0">
                  <a:pos x="21" y="7"/>
                </a:cxn>
                <a:cxn ang="0">
                  <a:pos x="18" y="6"/>
                </a:cxn>
                <a:cxn ang="0">
                  <a:pos x="15" y="6"/>
                </a:cxn>
                <a:cxn ang="0">
                  <a:pos x="11" y="7"/>
                </a:cxn>
                <a:cxn ang="0">
                  <a:pos x="8" y="10"/>
                </a:cxn>
                <a:cxn ang="0">
                  <a:pos x="6" y="16"/>
                </a:cxn>
                <a:cxn ang="0">
                  <a:pos x="6" y="24"/>
                </a:cxn>
                <a:cxn ang="0">
                  <a:pos x="6" y="33"/>
                </a:cxn>
                <a:cxn ang="0">
                  <a:pos x="8" y="39"/>
                </a:cxn>
                <a:cxn ang="0">
                  <a:pos x="11" y="42"/>
                </a:cxn>
                <a:cxn ang="0">
                  <a:pos x="15" y="43"/>
                </a:cxn>
                <a:cxn ang="0">
                  <a:pos x="18" y="42"/>
                </a:cxn>
                <a:cxn ang="0">
                  <a:pos x="21" y="40"/>
                </a:cxn>
                <a:cxn ang="0">
                  <a:pos x="23" y="37"/>
                </a:cxn>
                <a:cxn ang="0">
                  <a:pos x="24" y="34"/>
                </a:cxn>
                <a:cxn ang="0">
                  <a:pos x="24" y="30"/>
                </a:cxn>
                <a:cxn ang="0">
                  <a:pos x="26" y="24"/>
                </a:cxn>
              </a:cxnLst>
              <a:rect l="0" t="0" r="r" b="b"/>
              <a:pathLst>
                <a:path w="32" h="48">
                  <a:moveTo>
                    <a:pt x="32" y="24"/>
                  </a:moveTo>
                  <a:lnTo>
                    <a:pt x="32" y="24"/>
                  </a:lnTo>
                  <a:lnTo>
                    <a:pt x="30" y="33"/>
                  </a:lnTo>
                  <a:lnTo>
                    <a:pt x="30" y="33"/>
                  </a:lnTo>
                  <a:lnTo>
                    <a:pt x="27" y="40"/>
                  </a:lnTo>
                  <a:lnTo>
                    <a:pt x="27" y="40"/>
                  </a:lnTo>
                  <a:lnTo>
                    <a:pt x="26" y="43"/>
                  </a:lnTo>
                  <a:lnTo>
                    <a:pt x="23" y="46"/>
                  </a:lnTo>
                  <a:lnTo>
                    <a:pt x="23" y="46"/>
                  </a:lnTo>
                  <a:lnTo>
                    <a:pt x="20" y="48"/>
                  </a:lnTo>
                  <a:lnTo>
                    <a:pt x="15" y="48"/>
                  </a:lnTo>
                  <a:lnTo>
                    <a:pt x="15" y="48"/>
                  </a:lnTo>
                  <a:lnTo>
                    <a:pt x="8" y="46"/>
                  </a:lnTo>
                  <a:lnTo>
                    <a:pt x="8" y="46"/>
                  </a:lnTo>
                  <a:lnTo>
                    <a:pt x="5" y="45"/>
                  </a:lnTo>
                  <a:lnTo>
                    <a:pt x="3" y="42"/>
                  </a:lnTo>
                  <a:lnTo>
                    <a:pt x="3" y="42"/>
                  </a:lnTo>
                  <a:lnTo>
                    <a:pt x="0" y="34"/>
                  </a:lnTo>
                  <a:lnTo>
                    <a:pt x="0" y="34"/>
                  </a:lnTo>
                  <a:lnTo>
                    <a:pt x="0" y="24"/>
                  </a:lnTo>
                  <a:lnTo>
                    <a:pt x="0" y="24"/>
                  </a:lnTo>
                  <a:lnTo>
                    <a:pt x="0" y="15"/>
                  </a:lnTo>
                  <a:lnTo>
                    <a:pt x="0" y="15"/>
                  </a:lnTo>
                  <a:lnTo>
                    <a:pt x="3" y="7"/>
                  </a:lnTo>
                  <a:lnTo>
                    <a:pt x="3" y="7"/>
                  </a:lnTo>
                  <a:lnTo>
                    <a:pt x="5" y="4"/>
                  </a:lnTo>
                  <a:lnTo>
                    <a:pt x="8" y="1"/>
                  </a:lnTo>
                  <a:lnTo>
                    <a:pt x="8" y="1"/>
                  </a:lnTo>
                  <a:lnTo>
                    <a:pt x="12" y="1"/>
                  </a:lnTo>
                  <a:lnTo>
                    <a:pt x="15" y="0"/>
                  </a:lnTo>
                  <a:lnTo>
                    <a:pt x="15" y="0"/>
                  </a:lnTo>
                  <a:lnTo>
                    <a:pt x="20" y="1"/>
                  </a:lnTo>
                  <a:lnTo>
                    <a:pt x="23" y="1"/>
                  </a:lnTo>
                  <a:lnTo>
                    <a:pt x="23" y="1"/>
                  </a:lnTo>
                  <a:lnTo>
                    <a:pt x="26" y="4"/>
                  </a:lnTo>
                  <a:lnTo>
                    <a:pt x="29" y="6"/>
                  </a:lnTo>
                  <a:lnTo>
                    <a:pt x="29" y="6"/>
                  </a:lnTo>
                  <a:lnTo>
                    <a:pt x="30" y="13"/>
                  </a:lnTo>
                  <a:lnTo>
                    <a:pt x="30" y="13"/>
                  </a:lnTo>
                  <a:lnTo>
                    <a:pt x="32" y="24"/>
                  </a:lnTo>
                  <a:lnTo>
                    <a:pt x="32" y="24"/>
                  </a:lnTo>
                  <a:close/>
                  <a:moveTo>
                    <a:pt x="26" y="24"/>
                  </a:moveTo>
                  <a:lnTo>
                    <a:pt x="26" y="24"/>
                  </a:lnTo>
                  <a:lnTo>
                    <a:pt x="24" y="18"/>
                  </a:lnTo>
                  <a:lnTo>
                    <a:pt x="24" y="18"/>
                  </a:lnTo>
                  <a:lnTo>
                    <a:pt x="24" y="13"/>
                  </a:lnTo>
                  <a:lnTo>
                    <a:pt x="24" y="13"/>
                  </a:lnTo>
                  <a:lnTo>
                    <a:pt x="23" y="10"/>
                  </a:lnTo>
                  <a:lnTo>
                    <a:pt x="23" y="10"/>
                  </a:lnTo>
                  <a:lnTo>
                    <a:pt x="21" y="7"/>
                  </a:lnTo>
                  <a:lnTo>
                    <a:pt x="21" y="7"/>
                  </a:lnTo>
                  <a:lnTo>
                    <a:pt x="18" y="6"/>
                  </a:lnTo>
                  <a:lnTo>
                    <a:pt x="18" y="6"/>
                  </a:lnTo>
                  <a:lnTo>
                    <a:pt x="15" y="6"/>
                  </a:lnTo>
                  <a:lnTo>
                    <a:pt x="15" y="6"/>
                  </a:lnTo>
                  <a:lnTo>
                    <a:pt x="11" y="7"/>
                  </a:lnTo>
                  <a:lnTo>
                    <a:pt x="11" y="7"/>
                  </a:lnTo>
                  <a:lnTo>
                    <a:pt x="8" y="10"/>
                  </a:lnTo>
                  <a:lnTo>
                    <a:pt x="8" y="10"/>
                  </a:lnTo>
                  <a:lnTo>
                    <a:pt x="6" y="16"/>
                  </a:lnTo>
                  <a:lnTo>
                    <a:pt x="6" y="16"/>
                  </a:lnTo>
                  <a:lnTo>
                    <a:pt x="6" y="24"/>
                  </a:lnTo>
                  <a:lnTo>
                    <a:pt x="6" y="24"/>
                  </a:lnTo>
                  <a:lnTo>
                    <a:pt x="6" y="33"/>
                  </a:lnTo>
                  <a:lnTo>
                    <a:pt x="6" y="33"/>
                  </a:lnTo>
                  <a:lnTo>
                    <a:pt x="8" y="39"/>
                  </a:lnTo>
                  <a:lnTo>
                    <a:pt x="8" y="39"/>
                  </a:lnTo>
                  <a:lnTo>
                    <a:pt x="11" y="42"/>
                  </a:lnTo>
                  <a:lnTo>
                    <a:pt x="11" y="42"/>
                  </a:lnTo>
                  <a:lnTo>
                    <a:pt x="15" y="43"/>
                  </a:lnTo>
                  <a:lnTo>
                    <a:pt x="15" y="43"/>
                  </a:lnTo>
                  <a:lnTo>
                    <a:pt x="18" y="42"/>
                  </a:lnTo>
                  <a:lnTo>
                    <a:pt x="18" y="42"/>
                  </a:lnTo>
                  <a:lnTo>
                    <a:pt x="21" y="40"/>
                  </a:lnTo>
                  <a:lnTo>
                    <a:pt x="21" y="40"/>
                  </a:lnTo>
                  <a:lnTo>
                    <a:pt x="23" y="37"/>
                  </a:lnTo>
                  <a:lnTo>
                    <a:pt x="23" y="37"/>
                  </a:lnTo>
                  <a:lnTo>
                    <a:pt x="24" y="34"/>
                  </a:lnTo>
                  <a:lnTo>
                    <a:pt x="24" y="34"/>
                  </a:lnTo>
                  <a:lnTo>
                    <a:pt x="24" y="30"/>
                  </a:lnTo>
                  <a:lnTo>
                    <a:pt x="24"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6" name="Freeform 74"/>
            <p:cNvSpPr>
              <a:spLocks noEditPoints="1"/>
            </p:cNvSpPr>
            <p:nvPr/>
          </p:nvSpPr>
          <p:spPr bwMode="auto">
            <a:xfrm>
              <a:off x="3547" y="2035"/>
              <a:ext cx="16" cy="22"/>
            </a:xfrm>
            <a:custGeom>
              <a:avLst/>
              <a:gdLst/>
              <a:ahLst/>
              <a:cxnLst>
                <a:cxn ang="0">
                  <a:pos x="33" y="24"/>
                </a:cxn>
                <a:cxn ang="0">
                  <a:pos x="32" y="33"/>
                </a:cxn>
                <a:cxn ang="0">
                  <a:pos x="29" y="41"/>
                </a:cxn>
                <a:cxn ang="0">
                  <a:pos x="24" y="46"/>
                </a:cxn>
                <a:cxn ang="0">
                  <a:pos x="21" y="47"/>
                </a:cxn>
                <a:cxn ang="0">
                  <a:pos x="17" y="49"/>
                </a:cxn>
                <a:cxn ang="0">
                  <a:pos x="9" y="47"/>
                </a:cxn>
                <a:cxn ang="0">
                  <a:pos x="5"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3" y="24"/>
                </a:cxn>
                <a:cxn ang="0">
                  <a:pos x="27" y="24"/>
                </a:cxn>
                <a:cxn ang="0">
                  <a:pos x="26" y="18"/>
                </a:cxn>
                <a:cxn ang="0">
                  <a:pos x="26" y="14"/>
                </a:cxn>
                <a:cxn ang="0">
                  <a:pos x="24" y="9"/>
                </a:cxn>
                <a:cxn ang="0">
                  <a:pos x="23" y="8"/>
                </a:cxn>
                <a:cxn ang="0">
                  <a:pos x="20" y="6"/>
                </a:cxn>
                <a:cxn ang="0">
                  <a:pos x="17" y="5"/>
                </a:cxn>
                <a:cxn ang="0">
                  <a:pos x="12" y="6"/>
                </a:cxn>
                <a:cxn ang="0">
                  <a:pos x="9" y="11"/>
                </a:cxn>
                <a:cxn ang="0">
                  <a:pos x="8" y="17"/>
                </a:cxn>
                <a:cxn ang="0">
                  <a:pos x="8" y="24"/>
                </a:cxn>
                <a:cxn ang="0">
                  <a:pos x="8" y="32"/>
                </a:cxn>
                <a:cxn ang="0">
                  <a:pos x="9" y="38"/>
                </a:cxn>
                <a:cxn ang="0">
                  <a:pos x="12" y="42"/>
                </a:cxn>
                <a:cxn ang="0">
                  <a:pos x="17" y="42"/>
                </a:cxn>
                <a:cxn ang="0">
                  <a:pos x="20" y="42"/>
                </a:cxn>
                <a:cxn ang="0">
                  <a:pos x="23" y="41"/>
                </a:cxn>
                <a:cxn ang="0">
                  <a:pos x="24" y="38"/>
                </a:cxn>
                <a:cxn ang="0">
                  <a:pos x="26" y="33"/>
                </a:cxn>
                <a:cxn ang="0">
                  <a:pos x="26" y="29"/>
                </a:cxn>
                <a:cxn ang="0">
                  <a:pos x="27" y="24"/>
                </a:cxn>
              </a:cxnLst>
              <a:rect l="0" t="0" r="r" b="b"/>
              <a:pathLst>
                <a:path w="33" h="49">
                  <a:moveTo>
                    <a:pt x="33" y="24"/>
                  </a:moveTo>
                  <a:lnTo>
                    <a:pt x="33" y="24"/>
                  </a:lnTo>
                  <a:lnTo>
                    <a:pt x="32" y="33"/>
                  </a:lnTo>
                  <a:lnTo>
                    <a:pt x="32" y="33"/>
                  </a:lnTo>
                  <a:lnTo>
                    <a:pt x="29" y="41"/>
                  </a:lnTo>
                  <a:lnTo>
                    <a:pt x="29" y="41"/>
                  </a:lnTo>
                  <a:lnTo>
                    <a:pt x="27" y="44"/>
                  </a:lnTo>
                  <a:lnTo>
                    <a:pt x="24" y="46"/>
                  </a:lnTo>
                  <a:lnTo>
                    <a:pt x="24" y="46"/>
                  </a:lnTo>
                  <a:lnTo>
                    <a:pt x="21" y="47"/>
                  </a:lnTo>
                  <a:lnTo>
                    <a:pt x="17" y="49"/>
                  </a:lnTo>
                  <a:lnTo>
                    <a:pt x="17" y="49"/>
                  </a:lnTo>
                  <a:lnTo>
                    <a:pt x="9" y="47"/>
                  </a:lnTo>
                  <a:lnTo>
                    <a:pt x="9" y="47"/>
                  </a:lnTo>
                  <a:lnTo>
                    <a:pt x="6" y="44"/>
                  </a:lnTo>
                  <a:lnTo>
                    <a:pt x="5" y="42"/>
                  </a:lnTo>
                  <a:lnTo>
                    <a:pt x="5" y="42"/>
                  </a:lnTo>
                  <a:lnTo>
                    <a:pt x="2" y="35"/>
                  </a:lnTo>
                  <a:lnTo>
                    <a:pt x="2" y="35"/>
                  </a:lnTo>
                  <a:lnTo>
                    <a:pt x="0" y="24"/>
                  </a:lnTo>
                  <a:lnTo>
                    <a:pt x="0" y="24"/>
                  </a:lnTo>
                  <a:lnTo>
                    <a:pt x="2" y="14"/>
                  </a:lnTo>
                  <a:lnTo>
                    <a:pt x="2" y="14"/>
                  </a:lnTo>
                  <a:lnTo>
                    <a:pt x="5" y="6"/>
                  </a:lnTo>
                  <a:lnTo>
                    <a:pt x="5" y="6"/>
                  </a:lnTo>
                  <a:lnTo>
                    <a:pt x="6" y="5"/>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3" y="24"/>
                  </a:lnTo>
                  <a:lnTo>
                    <a:pt x="33" y="24"/>
                  </a:lnTo>
                  <a:close/>
                  <a:moveTo>
                    <a:pt x="27" y="24"/>
                  </a:moveTo>
                  <a:lnTo>
                    <a:pt x="27"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8" y="24"/>
                  </a:lnTo>
                  <a:lnTo>
                    <a:pt x="8"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7" y="24"/>
                  </a:lnTo>
                  <a:lnTo>
                    <a:pt x="27"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7" name="Freeform 75"/>
            <p:cNvSpPr>
              <a:spLocks/>
            </p:cNvSpPr>
            <p:nvPr/>
          </p:nvSpPr>
          <p:spPr bwMode="auto">
            <a:xfrm>
              <a:off x="3573" y="2032"/>
              <a:ext cx="12" cy="22"/>
            </a:xfrm>
            <a:custGeom>
              <a:avLst/>
              <a:gdLst/>
              <a:ahLst/>
              <a:cxnLst>
                <a:cxn ang="0">
                  <a:pos x="27" y="45"/>
                </a:cxn>
                <a:cxn ang="0">
                  <a:pos x="26" y="45"/>
                </a:cxn>
                <a:cxn ang="0">
                  <a:pos x="26" y="46"/>
                </a:cxn>
                <a:cxn ang="0">
                  <a:pos x="26" y="46"/>
                </a:cxn>
                <a:cxn ang="0">
                  <a:pos x="1" y="46"/>
                </a:cxn>
                <a:cxn ang="0">
                  <a:pos x="0" y="46"/>
                </a:cxn>
                <a:cxn ang="0">
                  <a:pos x="0" y="46"/>
                </a:cxn>
                <a:cxn ang="0">
                  <a:pos x="0" y="45"/>
                </a:cxn>
                <a:cxn ang="0">
                  <a:pos x="0" y="45"/>
                </a:cxn>
                <a:cxn ang="0">
                  <a:pos x="0" y="43"/>
                </a:cxn>
                <a:cxn ang="0">
                  <a:pos x="0" y="42"/>
                </a:cxn>
                <a:cxn ang="0">
                  <a:pos x="0" y="42"/>
                </a:cxn>
                <a:cxn ang="0">
                  <a:pos x="1" y="42"/>
                </a:cxn>
                <a:cxn ang="0">
                  <a:pos x="11" y="7"/>
                </a:cxn>
                <a:cxn ang="0">
                  <a:pos x="1" y="12"/>
                </a:cxn>
                <a:cxn ang="0">
                  <a:pos x="0" y="12"/>
                </a:cxn>
                <a:cxn ang="0">
                  <a:pos x="0" y="12"/>
                </a:cxn>
                <a:cxn ang="0">
                  <a:pos x="0" y="12"/>
                </a:cxn>
                <a:cxn ang="0">
                  <a:pos x="0" y="10"/>
                </a:cxn>
                <a:cxn ang="0">
                  <a:pos x="0" y="9"/>
                </a:cxn>
                <a:cxn ang="0">
                  <a:pos x="0" y="9"/>
                </a:cxn>
                <a:cxn ang="0">
                  <a:pos x="0" y="7"/>
                </a:cxn>
                <a:cxn ang="0">
                  <a:pos x="11" y="1"/>
                </a:cxn>
                <a:cxn ang="0">
                  <a:pos x="12" y="1"/>
                </a:cxn>
                <a:cxn ang="0">
                  <a:pos x="12" y="0"/>
                </a:cxn>
                <a:cxn ang="0">
                  <a:pos x="14" y="0"/>
                </a:cxn>
                <a:cxn ang="0">
                  <a:pos x="14" y="0"/>
                </a:cxn>
                <a:cxn ang="0">
                  <a:pos x="15" y="0"/>
                </a:cxn>
                <a:cxn ang="0">
                  <a:pos x="17" y="1"/>
                </a:cxn>
                <a:cxn ang="0">
                  <a:pos x="17" y="1"/>
                </a:cxn>
                <a:cxn ang="0">
                  <a:pos x="17" y="1"/>
                </a:cxn>
                <a:cxn ang="0">
                  <a:pos x="26" y="42"/>
                </a:cxn>
                <a:cxn ang="0">
                  <a:pos x="26" y="42"/>
                </a:cxn>
                <a:cxn ang="0">
                  <a:pos x="26" y="42"/>
                </a:cxn>
                <a:cxn ang="0">
                  <a:pos x="26" y="43"/>
                </a:cxn>
                <a:cxn ang="0">
                  <a:pos x="27" y="45"/>
                </a:cxn>
              </a:cxnLst>
              <a:rect l="0" t="0" r="r" b="b"/>
              <a:pathLst>
                <a:path w="27" h="46">
                  <a:moveTo>
                    <a:pt x="27" y="45"/>
                  </a:moveTo>
                  <a:lnTo>
                    <a:pt x="27" y="45"/>
                  </a:lnTo>
                  <a:lnTo>
                    <a:pt x="26" y="45"/>
                  </a:lnTo>
                  <a:lnTo>
                    <a:pt x="26" y="45"/>
                  </a:lnTo>
                  <a:lnTo>
                    <a:pt x="26" y="46"/>
                  </a:lnTo>
                  <a:lnTo>
                    <a:pt x="26" y="46"/>
                  </a:lnTo>
                  <a:lnTo>
                    <a:pt x="26" y="46"/>
                  </a:lnTo>
                  <a:lnTo>
                    <a:pt x="26" y="46"/>
                  </a:lnTo>
                  <a:lnTo>
                    <a:pt x="26" y="46"/>
                  </a:lnTo>
                  <a:lnTo>
                    <a:pt x="1" y="46"/>
                  </a:lnTo>
                  <a:lnTo>
                    <a:pt x="1"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1" y="42"/>
                  </a:lnTo>
                  <a:lnTo>
                    <a:pt x="11" y="42"/>
                  </a:lnTo>
                  <a:lnTo>
                    <a:pt x="11" y="7"/>
                  </a:lnTo>
                  <a:lnTo>
                    <a:pt x="1" y="12"/>
                  </a:lnTo>
                  <a:lnTo>
                    <a:pt x="1"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1"/>
                  </a:lnTo>
                  <a:lnTo>
                    <a:pt x="12" y="1"/>
                  </a:lnTo>
                  <a:lnTo>
                    <a:pt x="12" y="0"/>
                  </a:lnTo>
                  <a:lnTo>
                    <a:pt x="12" y="0"/>
                  </a:lnTo>
                  <a:lnTo>
                    <a:pt x="14" y="0"/>
                  </a:lnTo>
                  <a:lnTo>
                    <a:pt x="14" y="0"/>
                  </a:lnTo>
                  <a:lnTo>
                    <a:pt x="14" y="0"/>
                  </a:lnTo>
                  <a:lnTo>
                    <a:pt x="14" y="0"/>
                  </a:lnTo>
                  <a:lnTo>
                    <a:pt x="15" y="0"/>
                  </a:lnTo>
                  <a:lnTo>
                    <a:pt x="15" y="0"/>
                  </a:lnTo>
                  <a:lnTo>
                    <a:pt x="17" y="1"/>
                  </a:lnTo>
                  <a:lnTo>
                    <a:pt x="17" y="1"/>
                  </a:lnTo>
                  <a:lnTo>
                    <a:pt x="17" y="1"/>
                  </a:lnTo>
                  <a:lnTo>
                    <a:pt x="17" y="1"/>
                  </a:lnTo>
                  <a:lnTo>
                    <a:pt x="17" y="1"/>
                  </a:lnTo>
                  <a:lnTo>
                    <a:pt x="17" y="42"/>
                  </a:lnTo>
                  <a:lnTo>
                    <a:pt x="26" y="42"/>
                  </a:lnTo>
                  <a:lnTo>
                    <a:pt x="26" y="42"/>
                  </a:lnTo>
                  <a:lnTo>
                    <a:pt x="26" y="42"/>
                  </a:lnTo>
                  <a:lnTo>
                    <a:pt x="26" y="42"/>
                  </a:lnTo>
                  <a:lnTo>
                    <a:pt x="26" y="42"/>
                  </a:lnTo>
                  <a:lnTo>
                    <a:pt x="26" y="42"/>
                  </a:lnTo>
                  <a:lnTo>
                    <a:pt x="26" y="43"/>
                  </a:lnTo>
                  <a:lnTo>
                    <a:pt x="26" y="43"/>
                  </a:lnTo>
                  <a:lnTo>
                    <a:pt x="27" y="45"/>
                  </a:lnTo>
                  <a:lnTo>
                    <a:pt x="27"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8" name="Freeform 76"/>
            <p:cNvSpPr>
              <a:spLocks noEditPoints="1"/>
            </p:cNvSpPr>
            <p:nvPr/>
          </p:nvSpPr>
          <p:spPr bwMode="auto">
            <a:xfrm>
              <a:off x="3596" y="2032"/>
              <a:ext cx="14" cy="23"/>
            </a:xfrm>
            <a:custGeom>
              <a:avLst/>
              <a:gdLst/>
              <a:ahLst/>
              <a:cxnLst>
                <a:cxn ang="0">
                  <a:pos x="31" y="24"/>
                </a:cxn>
                <a:cxn ang="0">
                  <a:pos x="30" y="33"/>
                </a:cxn>
                <a:cxn ang="0">
                  <a:pos x="27" y="40"/>
                </a:cxn>
                <a:cxn ang="0">
                  <a:pos x="22" y="45"/>
                </a:cxn>
                <a:cxn ang="0">
                  <a:pos x="19" y="46"/>
                </a:cxn>
                <a:cxn ang="0">
                  <a:pos x="15" y="48"/>
                </a:cxn>
                <a:cxn ang="0">
                  <a:pos x="7" y="46"/>
                </a:cxn>
                <a:cxn ang="0">
                  <a:pos x="3" y="42"/>
                </a:cxn>
                <a:cxn ang="0">
                  <a:pos x="0" y="34"/>
                </a:cxn>
                <a:cxn ang="0">
                  <a:pos x="0" y="24"/>
                </a:cxn>
                <a:cxn ang="0">
                  <a:pos x="0" y="13"/>
                </a:cxn>
                <a:cxn ang="0">
                  <a:pos x="3" y="6"/>
                </a:cxn>
                <a:cxn ang="0">
                  <a:pos x="6" y="4"/>
                </a:cxn>
                <a:cxn ang="0">
                  <a:pos x="7" y="1"/>
                </a:cxn>
                <a:cxn ang="0">
                  <a:pos x="16" y="0"/>
                </a:cxn>
                <a:cxn ang="0">
                  <a:pos x="22" y="1"/>
                </a:cxn>
                <a:cxn ang="0">
                  <a:pos x="25" y="3"/>
                </a:cxn>
                <a:cxn ang="0">
                  <a:pos x="28" y="6"/>
                </a:cxn>
                <a:cxn ang="0">
                  <a:pos x="30" y="13"/>
                </a:cxn>
                <a:cxn ang="0">
                  <a:pos x="31" y="24"/>
                </a:cxn>
                <a:cxn ang="0">
                  <a:pos x="25" y="24"/>
                </a:cxn>
                <a:cxn ang="0">
                  <a:pos x="24" y="18"/>
                </a:cxn>
                <a:cxn ang="0">
                  <a:pos x="24" y="13"/>
                </a:cxn>
                <a:cxn ang="0">
                  <a:pos x="22" y="9"/>
                </a:cxn>
                <a:cxn ang="0">
                  <a:pos x="21" y="7"/>
                </a:cxn>
                <a:cxn ang="0">
                  <a:pos x="18" y="6"/>
                </a:cxn>
                <a:cxn ang="0">
                  <a:pos x="15" y="4"/>
                </a:cxn>
                <a:cxn ang="0">
                  <a:pos x="10" y="6"/>
                </a:cxn>
                <a:cxn ang="0">
                  <a:pos x="7" y="10"/>
                </a:cxn>
                <a:cxn ang="0">
                  <a:pos x="6" y="16"/>
                </a:cxn>
                <a:cxn ang="0">
                  <a:pos x="6" y="24"/>
                </a:cxn>
                <a:cxn ang="0">
                  <a:pos x="6" y="31"/>
                </a:cxn>
                <a:cxn ang="0">
                  <a:pos x="7" y="37"/>
                </a:cxn>
                <a:cxn ang="0">
                  <a:pos x="10" y="42"/>
                </a:cxn>
                <a:cxn ang="0">
                  <a:pos x="15" y="42"/>
                </a:cxn>
                <a:cxn ang="0">
                  <a:pos x="18" y="42"/>
                </a:cxn>
                <a:cxn ang="0">
                  <a:pos x="21" y="40"/>
                </a:cxn>
                <a:cxn ang="0">
                  <a:pos x="22" y="37"/>
                </a:cxn>
                <a:cxn ang="0">
                  <a:pos x="24" y="33"/>
                </a:cxn>
                <a:cxn ang="0">
                  <a:pos x="25" y="28"/>
                </a:cxn>
                <a:cxn ang="0">
                  <a:pos x="25" y="24"/>
                </a:cxn>
              </a:cxnLst>
              <a:rect l="0" t="0" r="r" b="b"/>
              <a:pathLst>
                <a:path w="31" h="48">
                  <a:moveTo>
                    <a:pt x="31" y="24"/>
                  </a:moveTo>
                  <a:lnTo>
                    <a:pt x="31" y="24"/>
                  </a:lnTo>
                  <a:lnTo>
                    <a:pt x="30" y="33"/>
                  </a:lnTo>
                  <a:lnTo>
                    <a:pt x="30" y="33"/>
                  </a:lnTo>
                  <a:lnTo>
                    <a:pt x="27" y="40"/>
                  </a:lnTo>
                  <a:lnTo>
                    <a:pt x="27" y="40"/>
                  </a:lnTo>
                  <a:lnTo>
                    <a:pt x="25" y="43"/>
                  </a:lnTo>
                  <a:lnTo>
                    <a:pt x="22" y="45"/>
                  </a:lnTo>
                  <a:lnTo>
                    <a:pt x="22" y="45"/>
                  </a:lnTo>
                  <a:lnTo>
                    <a:pt x="19" y="46"/>
                  </a:lnTo>
                  <a:lnTo>
                    <a:pt x="15" y="48"/>
                  </a:lnTo>
                  <a:lnTo>
                    <a:pt x="15" y="48"/>
                  </a:lnTo>
                  <a:lnTo>
                    <a:pt x="7" y="46"/>
                  </a:lnTo>
                  <a:lnTo>
                    <a:pt x="7" y="46"/>
                  </a:lnTo>
                  <a:lnTo>
                    <a:pt x="4" y="43"/>
                  </a:lnTo>
                  <a:lnTo>
                    <a:pt x="3" y="42"/>
                  </a:lnTo>
                  <a:lnTo>
                    <a:pt x="3" y="42"/>
                  </a:lnTo>
                  <a:lnTo>
                    <a:pt x="0" y="34"/>
                  </a:lnTo>
                  <a:lnTo>
                    <a:pt x="0" y="34"/>
                  </a:lnTo>
                  <a:lnTo>
                    <a:pt x="0" y="24"/>
                  </a:lnTo>
                  <a:lnTo>
                    <a:pt x="0" y="24"/>
                  </a:lnTo>
                  <a:lnTo>
                    <a:pt x="0" y="13"/>
                  </a:lnTo>
                  <a:lnTo>
                    <a:pt x="0" y="13"/>
                  </a:lnTo>
                  <a:lnTo>
                    <a:pt x="3" y="6"/>
                  </a:lnTo>
                  <a:lnTo>
                    <a:pt x="3" y="6"/>
                  </a:lnTo>
                  <a:lnTo>
                    <a:pt x="6" y="4"/>
                  </a:lnTo>
                  <a:lnTo>
                    <a:pt x="7" y="1"/>
                  </a:lnTo>
                  <a:lnTo>
                    <a:pt x="7" y="1"/>
                  </a:lnTo>
                  <a:lnTo>
                    <a:pt x="12" y="0"/>
                  </a:lnTo>
                  <a:lnTo>
                    <a:pt x="16" y="0"/>
                  </a:lnTo>
                  <a:lnTo>
                    <a:pt x="16" y="0"/>
                  </a:lnTo>
                  <a:lnTo>
                    <a:pt x="22" y="1"/>
                  </a:lnTo>
                  <a:lnTo>
                    <a:pt x="22" y="1"/>
                  </a:lnTo>
                  <a:lnTo>
                    <a:pt x="25" y="3"/>
                  </a:lnTo>
                  <a:lnTo>
                    <a:pt x="28" y="6"/>
                  </a:lnTo>
                  <a:lnTo>
                    <a:pt x="28" y="6"/>
                  </a:lnTo>
                  <a:lnTo>
                    <a:pt x="30" y="13"/>
                  </a:lnTo>
                  <a:lnTo>
                    <a:pt x="30" y="13"/>
                  </a:lnTo>
                  <a:lnTo>
                    <a:pt x="31" y="24"/>
                  </a:lnTo>
                  <a:lnTo>
                    <a:pt x="31" y="24"/>
                  </a:lnTo>
                  <a:close/>
                  <a:moveTo>
                    <a:pt x="25" y="24"/>
                  </a:moveTo>
                  <a:lnTo>
                    <a:pt x="25" y="24"/>
                  </a:lnTo>
                  <a:lnTo>
                    <a:pt x="24" y="18"/>
                  </a:lnTo>
                  <a:lnTo>
                    <a:pt x="24" y="18"/>
                  </a:lnTo>
                  <a:lnTo>
                    <a:pt x="24" y="13"/>
                  </a:lnTo>
                  <a:lnTo>
                    <a:pt x="24" y="13"/>
                  </a:lnTo>
                  <a:lnTo>
                    <a:pt x="22" y="9"/>
                  </a:lnTo>
                  <a:lnTo>
                    <a:pt x="22" y="9"/>
                  </a:lnTo>
                  <a:lnTo>
                    <a:pt x="21" y="7"/>
                  </a:lnTo>
                  <a:lnTo>
                    <a:pt x="21" y="7"/>
                  </a:lnTo>
                  <a:lnTo>
                    <a:pt x="18" y="6"/>
                  </a:lnTo>
                  <a:lnTo>
                    <a:pt x="18" y="6"/>
                  </a:lnTo>
                  <a:lnTo>
                    <a:pt x="15" y="4"/>
                  </a:lnTo>
                  <a:lnTo>
                    <a:pt x="15" y="4"/>
                  </a:lnTo>
                  <a:lnTo>
                    <a:pt x="10" y="6"/>
                  </a:lnTo>
                  <a:lnTo>
                    <a:pt x="10" y="6"/>
                  </a:lnTo>
                  <a:lnTo>
                    <a:pt x="7" y="10"/>
                  </a:lnTo>
                  <a:lnTo>
                    <a:pt x="7" y="10"/>
                  </a:lnTo>
                  <a:lnTo>
                    <a:pt x="6" y="16"/>
                  </a:lnTo>
                  <a:lnTo>
                    <a:pt x="6" y="16"/>
                  </a:lnTo>
                  <a:lnTo>
                    <a:pt x="6" y="24"/>
                  </a:lnTo>
                  <a:lnTo>
                    <a:pt x="6" y="24"/>
                  </a:lnTo>
                  <a:lnTo>
                    <a:pt x="6" y="31"/>
                  </a:lnTo>
                  <a:lnTo>
                    <a:pt x="6" y="31"/>
                  </a:lnTo>
                  <a:lnTo>
                    <a:pt x="7" y="37"/>
                  </a:lnTo>
                  <a:lnTo>
                    <a:pt x="7" y="37"/>
                  </a:lnTo>
                  <a:lnTo>
                    <a:pt x="10" y="42"/>
                  </a:lnTo>
                  <a:lnTo>
                    <a:pt x="10" y="42"/>
                  </a:lnTo>
                  <a:lnTo>
                    <a:pt x="15" y="42"/>
                  </a:lnTo>
                  <a:lnTo>
                    <a:pt x="15" y="42"/>
                  </a:lnTo>
                  <a:lnTo>
                    <a:pt x="18" y="42"/>
                  </a:lnTo>
                  <a:lnTo>
                    <a:pt x="18" y="42"/>
                  </a:lnTo>
                  <a:lnTo>
                    <a:pt x="21" y="40"/>
                  </a:lnTo>
                  <a:lnTo>
                    <a:pt x="21" y="40"/>
                  </a:lnTo>
                  <a:lnTo>
                    <a:pt x="22" y="37"/>
                  </a:lnTo>
                  <a:lnTo>
                    <a:pt x="22" y="37"/>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9" name="Freeform 77"/>
            <p:cNvSpPr>
              <a:spLocks noEditPoints="1"/>
            </p:cNvSpPr>
            <p:nvPr/>
          </p:nvSpPr>
          <p:spPr bwMode="auto">
            <a:xfrm>
              <a:off x="3891" y="1940"/>
              <a:ext cx="15" cy="22"/>
            </a:xfrm>
            <a:custGeom>
              <a:avLst/>
              <a:gdLst/>
              <a:ahLst/>
              <a:cxnLst>
                <a:cxn ang="0">
                  <a:pos x="33" y="24"/>
                </a:cxn>
                <a:cxn ang="0">
                  <a:pos x="32" y="33"/>
                </a:cxn>
                <a:cxn ang="0">
                  <a:pos x="29" y="40"/>
                </a:cxn>
                <a:cxn ang="0">
                  <a:pos x="24" y="45"/>
                </a:cxn>
                <a:cxn ang="0">
                  <a:pos x="20" y="46"/>
                </a:cxn>
                <a:cxn ang="0">
                  <a:pos x="17" y="46"/>
                </a:cxn>
                <a:cxn ang="0">
                  <a:pos x="9" y="45"/>
                </a:cxn>
                <a:cxn ang="0">
                  <a:pos x="5" y="40"/>
                </a:cxn>
                <a:cxn ang="0">
                  <a:pos x="2" y="33"/>
                </a:cxn>
                <a:cxn ang="0">
                  <a:pos x="0" y="24"/>
                </a:cxn>
                <a:cxn ang="0">
                  <a:pos x="2" y="13"/>
                </a:cxn>
                <a:cxn ang="0">
                  <a:pos x="5" y="6"/>
                </a:cxn>
                <a:cxn ang="0">
                  <a:pos x="6" y="3"/>
                </a:cxn>
                <a:cxn ang="0">
                  <a:pos x="9" y="1"/>
                </a:cxn>
                <a:cxn ang="0">
                  <a:pos x="17" y="0"/>
                </a:cxn>
                <a:cxn ang="0">
                  <a:pos x="21" y="0"/>
                </a:cxn>
                <a:cxn ang="0">
                  <a:pos x="24" y="1"/>
                </a:cxn>
                <a:cxn ang="0">
                  <a:pos x="29" y="6"/>
                </a:cxn>
                <a:cxn ang="0">
                  <a:pos x="32" y="13"/>
                </a:cxn>
                <a:cxn ang="0">
                  <a:pos x="33" y="24"/>
                </a:cxn>
                <a:cxn ang="0">
                  <a:pos x="26" y="24"/>
                </a:cxn>
                <a:cxn ang="0">
                  <a:pos x="26" y="18"/>
                </a:cxn>
                <a:cxn ang="0">
                  <a:pos x="26" y="13"/>
                </a:cxn>
                <a:cxn ang="0">
                  <a:pos x="24" y="9"/>
                </a:cxn>
                <a:cxn ang="0">
                  <a:pos x="23" y="6"/>
                </a:cxn>
                <a:cxn ang="0">
                  <a:pos x="20" y="6"/>
                </a:cxn>
                <a:cxn ang="0">
                  <a:pos x="17" y="4"/>
                </a:cxn>
                <a:cxn ang="0">
                  <a:pos x="12" y="6"/>
                </a:cxn>
                <a:cxn ang="0">
                  <a:pos x="9" y="10"/>
                </a:cxn>
                <a:cxn ang="0">
                  <a:pos x="8" y="16"/>
                </a:cxn>
                <a:cxn ang="0">
                  <a:pos x="8" y="22"/>
                </a:cxn>
                <a:cxn ang="0">
                  <a:pos x="8" y="31"/>
                </a:cxn>
                <a:cxn ang="0">
                  <a:pos x="9" y="37"/>
                </a:cxn>
                <a:cxn ang="0">
                  <a:pos x="12" y="40"/>
                </a:cxn>
                <a:cxn ang="0">
                  <a:pos x="17" y="42"/>
                </a:cxn>
                <a:cxn ang="0">
                  <a:pos x="20" y="42"/>
                </a:cxn>
                <a:cxn ang="0">
                  <a:pos x="23" y="39"/>
                </a:cxn>
                <a:cxn ang="0">
                  <a:pos x="24" y="37"/>
                </a:cxn>
                <a:cxn ang="0">
                  <a:pos x="26" y="33"/>
                </a:cxn>
                <a:cxn ang="0">
                  <a:pos x="26" y="28"/>
                </a:cxn>
                <a:cxn ang="0">
                  <a:pos x="26" y="24"/>
                </a:cxn>
              </a:cxnLst>
              <a:rect l="0" t="0" r="r" b="b"/>
              <a:pathLst>
                <a:path w="33" h="46">
                  <a:moveTo>
                    <a:pt x="33" y="24"/>
                  </a:moveTo>
                  <a:lnTo>
                    <a:pt x="33" y="24"/>
                  </a:lnTo>
                  <a:lnTo>
                    <a:pt x="32" y="33"/>
                  </a:lnTo>
                  <a:lnTo>
                    <a:pt x="32" y="33"/>
                  </a:lnTo>
                  <a:lnTo>
                    <a:pt x="29" y="40"/>
                  </a:lnTo>
                  <a:lnTo>
                    <a:pt x="29" y="40"/>
                  </a:lnTo>
                  <a:lnTo>
                    <a:pt x="27" y="43"/>
                  </a:lnTo>
                  <a:lnTo>
                    <a:pt x="24" y="45"/>
                  </a:lnTo>
                  <a:lnTo>
                    <a:pt x="24" y="45"/>
                  </a:lnTo>
                  <a:lnTo>
                    <a:pt x="20" y="46"/>
                  </a:lnTo>
                  <a:lnTo>
                    <a:pt x="17" y="46"/>
                  </a:lnTo>
                  <a:lnTo>
                    <a:pt x="17" y="46"/>
                  </a:lnTo>
                  <a:lnTo>
                    <a:pt x="9" y="45"/>
                  </a:lnTo>
                  <a:lnTo>
                    <a:pt x="9" y="45"/>
                  </a:lnTo>
                  <a:lnTo>
                    <a:pt x="6" y="43"/>
                  </a:lnTo>
                  <a:lnTo>
                    <a:pt x="5" y="40"/>
                  </a:lnTo>
                  <a:lnTo>
                    <a:pt x="5" y="40"/>
                  </a:lnTo>
                  <a:lnTo>
                    <a:pt x="2" y="33"/>
                  </a:lnTo>
                  <a:lnTo>
                    <a:pt x="2" y="33"/>
                  </a:lnTo>
                  <a:lnTo>
                    <a:pt x="0" y="24"/>
                  </a:lnTo>
                  <a:lnTo>
                    <a:pt x="0" y="24"/>
                  </a:lnTo>
                  <a:lnTo>
                    <a:pt x="2" y="13"/>
                  </a:lnTo>
                  <a:lnTo>
                    <a:pt x="2" y="13"/>
                  </a:lnTo>
                  <a:lnTo>
                    <a:pt x="5" y="6"/>
                  </a:lnTo>
                  <a:lnTo>
                    <a:pt x="5" y="6"/>
                  </a:lnTo>
                  <a:lnTo>
                    <a:pt x="6" y="3"/>
                  </a:lnTo>
                  <a:lnTo>
                    <a:pt x="9" y="1"/>
                  </a:lnTo>
                  <a:lnTo>
                    <a:pt x="9" y="1"/>
                  </a:lnTo>
                  <a:lnTo>
                    <a:pt x="12" y="0"/>
                  </a:lnTo>
                  <a:lnTo>
                    <a:pt x="17" y="0"/>
                  </a:lnTo>
                  <a:lnTo>
                    <a:pt x="17" y="0"/>
                  </a:lnTo>
                  <a:lnTo>
                    <a:pt x="21" y="0"/>
                  </a:lnTo>
                  <a:lnTo>
                    <a:pt x="24" y="1"/>
                  </a:lnTo>
                  <a:lnTo>
                    <a:pt x="24" y="1"/>
                  </a:lnTo>
                  <a:lnTo>
                    <a:pt x="27" y="3"/>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9"/>
                  </a:lnTo>
                  <a:lnTo>
                    <a:pt x="24" y="9"/>
                  </a:lnTo>
                  <a:lnTo>
                    <a:pt x="23" y="6"/>
                  </a:lnTo>
                  <a:lnTo>
                    <a:pt x="23" y="6"/>
                  </a:lnTo>
                  <a:lnTo>
                    <a:pt x="20" y="6"/>
                  </a:lnTo>
                  <a:lnTo>
                    <a:pt x="20" y="6"/>
                  </a:lnTo>
                  <a:lnTo>
                    <a:pt x="17" y="4"/>
                  </a:lnTo>
                  <a:lnTo>
                    <a:pt x="17" y="4"/>
                  </a:lnTo>
                  <a:lnTo>
                    <a:pt x="12" y="6"/>
                  </a:lnTo>
                  <a:lnTo>
                    <a:pt x="12" y="6"/>
                  </a:lnTo>
                  <a:lnTo>
                    <a:pt x="9" y="10"/>
                  </a:lnTo>
                  <a:lnTo>
                    <a:pt x="9" y="10"/>
                  </a:lnTo>
                  <a:lnTo>
                    <a:pt x="8" y="16"/>
                  </a:lnTo>
                  <a:lnTo>
                    <a:pt x="8" y="16"/>
                  </a:lnTo>
                  <a:lnTo>
                    <a:pt x="8" y="22"/>
                  </a:lnTo>
                  <a:lnTo>
                    <a:pt x="8" y="22"/>
                  </a:lnTo>
                  <a:lnTo>
                    <a:pt x="8" y="31"/>
                  </a:lnTo>
                  <a:lnTo>
                    <a:pt x="8" y="31"/>
                  </a:lnTo>
                  <a:lnTo>
                    <a:pt x="9" y="37"/>
                  </a:lnTo>
                  <a:lnTo>
                    <a:pt x="9" y="37"/>
                  </a:lnTo>
                  <a:lnTo>
                    <a:pt x="12" y="40"/>
                  </a:lnTo>
                  <a:lnTo>
                    <a:pt x="12" y="40"/>
                  </a:lnTo>
                  <a:lnTo>
                    <a:pt x="17" y="42"/>
                  </a:lnTo>
                  <a:lnTo>
                    <a:pt x="17" y="42"/>
                  </a:lnTo>
                  <a:lnTo>
                    <a:pt x="20" y="42"/>
                  </a:lnTo>
                  <a:lnTo>
                    <a:pt x="20" y="42"/>
                  </a:lnTo>
                  <a:lnTo>
                    <a:pt x="23" y="39"/>
                  </a:lnTo>
                  <a:lnTo>
                    <a:pt x="23" y="39"/>
                  </a:lnTo>
                  <a:lnTo>
                    <a:pt x="24" y="37"/>
                  </a:lnTo>
                  <a:lnTo>
                    <a:pt x="24" y="37"/>
                  </a:lnTo>
                  <a:lnTo>
                    <a:pt x="26" y="33"/>
                  </a:lnTo>
                  <a:lnTo>
                    <a:pt x="26"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0" name="Freeform 78"/>
            <p:cNvSpPr>
              <a:spLocks noEditPoints="1"/>
            </p:cNvSpPr>
            <p:nvPr/>
          </p:nvSpPr>
          <p:spPr bwMode="auto">
            <a:xfrm>
              <a:off x="3549" y="1950"/>
              <a:ext cx="14" cy="22"/>
            </a:xfrm>
            <a:custGeom>
              <a:avLst/>
              <a:gdLst/>
              <a:ahLst/>
              <a:cxnLst>
                <a:cxn ang="0">
                  <a:pos x="32" y="24"/>
                </a:cxn>
                <a:cxn ang="0">
                  <a:pos x="32" y="33"/>
                </a:cxn>
                <a:cxn ang="0">
                  <a:pos x="29" y="40"/>
                </a:cxn>
                <a:cxn ang="0">
                  <a:pos x="23" y="45"/>
                </a:cxn>
                <a:cxn ang="0">
                  <a:pos x="20" y="47"/>
                </a:cxn>
                <a:cxn ang="0">
                  <a:pos x="15" y="48"/>
                </a:cxn>
                <a:cxn ang="0">
                  <a:pos x="8" y="45"/>
                </a:cxn>
                <a:cxn ang="0">
                  <a:pos x="6" y="44"/>
                </a:cxn>
                <a:cxn ang="0">
                  <a:pos x="3" y="40"/>
                </a:cxn>
                <a:cxn ang="0">
                  <a:pos x="0" y="34"/>
                </a:cxn>
                <a:cxn ang="0">
                  <a:pos x="0" y="24"/>
                </a:cxn>
                <a:cxn ang="0">
                  <a:pos x="2" y="13"/>
                </a:cxn>
                <a:cxn ang="0">
                  <a:pos x="3" y="6"/>
                </a:cxn>
                <a:cxn ang="0">
                  <a:pos x="9" y="1"/>
                </a:cxn>
                <a:cxn ang="0">
                  <a:pos x="12" y="0"/>
                </a:cxn>
                <a:cxn ang="0">
                  <a:pos x="17" y="0"/>
                </a:cxn>
                <a:cxn ang="0">
                  <a:pos x="24" y="1"/>
                </a:cxn>
                <a:cxn ang="0">
                  <a:pos x="26" y="3"/>
                </a:cxn>
                <a:cxn ang="0">
                  <a:pos x="29" y="6"/>
                </a:cxn>
                <a:cxn ang="0">
                  <a:pos x="32" y="13"/>
                </a:cxn>
                <a:cxn ang="0">
                  <a:pos x="32" y="24"/>
                </a:cxn>
                <a:cxn ang="0">
                  <a:pos x="26" y="24"/>
                </a:cxn>
                <a:cxn ang="0">
                  <a:pos x="26" y="18"/>
                </a:cxn>
                <a:cxn ang="0">
                  <a:pos x="24" y="13"/>
                </a:cxn>
                <a:cxn ang="0">
                  <a:pos x="23" y="9"/>
                </a:cxn>
                <a:cxn ang="0">
                  <a:pos x="21" y="7"/>
                </a:cxn>
                <a:cxn ang="0">
                  <a:pos x="20" y="6"/>
                </a:cxn>
                <a:cxn ang="0">
                  <a:pos x="17" y="4"/>
                </a:cxn>
                <a:cxn ang="0">
                  <a:pos x="11" y="6"/>
                </a:cxn>
                <a:cxn ang="0">
                  <a:pos x="8" y="10"/>
                </a:cxn>
                <a:cxn ang="0">
                  <a:pos x="6" y="16"/>
                </a:cxn>
                <a:cxn ang="0">
                  <a:pos x="6" y="24"/>
                </a:cxn>
                <a:cxn ang="0">
                  <a:pos x="6" y="31"/>
                </a:cxn>
                <a:cxn ang="0">
                  <a:pos x="9" y="37"/>
                </a:cxn>
                <a:cxn ang="0">
                  <a:pos x="12" y="40"/>
                </a:cxn>
                <a:cxn ang="0">
                  <a:pos x="15" y="42"/>
                </a:cxn>
                <a:cxn ang="0">
                  <a:pos x="20" y="42"/>
                </a:cxn>
                <a:cxn ang="0">
                  <a:pos x="23" y="40"/>
                </a:cxn>
                <a:cxn ang="0">
                  <a:pos x="24" y="37"/>
                </a:cxn>
                <a:cxn ang="0">
                  <a:pos x="24" y="33"/>
                </a:cxn>
                <a:cxn ang="0">
                  <a:pos x="26" y="28"/>
                </a:cxn>
                <a:cxn ang="0">
                  <a:pos x="26" y="24"/>
                </a:cxn>
              </a:cxnLst>
              <a:rect l="0" t="0" r="r" b="b"/>
              <a:pathLst>
                <a:path w="32" h="48">
                  <a:moveTo>
                    <a:pt x="32" y="24"/>
                  </a:moveTo>
                  <a:lnTo>
                    <a:pt x="32" y="24"/>
                  </a:lnTo>
                  <a:lnTo>
                    <a:pt x="32" y="33"/>
                  </a:lnTo>
                  <a:lnTo>
                    <a:pt x="32" y="33"/>
                  </a:lnTo>
                  <a:lnTo>
                    <a:pt x="29" y="40"/>
                  </a:lnTo>
                  <a:lnTo>
                    <a:pt x="29" y="40"/>
                  </a:lnTo>
                  <a:lnTo>
                    <a:pt x="26" y="44"/>
                  </a:lnTo>
                  <a:lnTo>
                    <a:pt x="23" y="45"/>
                  </a:lnTo>
                  <a:lnTo>
                    <a:pt x="23" y="45"/>
                  </a:lnTo>
                  <a:lnTo>
                    <a:pt x="20" y="47"/>
                  </a:lnTo>
                  <a:lnTo>
                    <a:pt x="15" y="48"/>
                  </a:lnTo>
                  <a:lnTo>
                    <a:pt x="15" y="48"/>
                  </a:lnTo>
                  <a:lnTo>
                    <a:pt x="12" y="47"/>
                  </a:lnTo>
                  <a:lnTo>
                    <a:pt x="8" y="45"/>
                  </a:lnTo>
                  <a:lnTo>
                    <a:pt x="8" y="45"/>
                  </a:lnTo>
                  <a:lnTo>
                    <a:pt x="6" y="44"/>
                  </a:lnTo>
                  <a:lnTo>
                    <a:pt x="3" y="40"/>
                  </a:lnTo>
                  <a:lnTo>
                    <a:pt x="3" y="40"/>
                  </a:lnTo>
                  <a:lnTo>
                    <a:pt x="0" y="34"/>
                  </a:lnTo>
                  <a:lnTo>
                    <a:pt x="0" y="34"/>
                  </a:lnTo>
                  <a:lnTo>
                    <a:pt x="0" y="24"/>
                  </a:lnTo>
                  <a:lnTo>
                    <a:pt x="0" y="24"/>
                  </a:lnTo>
                  <a:lnTo>
                    <a:pt x="2" y="13"/>
                  </a:lnTo>
                  <a:lnTo>
                    <a:pt x="2" y="13"/>
                  </a:lnTo>
                  <a:lnTo>
                    <a:pt x="3" y="6"/>
                  </a:lnTo>
                  <a:lnTo>
                    <a:pt x="3" y="6"/>
                  </a:lnTo>
                  <a:lnTo>
                    <a:pt x="6" y="4"/>
                  </a:lnTo>
                  <a:lnTo>
                    <a:pt x="9" y="1"/>
                  </a:lnTo>
                  <a:lnTo>
                    <a:pt x="9" y="1"/>
                  </a:lnTo>
                  <a:lnTo>
                    <a:pt x="12" y="0"/>
                  </a:lnTo>
                  <a:lnTo>
                    <a:pt x="17" y="0"/>
                  </a:lnTo>
                  <a:lnTo>
                    <a:pt x="17" y="0"/>
                  </a:lnTo>
                  <a:lnTo>
                    <a:pt x="21" y="0"/>
                  </a:lnTo>
                  <a:lnTo>
                    <a:pt x="24" y="1"/>
                  </a:lnTo>
                  <a:lnTo>
                    <a:pt x="24" y="1"/>
                  </a:lnTo>
                  <a:lnTo>
                    <a:pt x="26" y="3"/>
                  </a:lnTo>
                  <a:lnTo>
                    <a:pt x="29" y="6"/>
                  </a:lnTo>
                  <a:lnTo>
                    <a:pt x="29" y="6"/>
                  </a:lnTo>
                  <a:lnTo>
                    <a:pt x="32" y="13"/>
                  </a:lnTo>
                  <a:lnTo>
                    <a:pt x="32" y="13"/>
                  </a:lnTo>
                  <a:lnTo>
                    <a:pt x="32" y="24"/>
                  </a:lnTo>
                  <a:lnTo>
                    <a:pt x="32" y="24"/>
                  </a:lnTo>
                  <a:close/>
                  <a:moveTo>
                    <a:pt x="26" y="24"/>
                  </a:moveTo>
                  <a:lnTo>
                    <a:pt x="26" y="24"/>
                  </a:lnTo>
                  <a:lnTo>
                    <a:pt x="26" y="18"/>
                  </a:lnTo>
                  <a:lnTo>
                    <a:pt x="26" y="18"/>
                  </a:lnTo>
                  <a:lnTo>
                    <a:pt x="24" y="13"/>
                  </a:lnTo>
                  <a:lnTo>
                    <a:pt x="24" y="13"/>
                  </a:lnTo>
                  <a:lnTo>
                    <a:pt x="23" y="9"/>
                  </a:lnTo>
                  <a:lnTo>
                    <a:pt x="23" y="9"/>
                  </a:lnTo>
                  <a:lnTo>
                    <a:pt x="21" y="7"/>
                  </a:lnTo>
                  <a:lnTo>
                    <a:pt x="21" y="7"/>
                  </a:lnTo>
                  <a:lnTo>
                    <a:pt x="20" y="6"/>
                  </a:lnTo>
                  <a:lnTo>
                    <a:pt x="20" y="6"/>
                  </a:lnTo>
                  <a:lnTo>
                    <a:pt x="17" y="4"/>
                  </a:lnTo>
                  <a:lnTo>
                    <a:pt x="17" y="4"/>
                  </a:lnTo>
                  <a:lnTo>
                    <a:pt x="11" y="6"/>
                  </a:lnTo>
                  <a:lnTo>
                    <a:pt x="11" y="6"/>
                  </a:lnTo>
                  <a:lnTo>
                    <a:pt x="8" y="10"/>
                  </a:lnTo>
                  <a:lnTo>
                    <a:pt x="8" y="10"/>
                  </a:lnTo>
                  <a:lnTo>
                    <a:pt x="6" y="16"/>
                  </a:lnTo>
                  <a:lnTo>
                    <a:pt x="6" y="16"/>
                  </a:lnTo>
                  <a:lnTo>
                    <a:pt x="6" y="24"/>
                  </a:lnTo>
                  <a:lnTo>
                    <a:pt x="6" y="24"/>
                  </a:lnTo>
                  <a:lnTo>
                    <a:pt x="6" y="31"/>
                  </a:lnTo>
                  <a:lnTo>
                    <a:pt x="6" y="31"/>
                  </a:lnTo>
                  <a:lnTo>
                    <a:pt x="9" y="37"/>
                  </a:lnTo>
                  <a:lnTo>
                    <a:pt x="9" y="37"/>
                  </a:lnTo>
                  <a:lnTo>
                    <a:pt x="12" y="40"/>
                  </a:lnTo>
                  <a:lnTo>
                    <a:pt x="12" y="40"/>
                  </a:lnTo>
                  <a:lnTo>
                    <a:pt x="15" y="42"/>
                  </a:lnTo>
                  <a:lnTo>
                    <a:pt x="15" y="42"/>
                  </a:lnTo>
                  <a:lnTo>
                    <a:pt x="20" y="42"/>
                  </a:lnTo>
                  <a:lnTo>
                    <a:pt x="20" y="42"/>
                  </a:lnTo>
                  <a:lnTo>
                    <a:pt x="23" y="40"/>
                  </a:lnTo>
                  <a:lnTo>
                    <a:pt x="23" y="40"/>
                  </a:lnTo>
                  <a:lnTo>
                    <a:pt x="24" y="37"/>
                  </a:lnTo>
                  <a:lnTo>
                    <a:pt x="24" y="37"/>
                  </a:lnTo>
                  <a:lnTo>
                    <a:pt x="24" y="33"/>
                  </a:lnTo>
                  <a:lnTo>
                    <a:pt x="24"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1" name="Freeform 79"/>
            <p:cNvSpPr>
              <a:spLocks/>
            </p:cNvSpPr>
            <p:nvPr/>
          </p:nvSpPr>
          <p:spPr bwMode="auto">
            <a:xfrm>
              <a:off x="3580" y="1950"/>
              <a:ext cx="12" cy="21"/>
            </a:xfrm>
            <a:custGeom>
              <a:avLst/>
              <a:gdLst/>
              <a:ahLst/>
              <a:cxnLst>
                <a:cxn ang="0">
                  <a:pos x="27" y="45"/>
                </a:cxn>
                <a:cxn ang="0">
                  <a:pos x="26" y="45"/>
                </a:cxn>
                <a:cxn ang="0">
                  <a:pos x="26" y="47"/>
                </a:cxn>
                <a:cxn ang="0">
                  <a:pos x="26" y="47"/>
                </a:cxn>
                <a:cxn ang="0">
                  <a:pos x="2" y="47"/>
                </a:cxn>
                <a:cxn ang="0">
                  <a:pos x="0" y="47"/>
                </a:cxn>
                <a:cxn ang="0">
                  <a:pos x="0" y="47"/>
                </a:cxn>
                <a:cxn ang="0">
                  <a:pos x="0" y="45"/>
                </a:cxn>
                <a:cxn ang="0">
                  <a:pos x="0" y="45"/>
                </a:cxn>
                <a:cxn ang="0">
                  <a:pos x="0" y="44"/>
                </a:cxn>
                <a:cxn ang="0">
                  <a:pos x="0" y="42"/>
                </a:cxn>
                <a:cxn ang="0">
                  <a:pos x="0" y="42"/>
                </a:cxn>
                <a:cxn ang="0">
                  <a:pos x="2" y="42"/>
                </a:cxn>
                <a:cxn ang="0">
                  <a:pos x="11" y="7"/>
                </a:cxn>
                <a:cxn ang="0">
                  <a:pos x="2" y="12"/>
                </a:cxn>
                <a:cxn ang="0">
                  <a:pos x="0" y="12"/>
                </a:cxn>
                <a:cxn ang="0">
                  <a:pos x="0" y="12"/>
                </a:cxn>
                <a:cxn ang="0">
                  <a:pos x="0" y="12"/>
                </a:cxn>
                <a:cxn ang="0">
                  <a:pos x="0" y="10"/>
                </a:cxn>
                <a:cxn ang="0">
                  <a:pos x="0" y="9"/>
                </a:cxn>
                <a:cxn ang="0">
                  <a:pos x="0" y="9"/>
                </a:cxn>
                <a:cxn ang="0">
                  <a:pos x="0" y="7"/>
                </a:cxn>
                <a:cxn ang="0">
                  <a:pos x="11" y="1"/>
                </a:cxn>
                <a:cxn ang="0">
                  <a:pos x="12" y="0"/>
                </a:cxn>
                <a:cxn ang="0">
                  <a:pos x="12" y="0"/>
                </a:cxn>
                <a:cxn ang="0">
                  <a:pos x="14" y="0"/>
                </a:cxn>
                <a:cxn ang="0">
                  <a:pos x="14" y="0"/>
                </a:cxn>
                <a:cxn ang="0">
                  <a:pos x="15" y="0"/>
                </a:cxn>
                <a:cxn ang="0">
                  <a:pos x="17" y="1"/>
                </a:cxn>
                <a:cxn ang="0">
                  <a:pos x="17" y="1"/>
                </a:cxn>
                <a:cxn ang="0">
                  <a:pos x="17" y="1"/>
                </a:cxn>
                <a:cxn ang="0">
                  <a:pos x="26" y="42"/>
                </a:cxn>
                <a:cxn ang="0">
                  <a:pos x="26" y="42"/>
                </a:cxn>
                <a:cxn ang="0">
                  <a:pos x="26" y="42"/>
                </a:cxn>
                <a:cxn ang="0">
                  <a:pos x="26" y="44"/>
                </a:cxn>
                <a:cxn ang="0">
                  <a:pos x="27" y="45"/>
                </a:cxn>
              </a:cxnLst>
              <a:rect l="0" t="0" r="r" b="b"/>
              <a:pathLst>
                <a:path w="27" h="47">
                  <a:moveTo>
                    <a:pt x="27" y="45"/>
                  </a:moveTo>
                  <a:lnTo>
                    <a:pt x="27" y="45"/>
                  </a:lnTo>
                  <a:lnTo>
                    <a:pt x="26" y="45"/>
                  </a:lnTo>
                  <a:lnTo>
                    <a:pt x="26" y="45"/>
                  </a:lnTo>
                  <a:lnTo>
                    <a:pt x="26" y="47"/>
                  </a:lnTo>
                  <a:lnTo>
                    <a:pt x="26" y="47"/>
                  </a:lnTo>
                  <a:lnTo>
                    <a:pt x="26" y="47"/>
                  </a:lnTo>
                  <a:lnTo>
                    <a:pt x="26" y="47"/>
                  </a:lnTo>
                  <a:lnTo>
                    <a:pt x="26" y="47"/>
                  </a:lnTo>
                  <a:lnTo>
                    <a:pt x="2" y="47"/>
                  </a:lnTo>
                  <a:lnTo>
                    <a:pt x="2" y="47"/>
                  </a:lnTo>
                  <a:lnTo>
                    <a:pt x="0" y="47"/>
                  </a:lnTo>
                  <a:lnTo>
                    <a:pt x="0" y="47"/>
                  </a:lnTo>
                  <a:lnTo>
                    <a:pt x="0" y="47"/>
                  </a:lnTo>
                  <a:lnTo>
                    <a:pt x="0" y="47"/>
                  </a:lnTo>
                  <a:lnTo>
                    <a:pt x="0" y="45"/>
                  </a:lnTo>
                  <a:lnTo>
                    <a:pt x="0" y="45"/>
                  </a:lnTo>
                  <a:lnTo>
                    <a:pt x="0" y="45"/>
                  </a:lnTo>
                  <a:lnTo>
                    <a:pt x="0" y="45"/>
                  </a:lnTo>
                  <a:lnTo>
                    <a:pt x="0" y="44"/>
                  </a:lnTo>
                  <a:lnTo>
                    <a:pt x="0" y="44"/>
                  </a:lnTo>
                  <a:lnTo>
                    <a:pt x="0" y="42"/>
                  </a:lnTo>
                  <a:lnTo>
                    <a:pt x="0" y="42"/>
                  </a:lnTo>
                  <a:lnTo>
                    <a:pt x="0" y="42"/>
                  </a:lnTo>
                  <a:lnTo>
                    <a:pt x="0" y="42"/>
                  </a:lnTo>
                  <a:lnTo>
                    <a:pt x="2" y="42"/>
                  </a:lnTo>
                  <a:lnTo>
                    <a:pt x="11" y="42"/>
                  </a:lnTo>
                  <a:lnTo>
                    <a:pt x="11" y="7"/>
                  </a:lnTo>
                  <a:lnTo>
                    <a:pt x="2" y="12"/>
                  </a:lnTo>
                  <a:lnTo>
                    <a:pt x="2"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0"/>
                  </a:lnTo>
                  <a:lnTo>
                    <a:pt x="12" y="0"/>
                  </a:lnTo>
                  <a:lnTo>
                    <a:pt x="12" y="0"/>
                  </a:lnTo>
                  <a:lnTo>
                    <a:pt x="12" y="0"/>
                  </a:lnTo>
                  <a:lnTo>
                    <a:pt x="14" y="0"/>
                  </a:lnTo>
                  <a:lnTo>
                    <a:pt x="14" y="0"/>
                  </a:lnTo>
                  <a:lnTo>
                    <a:pt x="14" y="0"/>
                  </a:lnTo>
                  <a:lnTo>
                    <a:pt x="14" y="0"/>
                  </a:lnTo>
                  <a:lnTo>
                    <a:pt x="15" y="0"/>
                  </a:lnTo>
                  <a:lnTo>
                    <a:pt x="15" y="0"/>
                  </a:lnTo>
                  <a:lnTo>
                    <a:pt x="17" y="1"/>
                  </a:lnTo>
                  <a:lnTo>
                    <a:pt x="17" y="1"/>
                  </a:lnTo>
                  <a:lnTo>
                    <a:pt x="17" y="1"/>
                  </a:lnTo>
                  <a:lnTo>
                    <a:pt x="17" y="1"/>
                  </a:lnTo>
                  <a:lnTo>
                    <a:pt x="17" y="1"/>
                  </a:lnTo>
                  <a:lnTo>
                    <a:pt x="17" y="42"/>
                  </a:lnTo>
                  <a:lnTo>
                    <a:pt x="26" y="42"/>
                  </a:lnTo>
                  <a:lnTo>
                    <a:pt x="26" y="42"/>
                  </a:lnTo>
                  <a:lnTo>
                    <a:pt x="26" y="42"/>
                  </a:lnTo>
                  <a:lnTo>
                    <a:pt x="26" y="42"/>
                  </a:lnTo>
                  <a:lnTo>
                    <a:pt x="26" y="42"/>
                  </a:lnTo>
                  <a:lnTo>
                    <a:pt x="26" y="42"/>
                  </a:lnTo>
                  <a:lnTo>
                    <a:pt x="26" y="44"/>
                  </a:lnTo>
                  <a:lnTo>
                    <a:pt x="26" y="44"/>
                  </a:lnTo>
                  <a:lnTo>
                    <a:pt x="27" y="45"/>
                  </a:lnTo>
                  <a:lnTo>
                    <a:pt x="27"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2" name="Freeform 80"/>
            <p:cNvSpPr>
              <a:spLocks noEditPoints="1"/>
            </p:cNvSpPr>
            <p:nvPr/>
          </p:nvSpPr>
          <p:spPr bwMode="auto">
            <a:xfrm>
              <a:off x="3605" y="1948"/>
              <a:ext cx="14" cy="21"/>
            </a:xfrm>
            <a:custGeom>
              <a:avLst/>
              <a:gdLst/>
              <a:ahLst/>
              <a:cxnLst>
                <a:cxn ang="0">
                  <a:pos x="34" y="23"/>
                </a:cxn>
                <a:cxn ang="0">
                  <a:pos x="32" y="33"/>
                </a:cxn>
                <a:cxn ang="0">
                  <a:pos x="29" y="41"/>
                </a:cxn>
                <a:cxn ang="0">
                  <a:pos x="24" y="45"/>
                </a:cxn>
                <a:cxn ang="0">
                  <a:pos x="21" y="47"/>
                </a:cxn>
                <a:cxn ang="0">
                  <a:pos x="17" y="47"/>
                </a:cxn>
                <a:cxn ang="0">
                  <a:pos x="9" y="45"/>
                </a:cxn>
                <a:cxn ang="0">
                  <a:pos x="5" y="41"/>
                </a:cxn>
                <a:cxn ang="0">
                  <a:pos x="2" y="33"/>
                </a:cxn>
                <a:cxn ang="0">
                  <a:pos x="0" y="23"/>
                </a:cxn>
                <a:cxn ang="0">
                  <a:pos x="2" y="14"/>
                </a:cxn>
                <a:cxn ang="0">
                  <a:pos x="5" y="6"/>
                </a:cxn>
                <a:cxn ang="0">
                  <a:pos x="6" y="3"/>
                </a:cxn>
                <a:cxn ang="0">
                  <a:pos x="9" y="2"/>
                </a:cxn>
                <a:cxn ang="0">
                  <a:pos x="17" y="0"/>
                </a:cxn>
                <a:cxn ang="0">
                  <a:pos x="21" y="0"/>
                </a:cxn>
                <a:cxn ang="0">
                  <a:pos x="24" y="2"/>
                </a:cxn>
                <a:cxn ang="0">
                  <a:pos x="29" y="6"/>
                </a:cxn>
                <a:cxn ang="0">
                  <a:pos x="32" y="14"/>
                </a:cxn>
                <a:cxn ang="0">
                  <a:pos x="34" y="23"/>
                </a:cxn>
                <a:cxn ang="0">
                  <a:pos x="26" y="24"/>
                </a:cxn>
                <a:cxn ang="0">
                  <a:pos x="26" y="18"/>
                </a:cxn>
                <a:cxn ang="0">
                  <a:pos x="26" y="12"/>
                </a:cxn>
                <a:cxn ang="0">
                  <a:pos x="24" y="9"/>
                </a:cxn>
                <a:cxn ang="0">
                  <a:pos x="23" y="6"/>
                </a:cxn>
                <a:cxn ang="0">
                  <a:pos x="20" y="5"/>
                </a:cxn>
                <a:cxn ang="0">
                  <a:pos x="17" y="5"/>
                </a:cxn>
                <a:cxn ang="0">
                  <a:pos x="12" y="6"/>
                </a:cxn>
                <a:cxn ang="0">
                  <a:pos x="9" y="11"/>
                </a:cxn>
                <a:cxn ang="0">
                  <a:pos x="8" y="15"/>
                </a:cxn>
                <a:cxn ang="0">
                  <a:pos x="8" y="23"/>
                </a:cxn>
                <a:cxn ang="0">
                  <a:pos x="8" y="32"/>
                </a:cxn>
                <a:cxn ang="0">
                  <a:pos x="9" y="38"/>
                </a:cxn>
                <a:cxn ang="0">
                  <a:pos x="12" y="41"/>
                </a:cxn>
                <a:cxn ang="0">
                  <a:pos x="17" y="42"/>
                </a:cxn>
                <a:cxn ang="0">
                  <a:pos x="20" y="41"/>
                </a:cxn>
                <a:cxn ang="0">
                  <a:pos x="23" y="39"/>
                </a:cxn>
                <a:cxn ang="0">
                  <a:pos x="24" y="36"/>
                </a:cxn>
                <a:cxn ang="0">
                  <a:pos x="26" y="33"/>
                </a:cxn>
                <a:cxn ang="0">
                  <a:pos x="26" y="29"/>
                </a:cxn>
                <a:cxn ang="0">
                  <a:pos x="26" y="24"/>
                </a:cxn>
              </a:cxnLst>
              <a:rect l="0" t="0" r="r" b="b"/>
              <a:pathLst>
                <a:path w="34" h="47">
                  <a:moveTo>
                    <a:pt x="34" y="23"/>
                  </a:moveTo>
                  <a:lnTo>
                    <a:pt x="34" y="23"/>
                  </a:lnTo>
                  <a:lnTo>
                    <a:pt x="32" y="33"/>
                  </a:lnTo>
                  <a:lnTo>
                    <a:pt x="32" y="33"/>
                  </a:lnTo>
                  <a:lnTo>
                    <a:pt x="29" y="41"/>
                  </a:lnTo>
                  <a:lnTo>
                    <a:pt x="29" y="41"/>
                  </a:lnTo>
                  <a:lnTo>
                    <a:pt x="27" y="44"/>
                  </a:lnTo>
                  <a:lnTo>
                    <a:pt x="24" y="45"/>
                  </a:lnTo>
                  <a:lnTo>
                    <a:pt x="24" y="45"/>
                  </a:lnTo>
                  <a:lnTo>
                    <a:pt x="21" y="47"/>
                  </a:lnTo>
                  <a:lnTo>
                    <a:pt x="17" y="47"/>
                  </a:lnTo>
                  <a:lnTo>
                    <a:pt x="17" y="47"/>
                  </a:lnTo>
                  <a:lnTo>
                    <a:pt x="9" y="45"/>
                  </a:lnTo>
                  <a:lnTo>
                    <a:pt x="9" y="45"/>
                  </a:lnTo>
                  <a:lnTo>
                    <a:pt x="6" y="44"/>
                  </a:lnTo>
                  <a:lnTo>
                    <a:pt x="5" y="41"/>
                  </a:lnTo>
                  <a:lnTo>
                    <a:pt x="5" y="41"/>
                  </a:lnTo>
                  <a:lnTo>
                    <a:pt x="2" y="33"/>
                  </a:lnTo>
                  <a:lnTo>
                    <a:pt x="2" y="33"/>
                  </a:lnTo>
                  <a:lnTo>
                    <a:pt x="0" y="23"/>
                  </a:lnTo>
                  <a:lnTo>
                    <a:pt x="0" y="23"/>
                  </a:lnTo>
                  <a:lnTo>
                    <a:pt x="2" y="14"/>
                  </a:lnTo>
                  <a:lnTo>
                    <a:pt x="2" y="14"/>
                  </a:lnTo>
                  <a:lnTo>
                    <a:pt x="5" y="6"/>
                  </a:lnTo>
                  <a:lnTo>
                    <a:pt x="5" y="6"/>
                  </a:lnTo>
                  <a:lnTo>
                    <a:pt x="6" y="3"/>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4" y="23"/>
                  </a:lnTo>
                  <a:lnTo>
                    <a:pt x="34" y="23"/>
                  </a:lnTo>
                  <a:close/>
                  <a:moveTo>
                    <a:pt x="26" y="24"/>
                  </a:moveTo>
                  <a:lnTo>
                    <a:pt x="26" y="24"/>
                  </a:lnTo>
                  <a:lnTo>
                    <a:pt x="26" y="18"/>
                  </a:lnTo>
                  <a:lnTo>
                    <a:pt x="26" y="18"/>
                  </a:lnTo>
                  <a:lnTo>
                    <a:pt x="26" y="12"/>
                  </a:lnTo>
                  <a:lnTo>
                    <a:pt x="26" y="12"/>
                  </a:lnTo>
                  <a:lnTo>
                    <a:pt x="24" y="9"/>
                  </a:lnTo>
                  <a:lnTo>
                    <a:pt x="24" y="9"/>
                  </a:lnTo>
                  <a:lnTo>
                    <a:pt x="23" y="6"/>
                  </a:lnTo>
                  <a:lnTo>
                    <a:pt x="23" y="6"/>
                  </a:lnTo>
                  <a:lnTo>
                    <a:pt x="20" y="5"/>
                  </a:lnTo>
                  <a:lnTo>
                    <a:pt x="20" y="5"/>
                  </a:lnTo>
                  <a:lnTo>
                    <a:pt x="17" y="5"/>
                  </a:lnTo>
                  <a:lnTo>
                    <a:pt x="17" y="5"/>
                  </a:lnTo>
                  <a:lnTo>
                    <a:pt x="12" y="6"/>
                  </a:lnTo>
                  <a:lnTo>
                    <a:pt x="12" y="6"/>
                  </a:lnTo>
                  <a:lnTo>
                    <a:pt x="9" y="11"/>
                  </a:lnTo>
                  <a:lnTo>
                    <a:pt x="9" y="11"/>
                  </a:lnTo>
                  <a:lnTo>
                    <a:pt x="8" y="15"/>
                  </a:lnTo>
                  <a:lnTo>
                    <a:pt x="8" y="15"/>
                  </a:lnTo>
                  <a:lnTo>
                    <a:pt x="8" y="23"/>
                  </a:lnTo>
                  <a:lnTo>
                    <a:pt x="8" y="23"/>
                  </a:lnTo>
                  <a:lnTo>
                    <a:pt x="8" y="32"/>
                  </a:lnTo>
                  <a:lnTo>
                    <a:pt x="8" y="32"/>
                  </a:lnTo>
                  <a:lnTo>
                    <a:pt x="9" y="38"/>
                  </a:lnTo>
                  <a:lnTo>
                    <a:pt x="9" y="38"/>
                  </a:lnTo>
                  <a:lnTo>
                    <a:pt x="12" y="41"/>
                  </a:lnTo>
                  <a:lnTo>
                    <a:pt x="12" y="41"/>
                  </a:lnTo>
                  <a:lnTo>
                    <a:pt x="17" y="42"/>
                  </a:lnTo>
                  <a:lnTo>
                    <a:pt x="17" y="42"/>
                  </a:lnTo>
                  <a:lnTo>
                    <a:pt x="20" y="41"/>
                  </a:lnTo>
                  <a:lnTo>
                    <a:pt x="20" y="41"/>
                  </a:lnTo>
                  <a:lnTo>
                    <a:pt x="23" y="39"/>
                  </a:lnTo>
                  <a:lnTo>
                    <a:pt x="23" y="39"/>
                  </a:lnTo>
                  <a:lnTo>
                    <a:pt x="24" y="36"/>
                  </a:lnTo>
                  <a:lnTo>
                    <a:pt x="24" y="36"/>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3" name="Freeform 81"/>
            <p:cNvSpPr>
              <a:spLocks noEditPoints="1"/>
            </p:cNvSpPr>
            <p:nvPr/>
          </p:nvSpPr>
          <p:spPr bwMode="auto">
            <a:xfrm>
              <a:off x="3836" y="2073"/>
              <a:ext cx="15" cy="22"/>
            </a:xfrm>
            <a:custGeom>
              <a:avLst/>
              <a:gdLst/>
              <a:ahLst/>
              <a:cxnLst>
                <a:cxn ang="0">
                  <a:pos x="32" y="24"/>
                </a:cxn>
                <a:cxn ang="0">
                  <a:pos x="32" y="33"/>
                </a:cxn>
                <a:cxn ang="0">
                  <a:pos x="29" y="41"/>
                </a:cxn>
                <a:cxn ang="0">
                  <a:pos x="24" y="45"/>
                </a:cxn>
                <a:cxn ang="0">
                  <a:pos x="20" y="47"/>
                </a:cxn>
                <a:cxn ang="0">
                  <a:pos x="15" y="48"/>
                </a:cxn>
                <a:cxn ang="0">
                  <a:pos x="9" y="47"/>
                </a:cxn>
                <a:cxn ang="0">
                  <a:pos x="3"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2" y="24"/>
                </a:cxn>
                <a:cxn ang="0">
                  <a:pos x="26" y="24"/>
                </a:cxn>
                <a:cxn ang="0">
                  <a:pos x="26" y="18"/>
                </a:cxn>
                <a:cxn ang="0">
                  <a:pos x="26" y="14"/>
                </a:cxn>
                <a:cxn ang="0">
                  <a:pos x="24" y="9"/>
                </a:cxn>
                <a:cxn ang="0">
                  <a:pos x="23" y="8"/>
                </a:cxn>
                <a:cxn ang="0">
                  <a:pos x="20" y="6"/>
                </a:cxn>
                <a:cxn ang="0">
                  <a:pos x="17" y="5"/>
                </a:cxn>
                <a:cxn ang="0">
                  <a:pos x="12" y="6"/>
                </a:cxn>
                <a:cxn ang="0">
                  <a:pos x="9" y="11"/>
                </a:cxn>
                <a:cxn ang="0">
                  <a:pos x="8" y="17"/>
                </a:cxn>
                <a:cxn ang="0">
                  <a:pos x="6" y="24"/>
                </a:cxn>
                <a:cxn ang="0">
                  <a:pos x="8" y="32"/>
                </a:cxn>
                <a:cxn ang="0">
                  <a:pos x="9" y="38"/>
                </a:cxn>
                <a:cxn ang="0">
                  <a:pos x="12" y="42"/>
                </a:cxn>
                <a:cxn ang="0">
                  <a:pos x="17" y="42"/>
                </a:cxn>
                <a:cxn ang="0">
                  <a:pos x="20" y="42"/>
                </a:cxn>
                <a:cxn ang="0">
                  <a:pos x="23" y="41"/>
                </a:cxn>
                <a:cxn ang="0">
                  <a:pos x="24" y="38"/>
                </a:cxn>
                <a:cxn ang="0">
                  <a:pos x="26" y="33"/>
                </a:cxn>
                <a:cxn ang="0">
                  <a:pos x="26" y="29"/>
                </a:cxn>
                <a:cxn ang="0">
                  <a:pos x="26" y="24"/>
                </a:cxn>
              </a:cxnLst>
              <a:rect l="0" t="0" r="r" b="b"/>
              <a:pathLst>
                <a:path w="32" h="48">
                  <a:moveTo>
                    <a:pt x="32" y="24"/>
                  </a:moveTo>
                  <a:lnTo>
                    <a:pt x="32" y="24"/>
                  </a:lnTo>
                  <a:lnTo>
                    <a:pt x="32" y="33"/>
                  </a:lnTo>
                  <a:lnTo>
                    <a:pt x="32" y="33"/>
                  </a:lnTo>
                  <a:lnTo>
                    <a:pt x="29" y="41"/>
                  </a:lnTo>
                  <a:lnTo>
                    <a:pt x="29" y="41"/>
                  </a:lnTo>
                  <a:lnTo>
                    <a:pt x="26" y="44"/>
                  </a:lnTo>
                  <a:lnTo>
                    <a:pt x="24" y="45"/>
                  </a:lnTo>
                  <a:lnTo>
                    <a:pt x="24" y="45"/>
                  </a:lnTo>
                  <a:lnTo>
                    <a:pt x="20" y="47"/>
                  </a:lnTo>
                  <a:lnTo>
                    <a:pt x="15" y="48"/>
                  </a:lnTo>
                  <a:lnTo>
                    <a:pt x="15" y="48"/>
                  </a:lnTo>
                  <a:lnTo>
                    <a:pt x="9" y="47"/>
                  </a:lnTo>
                  <a:lnTo>
                    <a:pt x="9" y="47"/>
                  </a:lnTo>
                  <a:lnTo>
                    <a:pt x="6" y="44"/>
                  </a:lnTo>
                  <a:lnTo>
                    <a:pt x="3" y="42"/>
                  </a:lnTo>
                  <a:lnTo>
                    <a:pt x="3" y="42"/>
                  </a:lnTo>
                  <a:lnTo>
                    <a:pt x="2" y="35"/>
                  </a:lnTo>
                  <a:lnTo>
                    <a:pt x="2" y="35"/>
                  </a:lnTo>
                  <a:lnTo>
                    <a:pt x="0" y="24"/>
                  </a:lnTo>
                  <a:lnTo>
                    <a:pt x="0" y="24"/>
                  </a:lnTo>
                  <a:lnTo>
                    <a:pt x="2" y="14"/>
                  </a:lnTo>
                  <a:lnTo>
                    <a:pt x="2" y="14"/>
                  </a:lnTo>
                  <a:lnTo>
                    <a:pt x="5" y="6"/>
                  </a:lnTo>
                  <a:lnTo>
                    <a:pt x="5" y="6"/>
                  </a:lnTo>
                  <a:lnTo>
                    <a:pt x="6" y="5"/>
                  </a:lnTo>
                  <a:lnTo>
                    <a:pt x="9" y="2"/>
                  </a:lnTo>
                  <a:lnTo>
                    <a:pt x="9" y="2"/>
                  </a:lnTo>
                  <a:lnTo>
                    <a:pt x="12" y="0"/>
                  </a:lnTo>
                  <a:lnTo>
                    <a:pt x="17" y="0"/>
                  </a:lnTo>
                  <a:lnTo>
                    <a:pt x="17" y="0"/>
                  </a:lnTo>
                  <a:lnTo>
                    <a:pt x="21" y="0"/>
                  </a:lnTo>
                  <a:lnTo>
                    <a:pt x="24" y="2"/>
                  </a:lnTo>
                  <a:lnTo>
                    <a:pt x="24" y="2"/>
                  </a:lnTo>
                  <a:lnTo>
                    <a:pt x="27" y="3"/>
                  </a:lnTo>
                  <a:lnTo>
                    <a:pt x="29" y="6"/>
                  </a:lnTo>
                  <a:lnTo>
                    <a:pt x="29" y="6"/>
                  </a:lnTo>
                  <a:lnTo>
                    <a:pt x="32" y="14"/>
                  </a:lnTo>
                  <a:lnTo>
                    <a:pt x="32" y="14"/>
                  </a:lnTo>
                  <a:lnTo>
                    <a:pt x="32" y="24"/>
                  </a:lnTo>
                  <a:lnTo>
                    <a:pt x="32" y="24"/>
                  </a:lnTo>
                  <a:close/>
                  <a:moveTo>
                    <a:pt x="26" y="24"/>
                  </a:moveTo>
                  <a:lnTo>
                    <a:pt x="26"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6" y="24"/>
                  </a:lnTo>
                  <a:lnTo>
                    <a:pt x="6"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4" name="Freeform 82"/>
            <p:cNvSpPr>
              <a:spLocks/>
            </p:cNvSpPr>
            <p:nvPr/>
          </p:nvSpPr>
          <p:spPr bwMode="auto">
            <a:xfrm>
              <a:off x="3867" y="2073"/>
              <a:ext cx="13" cy="21"/>
            </a:xfrm>
            <a:custGeom>
              <a:avLst/>
              <a:gdLst/>
              <a:ahLst/>
              <a:cxnLst>
                <a:cxn ang="0">
                  <a:pos x="27" y="45"/>
                </a:cxn>
                <a:cxn ang="0">
                  <a:pos x="27" y="45"/>
                </a:cxn>
                <a:cxn ang="0">
                  <a:pos x="27" y="47"/>
                </a:cxn>
                <a:cxn ang="0">
                  <a:pos x="26" y="47"/>
                </a:cxn>
                <a:cxn ang="0">
                  <a:pos x="2" y="47"/>
                </a:cxn>
                <a:cxn ang="0">
                  <a:pos x="2" y="47"/>
                </a:cxn>
                <a:cxn ang="0">
                  <a:pos x="0" y="47"/>
                </a:cxn>
                <a:cxn ang="0">
                  <a:pos x="0" y="45"/>
                </a:cxn>
                <a:cxn ang="0">
                  <a:pos x="0" y="45"/>
                </a:cxn>
                <a:cxn ang="0">
                  <a:pos x="0" y="44"/>
                </a:cxn>
                <a:cxn ang="0">
                  <a:pos x="0" y="42"/>
                </a:cxn>
                <a:cxn ang="0">
                  <a:pos x="2" y="42"/>
                </a:cxn>
                <a:cxn ang="0">
                  <a:pos x="2" y="42"/>
                </a:cxn>
                <a:cxn ang="0">
                  <a:pos x="11" y="8"/>
                </a:cxn>
                <a:cxn ang="0">
                  <a:pos x="2" y="12"/>
                </a:cxn>
                <a:cxn ang="0">
                  <a:pos x="2" y="12"/>
                </a:cxn>
                <a:cxn ang="0">
                  <a:pos x="0" y="12"/>
                </a:cxn>
                <a:cxn ang="0">
                  <a:pos x="0" y="12"/>
                </a:cxn>
                <a:cxn ang="0">
                  <a:pos x="0" y="11"/>
                </a:cxn>
                <a:cxn ang="0">
                  <a:pos x="0" y="9"/>
                </a:cxn>
                <a:cxn ang="0">
                  <a:pos x="0" y="9"/>
                </a:cxn>
                <a:cxn ang="0">
                  <a:pos x="0" y="8"/>
                </a:cxn>
                <a:cxn ang="0">
                  <a:pos x="12" y="2"/>
                </a:cxn>
                <a:cxn ang="0">
                  <a:pos x="12" y="2"/>
                </a:cxn>
                <a:cxn ang="0">
                  <a:pos x="12" y="0"/>
                </a:cxn>
                <a:cxn ang="0">
                  <a:pos x="14" y="0"/>
                </a:cxn>
                <a:cxn ang="0">
                  <a:pos x="15" y="0"/>
                </a:cxn>
                <a:cxn ang="0">
                  <a:pos x="15" y="0"/>
                </a:cxn>
                <a:cxn ang="0">
                  <a:pos x="17" y="2"/>
                </a:cxn>
                <a:cxn ang="0">
                  <a:pos x="17" y="2"/>
                </a:cxn>
                <a:cxn ang="0">
                  <a:pos x="17" y="2"/>
                </a:cxn>
                <a:cxn ang="0">
                  <a:pos x="26" y="42"/>
                </a:cxn>
                <a:cxn ang="0">
                  <a:pos x="26" y="42"/>
                </a:cxn>
                <a:cxn ang="0">
                  <a:pos x="27" y="42"/>
                </a:cxn>
                <a:cxn ang="0">
                  <a:pos x="27" y="44"/>
                </a:cxn>
                <a:cxn ang="0">
                  <a:pos x="27" y="45"/>
                </a:cxn>
              </a:cxnLst>
              <a:rect l="0" t="0" r="r" b="b"/>
              <a:pathLst>
                <a:path w="27" h="47">
                  <a:moveTo>
                    <a:pt x="27" y="45"/>
                  </a:moveTo>
                  <a:lnTo>
                    <a:pt x="27" y="45"/>
                  </a:lnTo>
                  <a:lnTo>
                    <a:pt x="27" y="45"/>
                  </a:lnTo>
                  <a:lnTo>
                    <a:pt x="27" y="45"/>
                  </a:lnTo>
                  <a:lnTo>
                    <a:pt x="27" y="47"/>
                  </a:lnTo>
                  <a:lnTo>
                    <a:pt x="27" y="47"/>
                  </a:lnTo>
                  <a:lnTo>
                    <a:pt x="26" y="47"/>
                  </a:lnTo>
                  <a:lnTo>
                    <a:pt x="26" y="47"/>
                  </a:lnTo>
                  <a:lnTo>
                    <a:pt x="26" y="47"/>
                  </a:lnTo>
                  <a:lnTo>
                    <a:pt x="2" y="47"/>
                  </a:lnTo>
                  <a:lnTo>
                    <a:pt x="2" y="47"/>
                  </a:lnTo>
                  <a:lnTo>
                    <a:pt x="2" y="47"/>
                  </a:lnTo>
                  <a:lnTo>
                    <a:pt x="2" y="47"/>
                  </a:lnTo>
                  <a:lnTo>
                    <a:pt x="0" y="47"/>
                  </a:lnTo>
                  <a:lnTo>
                    <a:pt x="0" y="47"/>
                  </a:lnTo>
                  <a:lnTo>
                    <a:pt x="0" y="45"/>
                  </a:lnTo>
                  <a:lnTo>
                    <a:pt x="0" y="45"/>
                  </a:lnTo>
                  <a:lnTo>
                    <a:pt x="0" y="45"/>
                  </a:lnTo>
                  <a:lnTo>
                    <a:pt x="0" y="45"/>
                  </a:lnTo>
                  <a:lnTo>
                    <a:pt x="0" y="44"/>
                  </a:lnTo>
                  <a:lnTo>
                    <a:pt x="0" y="44"/>
                  </a:lnTo>
                  <a:lnTo>
                    <a:pt x="0" y="42"/>
                  </a:lnTo>
                  <a:lnTo>
                    <a:pt x="0" y="42"/>
                  </a:lnTo>
                  <a:lnTo>
                    <a:pt x="2" y="42"/>
                  </a:lnTo>
                  <a:lnTo>
                    <a:pt x="2" y="42"/>
                  </a:lnTo>
                  <a:lnTo>
                    <a:pt x="2" y="42"/>
                  </a:lnTo>
                  <a:lnTo>
                    <a:pt x="11" y="42"/>
                  </a:lnTo>
                  <a:lnTo>
                    <a:pt x="11" y="8"/>
                  </a:lnTo>
                  <a:lnTo>
                    <a:pt x="2" y="12"/>
                  </a:lnTo>
                  <a:lnTo>
                    <a:pt x="2" y="12"/>
                  </a:lnTo>
                  <a:lnTo>
                    <a:pt x="2" y="12"/>
                  </a:lnTo>
                  <a:lnTo>
                    <a:pt x="2"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2" y="8"/>
                  </a:lnTo>
                  <a:lnTo>
                    <a:pt x="12" y="2"/>
                  </a:lnTo>
                  <a:lnTo>
                    <a:pt x="12" y="2"/>
                  </a:lnTo>
                  <a:lnTo>
                    <a:pt x="12" y="2"/>
                  </a:lnTo>
                  <a:lnTo>
                    <a:pt x="12" y="2"/>
                  </a:lnTo>
                  <a:lnTo>
                    <a:pt x="12" y="0"/>
                  </a:lnTo>
                  <a:lnTo>
                    <a:pt x="12" y="0"/>
                  </a:lnTo>
                  <a:lnTo>
                    <a:pt x="14" y="0"/>
                  </a:lnTo>
                  <a:lnTo>
                    <a:pt x="14" y="0"/>
                  </a:lnTo>
                  <a:lnTo>
                    <a:pt x="15" y="0"/>
                  </a:lnTo>
                  <a:lnTo>
                    <a:pt x="15" y="0"/>
                  </a:lnTo>
                  <a:lnTo>
                    <a:pt x="15" y="0"/>
                  </a:lnTo>
                  <a:lnTo>
                    <a:pt x="15" y="0"/>
                  </a:lnTo>
                  <a:lnTo>
                    <a:pt x="17" y="2"/>
                  </a:lnTo>
                  <a:lnTo>
                    <a:pt x="17" y="2"/>
                  </a:lnTo>
                  <a:lnTo>
                    <a:pt x="17" y="2"/>
                  </a:lnTo>
                  <a:lnTo>
                    <a:pt x="17" y="2"/>
                  </a:lnTo>
                  <a:lnTo>
                    <a:pt x="17" y="2"/>
                  </a:lnTo>
                  <a:lnTo>
                    <a:pt x="17" y="42"/>
                  </a:lnTo>
                  <a:lnTo>
                    <a:pt x="26" y="42"/>
                  </a:lnTo>
                  <a:lnTo>
                    <a:pt x="26" y="42"/>
                  </a:lnTo>
                  <a:lnTo>
                    <a:pt x="26" y="42"/>
                  </a:lnTo>
                  <a:lnTo>
                    <a:pt x="26" y="42"/>
                  </a:lnTo>
                  <a:lnTo>
                    <a:pt x="27" y="42"/>
                  </a:lnTo>
                  <a:lnTo>
                    <a:pt x="27" y="42"/>
                  </a:lnTo>
                  <a:lnTo>
                    <a:pt x="27" y="44"/>
                  </a:lnTo>
                  <a:lnTo>
                    <a:pt x="27" y="44"/>
                  </a:lnTo>
                  <a:lnTo>
                    <a:pt x="27" y="45"/>
                  </a:lnTo>
                  <a:lnTo>
                    <a:pt x="27"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5" name="Freeform 83"/>
            <p:cNvSpPr>
              <a:spLocks noEditPoints="1"/>
            </p:cNvSpPr>
            <p:nvPr/>
          </p:nvSpPr>
          <p:spPr bwMode="auto">
            <a:xfrm>
              <a:off x="3893" y="2071"/>
              <a:ext cx="15" cy="21"/>
            </a:xfrm>
            <a:custGeom>
              <a:avLst/>
              <a:gdLst/>
              <a:ahLst/>
              <a:cxnLst>
                <a:cxn ang="0">
                  <a:pos x="31" y="22"/>
                </a:cxn>
                <a:cxn ang="0">
                  <a:pos x="30" y="33"/>
                </a:cxn>
                <a:cxn ang="0">
                  <a:pos x="28" y="40"/>
                </a:cxn>
                <a:cxn ang="0">
                  <a:pos x="22" y="45"/>
                </a:cxn>
                <a:cxn ang="0">
                  <a:pos x="19" y="46"/>
                </a:cxn>
                <a:cxn ang="0">
                  <a:pos x="15" y="46"/>
                </a:cxn>
                <a:cxn ang="0">
                  <a:pos x="7" y="45"/>
                </a:cxn>
                <a:cxn ang="0">
                  <a:pos x="3" y="40"/>
                </a:cxn>
                <a:cxn ang="0">
                  <a:pos x="0" y="33"/>
                </a:cxn>
                <a:cxn ang="0">
                  <a:pos x="0" y="24"/>
                </a:cxn>
                <a:cxn ang="0">
                  <a:pos x="0" y="13"/>
                </a:cxn>
                <a:cxn ang="0">
                  <a:pos x="3" y="6"/>
                </a:cxn>
                <a:cxn ang="0">
                  <a:pos x="6" y="3"/>
                </a:cxn>
                <a:cxn ang="0">
                  <a:pos x="9" y="1"/>
                </a:cxn>
                <a:cxn ang="0">
                  <a:pos x="16" y="0"/>
                </a:cxn>
                <a:cxn ang="0">
                  <a:pos x="19" y="0"/>
                </a:cxn>
                <a:cxn ang="0">
                  <a:pos x="24" y="1"/>
                </a:cxn>
                <a:cxn ang="0">
                  <a:pos x="28" y="6"/>
                </a:cxn>
                <a:cxn ang="0">
                  <a:pos x="30" y="13"/>
                </a:cxn>
                <a:cxn ang="0">
                  <a:pos x="31" y="22"/>
                </a:cxn>
                <a:cxn ang="0">
                  <a:pos x="25" y="24"/>
                </a:cxn>
                <a:cxn ang="0">
                  <a:pos x="25" y="18"/>
                </a:cxn>
                <a:cxn ang="0">
                  <a:pos x="24" y="12"/>
                </a:cxn>
                <a:cxn ang="0">
                  <a:pos x="22" y="9"/>
                </a:cxn>
                <a:cxn ang="0">
                  <a:pos x="21" y="6"/>
                </a:cxn>
                <a:cxn ang="0">
                  <a:pos x="18" y="4"/>
                </a:cxn>
                <a:cxn ang="0">
                  <a:pos x="15" y="4"/>
                </a:cxn>
                <a:cxn ang="0">
                  <a:pos x="10" y="6"/>
                </a:cxn>
                <a:cxn ang="0">
                  <a:pos x="7" y="10"/>
                </a:cxn>
                <a:cxn ang="0">
                  <a:pos x="6" y="15"/>
                </a:cxn>
                <a:cxn ang="0">
                  <a:pos x="6" y="22"/>
                </a:cxn>
                <a:cxn ang="0">
                  <a:pos x="6" y="31"/>
                </a:cxn>
                <a:cxn ang="0">
                  <a:pos x="7" y="37"/>
                </a:cxn>
                <a:cxn ang="0">
                  <a:pos x="10" y="40"/>
                </a:cxn>
                <a:cxn ang="0">
                  <a:pos x="15" y="42"/>
                </a:cxn>
                <a:cxn ang="0">
                  <a:pos x="19" y="40"/>
                </a:cxn>
                <a:cxn ang="0">
                  <a:pos x="21" y="39"/>
                </a:cxn>
                <a:cxn ang="0">
                  <a:pos x="24" y="36"/>
                </a:cxn>
                <a:cxn ang="0">
                  <a:pos x="24" y="33"/>
                </a:cxn>
                <a:cxn ang="0">
                  <a:pos x="25" y="28"/>
                </a:cxn>
                <a:cxn ang="0">
                  <a:pos x="25" y="24"/>
                </a:cxn>
              </a:cxnLst>
              <a:rect l="0" t="0" r="r" b="b"/>
              <a:pathLst>
                <a:path w="31" h="46">
                  <a:moveTo>
                    <a:pt x="31" y="22"/>
                  </a:moveTo>
                  <a:lnTo>
                    <a:pt x="31" y="22"/>
                  </a:lnTo>
                  <a:lnTo>
                    <a:pt x="30" y="33"/>
                  </a:lnTo>
                  <a:lnTo>
                    <a:pt x="30" y="33"/>
                  </a:lnTo>
                  <a:lnTo>
                    <a:pt x="28" y="40"/>
                  </a:lnTo>
                  <a:lnTo>
                    <a:pt x="28" y="40"/>
                  </a:lnTo>
                  <a:lnTo>
                    <a:pt x="25" y="43"/>
                  </a:lnTo>
                  <a:lnTo>
                    <a:pt x="22" y="45"/>
                  </a:lnTo>
                  <a:lnTo>
                    <a:pt x="22" y="45"/>
                  </a:lnTo>
                  <a:lnTo>
                    <a:pt x="19" y="46"/>
                  </a:lnTo>
                  <a:lnTo>
                    <a:pt x="15" y="46"/>
                  </a:lnTo>
                  <a:lnTo>
                    <a:pt x="15" y="46"/>
                  </a:lnTo>
                  <a:lnTo>
                    <a:pt x="7" y="45"/>
                  </a:lnTo>
                  <a:lnTo>
                    <a:pt x="7" y="45"/>
                  </a:lnTo>
                  <a:lnTo>
                    <a:pt x="4" y="43"/>
                  </a:lnTo>
                  <a:lnTo>
                    <a:pt x="3" y="40"/>
                  </a:lnTo>
                  <a:lnTo>
                    <a:pt x="3" y="40"/>
                  </a:lnTo>
                  <a:lnTo>
                    <a:pt x="0" y="33"/>
                  </a:lnTo>
                  <a:lnTo>
                    <a:pt x="0" y="33"/>
                  </a:lnTo>
                  <a:lnTo>
                    <a:pt x="0" y="24"/>
                  </a:lnTo>
                  <a:lnTo>
                    <a:pt x="0" y="24"/>
                  </a:lnTo>
                  <a:lnTo>
                    <a:pt x="0" y="13"/>
                  </a:lnTo>
                  <a:lnTo>
                    <a:pt x="0" y="13"/>
                  </a:lnTo>
                  <a:lnTo>
                    <a:pt x="3" y="6"/>
                  </a:lnTo>
                  <a:lnTo>
                    <a:pt x="3" y="6"/>
                  </a:lnTo>
                  <a:lnTo>
                    <a:pt x="6" y="3"/>
                  </a:lnTo>
                  <a:lnTo>
                    <a:pt x="9" y="1"/>
                  </a:lnTo>
                  <a:lnTo>
                    <a:pt x="9" y="1"/>
                  </a:lnTo>
                  <a:lnTo>
                    <a:pt x="12" y="0"/>
                  </a:lnTo>
                  <a:lnTo>
                    <a:pt x="16" y="0"/>
                  </a:lnTo>
                  <a:lnTo>
                    <a:pt x="16" y="0"/>
                  </a:lnTo>
                  <a:lnTo>
                    <a:pt x="19" y="0"/>
                  </a:lnTo>
                  <a:lnTo>
                    <a:pt x="24" y="1"/>
                  </a:lnTo>
                  <a:lnTo>
                    <a:pt x="24" y="1"/>
                  </a:lnTo>
                  <a:lnTo>
                    <a:pt x="25" y="3"/>
                  </a:lnTo>
                  <a:lnTo>
                    <a:pt x="28" y="6"/>
                  </a:lnTo>
                  <a:lnTo>
                    <a:pt x="28" y="6"/>
                  </a:lnTo>
                  <a:lnTo>
                    <a:pt x="30" y="13"/>
                  </a:lnTo>
                  <a:lnTo>
                    <a:pt x="30" y="13"/>
                  </a:lnTo>
                  <a:lnTo>
                    <a:pt x="31" y="22"/>
                  </a:lnTo>
                  <a:lnTo>
                    <a:pt x="31" y="22"/>
                  </a:lnTo>
                  <a:close/>
                  <a:moveTo>
                    <a:pt x="25" y="24"/>
                  </a:moveTo>
                  <a:lnTo>
                    <a:pt x="25" y="24"/>
                  </a:lnTo>
                  <a:lnTo>
                    <a:pt x="25" y="18"/>
                  </a:lnTo>
                  <a:lnTo>
                    <a:pt x="25" y="18"/>
                  </a:lnTo>
                  <a:lnTo>
                    <a:pt x="24" y="12"/>
                  </a:lnTo>
                  <a:lnTo>
                    <a:pt x="24" y="12"/>
                  </a:lnTo>
                  <a:lnTo>
                    <a:pt x="22" y="9"/>
                  </a:lnTo>
                  <a:lnTo>
                    <a:pt x="22" y="9"/>
                  </a:lnTo>
                  <a:lnTo>
                    <a:pt x="21" y="6"/>
                  </a:lnTo>
                  <a:lnTo>
                    <a:pt x="21" y="6"/>
                  </a:lnTo>
                  <a:lnTo>
                    <a:pt x="18" y="4"/>
                  </a:lnTo>
                  <a:lnTo>
                    <a:pt x="18" y="4"/>
                  </a:lnTo>
                  <a:lnTo>
                    <a:pt x="15" y="4"/>
                  </a:lnTo>
                  <a:lnTo>
                    <a:pt x="15" y="4"/>
                  </a:lnTo>
                  <a:lnTo>
                    <a:pt x="10" y="6"/>
                  </a:lnTo>
                  <a:lnTo>
                    <a:pt x="10" y="6"/>
                  </a:lnTo>
                  <a:lnTo>
                    <a:pt x="7" y="10"/>
                  </a:lnTo>
                  <a:lnTo>
                    <a:pt x="7" y="10"/>
                  </a:lnTo>
                  <a:lnTo>
                    <a:pt x="6" y="15"/>
                  </a:lnTo>
                  <a:lnTo>
                    <a:pt x="6" y="15"/>
                  </a:lnTo>
                  <a:lnTo>
                    <a:pt x="6" y="22"/>
                  </a:lnTo>
                  <a:lnTo>
                    <a:pt x="6" y="22"/>
                  </a:lnTo>
                  <a:lnTo>
                    <a:pt x="6" y="31"/>
                  </a:lnTo>
                  <a:lnTo>
                    <a:pt x="6" y="31"/>
                  </a:lnTo>
                  <a:lnTo>
                    <a:pt x="7" y="37"/>
                  </a:lnTo>
                  <a:lnTo>
                    <a:pt x="7" y="37"/>
                  </a:lnTo>
                  <a:lnTo>
                    <a:pt x="10" y="40"/>
                  </a:lnTo>
                  <a:lnTo>
                    <a:pt x="10" y="40"/>
                  </a:lnTo>
                  <a:lnTo>
                    <a:pt x="15" y="42"/>
                  </a:lnTo>
                  <a:lnTo>
                    <a:pt x="15" y="42"/>
                  </a:lnTo>
                  <a:lnTo>
                    <a:pt x="19" y="40"/>
                  </a:lnTo>
                  <a:lnTo>
                    <a:pt x="19" y="40"/>
                  </a:lnTo>
                  <a:lnTo>
                    <a:pt x="21" y="39"/>
                  </a:lnTo>
                  <a:lnTo>
                    <a:pt x="21" y="39"/>
                  </a:lnTo>
                  <a:lnTo>
                    <a:pt x="24" y="36"/>
                  </a:lnTo>
                  <a:lnTo>
                    <a:pt x="24" y="36"/>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6" name="Freeform 84"/>
            <p:cNvSpPr>
              <a:spLocks noEditPoints="1"/>
            </p:cNvSpPr>
            <p:nvPr/>
          </p:nvSpPr>
          <p:spPr bwMode="auto">
            <a:xfrm>
              <a:off x="3550" y="2075"/>
              <a:ext cx="14" cy="22"/>
            </a:xfrm>
            <a:custGeom>
              <a:avLst/>
              <a:gdLst/>
              <a:ahLst/>
              <a:cxnLst>
                <a:cxn ang="0">
                  <a:pos x="32" y="24"/>
                </a:cxn>
                <a:cxn ang="0">
                  <a:pos x="30" y="34"/>
                </a:cxn>
                <a:cxn ang="0">
                  <a:pos x="27" y="42"/>
                </a:cxn>
                <a:cxn ang="0">
                  <a:pos x="23" y="46"/>
                </a:cxn>
                <a:cxn ang="0">
                  <a:pos x="20" y="48"/>
                </a:cxn>
                <a:cxn ang="0">
                  <a:pos x="15" y="48"/>
                </a:cxn>
                <a:cxn ang="0">
                  <a:pos x="8" y="46"/>
                </a:cxn>
                <a:cxn ang="0">
                  <a:pos x="3" y="42"/>
                </a:cxn>
                <a:cxn ang="0">
                  <a:pos x="0" y="34"/>
                </a:cxn>
                <a:cxn ang="0">
                  <a:pos x="0" y="24"/>
                </a:cxn>
                <a:cxn ang="0">
                  <a:pos x="0" y="15"/>
                </a:cxn>
                <a:cxn ang="0">
                  <a:pos x="3" y="7"/>
                </a:cxn>
                <a:cxn ang="0">
                  <a:pos x="5" y="4"/>
                </a:cxn>
                <a:cxn ang="0">
                  <a:pos x="8" y="3"/>
                </a:cxn>
                <a:cxn ang="0">
                  <a:pos x="15" y="0"/>
                </a:cxn>
                <a:cxn ang="0">
                  <a:pos x="20" y="1"/>
                </a:cxn>
                <a:cxn ang="0">
                  <a:pos x="23" y="1"/>
                </a:cxn>
                <a:cxn ang="0">
                  <a:pos x="29" y="6"/>
                </a:cxn>
                <a:cxn ang="0">
                  <a:pos x="30" y="13"/>
                </a:cxn>
                <a:cxn ang="0">
                  <a:pos x="32" y="24"/>
                </a:cxn>
                <a:cxn ang="0">
                  <a:pos x="26" y="24"/>
                </a:cxn>
                <a:cxn ang="0">
                  <a:pos x="24" y="18"/>
                </a:cxn>
                <a:cxn ang="0">
                  <a:pos x="24" y="13"/>
                </a:cxn>
                <a:cxn ang="0">
                  <a:pos x="23" y="10"/>
                </a:cxn>
                <a:cxn ang="0">
                  <a:pos x="21" y="7"/>
                </a:cxn>
                <a:cxn ang="0">
                  <a:pos x="18" y="6"/>
                </a:cxn>
                <a:cxn ang="0">
                  <a:pos x="15" y="6"/>
                </a:cxn>
                <a:cxn ang="0">
                  <a:pos x="11" y="7"/>
                </a:cxn>
                <a:cxn ang="0">
                  <a:pos x="8" y="10"/>
                </a:cxn>
                <a:cxn ang="0">
                  <a:pos x="6" y="16"/>
                </a:cxn>
                <a:cxn ang="0">
                  <a:pos x="6" y="24"/>
                </a:cxn>
                <a:cxn ang="0">
                  <a:pos x="6" y="33"/>
                </a:cxn>
                <a:cxn ang="0">
                  <a:pos x="8" y="39"/>
                </a:cxn>
                <a:cxn ang="0">
                  <a:pos x="11" y="42"/>
                </a:cxn>
                <a:cxn ang="0">
                  <a:pos x="15" y="43"/>
                </a:cxn>
                <a:cxn ang="0">
                  <a:pos x="18" y="42"/>
                </a:cxn>
                <a:cxn ang="0">
                  <a:pos x="21" y="40"/>
                </a:cxn>
                <a:cxn ang="0">
                  <a:pos x="23" y="37"/>
                </a:cxn>
                <a:cxn ang="0">
                  <a:pos x="24" y="34"/>
                </a:cxn>
                <a:cxn ang="0">
                  <a:pos x="24" y="30"/>
                </a:cxn>
                <a:cxn ang="0">
                  <a:pos x="26" y="24"/>
                </a:cxn>
              </a:cxnLst>
              <a:rect l="0" t="0" r="r" b="b"/>
              <a:pathLst>
                <a:path w="32" h="48">
                  <a:moveTo>
                    <a:pt x="32" y="24"/>
                  </a:moveTo>
                  <a:lnTo>
                    <a:pt x="32" y="24"/>
                  </a:lnTo>
                  <a:lnTo>
                    <a:pt x="30" y="34"/>
                  </a:lnTo>
                  <a:lnTo>
                    <a:pt x="30" y="34"/>
                  </a:lnTo>
                  <a:lnTo>
                    <a:pt x="27" y="42"/>
                  </a:lnTo>
                  <a:lnTo>
                    <a:pt x="27" y="42"/>
                  </a:lnTo>
                  <a:lnTo>
                    <a:pt x="26" y="43"/>
                  </a:lnTo>
                  <a:lnTo>
                    <a:pt x="23" y="46"/>
                  </a:lnTo>
                  <a:lnTo>
                    <a:pt x="23" y="46"/>
                  </a:lnTo>
                  <a:lnTo>
                    <a:pt x="20" y="48"/>
                  </a:lnTo>
                  <a:lnTo>
                    <a:pt x="15" y="48"/>
                  </a:lnTo>
                  <a:lnTo>
                    <a:pt x="15" y="48"/>
                  </a:lnTo>
                  <a:lnTo>
                    <a:pt x="8" y="46"/>
                  </a:lnTo>
                  <a:lnTo>
                    <a:pt x="8" y="46"/>
                  </a:lnTo>
                  <a:lnTo>
                    <a:pt x="5" y="45"/>
                  </a:lnTo>
                  <a:lnTo>
                    <a:pt x="3" y="42"/>
                  </a:lnTo>
                  <a:lnTo>
                    <a:pt x="3" y="42"/>
                  </a:lnTo>
                  <a:lnTo>
                    <a:pt x="0" y="34"/>
                  </a:lnTo>
                  <a:lnTo>
                    <a:pt x="0" y="34"/>
                  </a:lnTo>
                  <a:lnTo>
                    <a:pt x="0" y="24"/>
                  </a:lnTo>
                  <a:lnTo>
                    <a:pt x="0" y="24"/>
                  </a:lnTo>
                  <a:lnTo>
                    <a:pt x="0" y="15"/>
                  </a:lnTo>
                  <a:lnTo>
                    <a:pt x="0" y="15"/>
                  </a:lnTo>
                  <a:lnTo>
                    <a:pt x="3" y="7"/>
                  </a:lnTo>
                  <a:lnTo>
                    <a:pt x="3" y="7"/>
                  </a:lnTo>
                  <a:lnTo>
                    <a:pt x="5" y="4"/>
                  </a:lnTo>
                  <a:lnTo>
                    <a:pt x="8" y="3"/>
                  </a:lnTo>
                  <a:lnTo>
                    <a:pt x="8" y="3"/>
                  </a:lnTo>
                  <a:lnTo>
                    <a:pt x="12" y="1"/>
                  </a:lnTo>
                  <a:lnTo>
                    <a:pt x="15" y="0"/>
                  </a:lnTo>
                  <a:lnTo>
                    <a:pt x="15" y="0"/>
                  </a:lnTo>
                  <a:lnTo>
                    <a:pt x="20" y="1"/>
                  </a:lnTo>
                  <a:lnTo>
                    <a:pt x="23" y="1"/>
                  </a:lnTo>
                  <a:lnTo>
                    <a:pt x="23" y="1"/>
                  </a:lnTo>
                  <a:lnTo>
                    <a:pt x="26" y="4"/>
                  </a:lnTo>
                  <a:lnTo>
                    <a:pt x="29" y="6"/>
                  </a:lnTo>
                  <a:lnTo>
                    <a:pt x="29" y="6"/>
                  </a:lnTo>
                  <a:lnTo>
                    <a:pt x="30" y="13"/>
                  </a:lnTo>
                  <a:lnTo>
                    <a:pt x="30" y="13"/>
                  </a:lnTo>
                  <a:lnTo>
                    <a:pt x="32" y="24"/>
                  </a:lnTo>
                  <a:lnTo>
                    <a:pt x="32" y="24"/>
                  </a:lnTo>
                  <a:close/>
                  <a:moveTo>
                    <a:pt x="26" y="24"/>
                  </a:moveTo>
                  <a:lnTo>
                    <a:pt x="26" y="24"/>
                  </a:lnTo>
                  <a:lnTo>
                    <a:pt x="24" y="18"/>
                  </a:lnTo>
                  <a:lnTo>
                    <a:pt x="24" y="18"/>
                  </a:lnTo>
                  <a:lnTo>
                    <a:pt x="24" y="13"/>
                  </a:lnTo>
                  <a:lnTo>
                    <a:pt x="24" y="13"/>
                  </a:lnTo>
                  <a:lnTo>
                    <a:pt x="23" y="10"/>
                  </a:lnTo>
                  <a:lnTo>
                    <a:pt x="23" y="10"/>
                  </a:lnTo>
                  <a:lnTo>
                    <a:pt x="21" y="7"/>
                  </a:lnTo>
                  <a:lnTo>
                    <a:pt x="21" y="7"/>
                  </a:lnTo>
                  <a:lnTo>
                    <a:pt x="18" y="6"/>
                  </a:lnTo>
                  <a:lnTo>
                    <a:pt x="18" y="6"/>
                  </a:lnTo>
                  <a:lnTo>
                    <a:pt x="15" y="6"/>
                  </a:lnTo>
                  <a:lnTo>
                    <a:pt x="15" y="6"/>
                  </a:lnTo>
                  <a:lnTo>
                    <a:pt x="11" y="7"/>
                  </a:lnTo>
                  <a:lnTo>
                    <a:pt x="11" y="7"/>
                  </a:lnTo>
                  <a:lnTo>
                    <a:pt x="8" y="10"/>
                  </a:lnTo>
                  <a:lnTo>
                    <a:pt x="8" y="10"/>
                  </a:lnTo>
                  <a:lnTo>
                    <a:pt x="6" y="16"/>
                  </a:lnTo>
                  <a:lnTo>
                    <a:pt x="6" y="16"/>
                  </a:lnTo>
                  <a:lnTo>
                    <a:pt x="6" y="24"/>
                  </a:lnTo>
                  <a:lnTo>
                    <a:pt x="6" y="24"/>
                  </a:lnTo>
                  <a:lnTo>
                    <a:pt x="6" y="33"/>
                  </a:lnTo>
                  <a:lnTo>
                    <a:pt x="6" y="33"/>
                  </a:lnTo>
                  <a:lnTo>
                    <a:pt x="8" y="39"/>
                  </a:lnTo>
                  <a:lnTo>
                    <a:pt x="8" y="39"/>
                  </a:lnTo>
                  <a:lnTo>
                    <a:pt x="11" y="42"/>
                  </a:lnTo>
                  <a:lnTo>
                    <a:pt x="11" y="42"/>
                  </a:lnTo>
                  <a:lnTo>
                    <a:pt x="15" y="43"/>
                  </a:lnTo>
                  <a:lnTo>
                    <a:pt x="15" y="43"/>
                  </a:lnTo>
                  <a:lnTo>
                    <a:pt x="18" y="42"/>
                  </a:lnTo>
                  <a:lnTo>
                    <a:pt x="18" y="42"/>
                  </a:lnTo>
                  <a:lnTo>
                    <a:pt x="21" y="40"/>
                  </a:lnTo>
                  <a:lnTo>
                    <a:pt x="21" y="40"/>
                  </a:lnTo>
                  <a:lnTo>
                    <a:pt x="23" y="37"/>
                  </a:lnTo>
                  <a:lnTo>
                    <a:pt x="23" y="37"/>
                  </a:lnTo>
                  <a:lnTo>
                    <a:pt x="24" y="34"/>
                  </a:lnTo>
                  <a:lnTo>
                    <a:pt x="24" y="34"/>
                  </a:lnTo>
                  <a:lnTo>
                    <a:pt x="24" y="30"/>
                  </a:lnTo>
                  <a:lnTo>
                    <a:pt x="24"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7" name="Freeform 85"/>
            <p:cNvSpPr>
              <a:spLocks/>
            </p:cNvSpPr>
            <p:nvPr/>
          </p:nvSpPr>
          <p:spPr bwMode="auto">
            <a:xfrm>
              <a:off x="3580" y="2075"/>
              <a:ext cx="13" cy="22"/>
            </a:xfrm>
            <a:custGeom>
              <a:avLst/>
              <a:gdLst/>
              <a:ahLst/>
              <a:cxnLst>
                <a:cxn ang="0">
                  <a:pos x="27" y="44"/>
                </a:cxn>
                <a:cxn ang="0">
                  <a:pos x="27" y="45"/>
                </a:cxn>
                <a:cxn ang="0">
                  <a:pos x="27" y="45"/>
                </a:cxn>
                <a:cxn ang="0">
                  <a:pos x="27" y="45"/>
                </a:cxn>
                <a:cxn ang="0">
                  <a:pos x="1" y="47"/>
                </a:cxn>
                <a:cxn ang="0">
                  <a:pos x="1" y="45"/>
                </a:cxn>
                <a:cxn ang="0">
                  <a:pos x="1" y="45"/>
                </a:cxn>
                <a:cxn ang="0">
                  <a:pos x="1" y="45"/>
                </a:cxn>
                <a:cxn ang="0">
                  <a:pos x="0" y="44"/>
                </a:cxn>
                <a:cxn ang="0">
                  <a:pos x="1" y="42"/>
                </a:cxn>
                <a:cxn ang="0">
                  <a:pos x="1" y="42"/>
                </a:cxn>
                <a:cxn ang="0">
                  <a:pos x="1" y="41"/>
                </a:cxn>
                <a:cxn ang="0">
                  <a:pos x="1" y="41"/>
                </a:cxn>
                <a:cxn ang="0">
                  <a:pos x="12" y="6"/>
                </a:cxn>
                <a:cxn ang="0">
                  <a:pos x="3" y="12"/>
                </a:cxn>
                <a:cxn ang="0">
                  <a:pos x="1" y="12"/>
                </a:cxn>
                <a:cxn ang="0">
                  <a:pos x="1" y="12"/>
                </a:cxn>
                <a:cxn ang="0">
                  <a:pos x="0" y="11"/>
                </a:cxn>
                <a:cxn ang="0">
                  <a:pos x="0" y="9"/>
                </a:cxn>
                <a:cxn ang="0">
                  <a:pos x="0" y="9"/>
                </a:cxn>
                <a:cxn ang="0">
                  <a:pos x="0" y="8"/>
                </a:cxn>
                <a:cxn ang="0">
                  <a:pos x="1" y="8"/>
                </a:cxn>
                <a:cxn ang="0">
                  <a:pos x="12" y="0"/>
                </a:cxn>
                <a:cxn ang="0">
                  <a:pos x="12" y="0"/>
                </a:cxn>
                <a:cxn ang="0">
                  <a:pos x="13" y="0"/>
                </a:cxn>
                <a:cxn ang="0">
                  <a:pos x="13" y="0"/>
                </a:cxn>
                <a:cxn ang="0">
                  <a:pos x="15" y="0"/>
                </a:cxn>
                <a:cxn ang="0">
                  <a:pos x="16" y="0"/>
                </a:cxn>
                <a:cxn ang="0">
                  <a:pos x="16" y="0"/>
                </a:cxn>
                <a:cxn ang="0">
                  <a:pos x="18" y="0"/>
                </a:cxn>
                <a:cxn ang="0">
                  <a:pos x="18" y="0"/>
                </a:cxn>
                <a:cxn ang="0">
                  <a:pos x="25" y="41"/>
                </a:cxn>
                <a:cxn ang="0">
                  <a:pos x="27" y="41"/>
                </a:cxn>
                <a:cxn ang="0">
                  <a:pos x="27" y="42"/>
                </a:cxn>
                <a:cxn ang="0">
                  <a:pos x="27" y="42"/>
                </a:cxn>
                <a:cxn ang="0">
                  <a:pos x="27" y="44"/>
                </a:cxn>
              </a:cxnLst>
              <a:rect l="0" t="0" r="r" b="b"/>
              <a:pathLst>
                <a:path w="27" h="47">
                  <a:moveTo>
                    <a:pt x="27" y="44"/>
                  </a:moveTo>
                  <a:lnTo>
                    <a:pt x="27" y="44"/>
                  </a:lnTo>
                  <a:lnTo>
                    <a:pt x="27" y="45"/>
                  </a:lnTo>
                  <a:lnTo>
                    <a:pt x="27" y="45"/>
                  </a:lnTo>
                  <a:lnTo>
                    <a:pt x="27" y="45"/>
                  </a:lnTo>
                  <a:lnTo>
                    <a:pt x="27" y="45"/>
                  </a:lnTo>
                  <a:lnTo>
                    <a:pt x="27" y="45"/>
                  </a:lnTo>
                  <a:lnTo>
                    <a:pt x="27" y="45"/>
                  </a:lnTo>
                  <a:lnTo>
                    <a:pt x="25" y="47"/>
                  </a:lnTo>
                  <a:lnTo>
                    <a:pt x="1" y="47"/>
                  </a:lnTo>
                  <a:lnTo>
                    <a:pt x="1" y="47"/>
                  </a:lnTo>
                  <a:lnTo>
                    <a:pt x="1" y="45"/>
                  </a:lnTo>
                  <a:lnTo>
                    <a:pt x="1" y="45"/>
                  </a:lnTo>
                  <a:lnTo>
                    <a:pt x="1" y="45"/>
                  </a:lnTo>
                  <a:lnTo>
                    <a:pt x="1" y="45"/>
                  </a:lnTo>
                  <a:lnTo>
                    <a:pt x="1" y="45"/>
                  </a:lnTo>
                  <a:lnTo>
                    <a:pt x="1" y="45"/>
                  </a:lnTo>
                  <a:lnTo>
                    <a:pt x="0" y="44"/>
                  </a:lnTo>
                  <a:lnTo>
                    <a:pt x="0" y="44"/>
                  </a:lnTo>
                  <a:lnTo>
                    <a:pt x="1" y="42"/>
                  </a:lnTo>
                  <a:lnTo>
                    <a:pt x="1" y="42"/>
                  </a:lnTo>
                  <a:lnTo>
                    <a:pt x="1" y="42"/>
                  </a:lnTo>
                  <a:lnTo>
                    <a:pt x="1" y="42"/>
                  </a:lnTo>
                  <a:lnTo>
                    <a:pt x="1" y="41"/>
                  </a:lnTo>
                  <a:lnTo>
                    <a:pt x="1" y="41"/>
                  </a:lnTo>
                  <a:lnTo>
                    <a:pt x="1" y="41"/>
                  </a:lnTo>
                  <a:lnTo>
                    <a:pt x="12" y="41"/>
                  </a:lnTo>
                  <a:lnTo>
                    <a:pt x="12" y="6"/>
                  </a:lnTo>
                  <a:lnTo>
                    <a:pt x="3" y="12"/>
                  </a:lnTo>
                  <a:lnTo>
                    <a:pt x="3" y="12"/>
                  </a:lnTo>
                  <a:lnTo>
                    <a:pt x="1" y="12"/>
                  </a:lnTo>
                  <a:lnTo>
                    <a:pt x="1" y="12"/>
                  </a:lnTo>
                  <a:lnTo>
                    <a:pt x="1" y="12"/>
                  </a:lnTo>
                  <a:lnTo>
                    <a:pt x="1" y="12"/>
                  </a:lnTo>
                  <a:lnTo>
                    <a:pt x="0" y="11"/>
                  </a:lnTo>
                  <a:lnTo>
                    <a:pt x="0" y="11"/>
                  </a:lnTo>
                  <a:lnTo>
                    <a:pt x="0" y="9"/>
                  </a:lnTo>
                  <a:lnTo>
                    <a:pt x="0" y="9"/>
                  </a:lnTo>
                  <a:lnTo>
                    <a:pt x="0" y="9"/>
                  </a:lnTo>
                  <a:lnTo>
                    <a:pt x="0" y="9"/>
                  </a:lnTo>
                  <a:lnTo>
                    <a:pt x="0" y="8"/>
                  </a:lnTo>
                  <a:lnTo>
                    <a:pt x="0" y="8"/>
                  </a:lnTo>
                  <a:lnTo>
                    <a:pt x="1" y="8"/>
                  </a:lnTo>
                  <a:lnTo>
                    <a:pt x="1" y="8"/>
                  </a:lnTo>
                  <a:lnTo>
                    <a:pt x="1" y="8"/>
                  </a:lnTo>
                  <a:lnTo>
                    <a:pt x="12" y="0"/>
                  </a:lnTo>
                  <a:lnTo>
                    <a:pt x="12" y="0"/>
                  </a:lnTo>
                  <a:lnTo>
                    <a:pt x="12" y="0"/>
                  </a:lnTo>
                  <a:lnTo>
                    <a:pt x="12" y="0"/>
                  </a:lnTo>
                  <a:lnTo>
                    <a:pt x="13" y="0"/>
                  </a:lnTo>
                  <a:lnTo>
                    <a:pt x="13" y="0"/>
                  </a:lnTo>
                  <a:lnTo>
                    <a:pt x="13" y="0"/>
                  </a:lnTo>
                  <a:lnTo>
                    <a:pt x="13" y="0"/>
                  </a:lnTo>
                  <a:lnTo>
                    <a:pt x="15" y="0"/>
                  </a:lnTo>
                  <a:lnTo>
                    <a:pt x="15" y="0"/>
                  </a:lnTo>
                  <a:lnTo>
                    <a:pt x="16" y="0"/>
                  </a:lnTo>
                  <a:lnTo>
                    <a:pt x="16" y="0"/>
                  </a:lnTo>
                  <a:lnTo>
                    <a:pt x="16" y="0"/>
                  </a:lnTo>
                  <a:lnTo>
                    <a:pt x="16" y="0"/>
                  </a:lnTo>
                  <a:lnTo>
                    <a:pt x="18" y="0"/>
                  </a:lnTo>
                  <a:lnTo>
                    <a:pt x="18" y="0"/>
                  </a:lnTo>
                  <a:lnTo>
                    <a:pt x="18" y="0"/>
                  </a:lnTo>
                  <a:lnTo>
                    <a:pt x="18" y="41"/>
                  </a:lnTo>
                  <a:lnTo>
                    <a:pt x="25" y="41"/>
                  </a:lnTo>
                  <a:lnTo>
                    <a:pt x="25" y="41"/>
                  </a:lnTo>
                  <a:lnTo>
                    <a:pt x="27" y="41"/>
                  </a:lnTo>
                  <a:lnTo>
                    <a:pt x="27" y="41"/>
                  </a:lnTo>
                  <a:lnTo>
                    <a:pt x="27" y="42"/>
                  </a:lnTo>
                  <a:lnTo>
                    <a:pt x="27"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8" name="Freeform 86"/>
            <p:cNvSpPr>
              <a:spLocks noEditPoints="1"/>
            </p:cNvSpPr>
            <p:nvPr/>
          </p:nvSpPr>
          <p:spPr bwMode="auto">
            <a:xfrm>
              <a:off x="3606" y="2073"/>
              <a:ext cx="14" cy="22"/>
            </a:xfrm>
            <a:custGeom>
              <a:avLst/>
              <a:gdLst/>
              <a:ahLst/>
              <a:cxnLst>
                <a:cxn ang="0">
                  <a:pos x="32" y="24"/>
                </a:cxn>
                <a:cxn ang="0">
                  <a:pos x="32" y="33"/>
                </a:cxn>
                <a:cxn ang="0">
                  <a:pos x="29" y="41"/>
                </a:cxn>
                <a:cxn ang="0">
                  <a:pos x="24" y="45"/>
                </a:cxn>
                <a:cxn ang="0">
                  <a:pos x="20" y="47"/>
                </a:cxn>
                <a:cxn ang="0">
                  <a:pos x="15" y="48"/>
                </a:cxn>
                <a:cxn ang="0">
                  <a:pos x="9" y="47"/>
                </a:cxn>
                <a:cxn ang="0">
                  <a:pos x="3"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2" y="24"/>
                </a:cxn>
                <a:cxn ang="0">
                  <a:pos x="26" y="24"/>
                </a:cxn>
                <a:cxn ang="0">
                  <a:pos x="26" y="18"/>
                </a:cxn>
                <a:cxn ang="0">
                  <a:pos x="24" y="14"/>
                </a:cxn>
                <a:cxn ang="0">
                  <a:pos x="24" y="9"/>
                </a:cxn>
                <a:cxn ang="0">
                  <a:pos x="21" y="8"/>
                </a:cxn>
                <a:cxn ang="0">
                  <a:pos x="20" y="6"/>
                </a:cxn>
                <a:cxn ang="0">
                  <a:pos x="17" y="5"/>
                </a:cxn>
                <a:cxn ang="0">
                  <a:pos x="11" y="6"/>
                </a:cxn>
                <a:cxn ang="0">
                  <a:pos x="9" y="11"/>
                </a:cxn>
                <a:cxn ang="0">
                  <a:pos x="8" y="17"/>
                </a:cxn>
                <a:cxn ang="0">
                  <a:pos x="6" y="24"/>
                </a:cxn>
                <a:cxn ang="0">
                  <a:pos x="8" y="32"/>
                </a:cxn>
                <a:cxn ang="0">
                  <a:pos x="9" y="38"/>
                </a:cxn>
                <a:cxn ang="0">
                  <a:pos x="12" y="42"/>
                </a:cxn>
                <a:cxn ang="0">
                  <a:pos x="17" y="42"/>
                </a:cxn>
                <a:cxn ang="0">
                  <a:pos x="20" y="42"/>
                </a:cxn>
                <a:cxn ang="0">
                  <a:pos x="23" y="41"/>
                </a:cxn>
                <a:cxn ang="0">
                  <a:pos x="24" y="38"/>
                </a:cxn>
                <a:cxn ang="0">
                  <a:pos x="26" y="33"/>
                </a:cxn>
                <a:cxn ang="0">
                  <a:pos x="26" y="29"/>
                </a:cxn>
                <a:cxn ang="0">
                  <a:pos x="26" y="24"/>
                </a:cxn>
              </a:cxnLst>
              <a:rect l="0" t="0" r="r" b="b"/>
              <a:pathLst>
                <a:path w="32" h="48">
                  <a:moveTo>
                    <a:pt x="32" y="24"/>
                  </a:moveTo>
                  <a:lnTo>
                    <a:pt x="32" y="24"/>
                  </a:lnTo>
                  <a:lnTo>
                    <a:pt x="32" y="33"/>
                  </a:lnTo>
                  <a:lnTo>
                    <a:pt x="32" y="33"/>
                  </a:lnTo>
                  <a:lnTo>
                    <a:pt x="29" y="41"/>
                  </a:lnTo>
                  <a:lnTo>
                    <a:pt x="29" y="41"/>
                  </a:lnTo>
                  <a:lnTo>
                    <a:pt x="26" y="44"/>
                  </a:lnTo>
                  <a:lnTo>
                    <a:pt x="24" y="45"/>
                  </a:lnTo>
                  <a:lnTo>
                    <a:pt x="24" y="45"/>
                  </a:lnTo>
                  <a:lnTo>
                    <a:pt x="20" y="47"/>
                  </a:lnTo>
                  <a:lnTo>
                    <a:pt x="15" y="48"/>
                  </a:lnTo>
                  <a:lnTo>
                    <a:pt x="15" y="48"/>
                  </a:lnTo>
                  <a:lnTo>
                    <a:pt x="9" y="47"/>
                  </a:lnTo>
                  <a:lnTo>
                    <a:pt x="9" y="47"/>
                  </a:lnTo>
                  <a:lnTo>
                    <a:pt x="6" y="44"/>
                  </a:lnTo>
                  <a:lnTo>
                    <a:pt x="3" y="42"/>
                  </a:lnTo>
                  <a:lnTo>
                    <a:pt x="3" y="42"/>
                  </a:lnTo>
                  <a:lnTo>
                    <a:pt x="2" y="35"/>
                  </a:lnTo>
                  <a:lnTo>
                    <a:pt x="2" y="35"/>
                  </a:lnTo>
                  <a:lnTo>
                    <a:pt x="0" y="24"/>
                  </a:lnTo>
                  <a:lnTo>
                    <a:pt x="0" y="24"/>
                  </a:lnTo>
                  <a:lnTo>
                    <a:pt x="2" y="14"/>
                  </a:lnTo>
                  <a:lnTo>
                    <a:pt x="2" y="14"/>
                  </a:lnTo>
                  <a:lnTo>
                    <a:pt x="5" y="6"/>
                  </a:lnTo>
                  <a:lnTo>
                    <a:pt x="5" y="6"/>
                  </a:lnTo>
                  <a:lnTo>
                    <a:pt x="6" y="5"/>
                  </a:lnTo>
                  <a:lnTo>
                    <a:pt x="9" y="2"/>
                  </a:lnTo>
                  <a:lnTo>
                    <a:pt x="9" y="2"/>
                  </a:lnTo>
                  <a:lnTo>
                    <a:pt x="12" y="0"/>
                  </a:lnTo>
                  <a:lnTo>
                    <a:pt x="17" y="0"/>
                  </a:lnTo>
                  <a:lnTo>
                    <a:pt x="17" y="0"/>
                  </a:lnTo>
                  <a:lnTo>
                    <a:pt x="21" y="0"/>
                  </a:lnTo>
                  <a:lnTo>
                    <a:pt x="24" y="2"/>
                  </a:lnTo>
                  <a:lnTo>
                    <a:pt x="24" y="2"/>
                  </a:lnTo>
                  <a:lnTo>
                    <a:pt x="28" y="3"/>
                  </a:lnTo>
                  <a:lnTo>
                    <a:pt x="29" y="6"/>
                  </a:lnTo>
                  <a:lnTo>
                    <a:pt x="29" y="6"/>
                  </a:lnTo>
                  <a:lnTo>
                    <a:pt x="32" y="14"/>
                  </a:lnTo>
                  <a:lnTo>
                    <a:pt x="32" y="14"/>
                  </a:lnTo>
                  <a:lnTo>
                    <a:pt x="32" y="24"/>
                  </a:lnTo>
                  <a:lnTo>
                    <a:pt x="32" y="24"/>
                  </a:lnTo>
                  <a:close/>
                  <a:moveTo>
                    <a:pt x="26" y="24"/>
                  </a:moveTo>
                  <a:lnTo>
                    <a:pt x="26" y="24"/>
                  </a:lnTo>
                  <a:lnTo>
                    <a:pt x="26" y="18"/>
                  </a:lnTo>
                  <a:lnTo>
                    <a:pt x="26" y="18"/>
                  </a:lnTo>
                  <a:lnTo>
                    <a:pt x="24" y="14"/>
                  </a:lnTo>
                  <a:lnTo>
                    <a:pt x="24" y="14"/>
                  </a:lnTo>
                  <a:lnTo>
                    <a:pt x="24" y="9"/>
                  </a:lnTo>
                  <a:lnTo>
                    <a:pt x="24" y="9"/>
                  </a:lnTo>
                  <a:lnTo>
                    <a:pt x="21" y="8"/>
                  </a:lnTo>
                  <a:lnTo>
                    <a:pt x="21" y="8"/>
                  </a:lnTo>
                  <a:lnTo>
                    <a:pt x="20" y="6"/>
                  </a:lnTo>
                  <a:lnTo>
                    <a:pt x="20" y="6"/>
                  </a:lnTo>
                  <a:lnTo>
                    <a:pt x="17" y="5"/>
                  </a:lnTo>
                  <a:lnTo>
                    <a:pt x="17" y="5"/>
                  </a:lnTo>
                  <a:lnTo>
                    <a:pt x="11" y="6"/>
                  </a:lnTo>
                  <a:lnTo>
                    <a:pt x="11" y="6"/>
                  </a:lnTo>
                  <a:lnTo>
                    <a:pt x="9" y="11"/>
                  </a:lnTo>
                  <a:lnTo>
                    <a:pt x="9" y="11"/>
                  </a:lnTo>
                  <a:lnTo>
                    <a:pt x="8" y="17"/>
                  </a:lnTo>
                  <a:lnTo>
                    <a:pt x="8" y="17"/>
                  </a:lnTo>
                  <a:lnTo>
                    <a:pt x="6" y="24"/>
                  </a:lnTo>
                  <a:lnTo>
                    <a:pt x="6"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9" name="Freeform 87"/>
            <p:cNvSpPr>
              <a:spLocks noEditPoints="1"/>
            </p:cNvSpPr>
            <p:nvPr/>
          </p:nvSpPr>
          <p:spPr bwMode="auto">
            <a:xfrm>
              <a:off x="3640" y="1929"/>
              <a:ext cx="178" cy="179"/>
            </a:xfrm>
            <a:custGeom>
              <a:avLst/>
              <a:gdLst/>
              <a:ahLst/>
              <a:cxnLst>
                <a:cxn ang="0">
                  <a:pos x="190" y="390"/>
                </a:cxn>
                <a:cxn ang="0">
                  <a:pos x="152" y="386"/>
                </a:cxn>
                <a:cxn ang="0">
                  <a:pos x="99" y="364"/>
                </a:cxn>
                <a:cxn ang="0">
                  <a:pos x="53" y="330"/>
                </a:cxn>
                <a:cxn ang="0">
                  <a:pos x="30" y="298"/>
                </a:cxn>
                <a:cxn ang="0">
                  <a:pos x="6" y="247"/>
                </a:cxn>
                <a:cxn ang="0">
                  <a:pos x="0" y="190"/>
                </a:cxn>
                <a:cxn ang="0">
                  <a:pos x="4" y="152"/>
                </a:cxn>
                <a:cxn ang="0">
                  <a:pos x="24" y="99"/>
                </a:cxn>
                <a:cxn ang="0">
                  <a:pos x="60" y="54"/>
                </a:cxn>
                <a:cxn ang="0">
                  <a:pos x="90" y="30"/>
                </a:cxn>
                <a:cxn ang="0">
                  <a:pos x="142" y="7"/>
                </a:cxn>
                <a:cxn ang="0">
                  <a:pos x="199" y="0"/>
                </a:cxn>
                <a:cxn ang="0">
                  <a:pos x="238" y="4"/>
                </a:cxn>
                <a:cxn ang="0">
                  <a:pos x="291" y="25"/>
                </a:cxn>
                <a:cxn ang="0">
                  <a:pos x="336" y="60"/>
                </a:cxn>
                <a:cxn ang="0">
                  <a:pos x="368" y="105"/>
                </a:cxn>
                <a:cxn ang="0">
                  <a:pos x="386" y="159"/>
                </a:cxn>
                <a:cxn ang="0">
                  <a:pos x="389" y="199"/>
                </a:cxn>
                <a:cxn ang="0">
                  <a:pos x="380" y="256"/>
                </a:cxn>
                <a:cxn ang="0">
                  <a:pos x="354" y="306"/>
                </a:cxn>
                <a:cxn ang="0">
                  <a:pos x="317" y="346"/>
                </a:cxn>
                <a:cxn ang="0">
                  <a:pos x="270" y="375"/>
                </a:cxn>
                <a:cxn ang="0">
                  <a:pos x="214" y="389"/>
                </a:cxn>
                <a:cxn ang="0">
                  <a:pos x="194" y="18"/>
                </a:cxn>
                <a:cxn ang="0">
                  <a:pos x="161" y="21"/>
                </a:cxn>
                <a:cxn ang="0">
                  <a:pos x="113" y="37"/>
                </a:cxn>
                <a:cxn ang="0">
                  <a:pos x="72" y="66"/>
                </a:cxn>
                <a:cxn ang="0">
                  <a:pos x="50" y="93"/>
                </a:cxn>
                <a:cxn ang="0">
                  <a:pos x="27" y="140"/>
                </a:cxn>
                <a:cxn ang="0">
                  <a:pos x="18" y="191"/>
                </a:cxn>
                <a:cxn ang="0">
                  <a:pos x="19" y="226"/>
                </a:cxn>
                <a:cxn ang="0">
                  <a:pos x="36" y="274"/>
                </a:cxn>
                <a:cxn ang="0">
                  <a:pos x="66" y="316"/>
                </a:cxn>
                <a:cxn ang="0">
                  <a:pos x="93" y="339"/>
                </a:cxn>
                <a:cxn ang="0">
                  <a:pos x="139" y="363"/>
                </a:cxn>
                <a:cxn ang="0">
                  <a:pos x="190" y="372"/>
                </a:cxn>
                <a:cxn ang="0">
                  <a:pos x="226" y="369"/>
                </a:cxn>
                <a:cxn ang="0">
                  <a:pos x="276" y="352"/>
                </a:cxn>
                <a:cxn ang="0">
                  <a:pos x="317" y="322"/>
                </a:cxn>
                <a:cxn ang="0">
                  <a:pos x="348" y="283"/>
                </a:cxn>
                <a:cxn ang="0">
                  <a:pos x="366" y="235"/>
                </a:cxn>
                <a:cxn ang="0">
                  <a:pos x="371" y="199"/>
                </a:cxn>
                <a:cxn ang="0">
                  <a:pos x="365" y="146"/>
                </a:cxn>
                <a:cxn ang="0">
                  <a:pos x="344" y="99"/>
                </a:cxn>
                <a:cxn ang="0">
                  <a:pos x="310" y="61"/>
                </a:cxn>
                <a:cxn ang="0">
                  <a:pos x="267" y="33"/>
                </a:cxn>
                <a:cxn ang="0">
                  <a:pos x="217" y="19"/>
                </a:cxn>
                <a:cxn ang="0">
                  <a:pos x="194" y="18"/>
                </a:cxn>
              </a:cxnLst>
              <a:rect l="0" t="0" r="r" b="b"/>
              <a:pathLst>
                <a:path w="389" h="390">
                  <a:moveTo>
                    <a:pt x="194" y="390"/>
                  </a:moveTo>
                  <a:lnTo>
                    <a:pt x="194" y="390"/>
                  </a:lnTo>
                  <a:lnTo>
                    <a:pt x="190" y="390"/>
                  </a:lnTo>
                  <a:lnTo>
                    <a:pt x="190" y="390"/>
                  </a:lnTo>
                  <a:lnTo>
                    <a:pt x="170" y="389"/>
                  </a:lnTo>
                  <a:lnTo>
                    <a:pt x="152" y="386"/>
                  </a:lnTo>
                  <a:lnTo>
                    <a:pt x="133" y="380"/>
                  </a:lnTo>
                  <a:lnTo>
                    <a:pt x="116" y="374"/>
                  </a:lnTo>
                  <a:lnTo>
                    <a:pt x="99" y="364"/>
                  </a:lnTo>
                  <a:lnTo>
                    <a:pt x="83" y="354"/>
                  </a:lnTo>
                  <a:lnTo>
                    <a:pt x="68" y="342"/>
                  </a:lnTo>
                  <a:lnTo>
                    <a:pt x="53" y="330"/>
                  </a:lnTo>
                  <a:lnTo>
                    <a:pt x="53" y="330"/>
                  </a:lnTo>
                  <a:lnTo>
                    <a:pt x="40" y="315"/>
                  </a:lnTo>
                  <a:lnTo>
                    <a:pt x="30" y="298"/>
                  </a:lnTo>
                  <a:lnTo>
                    <a:pt x="21" y="283"/>
                  </a:lnTo>
                  <a:lnTo>
                    <a:pt x="12" y="265"/>
                  </a:lnTo>
                  <a:lnTo>
                    <a:pt x="6" y="247"/>
                  </a:lnTo>
                  <a:lnTo>
                    <a:pt x="3" y="229"/>
                  </a:lnTo>
                  <a:lnTo>
                    <a:pt x="0" y="209"/>
                  </a:lnTo>
                  <a:lnTo>
                    <a:pt x="0" y="190"/>
                  </a:lnTo>
                  <a:lnTo>
                    <a:pt x="0" y="190"/>
                  </a:lnTo>
                  <a:lnTo>
                    <a:pt x="1" y="170"/>
                  </a:lnTo>
                  <a:lnTo>
                    <a:pt x="4" y="152"/>
                  </a:lnTo>
                  <a:lnTo>
                    <a:pt x="9" y="134"/>
                  </a:lnTo>
                  <a:lnTo>
                    <a:pt x="16" y="116"/>
                  </a:lnTo>
                  <a:lnTo>
                    <a:pt x="24" y="99"/>
                  </a:lnTo>
                  <a:lnTo>
                    <a:pt x="34" y="82"/>
                  </a:lnTo>
                  <a:lnTo>
                    <a:pt x="47" y="67"/>
                  </a:lnTo>
                  <a:lnTo>
                    <a:pt x="60" y="54"/>
                  </a:lnTo>
                  <a:lnTo>
                    <a:pt x="60" y="54"/>
                  </a:lnTo>
                  <a:lnTo>
                    <a:pt x="75" y="40"/>
                  </a:lnTo>
                  <a:lnTo>
                    <a:pt x="90" y="30"/>
                  </a:lnTo>
                  <a:lnTo>
                    <a:pt x="107" y="21"/>
                  </a:lnTo>
                  <a:lnTo>
                    <a:pt x="123" y="13"/>
                  </a:lnTo>
                  <a:lnTo>
                    <a:pt x="142" y="7"/>
                  </a:lnTo>
                  <a:lnTo>
                    <a:pt x="161" y="3"/>
                  </a:lnTo>
                  <a:lnTo>
                    <a:pt x="179" y="0"/>
                  </a:lnTo>
                  <a:lnTo>
                    <a:pt x="199" y="0"/>
                  </a:lnTo>
                  <a:lnTo>
                    <a:pt x="199" y="0"/>
                  </a:lnTo>
                  <a:lnTo>
                    <a:pt x="218" y="1"/>
                  </a:lnTo>
                  <a:lnTo>
                    <a:pt x="238" y="4"/>
                  </a:lnTo>
                  <a:lnTo>
                    <a:pt x="256" y="10"/>
                  </a:lnTo>
                  <a:lnTo>
                    <a:pt x="274" y="16"/>
                  </a:lnTo>
                  <a:lnTo>
                    <a:pt x="291" y="25"/>
                  </a:lnTo>
                  <a:lnTo>
                    <a:pt x="307" y="36"/>
                  </a:lnTo>
                  <a:lnTo>
                    <a:pt x="323" y="48"/>
                  </a:lnTo>
                  <a:lnTo>
                    <a:pt x="336" y="60"/>
                  </a:lnTo>
                  <a:lnTo>
                    <a:pt x="348" y="75"/>
                  </a:lnTo>
                  <a:lnTo>
                    <a:pt x="359" y="90"/>
                  </a:lnTo>
                  <a:lnTo>
                    <a:pt x="368" y="105"/>
                  </a:lnTo>
                  <a:lnTo>
                    <a:pt x="375" y="123"/>
                  </a:lnTo>
                  <a:lnTo>
                    <a:pt x="381" y="141"/>
                  </a:lnTo>
                  <a:lnTo>
                    <a:pt x="386" y="159"/>
                  </a:lnTo>
                  <a:lnTo>
                    <a:pt x="389" y="179"/>
                  </a:lnTo>
                  <a:lnTo>
                    <a:pt x="389" y="199"/>
                  </a:lnTo>
                  <a:lnTo>
                    <a:pt x="389" y="199"/>
                  </a:lnTo>
                  <a:lnTo>
                    <a:pt x="387" y="218"/>
                  </a:lnTo>
                  <a:lnTo>
                    <a:pt x="384" y="238"/>
                  </a:lnTo>
                  <a:lnTo>
                    <a:pt x="380" y="256"/>
                  </a:lnTo>
                  <a:lnTo>
                    <a:pt x="372" y="274"/>
                  </a:lnTo>
                  <a:lnTo>
                    <a:pt x="365" y="291"/>
                  </a:lnTo>
                  <a:lnTo>
                    <a:pt x="354" y="306"/>
                  </a:lnTo>
                  <a:lnTo>
                    <a:pt x="344" y="321"/>
                  </a:lnTo>
                  <a:lnTo>
                    <a:pt x="330" y="334"/>
                  </a:lnTo>
                  <a:lnTo>
                    <a:pt x="317" y="346"/>
                  </a:lnTo>
                  <a:lnTo>
                    <a:pt x="301" y="357"/>
                  </a:lnTo>
                  <a:lnTo>
                    <a:pt x="286" y="368"/>
                  </a:lnTo>
                  <a:lnTo>
                    <a:pt x="270" y="375"/>
                  </a:lnTo>
                  <a:lnTo>
                    <a:pt x="252" y="381"/>
                  </a:lnTo>
                  <a:lnTo>
                    <a:pt x="234" y="386"/>
                  </a:lnTo>
                  <a:lnTo>
                    <a:pt x="214" y="389"/>
                  </a:lnTo>
                  <a:lnTo>
                    <a:pt x="194" y="390"/>
                  </a:lnTo>
                  <a:lnTo>
                    <a:pt x="194" y="390"/>
                  </a:lnTo>
                  <a:close/>
                  <a:moveTo>
                    <a:pt x="194" y="18"/>
                  </a:moveTo>
                  <a:lnTo>
                    <a:pt x="194" y="18"/>
                  </a:lnTo>
                  <a:lnTo>
                    <a:pt x="178" y="19"/>
                  </a:lnTo>
                  <a:lnTo>
                    <a:pt x="161" y="21"/>
                  </a:lnTo>
                  <a:lnTo>
                    <a:pt x="145" y="25"/>
                  </a:lnTo>
                  <a:lnTo>
                    <a:pt x="128" y="30"/>
                  </a:lnTo>
                  <a:lnTo>
                    <a:pt x="113" y="37"/>
                  </a:lnTo>
                  <a:lnTo>
                    <a:pt x="99" y="46"/>
                  </a:lnTo>
                  <a:lnTo>
                    <a:pt x="86" y="55"/>
                  </a:lnTo>
                  <a:lnTo>
                    <a:pt x="72" y="66"/>
                  </a:lnTo>
                  <a:lnTo>
                    <a:pt x="72" y="66"/>
                  </a:lnTo>
                  <a:lnTo>
                    <a:pt x="60" y="79"/>
                  </a:lnTo>
                  <a:lnTo>
                    <a:pt x="50" y="93"/>
                  </a:lnTo>
                  <a:lnTo>
                    <a:pt x="40" y="108"/>
                  </a:lnTo>
                  <a:lnTo>
                    <a:pt x="33" y="123"/>
                  </a:lnTo>
                  <a:lnTo>
                    <a:pt x="27" y="140"/>
                  </a:lnTo>
                  <a:lnTo>
                    <a:pt x="22" y="156"/>
                  </a:lnTo>
                  <a:lnTo>
                    <a:pt x="19" y="173"/>
                  </a:lnTo>
                  <a:lnTo>
                    <a:pt x="18" y="191"/>
                  </a:lnTo>
                  <a:lnTo>
                    <a:pt x="18" y="191"/>
                  </a:lnTo>
                  <a:lnTo>
                    <a:pt x="18" y="208"/>
                  </a:lnTo>
                  <a:lnTo>
                    <a:pt x="19" y="226"/>
                  </a:lnTo>
                  <a:lnTo>
                    <a:pt x="24" y="242"/>
                  </a:lnTo>
                  <a:lnTo>
                    <a:pt x="30" y="259"/>
                  </a:lnTo>
                  <a:lnTo>
                    <a:pt x="36" y="274"/>
                  </a:lnTo>
                  <a:lnTo>
                    <a:pt x="45" y="289"/>
                  </a:lnTo>
                  <a:lnTo>
                    <a:pt x="56" y="304"/>
                  </a:lnTo>
                  <a:lnTo>
                    <a:pt x="66" y="316"/>
                  </a:lnTo>
                  <a:lnTo>
                    <a:pt x="66" y="316"/>
                  </a:lnTo>
                  <a:lnTo>
                    <a:pt x="80" y="328"/>
                  </a:lnTo>
                  <a:lnTo>
                    <a:pt x="93" y="339"/>
                  </a:lnTo>
                  <a:lnTo>
                    <a:pt x="107" y="349"/>
                  </a:lnTo>
                  <a:lnTo>
                    <a:pt x="123" y="357"/>
                  </a:lnTo>
                  <a:lnTo>
                    <a:pt x="139" y="363"/>
                  </a:lnTo>
                  <a:lnTo>
                    <a:pt x="155" y="368"/>
                  </a:lnTo>
                  <a:lnTo>
                    <a:pt x="173" y="371"/>
                  </a:lnTo>
                  <a:lnTo>
                    <a:pt x="190" y="372"/>
                  </a:lnTo>
                  <a:lnTo>
                    <a:pt x="190" y="372"/>
                  </a:lnTo>
                  <a:lnTo>
                    <a:pt x="208" y="371"/>
                  </a:lnTo>
                  <a:lnTo>
                    <a:pt x="226" y="369"/>
                  </a:lnTo>
                  <a:lnTo>
                    <a:pt x="243" y="364"/>
                  </a:lnTo>
                  <a:lnTo>
                    <a:pt x="259" y="358"/>
                  </a:lnTo>
                  <a:lnTo>
                    <a:pt x="276" y="352"/>
                  </a:lnTo>
                  <a:lnTo>
                    <a:pt x="289" y="343"/>
                  </a:lnTo>
                  <a:lnTo>
                    <a:pt x="304" y="334"/>
                  </a:lnTo>
                  <a:lnTo>
                    <a:pt x="317" y="322"/>
                  </a:lnTo>
                  <a:lnTo>
                    <a:pt x="329" y="310"/>
                  </a:lnTo>
                  <a:lnTo>
                    <a:pt x="339" y="297"/>
                  </a:lnTo>
                  <a:lnTo>
                    <a:pt x="348" y="283"/>
                  </a:lnTo>
                  <a:lnTo>
                    <a:pt x="356" y="268"/>
                  </a:lnTo>
                  <a:lnTo>
                    <a:pt x="362" y="251"/>
                  </a:lnTo>
                  <a:lnTo>
                    <a:pt x="366" y="235"/>
                  </a:lnTo>
                  <a:lnTo>
                    <a:pt x="369" y="217"/>
                  </a:lnTo>
                  <a:lnTo>
                    <a:pt x="371" y="199"/>
                  </a:lnTo>
                  <a:lnTo>
                    <a:pt x="371" y="199"/>
                  </a:lnTo>
                  <a:lnTo>
                    <a:pt x="371" y="181"/>
                  </a:lnTo>
                  <a:lnTo>
                    <a:pt x="368" y="162"/>
                  </a:lnTo>
                  <a:lnTo>
                    <a:pt x="365" y="146"/>
                  </a:lnTo>
                  <a:lnTo>
                    <a:pt x="359" y="129"/>
                  </a:lnTo>
                  <a:lnTo>
                    <a:pt x="351" y="114"/>
                  </a:lnTo>
                  <a:lnTo>
                    <a:pt x="344" y="99"/>
                  </a:lnTo>
                  <a:lnTo>
                    <a:pt x="333" y="85"/>
                  </a:lnTo>
                  <a:lnTo>
                    <a:pt x="323" y="72"/>
                  </a:lnTo>
                  <a:lnTo>
                    <a:pt x="310" y="61"/>
                  </a:lnTo>
                  <a:lnTo>
                    <a:pt x="297" y="51"/>
                  </a:lnTo>
                  <a:lnTo>
                    <a:pt x="282" y="42"/>
                  </a:lnTo>
                  <a:lnTo>
                    <a:pt x="267" y="33"/>
                  </a:lnTo>
                  <a:lnTo>
                    <a:pt x="252" y="27"/>
                  </a:lnTo>
                  <a:lnTo>
                    <a:pt x="234" y="22"/>
                  </a:lnTo>
                  <a:lnTo>
                    <a:pt x="217" y="19"/>
                  </a:lnTo>
                  <a:lnTo>
                    <a:pt x="199" y="18"/>
                  </a:lnTo>
                  <a:lnTo>
                    <a:pt x="199" y="18"/>
                  </a:lnTo>
                  <a:lnTo>
                    <a:pt x="194" y="18"/>
                  </a:lnTo>
                  <a:lnTo>
                    <a:pt x="194" y="18"/>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0" name="Freeform 88"/>
            <p:cNvSpPr>
              <a:spLocks noEditPoints="1"/>
            </p:cNvSpPr>
            <p:nvPr/>
          </p:nvSpPr>
          <p:spPr bwMode="auto">
            <a:xfrm>
              <a:off x="3654" y="1944"/>
              <a:ext cx="150" cy="150"/>
            </a:xfrm>
            <a:custGeom>
              <a:avLst/>
              <a:gdLst/>
              <a:ahLst/>
              <a:cxnLst>
                <a:cxn ang="0">
                  <a:pos x="160" y="327"/>
                </a:cxn>
                <a:cxn ang="0">
                  <a:pos x="128" y="323"/>
                </a:cxn>
                <a:cxn ang="0">
                  <a:pos x="84" y="306"/>
                </a:cxn>
                <a:cxn ang="0">
                  <a:pos x="45" y="276"/>
                </a:cxn>
                <a:cxn ang="0">
                  <a:pos x="26" y="251"/>
                </a:cxn>
                <a:cxn ang="0">
                  <a:pos x="6" y="208"/>
                </a:cxn>
                <a:cxn ang="0">
                  <a:pos x="0" y="160"/>
                </a:cxn>
                <a:cxn ang="0">
                  <a:pos x="4" y="127"/>
                </a:cxn>
                <a:cxn ang="0">
                  <a:pos x="21" y="83"/>
                </a:cxn>
                <a:cxn ang="0">
                  <a:pos x="51" y="45"/>
                </a:cxn>
                <a:cxn ang="0">
                  <a:pos x="77" y="26"/>
                </a:cxn>
                <a:cxn ang="0">
                  <a:pos x="121" y="6"/>
                </a:cxn>
                <a:cxn ang="0">
                  <a:pos x="169" y="0"/>
                </a:cxn>
                <a:cxn ang="0">
                  <a:pos x="201" y="3"/>
                </a:cxn>
                <a:cxn ang="0">
                  <a:pos x="246" y="21"/>
                </a:cxn>
                <a:cxn ang="0">
                  <a:pos x="284" y="50"/>
                </a:cxn>
                <a:cxn ang="0">
                  <a:pos x="311" y="89"/>
                </a:cxn>
                <a:cxn ang="0">
                  <a:pos x="326" y="134"/>
                </a:cxn>
                <a:cxn ang="0">
                  <a:pos x="329" y="168"/>
                </a:cxn>
                <a:cxn ang="0">
                  <a:pos x="320" y="216"/>
                </a:cxn>
                <a:cxn ang="0">
                  <a:pos x="299" y="257"/>
                </a:cxn>
                <a:cxn ang="0">
                  <a:pos x="267" y="291"/>
                </a:cxn>
                <a:cxn ang="0">
                  <a:pos x="228" y="315"/>
                </a:cxn>
                <a:cxn ang="0">
                  <a:pos x="181" y="326"/>
                </a:cxn>
                <a:cxn ang="0">
                  <a:pos x="164" y="18"/>
                </a:cxn>
                <a:cxn ang="0">
                  <a:pos x="137" y="20"/>
                </a:cxn>
                <a:cxn ang="0">
                  <a:pos x="98" y="33"/>
                </a:cxn>
                <a:cxn ang="0">
                  <a:pos x="63" y="58"/>
                </a:cxn>
                <a:cxn ang="0">
                  <a:pos x="45" y="80"/>
                </a:cxn>
                <a:cxn ang="0">
                  <a:pos x="26" y="118"/>
                </a:cxn>
                <a:cxn ang="0">
                  <a:pos x="18" y="160"/>
                </a:cxn>
                <a:cxn ang="0">
                  <a:pos x="21" y="189"/>
                </a:cxn>
                <a:cxn ang="0">
                  <a:pos x="35" y="229"/>
                </a:cxn>
                <a:cxn ang="0">
                  <a:pos x="59" y="264"/>
                </a:cxn>
                <a:cxn ang="0">
                  <a:pos x="81" y="284"/>
                </a:cxn>
                <a:cxn ang="0">
                  <a:pos x="119" y="302"/>
                </a:cxn>
                <a:cxn ang="0">
                  <a:pos x="161" y="309"/>
                </a:cxn>
                <a:cxn ang="0">
                  <a:pos x="190" y="306"/>
                </a:cxn>
                <a:cxn ang="0">
                  <a:pos x="231" y="293"/>
                </a:cxn>
                <a:cxn ang="0">
                  <a:pos x="265" y="269"/>
                </a:cxn>
                <a:cxn ang="0">
                  <a:pos x="291" y="235"/>
                </a:cxn>
                <a:cxn ang="0">
                  <a:pos x="306" y="196"/>
                </a:cxn>
                <a:cxn ang="0">
                  <a:pos x="311" y="168"/>
                </a:cxn>
                <a:cxn ang="0">
                  <a:pos x="305" y="124"/>
                </a:cxn>
                <a:cxn ang="0">
                  <a:pos x="287" y="85"/>
                </a:cxn>
                <a:cxn ang="0">
                  <a:pos x="259" y="53"/>
                </a:cxn>
                <a:cxn ang="0">
                  <a:pos x="225" y="30"/>
                </a:cxn>
                <a:cxn ang="0">
                  <a:pos x="182" y="20"/>
                </a:cxn>
                <a:cxn ang="0">
                  <a:pos x="164" y="18"/>
                </a:cxn>
              </a:cxnLst>
              <a:rect l="0" t="0" r="r" b="b"/>
              <a:pathLst>
                <a:path w="329" h="327">
                  <a:moveTo>
                    <a:pt x="164" y="327"/>
                  </a:moveTo>
                  <a:lnTo>
                    <a:pt x="164" y="327"/>
                  </a:lnTo>
                  <a:lnTo>
                    <a:pt x="160" y="327"/>
                  </a:lnTo>
                  <a:lnTo>
                    <a:pt x="160" y="327"/>
                  </a:lnTo>
                  <a:lnTo>
                    <a:pt x="145" y="326"/>
                  </a:lnTo>
                  <a:lnTo>
                    <a:pt x="128" y="323"/>
                  </a:lnTo>
                  <a:lnTo>
                    <a:pt x="113" y="320"/>
                  </a:lnTo>
                  <a:lnTo>
                    <a:pt x="98" y="314"/>
                  </a:lnTo>
                  <a:lnTo>
                    <a:pt x="84" y="306"/>
                  </a:lnTo>
                  <a:lnTo>
                    <a:pt x="71" y="297"/>
                  </a:lnTo>
                  <a:lnTo>
                    <a:pt x="57" y="288"/>
                  </a:lnTo>
                  <a:lnTo>
                    <a:pt x="45" y="276"/>
                  </a:lnTo>
                  <a:lnTo>
                    <a:pt x="45" y="276"/>
                  </a:lnTo>
                  <a:lnTo>
                    <a:pt x="35" y="264"/>
                  </a:lnTo>
                  <a:lnTo>
                    <a:pt x="26" y="251"/>
                  </a:lnTo>
                  <a:lnTo>
                    <a:pt x="18" y="237"/>
                  </a:lnTo>
                  <a:lnTo>
                    <a:pt x="12" y="223"/>
                  </a:lnTo>
                  <a:lnTo>
                    <a:pt x="6" y="208"/>
                  </a:lnTo>
                  <a:lnTo>
                    <a:pt x="3" y="192"/>
                  </a:lnTo>
                  <a:lnTo>
                    <a:pt x="1" y="177"/>
                  </a:lnTo>
                  <a:lnTo>
                    <a:pt x="0" y="160"/>
                  </a:lnTo>
                  <a:lnTo>
                    <a:pt x="0" y="160"/>
                  </a:lnTo>
                  <a:lnTo>
                    <a:pt x="1" y="143"/>
                  </a:lnTo>
                  <a:lnTo>
                    <a:pt x="4" y="127"/>
                  </a:lnTo>
                  <a:lnTo>
                    <a:pt x="9" y="112"/>
                  </a:lnTo>
                  <a:lnTo>
                    <a:pt x="15" y="97"/>
                  </a:lnTo>
                  <a:lnTo>
                    <a:pt x="21" y="83"/>
                  </a:lnTo>
                  <a:lnTo>
                    <a:pt x="30" y="70"/>
                  </a:lnTo>
                  <a:lnTo>
                    <a:pt x="41" y="58"/>
                  </a:lnTo>
                  <a:lnTo>
                    <a:pt x="51" y="45"/>
                  </a:lnTo>
                  <a:lnTo>
                    <a:pt x="51" y="45"/>
                  </a:lnTo>
                  <a:lnTo>
                    <a:pt x="63" y="35"/>
                  </a:lnTo>
                  <a:lnTo>
                    <a:pt x="77" y="26"/>
                  </a:lnTo>
                  <a:lnTo>
                    <a:pt x="90" y="17"/>
                  </a:lnTo>
                  <a:lnTo>
                    <a:pt x="106" y="11"/>
                  </a:lnTo>
                  <a:lnTo>
                    <a:pt x="121" y="6"/>
                  </a:lnTo>
                  <a:lnTo>
                    <a:pt x="136" y="2"/>
                  </a:lnTo>
                  <a:lnTo>
                    <a:pt x="152" y="0"/>
                  </a:lnTo>
                  <a:lnTo>
                    <a:pt x="169" y="0"/>
                  </a:lnTo>
                  <a:lnTo>
                    <a:pt x="169" y="0"/>
                  </a:lnTo>
                  <a:lnTo>
                    <a:pt x="185" y="2"/>
                  </a:lnTo>
                  <a:lnTo>
                    <a:pt x="201" y="3"/>
                  </a:lnTo>
                  <a:lnTo>
                    <a:pt x="217" y="8"/>
                  </a:lnTo>
                  <a:lnTo>
                    <a:pt x="232" y="14"/>
                  </a:lnTo>
                  <a:lnTo>
                    <a:pt x="246" y="21"/>
                  </a:lnTo>
                  <a:lnTo>
                    <a:pt x="259" y="30"/>
                  </a:lnTo>
                  <a:lnTo>
                    <a:pt x="271" y="39"/>
                  </a:lnTo>
                  <a:lnTo>
                    <a:pt x="284" y="50"/>
                  </a:lnTo>
                  <a:lnTo>
                    <a:pt x="293" y="62"/>
                  </a:lnTo>
                  <a:lnTo>
                    <a:pt x="303" y="76"/>
                  </a:lnTo>
                  <a:lnTo>
                    <a:pt x="311" y="89"/>
                  </a:lnTo>
                  <a:lnTo>
                    <a:pt x="317" y="103"/>
                  </a:lnTo>
                  <a:lnTo>
                    <a:pt x="323" y="119"/>
                  </a:lnTo>
                  <a:lnTo>
                    <a:pt x="326" y="134"/>
                  </a:lnTo>
                  <a:lnTo>
                    <a:pt x="327" y="151"/>
                  </a:lnTo>
                  <a:lnTo>
                    <a:pt x="329" y="168"/>
                  </a:lnTo>
                  <a:lnTo>
                    <a:pt x="329" y="168"/>
                  </a:lnTo>
                  <a:lnTo>
                    <a:pt x="327" y="184"/>
                  </a:lnTo>
                  <a:lnTo>
                    <a:pt x="324" y="199"/>
                  </a:lnTo>
                  <a:lnTo>
                    <a:pt x="320" y="216"/>
                  </a:lnTo>
                  <a:lnTo>
                    <a:pt x="314" y="229"/>
                  </a:lnTo>
                  <a:lnTo>
                    <a:pt x="308" y="245"/>
                  </a:lnTo>
                  <a:lnTo>
                    <a:pt x="299" y="257"/>
                  </a:lnTo>
                  <a:lnTo>
                    <a:pt x="290" y="270"/>
                  </a:lnTo>
                  <a:lnTo>
                    <a:pt x="279" y="281"/>
                  </a:lnTo>
                  <a:lnTo>
                    <a:pt x="267" y="291"/>
                  </a:lnTo>
                  <a:lnTo>
                    <a:pt x="255" y="300"/>
                  </a:lnTo>
                  <a:lnTo>
                    <a:pt x="241" y="308"/>
                  </a:lnTo>
                  <a:lnTo>
                    <a:pt x="228" y="315"/>
                  </a:lnTo>
                  <a:lnTo>
                    <a:pt x="213" y="320"/>
                  </a:lnTo>
                  <a:lnTo>
                    <a:pt x="198" y="324"/>
                  </a:lnTo>
                  <a:lnTo>
                    <a:pt x="181" y="326"/>
                  </a:lnTo>
                  <a:lnTo>
                    <a:pt x="164" y="327"/>
                  </a:lnTo>
                  <a:lnTo>
                    <a:pt x="164" y="327"/>
                  </a:lnTo>
                  <a:close/>
                  <a:moveTo>
                    <a:pt x="164" y="18"/>
                  </a:moveTo>
                  <a:lnTo>
                    <a:pt x="164" y="18"/>
                  </a:lnTo>
                  <a:lnTo>
                    <a:pt x="151" y="18"/>
                  </a:lnTo>
                  <a:lnTo>
                    <a:pt x="137" y="20"/>
                  </a:lnTo>
                  <a:lnTo>
                    <a:pt x="124" y="24"/>
                  </a:lnTo>
                  <a:lnTo>
                    <a:pt x="110" y="29"/>
                  </a:lnTo>
                  <a:lnTo>
                    <a:pt x="98" y="33"/>
                  </a:lnTo>
                  <a:lnTo>
                    <a:pt x="86" y="41"/>
                  </a:lnTo>
                  <a:lnTo>
                    <a:pt x="74" y="48"/>
                  </a:lnTo>
                  <a:lnTo>
                    <a:pt x="63" y="58"/>
                  </a:lnTo>
                  <a:lnTo>
                    <a:pt x="63" y="58"/>
                  </a:lnTo>
                  <a:lnTo>
                    <a:pt x="54" y="68"/>
                  </a:lnTo>
                  <a:lnTo>
                    <a:pt x="45" y="80"/>
                  </a:lnTo>
                  <a:lnTo>
                    <a:pt x="38" y="92"/>
                  </a:lnTo>
                  <a:lnTo>
                    <a:pt x="32" y="104"/>
                  </a:lnTo>
                  <a:lnTo>
                    <a:pt x="26" y="118"/>
                  </a:lnTo>
                  <a:lnTo>
                    <a:pt x="23" y="131"/>
                  </a:lnTo>
                  <a:lnTo>
                    <a:pt x="20" y="145"/>
                  </a:lnTo>
                  <a:lnTo>
                    <a:pt x="18" y="160"/>
                  </a:lnTo>
                  <a:lnTo>
                    <a:pt x="18" y="160"/>
                  </a:lnTo>
                  <a:lnTo>
                    <a:pt x="20" y="175"/>
                  </a:lnTo>
                  <a:lnTo>
                    <a:pt x="21" y="189"/>
                  </a:lnTo>
                  <a:lnTo>
                    <a:pt x="24" y="202"/>
                  </a:lnTo>
                  <a:lnTo>
                    <a:pt x="29" y="216"/>
                  </a:lnTo>
                  <a:lnTo>
                    <a:pt x="35" y="229"/>
                  </a:lnTo>
                  <a:lnTo>
                    <a:pt x="41" y="241"/>
                  </a:lnTo>
                  <a:lnTo>
                    <a:pt x="50" y="254"/>
                  </a:lnTo>
                  <a:lnTo>
                    <a:pt x="59" y="264"/>
                  </a:lnTo>
                  <a:lnTo>
                    <a:pt x="59" y="264"/>
                  </a:lnTo>
                  <a:lnTo>
                    <a:pt x="69" y="275"/>
                  </a:lnTo>
                  <a:lnTo>
                    <a:pt x="81" y="284"/>
                  </a:lnTo>
                  <a:lnTo>
                    <a:pt x="93" y="291"/>
                  </a:lnTo>
                  <a:lnTo>
                    <a:pt x="106" y="297"/>
                  </a:lnTo>
                  <a:lnTo>
                    <a:pt x="119" y="302"/>
                  </a:lnTo>
                  <a:lnTo>
                    <a:pt x="133" y="306"/>
                  </a:lnTo>
                  <a:lnTo>
                    <a:pt x="146" y="308"/>
                  </a:lnTo>
                  <a:lnTo>
                    <a:pt x="161" y="309"/>
                  </a:lnTo>
                  <a:lnTo>
                    <a:pt x="161" y="309"/>
                  </a:lnTo>
                  <a:lnTo>
                    <a:pt x="176" y="309"/>
                  </a:lnTo>
                  <a:lnTo>
                    <a:pt x="190" y="306"/>
                  </a:lnTo>
                  <a:lnTo>
                    <a:pt x="205" y="303"/>
                  </a:lnTo>
                  <a:lnTo>
                    <a:pt x="217" y="299"/>
                  </a:lnTo>
                  <a:lnTo>
                    <a:pt x="231" y="293"/>
                  </a:lnTo>
                  <a:lnTo>
                    <a:pt x="243" y="287"/>
                  </a:lnTo>
                  <a:lnTo>
                    <a:pt x="255" y="278"/>
                  </a:lnTo>
                  <a:lnTo>
                    <a:pt x="265" y="269"/>
                  </a:lnTo>
                  <a:lnTo>
                    <a:pt x="274" y="258"/>
                  </a:lnTo>
                  <a:lnTo>
                    <a:pt x="284" y="248"/>
                  </a:lnTo>
                  <a:lnTo>
                    <a:pt x="291" y="235"/>
                  </a:lnTo>
                  <a:lnTo>
                    <a:pt x="297" y="223"/>
                  </a:lnTo>
                  <a:lnTo>
                    <a:pt x="303" y="210"/>
                  </a:lnTo>
                  <a:lnTo>
                    <a:pt x="306" y="196"/>
                  </a:lnTo>
                  <a:lnTo>
                    <a:pt x="309" y="181"/>
                  </a:lnTo>
                  <a:lnTo>
                    <a:pt x="311" y="168"/>
                  </a:lnTo>
                  <a:lnTo>
                    <a:pt x="311" y="168"/>
                  </a:lnTo>
                  <a:lnTo>
                    <a:pt x="309" y="153"/>
                  </a:lnTo>
                  <a:lnTo>
                    <a:pt x="308" y="137"/>
                  </a:lnTo>
                  <a:lnTo>
                    <a:pt x="305" y="124"/>
                  </a:lnTo>
                  <a:lnTo>
                    <a:pt x="300" y="110"/>
                  </a:lnTo>
                  <a:lnTo>
                    <a:pt x="294" y="97"/>
                  </a:lnTo>
                  <a:lnTo>
                    <a:pt x="287" y="85"/>
                  </a:lnTo>
                  <a:lnTo>
                    <a:pt x="279" y="74"/>
                  </a:lnTo>
                  <a:lnTo>
                    <a:pt x="270" y="64"/>
                  </a:lnTo>
                  <a:lnTo>
                    <a:pt x="259" y="53"/>
                  </a:lnTo>
                  <a:lnTo>
                    <a:pt x="249" y="45"/>
                  </a:lnTo>
                  <a:lnTo>
                    <a:pt x="237" y="38"/>
                  </a:lnTo>
                  <a:lnTo>
                    <a:pt x="225" y="30"/>
                  </a:lnTo>
                  <a:lnTo>
                    <a:pt x="211" y="26"/>
                  </a:lnTo>
                  <a:lnTo>
                    <a:pt x="198" y="21"/>
                  </a:lnTo>
                  <a:lnTo>
                    <a:pt x="182" y="20"/>
                  </a:lnTo>
                  <a:lnTo>
                    <a:pt x="167" y="18"/>
                  </a:lnTo>
                  <a:lnTo>
                    <a:pt x="167" y="18"/>
                  </a:lnTo>
                  <a:lnTo>
                    <a:pt x="164" y="18"/>
                  </a:lnTo>
                  <a:lnTo>
                    <a:pt x="164" y="18"/>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1" name="Freeform 89"/>
            <p:cNvSpPr>
              <a:spLocks/>
            </p:cNvSpPr>
            <p:nvPr/>
          </p:nvSpPr>
          <p:spPr bwMode="auto">
            <a:xfrm>
              <a:off x="3810" y="2016"/>
              <a:ext cx="70" cy="10"/>
            </a:xfrm>
            <a:custGeom>
              <a:avLst/>
              <a:gdLst/>
              <a:ahLst/>
              <a:cxnLst>
                <a:cxn ang="0">
                  <a:pos x="143" y="21"/>
                </a:cxn>
                <a:cxn ang="0">
                  <a:pos x="143" y="21"/>
                </a:cxn>
                <a:cxn ang="0">
                  <a:pos x="143" y="21"/>
                </a:cxn>
                <a:cxn ang="0">
                  <a:pos x="9" y="18"/>
                </a:cxn>
                <a:cxn ang="0">
                  <a:pos x="9" y="18"/>
                </a:cxn>
                <a:cxn ang="0">
                  <a:pos x="6" y="18"/>
                </a:cxn>
                <a:cxn ang="0">
                  <a:pos x="3" y="15"/>
                </a:cxn>
                <a:cxn ang="0">
                  <a:pos x="1" y="12"/>
                </a:cxn>
                <a:cxn ang="0">
                  <a:pos x="0" y="9"/>
                </a:cxn>
                <a:cxn ang="0">
                  <a:pos x="0" y="9"/>
                </a:cxn>
                <a:cxn ang="0">
                  <a:pos x="1" y="6"/>
                </a:cxn>
                <a:cxn ang="0">
                  <a:pos x="3" y="3"/>
                </a:cxn>
                <a:cxn ang="0">
                  <a:pos x="6" y="1"/>
                </a:cxn>
                <a:cxn ang="0">
                  <a:pos x="9" y="0"/>
                </a:cxn>
                <a:cxn ang="0">
                  <a:pos x="9" y="0"/>
                </a:cxn>
                <a:cxn ang="0">
                  <a:pos x="9" y="0"/>
                </a:cxn>
                <a:cxn ang="0">
                  <a:pos x="143" y="3"/>
                </a:cxn>
                <a:cxn ang="0">
                  <a:pos x="143" y="3"/>
                </a:cxn>
                <a:cxn ang="0">
                  <a:pos x="146" y="4"/>
                </a:cxn>
                <a:cxn ang="0">
                  <a:pos x="149" y="6"/>
                </a:cxn>
                <a:cxn ang="0">
                  <a:pos x="151" y="9"/>
                </a:cxn>
                <a:cxn ang="0">
                  <a:pos x="152" y="12"/>
                </a:cxn>
                <a:cxn ang="0">
                  <a:pos x="152" y="12"/>
                </a:cxn>
                <a:cxn ang="0">
                  <a:pos x="151" y="16"/>
                </a:cxn>
                <a:cxn ang="0">
                  <a:pos x="149" y="19"/>
                </a:cxn>
                <a:cxn ang="0">
                  <a:pos x="146" y="21"/>
                </a:cxn>
                <a:cxn ang="0">
                  <a:pos x="143" y="21"/>
                </a:cxn>
                <a:cxn ang="0">
                  <a:pos x="143" y="21"/>
                </a:cxn>
              </a:cxnLst>
              <a:rect l="0" t="0" r="r" b="b"/>
              <a:pathLst>
                <a:path w="152" h="21">
                  <a:moveTo>
                    <a:pt x="143" y="21"/>
                  </a:moveTo>
                  <a:lnTo>
                    <a:pt x="143" y="21"/>
                  </a:lnTo>
                  <a:lnTo>
                    <a:pt x="143" y="21"/>
                  </a:lnTo>
                  <a:lnTo>
                    <a:pt x="9" y="18"/>
                  </a:lnTo>
                  <a:lnTo>
                    <a:pt x="9" y="18"/>
                  </a:lnTo>
                  <a:lnTo>
                    <a:pt x="6" y="18"/>
                  </a:lnTo>
                  <a:lnTo>
                    <a:pt x="3" y="15"/>
                  </a:lnTo>
                  <a:lnTo>
                    <a:pt x="1" y="12"/>
                  </a:lnTo>
                  <a:lnTo>
                    <a:pt x="0" y="9"/>
                  </a:lnTo>
                  <a:lnTo>
                    <a:pt x="0" y="9"/>
                  </a:lnTo>
                  <a:lnTo>
                    <a:pt x="1" y="6"/>
                  </a:lnTo>
                  <a:lnTo>
                    <a:pt x="3" y="3"/>
                  </a:lnTo>
                  <a:lnTo>
                    <a:pt x="6" y="1"/>
                  </a:lnTo>
                  <a:lnTo>
                    <a:pt x="9" y="0"/>
                  </a:lnTo>
                  <a:lnTo>
                    <a:pt x="9" y="0"/>
                  </a:lnTo>
                  <a:lnTo>
                    <a:pt x="9" y="0"/>
                  </a:lnTo>
                  <a:lnTo>
                    <a:pt x="143" y="3"/>
                  </a:lnTo>
                  <a:lnTo>
                    <a:pt x="143" y="3"/>
                  </a:lnTo>
                  <a:lnTo>
                    <a:pt x="146" y="4"/>
                  </a:lnTo>
                  <a:lnTo>
                    <a:pt x="149" y="6"/>
                  </a:lnTo>
                  <a:lnTo>
                    <a:pt x="151" y="9"/>
                  </a:lnTo>
                  <a:lnTo>
                    <a:pt x="152" y="12"/>
                  </a:lnTo>
                  <a:lnTo>
                    <a:pt x="152" y="12"/>
                  </a:lnTo>
                  <a:lnTo>
                    <a:pt x="151" y="16"/>
                  </a:lnTo>
                  <a:lnTo>
                    <a:pt x="149" y="19"/>
                  </a:lnTo>
                  <a:lnTo>
                    <a:pt x="146" y="21"/>
                  </a:lnTo>
                  <a:lnTo>
                    <a:pt x="143" y="21"/>
                  </a:lnTo>
                  <a:lnTo>
                    <a:pt x="143" y="21"/>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2" name="Freeform 90"/>
            <p:cNvSpPr>
              <a:spLocks/>
            </p:cNvSpPr>
            <p:nvPr/>
          </p:nvSpPr>
          <p:spPr bwMode="auto">
            <a:xfrm>
              <a:off x="3876" y="1999"/>
              <a:ext cx="113" cy="47"/>
            </a:xfrm>
            <a:custGeom>
              <a:avLst/>
              <a:gdLst/>
              <a:ahLst/>
              <a:cxnLst>
                <a:cxn ang="0">
                  <a:pos x="249" y="47"/>
                </a:cxn>
                <a:cxn ang="0">
                  <a:pos x="249" y="64"/>
                </a:cxn>
                <a:cxn ang="0">
                  <a:pos x="249" y="64"/>
                </a:cxn>
                <a:cxn ang="0">
                  <a:pos x="247" y="71"/>
                </a:cxn>
                <a:cxn ang="0">
                  <a:pos x="244" y="79"/>
                </a:cxn>
                <a:cxn ang="0">
                  <a:pos x="241" y="86"/>
                </a:cxn>
                <a:cxn ang="0">
                  <a:pos x="235" y="92"/>
                </a:cxn>
                <a:cxn ang="0">
                  <a:pos x="229" y="97"/>
                </a:cxn>
                <a:cxn ang="0">
                  <a:pos x="222" y="101"/>
                </a:cxn>
                <a:cxn ang="0">
                  <a:pos x="214" y="103"/>
                </a:cxn>
                <a:cxn ang="0">
                  <a:pos x="205" y="103"/>
                </a:cxn>
                <a:cxn ang="0">
                  <a:pos x="39" y="100"/>
                </a:cxn>
                <a:cxn ang="0">
                  <a:pos x="39" y="100"/>
                </a:cxn>
                <a:cxn ang="0">
                  <a:pos x="32" y="98"/>
                </a:cxn>
                <a:cxn ang="0">
                  <a:pos x="24" y="95"/>
                </a:cxn>
                <a:cxn ang="0">
                  <a:pos x="17" y="92"/>
                </a:cxn>
                <a:cxn ang="0">
                  <a:pos x="11" y="86"/>
                </a:cxn>
                <a:cxn ang="0">
                  <a:pos x="6" y="80"/>
                </a:cxn>
                <a:cxn ang="0">
                  <a:pos x="2" y="73"/>
                </a:cxn>
                <a:cxn ang="0">
                  <a:pos x="0" y="65"/>
                </a:cxn>
                <a:cxn ang="0">
                  <a:pos x="0" y="58"/>
                </a:cxn>
                <a:cxn ang="0">
                  <a:pos x="0" y="41"/>
                </a:cxn>
                <a:cxn ang="0">
                  <a:pos x="0" y="41"/>
                </a:cxn>
                <a:cxn ang="0">
                  <a:pos x="2" y="34"/>
                </a:cxn>
                <a:cxn ang="0">
                  <a:pos x="3" y="24"/>
                </a:cxn>
                <a:cxn ang="0">
                  <a:pos x="8" y="18"/>
                </a:cxn>
                <a:cxn ang="0">
                  <a:pos x="12" y="12"/>
                </a:cxn>
                <a:cxn ang="0">
                  <a:pos x="20" y="8"/>
                </a:cxn>
                <a:cxn ang="0">
                  <a:pos x="26" y="3"/>
                </a:cxn>
                <a:cxn ang="0">
                  <a:pos x="33" y="2"/>
                </a:cxn>
                <a:cxn ang="0">
                  <a:pos x="42" y="0"/>
                </a:cxn>
                <a:cxn ang="0">
                  <a:pos x="208" y="5"/>
                </a:cxn>
                <a:cxn ang="0">
                  <a:pos x="208" y="5"/>
                </a:cxn>
                <a:cxn ang="0">
                  <a:pos x="217" y="5"/>
                </a:cxn>
                <a:cxn ang="0">
                  <a:pos x="225" y="8"/>
                </a:cxn>
                <a:cxn ang="0">
                  <a:pos x="231" y="12"/>
                </a:cxn>
                <a:cxn ang="0">
                  <a:pos x="237" y="17"/>
                </a:cxn>
                <a:cxn ang="0">
                  <a:pos x="243" y="23"/>
                </a:cxn>
                <a:cxn ang="0">
                  <a:pos x="246" y="31"/>
                </a:cxn>
                <a:cxn ang="0">
                  <a:pos x="247" y="38"/>
                </a:cxn>
                <a:cxn ang="0">
                  <a:pos x="249" y="47"/>
                </a:cxn>
                <a:cxn ang="0">
                  <a:pos x="249" y="47"/>
                </a:cxn>
              </a:cxnLst>
              <a:rect l="0" t="0" r="r" b="b"/>
              <a:pathLst>
                <a:path w="249" h="103">
                  <a:moveTo>
                    <a:pt x="249" y="47"/>
                  </a:moveTo>
                  <a:lnTo>
                    <a:pt x="249" y="64"/>
                  </a:lnTo>
                  <a:lnTo>
                    <a:pt x="249" y="64"/>
                  </a:lnTo>
                  <a:lnTo>
                    <a:pt x="247" y="71"/>
                  </a:lnTo>
                  <a:lnTo>
                    <a:pt x="244" y="79"/>
                  </a:lnTo>
                  <a:lnTo>
                    <a:pt x="241" y="86"/>
                  </a:lnTo>
                  <a:lnTo>
                    <a:pt x="235" y="92"/>
                  </a:lnTo>
                  <a:lnTo>
                    <a:pt x="229" y="97"/>
                  </a:lnTo>
                  <a:lnTo>
                    <a:pt x="222" y="101"/>
                  </a:lnTo>
                  <a:lnTo>
                    <a:pt x="214" y="103"/>
                  </a:lnTo>
                  <a:lnTo>
                    <a:pt x="205" y="103"/>
                  </a:lnTo>
                  <a:lnTo>
                    <a:pt x="39" y="100"/>
                  </a:lnTo>
                  <a:lnTo>
                    <a:pt x="39" y="100"/>
                  </a:lnTo>
                  <a:lnTo>
                    <a:pt x="32" y="98"/>
                  </a:lnTo>
                  <a:lnTo>
                    <a:pt x="24" y="95"/>
                  </a:lnTo>
                  <a:lnTo>
                    <a:pt x="17" y="92"/>
                  </a:lnTo>
                  <a:lnTo>
                    <a:pt x="11" y="86"/>
                  </a:lnTo>
                  <a:lnTo>
                    <a:pt x="6" y="80"/>
                  </a:lnTo>
                  <a:lnTo>
                    <a:pt x="2" y="73"/>
                  </a:lnTo>
                  <a:lnTo>
                    <a:pt x="0" y="65"/>
                  </a:lnTo>
                  <a:lnTo>
                    <a:pt x="0" y="58"/>
                  </a:lnTo>
                  <a:lnTo>
                    <a:pt x="0" y="41"/>
                  </a:lnTo>
                  <a:lnTo>
                    <a:pt x="0" y="41"/>
                  </a:lnTo>
                  <a:lnTo>
                    <a:pt x="2" y="34"/>
                  </a:lnTo>
                  <a:lnTo>
                    <a:pt x="3" y="24"/>
                  </a:lnTo>
                  <a:lnTo>
                    <a:pt x="8" y="18"/>
                  </a:lnTo>
                  <a:lnTo>
                    <a:pt x="12" y="12"/>
                  </a:lnTo>
                  <a:lnTo>
                    <a:pt x="20" y="8"/>
                  </a:lnTo>
                  <a:lnTo>
                    <a:pt x="26" y="3"/>
                  </a:lnTo>
                  <a:lnTo>
                    <a:pt x="33" y="2"/>
                  </a:lnTo>
                  <a:lnTo>
                    <a:pt x="42" y="0"/>
                  </a:lnTo>
                  <a:lnTo>
                    <a:pt x="208" y="5"/>
                  </a:lnTo>
                  <a:lnTo>
                    <a:pt x="208" y="5"/>
                  </a:lnTo>
                  <a:lnTo>
                    <a:pt x="217" y="5"/>
                  </a:lnTo>
                  <a:lnTo>
                    <a:pt x="225" y="8"/>
                  </a:lnTo>
                  <a:lnTo>
                    <a:pt x="231" y="12"/>
                  </a:lnTo>
                  <a:lnTo>
                    <a:pt x="237" y="17"/>
                  </a:lnTo>
                  <a:lnTo>
                    <a:pt x="243" y="23"/>
                  </a:lnTo>
                  <a:lnTo>
                    <a:pt x="246" y="31"/>
                  </a:lnTo>
                  <a:lnTo>
                    <a:pt x="247" y="38"/>
                  </a:lnTo>
                  <a:lnTo>
                    <a:pt x="249" y="47"/>
                  </a:lnTo>
                  <a:lnTo>
                    <a:pt x="249" y="47"/>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3" name="Freeform 91"/>
            <p:cNvSpPr>
              <a:spLocks noEditPoints="1"/>
            </p:cNvSpPr>
            <p:nvPr/>
          </p:nvSpPr>
          <p:spPr bwMode="auto">
            <a:xfrm>
              <a:off x="3872" y="1996"/>
              <a:ext cx="122" cy="55"/>
            </a:xfrm>
            <a:custGeom>
              <a:avLst/>
              <a:gdLst/>
              <a:ahLst/>
              <a:cxnLst>
                <a:cxn ang="0">
                  <a:pos x="216" y="121"/>
                </a:cxn>
                <a:cxn ang="0">
                  <a:pos x="48" y="118"/>
                </a:cxn>
                <a:cxn ang="0">
                  <a:pos x="39" y="116"/>
                </a:cxn>
                <a:cxn ang="0">
                  <a:pos x="21" y="109"/>
                </a:cxn>
                <a:cxn ang="0">
                  <a:pos x="8" y="94"/>
                </a:cxn>
                <a:cxn ang="0">
                  <a:pos x="0" y="76"/>
                </a:cxn>
                <a:cxn ang="0">
                  <a:pos x="0" y="50"/>
                </a:cxn>
                <a:cxn ang="0">
                  <a:pos x="2" y="40"/>
                </a:cxn>
                <a:cxn ang="0">
                  <a:pos x="9" y="23"/>
                </a:cxn>
                <a:cxn ang="0">
                  <a:pos x="23" y="9"/>
                </a:cxn>
                <a:cxn ang="0">
                  <a:pos x="41" y="2"/>
                </a:cxn>
                <a:cxn ang="0">
                  <a:pos x="50" y="0"/>
                </a:cxn>
                <a:cxn ang="0">
                  <a:pos x="217" y="5"/>
                </a:cxn>
                <a:cxn ang="0">
                  <a:pos x="228" y="6"/>
                </a:cxn>
                <a:cxn ang="0">
                  <a:pos x="246" y="14"/>
                </a:cxn>
                <a:cxn ang="0">
                  <a:pos x="259" y="27"/>
                </a:cxn>
                <a:cxn ang="0">
                  <a:pos x="266" y="46"/>
                </a:cxn>
                <a:cxn ang="0">
                  <a:pos x="267" y="56"/>
                </a:cxn>
                <a:cxn ang="0">
                  <a:pos x="267" y="73"/>
                </a:cxn>
                <a:cxn ang="0">
                  <a:pos x="263" y="91"/>
                </a:cxn>
                <a:cxn ang="0">
                  <a:pos x="250" y="107"/>
                </a:cxn>
                <a:cxn ang="0">
                  <a:pos x="243" y="113"/>
                </a:cxn>
                <a:cxn ang="0">
                  <a:pos x="226" y="121"/>
                </a:cxn>
                <a:cxn ang="0">
                  <a:pos x="216" y="121"/>
                </a:cxn>
                <a:cxn ang="0">
                  <a:pos x="50" y="18"/>
                </a:cxn>
                <a:cxn ang="0">
                  <a:pos x="38" y="21"/>
                </a:cxn>
                <a:cxn ang="0">
                  <a:pos x="27" y="27"/>
                </a:cxn>
                <a:cxn ang="0">
                  <a:pos x="21" y="38"/>
                </a:cxn>
                <a:cxn ang="0">
                  <a:pos x="18" y="50"/>
                </a:cxn>
                <a:cxn ang="0">
                  <a:pos x="18" y="67"/>
                </a:cxn>
                <a:cxn ang="0">
                  <a:pos x="20" y="79"/>
                </a:cxn>
                <a:cxn ang="0">
                  <a:pos x="27" y="89"/>
                </a:cxn>
                <a:cxn ang="0">
                  <a:pos x="36" y="97"/>
                </a:cxn>
                <a:cxn ang="0">
                  <a:pos x="50" y="100"/>
                </a:cxn>
                <a:cxn ang="0">
                  <a:pos x="216" y="103"/>
                </a:cxn>
                <a:cxn ang="0">
                  <a:pos x="228" y="101"/>
                </a:cxn>
                <a:cxn ang="0">
                  <a:pos x="238" y="94"/>
                </a:cxn>
                <a:cxn ang="0">
                  <a:pos x="243" y="89"/>
                </a:cxn>
                <a:cxn ang="0">
                  <a:pos x="247" y="79"/>
                </a:cxn>
                <a:cxn ang="0">
                  <a:pos x="249" y="56"/>
                </a:cxn>
                <a:cxn ang="0">
                  <a:pos x="249" y="49"/>
                </a:cxn>
                <a:cxn ang="0">
                  <a:pos x="244" y="38"/>
                </a:cxn>
                <a:cxn ang="0">
                  <a:pos x="235" y="29"/>
                </a:cxn>
                <a:cxn ang="0">
                  <a:pos x="223" y="23"/>
                </a:cxn>
                <a:cxn ang="0">
                  <a:pos x="51" y="18"/>
                </a:cxn>
                <a:cxn ang="0">
                  <a:pos x="50" y="18"/>
                </a:cxn>
                <a:cxn ang="0">
                  <a:pos x="258" y="56"/>
                </a:cxn>
                <a:cxn ang="0">
                  <a:pos x="258" y="56"/>
                </a:cxn>
              </a:cxnLst>
              <a:rect l="0" t="0" r="r" b="b"/>
              <a:pathLst>
                <a:path w="267" h="121">
                  <a:moveTo>
                    <a:pt x="216" y="121"/>
                  </a:moveTo>
                  <a:lnTo>
                    <a:pt x="216" y="121"/>
                  </a:lnTo>
                  <a:lnTo>
                    <a:pt x="214" y="121"/>
                  </a:lnTo>
                  <a:lnTo>
                    <a:pt x="48" y="118"/>
                  </a:lnTo>
                  <a:lnTo>
                    <a:pt x="48" y="118"/>
                  </a:lnTo>
                  <a:lnTo>
                    <a:pt x="39" y="116"/>
                  </a:lnTo>
                  <a:lnTo>
                    <a:pt x="29" y="113"/>
                  </a:lnTo>
                  <a:lnTo>
                    <a:pt x="21" y="109"/>
                  </a:lnTo>
                  <a:lnTo>
                    <a:pt x="14" y="101"/>
                  </a:lnTo>
                  <a:lnTo>
                    <a:pt x="8" y="94"/>
                  </a:lnTo>
                  <a:lnTo>
                    <a:pt x="3" y="86"/>
                  </a:lnTo>
                  <a:lnTo>
                    <a:pt x="0" y="76"/>
                  </a:lnTo>
                  <a:lnTo>
                    <a:pt x="0" y="67"/>
                  </a:lnTo>
                  <a:lnTo>
                    <a:pt x="0" y="50"/>
                  </a:lnTo>
                  <a:lnTo>
                    <a:pt x="0" y="50"/>
                  </a:lnTo>
                  <a:lnTo>
                    <a:pt x="2" y="40"/>
                  </a:lnTo>
                  <a:lnTo>
                    <a:pt x="5" y="30"/>
                  </a:lnTo>
                  <a:lnTo>
                    <a:pt x="9" y="23"/>
                  </a:lnTo>
                  <a:lnTo>
                    <a:pt x="15" y="15"/>
                  </a:lnTo>
                  <a:lnTo>
                    <a:pt x="23" y="9"/>
                  </a:lnTo>
                  <a:lnTo>
                    <a:pt x="32" y="5"/>
                  </a:lnTo>
                  <a:lnTo>
                    <a:pt x="41" y="2"/>
                  </a:lnTo>
                  <a:lnTo>
                    <a:pt x="50" y="0"/>
                  </a:lnTo>
                  <a:lnTo>
                    <a:pt x="50" y="0"/>
                  </a:lnTo>
                  <a:lnTo>
                    <a:pt x="51" y="0"/>
                  </a:lnTo>
                  <a:lnTo>
                    <a:pt x="217" y="5"/>
                  </a:lnTo>
                  <a:lnTo>
                    <a:pt x="217" y="5"/>
                  </a:lnTo>
                  <a:lnTo>
                    <a:pt x="228" y="6"/>
                  </a:lnTo>
                  <a:lnTo>
                    <a:pt x="237" y="9"/>
                  </a:lnTo>
                  <a:lnTo>
                    <a:pt x="246" y="14"/>
                  </a:lnTo>
                  <a:lnTo>
                    <a:pt x="253" y="20"/>
                  </a:lnTo>
                  <a:lnTo>
                    <a:pt x="259" y="27"/>
                  </a:lnTo>
                  <a:lnTo>
                    <a:pt x="264" y="37"/>
                  </a:lnTo>
                  <a:lnTo>
                    <a:pt x="266" y="46"/>
                  </a:lnTo>
                  <a:lnTo>
                    <a:pt x="267" y="56"/>
                  </a:lnTo>
                  <a:lnTo>
                    <a:pt x="267" y="56"/>
                  </a:lnTo>
                  <a:lnTo>
                    <a:pt x="267" y="73"/>
                  </a:lnTo>
                  <a:lnTo>
                    <a:pt x="267" y="73"/>
                  </a:lnTo>
                  <a:lnTo>
                    <a:pt x="266" y="82"/>
                  </a:lnTo>
                  <a:lnTo>
                    <a:pt x="263" y="91"/>
                  </a:lnTo>
                  <a:lnTo>
                    <a:pt x="258" y="100"/>
                  </a:lnTo>
                  <a:lnTo>
                    <a:pt x="250" y="107"/>
                  </a:lnTo>
                  <a:lnTo>
                    <a:pt x="250" y="107"/>
                  </a:lnTo>
                  <a:lnTo>
                    <a:pt x="243" y="113"/>
                  </a:lnTo>
                  <a:lnTo>
                    <a:pt x="235" y="118"/>
                  </a:lnTo>
                  <a:lnTo>
                    <a:pt x="226" y="121"/>
                  </a:lnTo>
                  <a:lnTo>
                    <a:pt x="216" y="121"/>
                  </a:lnTo>
                  <a:lnTo>
                    <a:pt x="216" y="121"/>
                  </a:lnTo>
                  <a:close/>
                  <a:moveTo>
                    <a:pt x="50" y="18"/>
                  </a:moveTo>
                  <a:lnTo>
                    <a:pt x="50" y="18"/>
                  </a:lnTo>
                  <a:lnTo>
                    <a:pt x="44" y="20"/>
                  </a:lnTo>
                  <a:lnTo>
                    <a:pt x="38" y="21"/>
                  </a:lnTo>
                  <a:lnTo>
                    <a:pt x="32" y="24"/>
                  </a:lnTo>
                  <a:lnTo>
                    <a:pt x="27" y="27"/>
                  </a:lnTo>
                  <a:lnTo>
                    <a:pt x="24" y="32"/>
                  </a:lnTo>
                  <a:lnTo>
                    <a:pt x="21" y="38"/>
                  </a:lnTo>
                  <a:lnTo>
                    <a:pt x="18" y="44"/>
                  </a:lnTo>
                  <a:lnTo>
                    <a:pt x="18" y="50"/>
                  </a:lnTo>
                  <a:lnTo>
                    <a:pt x="18" y="67"/>
                  </a:lnTo>
                  <a:lnTo>
                    <a:pt x="18" y="67"/>
                  </a:lnTo>
                  <a:lnTo>
                    <a:pt x="18" y="73"/>
                  </a:lnTo>
                  <a:lnTo>
                    <a:pt x="20" y="79"/>
                  </a:lnTo>
                  <a:lnTo>
                    <a:pt x="23" y="85"/>
                  </a:lnTo>
                  <a:lnTo>
                    <a:pt x="27" y="89"/>
                  </a:lnTo>
                  <a:lnTo>
                    <a:pt x="32" y="94"/>
                  </a:lnTo>
                  <a:lnTo>
                    <a:pt x="36" y="97"/>
                  </a:lnTo>
                  <a:lnTo>
                    <a:pt x="42" y="98"/>
                  </a:lnTo>
                  <a:lnTo>
                    <a:pt x="50" y="100"/>
                  </a:lnTo>
                  <a:lnTo>
                    <a:pt x="216" y="103"/>
                  </a:lnTo>
                  <a:lnTo>
                    <a:pt x="216" y="103"/>
                  </a:lnTo>
                  <a:lnTo>
                    <a:pt x="222" y="103"/>
                  </a:lnTo>
                  <a:lnTo>
                    <a:pt x="228" y="101"/>
                  </a:lnTo>
                  <a:lnTo>
                    <a:pt x="234" y="98"/>
                  </a:lnTo>
                  <a:lnTo>
                    <a:pt x="238" y="94"/>
                  </a:lnTo>
                  <a:lnTo>
                    <a:pt x="238" y="94"/>
                  </a:lnTo>
                  <a:lnTo>
                    <a:pt x="243" y="89"/>
                  </a:lnTo>
                  <a:lnTo>
                    <a:pt x="246" y="85"/>
                  </a:lnTo>
                  <a:lnTo>
                    <a:pt x="247" y="79"/>
                  </a:lnTo>
                  <a:lnTo>
                    <a:pt x="249" y="71"/>
                  </a:lnTo>
                  <a:lnTo>
                    <a:pt x="249" y="56"/>
                  </a:lnTo>
                  <a:lnTo>
                    <a:pt x="249" y="56"/>
                  </a:lnTo>
                  <a:lnTo>
                    <a:pt x="249" y="49"/>
                  </a:lnTo>
                  <a:lnTo>
                    <a:pt x="246" y="43"/>
                  </a:lnTo>
                  <a:lnTo>
                    <a:pt x="244" y="38"/>
                  </a:lnTo>
                  <a:lnTo>
                    <a:pt x="240" y="32"/>
                  </a:lnTo>
                  <a:lnTo>
                    <a:pt x="235" y="29"/>
                  </a:lnTo>
                  <a:lnTo>
                    <a:pt x="229" y="26"/>
                  </a:lnTo>
                  <a:lnTo>
                    <a:pt x="223" y="23"/>
                  </a:lnTo>
                  <a:lnTo>
                    <a:pt x="217" y="23"/>
                  </a:lnTo>
                  <a:lnTo>
                    <a:pt x="51" y="18"/>
                  </a:lnTo>
                  <a:lnTo>
                    <a:pt x="51" y="18"/>
                  </a:lnTo>
                  <a:lnTo>
                    <a:pt x="50" y="18"/>
                  </a:lnTo>
                  <a:lnTo>
                    <a:pt x="50" y="18"/>
                  </a:lnTo>
                  <a:close/>
                  <a:moveTo>
                    <a:pt x="258" y="56"/>
                  </a:moveTo>
                  <a:lnTo>
                    <a:pt x="258" y="56"/>
                  </a:lnTo>
                  <a:lnTo>
                    <a:pt x="258" y="56"/>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4" name="Rectangle 92"/>
            <p:cNvSpPr>
              <a:spLocks noChangeArrowheads="1"/>
            </p:cNvSpPr>
            <p:nvPr/>
          </p:nvSpPr>
          <p:spPr bwMode="auto">
            <a:xfrm>
              <a:off x="3685" y="1997"/>
              <a:ext cx="72" cy="20"/>
            </a:xfrm>
            <a:prstGeom prst="rect">
              <a:avLst/>
            </a:prstGeom>
            <a:solidFill>
              <a:srgbClr val="292929"/>
            </a:solidFill>
            <a:ln w="9525">
              <a:noFill/>
              <a:miter lim="800000"/>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5" name="Rectangle 93"/>
            <p:cNvSpPr>
              <a:spLocks noChangeArrowheads="1"/>
            </p:cNvSpPr>
            <p:nvPr/>
          </p:nvSpPr>
          <p:spPr bwMode="auto">
            <a:xfrm>
              <a:off x="3685" y="2024"/>
              <a:ext cx="90" cy="21"/>
            </a:xfrm>
            <a:prstGeom prst="rect">
              <a:avLst/>
            </a:prstGeom>
            <a:solidFill>
              <a:srgbClr val="292929"/>
            </a:solidFill>
            <a:ln w="9525">
              <a:noFill/>
              <a:miter lim="800000"/>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6" name="Freeform 94"/>
            <p:cNvSpPr>
              <a:spLocks noEditPoints="1"/>
            </p:cNvSpPr>
            <p:nvPr/>
          </p:nvSpPr>
          <p:spPr bwMode="auto">
            <a:xfrm>
              <a:off x="3781" y="1799"/>
              <a:ext cx="227" cy="220"/>
            </a:xfrm>
            <a:custGeom>
              <a:avLst/>
              <a:gdLst/>
              <a:ahLst/>
              <a:cxnLst>
                <a:cxn ang="0">
                  <a:pos x="472" y="471"/>
                </a:cxn>
                <a:cxn ang="0">
                  <a:pos x="478" y="447"/>
                </a:cxn>
                <a:cxn ang="0">
                  <a:pos x="495" y="447"/>
                </a:cxn>
                <a:cxn ang="0">
                  <a:pos x="486" y="480"/>
                </a:cxn>
                <a:cxn ang="0">
                  <a:pos x="478" y="417"/>
                </a:cxn>
                <a:cxn ang="0">
                  <a:pos x="486" y="381"/>
                </a:cxn>
                <a:cxn ang="0">
                  <a:pos x="495" y="414"/>
                </a:cxn>
                <a:cxn ang="0">
                  <a:pos x="486" y="362"/>
                </a:cxn>
                <a:cxn ang="0">
                  <a:pos x="478" y="326"/>
                </a:cxn>
                <a:cxn ang="0">
                  <a:pos x="495" y="326"/>
                </a:cxn>
                <a:cxn ang="0">
                  <a:pos x="486" y="362"/>
                </a:cxn>
                <a:cxn ang="0">
                  <a:pos x="477" y="293"/>
                </a:cxn>
                <a:cxn ang="0">
                  <a:pos x="486" y="260"/>
                </a:cxn>
                <a:cxn ang="0">
                  <a:pos x="495" y="296"/>
                </a:cxn>
                <a:cxn ang="0">
                  <a:pos x="483" y="240"/>
                </a:cxn>
                <a:cxn ang="0">
                  <a:pos x="480" y="203"/>
                </a:cxn>
                <a:cxn ang="0">
                  <a:pos x="495" y="209"/>
                </a:cxn>
                <a:cxn ang="0">
                  <a:pos x="486" y="242"/>
                </a:cxn>
                <a:cxn ang="0">
                  <a:pos x="477" y="148"/>
                </a:cxn>
                <a:cxn ang="0">
                  <a:pos x="490" y="139"/>
                </a:cxn>
                <a:cxn ang="0">
                  <a:pos x="493" y="178"/>
                </a:cxn>
                <a:cxn ang="0">
                  <a:pos x="480" y="118"/>
                </a:cxn>
                <a:cxn ang="0">
                  <a:pos x="483" y="79"/>
                </a:cxn>
                <a:cxn ang="0">
                  <a:pos x="495" y="112"/>
                </a:cxn>
                <a:cxn ang="0">
                  <a:pos x="9" y="96"/>
                </a:cxn>
                <a:cxn ang="0">
                  <a:pos x="0" y="62"/>
                </a:cxn>
                <a:cxn ang="0">
                  <a:pos x="15" y="56"/>
                </a:cxn>
                <a:cxn ang="0">
                  <a:pos x="12" y="96"/>
                </a:cxn>
                <a:cxn ang="0">
                  <a:pos x="478" y="55"/>
                </a:cxn>
                <a:cxn ang="0">
                  <a:pos x="474" y="29"/>
                </a:cxn>
                <a:cxn ang="0">
                  <a:pos x="489" y="22"/>
                </a:cxn>
                <a:cxn ang="0">
                  <a:pos x="495" y="55"/>
                </a:cxn>
                <a:cxn ang="0">
                  <a:pos x="9" y="35"/>
                </a:cxn>
                <a:cxn ang="0">
                  <a:pos x="9" y="16"/>
                </a:cxn>
                <a:cxn ang="0">
                  <a:pos x="38" y="7"/>
                </a:cxn>
                <a:cxn ang="0">
                  <a:pos x="35" y="20"/>
                </a:cxn>
                <a:cxn ang="0">
                  <a:pos x="454" y="19"/>
                </a:cxn>
                <a:cxn ang="0">
                  <a:pos x="421" y="10"/>
                </a:cxn>
                <a:cxn ang="0">
                  <a:pos x="457" y="2"/>
                </a:cxn>
                <a:cxn ang="0">
                  <a:pos x="457" y="19"/>
                </a:cxn>
                <a:cxn ang="0">
                  <a:pos x="362" y="17"/>
                </a:cxn>
                <a:cxn ang="0">
                  <a:pos x="370" y="0"/>
                </a:cxn>
                <a:cxn ang="0">
                  <a:pos x="403" y="10"/>
                </a:cxn>
                <a:cxn ang="0">
                  <a:pos x="309" y="19"/>
                </a:cxn>
                <a:cxn ang="0">
                  <a:pos x="300" y="7"/>
                </a:cxn>
                <a:cxn ang="0">
                  <a:pos x="339" y="4"/>
                </a:cxn>
                <a:cxn ang="0">
                  <a:pos x="333" y="19"/>
                </a:cxn>
                <a:cxn ang="0">
                  <a:pos x="240" y="14"/>
                </a:cxn>
                <a:cxn ang="0">
                  <a:pos x="273" y="0"/>
                </a:cxn>
                <a:cxn ang="0">
                  <a:pos x="281" y="14"/>
                </a:cxn>
                <a:cxn ang="0">
                  <a:pos x="189" y="19"/>
                </a:cxn>
                <a:cxn ang="0">
                  <a:pos x="181" y="4"/>
                </a:cxn>
                <a:cxn ang="0">
                  <a:pos x="220" y="7"/>
                </a:cxn>
                <a:cxn ang="0">
                  <a:pos x="213" y="19"/>
                </a:cxn>
                <a:cxn ang="0">
                  <a:pos x="119" y="10"/>
                </a:cxn>
                <a:cxn ang="0">
                  <a:pos x="152" y="0"/>
                </a:cxn>
                <a:cxn ang="0">
                  <a:pos x="158" y="17"/>
                </a:cxn>
                <a:cxn ang="0">
                  <a:pos x="63" y="19"/>
                </a:cxn>
                <a:cxn ang="0">
                  <a:pos x="63" y="2"/>
                </a:cxn>
                <a:cxn ang="0">
                  <a:pos x="101" y="10"/>
                </a:cxn>
              </a:cxnLst>
              <a:rect l="0" t="0" r="r" b="b"/>
              <a:pathLst>
                <a:path w="495" h="482">
                  <a:moveTo>
                    <a:pt x="481" y="482"/>
                  </a:moveTo>
                  <a:lnTo>
                    <a:pt x="481" y="482"/>
                  </a:lnTo>
                  <a:lnTo>
                    <a:pt x="477" y="480"/>
                  </a:lnTo>
                  <a:lnTo>
                    <a:pt x="477" y="480"/>
                  </a:lnTo>
                  <a:lnTo>
                    <a:pt x="474" y="479"/>
                  </a:lnTo>
                  <a:lnTo>
                    <a:pt x="472" y="474"/>
                  </a:lnTo>
                  <a:lnTo>
                    <a:pt x="472" y="471"/>
                  </a:lnTo>
                  <a:lnTo>
                    <a:pt x="474" y="468"/>
                  </a:lnTo>
                  <a:lnTo>
                    <a:pt x="474" y="468"/>
                  </a:lnTo>
                  <a:lnTo>
                    <a:pt x="477" y="462"/>
                  </a:lnTo>
                  <a:lnTo>
                    <a:pt x="477" y="454"/>
                  </a:lnTo>
                  <a:lnTo>
                    <a:pt x="477" y="450"/>
                  </a:lnTo>
                  <a:lnTo>
                    <a:pt x="477" y="450"/>
                  </a:lnTo>
                  <a:lnTo>
                    <a:pt x="478" y="447"/>
                  </a:lnTo>
                  <a:lnTo>
                    <a:pt x="480" y="444"/>
                  </a:lnTo>
                  <a:lnTo>
                    <a:pt x="483" y="441"/>
                  </a:lnTo>
                  <a:lnTo>
                    <a:pt x="486" y="441"/>
                  </a:lnTo>
                  <a:lnTo>
                    <a:pt x="486" y="441"/>
                  </a:lnTo>
                  <a:lnTo>
                    <a:pt x="490" y="441"/>
                  </a:lnTo>
                  <a:lnTo>
                    <a:pt x="493" y="444"/>
                  </a:lnTo>
                  <a:lnTo>
                    <a:pt x="495" y="447"/>
                  </a:lnTo>
                  <a:lnTo>
                    <a:pt x="495" y="450"/>
                  </a:lnTo>
                  <a:lnTo>
                    <a:pt x="495" y="454"/>
                  </a:lnTo>
                  <a:lnTo>
                    <a:pt x="495" y="454"/>
                  </a:lnTo>
                  <a:lnTo>
                    <a:pt x="493" y="467"/>
                  </a:lnTo>
                  <a:lnTo>
                    <a:pt x="489" y="477"/>
                  </a:lnTo>
                  <a:lnTo>
                    <a:pt x="489" y="477"/>
                  </a:lnTo>
                  <a:lnTo>
                    <a:pt x="486" y="480"/>
                  </a:lnTo>
                  <a:lnTo>
                    <a:pt x="481" y="482"/>
                  </a:lnTo>
                  <a:lnTo>
                    <a:pt x="481" y="482"/>
                  </a:lnTo>
                  <a:close/>
                  <a:moveTo>
                    <a:pt x="486" y="423"/>
                  </a:moveTo>
                  <a:lnTo>
                    <a:pt x="486" y="423"/>
                  </a:lnTo>
                  <a:lnTo>
                    <a:pt x="483" y="421"/>
                  </a:lnTo>
                  <a:lnTo>
                    <a:pt x="480" y="420"/>
                  </a:lnTo>
                  <a:lnTo>
                    <a:pt x="478" y="417"/>
                  </a:lnTo>
                  <a:lnTo>
                    <a:pt x="477" y="414"/>
                  </a:lnTo>
                  <a:lnTo>
                    <a:pt x="477" y="390"/>
                  </a:lnTo>
                  <a:lnTo>
                    <a:pt x="477" y="390"/>
                  </a:lnTo>
                  <a:lnTo>
                    <a:pt x="478" y="387"/>
                  </a:lnTo>
                  <a:lnTo>
                    <a:pt x="480" y="384"/>
                  </a:lnTo>
                  <a:lnTo>
                    <a:pt x="483" y="381"/>
                  </a:lnTo>
                  <a:lnTo>
                    <a:pt x="486" y="381"/>
                  </a:lnTo>
                  <a:lnTo>
                    <a:pt x="486" y="381"/>
                  </a:lnTo>
                  <a:lnTo>
                    <a:pt x="490" y="381"/>
                  </a:lnTo>
                  <a:lnTo>
                    <a:pt x="493" y="384"/>
                  </a:lnTo>
                  <a:lnTo>
                    <a:pt x="495" y="387"/>
                  </a:lnTo>
                  <a:lnTo>
                    <a:pt x="495" y="390"/>
                  </a:lnTo>
                  <a:lnTo>
                    <a:pt x="495" y="414"/>
                  </a:lnTo>
                  <a:lnTo>
                    <a:pt x="495" y="414"/>
                  </a:lnTo>
                  <a:lnTo>
                    <a:pt x="495" y="417"/>
                  </a:lnTo>
                  <a:lnTo>
                    <a:pt x="493" y="420"/>
                  </a:lnTo>
                  <a:lnTo>
                    <a:pt x="490" y="421"/>
                  </a:lnTo>
                  <a:lnTo>
                    <a:pt x="486" y="423"/>
                  </a:lnTo>
                  <a:lnTo>
                    <a:pt x="486" y="423"/>
                  </a:lnTo>
                  <a:close/>
                  <a:moveTo>
                    <a:pt x="486" y="362"/>
                  </a:moveTo>
                  <a:lnTo>
                    <a:pt x="486" y="362"/>
                  </a:lnTo>
                  <a:lnTo>
                    <a:pt x="483" y="361"/>
                  </a:lnTo>
                  <a:lnTo>
                    <a:pt x="480" y="359"/>
                  </a:lnTo>
                  <a:lnTo>
                    <a:pt x="478" y="356"/>
                  </a:lnTo>
                  <a:lnTo>
                    <a:pt x="477" y="353"/>
                  </a:lnTo>
                  <a:lnTo>
                    <a:pt x="477" y="329"/>
                  </a:lnTo>
                  <a:lnTo>
                    <a:pt x="477" y="329"/>
                  </a:lnTo>
                  <a:lnTo>
                    <a:pt x="478" y="326"/>
                  </a:lnTo>
                  <a:lnTo>
                    <a:pt x="480" y="323"/>
                  </a:lnTo>
                  <a:lnTo>
                    <a:pt x="483" y="320"/>
                  </a:lnTo>
                  <a:lnTo>
                    <a:pt x="486" y="320"/>
                  </a:lnTo>
                  <a:lnTo>
                    <a:pt x="486" y="320"/>
                  </a:lnTo>
                  <a:lnTo>
                    <a:pt x="490" y="320"/>
                  </a:lnTo>
                  <a:lnTo>
                    <a:pt x="493" y="323"/>
                  </a:lnTo>
                  <a:lnTo>
                    <a:pt x="495" y="326"/>
                  </a:lnTo>
                  <a:lnTo>
                    <a:pt x="495" y="329"/>
                  </a:lnTo>
                  <a:lnTo>
                    <a:pt x="495" y="353"/>
                  </a:lnTo>
                  <a:lnTo>
                    <a:pt x="495" y="353"/>
                  </a:lnTo>
                  <a:lnTo>
                    <a:pt x="495" y="356"/>
                  </a:lnTo>
                  <a:lnTo>
                    <a:pt x="493" y="359"/>
                  </a:lnTo>
                  <a:lnTo>
                    <a:pt x="490" y="361"/>
                  </a:lnTo>
                  <a:lnTo>
                    <a:pt x="486" y="362"/>
                  </a:lnTo>
                  <a:lnTo>
                    <a:pt x="486" y="362"/>
                  </a:lnTo>
                  <a:close/>
                  <a:moveTo>
                    <a:pt x="486" y="302"/>
                  </a:moveTo>
                  <a:lnTo>
                    <a:pt x="486" y="302"/>
                  </a:lnTo>
                  <a:lnTo>
                    <a:pt x="483" y="301"/>
                  </a:lnTo>
                  <a:lnTo>
                    <a:pt x="480" y="299"/>
                  </a:lnTo>
                  <a:lnTo>
                    <a:pt x="478" y="296"/>
                  </a:lnTo>
                  <a:lnTo>
                    <a:pt x="477" y="293"/>
                  </a:lnTo>
                  <a:lnTo>
                    <a:pt x="477" y="269"/>
                  </a:lnTo>
                  <a:lnTo>
                    <a:pt x="477" y="269"/>
                  </a:lnTo>
                  <a:lnTo>
                    <a:pt x="478" y="266"/>
                  </a:lnTo>
                  <a:lnTo>
                    <a:pt x="480" y="263"/>
                  </a:lnTo>
                  <a:lnTo>
                    <a:pt x="483" y="260"/>
                  </a:lnTo>
                  <a:lnTo>
                    <a:pt x="486" y="260"/>
                  </a:lnTo>
                  <a:lnTo>
                    <a:pt x="486" y="260"/>
                  </a:lnTo>
                  <a:lnTo>
                    <a:pt x="490" y="260"/>
                  </a:lnTo>
                  <a:lnTo>
                    <a:pt x="493" y="263"/>
                  </a:lnTo>
                  <a:lnTo>
                    <a:pt x="495" y="266"/>
                  </a:lnTo>
                  <a:lnTo>
                    <a:pt x="495" y="269"/>
                  </a:lnTo>
                  <a:lnTo>
                    <a:pt x="495" y="293"/>
                  </a:lnTo>
                  <a:lnTo>
                    <a:pt x="495" y="293"/>
                  </a:lnTo>
                  <a:lnTo>
                    <a:pt x="495" y="296"/>
                  </a:lnTo>
                  <a:lnTo>
                    <a:pt x="493" y="299"/>
                  </a:lnTo>
                  <a:lnTo>
                    <a:pt x="490" y="301"/>
                  </a:lnTo>
                  <a:lnTo>
                    <a:pt x="486" y="302"/>
                  </a:lnTo>
                  <a:lnTo>
                    <a:pt x="486" y="302"/>
                  </a:lnTo>
                  <a:close/>
                  <a:moveTo>
                    <a:pt x="486" y="242"/>
                  </a:moveTo>
                  <a:lnTo>
                    <a:pt x="486" y="242"/>
                  </a:lnTo>
                  <a:lnTo>
                    <a:pt x="483" y="240"/>
                  </a:lnTo>
                  <a:lnTo>
                    <a:pt x="480" y="239"/>
                  </a:lnTo>
                  <a:lnTo>
                    <a:pt x="478" y="236"/>
                  </a:lnTo>
                  <a:lnTo>
                    <a:pt x="477" y="233"/>
                  </a:lnTo>
                  <a:lnTo>
                    <a:pt x="477" y="209"/>
                  </a:lnTo>
                  <a:lnTo>
                    <a:pt x="477" y="209"/>
                  </a:lnTo>
                  <a:lnTo>
                    <a:pt x="478" y="206"/>
                  </a:lnTo>
                  <a:lnTo>
                    <a:pt x="480" y="203"/>
                  </a:lnTo>
                  <a:lnTo>
                    <a:pt x="483" y="200"/>
                  </a:lnTo>
                  <a:lnTo>
                    <a:pt x="486" y="200"/>
                  </a:lnTo>
                  <a:lnTo>
                    <a:pt x="486" y="200"/>
                  </a:lnTo>
                  <a:lnTo>
                    <a:pt x="490" y="200"/>
                  </a:lnTo>
                  <a:lnTo>
                    <a:pt x="493" y="203"/>
                  </a:lnTo>
                  <a:lnTo>
                    <a:pt x="495" y="206"/>
                  </a:lnTo>
                  <a:lnTo>
                    <a:pt x="495" y="209"/>
                  </a:lnTo>
                  <a:lnTo>
                    <a:pt x="495" y="233"/>
                  </a:lnTo>
                  <a:lnTo>
                    <a:pt x="495" y="233"/>
                  </a:lnTo>
                  <a:lnTo>
                    <a:pt x="495" y="236"/>
                  </a:lnTo>
                  <a:lnTo>
                    <a:pt x="493" y="239"/>
                  </a:lnTo>
                  <a:lnTo>
                    <a:pt x="490" y="240"/>
                  </a:lnTo>
                  <a:lnTo>
                    <a:pt x="486" y="242"/>
                  </a:lnTo>
                  <a:lnTo>
                    <a:pt x="486" y="242"/>
                  </a:lnTo>
                  <a:close/>
                  <a:moveTo>
                    <a:pt x="486" y="181"/>
                  </a:moveTo>
                  <a:lnTo>
                    <a:pt x="486" y="181"/>
                  </a:lnTo>
                  <a:lnTo>
                    <a:pt x="483" y="180"/>
                  </a:lnTo>
                  <a:lnTo>
                    <a:pt x="480" y="178"/>
                  </a:lnTo>
                  <a:lnTo>
                    <a:pt x="478" y="175"/>
                  </a:lnTo>
                  <a:lnTo>
                    <a:pt x="477" y="172"/>
                  </a:lnTo>
                  <a:lnTo>
                    <a:pt x="477" y="148"/>
                  </a:lnTo>
                  <a:lnTo>
                    <a:pt x="477" y="148"/>
                  </a:lnTo>
                  <a:lnTo>
                    <a:pt x="478" y="145"/>
                  </a:lnTo>
                  <a:lnTo>
                    <a:pt x="480" y="142"/>
                  </a:lnTo>
                  <a:lnTo>
                    <a:pt x="483" y="139"/>
                  </a:lnTo>
                  <a:lnTo>
                    <a:pt x="486" y="139"/>
                  </a:lnTo>
                  <a:lnTo>
                    <a:pt x="486" y="139"/>
                  </a:lnTo>
                  <a:lnTo>
                    <a:pt x="490" y="139"/>
                  </a:lnTo>
                  <a:lnTo>
                    <a:pt x="493" y="142"/>
                  </a:lnTo>
                  <a:lnTo>
                    <a:pt x="495" y="145"/>
                  </a:lnTo>
                  <a:lnTo>
                    <a:pt x="495" y="148"/>
                  </a:lnTo>
                  <a:lnTo>
                    <a:pt x="495" y="172"/>
                  </a:lnTo>
                  <a:lnTo>
                    <a:pt x="495" y="172"/>
                  </a:lnTo>
                  <a:lnTo>
                    <a:pt x="495" y="175"/>
                  </a:lnTo>
                  <a:lnTo>
                    <a:pt x="493" y="178"/>
                  </a:lnTo>
                  <a:lnTo>
                    <a:pt x="490" y="180"/>
                  </a:lnTo>
                  <a:lnTo>
                    <a:pt x="486" y="181"/>
                  </a:lnTo>
                  <a:lnTo>
                    <a:pt x="486" y="181"/>
                  </a:lnTo>
                  <a:close/>
                  <a:moveTo>
                    <a:pt x="486" y="121"/>
                  </a:moveTo>
                  <a:lnTo>
                    <a:pt x="486" y="121"/>
                  </a:lnTo>
                  <a:lnTo>
                    <a:pt x="483" y="120"/>
                  </a:lnTo>
                  <a:lnTo>
                    <a:pt x="480" y="118"/>
                  </a:lnTo>
                  <a:lnTo>
                    <a:pt x="478" y="115"/>
                  </a:lnTo>
                  <a:lnTo>
                    <a:pt x="477" y="112"/>
                  </a:lnTo>
                  <a:lnTo>
                    <a:pt x="477" y="88"/>
                  </a:lnTo>
                  <a:lnTo>
                    <a:pt x="477" y="88"/>
                  </a:lnTo>
                  <a:lnTo>
                    <a:pt x="478" y="85"/>
                  </a:lnTo>
                  <a:lnTo>
                    <a:pt x="480" y="82"/>
                  </a:lnTo>
                  <a:lnTo>
                    <a:pt x="483" y="79"/>
                  </a:lnTo>
                  <a:lnTo>
                    <a:pt x="486" y="79"/>
                  </a:lnTo>
                  <a:lnTo>
                    <a:pt x="486" y="79"/>
                  </a:lnTo>
                  <a:lnTo>
                    <a:pt x="490" y="79"/>
                  </a:lnTo>
                  <a:lnTo>
                    <a:pt x="493" y="82"/>
                  </a:lnTo>
                  <a:lnTo>
                    <a:pt x="495" y="85"/>
                  </a:lnTo>
                  <a:lnTo>
                    <a:pt x="495" y="88"/>
                  </a:lnTo>
                  <a:lnTo>
                    <a:pt x="495" y="112"/>
                  </a:lnTo>
                  <a:lnTo>
                    <a:pt x="495" y="112"/>
                  </a:lnTo>
                  <a:lnTo>
                    <a:pt x="495" y="115"/>
                  </a:lnTo>
                  <a:lnTo>
                    <a:pt x="493" y="118"/>
                  </a:lnTo>
                  <a:lnTo>
                    <a:pt x="490" y="120"/>
                  </a:lnTo>
                  <a:lnTo>
                    <a:pt x="486" y="121"/>
                  </a:lnTo>
                  <a:lnTo>
                    <a:pt x="486" y="121"/>
                  </a:lnTo>
                  <a:close/>
                  <a:moveTo>
                    <a:pt x="9" y="96"/>
                  </a:moveTo>
                  <a:lnTo>
                    <a:pt x="9" y="96"/>
                  </a:lnTo>
                  <a:lnTo>
                    <a:pt x="6" y="96"/>
                  </a:lnTo>
                  <a:lnTo>
                    <a:pt x="3" y="92"/>
                  </a:lnTo>
                  <a:lnTo>
                    <a:pt x="0" y="89"/>
                  </a:lnTo>
                  <a:lnTo>
                    <a:pt x="0" y="86"/>
                  </a:lnTo>
                  <a:lnTo>
                    <a:pt x="0" y="62"/>
                  </a:lnTo>
                  <a:lnTo>
                    <a:pt x="0" y="62"/>
                  </a:lnTo>
                  <a:lnTo>
                    <a:pt x="0" y="59"/>
                  </a:lnTo>
                  <a:lnTo>
                    <a:pt x="3" y="56"/>
                  </a:lnTo>
                  <a:lnTo>
                    <a:pt x="6" y="53"/>
                  </a:lnTo>
                  <a:lnTo>
                    <a:pt x="9" y="53"/>
                  </a:lnTo>
                  <a:lnTo>
                    <a:pt x="9" y="53"/>
                  </a:lnTo>
                  <a:lnTo>
                    <a:pt x="12" y="53"/>
                  </a:lnTo>
                  <a:lnTo>
                    <a:pt x="15" y="56"/>
                  </a:lnTo>
                  <a:lnTo>
                    <a:pt x="17" y="59"/>
                  </a:lnTo>
                  <a:lnTo>
                    <a:pt x="18" y="62"/>
                  </a:lnTo>
                  <a:lnTo>
                    <a:pt x="18" y="86"/>
                  </a:lnTo>
                  <a:lnTo>
                    <a:pt x="18" y="86"/>
                  </a:lnTo>
                  <a:lnTo>
                    <a:pt x="17" y="89"/>
                  </a:lnTo>
                  <a:lnTo>
                    <a:pt x="15" y="92"/>
                  </a:lnTo>
                  <a:lnTo>
                    <a:pt x="12" y="96"/>
                  </a:lnTo>
                  <a:lnTo>
                    <a:pt x="9" y="96"/>
                  </a:lnTo>
                  <a:lnTo>
                    <a:pt x="9" y="96"/>
                  </a:lnTo>
                  <a:close/>
                  <a:moveTo>
                    <a:pt x="486" y="61"/>
                  </a:moveTo>
                  <a:lnTo>
                    <a:pt x="486" y="61"/>
                  </a:lnTo>
                  <a:lnTo>
                    <a:pt x="483" y="59"/>
                  </a:lnTo>
                  <a:lnTo>
                    <a:pt x="480" y="58"/>
                  </a:lnTo>
                  <a:lnTo>
                    <a:pt x="478" y="55"/>
                  </a:lnTo>
                  <a:lnTo>
                    <a:pt x="477" y="52"/>
                  </a:lnTo>
                  <a:lnTo>
                    <a:pt x="477" y="43"/>
                  </a:lnTo>
                  <a:lnTo>
                    <a:pt x="477" y="43"/>
                  </a:lnTo>
                  <a:lnTo>
                    <a:pt x="477" y="37"/>
                  </a:lnTo>
                  <a:lnTo>
                    <a:pt x="475" y="32"/>
                  </a:lnTo>
                  <a:lnTo>
                    <a:pt x="475" y="32"/>
                  </a:lnTo>
                  <a:lnTo>
                    <a:pt x="474" y="29"/>
                  </a:lnTo>
                  <a:lnTo>
                    <a:pt x="474" y="25"/>
                  </a:lnTo>
                  <a:lnTo>
                    <a:pt x="475" y="22"/>
                  </a:lnTo>
                  <a:lnTo>
                    <a:pt x="478" y="20"/>
                  </a:lnTo>
                  <a:lnTo>
                    <a:pt x="478" y="20"/>
                  </a:lnTo>
                  <a:lnTo>
                    <a:pt x="483" y="19"/>
                  </a:lnTo>
                  <a:lnTo>
                    <a:pt x="486" y="20"/>
                  </a:lnTo>
                  <a:lnTo>
                    <a:pt x="489" y="22"/>
                  </a:lnTo>
                  <a:lnTo>
                    <a:pt x="490" y="25"/>
                  </a:lnTo>
                  <a:lnTo>
                    <a:pt x="490" y="25"/>
                  </a:lnTo>
                  <a:lnTo>
                    <a:pt x="495" y="32"/>
                  </a:lnTo>
                  <a:lnTo>
                    <a:pt x="495" y="43"/>
                  </a:lnTo>
                  <a:lnTo>
                    <a:pt x="495" y="52"/>
                  </a:lnTo>
                  <a:lnTo>
                    <a:pt x="495" y="52"/>
                  </a:lnTo>
                  <a:lnTo>
                    <a:pt x="495" y="55"/>
                  </a:lnTo>
                  <a:lnTo>
                    <a:pt x="493" y="58"/>
                  </a:lnTo>
                  <a:lnTo>
                    <a:pt x="490" y="59"/>
                  </a:lnTo>
                  <a:lnTo>
                    <a:pt x="486" y="61"/>
                  </a:lnTo>
                  <a:lnTo>
                    <a:pt x="486" y="61"/>
                  </a:lnTo>
                  <a:close/>
                  <a:moveTo>
                    <a:pt x="14" y="35"/>
                  </a:moveTo>
                  <a:lnTo>
                    <a:pt x="14" y="35"/>
                  </a:lnTo>
                  <a:lnTo>
                    <a:pt x="9" y="35"/>
                  </a:lnTo>
                  <a:lnTo>
                    <a:pt x="9" y="35"/>
                  </a:lnTo>
                  <a:lnTo>
                    <a:pt x="6" y="32"/>
                  </a:lnTo>
                  <a:lnTo>
                    <a:pt x="5" y="29"/>
                  </a:lnTo>
                  <a:lnTo>
                    <a:pt x="5" y="26"/>
                  </a:lnTo>
                  <a:lnTo>
                    <a:pt x="5" y="23"/>
                  </a:lnTo>
                  <a:lnTo>
                    <a:pt x="5" y="23"/>
                  </a:lnTo>
                  <a:lnTo>
                    <a:pt x="9" y="16"/>
                  </a:lnTo>
                  <a:lnTo>
                    <a:pt x="15" y="11"/>
                  </a:lnTo>
                  <a:lnTo>
                    <a:pt x="21" y="7"/>
                  </a:lnTo>
                  <a:lnTo>
                    <a:pt x="29" y="4"/>
                  </a:lnTo>
                  <a:lnTo>
                    <a:pt x="29" y="4"/>
                  </a:lnTo>
                  <a:lnTo>
                    <a:pt x="32" y="4"/>
                  </a:lnTo>
                  <a:lnTo>
                    <a:pt x="35" y="4"/>
                  </a:lnTo>
                  <a:lnTo>
                    <a:pt x="38" y="7"/>
                  </a:lnTo>
                  <a:lnTo>
                    <a:pt x="39" y="10"/>
                  </a:lnTo>
                  <a:lnTo>
                    <a:pt x="39" y="10"/>
                  </a:lnTo>
                  <a:lnTo>
                    <a:pt x="41" y="13"/>
                  </a:lnTo>
                  <a:lnTo>
                    <a:pt x="39" y="16"/>
                  </a:lnTo>
                  <a:lnTo>
                    <a:pt x="38" y="19"/>
                  </a:lnTo>
                  <a:lnTo>
                    <a:pt x="35" y="20"/>
                  </a:lnTo>
                  <a:lnTo>
                    <a:pt x="35" y="20"/>
                  </a:lnTo>
                  <a:lnTo>
                    <a:pt x="27" y="25"/>
                  </a:lnTo>
                  <a:lnTo>
                    <a:pt x="21" y="31"/>
                  </a:lnTo>
                  <a:lnTo>
                    <a:pt x="21" y="31"/>
                  </a:lnTo>
                  <a:lnTo>
                    <a:pt x="18" y="35"/>
                  </a:lnTo>
                  <a:lnTo>
                    <a:pt x="14" y="35"/>
                  </a:lnTo>
                  <a:lnTo>
                    <a:pt x="14" y="35"/>
                  </a:lnTo>
                  <a:close/>
                  <a:moveTo>
                    <a:pt x="454" y="19"/>
                  </a:moveTo>
                  <a:lnTo>
                    <a:pt x="430" y="19"/>
                  </a:lnTo>
                  <a:lnTo>
                    <a:pt x="430" y="19"/>
                  </a:lnTo>
                  <a:lnTo>
                    <a:pt x="425" y="19"/>
                  </a:lnTo>
                  <a:lnTo>
                    <a:pt x="422" y="17"/>
                  </a:lnTo>
                  <a:lnTo>
                    <a:pt x="421" y="14"/>
                  </a:lnTo>
                  <a:lnTo>
                    <a:pt x="421" y="10"/>
                  </a:lnTo>
                  <a:lnTo>
                    <a:pt x="421" y="10"/>
                  </a:lnTo>
                  <a:lnTo>
                    <a:pt x="421" y="7"/>
                  </a:lnTo>
                  <a:lnTo>
                    <a:pt x="422" y="4"/>
                  </a:lnTo>
                  <a:lnTo>
                    <a:pt x="425" y="2"/>
                  </a:lnTo>
                  <a:lnTo>
                    <a:pt x="430" y="0"/>
                  </a:lnTo>
                  <a:lnTo>
                    <a:pt x="454" y="0"/>
                  </a:lnTo>
                  <a:lnTo>
                    <a:pt x="454" y="0"/>
                  </a:lnTo>
                  <a:lnTo>
                    <a:pt x="457" y="2"/>
                  </a:lnTo>
                  <a:lnTo>
                    <a:pt x="460" y="4"/>
                  </a:lnTo>
                  <a:lnTo>
                    <a:pt x="462" y="7"/>
                  </a:lnTo>
                  <a:lnTo>
                    <a:pt x="463" y="10"/>
                  </a:lnTo>
                  <a:lnTo>
                    <a:pt x="463" y="10"/>
                  </a:lnTo>
                  <a:lnTo>
                    <a:pt x="462" y="14"/>
                  </a:lnTo>
                  <a:lnTo>
                    <a:pt x="460" y="17"/>
                  </a:lnTo>
                  <a:lnTo>
                    <a:pt x="457" y="19"/>
                  </a:lnTo>
                  <a:lnTo>
                    <a:pt x="454" y="19"/>
                  </a:lnTo>
                  <a:lnTo>
                    <a:pt x="454" y="19"/>
                  </a:lnTo>
                  <a:close/>
                  <a:moveTo>
                    <a:pt x="394" y="19"/>
                  </a:moveTo>
                  <a:lnTo>
                    <a:pt x="370" y="19"/>
                  </a:lnTo>
                  <a:lnTo>
                    <a:pt x="370" y="19"/>
                  </a:lnTo>
                  <a:lnTo>
                    <a:pt x="365" y="19"/>
                  </a:lnTo>
                  <a:lnTo>
                    <a:pt x="362" y="17"/>
                  </a:lnTo>
                  <a:lnTo>
                    <a:pt x="360" y="14"/>
                  </a:lnTo>
                  <a:lnTo>
                    <a:pt x="360" y="10"/>
                  </a:lnTo>
                  <a:lnTo>
                    <a:pt x="360" y="10"/>
                  </a:lnTo>
                  <a:lnTo>
                    <a:pt x="360" y="7"/>
                  </a:lnTo>
                  <a:lnTo>
                    <a:pt x="362" y="4"/>
                  </a:lnTo>
                  <a:lnTo>
                    <a:pt x="365" y="2"/>
                  </a:lnTo>
                  <a:lnTo>
                    <a:pt x="370" y="0"/>
                  </a:lnTo>
                  <a:lnTo>
                    <a:pt x="394" y="0"/>
                  </a:lnTo>
                  <a:lnTo>
                    <a:pt x="394" y="0"/>
                  </a:lnTo>
                  <a:lnTo>
                    <a:pt x="397" y="2"/>
                  </a:lnTo>
                  <a:lnTo>
                    <a:pt x="400" y="4"/>
                  </a:lnTo>
                  <a:lnTo>
                    <a:pt x="401" y="7"/>
                  </a:lnTo>
                  <a:lnTo>
                    <a:pt x="403" y="10"/>
                  </a:lnTo>
                  <a:lnTo>
                    <a:pt x="403" y="10"/>
                  </a:lnTo>
                  <a:lnTo>
                    <a:pt x="401" y="14"/>
                  </a:lnTo>
                  <a:lnTo>
                    <a:pt x="400" y="17"/>
                  </a:lnTo>
                  <a:lnTo>
                    <a:pt x="397" y="19"/>
                  </a:lnTo>
                  <a:lnTo>
                    <a:pt x="394" y="19"/>
                  </a:lnTo>
                  <a:lnTo>
                    <a:pt x="394" y="19"/>
                  </a:lnTo>
                  <a:close/>
                  <a:moveTo>
                    <a:pt x="333" y="19"/>
                  </a:moveTo>
                  <a:lnTo>
                    <a:pt x="309" y="19"/>
                  </a:lnTo>
                  <a:lnTo>
                    <a:pt x="309" y="19"/>
                  </a:lnTo>
                  <a:lnTo>
                    <a:pt x="305" y="19"/>
                  </a:lnTo>
                  <a:lnTo>
                    <a:pt x="302" y="17"/>
                  </a:lnTo>
                  <a:lnTo>
                    <a:pt x="300" y="14"/>
                  </a:lnTo>
                  <a:lnTo>
                    <a:pt x="300" y="10"/>
                  </a:lnTo>
                  <a:lnTo>
                    <a:pt x="300" y="10"/>
                  </a:lnTo>
                  <a:lnTo>
                    <a:pt x="300" y="7"/>
                  </a:lnTo>
                  <a:lnTo>
                    <a:pt x="302" y="4"/>
                  </a:lnTo>
                  <a:lnTo>
                    <a:pt x="305" y="2"/>
                  </a:lnTo>
                  <a:lnTo>
                    <a:pt x="309" y="0"/>
                  </a:lnTo>
                  <a:lnTo>
                    <a:pt x="333" y="0"/>
                  </a:lnTo>
                  <a:lnTo>
                    <a:pt x="333" y="0"/>
                  </a:lnTo>
                  <a:lnTo>
                    <a:pt x="336" y="2"/>
                  </a:lnTo>
                  <a:lnTo>
                    <a:pt x="339" y="4"/>
                  </a:lnTo>
                  <a:lnTo>
                    <a:pt x="341" y="7"/>
                  </a:lnTo>
                  <a:lnTo>
                    <a:pt x="342" y="10"/>
                  </a:lnTo>
                  <a:lnTo>
                    <a:pt x="342" y="10"/>
                  </a:lnTo>
                  <a:lnTo>
                    <a:pt x="341" y="14"/>
                  </a:lnTo>
                  <a:lnTo>
                    <a:pt x="339" y="17"/>
                  </a:lnTo>
                  <a:lnTo>
                    <a:pt x="336" y="19"/>
                  </a:lnTo>
                  <a:lnTo>
                    <a:pt x="333" y="19"/>
                  </a:lnTo>
                  <a:lnTo>
                    <a:pt x="333" y="19"/>
                  </a:lnTo>
                  <a:close/>
                  <a:moveTo>
                    <a:pt x="273" y="19"/>
                  </a:moveTo>
                  <a:lnTo>
                    <a:pt x="249" y="19"/>
                  </a:lnTo>
                  <a:lnTo>
                    <a:pt x="249" y="19"/>
                  </a:lnTo>
                  <a:lnTo>
                    <a:pt x="244" y="19"/>
                  </a:lnTo>
                  <a:lnTo>
                    <a:pt x="241" y="17"/>
                  </a:lnTo>
                  <a:lnTo>
                    <a:pt x="240" y="14"/>
                  </a:lnTo>
                  <a:lnTo>
                    <a:pt x="240" y="10"/>
                  </a:lnTo>
                  <a:lnTo>
                    <a:pt x="240" y="10"/>
                  </a:lnTo>
                  <a:lnTo>
                    <a:pt x="240" y="7"/>
                  </a:lnTo>
                  <a:lnTo>
                    <a:pt x="241" y="4"/>
                  </a:lnTo>
                  <a:lnTo>
                    <a:pt x="244" y="2"/>
                  </a:lnTo>
                  <a:lnTo>
                    <a:pt x="249" y="0"/>
                  </a:lnTo>
                  <a:lnTo>
                    <a:pt x="273" y="0"/>
                  </a:lnTo>
                  <a:lnTo>
                    <a:pt x="273" y="0"/>
                  </a:lnTo>
                  <a:lnTo>
                    <a:pt x="276" y="2"/>
                  </a:lnTo>
                  <a:lnTo>
                    <a:pt x="279" y="4"/>
                  </a:lnTo>
                  <a:lnTo>
                    <a:pt x="281" y="7"/>
                  </a:lnTo>
                  <a:lnTo>
                    <a:pt x="282" y="10"/>
                  </a:lnTo>
                  <a:lnTo>
                    <a:pt x="282" y="10"/>
                  </a:lnTo>
                  <a:lnTo>
                    <a:pt x="281" y="14"/>
                  </a:lnTo>
                  <a:lnTo>
                    <a:pt x="279" y="17"/>
                  </a:lnTo>
                  <a:lnTo>
                    <a:pt x="276" y="19"/>
                  </a:lnTo>
                  <a:lnTo>
                    <a:pt x="273" y="19"/>
                  </a:lnTo>
                  <a:lnTo>
                    <a:pt x="273" y="19"/>
                  </a:lnTo>
                  <a:close/>
                  <a:moveTo>
                    <a:pt x="213" y="19"/>
                  </a:moveTo>
                  <a:lnTo>
                    <a:pt x="189" y="19"/>
                  </a:lnTo>
                  <a:lnTo>
                    <a:pt x="189" y="19"/>
                  </a:lnTo>
                  <a:lnTo>
                    <a:pt x="184" y="19"/>
                  </a:lnTo>
                  <a:lnTo>
                    <a:pt x="181" y="17"/>
                  </a:lnTo>
                  <a:lnTo>
                    <a:pt x="179" y="14"/>
                  </a:lnTo>
                  <a:lnTo>
                    <a:pt x="179" y="10"/>
                  </a:lnTo>
                  <a:lnTo>
                    <a:pt x="179" y="10"/>
                  </a:lnTo>
                  <a:lnTo>
                    <a:pt x="179" y="7"/>
                  </a:lnTo>
                  <a:lnTo>
                    <a:pt x="181" y="4"/>
                  </a:lnTo>
                  <a:lnTo>
                    <a:pt x="184" y="2"/>
                  </a:lnTo>
                  <a:lnTo>
                    <a:pt x="189" y="0"/>
                  </a:lnTo>
                  <a:lnTo>
                    <a:pt x="213" y="0"/>
                  </a:lnTo>
                  <a:lnTo>
                    <a:pt x="213" y="0"/>
                  </a:lnTo>
                  <a:lnTo>
                    <a:pt x="216" y="2"/>
                  </a:lnTo>
                  <a:lnTo>
                    <a:pt x="219" y="4"/>
                  </a:lnTo>
                  <a:lnTo>
                    <a:pt x="220" y="7"/>
                  </a:lnTo>
                  <a:lnTo>
                    <a:pt x="222" y="10"/>
                  </a:lnTo>
                  <a:lnTo>
                    <a:pt x="222" y="10"/>
                  </a:lnTo>
                  <a:lnTo>
                    <a:pt x="220" y="14"/>
                  </a:lnTo>
                  <a:lnTo>
                    <a:pt x="219" y="17"/>
                  </a:lnTo>
                  <a:lnTo>
                    <a:pt x="216" y="19"/>
                  </a:lnTo>
                  <a:lnTo>
                    <a:pt x="213" y="19"/>
                  </a:lnTo>
                  <a:lnTo>
                    <a:pt x="213" y="19"/>
                  </a:lnTo>
                  <a:close/>
                  <a:moveTo>
                    <a:pt x="152" y="19"/>
                  </a:moveTo>
                  <a:lnTo>
                    <a:pt x="128" y="19"/>
                  </a:lnTo>
                  <a:lnTo>
                    <a:pt x="128" y="19"/>
                  </a:lnTo>
                  <a:lnTo>
                    <a:pt x="124" y="19"/>
                  </a:lnTo>
                  <a:lnTo>
                    <a:pt x="121" y="17"/>
                  </a:lnTo>
                  <a:lnTo>
                    <a:pt x="119" y="14"/>
                  </a:lnTo>
                  <a:lnTo>
                    <a:pt x="119" y="10"/>
                  </a:lnTo>
                  <a:lnTo>
                    <a:pt x="119" y="10"/>
                  </a:lnTo>
                  <a:lnTo>
                    <a:pt x="119" y="7"/>
                  </a:lnTo>
                  <a:lnTo>
                    <a:pt x="121" y="4"/>
                  </a:lnTo>
                  <a:lnTo>
                    <a:pt x="124" y="2"/>
                  </a:lnTo>
                  <a:lnTo>
                    <a:pt x="128" y="0"/>
                  </a:lnTo>
                  <a:lnTo>
                    <a:pt x="152" y="0"/>
                  </a:lnTo>
                  <a:lnTo>
                    <a:pt x="152" y="0"/>
                  </a:lnTo>
                  <a:lnTo>
                    <a:pt x="155" y="2"/>
                  </a:lnTo>
                  <a:lnTo>
                    <a:pt x="158" y="4"/>
                  </a:lnTo>
                  <a:lnTo>
                    <a:pt x="160" y="7"/>
                  </a:lnTo>
                  <a:lnTo>
                    <a:pt x="161" y="10"/>
                  </a:lnTo>
                  <a:lnTo>
                    <a:pt x="161" y="10"/>
                  </a:lnTo>
                  <a:lnTo>
                    <a:pt x="160" y="14"/>
                  </a:lnTo>
                  <a:lnTo>
                    <a:pt x="158" y="17"/>
                  </a:lnTo>
                  <a:lnTo>
                    <a:pt x="155" y="19"/>
                  </a:lnTo>
                  <a:lnTo>
                    <a:pt x="152" y="19"/>
                  </a:lnTo>
                  <a:lnTo>
                    <a:pt x="152" y="19"/>
                  </a:lnTo>
                  <a:close/>
                  <a:moveTo>
                    <a:pt x="92" y="19"/>
                  </a:moveTo>
                  <a:lnTo>
                    <a:pt x="68" y="19"/>
                  </a:lnTo>
                  <a:lnTo>
                    <a:pt x="68" y="19"/>
                  </a:lnTo>
                  <a:lnTo>
                    <a:pt x="63" y="19"/>
                  </a:lnTo>
                  <a:lnTo>
                    <a:pt x="60" y="17"/>
                  </a:lnTo>
                  <a:lnTo>
                    <a:pt x="59" y="14"/>
                  </a:lnTo>
                  <a:lnTo>
                    <a:pt x="59" y="10"/>
                  </a:lnTo>
                  <a:lnTo>
                    <a:pt x="59" y="10"/>
                  </a:lnTo>
                  <a:lnTo>
                    <a:pt x="59" y="7"/>
                  </a:lnTo>
                  <a:lnTo>
                    <a:pt x="60" y="4"/>
                  </a:lnTo>
                  <a:lnTo>
                    <a:pt x="63" y="2"/>
                  </a:lnTo>
                  <a:lnTo>
                    <a:pt x="68" y="0"/>
                  </a:lnTo>
                  <a:lnTo>
                    <a:pt x="92" y="0"/>
                  </a:lnTo>
                  <a:lnTo>
                    <a:pt x="92" y="0"/>
                  </a:lnTo>
                  <a:lnTo>
                    <a:pt x="95" y="2"/>
                  </a:lnTo>
                  <a:lnTo>
                    <a:pt x="98" y="4"/>
                  </a:lnTo>
                  <a:lnTo>
                    <a:pt x="100" y="7"/>
                  </a:lnTo>
                  <a:lnTo>
                    <a:pt x="101" y="10"/>
                  </a:lnTo>
                  <a:lnTo>
                    <a:pt x="101" y="10"/>
                  </a:lnTo>
                  <a:lnTo>
                    <a:pt x="100" y="14"/>
                  </a:lnTo>
                  <a:lnTo>
                    <a:pt x="98" y="17"/>
                  </a:lnTo>
                  <a:lnTo>
                    <a:pt x="95" y="19"/>
                  </a:lnTo>
                  <a:lnTo>
                    <a:pt x="92" y="19"/>
                  </a:lnTo>
                  <a:lnTo>
                    <a:pt x="92" y="19"/>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grpSp>
      <p:sp>
        <p:nvSpPr>
          <p:cNvPr id="3" name="TextBox 2"/>
          <p:cNvSpPr txBox="1"/>
          <p:nvPr/>
        </p:nvSpPr>
        <p:spPr>
          <a:xfrm>
            <a:off x="844291" y="580375"/>
            <a:ext cx="1962397" cy="707886"/>
          </a:xfrm>
          <a:prstGeom prst="rect">
            <a:avLst/>
          </a:prstGeom>
          <a:noFill/>
        </p:spPr>
        <p:txBody>
          <a:bodyPr wrap="none" rtlCol="0">
            <a:spAutoFit/>
          </a:bodyPr>
          <a:lstStyle/>
          <a:p>
            <a:r>
              <a:rPr lang="en-US" sz="4000" dirty="0">
                <a:solidFill>
                  <a:srgbClr val="619AEC"/>
                </a:solidFill>
                <a:latin typeface="HelvNeue Medium for IBM" charset="0"/>
                <a:ea typeface="HelvNeue Medium for IBM" charset="0"/>
                <a:cs typeface="HelvNeue Medium for IBM" charset="0"/>
              </a:rPr>
              <a:t>IBM z14</a:t>
            </a:r>
          </a:p>
        </p:txBody>
      </p:sp>
      <p:sp>
        <p:nvSpPr>
          <p:cNvPr id="2" name="TextBox 1"/>
          <p:cNvSpPr txBox="1"/>
          <p:nvPr/>
        </p:nvSpPr>
        <p:spPr>
          <a:xfrm>
            <a:off x="3293567" y="595329"/>
            <a:ext cx="3376174" cy="954107"/>
          </a:xfrm>
          <a:prstGeom prst="rect">
            <a:avLst/>
          </a:prstGeom>
          <a:noFill/>
        </p:spPr>
        <p:txBody>
          <a:bodyPr wrap="square" rtlCol="0">
            <a:spAutoFit/>
          </a:bodyPr>
          <a:lstStyle/>
          <a:p>
            <a:r>
              <a:rPr lang="en-US" sz="1400" dirty="0">
                <a:latin typeface="HelvNeue Light for IBM" charset="0"/>
                <a:ea typeface="HelvNeue Light for IBM" charset="0"/>
                <a:cs typeface="HelvNeue Light for IBM" charset="0"/>
              </a:rPr>
              <a:t>Protect all application and database data according to enterprise security policy using encryption </a:t>
            </a:r>
            <a:r>
              <a:rPr lang="en-US" sz="1400" dirty="0">
                <a:solidFill>
                  <a:schemeClr val="accent4"/>
                </a:solidFill>
                <a:latin typeface="HelvNeue Medium for IBM" charset="0"/>
                <a:ea typeface="HelvNeue Medium for IBM" charset="0"/>
                <a:cs typeface="HelvNeue Medium for IBM" charset="0"/>
              </a:rPr>
              <a:t>without application changes and no impact to SLAs.</a:t>
            </a:r>
          </a:p>
        </p:txBody>
      </p:sp>
      <p:sp>
        <p:nvSpPr>
          <p:cNvPr id="68" name="TextBox 67"/>
          <p:cNvSpPr txBox="1"/>
          <p:nvPr/>
        </p:nvSpPr>
        <p:spPr>
          <a:xfrm>
            <a:off x="5870975" y="1717466"/>
            <a:ext cx="2856646" cy="954107"/>
          </a:xfrm>
          <a:prstGeom prst="rect">
            <a:avLst/>
          </a:prstGeom>
          <a:noFill/>
        </p:spPr>
        <p:txBody>
          <a:bodyPr wrap="square" rtlCol="0">
            <a:spAutoFit/>
          </a:bodyPr>
          <a:lstStyle/>
          <a:p>
            <a:r>
              <a:rPr lang="en-US" sz="1400" dirty="0">
                <a:latin typeface="HelvNeue Light for IBM" charset="0"/>
                <a:ea typeface="HelvNeue Light for IBM" charset="0"/>
                <a:cs typeface="HelvNeue Light for IBM" charset="0"/>
              </a:rPr>
              <a:t>Blazing fast hardware-accelerated encryption on every core is </a:t>
            </a:r>
            <a:r>
              <a:rPr lang="en-US" sz="1400" dirty="0">
                <a:solidFill>
                  <a:schemeClr val="accent4"/>
                </a:solidFill>
                <a:latin typeface="HelvNeue Medium for IBM" charset="0"/>
                <a:ea typeface="HelvNeue Medium for IBM" charset="0"/>
                <a:cs typeface="HelvNeue Medium for IBM" charset="0"/>
              </a:rPr>
              <a:t>up to 7x faster than IBM z13</a:t>
            </a:r>
            <a:r>
              <a:rPr lang="en-US" sz="1400" baseline="30000" dirty="0">
                <a:solidFill>
                  <a:schemeClr val="accent4"/>
                </a:solidFill>
                <a:latin typeface="HelvNeue Medium for IBM" charset="0"/>
                <a:ea typeface="HelvNeue Medium for IBM" charset="0"/>
                <a:cs typeface="HelvNeue Medium for IBM" charset="0"/>
              </a:rPr>
              <a:t>®</a:t>
            </a:r>
            <a:r>
              <a:rPr lang="en-US" sz="1400" dirty="0">
                <a:solidFill>
                  <a:schemeClr val="accent4"/>
                </a:solidFill>
                <a:latin typeface="HelvNeue Medium for IBM" charset="0"/>
                <a:ea typeface="HelvNeue Medium for IBM" charset="0"/>
                <a:cs typeface="HelvNeue Medium for IBM" charset="0"/>
              </a:rPr>
              <a:t> and 2.5x faster than x86.</a:t>
            </a:r>
          </a:p>
        </p:txBody>
      </p:sp>
      <p:sp>
        <p:nvSpPr>
          <p:cNvPr id="70" name="TextBox 69"/>
          <p:cNvSpPr txBox="1"/>
          <p:nvPr/>
        </p:nvSpPr>
        <p:spPr>
          <a:xfrm>
            <a:off x="3293567" y="2346758"/>
            <a:ext cx="2444216" cy="1246495"/>
          </a:xfrm>
          <a:prstGeom prst="rect">
            <a:avLst/>
          </a:prstGeom>
          <a:noFill/>
        </p:spPr>
        <p:txBody>
          <a:bodyPr wrap="square" rtlCol="0">
            <a:spAutoFit/>
          </a:bodyPr>
          <a:lstStyle/>
          <a:p>
            <a:pPr>
              <a:spcAft>
                <a:spcPts val="600"/>
              </a:spcAft>
            </a:pPr>
            <a:r>
              <a:rPr lang="en-US" sz="1400" dirty="0">
                <a:latin typeface="HelvNeue Light for IBM" charset="0"/>
                <a:ea typeface="HelvNeue Light for IBM" charset="0"/>
                <a:cs typeface="HelvNeue Light for IBM" charset="0"/>
              </a:rPr>
              <a:t>Bulk encryption enabled in the Operating System for:</a:t>
            </a:r>
          </a:p>
          <a:p>
            <a:pPr marL="231775"/>
            <a:r>
              <a:rPr lang="en-US" sz="1400" dirty="0">
                <a:solidFill>
                  <a:schemeClr val="accent4"/>
                </a:solidFill>
                <a:latin typeface="HelvNeue Medium for IBM" charset="0"/>
                <a:ea typeface="HelvNeue Medium for IBM" charset="0"/>
                <a:cs typeface="HelvNeue Medium for IBM" charset="0"/>
              </a:rPr>
              <a:t>Simple implementation Transparent exploitation</a:t>
            </a:r>
          </a:p>
          <a:p>
            <a:pPr marL="231775"/>
            <a:r>
              <a:rPr lang="en-US" sz="1400" dirty="0">
                <a:solidFill>
                  <a:schemeClr val="accent4"/>
                </a:solidFill>
                <a:latin typeface="HelvNeue Medium for IBM" charset="0"/>
                <a:ea typeface="HelvNeue Medium for IBM" charset="0"/>
                <a:cs typeface="HelvNeue Medium for IBM" charset="0"/>
              </a:rPr>
              <a:t>Optimized performance</a:t>
            </a:r>
          </a:p>
        </p:txBody>
      </p:sp>
      <p:sp>
        <p:nvSpPr>
          <p:cNvPr id="72" name="TextBox 71"/>
          <p:cNvSpPr txBox="1"/>
          <p:nvPr/>
        </p:nvSpPr>
        <p:spPr>
          <a:xfrm>
            <a:off x="5870974" y="3485346"/>
            <a:ext cx="3127875" cy="954107"/>
          </a:xfrm>
          <a:prstGeom prst="rect">
            <a:avLst/>
          </a:prstGeom>
          <a:noFill/>
        </p:spPr>
        <p:txBody>
          <a:bodyPr wrap="square" rtlCol="0">
            <a:spAutoFit/>
          </a:bodyPr>
          <a:lstStyle/>
          <a:p>
            <a:r>
              <a:rPr lang="en-US" sz="1400" dirty="0">
                <a:solidFill>
                  <a:schemeClr val="accent4"/>
                </a:solidFill>
                <a:latin typeface="HelvNeue Medium for IBM" charset="0"/>
                <a:ea typeface="HelvNeue Medium for IBM" charset="0"/>
                <a:cs typeface="HelvNeue Medium for IBM" charset="0"/>
              </a:rPr>
              <a:t>Secure Service Container</a:t>
            </a:r>
            <a:r>
              <a:rPr lang="en-US" sz="1400" dirty="0">
                <a:latin typeface="HelvNeue Light for IBM" charset="0"/>
                <a:ea typeface="HelvNeue Light for IBM" charset="0"/>
                <a:cs typeface="HelvNeue Light for IBM" charset="0"/>
              </a:rPr>
              <a:t> delivers tamper-resistant installation and runtime, restricted administrator access, encryption of data and code.</a:t>
            </a:r>
          </a:p>
        </p:txBody>
      </p:sp>
    </p:spTree>
    <p:extLst>
      <p:ext uri="{BB962C8B-B14F-4D97-AF65-F5344CB8AC3E}">
        <p14:creationId xmlns:p14="http://schemas.microsoft.com/office/powerpoint/2010/main" val="2073763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025" y="2707095"/>
            <a:ext cx="3484928" cy="1255305"/>
          </a:xfrm>
          <a:prstGeom prst="rect">
            <a:avLst/>
          </a:prstGeom>
          <a:no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solidFill>
                  <a:srgbClr val="619AEC"/>
                </a:solidFill>
                <a:latin typeface="HelvNeue Medium for IBM" charset="0"/>
                <a:ea typeface="HelvNeue Medium for IBM" charset="0"/>
                <a:cs typeface="HelvNeue Medium for IBM" charset="0"/>
              </a:rPr>
              <a:t>All in-flight network </a:t>
            </a:r>
          </a:p>
          <a:p>
            <a:pPr marL="0" indent="0" algn="ctr">
              <a:buFont typeface="Arial" panose="020B0604020202020204" pitchFamily="34" charset="0"/>
              <a:buNone/>
            </a:pPr>
            <a:r>
              <a:rPr lang="en-US" sz="2200" dirty="0">
                <a:solidFill>
                  <a:srgbClr val="619AEC"/>
                </a:solidFill>
                <a:latin typeface="HelvNeue Medium for IBM" charset="0"/>
                <a:ea typeface="HelvNeue Medium for IBM" charset="0"/>
                <a:cs typeface="HelvNeue Medium for IBM" charset="0"/>
              </a:rPr>
              <a:t>data and APIs</a:t>
            </a:r>
          </a:p>
        </p:txBody>
      </p:sp>
      <p:grpSp>
        <p:nvGrpSpPr>
          <p:cNvPr id="6" name="Group 36"/>
          <p:cNvGrpSpPr>
            <a:grpSpLocks/>
          </p:cNvGrpSpPr>
          <p:nvPr/>
        </p:nvGrpSpPr>
        <p:grpSpPr bwMode="auto">
          <a:xfrm>
            <a:off x="1200499" y="1436025"/>
            <a:ext cx="1249980" cy="910733"/>
            <a:chOff x="3525" y="1799"/>
            <a:chExt cx="483" cy="360"/>
          </a:xfrm>
        </p:grpSpPr>
        <p:sp>
          <p:nvSpPr>
            <p:cNvPr id="7" name="Freeform 37"/>
            <p:cNvSpPr>
              <a:spLocks/>
            </p:cNvSpPr>
            <p:nvPr/>
          </p:nvSpPr>
          <p:spPr bwMode="auto">
            <a:xfrm>
              <a:off x="3529" y="1838"/>
              <a:ext cx="401" cy="50"/>
            </a:xfrm>
            <a:custGeom>
              <a:avLst/>
              <a:gdLst/>
              <a:ahLst/>
              <a:cxnLst>
                <a:cxn ang="0">
                  <a:pos x="875" y="109"/>
                </a:cxn>
                <a:cxn ang="0">
                  <a:pos x="0" y="109"/>
                </a:cxn>
                <a:cxn ang="0">
                  <a:pos x="0" y="23"/>
                </a:cxn>
                <a:cxn ang="0">
                  <a:pos x="0" y="23"/>
                </a:cxn>
                <a:cxn ang="0">
                  <a:pos x="1" y="14"/>
                </a:cxn>
                <a:cxn ang="0">
                  <a:pos x="6" y="6"/>
                </a:cxn>
                <a:cxn ang="0">
                  <a:pos x="14" y="2"/>
                </a:cxn>
                <a:cxn ang="0">
                  <a:pos x="23" y="0"/>
                </a:cxn>
                <a:cxn ang="0">
                  <a:pos x="852" y="0"/>
                </a:cxn>
                <a:cxn ang="0">
                  <a:pos x="852" y="0"/>
                </a:cxn>
                <a:cxn ang="0">
                  <a:pos x="861" y="2"/>
                </a:cxn>
                <a:cxn ang="0">
                  <a:pos x="867" y="6"/>
                </a:cxn>
                <a:cxn ang="0">
                  <a:pos x="873" y="14"/>
                </a:cxn>
                <a:cxn ang="0">
                  <a:pos x="875" y="23"/>
                </a:cxn>
                <a:cxn ang="0">
                  <a:pos x="875" y="109"/>
                </a:cxn>
              </a:cxnLst>
              <a:rect l="0" t="0" r="r" b="b"/>
              <a:pathLst>
                <a:path w="875" h="109">
                  <a:moveTo>
                    <a:pt x="875" y="109"/>
                  </a:moveTo>
                  <a:lnTo>
                    <a:pt x="0" y="109"/>
                  </a:lnTo>
                  <a:lnTo>
                    <a:pt x="0" y="23"/>
                  </a:lnTo>
                  <a:lnTo>
                    <a:pt x="0" y="23"/>
                  </a:lnTo>
                  <a:lnTo>
                    <a:pt x="1" y="14"/>
                  </a:lnTo>
                  <a:lnTo>
                    <a:pt x="6" y="6"/>
                  </a:lnTo>
                  <a:lnTo>
                    <a:pt x="14" y="2"/>
                  </a:lnTo>
                  <a:lnTo>
                    <a:pt x="23" y="0"/>
                  </a:lnTo>
                  <a:lnTo>
                    <a:pt x="852" y="0"/>
                  </a:lnTo>
                  <a:lnTo>
                    <a:pt x="852" y="0"/>
                  </a:lnTo>
                  <a:lnTo>
                    <a:pt x="861" y="2"/>
                  </a:lnTo>
                  <a:lnTo>
                    <a:pt x="867" y="6"/>
                  </a:lnTo>
                  <a:lnTo>
                    <a:pt x="873" y="14"/>
                  </a:lnTo>
                  <a:lnTo>
                    <a:pt x="875" y="23"/>
                  </a:lnTo>
                  <a:lnTo>
                    <a:pt x="875" y="109"/>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9" name="Freeform 38"/>
            <p:cNvSpPr>
              <a:spLocks noEditPoints="1"/>
            </p:cNvSpPr>
            <p:nvPr/>
          </p:nvSpPr>
          <p:spPr bwMode="auto">
            <a:xfrm>
              <a:off x="3525" y="1834"/>
              <a:ext cx="408" cy="58"/>
            </a:xfrm>
            <a:custGeom>
              <a:avLst/>
              <a:gdLst/>
              <a:ahLst/>
              <a:cxnLst>
                <a:cxn ang="0">
                  <a:pos x="884" y="127"/>
                </a:cxn>
                <a:cxn ang="0">
                  <a:pos x="9" y="127"/>
                </a:cxn>
                <a:cxn ang="0">
                  <a:pos x="9" y="127"/>
                </a:cxn>
                <a:cxn ang="0">
                  <a:pos x="6" y="127"/>
                </a:cxn>
                <a:cxn ang="0">
                  <a:pos x="3" y="126"/>
                </a:cxn>
                <a:cxn ang="0">
                  <a:pos x="1" y="123"/>
                </a:cxn>
                <a:cxn ang="0">
                  <a:pos x="0" y="118"/>
                </a:cxn>
                <a:cxn ang="0">
                  <a:pos x="0" y="32"/>
                </a:cxn>
                <a:cxn ang="0">
                  <a:pos x="0" y="32"/>
                </a:cxn>
                <a:cxn ang="0">
                  <a:pos x="1" y="25"/>
                </a:cxn>
                <a:cxn ang="0">
                  <a:pos x="3" y="20"/>
                </a:cxn>
                <a:cxn ang="0">
                  <a:pos x="6" y="14"/>
                </a:cxn>
                <a:cxn ang="0">
                  <a:pos x="9" y="9"/>
                </a:cxn>
                <a:cxn ang="0">
                  <a:pos x="13" y="6"/>
                </a:cxn>
                <a:cxn ang="0">
                  <a:pos x="19" y="3"/>
                </a:cxn>
                <a:cxn ang="0">
                  <a:pos x="24" y="0"/>
                </a:cxn>
                <a:cxn ang="0">
                  <a:pos x="32" y="0"/>
                </a:cxn>
                <a:cxn ang="0">
                  <a:pos x="861" y="0"/>
                </a:cxn>
                <a:cxn ang="0">
                  <a:pos x="861" y="0"/>
                </a:cxn>
                <a:cxn ang="0">
                  <a:pos x="867" y="0"/>
                </a:cxn>
                <a:cxn ang="0">
                  <a:pos x="873" y="3"/>
                </a:cxn>
                <a:cxn ang="0">
                  <a:pos x="879" y="6"/>
                </a:cxn>
                <a:cxn ang="0">
                  <a:pos x="884" y="9"/>
                </a:cxn>
                <a:cxn ang="0">
                  <a:pos x="887" y="14"/>
                </a:cxn>
                <a:cxn ang="0">
                  <a:pos x="890" y="20"/>
                </a:cxn>
                <a:cxn ang="0">
                  <a:pos x="891" y="25"/>
                </a:cxn>
                <a:cxn ang="0">
                  <a:pos x="893" y="32"/>
                </a:cxn>
                <a:cxn ang="0">
                  <a:pos x="893" y="118"/>
                </a:cxn>
                <a:cxn ang="0">
                  <a:pos x="893" y="118"/>
                </a:cxn>
                <a:cxn ang="0">
                  <a:pos x="891" y="123"/>
                </a:cxn>
                <a:cxn ang="0">
                  <a:pos x="890" y="126"/>
                </a:cxn>
                <a:cxn ang="0">
                  <a:pos x="887" y="127"/>
                </a:cxn>
                <a:cxn ang="0">
                  <a:pos x="884" y="127"/>
                </a:cxn>
                <a:cxn ang="0">
                  <a:pos x="884" y="127"/>
                </a:cxn>
                <a:cxn ang="0">
                  <a:pos x="18" y="109"/>
                </a:cxn>
                <a:cxn ang="0">
                  <a:pos x="875" y="109"/>
                </a:cxn>
                <a:cxn ang="0">
                  <a:pos x="875" y="32"/>
                </a:cxn>
                <a:cxn ang="0">
                  <a:pos x="875" y="32"/>
                </a:cxn>
                <a:cxn ang="0">
                  <a:pos x="873" y="26"/>
                </a:cxn>
                <a:cxn ang="0">
                  <a:pos x="870" y="23"/>
                </a:cxn>
                <a:cxn ang="0">
                  <a:pos x="867" y="20"/>
                </a:cxn>
                <a:cxn ang="0">
                  <a:pos x="861" y="19"/>
                </a:cxn>
                <a:cxn ang="0">
                  <a:pos x="32" y="19"/>
                </a:cxn>
                <a:cxn ang="0">
                  <a:pos x="32" y="19"/>
                </a:cxn>
                <a:cxn ang="0">
                  <a:pos x="26" y="20"/>
                </a:cxn>
                <a:cxn ang="0">
                  <a:pos x="23" y="23"/>
                </a:cxn>
                <a:cxn ang="0">
                  <a:pos x="19" y="26"/>
                </a:cxn>
                <a:cxn ang="0">
                  <a:pos x="18" y="32"/>
                </a:cxn>
                <a:cxn ang="0">
                  <a:pos x="18" y="109"/>
                </a:cxn>
              </a:cxnLst>
              <a:rect l="0" t="0" r="r" b="b"/>
              <a:pathLst>
                <a:path w="893" h="127">
                  <a:moveTo>
                    <a:pt x="884" y="127"/>
                  </a:moveTo>
                  <a:lnTo>
                    <a:pt x="9" y="127"/>
                  </a:lnTo>
                  <a:lnTo>
                    <a:pt x="9" y="127"/>
                  </a:lnTo>
                  <a:lnTo>
                    <a:pt x="6" y="127"/>
                  </a:lnTo>
                  <a:lnTo>
                    <a:pt x="3" y="126"/>
                  </a:lnTo>
                  <a:lnTo>
                    <a:pt x="1" y="123"/>
                  </a:lnTo>
                  <a:lnTo>
                    <a:pt x="0" y="118"/>
                  </a:lnTo>
                  <a:lnTo>
                    <a:pt x="0" y="32"/>
                  </a:lnTo>
                  <a:lnTo>
                    <a:pt x="0" y="32"/>
                  </a:lnTo>
                  <a:lnTo>
                    <a:pt x="1" y="25"/>
                  </a:lnTo>
                  <a:lnTo>
                    <a:pt x="3" y="20"/>
                  </a:lnTo>
                  <a:lnTo>
                    <a:pt x="6" y="14"/>
                  </a:lnTo>
                  <a:lnTo>
                    <a:pt x="9" y="9"/>
                  </a:lnTo>
                  <a:lnTo>
                    <a:pt x="13" y="6"/>
                  </a:lnTo>
                  <a:lnTo>
                    <a:pt x="19" y="3"/>
                  </a:lnTo>
                  <a:lnTo>
                    <a:pt x="24" y="0"/>
                  </a:lnTo>
                  <a:lnTo>
                    <a:pt x="32" y="0"/>
                  </a:lnTo>
                  <a:lnTo>
                    <a:pt x="861" y="0"/>
                  </a:lnTo>
                  <a:lnTo>
                    <a:pt x="861" y="0"/>
                  </a:lnTo>
                  <a:lnTo>
                    <a:pt x="867" y="0"/>
                  </a:lnTo>
                  <a:lnTo>
                    <a:pt x="873" y="3"/>
                  </a:lnTo>
                  <a:lnTo>
                    <a:pt x="879" y="6"/>
                  </a:lnTo>
                  <a:lnTo>
                    <a:pt x="884" y="9"/>
                  </a:lnTo>
                  <a:lnTo>
                    <a:pt x="887" y="14"/>
                  </a:lnTo>
                  <a:lnTo>
                    <a:pt x="890" y="20"/>
                  </a:lnTo>
                  <a:lnTo>
                    <a:pt x="891" y="25"/>
                  </a:lnTo>
                  <a:lnTo>
                    <a:pt x="893" y="32"/>
                  </a:lnTo>
                  <a:lnTo>
                    <a:pt x="893" y="118"/>
                  </a:lnTo>
                  <a:lnTo>
                    <a:pt x="893" y="118"/>
                  </a:lnTo>
                  <a:lnTo>
                    <a:pt x="891" y="123"/>
                  </a:lnTo>
                  <a:lnTo>
                    <a:pt x="890" y="126"/>
                  </a:lnTo>
                  <a:lnTo>
                    <a:pt x="887" y="127"/>
                  </a:lnTo>
                  <a:lnTo>
                    <a:pt x="884" y="127"/>
                  </a:lnTo>
                  <a:lnTo>
                    <a:pt x="884" y="127"/>
                  </a:lnTo>
                  <a:close/>
                  <a:moveTo>
                    <a:pt x="18" y="109"/>
                  </a:moveTo>
                  <a:lnTo>
                    <a:pt x="875" y="109"/>
                  </a:lnTo>
                  <a:lnTo>
                    <a:pt x="875" y="32"/>
                  </a:lnTo>
                  <a:lnTo>
                    <a:pt x="875" y="32"/>
                  </a:lnTo>
                  <a:lnTo>
                    <a:pt x="873" y="26"/>
                  </a:lnTo>
                  <a:lnTo>
                    <a:pt x="870" y="23"/>
                  </a:lnTo>
                  <a:lnTo>
                    <a:pt x="867" y="20"/>
                  </a:lnTo>
                  <a:lnTo>
                    <a:pt x="861" y="19"/>
                  </a:lnTo>
                  <a:lnTo>
                    <a:pt x="32" y="19"/>
                  </a:lnTo>
                  <a:lnTo>
                    <a:pt x="32" y="19"/>
                  </a:lnTo>
                  <a:lnTo>
                    <a:pt x="26" y="20"/>
                  </a:lnTo>
                  <a:lnTo>
                    <a:pt x="23" y="23"/>
                  </a:lnTo>
                  <a:lnTo>
                    <a:pt x="19" y="26"/>
                  </a:lnTo>
                  <a:lnTo>
                    <a:pt x="18" y="32"/>
                  </a:lnTo>
                  <a:lnTo>
                    <a:pt x="18" y="109"/>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0" name="Rectangle 39"/>
            <p:cNvSpPr>
              <a:spLocks noChangeArrowheads="1"/>
            </p:cNvSpPr>
            <p:nvPr/>
          </p:nvSpPr>
          <p:spPr bwMode="auto">
            <a:xfrm>
              <a:off x="3630" y="1856"/>
              <a:ext cx="279" cy="18"/>
            </a:xfrm>
            <a:prstGeom prst="rect">
              <a:avLst/>
            </a:prstGeom>
            <a:solidFill>
              <a:srgbClr val="292929"/>
            </a:solidFill>
            <a:ln w="9525">
              <a:noFill/>
              <a:miter lim="800000"/>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2" name="Freeform 40"/>
            <p:cNvSpPr>
              <a:spLocks/>
            </p:cNvSpPr>
            <p:nvPr/>
          </p:nvSpPr>
          <p:spPr bwMode="auto">
            <a:xfrm>
              <a:off x="3553" y="1858"/>
              <a:ext cx="14" cy="14"/>
            </a:xfrm>
            <a:custGeom>
              <a:avLst/>
              <a:gdLst/>
              <a:ahLst/>
              <a:cxnLst>
                <a:cxn ang="0">
                  <a:pos x="30" y="15"/>
                </a:cxn>
                <a:cxn ang="0">
                  <a:pos x="30" y="15"/>
                </a:cxn>
                <a:cxn ang="0">
                  <a:pos x="30" y="21"/>
                </a:cxn>
                <a:cxn ang="0">
                  <a:pos x="25" y="26"/>
                </a:cxn>
                <a:cxn ang="0">
                  <a:pos x="21" y="29"/>
                </a:cxn>
                <a:cxn ang="0">
                  <a:pos x="15" y="30"/>
                </a:cxn>
                <a:cxn ang="0">
                  <a:pos x="15" y="30"/>
                </a:cxn>
                <a:cxn ang="0">
                  <a:pos x="9" y="29"/>
                </a:cxn>
                <a:cxn ang="0">
                  <a:pos x="4" y="26"/>
                </a:cxn>
                <a:cxn ang="0">
                  <a:pos x="1" y="21"/>
                </a:cxn>
                <a:cxn ang="0">
                  <a:pos x="0" y="15"/>
                </a:cxn>
                <a:cxn ang="0">
                  <a:pos x="0" y="15"/>
                </a:cxn>
                <a:cxn ang="0">
                  <a:pos x="1" y="9"/>
                </a:cxn>
                <a:cxn ang="0">
                  <a:pos x="4" y="5"/>
                </a:cxn>
                <a:cxn ang="0">
                  <a:pos x="9" y="2"/>
                </a:cxn>
                <a:cxn ang="0">
                  <a:pos x="15" y="0"/>
                </a:cxn>
                <a:cxn ang="0">
                  <a:pos x="15" y="0"/>
                </a:cxn>
                <a:cxn ang="0">
                  <a:pos x="21" y="2"/>
                </a:cxn>
                <a:cxn ang="0">
                  <a:pos x="25" y="5"/>
                </a:cxn>
                <a:cxn ang="0">
                  <a:pos x="30" y="9"/>
                </a:cxn>
                <a:cxn ang="0">
                  <a:pos x="30" y="15"/>
                </a:cxn>
                <a:cxn ang="0">
                  <a:pos x="30" y="15"/>
                </a:cxn>
              </a:cxnLst>
              <a:rect l="0" t="0" r="r" b="b"/>
              <a:pathLst>
                <a:path w="30" h="30">
                  <a:moveTo>
                    <a:pt x="30" y="15"/>
                  </a:moveTo>
                  <a:lnTo>
                    <a:pt x="30" y="15"/>
                  </a:lnTo>
                  <a:lnTo>
                    <a:pt x="30" y="21"/>
                  </a:lnTo>
                  <a:lnTo>
                    <a:pt x="25" y="26"/>
                  </a:lnTo>
                  <a:lnTo>
                    <a:pt x="21" y="29"/>
                  </a:lnTo>
                  <a:lnTo>
                    <a:pt x="15" y="30"/>
                  </a:lnTo>
                  <a:lnTo>
                    <a:pt x="15" y="30"/>
                  </a:lnTo>
                  <a:lnTo>
                    <a:pt x="9" y="29"/>
                  </a:lnTo>
                  <a:lnTo>
                    <a:pt x="4" y="26"/>
                  </a:lnTo>
                  <a:lnTo>
                    <a:pt x="1" y="21"/>
                  </a:lnTo>
                  <a:lnTo>
                    <a:pt x="0" y="15"/>
                  </a:lnTo>
                  <a:lnTo>
                    <a:pt x="0" y="15"/>
                  </a:lnTo>
                  <a:lnTo>
                    <a:pt x="1" y="9"/>
                  </a:lnTo>
                  <a:lnTo>
                    <a:pt x="4" y="5"/>
                  </a:lnTo>
                  <a:lnTo>
                    <a:pt x="9" y="2"/>
                  </a:lnTo>
                  <a:lnTo>
                    <a:pt x="15" y="0"/>
                  </a:lnTo>
                  <a:lnTo>
                    <a:pt x="15" y="0"/>
                  </a:lnTo>
                  <a:lnTo>
                    <a:pt x="21" y="2"/>
                  </a:lnTo>
                  <a:lnTo>
                    <a:pt x="25" y="5"/>
                  </a:lnTo>
                  <a:lnTo>
                    <a:pt x="30" y="9"/>
                  </a:lnTo>
                  <a:lnTo>
                    <a:pt x="30" y="15"/>
                  </a:lnTo>
                  <a:lnTo>
                    <a:pt x="30" y="1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3" name="Freeform 41"/>
            <p:cNvSpPr>
              <a:spLocks/>
            </p:cNvSpPr>
            <p:nvPr/>
          </p:nvSpPr>
          <p:spPr bwMode="auto">
            <a:xfrm>
              <a:off x="3577" y="1858"/>
              <a:ext cx="14" cy="14"/>
            </a:xfrm>
            <a:custGeom>
              <a:avLst/>
              <a:gdLst/>
              <a:ahLst/>
              <a:cxnLst>
                <a:cxn ang="0">
                  <a:pos x="32" y="15"/>
                </a:cxn>
                <a:cxn ang="0">
                  <a:pos x="32" y="15"/>
                </a:cxn>
                <a:cxn ang="0">
                  <a:pos x="30" y="21"/>
                </a:cxn>
                <a:cxn ang="0">
                  <a:pos x="27" y="26"/>
                </a:cxn>
                <a:cxn ang="0">
                  <a:pos x="21" y="29"/>
                </a:cxn>
                <a:cxn ang="0">
                  <a:pos x="15" y="30"/>
                </a:cxn>
                <a:cxn ang="0">
                  <a:pos x="15" y="30"/>
                </a:cxn>
                <a:cxn ang="0">
                  <a:pos x="9" y="29"/>
                </a:cxn>
                <a:cxn ang="0">
                  <a:pos x="5" y="26"/>
                </a:cxn>
                <a:cxn ang="0">
                  <a:pos x="2" y="21"/>
                </a:cxn>
                <a:cxn ang="0">
                  <a:pos x="0" y="15"/>
                </a:cxn>
                <a:cxn ang="0">
                  <a:pos x="0" y="15"/>
                </a:cxn>
                <a:cxn ang="0">
                  <a:pos x="2" y="9"/>
                </a:cxn>
                <a:cxn ang="0">
                  <a:pos x="5" y="5"/>
                </a:cxn>
                <a:cxn ang="0">
                  <a:pos x="9" y="2"/>
                </a:cxn>
                <a:cxn ang="0">
                  <a:pos x="15" y="0"/>
                </a:cxn>
                <a:cxn ang="0">
                  <a:pos x="15" y="0"/>
                </a:cxn>
                <a:cxn ang="0">
                  <a:pos x="21" y="2"/>
                </a:cxn>
                <a:cxn ang="0">
                  <a:pos x="27" y="5"/>
                </a:cxn>
                <a:cxn ang="0">
                  <a:pos x="30" y="9"/>
                </a:cxn>
                <a:cxn ang="0">
                  <a:pos x="32" y="15"/>
                </a:cxn>
                <a:cxn ang="0">
                  <a:pos x="32" y="15"/>
                </a:cxn>
              </a:cxnLst>
              <a:rect l="0" t="0" r="r" b="b"/>
              <a:pathLst>
                <a:path w="32" h="30">
                  <a:moveTo>
                    <a:pt x="32" y="15"/>
                  </a:moveTo>
                  <a:lnTo>
                    <a:pt x="32" y="15"/>
                  </a:lnTo>
                  <a:lnTo>
                    <a:pt x="30" y="21"/>
                  </a:lnTo>
                  <a:lnTo>
                    <a:pt x="27" y="26"/>
                  </a:lnTo>
                  <a:lnTo>
                    <a:pt x="21" y="29"/>
                  </a:lnTo>
                  <a:lnTo>
                    <a:pt x="15" y="30"/>
                  </a:lnTo>
                  <a:lnTo>
                    <a:pt x="15" y="30"/>
                  </a:lnTo>
                  <a:lnTo>
                    <a:pt x="9" y="29"/>
                  </a:lnTo>
                  <a:lnTo>
                    <a:pt x="5" y="26"/>
                  </a:lnTo>
                  <a:lnTo>
                    <a:pt x="2" y="21"/>
                  </a:lnTo>
                  <a:lnTo>
                    <a:pt x="0" y="15"/>
                  </a:lnTo>
                  <a:lnTo>
                    <a:pt x="0" y="15"/>
                  </a:lnTo>
                  <a:lnTo>
                    <a:pt x="2" y="9"/>
                  </a:lnTo>
                  <a:lnTo>
                    <a:pt x="5" y="5"/>
                  </a:lnTo>
                  <a:lnTo>
                    <a:pt x="9" y="2"/>
                  </a:lnTo>
                  <a:lnTo>
                    <a:pt x="15" y="0"/>
                  </a:lnTo>
                  <a:lnTo>
                    <a:pt x="15" y="0"/>
                  </a:lnTo>
                  <a:lnTo>
                    <a:pt x="21" y="2"/>
                  </a:lnTo>
                  <a:lnTo>
                    <a:pt x="27" y="5"/>
                  </a:lnTo>
                  <a:lnTo>
                    <a:pt x="30" y="9"/>
                  </a:lnTo>
                  <a:lnTo>
                    <a:pt x="32" y="15"/>
                  </a:lnTo>
                  <a:lnTo>
                    <a:pt x="32" y="1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4" name="Freeform 42"/>
            <p:cNvSpPr>
              <a:spLocks/>
            </p:cNvSpPr>
            <p:nvPr/>
          </p:nvSpPr>
          <p:spPr bwMode="auto">
            <a:xfrm>
              <a:off x="3600" y="1858"/>
              <a:ext cx="15" cy="14"/>
            </a:xfrm>
            <a:custGeom>
              <a:avLst/>
              <a:gdLst/>
              <a:ahLst/>
              <a:cxnLst>
                <a:cxn ang="0">
                  <a:pos x="32" y="15"/>
                </a:cxn>
                <a:cxn ang="0">
                  <a:pos x="32" y="15"/>
                </a:cxn>
                <a:cxn ang="0">
                  <a:pos x="30" y="21"/>
                </a:cxn>
                <a:cxn ang="0">
                  <a:pos x="27" y="26"/>
                </a:cxn>
                <a:cxn ang="0">
                  <a:pos x="21" y="29"/>
                </a:cxn>
                <a:cxn ang="0">
                  <a:pos x="15" y="30"/>
                </a:cxn>
                <a:cxn ang="0">
                  <a:pos x="15" y="30"/>
                </a:cxn>
                <a:cxn ang="0">
                  <a:pos x="9" y="29"/>
                </a:cxn>
                <a:cxn ang="0">
                  <a:pos x="5" y="26"/>
                </a:cxn>
                <a:cxn ang="0">
                  <a:pos x="2" y="21"/>
                </a:cxn>
                <a:cxn ang="0">
                  <a:pos x="0" y="15"/>
                </a:cxn>
                <a:cxn ang="0">
                  <a:pos x="0" y="15"/>
                </a:cxn>
                <a:cxn ang="0">
                  <a:pos x="2" y="9"/>
                </a:cxn>
                <a:cxn ang="0">
                  <a:pos x="5" y="5"/>
                </a:cxn>
                <a:cxn ang="0">
                  <a:pos x="9" y="2"/>
                </a:cxn>
                <a:cxn ang="0">
                  <a:pos x="15" y="0"/>
                </a:cxn>
                <a:cxn ang="0">
                  <a:pos x="15" y="0"/>
                </a:cxn>
                <a:cxn ang="0">
                  <a:pos x="21" y="2"/>
                </a:cxn>
                <a:cxn ang="0">
                  <a:pos x="27" y="5"/>
                </a:cxn>
                <a:cxn ang="0">
                  <a:pos x="30" y="9"/>
                </a:cxn>
                <a:cxn ang="0">
                  <a:pos x="32" y="15"/>
                </a:cxn>
                <a:cxn ang="0">
                  <a:pos x="32" y="15"/>
                </a:cxn>
              </a:cxnLst>
              <a:rect l="0" t="0" r="r" b="b"/>
              <a:pathLst>
                <a:path w="32" h="30">
                  <a:moveTo>
                    <a:pt x="32" y="15"/>
                  </a:moveTo>
                  <a:lnTo>
                    <a:pt x="32" y="15"/>
                  </a:lnTo>
                  <a:lnTo>
                    <a:pt x="30" y="21"/>
                  </a:lnTo>
                  <a:lnTo>
                    <a:pt x="27" y="26"/>
                  </a:lnTo>
                  <a:lnTo>
                    <a:pt x="21" y="29"/>
                  </a:lnTo>
                  <a:lnTo>
                    <a:pt x="15" y="30"/>
                  </a:lnTo>
                  <a:lnTo>
                    <a:pt x="15" y="30"/>
                  </a:lnTo>
                  <a:lnTo>
                    <a:pt x="9" y="29"/>
                  </a:lnTo>
                  <a:lnTo>
                    <a:pt x="5" y="26"/>
                  </a:lnTo>
                  <a:lnTo>
                    <a:pt x="2" y="21"/>
                  </a:lnTo>
                  <a:lnTo>
                    <a:pt x="0" y="15"/>
                  </a:lnTo>
                  <a:lnTo>
                    <a:pt x="0" y="15"/>
                  </a:lnTo>
                  <a:lnTo>
                    <a:pt x="2" y="9"/>
                  </a:lnTo>
                  <a:lnTo>
                    <a:pt x="5" y="5"/>
                  </a:lnTo>
                  <a:lnTo>
                    <a:pt x="9" y="2"/>
                  </a:lnTo>
                  <a:lnTo>
                    <a:pt x="15" y="0"/>
                  </a:lnTo>
                  <a:lnTo>
                    <a:pt x="15" y="0"/>
                  </a:lnTo>
                  <a:lnTo>
                    <a:pt x="21" y="2"/>
                  </a:lnTo>
                  <a:lnTo>
                    <a:pt x="27" y="5"/>
                  </a:lnTo>
                  <a:lnTo>
                    <a:pt x="30" y="9"/>
                  </a:lnTo>
                  <a:lnTo>
                    <a:pt x="32" y="15"/>
                  </a:lnTo>
                  <a:lnTo>
                    <a:pt x="32" y="1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5" name="Freeform 43"/>
            <p:cNvSpPr>
              <a:spLocks noEditPoints="1"/>
            </p:cNvSpPr>
            <p:nvPr/>
          </p:nvSpPr>
          <p:spPr bwMode="auto">
            <a:xfrm>
              <a:off x="3525" y="1883"/>
              <a:ext cx="408" cy="276"/>
            </a:xfrm>
            <a:custGeom>
              <a:avLst/>
              <a:gdLst/>
              <a:ahLst/>
              <a:cxnLst>
                <a:cxn ang="0">
                  <a:pos x="884" y="602"/>
                </a:cxn>
                <a:cxn ang="0">
                  <a:pos x="9" y="602"/>
                </a:cxn>
                <a:cxn ang="0">
                  <a:pos x="9" y="602"/>
                </a:cxn>
                <a:cxn ang="0">
                  <a:pos x="6" y="600"/>
                </a:cxn>
                <a:cxn ang="0">
                  <a:pos x="3" y="599"/>
                </a:cxn>
                <a:cxn ang="0">
                  <a:pos x="1" y="596"/>
                </a:cxn>
                <a:cxn ang="0">
                  <a:pos x="0" y="593"/>
                </a:cxn>
                <a:cxn ang="0">
                  <a:pos x="0" y="9"/>
                </a:cxn>
                <a:cxn ang="0">
                  <a:pos x="0" y="9"/>
                </a:cxn>
                <a:cxn ang="0">
                  <a:pos x="1" y="6"/>
                </a:cxn>
                <a:cxn ang="0">
                  <a:pos x="3" y="3"/>
                </a:cxn>
                <a:cxn ang="0">
                  <a:pos x="6" y="1"/>
                </a:cxn>
                <a:cxn ang="0">
                  <a:pos x="9" y="0"/>
                </a:cxn>
                <a:cxn ang="0">
                  <a:pos x="884" y="0"/>
                </a:cxn>
                <a:cxn ang="0">
                  <a:pos x="884" y="0"/>
                </a:cxn>
                <a:cxn ang="0">
                  <a:pos x="887" y="1"/>
                </a:cxn>
                <a:cxn ang="0">
                  <a:pos x="890" y="3"/>
                </a:cxn>
                <a:cxn ang="0">
                  <a:pos x="891" y="6"/>
                </a:cxn>
                <a:cxn ang="0">
                  <a:pos x="893" y="9"/>
                </a:cxn>
                <a:cxn ang="0">
                  <a:pos x="893" y="593"/>
                </a:cxn>
                <a:cxn ang="0">
                  <a:pos x="893" y="593"/>
                </a:cxn>
                <a:cxn ang="0">
                  <a:pos x="891" y="596"/>
                </a:cxn>
                <a:cxn ang="0">
                  <a:pos x="890" y="599"/>
                </a:cxn>
                <a:cxn ang="0">
                  <a:pos x="887" y="600"/>
                </a:cxn>
                <a:cxn ang="0">
                  <a:pos x="884" y="602"/>
                </a:cxn>
                <a:cxn ang="0">
                  <a:pos x="884" y="602"/>
                </a:cxn>
                <a:cxn ang="0">
                  <a:pos x="18" y="584"/>
                </a:cxn>
                <a:cxn ang="0">
                  <a:pos x="875" y="584"/>
                </a:cxn>
                <a:cxn ang="0">
                  <a:pos x="875" y="18"/>
                </a:cxn>
                <a:cxn ang="0">
                  <a:pos x="18" y="18"/>
                </a:cxn>
                <a:cxn ang="0">
                  <a:pos x="18" y="584"/>
                </a:cxn>
              </a:cxnLst>
              <a:rect l="0" t="0" r="r" b="b"/>
              <a:pathLst>
                <a:path w="893" h="602">
                  <a:moveTo>
                    <a:pt x="884" y="602"/>
                  </a:moveTo>
                  <a:lnTo>
                    <a:pt x="9" y="602"/>
                  </a:lnTo>
                  <a:lnTo>
                    <a:pt x="9" y="602"/>
                  </a:lnTo>
                  <a:lnTo>
                    <a:pt x="6" y="600"/>
                  </a:lnTo>
                  <a:lnTo>
                    <a:pt x="3" y="599"/>
                  </a:lnTo>
                  <a:lnTo>
                    <a:pt x="1" y="596"/>
                  </a:lnTo>
                  <a:lnTo>
                    <a:pt x="0" y="593"/>
                  </a:lnTo>
                  <a:lnTo>
                    <a:pt x="0" y="9"/>
                  </a:lnTo>
                  <a:lnTo>
                    <a:pt x="0" y="9"/>
                  </a:lnTo>
                  <a:lnTo>
                    <a:pt x="1" y="6"/>
                  </a:lnTo>
                  <a:lnTo>
                    <a:pt x="3" y="3"/>
                  </a:lnTo>
                  <a:lnTo>
                    <a:pt x="6" y="1"/>
                  </a:lnTo>
                  <a:lnTo>
                    <a:pt x="9" y="0"/>
                  </a:lnTo>
                  <a:lnTo>
                    <a:pt x="884" y="0"/>
                  </a:lnTo>
                  <a:lnTo>
                    <a:pt x="884" y="0"/>
                  </a:lnTo>
                  <a:lnTo>
                    <a:pt x="887" y="1"/>
                  </a:lnTo>
                  <a:lnTo>
                    <a:pt x="890" y="3"/>
                  </a:lnTo>
                  <a:lnTo>
                    <a:pt x="891" y="6"/>
                  </a:lnTo>
                  <a:lnTo>
                    <a:pt x="893" y="9"/>
                  </a:lnTo>
                  <a:lnTo>
                    <a:pt x="893" y="593"/>
                  </a:lnTo>
                  <a:lnTo>
                    <a:pt x="893" y="593"/>
                  </a:lnTo>
                  <a:lnTo>
                    <a:pt x="891" y="596"/>
                  </a:lnTo>
                  <a:lnTo>
                    <a:pt x="890" y="599"/>
                  </a:lnTo>
                  <a:lnTo>
                    <a:pt x="887" y="600"/>
                  </a:lnTo>
                  <a:lnTo>
                    <a:pt x="884" y="602"/>
                  </a:lnTo>
                  <a:lnTo>
                    <a:pt x="884" y="602"/>
                  </a:lnTo>
                  <a:close/>
                  <a:moveTo>
                    <a:pt x="18" y="584"/>
                  </a:moveTo>
                  <a:lnTo>
                    <a:pt x="875" y="584"/>
                  </a:lnTo>
                  <a:lnTo>
                    <a:pt x="875" y="18"/>
                  </a:lnTo>
                  <a:lnTo>
                    <a:pt x="18" y="18"/>
                  </a:lnTo>
                  <a:lnTo>
                    <a:pt x="18" y="58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6" name="Freeform 44"/>
            <p:cNvSpPr>
              <a:spLocks/>
            </p:cNvSpPr>
            <p:nvPr/>
          </p:nvSpPr>
          <p:spPr bwMode="auto">
            <a:xfrm>
              <a:off x="3823" y="2041"/>
              <a:ext cx="10" cy="13"/>
            </a:xfrm>
            <a:custGeom>
              <a:avLst/>
              <a:gdLst/>
              <a:ahLst/>
              <a:cxnLst>
                <a:cxn ang="0">
                  <a:pos x="10" y="30"/>
                </a:cxn>
                <a:cxn ang="0">
                  <a:pos x="10" y="30"/>
                </a:cxn>
                <a:cxn ang="0">
                  <a:pos x="7" y="30"/>
                </a:cxn>
                <a:cxn ang="0">
                  <a:pos x="7" y="30"/>
                </a:cxn>
                <a:cxn ang="0">
                  <a:pos x="3" y="29"/>
                </a:cxn>
                <a:cxn ang="0">
                  <a:pos x="0" y="26"/>
                </a:cxn>
                <a:cxn ang="0">
                  <a:pos x="0" y="21"/>
                </a:cxn>
                <a:cxn ang="0">
                  <a:pos x="0" y="18"/>
                </a:cxn>
                <a:cxn ang="0">
                  <a:pos x="0" y="18"/>
                </a:cxn>
                <a:cxn ang="0">
                  <a:pos x="3" y="8"/>
                </a:cxn>
                <a:cxn ang="0">
                  <a:pos x="3" y="8"/>
                </a:cxn>
                <a:cxn ang="0">
                  <a:pos x="5" y="5"/>
                </a:cxn>
                <a:cxn ang="0">
                  <a:pos x="8" y="2"/>
                </a:cxn>
                <a:cxn ang="0">
                  <a:pos x="11" y="0"/>
                </a:cxn>
                <a:cxn ang="0">
                  <a:pos x="16" y="2"/>
                </a:cxn>
                <a:cxn ang="0">
                  <a:pos x="16" y="2"/>
                </a:cxn>
                <a:cxn ang="0">
                  <a:pos x="19" y="3"/>
                </a:cxn>
                <a:cxn ang="0">
                  <a:pos x="20" y="5"/>
                </a:cxn>
                <a:cxn ang="0">
                  <a:pos x="22" y="9"/>
                </a:cxn>
                <a:cxn ang="0">
                  <a:pos x="22" y="12"/>
                </a:cxn>
                <a:cxn ang="0">
                  <a:pos x="22" y="12"/>
                </a:cxn>
                <a:cxn ang="0">
                  <a:pos x="17" y="24"/>
                </a:cxn>
                <a:cxn ang="0">
                  <a:pos x="17" y="24"/>
                </a:cxn>
                <a:cxn ang="0">
                  <a:pos x="16" y="27"/>
                </a:cxn>
                <a:cxn ang="0">
                  <a:pos x="14" y="29"/>
                </a:cxn>
                <a:cxn ang="0">
                  <a:pos x="10" y="30"/>
                </a:cxn>
                <a:cxn ang="0">
                  <a:pos x="10" y="30"/>
                </a:cxn>
              </a:cxnLst>
              <a:rect l="0" t="0" r="r" b="b"/>
              <a:pathLst>
                <a:path w="22" h="30">
                  <a:moveTo>
                    <a:pt x="10" y="30"/>
                  </a:moveTo>
                  <a:lnTo>
                    <a:pt x="10" y="30"/>
                  </a:lnTo>
                  <a:lnTo>
                    <a:pt x="7" y="30"/>
                  </a:lnTo>
                  <a:lnTo>
                    <a:pt x="7" y="30"/>
                  </a:lnTo>
                  <a:lnTo>
                    <a:pt x="3" y="29"/>
                  </a:lnTo>
                  <a:lnTo>
                    <a:pt x="0" y="26"/>
                  </a:lnTo>
                  <a:lnTo>
                    <a:pt x="0" y="21"/>
                  </a:lnTo>
                  <a:lnTo>
                    <a:pt x="0" y="18"/>
                  </a:lnTo>
                  <a:lnTo>
                    <a:pt x="0" y="18"/>
                  </a:lnTo>
                  <a:lnTo>
                    <a:pt x="3" y="8"/>
                  </a:lnTo>
                  <a:lnTo>
                    <a:pt x="3" y="8"/>
                  </a:lnTo>
                  <a:lnTo>
                    <a:pt x="5" y="5"/>
                  </a:lnTo>
                  <a:lnTo>
                    <a:pt x="8" y="2"/>
                  </a:lnTo>
                  <a:lnTo>
                    <a:pt x="11" y="0"/>
                  </a:lnTo>
                  <a:lnTo>
                    <a:pt x="16" y="2"/>
                  </a:lnTo>
                  <a:lnTo>
                    <a:pt x="16" y="2"/>
                  </a:lnTo>
                  <a:lnTo>
                    <a:pt x="19" y="3"/>
                  </a:lnTo>
                  <a:lnTo>
                    <a:pt x="20" y="5"/>
                  </a:lnTo>
                  <a:lnTo>
                    <a:pt x="22" y="9"/>
                  </a:lnTo>
                  <a:lnTo>
                    <a:pt x="22" y="12"/>
                  </a:lnTo>
                  <a:lnTo>
                    <a:pt x="22" y="12"/>
                  </a:lnTo>
                  <a:lnTo>
                    <a:pt x="17" y="24"/>
                  </a:lnTo>
                  <a:lnTo>
                    <a:pt x="17" y="24"/>
                  </a:lnTo>
                  <a:lnTo>
                    <a:pt x="16" y="27"/>
                  </a:lnTo>
                  <a:lnTo>
                    <a:pt x="14" y="29"/>
                  </a:lnTo>
                  <a:lnTo>
                    <a:pt x="10" y="30"/>
                  </a:lnTo>
                  <a:lnTo>
                    <a:pt x="10" y="30"/>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7" name="Freeform 45"/>
            <p:cNvSpPr>
              <a:spLocks noEditPoints="1"/>
            </p:cNvSpPr>
            <p:nvPr/>
          </p:nvSpPr>
          <p:spPr bwMode="auto">
            <a:xfrm>
              <a:off x="3622" y="1910"/>
              <a:ext cx="204" cy="215"/>
            </a:xfrm>
            <a:custGeom>
              <a:avLst/>
              <a:gdLst/>
              <a:ahLst/>
              <a:cxnLst>
                <a:cxn ang="0">
                  <a:pos x="211" y="459"/>
                </a:cxn>
                <a:cxn ang="0">
                  <a:pos x="250" y="453"/>
                </a:cxn>
                <a:cxn ang="0">
                  <a:pos x="235" y="469"/>
                </a:cxn>
                <a:cxn ang="0">
                  <a:pos x="270" y="454"/>
                </a:cxn>
                <a:cxn ang="0">
                  <a:pos x="309" y="444"/>
                </a:cxn>
                <a:cxn ang="0">
                  <a:pos x="282" y="465"/>
                </a:cxn>
                <a:cxn ang="0">
                  <a:pos x="157" y="456"/>
                </a:cxn>
                <a:cxn ang="0">
                  <a:pos x="166" y="439"/>
                </a:cxn>
                <a:cxn ang="0">
                  <a:pos x="192" y="462"/>
                </a:cxn>
                <a:cxn ang="0">
                  <a:pos x="326" y="438"/>
                </a:cxn>
                <a:cxn ang="0">
                  <a:pos x="361" y="418"/>
                </a:cxn>
                <a:cxn ang="0">
                  <a:pos x="339" y="445"/>
                </a:cxn>
                <a:cxn ang="0">
                  <a:pos x="103" y="427"/>
                </a:cxn>
                <a:cxn ang="0">
                  <a:pos x="115" y="415"/>
                </a:cxn>
                <a:cxn ang="0">
                  <a:pos x="130" y="444"/>
                </a:cxn>
                <a:cxn ang="0">
                  <a:pos x="376" y="400"/>
                </a:cxn>
                <a:cxn ang="0">
                  <a:pos x="407" y="380"/>
                </a:cxn>
                <a:cxn ang="0">
                  <a:pos x="385" y="414"/>
                </a:cxn>
                <a:cxn ang="0">
                  <a:pos x="57" y="386"/>
                </a:cxn>
                <a:cxn ang="0">
                  <a:pos x="72" y="377"/>
                </a:cxn>
                <a:cxn ang="0">
                  <a:pos x="83" y="409"/>
                </a:cxn>
                <a:cxn ang="0">
                  <a:pos x="415" y="355"/>
                </a:cxn>
                <a:cxn ang="0">
                  <a:pos x="442" y="334"/>
                </a:cxn>
                <a:cxn ang="0">
                  <a:pos x="422" y="368"/>
                </a:cxn>
                <a:cxn ang="0">
                  <a:pos x="24" y="332"/>
                </a:cxn>
                <a:cxn ang="0">
                  <a:pos x="53" y="350"/>
                </a:cxn>
                <a:cxn ang="0">
                  <a:pos x="20" y="311"/>
                </a:cxn>
                <a:cxn ang="0">
                  <a:pos x="6" y="273"/>
                </a:cxn>
                <a:cxn ang="0">
                  <a:pos x="29" y="299"/>
                </a:cxn>
                <a:cxn ang="0">
                  <a:pos x="11" y="252"/>
                </a:cxn>
                <a:cxn ang="0">
                  <a:pos x="2" y="219"/>
                </a:cxn>
                <a:cxn ang="0">
                  <a:pos x="18" y="217"/>
                </a:cxn>
                <a:cxn ang="0">
                  <a:pos x="14" y="252"/>
                </a:cxn>
                <a:cxn ang="0">
                  <a:pos x="11" y="192"/>
                </a:cxn>
                <a:cxn ang="0">
                  <a:pos x="21" y="153"/>
                </a:cxn>
                <a:cxn ang="0">
                  <a:pos x="24" y="187"/>
                </a:cxn>
                <a:cxn ang="0">
                  <a:pos x="430" y="141"/>
                </a:cxn>
                <a:cxn ang="0">
                  <a:pos x="425" y="106"/>
                </a:cxn>
                <a:cxn ang="0">
                  <a:pos x="445" y="142"/>
                </a:cxn>
                <a:cxn ang="0">
                  <a:pos x="29" y="136"/>
                </a:cxn>
                <a:cxn ang="0">
                  <a:pos x="50" y="100"/>
                </a:cxn>
                <a:cxn ang="0">
                  <a:pos x="44" y="135"/>
                </a:cxn>
                <a:cxn ang="0">
                  <a:pos x="383" y="77"/>
                </a:cxn>
                <a:cxn ang="0">
                  <a:pos x="392" y="61"/>
                </a:cxn>
                <a:cxn ang="0">
                  <a:pos x="412" y="94"/>
                </a:cxn>
                <a:cxn ang="0">
                  <a:pos x="62" y="85"/>
                </a:cxn>
                <a:cxn ang="0">
                  <a:pos x="91" y="58"/>
                </a:cxn>
                <a:cxn ang="0">
                  <a:pos x="77" y="88"/>
                </a:cxn>
                <a:cxn ang="0">
                  <a:pos x="336" y="44"/>
                </a:cxn>
                <a:cxn ang="0">
                  <a:pos x="345" y="27"/>
                </a:cxn>
                <a:cxn ang="0">
                  <a:pos x="365" y="56"/>
                </a:cxn>
                <a:cxn ang="0">
                  <a:pos x="107" y="43"/>
                </a:cxn>
                <a:cxn ang="0">
                  <a:pos x="143" y="29"/>
                </a:cxn>
                <a:cxn ang="0">
                  <a:pos x="115" y="53"/>
                </a:cxn>
                <a:cxn ang="0">
                  <a:pos x="278" y="20"/>
                </a:cxn>
                <a:cxn ang="0">
                  <a:pos x="311" y="12"/>
                </a:cxn>
                <a:cxn ang="0">
                  <a:pos x="308" y="30"/>
                </a:cxn>
                <a:cxn ang="0">
                  <a:pos x="161" y="15"/>
                </a:cxn>
                <a:cxn ang="0">
                  <a:pos x="201" y="12"/>
                </a:cxn>
                <a:cxn ang="0">
                  <a:pos x="169" y="29"/>
                </a:cxn>
                <a:cxn ang="0">
                  <a:pos x="228" y="18"/>
                </a:cxn>
                <a:cxn ang="0">
                  <a:pos x="226" y="0"/>
                </a:cxn>
                <a:cxn ang="0">
                  <a:pos x="259" y="11"/>
                </a:cxn>
              </a:cxnLst>
              <a:rect l="0" t="0" r="r" b="b"/>
              <a:pathLst>
                <a:path w="447" h="469">
                  <a:moveTo>
                    <a:pt x="235" y="469"/>
                  </a:moveTo>
                  <a:lnTo>
                    <a:pt x="235" y="469"/>
                  </a:lnTo>
                  <a:lnTo>
                    <a:pt x="220" y="469"/>
                  </a:lnTo>
                  <a:lnTo>
                    <a:pt x="220" y="469"/>
                  </a:lnTo>
                  <a:lnTo>
                    <a:pt x="217" y="468"/>
                  </a:lnTo>
                  <a:lnTo>
                    <a:pt x="214" y="466"/>
                  </a:lnTo>
                  <a:lnTo>
                    <a:pt x="213" y="463"/>
                  </a:lnTo>
                  <a:lnTo>
                    <a:pt x="211" y="459"/>
                  </a:lnTo>
                  <a:lnTo>
                    <a:pt x="211" y="459"/>
                  </a:lnTo>
                  <a:lnTo>
                    <a:pt x="213" y="456"/>
                  </a:lnTo>
                  <a:lnTo>
                    <a:pt x="214" y="453"/>
                  </a:lnTo>
                  <a:lnTo>
                    <a:pt x="217" y="451"/>
                  </a:lnTo>
                  <a:lnTo>
                    <a:pt x="222" y="451"/>
                  </a:lnTo>
                  <a:lnTo>
                    <a:pt x="222" y="451"/>
                  </a:lnTo>
                  <a:lnTo>
                    <a:pt x="244" y="451"/>
                  </a:lnTo>
                  <a:lnTo>
                    <a:pt x="244" y="451"/>
                  </a:lnTo>
                  <a:lnTo>
                    <a:pt x="247" y="451"/>
                  </a:lnTo>
                  <a:lnTo>
                    <a:pt x="250" y="453"/>
                  </a:lnTo>
                  <a:lnTo>
                    <a:pt x="252" y="456"/>
                  </a:lnTo>
                  <a:lnTo>
                    <a:pt x="253" y="459"/>
                  </a:lnTo>
                  <a:lnTo>
                    <a:pt x="253" y="459"/>
                  </a:lnTo>
                  <a:lnTo>
                    <a:pt x="253" y="463"/>
                  </a:lnTo>
                  <a:lnTo>
                    <a:pt x="250" y="466"/>
                  </a:lnTo>
                  <a:lnTo>
                    <a:pt x="249" y="468"/>
                  </a:lnTo>
                  <a:lnTo>
                    <a:pt x="244" y="469"/>
                  </a:lnTo>
                  <a:lnTo>
                    <a:pt x="244" y="469"/>
                  </a:lnTo>
                  <a:lnTo>
                    <a:pt x="235" y="469"/>
                  </a:lnTo>
                  <a:lnTo>
                    <a:pt x="235" y="469"/>
                  </a:lnTo>
                  <a:close/>
                  <a:moveTo>
                    <a:pt x="279" y="465"/>
                  </a:moveTo>
                  <a:lnTo>
                    <a:pt x="279" y="465"/>
                  </a:lnTo>
                  <a:lnTo>
                    <a:pt x="276" y="465"/>
                  </a:lnTo>
                  <a:lnTo>
                    <a:pt x="275" y="463"/>
                  </a:lnTo>
                  <a:lnTo>
                    <a:pt x="272" y="460"/>
                  </a:lnTo>
                  <a:lnTo>
                    <a:pt x="270" y="457"/>
                  </a:lnTo>
                  <a:lnTo>
                    <a:pt x="270" y="457"/>
                  </a:lnTo>
                  <a:lnTo>
                    <a:pt x="270" y="454"/>
                  </a:lnTo>
                  <a:lnTo>
                    <a:pt x="272" y="451"/>
                  </a:lnTo>
                  <a:lnTo>
                    <a:pt x="275" y="448"/>
                  </a:lnTo>
                  <a:lnTo>
                    <a:pt x="278" y="447"/>
                  </a:lnTo>
                  <a:lnTo>
                    <a:pt x="278" y="447"/>
                  </a:lnTo>
                  <a:lnTo>
                    <a:pt x="300" y="441"/>
                  </a:lnTo>
                  <a:lnTo>
                    <a:pt x="300" y="441"/>
                  </a:lnTo>
                  <a:lnTo>
                    <a:pt x="303" y="441"/>
                  </a:lnTo>
                  <a:lnTo>
                    <a:pt x="306" y="442"/>
                  </a:lnTo>
                  <a:lnTo>
                    <a:pt x="309" y="444"/>
                  </a:lnTo>
                  <a:lnTo>
                    <a:pt x="311" y="447"/>
                  </a:lnTo>
                  <a:lnTo>
                    <a:pt x="311" y="447"/>
                  </a:lnTo>
                  <a:lnTo>
                    <a:pt x="312" y="451"/>
                  </a:lnTo>
                  <a:lnTo>
                    <a:pt x="311" y="454"/>
                  </a:lnTo>
                  <a:lnTo>
                    <a:pt x="308" y="457"/>
                  </a:lnTo>
                  <a:lnTo>
                    <a:pt x="305" y="459"/>
                  </a:lnTo>
                  <a:lnTo>
                    <a:pt x="305" y="459"/>
                  </a:lnTo>
                  <a:lnTo>
                    <a:pt x="282" y="465"/>
                  </a:lnTo>
                  <a:lnTo>
                    <a:pt x="282" y="465"/>
                  </a:lnTo>
                  <a:lnTo>
                    <a:pt x="279" y="465"/>
                  </a:lnTo>
                  <a:lnTo>
                    <a:pt x="279" y="465"/>
                  </a:lnTo>
                  <a:close/>
                  <a:moveTo>
                    <a:pt x="186" y="463"/>
                  </a:moveTo>
                  <a:lnTo>
                    <a:pt x="186" y="463"/>
                  </a:lnTo>
                  <a:lnTo>
                    <a:pt x="184" y="463"/>
                  </a:lnTo>
                  <a:lnTo>
                    <a:pt x="184" y="463"/>
                  </a:lnTo>
                  <a:lnTo>
                    <a:pt x="160" y="457"/>
                  </a:lnTo>
                  <a:lnTo>
                    <a:pt x="160" y="457"/>
                  </a:lnTo>
                  <a:lnTo>
                    <a:pt x="157" y="456"/>
                  </a:lnTo>
                  <a:lnTo>
                    <a:pt x="155" y="453"/>
                  </a:lnTo>
                  <a:lnTo>
                    <a:pt x="154" y="448"/>
                  </a:lnTo>
                  <a:lnTo>
                    <a:pt x="154" y="445"/>
                  </a:lnTo>
                  <a:lnTo>
                    <a:pt x="154" y="445"/>
                  </a:lnTo>
                  <a:lnTo>
                    <a:pt x="157" y="442"/>
                  </a:lnTo>
                  <a:lnTo>
                    <a:pt x="158" y="441"/>
                  </a:lnTo>
                  <a:lnTo>
                    <a:pt x="163" y="439"/>
                  </a:lnTo>
                  <a:lnTo>
                    <a:pt x="166" y="439"/>
                  </a:lnTo>
                  <a:lnTo>
                    <a:pt x="166" y="439"/>
                  </a:lnTo>
                  <a:lnTo>
                    <a:pt x="187" y="445"/>
                  </a:lnTo>
                  <a:lnTo>
                    <a:pt x="187" y="445"/>
                  </a:lnTo>
                  <a:lnTo>
                    <a:pt x="192" y="447"/>
                  </a:lnTo>
                  <a:lnTo>
                    <a:pt x="193" y="450"/>
                  </a:lnTo>
                  <a:lnTo>
                    <a:pt x="195" y="453"/>
                  </a:lnTo>
                  <a:lnTo>
                    <a:pt x="195" y="457"/>
                  </a:lnTo>
                  <a:lnTo>
                    <a:pt x="195" y="457"/>
                  </a:lnTo>
                  <a:lnTo>
                    <a:pt x="193" y="459"/>
                  </a:lnTo>
                  <a:lnTo>
                    <a:pt x="192" y="462"/>
                  </a:lnTo>
                  <a:lnTo>
                    <a:pt x="189" y="463"/>
                  </a:lnTo>
                  <a:lnTo>
                    <a:pt x="186" y="463"/>
                  </a:lnTo>
                  <a:lnTo>
                    <a:pt x="186" y="463"/>
                  </a:lnTo>
                  <a:close/>
                  <a:moveTo>
                    <a:pt x="335" y="445"/>
                  </a:moveTo>
                  <a:lnTo>
                    <a:pt x="335" y="445"/>
                  </a:lnTo>
                  <a:lnTo>
                    <a:pt x="330" y="444"/>
                  </a:lnTo>
                  <a:lnTo>
                    <a:pt x="327" y="441"/>
                  </a:lnTo>
                  <a:lnTo>
                    <a:pt x="327" y="441"/>
                  </a:lnTo>
                  <a:lnTo>
                    <a:pt x="326" y="438"/>
                  </a:lnTo>
                  <a:lnTo>
                    <a:pt x="327" y="433"/>
                  </a:lnTo>
                  <a:lnTo>
                    <a:pt x="329" y="430"/>
                  </a:lnTo>
                  <a:lnTo>
                    <a:pt x="332" y="429"/>
                  </a:lnTo>
                  <a:lnTo>
                    <a:pt x="332" y="429"/>
                  </a:lnTo>
                  <a:lnTo>
                    <a:pt x="351" y="418"/>
                  </a:lnTo>
                  <a:lnTo>
                    <a:pt x="351" y="418"/>
                  </a:lnTo>
                  <a:lnTo>
                    <a:pt x="355" y="417"/>
                  </a:lnTo>
                  <a:lnTo>
                    <a:pt x="358" y="417"/>
                  </a:lnTo>
                  <a:lnTo>
                    <a:pt x="361" y="418"/>
                  </a:lnTo>
                  <a:lnTo>
                    <a:pt x="364" y="420"/>
                  </a:lnTo>
                  <a:lnTo>
                    <a:pt x="364" y="420"/>
                  </a:lnTo>
                  <a:lnTo>
                    <a:pt x="365" y="424"/>
                  </a:lnTo>
                  <a:lnTo>
                    <a:pt x="365" y="427"/>
                  </a:lnTo>
                  <a:lnTo>
                    <a:pt x="364" y="430"/>
                  </a:lnTo>
                  <a:lnTo>
                    <a:pt x="361" y="433"/>
                  </a:lnTo>
                  <a:lnTo>
                    <a:pt x="361" y="433"/>
                  </a:lnTo>
                  <a:lnTo>
                    <a:pt x="339" y="445"/>
                  </a:lnTo>
                  <a:lnTo>
                    <a:pt x="339" y="445"/>
                  </a:lnTo>
                  <a:lnTo>
                    <a:pt x="335" y="445"/>
                  </a:lnTo>
                  <a:lnTo>
                    <a:pt x="335" y="445"/>
                  </a:lnTo>
                  <a:close/>
                  <a:moveTo>
                    <a:pt x="130" y="444"/>
                  </a:moveTo>
                  <a:lnTo>
                    <a:pt x="130" y="444"/>
                  </a:lnTo>
                  <a:lnTo>
                    <a:pt x="127" y="442"/>
                  </a:lnTo>
                  <a:lnTo>
                    <a:pt x="127" y="442"/>
                  </a:lnTo>
                  <a:lnTo>
                    <a:pt x="106" y="430"/>
                  </a:lnTo>
                  <a:lnTo>
                    <a:pt x="106" y="430"/>
                  </a:lnTo>
                  <a:lnTo>
                    <a:pt x="103" y="427"/>
                  </a:lnTo>
                  <a:lnTo>
                    <a:pt x="101" y="424"/>
                  </a:lnTo>
                  <a:lnTo>
                    <a:pt x="101" y="421"/>
                  </a:lnTo>
                  <a:lnTo>
                    <a:pt x="103" y="417"/>
                  </a:lnTo>
                  <a:lnTo>
                    <a:pt x="103" y="417"/>
                  </a:lnTo>
                  <a:lnTo>
                    <a:pt x="106" y="415"/>
                  </a:lnTo>
                  <a:lnTo>
                    <a:pt x="109" y="414"/>
                  </a:lnTo>
                  <a:lnTo>
                    <a:pt x="112" y="414"/>
                  </a:lnTo>
                  <a:lnTo>
                    <a:pt x="115" y="415"/>
                  </a:lnTo>
                  <a:lnTo>
                    <a:pt x="115" y="415"/>
                  </a:lnTo>
                  <a:lnTo>
                    <a:pt x="134" y="426"/>
                  </a:lnTo>
                  <a:lnTo>
                    <a:pt x="134" y="426"/>
                  </a:lnTo>
                  <a:lnTo>
                    <a:pt x="137" y="429"/>
                  </a:lnTo>
                  <a:lnTo>
                    <a:pt x="139" y="432"/>
                  </a:lnTo>
                  <a:lnTo>
                    <a:pt x="139" y="435"/>
                  </a:lnTo>
                  <a:lnTo>
                    <a:pt x="139" y="439"/>
                  </a:lnTo>
                  <a:lnTo>
                    <a:pt x="139" y="439"/>
                  </a:lnTo>
                  <a:lnTo>
                    <a:pt x="136" y="442"/>
                  </a:lnTo>
                  <a:lnTo>
                    <a:pt x="130" y="444"/>
                  </a:lnTo>
                  <a:lnTo>
                    <a:pt x="130" y="444"/>
                  </a:lnTo>
                  <a:close/>
                  <a:moveTo>
                    <a:pt x="385" y="414"/>
                  </a:moveTo>
                  <a:lnTo>
                    <a:pt x="385" y="414"/>
                  </a:lnTo>
                  <a:lnTo>
                    <a:pt x="380" y="412"/>
                  </a:lnTo>
                  <a:lnTo>
                    <a:pt x="377" y="409"/>
                  </a:lnTo>
                  <a:lnTo>
                    <a:pt x="377" y="409"/>
                  </a:lnTo>
                  <a:lnTo>
                    <a:pt x="376" y="406"/>
                  </a:lnTo>
                  <a:lnTo>
                    <a:pt x="376" y="403"/>
                  </a:lnTo>
                  <a:lnTo>
                    <a:pt x="376" y="400"/>
                  </a:lnTo>
                  <a:lnTo>
                    <a:pt x="379" y="397"/>
                  </a:lnTo>
                  <a:lnTo>
                    <a:pt x="379" y="397"/>
                  </a:lnTo>
                  <a:lnTo>
                    <a:pt x="394" y="382"/>
                  </a:lnTo>
                  <a:lnTo>
                    <a:pt x="394" y="382"/>
                  </a:lnTo>
                  <a:lnTo>
                    <a:pt x="397" y="379"/>
                  </a:lnTo>
                  <a:lnTo>
                    <a:pt x="401" y="379"/>
                  </a:lnTo>
                  <a:lnTo>
                    <a:pt x="404" y="379"/>
                  </a:lnTo>
                  <a:lnTo>
                    <a:pt x="407" y="380"/>
                  </a:lnTo>
                  <a:lnTo>
                    <a:pt x="407" y="380"/>
                  </a:lnTo>
                  <a:lnTo>
                    <a:pt x="409" y="383"/>
                  </a:lnTo>
                  <a:lnTo>
                    <a:pt x="410" y="386"/>
                  </a:lnTo>
                  <a:lnTo>
                    <a:pt x="410" y="391"/>
                  </a:lnTo>
                  <a:lnTo>
                    <a:pt x="407" y="394"/>
                  </a:lnTo>
                  <a:lnTo>
                    <a:pt x="407" y="394"/>
                  </a:lnTo>
                  <a:lnTo>
                    <a:pt x="391" y="411"/>
                  </a:lnTo>
                  <a:lnTo>
                    <a:pt x="391" y="411"/>
                  </a:lnTo>
                  <a:lnTo>
                    <a:pt x="388" y="412"/>
                  </a:lnTo>
                  <a:lnTo>
                    <a:pt x="385" y="414"/>
                  </a:lnTo>
                  <a:lnTo>
                    <a:pt x="385" y="414"/>
                  </a:lnTo>
                  <a:close/>
                  <a:moveTo>
                    <a:pt x="83" y="409"/>
                  </a:moveTo>
                  <a:lnTo>
                    <a:pt x="83" y="409"/>
                  </a:lnTo>
                  <a:lnTo>
                    <a:pt x="78" y="409"/>
                  </a:lnTo>
                  <a:lnTo>
                    <a:pt x="75" y="407"/>
                  </a:lnTo>
                  <a:lnTo>
                    <a:pt x="75" y="407"/>
                  </a:lnTo>
                  <a:lnTo>
                    <a:pt x="59" y="389"/>
                  </a:lnTo>
                  <a:lnTo>
                    <a:pt x="59" y="389"/>
                  </a:lnTo>
                  <a:lnTo>
                    <a:pt x="57" y="386"/>
                  </a:lnTo>
                  <a:lnTo>
                    <a:pt x="57" y="383"/>
                  </a:lnTo>
                  <a:lnTo>
                    <a:pt x="57" y="379"/>
                  </a:lnTo>
                  <a:lnTo>
                    <a:pt x="60" y="377"/>
                  </a:lnTo>
                  <a:lnTo>
                    <a:pt x="60" y="377"/>
                  </a:lnTo>
                  <a:lnTo>
                    <a:pt x="63" y="374"/>
                  </a:lnTo>
                  <a:lnTo>
                    <a:pt x="66" y="374"/>
                  </a:lnTo>
                  <a:lnTo>
                    <a:pt x="69" y="376"/>
                  </a:lnTo>
                  <a:lnTo>
                    <a:pt x="72" y="377"/>
                  </a:lnTo>
                  <a:lnTo>
                    <a:pt x="72" y="377"/>
                  </a:lnTo>
                  <a:lnTo>
                    <a:pt x="89" y="394"/>
                  </a:lnTo>
                  <a:lnTo>
                    <a:pt x="89" y="394"/>
                  </a:lnTo>
                  <a:lnTo>
                    <a:pt x="91" y="397"/>
                  </a:lnTo>
                  <a:lnTo>
                    <a:pt x="92" y="400"/>
                  </a:lnTo>
                  <a:lnTo>
                    <a:pt x="91" y="403"/>
                  </a:lnTo>
                  <a:lnTo>
                    <a:pt x="89" y="406"/>
                  </a:lnTo>
                  <a:lnTo>
                    <a:pt x="89" y="406"/>
                  </a:lnTo>
                  <a:lnTo>
                    <a:pt x="86" y="409"/>
                  </a:lnTo>
                  <a:lnTo>
                    <a:pt x="83" y="409"/>
                  </a:lnTo>
                  <a:lnTo>
                    <a:pt x="83" y="409"/>
                  </a:lnTo>
                  <a:close/>
                  <a:moveTo>
                    <a:pt x="422" y="368"/>
                  </a:moveTo>
                  <a:lnTo>
                    <a:pt x="422" y="368"/>
                  </a:lnTo>
                  <a:lnTo>
                    <a:pt x="418" y="367"/>
                  </a:lnTo>
                  <a:lnTo>
                    <a:pt x="418" y="367"/>
                  </a:lnTo>
                  <a:lnTo>
                    <a:pt x="415" y="364"/>
                  </a:lnTo>
                  <a:lnTo>
                    <a:pt x="415" y="361"/>
                  </a:lnTo>
                  <a:lnTo>
                    <a:pt x="415" y="358"/>
                  </a:lnTo>
                  <a:lnTo>
                    <a:pt x="415" y="355"/>
                  </a:lnTo>
                  <a:lnTo>
                    <a:pt x="415" y="355"/>
                  </a:lnTo>
                  <a:lnTo>
                    <a:pt x="427" y="335"/>
                  </a:lnTo>
                  <a:lnTo>
                    <a:pt x="427" y="335"/>
                  </a:lnTo>
                  <a:lnTo>
                    <a:pt x="430" y="332"/>
                  </a:lnTo>
                  <a:lnTo>
                    <a:pt x="433" y="331"/>
                  </a:lnTo>
                  <a:lnTo>
                    <a:pt x="436" y="331"/>
                  </a:lnTo>
                  <a:lnTo>
                    <a:pt x="439" y="331"/>
                  </a:lnTo>
                  <a:lnTo>
                    <a:pt x="439" y="331"/>
                  </a:lnTo>
                  <a:lnTo>
                    <a:pt x="442" y="334"/>
                  </a:lnTo>
                  <a:lnTo>
                    <a:pt x="443" y="337"/>
                  </a:lnTo>
                  <a:lnTo>
                    <a:pt x="443" y="340"/>
                  </a:lnTo>
                  <a:lnTo>
                    <a:pt x="443" y="343"/>
                  </a:lnTo>
                  <a:lnTo>
                    <a:pt x="443" y="343"/>
                  </a:lnTo>
                  <a:lnTo>
                    <a:pt x="430" y="364"/>
                  </a:lnTo>
                  <a:lnTo>
                    <a:pt x="430" y="364"/>
                  </a:lnTo>
                  <a:lnTo>
                    <a:pt x="427" y="367"/>
                  </a:lnTo>
                  <a:lnTo>
                    <a:pt x="422" y="368"/>
                  </a:lnTo>
                  <a:lnTo>
                    <a:pt x="422" y="368"/>
                  </a:lnTo>
                  <a:close/>
                  <a:moveTo>
                    <a:pt x="45" y="364"/>
                  </a:moveTo>
                  <a:lnTo>
                    <a:pt x="45" y="364"/>
                  </a:lnTo>
                  <a:lnTo>
                    <a:pt x="41" y="362"/>
                  </a:lnTo>
                  <a:lnTo>
                    <a:pt x="36" y="359"/>
                  </a:lnTo>
                  <a:lnTo>
                    <a:pt x="36" y="359"/>
                  </a:lnTo>
                  <a:lnTo>
                    <a:pt x="26" y="338"/>
                  </a:lnTo>
                  <a:lnTo>
                    <a:pt x="26" y="338"/>
                  </a:lnTo>
                  <a:lnTo>
                    <a:pt x="24" y="335"/>
                  </a:lnTo>
                  <a:lnTo>
                    <a:pt x="24" y="332"/>
                  </a:lnTo>
                  <a:lnTo>
                    <a:pt x="26" y="329"/>
                  </a:lnTo>
                  <a:lnTo>
                    <a:pt x="29" y="326"/>
                  </a:lnTo>
                  <a:lnTo>
                    <a:pt x="29" y="326"/>
                  </a:lnTo>
                  <a:lnTo>
                    <a:pt x="33" y="326"/>
                  </a:lnTo>
                  <a:lnTo>
                    <a:pt x="36" y="326"/>
                  </a:lnTo>
                  <a:lnTo>
                    <a:pt x="39" y="328"/>
                  </a:lnTo>
                  <a:lnTo>
                    <a:pt x="41" y="331"/>
                  </a:lnTo>
                  <a:lnTo>
                    <a:pt x="41" y="331"/>
                  </a:lnTo>
                  <a:lnTo>
                    <a:pt x="53" y="350"/>
                  </a:lnTo>
                  <a:lnTo>
                    <a:pt x="53" y="350"/>
                  </a:lnTo>
                  <a:lnTo>
                    <a:pt x="53" y="353"/>
                  </a:lnTo>
                  <a:lnTo>
                    <a:pt x="53" y="358"/>
                  </a:lnTo>
                  <a:lnTo>
                    <a:pt x="51" y="361"/>
                  </a:lnTo>
                  <a:lnTo>
                    <a:pt x="50" y="362"/>
                  </a:lnTo>
                  <a:lnTo>
                    <a:pt x="50" y="362"/>
                  </a:lnTo>
                  <a:lnTo>
                    <a:pt x="45" y="364"/>
                  </a:lnTo>
                  <a:lnTo>
                    <a:pt x="45" y="364"/>
                  </a:lnTo>
                  <a:close/>
                  <a:moveTo>
                    <a:pt x="20" y="311"/>
                  </a:moveTo>
                  <a:lnTo>
                    <a:pt x="20" y="311"/>
                  </a:lnTo>
                  <a:lnTo>
                    <a:pt x="15" y="309"/>
                  </a:lnTo>
                  <a:lnTo>
                    <a:pt x="12" y="306"/>
                  </a:lnTo>
                  <a:lnTo>
                    <a:pt x="11" y="305"/>
                  </a:lnTo>
                  <a:lnTo>
                    <a:pt x="11" y="305"/>
                  </a:lnTo>
                  <a:lnTo>
                    <a:pt x="5" y="281"/>
                  </a:lnTo>
                  <a:lnTo>
                    <a:pt x="5" y="281"/>
                  </a:lnTo>
                  <a:lnTo>
                    <a:pt x="5" y="276"/>
                  </a:lnTo>
                  <a:lnTo>
                    <a:pt x="6" y="273"/>
                  </a:lnTo>
                  <a:lnTo>
                    <a:pt x="9" y="272"/>
                  </a:lnTo>
                  <a:lnTo>
                    <a:pt x="12" y="270"/>
                  </a:lnTo>
                  <a:lnTo>
                    <a:pt x="12" y="270"/>
                  </a:lnTo>
                  <a:lnTo>
                    <a:pt x="17" y="270"/>
                  </a:lnTo>
                  <a:lnTo>
                    <a:pt x="20" y="272"/>
                  </a:lnTo>
                  <a:lnTo>
                    <a:pt x="21" y="273"/>
                  </a:lnTo>
                  <a:lnTo>
                    <a:pt x="23" y="276"/>
                  </a:lnTo>
                  <a:lnTo>
                    <a:pt x="23" y="276"/>
                  </a:lnTo>
                  <a:lnTo>
                    <a:pt x="29" y="299"/>
                  </a:lnTo>
                  <a:lnTo>
                    <a:pt x="29" y="299"/>
                  </a:lnTo>
                  <a:lnTo>
                    <a:pt x="29" y="302"/>
                  </a:lnTo>
                  <a:lnTo>
                    <a:pt x="27" y="306"/>
                  </a:lnTo>
                  <a:lnTo>
                    <a:pt x="26" y="308"/>
                  </a:lnTo>
                  <a:lnTo>
                    <a:pt x="23" y="309"/>
                  </a:lnTo>
                  <a:lnTo>
                    <a:pt x="23" y="309"/>
                  </a:lnTo>
                  <a:lnTo>
                    <a:pt x="20" y="311"/>
                  </a:lnTo>
                  <a:lnTo>
                    <a:pt x="20" y="311"/>
                  </a:lnTo>
                  <a:close/>
                  <a:moveTo>
                    <a:pt x="11" y="252"/>
                  </a:moveTo>
                  <a:lnTo>
                    <a:pt x="11" y="252"/>
                  </a:lnTo>
                  <a:lnTo>
                    <a:pt x="6" y="252"/>
                  </a:lnTo>
                  <a:lnTo>
                    <a:pt x="3" y="251"/>
                  </a:lnTo>
                  <a:lnTo>
                    <a:pt x="2" y="248"/>
                  </a:lnTo>
                  <a:lnTo>
                    <a:pt x="2" y="243"/>
                  </a:lnTo>
                  <a:lnTo>
                    <a:pt x="2" y="243"/>
                  </a:lnTo>
                  <a:lnTo>
                    <a:pt x="0" y="234"/>
                  </a:lnTo>
                  <a:lnTo>
                    <a:pt x="0" y="234"/>
                  </a:lnTo>
                  <a:lnTo>
                    <a:pt x="2" y="219"/>
                  </a:lnTo>
                  <a:lnTo>
                    <a:pt x="2" y="219"/>
                  </a:lnTo>
                  <a:lnTo>
                    <a:pt x="2" y="216"/>
                  </a:lnTo>
                  <a:lnTo>
                    <a:pt x="5" y="213"/>
                  </a:lnTo>
                  <a:lnTo>
                    <a:pt x="8" y="211"/>
                  </a:lnTo>
                  <a:lnTo>
                    <a:pt x="11" y="211"/>
                  </a:lnTo>
                  <a:lnTo>
                    <a:pt x="11" y="211"/>
                  </a:lnTo>
                  <a:lnTo>
                    <a:pt x="15" y="211"/>
                  </a:lnTo>
                  <a:lnTo>
                    <a:pt x="17" y="214"/>
                  </a:lnTo>
                  <a:lnTo>
                    <a:pt x="18" y="217"/>
                  </a:lnTo>
                  <a:lnTo>
                    <a:pt x="20" y="220"/>
                  </a:lnTo>
                  <a:lnTo>
                    <a:pt x="20" y="220"/>
                  </a:lnTo>
                  <a:lnTo>
                    <a:pt x="18" y="234"/>
                  </a:lnTo>
                  <a:lnTo>
                    <a:pt x="18" y="234"/>
                  </a:lnTo>
                  <a:lnTo>
                    <a:pt x="20" y="243"/>
                  </a:lnTo>
                  <a:lnTo>
                    <a:pt x="20" y="243"/>
                  </a:lnTo>
                  <a:lnTo>
                    <a:pt x="18" y="246"/>
                  </a:lnTo>
                  <a:lnTo>
                    <a:pt x="17" y="249"/>
                  </a:lnTo>
                  <a:lnTo>
                    <a:pt x="14" y="252"/>
                  </a:lnTo>
                  <a:lnTo>
                    <a:pt x="11" y="252"/>
                  </a:lnTo>
                  <a:lnTo>
                    <a:pt x="11" y="252"/>
                  </a:lnTo>
                  <a:lnTo>
                    <a:pt x="11" y="252"/>
                  </a:lnTo>
                  <a:lnTo>
                    <a:pt x="11" y="252"/>
                  </a:lnTo>
                  <a:close/>
                  <a:moveTo>
                    <a:pt x="15" y="193"/>
                  </a:moveTo>
                  <a:lnTo>
                    <a:pt x="15" y="193"/>
                  </a:lnTo>
                  <a:lnTo>
                    <a:pt x="14" y="193"/>
                  </a:lnTo>
                  <a:lnTo>
                    <a:pt x="14" y="193"/>
                  </a:lnTo>
                  <a:lnTo>
                    <a:pt x="11" y="192"/>
                  </a:lnTo>
                  <a:lnTo>
                    <a:pt x="8" y="190"/>
                  </a:lnTo>
                  <a:lnTo>
                    <a:pt x="6" y="186"/>
                  </a:lnTo>
                  <a:lnTo>
                    <a:pt x="6" y="183"/>
                  </a:lnTo>
                  <a:lnTo>
                    <a:pt x="6" y="183"/>
                  </a:lnTo>
                  <a:lnTo>
                    <a:pt x="14" y="159"/>
                  </a:lnTo>
                  <a:lnTo>
                    <a:pt x="14" y="159"/>
                  </a:lnTo>
                  <a:lnTo>
                    <a:pt x="15" y="156"/>
                  </a:lnTo>
                  <a:lnTo>
                    <a:pt x="18" y="154"/>
                  </a:lnTo>
                  <a:lnTo>
                    <a:pt x="21" y="153"/>
                  </a:lnTo>
                  <a:lnTo>
                    <a:pt x="24" y="154"/>
                  </a:lnTo>
                  <a:lnTo>
                    <a:pt x="24" y="154"/>
                  </a:lnTo>
                  <a:lnTo>
                    <a:pt x="27" y="156"/>
                  </a:lnTo>
                  <a:lnTo>
                    <a:pt x="30" y="159"/>
                  </a:lnTo>
                  <a:lnTo>
                    <a:pt x="30" y="162"/>
                  </a:lnTo>
                  <a:lnTo>
                    <a:pt x="30" y="165"/>
                  </a:lnTo>
                  <a:lnTo>
                    <a:pt x="30" y="165"/>
                  </a:lnTo>
                  <a:lnTo>
                    <a:pt x="24" y="187"/>
                  </a:lnTo>
                  <a:lnTo>
                    <a:pt x="24" y="187"/>
                  </a:lnTo>
                  <a:lnTo>
                    <a:pt x="23" y="190"/>
                  </a:lnTo>
                  <a:lnTo>
                    <a:pt x="21" y="192"/>
                  </a:lnTo>
                  <a:lnTo>
                    <a:pt x="18" y="193"/>
                  </a:lnTo>
                  <a:lnTo>
                    <a:pt x="15" y="193"/>
                  </a:lnTo>
                  <a:lnTo>
                    <a:pt x="15" y="193"/>
                  </a:lnTo>
                  <a:close/>
                  <a:moveTo>
                    <a:pt x="437" y="145"/>
                  </a:moveTo>
                  <a:lnTo>
                    <a:pt x="437" y="145"/>
                  </a:lnTo>
                  <a:lnTo>
                    <a:pt x="433" y="144"/>
                  </a:lnTo>
                  <a:lnTo>
                    <a:pt x="430" y="141"/>
                  </a:lnTo>
                  <a:lnTo>
                    <a:pt x="430" y="141"/>
                  </a:lnTo>
                  <a:lnTo>
                    <a:pt x="419" y="119"/>
                  </a:lnTo>
                  <a:lnTo>
                    <a:pt x="419" y="119"/>
                  </a:lnTo>
                  <a:lnTo>
                    <a:pt x="418" y="116"/>
                  </a:lnTo>
                  <a:lnTo>
                    <a:pt x="418" y="113"/>
                  </a:lnTo>
                  <a:lnTo>
                    <a:pt x="419" y="110"/>
                  </a:lnTo>
                  <a:lnTo>
                    <a:pt x="421" y="107"/>
                  </a:lnTo>
                  <a:lnTo>
                    <a:pt x="421" y="107"/>
                  </a:lnTo>
                  <a:lnTo>
                    <a:pt x="425" y="106"/>
                  </a:lnTo>
                  <a:lnTo>
                    <a:pt x="428" y="106"/>
                  </a:lnTo>
                  <a:lnTo>
                    <a:pt x="431" y="107"/>
                  </a:lnTo>
                  <a:lnTo>
                    <a:pt x="434" y="110"/>
                  </a:lnTo>
                  <a:lnTo>
                    <a:pt x="434" y="110"/>
                  </a:lnTo>
                  <a:lnTo>
                    <a:pt x="447" y="132"/>
                  </a:lnTo>
                  <a:lnTo>
                    <a:pt x="447" y="132"/>
                  </a:lnTo>
                  <a:lnTo>
                    <a:pt x="447" y="136"/>
                  </a:lnTo>
                  <a:lnTo>
                    <a:pt x="447" y="139"/>
                  </a:lnTo>
                  <a:lnTo>
                    <a:pt x="445" y="142"/>
                  </a:lnTo>
                  <a:lnTo>
                    <a:pt x="442" y="144"/>
                  </a:lnTo>
                  <a:lnTo>
                    <a:pt x="442" y="144"/>
                  </a:lnTo>
                  <a:lnTo>
                    <a:pt x="437" y="145"/>
                  </a:lnTo>
                  <a:lnTo>
                    <a:pt x="437" y="145"/>
                  </a:lnTo>
                  <a:close/>
                  <a:moveTo>
                    <a:pt x="36" y="139"/>
                  </a:moveTo>
                  <a:lnTo>
                    <a:pt x="36" y="139"/>
                  </a:lnTo>
                  <a:lnTo>
                    <a:pt x="32" y="138"/>
                  </a:lnTo>
                  <a:lnTo>
                    <a:pt x="32" y="138"/>
                  </a:lnTo>
                  <a:lnTo>
                    <a:pt x="29" y="136"/>
                  </a:lnTo>
                  <a:lnTo>
                    <a:pt x="27" y="132"/>
                  </a:lnTo>
                  <a:lnTo>
                    <a:pt x="27" y="128"/>
                  </a:lnTo>
                  <a:lnTo>
                    <a:pt x="27" y="125"/>
                  </a:lnTo>
                  <a:lnTo>
                    <a:pt x="27" y="125"/>
                  </a:lnTo>
                  <a:lnTo>
                    <a:pt x="41" y="104"/>
                  </a:lnTo>
                  <a:lnTo>
                    <a:pt x="41" y="104"/>
                  </a:lnTo>
                  <a:lnTo>
                    <a:pt x="42" y="101"/>
                  </a:lnTo>
                  <a:lnTo>
                    <a:pt x="47" y="100"/>
                  </a:lnTo>
                  <a:lnTo>
                    <a:pt x="50" y="100"/>
                  </a:lnTo>
                  <a:lnTo>
                    <a:pt x="53" y="101"/>
                  </a:lnTo>
                  <a:lnTo>
                    <a:pt x="53" y="101"/>
                  </a:lnTo>
                  <a:lnTo>
                    <a:pt x="56" y="104"/>
                  </a:lnTo>
                  <a:lnTo>
                    <a:pt x="57" y="107"/>
                  </a:lnTo>
                  <a:lnTo>
                    <a:pt x="57" y="110"/>
                  </a:lnTo>
                  <a:lnTo>
                    <a:pt x="56" y="115"/>
                  </a:lnTo>
                  <a:lnTo>
                    <a:pt x="56" y="115"/>
                  </a:lnTo>
                  <a:lnTo>
                    <a:pt x="44" y="135"/>
                  </a:lnTo>
                  <a:lnTo>
                    <a:pt x="44" y="135"/>
                  </a:lnTo>
                  <a:lnTo>
                    <a:pt x="41" y="138"/>
                  </a:lnTo>
                  <a:lnTo>
                    <a:pt x="36" y="139"/>
                  </a:lnTo>
                  <a:lnTo>
                    <a:pt x="36" y="139"/>
                  </a:lnTo>
                  <a:close/>
                  <a:moveTo>
                    <a:pt x="406" y="95"/>
                  </a:moveTo>
                  <a:lnTo>
                    <a:pt x="406" y="95"/>
                  </a:lnTo>
                  <a:lnTo>
                    <a:pt x="401" y="95"/>
                  </a:lnTo>
                  <a:lnTo>
                    <a:pt x="398" y="92"/>
                  </a:lnTo>
                  <a:lnTo>
                    <a:pt x="398" y="92"/>
                  </a:lnTo>
                  <a:lnTo>
                    <a:pt x="383" y="77"/>
                  </a:lnTo>
                  <a:lnTo>
                    <a:pt x="383" y="77"/>
                  </a:lnTo>
                  <a:lnTo>
                    <a:pt x="380" y="74"/>
                  </a:lnTo>
                  <a:lnTo>
                    <a:pt x="380" y="70"/>
                  </a:lnTo>
                  <a:lnTo>
                    <a:pt x="380" y="67"/>
                  </a:lnTo>
                  <a:lnTo>
                    <a:pt x="382" y="64"/>
                  </a:lnTo>
                  <a:lnTo>
                    <a:pt x="382" y="64"/>
                  </a:lnTo>
                  <a:lnTo>
                    <a:pt x="385" y="62"/>
                  </a:lnTo>
                  <a:lnTo>
                    <a:pt x="389" y="61"/>
                  </a:lnTo>
                  <a:lnTo>
                    <a:pt x="392" y="61"/>
                  </a:lnTo>
                  <a:lnTo>
                    <a:pt x="395" y="64"/>
                  </a:lnTo>
                  <a:lnTo>
                    <a:pt x="395" y="64"/>
                  </a:lnTo>
                  <a:lnTo>
                    <a:pt x="412" y="80"/>
                  </a:lnTo>
                  <a:lnTo>
                    <a:pt x="412" y="80"/>
                  </a:lnTo>
                  <a:lnTo>
                    <a:pt x="413" y="85"/>
                  </a:lnTo>
                  <a:lnTo>
                    <a:pt x="415" y="88"/>
                  </a:lnTo>
                  <a:lnTo>
                    <a:pt x="413" y="91"/>
                  </a:lnTo>
                  <a:lnTo>
                    <a:pt x="412" y="94"/>
                  </a:lnTo>
                  <a:lnTo>
                    <a:pt x="412" y="94"/>
                  </a:lnTo>
                  <a:lnTo>
                    <a:pt x="409" y="95"/>
                  </a:lnTo>
                  <a:lnTo>
                    <a:pt x="406" y="95"/>
                  </a:lnTo>
                  <a:lnTo>
                    <a:pt x="406" y="95"/>
                  </a:lnTo>
                  <a:close/>
                  <a:moveTo>
                    <a:pt x="69" y="91"/>
                  </a:moveTo>
                  <a:lnTo>
                    <a:pt x="69" y="91"/>
                  </a:lnTo>
                  <a:lnTo>
                    <a:pt x="66" y="89"/>
                  </a:lnTo>
                  <a:lnTo>
                    <a:pt x="63" y="88"/>
                  </a:lnTo>
                  <a:lnTo>
                    <a:pt x="63" y="88"/>
                  </a:lnTo>
                  <a:lnTo>
                    <a:pt x="62" y="85"/>
                  </a:lnTo>
                  <a:lnTo>
                    <a:pt x="60" y="82"/>
                  </a:lnTo>
                  <a:lnTo>
                    <a:pt x="62" y="79"/>
                  </a:lnTo>
                  <a:lnTo>
                    <a:pt x="63" y="76"/>
                  </a:lnTo>
                  <a:lnTo>
                    <a:pt x="63" y="76"/>
                  </a:lnTo>
                  <a:lnTo>
                    <a:pt x="81" y="58"/>
                  </a:lnTo>
                  <a:lnTo>
                    <a:pt x="81" y="58"/>
                  </a:lnTo>
                  <a:lnTo>
                    <a:pt x="85" y="56"/>
                  </a:lnTo>
                  <a:lnTo>
                    <a:pt x="88" y="56"/>
                  </a:lnTo>
                  <a:lnTo>
                    <a:pt x="91" y="58"/>
                  </a:lnTo>
                  <a:lnTo>
                    <a:pt x="94" y="59"/>
                  </a:lnTo>
                  <a:lnTo>
                    <a:pt x="94" y="59"/>
                  </a:lnTo>
                  <a:lnTo>
                    <a:pt x="95" y="62"/>
                  </a:lnTo>
                  <a:lnTo>
                    <a:pt x="97" y="65"/>
                  </a:lnTo>
                  <a:lnTo>
                    <a:pt x="95" y="70"/>
                  </a:lnTo>
                  <a:lnTo>
                    <a:pt x="94" y="71"/>
                  </a:lnTo>
                  <a:lnTo>
                    <a:pt x="94" y="71"/>
                  </a:lnTo>
                  <a:lnTo>
                    <a:pt x="77" y="88"/>
                  </a:lnTo>
                  <a:lnTo>
                    <a:pt x="77" y="88"/>
                  </a:lnTo>
                  <a:lnTo>
                    <a:pt x="74" y="89"/>
                  </a:lnTo>
                  <a:lnTo>
                    <a:pt x="69" y="91"/>
                  </a:lnTo>
                  <a:lnTo>
                    <a:pt x="69" y="91"/>
                  </a:lnTo>
                  <a:close/>
                  <a:moveTo>
                    <a:pt x="361" y="58"/>
                  </a:moveTo>
                  <a:lnTo>
                    <a:pt x="361" y="58"/>
                  </a:lnTo>
                  <a:lnTo>
                    <a:pt x="356" y="55"/>
                  </a:lnTo>
                  <a:lnTo>
                    <a:pt x="356" y="55"/>
                  </a:lnTo>
                  <a:lnTo>
                    <a:pt x="336" y="44"/>
                  </a:lnTo>
                  <a:lnTo>
                    <a:pt x="336" y="44"/>
                  </a:lnTo>
                  <a:lnTo>
                    <a:pt x="333" y="41"/>
                  </a:lnTo>
                  <a:lnTo>
                    <a:pt x="332" y="38"/>
                  </a:lnTo>
                  <a:lnTo>
                    <a:pt x="332" y="35"/>
                  </a:lnTo>
                  <a:lnTo>
                    <a:pt x="333" y="32"/>
                  </a:lnTo>
                  <a:lnTo>
                    <a:pt x="333" y="32"/>
                  </a:lnTo>
                  <a:lnTo>
                    <a:pt x="335" y="29"/>
                  </a:lnTo>
                  <a:lnTo>
                    <a:pt x="338" y="27"/>
                  </a:lnTo>
                  <a:lnTo>
                    <a:pt x="341" y="26"/>
                  </a:lnTo>
                  <a:lnTo>
                    <a:pt x="345" y="27"/>
                  </a:lnTo>
                  <a:lnTo>
                    <a:pt x="345" y="27"/>
                  </a:lnTo>
                  <a:lnTo>
                    <a:pt x="367" y="41"/>
                  </a:lnTo>
                  <a:lnTo>
                    <a:pt x="367" y="41"/>
                  </a:lnTo>
                  <a:lnTo>
                    <a:pt x="368" y="43"/>
                  </a:lnTo>
                  <a:lnTo>
                    <a:pt x="370" y="46"/>
                  </a:lnTo>
                  <a:lnTo>
                    <a:pt x="370" y="50"/>
                  </a:lnTo>
                  <a:lnTo>
                    <a:pt x="368" y="53"/>
                  </a:lnTo>
                  <a:lnTo>
                    <a:pt x="368" y="53"/>
                  </a:lnTo>
                  <a:lnTo>
                    <a:pt x="365" y="56"/>
                  </a:lnTo>
                  <a:lnTo>
                    <a:pt x="361" y="58"/>
                  </a:lnTo>
                  <a:lnTo>
                    <a:pt x="361" y="58"/>
                  </a:lnTo>
                  <a:close/>
                  <a:moveTo>
                    <a:pt x="115" y="53"/>
                  </a:moveTo>
                  <a:lnTo>
                    <a:pt x="115" y="53"/>
                  </a:lnTo>
                  <a:lnTo>
                    <a:pt x="112" y="52"/>
                  </a:lnTo>
                  <a:lnTo>
                    <a:pt x="107" y="49"/>
                  </a:lnTo>
                  <a:lnTo>
                    <a:pt x="107" y="49"/>
                  </a:lnTo>
                  <a:lnTo>
                    <a:pt x="106" y="46"/>
                  </a:lnTo>
                  <a:lnTo>
                    <a:pt x="107" y="43"/>
                  </a:lnTo>
                  <a:lnTo>
                    <a:pt x="107" y="38"/>
                  </a:lnTo>
                  <a:lnTo>
                    <a:pt x="110" y="36"/>
                  </a:lnTo>
                  <a:lnTo>
                    <a:pt x="110" y="36"/>
                  </a:lnTo>
                  <a:lnTo>
                    <a:pt x="131" y="24"/>
                  </a:lnTo>
                  <a:lnTo>
                    <a:pt x="131" y="24"/>
                  </a:lnTo>
                  <a:lnTo>
                    <a:pt x="136" y="23"/>
                  </a:lnTo>
                  <a:lnTo>
                    <a:pt x="139" y="24"/>
                  </a:lnTo>
                  <a:lnTo>
                    <a:pt x="142" y="26"/>
                  </a:lnTo>
                  <a:lnTo>
                    <a:pt x="143" y="29"/>
                  </a:lnTo>
                  <a:lnTo>
                    <a:pt x="143" y="29"/>
                  </a:lnTo>
                  <a:lnTo>
                    <a:pt x="145" y="32"/>
                  </a:lnTo>
                  <a:lnTo>
                    <a:pt x="145" y="35"/>
                  </a:lnTo>
                  <a:lnTo>
                    <a:pt x="143" y="38"/>
                  </a:lnTo>
                  <a:lnTo>
                    <a:pt x="140" y="41"/>
                  </a:lnTo>
                  <a:lnTo>
                    <a:pt x="140" y="41"/>
                  </a:lnTo>
                  <a:lnTo>
                    <a:pt x="121" y="52"/>
                  </a:lnTo>
                  <a:lnTo>
                    <a:pt x="121" y="52"/>
                  </a:lnTo>
                  <a:lnTo>
                    <a:pt x="115" y="53"/>
                  </a:lnTo>
                  <a:lnTo>
                    <a:pt x="115" y="53"/>
                  </a:lnTo>
                  <a:close/>
                  <a:moveTo>
                    <a:pt x="308" y="30"/>
                  </a:moveTo>
                  <a:lnTo>
                    <a:pt x="308" y="30"/>
                  </a:lnTo>
                  <a:lnTo>
                    <a:pt x="305" y="30"/>
                  </a:lnTo>
                  <a:lnTo>
                    <a:pt x="305" y="30"/>
                  </a:lnTo>
                  <a:lnTo>
                    <a:pt x="284" y="24"/>
                  </a:lnTo>
                  <a:lnTo>
                    <a:pt x="284" y="24"/>
                  </a:lnTo>
                  <a:lnTo>
                    <a:pt x="281" y="23"/>
                  </a:lnTo>
                  <a:lnTo>
                    <a:pt x="278" y="20"/>
                  </a:lnTo>
                  <a:lnTo>
                    <a:pt x="276" y="17"/>
                  </a:lnTo>
                  <a:lnTo>
                    <a:pt x="276" y="12"/>
                  </a:lnTo>
                  <a:lnTo>
                    <a:pt x="276" y="12"/>
                  </a:lnTo>
                  <a:lnTo>
                    <a:pt x="278" y="9"/>
                  </a:lnTo>
                  <a:lnTo>
                    <a:pt x="281" y="8"/>
                  </a:lnTo>
                  <a:lnTo>
                    <a:pt x="284" y="6"/>
                  </a:lnTo>
                  <a:lnTo>
                    <a:pt x="288" y="6"/>
                  </a:lnTo>
                  <a:lnTo>
                    <a:pt x="288" y="6"/>
                  </a:lnTo>
                  <a:lnTo>
                    <a:pt x="311" y="12"/>
                  </a:lnTo>
                  <a:lnTo>
                    <a:pt x="311" y="12"/>
                  </a:lnTo>
                  <a:lnTo>
                    <a:pt x="314" y="15"/>
                  </a:lnTo>
                  <a:lnTo>
                    <a:pt x="317" y="17"/>
                  </a:lnTo>
                  <a:lnTo>
                    <a:pt x="317" y="21"/>
                  </a:lnTo>
                  <a:lnTo>
                    <a:pt x="317" y="24"/>
                  </a:lnTo>
                  <a:lnTo>
                    <a:pt x="317" y="24"/>
                  </a:lnTo>
                  <a:lnTo>
                    <a:pt x="315" y="27"/>
                  </a:lnTo>
                  <a:lnTo>
                    <a:pt x="314" y="29"/>
                  </a:lnTo>
                  <a:lnTo>
                    <a:pt x="308" y="30"/>
                  </a:lnTo>
                  <a:lnTo>
                    <a:pt x="308" y="30"/>
                  </a:lnTo>
                  <a:close/>
                  <a:moveTo>
                    <a:pt x="169" y="29"/>
                  </a:moveTo>
                  <a:lnTo>
                    <a:pt x="169" y="29"/>
                  </a:lnTo>
                  <a:lnTo>
                    <a:pt x="163" y="26"/>
                  </a:lnTo>
                  <a:lnTo>
                    <a:pt x="161" y="24"/>
                  </a:lnTo>
                  <a:lnTo>
                    <a:pt x="160" y="21"/>
                  </a:lnTo>
                  <a:lnTo>
                    <a:pt x="160" y="21"/>
                  </a:lnTo>
                  <a:lnTo>
                    <a:pt x="160" y="18"/>
                  </a:lnTo>
                  <a:lnTo>
                    <a:pt x="161" y="15"/>
                  </a:lnTo>
                  <a:lnTo>
                    <a:pt x="163" y="12"/>
                  </a:lnTo>
                  <a:lnTo>
                    <a:pt x="166" y="11"/>
                  </a:lnTo>
                  <a:lnTo>
                    <a:pt x="166" y="11"/>
                  </a:lnTo>
                  <a:lnTo>
                    <a:pt x="190" y="5"/>
                  </a:lnTo>
                  <a:lnTo>
                    <a:pt x="190" y="5"/>
                  </a:lnTo>
                  <a:lnTo>
                    <a:pt x="193" y="5"/>
                  </a:lnTo>
                  <a:lnTo>
                    <a:pt x="196" y="6"/>
                  </a:lnTo>
                  <a:lnTo>
                    <a:pt x="199" y="8"/>
                  </a:lnTo>
                  <a:lnTo>
                    <a:pt x="201" y="12"/>
                  </a:lnTo>
                  <a:lnTo>
                    <a:pt x="201" y="12"/>
                  </a:lnTo>
                  <a:lnTo>
                    <a:pt x="201" y="15"/>
                  </a:lnTo>
                  <a:lnTo>
                    <a:pt x="199" y="18"/>
                  </a:lnTo>
                  <a:lnTo>
                    <a:pt x="196" y="21"/>
                  </a:lnTo>
                  <a:lnTo>
                    <a:pt x="193" y="23"/>
                  </a:lnTo>
                  <a:lnTo>
                    <a:pt x="193" y="23"/>
                  </a:lnTo>
                  <a:lnTo>
                    <a:pt x="172" y="27"/>
                  </a:lnTo>
                  <a:lnTo>
                    <a:pt x="172" y="27"/>
                  </a:lnTo>
                  <a:lnTo>
                    <a:pt x="169" y="29"/>
                  </a:lnTo>
                  <a:lnTo>
                    <a:pt x="169" y="29"/>
                  </a:lnTo>
                  <a:close/>
                  <a:moveTo>
                    <a:pt x="250" y="18"/>
                  </a:moveTo>
                  <a:lnTo>
                    <a:pt x="250" y="18"/>
                  </a:lnTo>
                  <a:lnTo>
                    <a:pt x="250" y="18"/>
                  </a:lnTo>
                  <a:lnTo>
                    <a:pt x="250" y="18"/>
                  </a:lnTo>
                  <a:lnTo>
                    <a:pt x="235" y="18"/>
                  </a:lnTo>
                  <a:lnTo>
                    <a:pt x="235" y="18"/>
                  </a:lnTo>
                  <a:lnTo>
                    <a:pt x="228" y="18"/>
                  </a:lnTo>
                  <a:lnTo>
                    <a:pt x="228" y="18"/>
                  </a:lnTo>
                  <a:lnTo>
                    <a:pt x="223" y="18"/>
                  </a:lnTo>
                  <a:lnTo>
                    <a:pt x="220" y="17"/>
                  </a:lnTo>
                  <a:lnTo>
                    <a:pt x="219" y="14"/>
                  </a:lnTo>
                  <a:lnTo>
                    <a:pt x="217" y="9"/>
                  </a:lnTo>
                  <a:lnTo>
                    <a:pt x="217" y="9"/>
                  </a:lnTo>
                  <a:lnTo>
                    <a:pt x="219" y="6"/>
                  </a:lnTo>
                  <a:lnTo>
                    <a:pt x="220" y="3"/>
                  </a:lnTo>
                  <a:lnTo>
                    <a:pt x="223" y="2"/>
                  </a:lnTo>
                  <a:lnTo>
                    <a:pt x="226" y="0"/>
                  </a:lnTo>
                  <a:lnTo>
                    <a:pt x="226" y="0"/>
                  </a:lnTo>
                  <a:lnTo>
                    <a:pt x="235" y="0"/>
                  </a:lnTo>
                  <a:lnTo>
                    <a:pt x="235" y="0"/>
                  </a:lnTo>
                  <a:lnTo>
                    <a:pt x="250" y="0"/>
                  </a:lnTo>
                  <a:lnTo>
                    <a:pt x="250" y="0"/>
                  </a:lnTo>
                  <a:lnTo>
                    <a:pt x="255" y="2"/>
                  </a:lnTo>
                  <a:lnTo>
                    <a:pt x="258" y="3"/>
                  </a:lnTo>
                  <a:lnTo>
                    <a:pt x="259" y="6"/>
                  </a:lnTo>
                  <a:lnTo>
                    <a:pt x="259" y="11"/>
                  </a:lnTo>
                  <a:lnTo>
                    <a:pt x="259" y="11"/>
                  </a:lnTo>
                  <a:lnTo>
                    <a:pt x="258" y="14"/>
                  </a:lnTo>
                  <a:lnTo>
                    <a:pt x="256" y="17"/>
                  </a:lnTo>
                  <a:lnTo>
                    <a:pt x="253" y="18"/>
                  </a:lnTo>
                  <a:lnTo>
                    <a:pt x="250" y="18"/>
                  </a:lnTo>
                  <a:lnTo>
                    <a:pt x="250" y="18"/>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8" name="Freeform 46"/>
            <p:cNvSpPr>
              <a:spLocks/>
            </p:cNvSpPr>
            <p:nvPr/>
          </p:nvSpPr>
          <p:spPr bwMode="auto">
            <a:xfrm>
              <a:off x="3823" y="1983"/>
              <a:ext cx="11" cy="14"/>
            </a:xfrm>
            <a:custGeom>
              <a:avLst/>
              <a:gdLst/>
              <a:ahLst/>
              <a:cxnLst>
                <a:cxn ang="0">
                  <a:pos x="12" y="30"/>
                </a:cxn>
                <a:cxn ang="0">
                  <a:pos x="12" y="30"/>
                </a:cxn>
                <a:cxn ang="0">
                  <a:pos x="9" y="30"/>
                </a:cxn>
                <a:cxn ang="0">
                  <a:pos x="6" y="29"/>
                </a:cxn>
                <a:cxn ang="0">
                  <a:pos x="5" y="26"/>
                </a:cxn>
                <a:cxn ang="0">
                  <a:pos x="3" y="23"/>
                </a:cxn>
                <a:cxn ang="0">
                  <a:pos x="3" y="23"/>
                </a:cxn>
                <a:cxn ang="0">
                  <a:pos x="0" y="12"/>
                </a:cxn>
                <a:cxn ang="0">
                  <a:pos x="0" y="12"/>
                </a:cxn>
                <a:cxn ang="0">
                  <a:pos x="0" y="9"/>
                </a:cxn>
                <a:cxn ang="0">
                  <a:pos x="1" y="5"/>
                </a:cxn>
                <a:cxn ang="0">
                  <a:pos x="3" y="3"/>
                </a:cxn>
                <a:cxn ang="0">
                  <a:pos x="6" y="0"/>
                </a:cxn>
                <a:cxn ang="0">
                  <a:pos x="6" y="0"/>
                </a:cxn>
                <a:cxn ang="0">
                  <a:pos x="11" y="0"/>
                </a:cxn>
                <a:cxn ang="0">
                  <a:pos x="14" y="2"/>
                </a:cxn>
                <a:cxn ang="0">
                  <a:pos x="17" y="3"/>
                </a:cxn>
                <a:cxn ang="0">
                  <a:pos x="18" y="6"/>
                </a:cxn>
                <a:cxn ang="0">
                  <a:pos x="18" y="6"/>
                </a:cxn>
                <a:cxn ang="0">
                  <a:pos x="21" y="20"/>
                </a:cxn>
                <a:cxn ang="0">
                  <a:pos x="21" y="20"/>
                </a:cxn>
                <a:cxn ang="0">
                  <a:pos x="21" y="23"/>
                </a:cxn>
                <a:cxn ang="0">
                  <a:pos x="20" y="26"/>
                </a:cxn>
                <a:cxn ang="0">
                  <a:pos x="18" y="29"/>
                </a:cxn>
                <a:cxn ang="0">
                  <a:pos x="14" y="30"/>
                </a:cxn>
                <a:cxn ang="0">
                  <a:pos x="14" y="30"/>
                </a:cxn>
                <a:cxn ang="0">
                  <a:pos x="12" y="30"/>
                </a:cxn>
                <a:cxn ang="0">
                  <a:pos x="12" y="30"/>
                </a:cxn>
              </a:cxnLst>
              <a:rect l="0" t="0" r="r" b="b"/>
              <a:pathLst>
                <a:path w="21" h="30">
                  <a:moveTo>
                    <a:pt x="12" y="30"/>
                  </a:moveTo>
                  <a:lnTo>
                    <a:pt x="12" y="30"/>
                  </a:lnTo>
                  <a:lnTo>
                    <a:pt x="9" y="30"/>
                  </a:lnTo>
                  <a:lnTo>
                    <a:pt x="6" y="29"/>
                  </a:lnTo>
                  <a:lnTo>
                    <a:pt x="5" y="26"/>
                  </a:lnTo>
                  <a:lnTo>
                    <a:pt x="3" y="23"/>
                  </a:lnTo>
                  <a:lnTo>
                    <a:pt x="3" y="23"/>
                  </a:lnTo>
                  <a:lnTo>
                    <a:pt x="0" y="12"/>
                  </a:lnTo>
                  <a:lnTo>
                    <a:pt x="0" y="12"/>
                  </a:lnTo>
                  <a:lnTo>
                    <a:pt x="0" y="9"/>
                  </a:lnTo>
                  <a:lnTo>
                    <a:pt x="1" y="5"/>
                  </a:lnTo>
                  <a:lnTo>
                    <a:pt x="3" y="3"/>
                  </a:lnTo>
                  <a:lnTo>
                    <a:pt x="6" y="0"/>
                  </a:lnTo>
                  <a:lnTo>
                    <a:pt x="6" y="0"/>
                  </a:lnTo>
                  <a:lnTo>
                    <a:pt x="11" y="0"/>
                  </a:lnTo>
                  <a:lnTo>
                    <a:pt x="14" y="2"/>
                  </a:lnTo>
                  <a:lnTo>
                    <a:pt x="17" y="3"/>
                  </a:lnTo>
                  <a:lnTo>
                    <a:pt x="18" y="6"/>
                  </a:lnTo>
                  <a:lnTo>
                    <a:pt x="18" y="6"/>
                  </a:lnTo>
                  <a:lnTo>
                    <a:pt x="21" y="20"/>
                  </a:lnTo>
                  <a:lnTo>
                    <a:pt x="21" y="20"/>
                  </a:lnTo>
                  <a:lnTo>
                    <a:pt x="21" y="23"/>
                  </a:lnTo>
                  <a:lnTo>
                    <a:pt x="20" y="26"/>
                  </a:lnTo>
                  <a:lnTo>
                    <a:pt x="18" y="29"/>
                  </a:lnTo>
                  <a:lnTo>
                    <a:pt x="14" y="30"/>
                  </a:lnTo>
                  <a:lnTo>
                    <a:pt x="14" y="30"/>
                  </a:lnTo>
                  <a:lnTo>
                    <a:pt x="12" y="30"/>
                  </a:lnTo>
                  <a:lnTo>
                    <a:pt x="12" y="30"/>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9" name="Freeform 47"/>
            <p:cNvSpPr>
              <a:spLocks/>
            </p:cNvSpPr>
            <p:nvPr/>
          </p:nvSpPr>
          <p:spPr bwMode="auto">
            <a:xfrm>
              <a:off x="3548" y="1907"/>
              <a:ext cx="12" cy="22"/>
            </a:xfrm>
            <a:custGeom>
              <a:avLst/>
              <a:gdLst/>
              <a:ahLst/>
              <a:cxnLst>
                <a:cxn ang="0">
                  <a:pos x="25" y="44"/>
                </a:cxn>
                <a:cxn ang="0">
                  <a:pos x="25" y="46"/>
                </a:cxn>
                <a:cxn ang="0">
                  <a:pos x="25" y="47"/>
                </a:cxn>
                <a:cxn ang="0">
                  <a:pos x="25" y="47"/>
                </a:cxn>
                <a:cxn ang="0">
                  <a:pos x="0" y="47"/>
                </a:cxn>
                <a:cxn ang="0">
                  <a:pos x="0" y="47"/>
                </a:cxn>
                <a:cxn ang="0">
                  <a:pos x="0" y="47"/>
                </a:cxn>
                <a:cxn ang="0">
                  <a:pos x="0" y="46"/>
                </a:cxn>
                <a:cxn ang="0">
                  <a:pos x="0" y="44"/>
                </a:cxn>
                <a:cxn ang="0">
                  <a:pos x="0" y="44"/>
                </a:cxn>
                <a:cxn ang="0">
                  <a:pos x="0" y="42"/>
                </a:cxn>
                <a:cxn ang="0">
                  <a:pos x="0" y="42"/>
                </a:cxn>
                <a:cxn ang="0">
                  <a:pos x="0" y="42"/>
                </a:cxn>
                <a:cxn ang="0">
                  <a:pos x="10" y="8"/>
                </a:cxn>
                <a:cxn ang="0">
                  <a:pos x="1" y="12"/>
                </a:cxn>
                <a:cxn ang="0">
                  <a:pos x="0" y="12"/>
                </a:cxn>
                <a:cxn ang="0">
                  <a:pos x="0" y="12"/>
                </a:cxn>
                <a:cxn ang="0">
                  <a:pos x="0" y="12"/>
                </a:cxn>
                <a:cxn ang="0">
                  <a:pos x="0" y="11"/>
                </a:cxn>
                <a:cxn ang="0">
                  <a:pos x="0" y="9"/>
                </a:cxn>
                <a:cxn ang="0">
                  <a:pos x="0" y="9"/>
                </a:cxn>
                <a:cxn ang="0">
                  <a:pos x="0" y="8"/>
                </a:cxn>
                <a:cxn ang="0">
                  <a:pos x="10" y="2"/>
                </a:cxn>
                <a:cxn ang="0">
                  <a:pos x="10" y="0"/>
                </a:cxn>
                <a:cxn ang="0">
                  <a:pos x="12" y="0"/>
                </a:cxn>
                <a:cxn ang="0">
                  <a:pos x="12" y="0"/>
                </a:cxn>
                <a:cxn ang="0">
                  <a:pos x="13" y="0"/>
                </a:cxn>
                <a:cxn ang="0">
                  <a:pos x="15" y="0"/>
                </a:cxn>
                <a:cxn ang="0">
                  <a:pos x="16" y="0"/>
                </a:cxn>
                <a:cxn ang="0">
                  <a:pos x="16" y="2"/>
                </a:cxn>
                <a:cxn ang="0">
                  <a:pos x="16" y="2"/>
                </a:cxn>
                <a:cxn ang="0">
                  <a:pos x="24" y="42"/>
                </a:cxn>
                <a:cxn ang="0">
                  <a:pos x="25" y="42"/>
                </a:cxn>
                <a:cxn ang="0">
                  <a:pos x="25" y="42"/>
                </a:cxn>
                <a:cxn ang="0">
                  <a:pos x="25" y="44"/>
                </a:cxn>
                <a:cxn ang="0">
                  <a:pos x="25" y="44"/>
                </a:cxn>
              </a:cxnLst>
              <a:rect l="0" t="0" r="r" b="b"/>
              <a:pathLst>
                <a:path w="25" h="47">
                  <a:moveTo>
                    <a:pt x="25" y="44"/>
                  </a:moveTo>
                  <a:lnTo>
                    <a:pt x="25" y="44"/>
                  </a:lnTo>
                  <a:lnTo>
                    <a:pt x="25" y="46"/>
                  </a:lnTo>
                  <a:lnTo>
                    <a:pt x="25" y="46"/>
                  </a:lnTo>
                  <a:lnTo>
                    <a:pt x="25" y="47"/>
                  </a:lnTo>
                  <a:lnTo>
                    <a:pt x="25" y="47"/>
                  </a:lnTo>
                  <a:lnTo>
                    <a:pt x="25" y="47"/>
                  </a:lnTo>
                  <a:lnTo>
                    <a:pt x="25" y="47"/>
                  </a:lnTo>
                  <a:lnTo>
                    <a:pt x="24" y="47"/>
                  </a:lnTo>
                  <a:lnTo>
                    <a:pt x="0" y="47"/>
                  </a:lnTo>
                  <a:lnTo>
                    <a:pt x="0" y="47"/>
                  </a:lnTo>
                  <a:lnTo>
                    <a:pt x="0" y="47"/>
                  </a:lnTo>
                  <a:lnTo>
                    <a:pt x="0" y="47"/>
                  </a:lnTo>
                  <a:lnTo>
                    <a:pt x="0" y="47"/>
                  </a:lnTo>
                  <a:lnTo>
                    <a:pt x="0" y="47"/>
                  </a:lnTo>
                  <a:lnTo>
                    <a:pt x="0" y="46"/>
                  </a:lnTo>
                  <a:lnTo>
                    <a:pt x="0" y="46"/>
                  </a:lnTo>
                  <a:lnTo>
                    <a:pt x="0" y="44"/>
                  </a:lnTo>
                  <a:lnTo>
                    <a:pt x="0" y="44"/>
                  </a:lnTo>
                  <a:lnTo>
                    <a:pt x="0" y="44"/>
                  </a:lnTo>
                  <a:lnTo>
                    <a:pt x="0" y="44"/>
                  </a:lnTo>
                  <a:lnTo>
                    <a:pt x="0" y="42"/>
                  </a:lnTo>
                  <a:lnTo>
                    <a:pt x="0" y="42"/>
                  </a:lnTo>
                  <a:lnTo>
                    <a:pt x="0" y="42"/>
                  </a:lnTo>
                  <a:lnTo>
                    <a:pt x="0" y="42"/>
                  </a:lnTo>
                  <a:lnTo>
                    <a:pt x="0" y="42"/>
                  </a:lnTo>
                  <a:lnTo>
                    <a:pt x="10" y="42"/>
                  </a:lnTo>
                  <a:lnTo>
                    <a:pt x="10" y="8"/>
                  </a:lnTo>
                  <a:lnTo>
                    <a:pt x="1" y="12"/>
                  </a:lnTo>
                  <a:lnTo>
                    <a:pt x="1" y="12"/>
                  </a:lnTo>
                  <a:lnTo>
                    <a:pt x="0" y="12"/>
                  </a:lnTo>
                  <a:lnTo>
                    <a:pt x="0"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0" y="8"/>
                  </a:lnTo>
                  <a:lnTo>
                    <a:pt x="10" y="2"/>
                  </a:lnTo>
                  <a:lnTo>
                    <a:pt x="10" y="2"/>
                  </a:lnTo>
                  <a:lnTo>
                    <a:pt x="10" y="0"/>
                  </a:lnTo>
                  <a:lnTo>
                    <a:pt x="10" y="0"/>
                  </a:lnTo>
                  <a:lnTo>
                    <a:pt x="12" y="0"/>
                  </a:lnTo>
                  <a:lnTo>
                    <a:pt x="12" y="0"/>
                  </a:lnTo>
                  <a:lnTo>
                    <a:pt x="12" y="0"/>
                  </a:lnTo>
                  <a:lnTo>
                    <a:pt x="12" y="0"/>
                  </a:lnTo>
                  <a:lnTo>
                    <a:pt x="13" y="0"/>
                  </a:lnTo>
                  <a:lnTo>
                    <a:pt x="13" y="0"/>
                  </a:lnTo>
                  <a:lnTo>
                    <a:pt x="15" y="0"/>
                  </a:lnTo>
                  <a:lnTo>
                    <a:pt x="15" y="0"/>
                  </a:lnTo>
                  <a:lnTo>
                    <a:pt x="16" y="0"/>
                  </a:lnTo>
                  <a:lnTo>
                    <a:pt x="16" y="0"/>
                  </a:lnTo>
                  <a:lnTo>
                    <a:pt x="16" y="2"/>
                  </a:lnTo>
                  <a:lnTo>
                    <a:pt x="16" y="2"/>
                  </a:lnTo>
                  <a:lnTo>
                    <a:pt x="16" y="2"/>
                  </a:lnTo>
                  <a:lnTo>
                    <a:pt x="16" y="42"/>
                  </a:lnTo>
                  <a:lnTo>
                    <a:pt x="24" y="42"/>
                  </a:lnTo>
                  <a:lnTo>
                    <a:pt x="24" y="42"/>
                  </a:lnTo>
                  <a:lnTo>
                    <a:pt x="25" y="42"/>
                  </a:lnTo>
                  <a:lnTo>
                    <a:pt x="25" y="42"/>
                  </a:lnTo>
                  <a:lnTo>
                    <a:pt x="25" y="42"/>
                  </a:lnTo>
                  <a:lnTo>
                    <a:pt x="25" y="42"/>
                  </a:lnTo>
                  <a:lnTo>
                    <a:pt x="25" y="44"/>
                  </a:lnTo>
                  <a:lnTo>
                    <a:pt x="25" y="44"/>
                  </a:lnTo>
                  <a:lnTo>
                    <a:pt x="25" y="44"/>
                  </a:lnTo>
                  <a:lnTo>
                    <a:pt x="25"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0" name="Freeform 48"/>
            <p:cNvSpPr>
              <a:spLocks noEditPoints="1"/>
            </p:cNvSpPr>
            <p:nvPr/>
          </p:nvSpPr>
          <p:spPr bwMode="auto">
            <a:xfrm>
              <a:off x="3576" y="1907"/>
              <a:ext cx="15" cy="22"/>
            </a:xfrm>
            <a:custGeom>
              <a:avLst/>
              <a:gdLst/>
              <a:ahLst/>
              <a:cxnLst>
                <a:cxn ang="0">
                  <a:pos x="32" y="24"/>
                </a:cxn>
                <a:cxn ang="0">
                  <a:pos x="32" y="33"/>
                </a:cxn>
                <a:cxn ang="0">
                  <a:pos x="29" y="41"/>
                </a:cxn>
                <a:cxn ang="0">
                  <a:pos x="25" y="46"/>
                </a:cxn>
                <a:cxn ang="0">
                  <a:pos x="20" y="47"/>
                </a:cxn>
                <a:cxn ang="0">
                  <a:pos x="17" y="47"/>
                </a:cxn>
                <a:cxn ang="0">
                  <a:pos x="10" y="46"/>
                </a:cxn>
                <a:cxn ang="0">
                  <a:pos x="7" y="44"/>
                </a:cxn>
                <a:cxn ang="0">
                  <a:pos x="5" y="41"/>
                </a:cxn>
                <a:cxn ang="0">
                  <a:pos x="2" y="33"/>
                </a:cxn>
                <a:cxn ang="0">
                  <a:pos x="0" y="24"/>
                </a:cxn>
                <a:cxn ang="0">
                  <a:pos x="2" y="14"/>
                </a:cxn>
                <a:cxn ang="0">
                  <a:pos x="5" y="6"/>
                </a:cxn>
                <a:cxn ang="0">
                  <a:pos x="10" y="2"/>
                </a:cxn>
                <a:cxn ang="0">
                  <a:pos x="13" y="0"/>
                </a:cxn>
                <a:cxn ang="0">
                  <a:pos x="17" y="0"/>
                </a:cxn>
                <a:cxn ang="0">
                  <a:pos x="25" y="2"/>
                </a:cxn>
                <a:cxn ang="0">
                  <a:pos x="28" y="3"/>
                </a:cxn>
                <a:cxn ang="0">
                  <a:pos x="29" y="6"/>
                </a:cxn>
                <a:cxn ang="0">
                  <a:pos x="32" y="14"/>
                </a:cxn>
                <a:cxn ang="0">
                  <a:pos x="32" y="24"/>
                </a:cxn>
                <a:cxn ang="0">
                  <a:pos x="26" y="24"/>
                </a:cxn>
                <a:cxn ang="0">
                  <a:pos x="26" y="18"/>
                </a:cxn>
                <a:cxn ang="0">
                  <a:pos x="26" y="14"/>
                </a:cxn>
                <a:cxn ang="0">
                  <a:pos x="25" y="9"/>
                </a:cxn>
                <a:cxn ang="0">
                  <a:pos x="23" y="8"/>
                </a:cxn>
                <a:cxn ang="0">
                  <a:pos x="20" y="6"/>
                </a:cxn>
                <a:cxn ang="0">
                  <a:pos x="17" y="5"/>
                </a:cxn>
                <a:cxn ang="0">
                  <a:pos x="13" y="6"/>
                </a:cxn>
                <a:cxn ang="0">
                  <a:pos x="10" y="11"/>
                </a:cxn>
                <a:cxn ang="0">
                  <a:pos x="8" y="17"/>
                </a:cxn>
                <a:cxn ang="0">
                  <a:pos x="7" y="23"/>
                </a:cxn>
                <a:cxn ang="0">
                  <a:pos x="8" y="32"/>
                </a:cxn>
                <a:cxn ang="0">
                  <a:pos x="10" y="38"/>
                </a:cxn>
                <a:cxn ang="0">
                  <a:pos x="13" y="41"/>
                </a:cxn>
                <a:cxn ang="0">
                  <a:pos x="17" y="42"/>
                </a:cxn>
                <a:cxn ang="0">
                  <a:pos x="20" y="42"/>
                </a:cxn>
                <a:cxn ang="0">
                  <a:pos x="23" y="39"/>
                </a:cxn>
                <a:cxn ang="0">
                  <a:pos x="25" y="38"/>
                </a:cxn>
                <a:cxn ang="0">
                  <a:pos x="26" y="33"/>
                </a:cxn>
                <a:cxn ang="0">
                  <a:pos x="26" y="29"/>
                </a:cxn>
                <a:cxn ang="0">
                  <a:pos x="26" y="24"/>
                </a:cxn>
              </a:cxnLst>
              <a:rect l="0" t="0" r="r" b="b"/>
              <a:pathLst>
                <a:path w="32" h="47">
                  <a:moveTo>
                    <a:pt x="32" y="24"/>
                  </a:moveTo>
                  <a:lnTo>
                    <a:pt x="32" y="24"/>
                  </a:lnTo>
                  <a:lnTo>
                    <a:pt x="32" y="33"/>
                  </a:lnTo>
                  <a:lnTo>
                    <a:pt x="32" y="33"/>
                  </a:lnTo>
                  <a:lnTo>
                    <a:pt x="29" y="41"/>
                  </a:lnTo>
                  <a:lnTo>
                    <a:pt x="29" y="41"/>
                  </a:lnTo>
                  <a:lnTo>
                    <a:pt x="28" y="44"/>
                  </a:lnTo>
                  <a:lnTo>
                    <a:pt x="25" y="46"/>
                  </a:lnTo>
                  <a:lnTo>
                    <a:pt x="25" y="46"/>
                  </a:lnTo>
                  <a:lnTo>
                    <a:pt x="20" y="47"/>
                  </a:lnTo>
                  <a:lnTo>
                    <a:pt x="17" y="47"/>
                  </a:lnTo>
                  <a:lnTo>
                    <a:pt x="17" y="47"/>
                  </a:lnTo>
                  <a:lnTo>
                    <a:pt x="13" y="47"/>
                  </a:lnTo>
                  <a:lnTo>
                    <a:pt x="10" y="46"/>
                  </a:lnTo>
                  <a:lnTo>
                    <a:pt x="10" y="46"/>
                  </a:lnTo>
                  <a:lnTo>
                    <a:pt x="7" y="44"/>
                  </a:lnTo>
                  <a:lnTo>
                    <a:pt x="5" y="41"/>
                  </a:lnTo>
                  <a:lnTo>
                    <a:pt x="5" y="41"/>
                  </a:lnTo>
                  <a:lnTo>
                    <a:pt x="2" y="33"/>
                  </a:lnTo>
                  <a:lnTo>
                    <a:pt x="2" y="33"/>
                  </a:lnTo>
                  <a:lnTo>
                    <a:pt x="0" y="24"/>
                  </a:lnTo>
                  <a:lnTo>
                    <a:pt x="0" y="24"/>
                  </a:lnTo>
                  <a:lnTo>
                    <a:pt x="2" y="14"/>
                  </a:lnTo>
                  <a:lnTo>
                    <a:pt x="2" y="14"/>
                  </a:lnTo>
                  <a:lnTo>
                    <a:pt x="5" y="6"/>
                  </a:lnTo>
                  <a:lnTo>
                    <a:pt x="5" y="6"/>
                  </a:lnTo>
                  <a:lnTo>
                    <a:pt x="7" y="3"/>
                  </a:lnTo>
                  <a:lnTo>
                    <a:pt x="10" y="2"/>
                  </a:lnTo>
                  <a:lnTo>
                    <a:pt x="10" y="2"/>
                  </a:lnTo>
                  <a:lnTo>
                    <a:pt x="13" y="0"/>
                  </a:lnTo>
                  <a:lnTo>
                    <a:pt x="17" y="0"/>
                  </a:lnTo>
                  <a:lnTo>
                    <a:pt x="17" y="0"/>
                  </a:lnTo>
                  <a:lnTo>
                    <a:pt x="22" y="0"/>
                  </a:lnTo>
                  <a:lnTo>
                    <a:pt x="25" y="2"/>
                  </a:lnTo>
                  <a:lnTo>
                    <a:pt x="25" y="2"/>
                  </a:lnTo>
                  <a:lnTo>
                    <a:pt x="28" y="3"/>
                  </a:lnTo>
                  <a:lnTo>
                    <a:pt x="29" y="6"/>
                  </a:lnTo>
                  <a:lnTo>
                    <a:pt x="29" y="6"/>
                  </a:lnTo>
                  <a:lnTo>
                    <a:pt x="32" y="14"/>
                  </a:lnTo>
                  <a:lnTo>
                    <a:pt x="32" y="14"/>
                  </a:lnTo>
                  <a:lnTo>
                    <a:pt x="32" y="24"/>
                  </a:lnTo>
                  <a:lnTo>
                    <a:pt x="32" y="24"/>
                  </a:lnTo>
                  <a:close/>
                  <a:moveTo>
                    <a:pt x="26" y="24"/>
                  </a:moveTo>
                  <a:lnTo>
                    <a:pt x="26" y="24"/>
                  </a:lnTo>
                  <a:lnTo>
                    <a:pt x="26" y="18"/>
                  </a:lnTo>
                  <a:lnTo>
                    <a:pt x="26" y="18"/>
                  </a:lnTo>
                  <a:lnTo>
                    <a:pt x="26" y="14"/>
                  </a:lnTo>
                  <a:lnTo>
                    <a:pt x="26" y="14"/>
                  </a:lnTo>
                  <a:lnTo>
                    <a:pt x="25" y="9"/>
                  </a:lnTo>
                  <a:lnTo>
                    <a:pt x="25" y="9"/>
                  </a:lnTo>
                  <a:lnTo>
                    <a:pt x="23" y="8"/>
                  </a:lnTo>
                  <a:lnTo>
                    <a:pt x="23" y="8"/>
                  </a:lnTo>
                  <a:lnTo>
                    <a:pt x="20" y="6"/>
                  </a:lnTo>
                  <a:lnTo>
                    <a:pt x="20" y="6"/>
                  </a:lnTo>
                  <a:lnTo>
                    <a:pt x="17" y="5"/>
                  </a:lnTo>
                  <a:lnTo>
                    <a:pt x="17" y="5"/>
                  </a:lnTo>
                  <a:lnTo>
                    <a:pt x="13" y="6"/>
                  </a:lnTo>
                  <a:lnTo>
                    <a:pt x="13" y="6"/>
                  </a:lnTo>
                  <a:lnTo>
                    <a:pt x="10" y="11"/>
                  </a:lnTo>
                  <a:lnTo>
                    <a:pt x="10" y="11"/>
                  </a:lnTo>
                  <a:lnTo>
                    <a:pt x="8" y="17"/>
                  </a:lnTo>
                  <a:lnTo>
                    <a:pt x="8" y="17"/>
                  </a:lnTo>
                  <a:lnTo>
                    <a:pt x="7" y="23"/>
                  </a:lnTo>
                  <a:lnTo>
                    <a:pt x="7" y="23"/>
                  </a:lnTo>
                  <a:lnTo>
                    <a:pt x="8" y="32"/>
                  </a:lnTo>
                  <a:lnTo>
                    <a:pt x="8" y="32"/>
                  </a:lnTo>
                  <a:lnTo>
                    <a:pt x="10" y="38"/>
                  </a:lnTo>
                  <a:lnTo>
                    <a:pt x="10" y="38"/>
                  </a:lnTo>
                  <a:lnTo>
                    <a:pt x="13" y="41"/>
                  </a:lnTo>
                  <a:lnTo>
                    <a:pt x="13" y="41"/>
                  </a:lnTo>
                  <a:lnTo>
                    <a:pt x="17" y="42"/>
                  </a:lnTo>
                  <a:lnTo>
                    <a:pt x="17" y="42"/>
                  </a:lnTo>
                  <a:lnTo>
                    <a:pt x="20" y="42"/>
                  </a:lnTo>
                  <a:lnTo>
                    <a:pt x="20" y="42"/>
                  </a:lnTo>
                  <a:lnTo>
                    <a:pt x="23" y="39"/>
                  </a:lnTo>
                  <a:lnTo>
                    <a:pt x="23" y="39"/>
                  </a:lnTo>
                  <a:lnTo>
                    <a:pt x="25" y="38"/>
                  </a:lnTo>
                  <a:lnTo>
                    <a:pt x="25"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1" name="Freeform 49"/>
            <p:cNvSpPr>
              <a:spLocks/>
            </p:cNvSpPr>
            <p:nvPr/>
          </p:nvSpPr>
          <p:spPr bwMode="auto">
            <a:xfrm>
              <a:off x="3608" y="1905"/>
              <a:ext cx="13" cy="21"/>
            </a:xfrm>
            <a:custGeom>
              <a:avLst/>
              <a:gdLst/>
              <a:ahLst/>
              <a:cxnLst>
                <a:cxn ang="0">
                  <a:pos x="28" y="45"/>
                </a:cxn>
                <a:cxn ang="0">
                  <a:pos x="28" y="45"/>
                </a:cxn>
                <a:cxn ang="0">
                  <a:pos x="28" y="46"/>
                </a:cxn>
                <a:cxn ang="0">
                  <a:pos x="26" y="46"/>
                </a:cxn>
                <a:cxn ang="0">
                  <a:pos x="2" y="46"/>
                </a:cxn>
                <a:cxn ang="0">
                  <a:pos x="2" y="46"/>
                </a:cxn>
                <a:cxn ang="0">
                  <a:pos x="2" y="46"/>
                </a:cxn>
                <a:cxn ang="0">
                  <a:pos x="0" y="45"/>
                </a:cxn>
                <a:cxn ang="0">
                  <a:pos x="0" y="45"/>
                </a:cxn>
                <a:cxn ang="0">
                  <a:pos x="0" y="43"/>
                </a:cxn>
                <a:cxn ang="0">
                  <a:pos x="2" y="42"/>
                </a:cxn>
                <a:cxn ang="0">
                  <a:pos x="2" y="42"/>
                </a:cxn>
                <a:cxn ang="0">
                  <a:pos x="2" y="42"/>
                </a:cxn>
                <a:cxn ang="0">
                  <a:pos x="12" y="7"/>
                </a:cxn>
                <a:cxn ang="0">
                  <a:pos x="3" y="12"/>
                </a:cxn>
                <a:cxn ang="0">
                  <a:pos x="2" y="12"/>
                </a:cxn>
                <a:cxn ang="0">
                  <a:pos x="0" y="12"/>
                </a:cxn>
                <a:cxn ang="0">
                  <a:pos x="0" y="12"/>
                </a:cxn>
                <a:cxn ang="0">
                  <a:pos x="0" y="10"/>
                </a:cxn>
                <a:cxn ang="0">
                  <a:pos x="0" y="9"/>
                </a:cxn>
                <a:cxn ang="0">
                  <a:pos x="0" y="9"/>
                </a:cxn>
                <a:cxn ang="0">
                  <a:pos x="0" y="7"/>
                </a:cxn>
                <a:cxn ang="0">
                  <a:pos x="12" y="1"/>
                </a:cxn>
                <a:cxn ang="0">
                  <a:pos x="12" y="0"/>
                </a:cxn>
                <a:cxn ang="0">
                  <a:pos x="12" y="0"/>
                </a:cxn>
                <a:cxn ang="0">
                  <a:pos x="14" y="0"/>
                </a:cxn>
                <a:cxn ang="0">
                  <a:pos x="15" y="0"/>
                </a:cxn>
                <a:cxn ang="0">
                  <a:pos x="17" y="0"/>
                </a:cxn>
                <a:cxn ang="0">
                  <a:pos x="17" y="0"/>
                </a:cxn>
                <a:cxn ang="0">
                  <a:pos x="18" y="1"/>
                </a:cxn>
                <a:cxn ang="0">
                  <a:pos x="18" y="1"/>
                </a:cxn>
                <a:cxn ang="0">
                  <a:pos x="26" y="42"/>
                </a:cxn>
                <a:cxn ang="0">
                  <a:pos x="26" y="42"/>
                </a:cxn>
                <a:cxn ang="0">
                  <a:pos x="28" y="42"/>
                </a:cxn>
                <a:cxn ang="0">
                  <a:pos x="28" y="43"/>
                </a:cxn>
                <a:cxn ang="0">
                  <a:pos x="28" y="45"/>
                </a:cxn>
              </a:cxnLst>
              <a:rect l="0" t="0" r="r" b="b"/>
              <a:pathLst>
                <a:path w="28" h="46">
                  <a:moveTo>
                    <a:pt x="28" y="45"/>
                  </a:moveTo>
                  <a:lnTo>
                    <a:pt x="28" y="45"/>
                  </a:lnTo>
                  <a:lnTo>
                    <a:pt x="28" y="45"/>
                  </a:lnTo>
                  <a:lnTo>
                    <a:pt x="28" y="45"/>
                  </a:lnTo>
                  <a:lnTo>
                    <a:pt x="28" y="46"/>
                  </a:lnTo>
                  <a:lnTo>
                    <a:pt x="28" y="46"/>
                  </a:lnTo>
                  <a:lnTo>
                    <a:pt x="26" y="46"/>
                  </a:lnTo>
                  <a:lnTo>
                    <a:pt x="26" y="46"/>
                  </a:lnTo>
                  <a:lnTo>
                    <a:pt x="26" y="46"/>
                  </a:lnTo>
                  <a:lnTo>
                    <a:pt x="2" y="46"/>
                  </a:lnTo>
                  <a:lnTo>
                    <a:pt x="2" y="46"/>
                  </a:lnTo>
                  <a:lnTo>
                    <a:pt x="2" y="46"/>
                  </a:lnTo>
                  <a:lnTo>
                    <a:pt x="2" y="46"/>
                  </a:lnTo>
                  <a:lnTo>
                    <a:pt x="2" y="46"/>
                  </a:lnTo>
                  <a:lnTo>
                    <a:pt x="2" y="46"/>
                  </a:lnTo>
                  <a:lnTo>
                    <a:pt x="0" y="45"/>
                  </a:lnTo>
                  <a:lnTo>
                    <a:pt x="0" y="45"/>
                  </a:lnTo>
                  <a:lnTo>
                    <a:pt x="0" y="45"/>
                  </a:lnTo>
                  <a:lnTo>
                    <a:pt x="0" y="45"/>
                  </a:lnTo>
                  <a:lnTo>
                    <a:pt x="0" y="43"/>
                  </a:lnTo>
                  <a:lnTo>
                    <a:pt x="0" y="43"/>
                  </a:lnTo>
                  <a:lnTo>
                    <a:pt x="2" y="42"/>
                  </a:lnTo>
                  <a:lnTo>
                    <a:pt x="2" y="42"/>
                  </a:lnTo>
                  <a:lnTo>
                    <a:pt x="2" y="42"/>
                  </a:lnTo>
                  <a:lnTo>
                    <a:pt x="2" y="42"/>
                  </a:lnTo>
                  <a:lnTo>
                    <a:pt x="2" y="42"/>
                  </a:lnTo>
                  <a:lnTo>
                    <a:pt x="12" y="42"/>
                  </a:lnTo>
                  <a:lnTo>
                    <a:pt x="12" y="7"/>
                  </a:lnTo>
                  <a:lnTo>
                    <a:pt x="3" y="12"/>
                  </a:lnTo>
                  <a:lnTo>
                    <a:pt x="3" y="12"/>
                  </a:lnTo>
                  <a:lnTo>
                    <a:pt x="2" y="12"/>
                  </a:lnTo>
                  <a:lnTo>
                    <a:pt x="2"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2" y="7"/>
                  </a:lnTo>
                  <a:lnTo>
                    <a:pt x="12" y="1"/>
                  </a:lnTo>
                  <a:lnTo>
                    <a:pt x="12" y="1"/>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8" y="1"/>
                  </a:lnTo>
                  <a:lnTo>
                    <a:pt x="18" y="1"/>
                  </a:lnTo>
                  <a:lnTo>
                    <a:pt x="18" y="1"/>
                  </a:lnTo>
                  <a:lnTo>
                    <a:pt x="18" y="42"/>
                  </a:lnTo>
                  <a:lnTo>
                    <a:pt x="26" y="42"/>
                  </a:lnTo>
                  <a:lnTo>
                    <a:pt x="26" y="42"/>
                  </a:lnTo>
                  <a:lnTo>
                    <a:pt x="26" y="42"/>
                  </a:lnTo>
                  <a:lnTo>
                    <a:pt x="26" y="42"/>
                  </a:lnTo>
                  <a:lnTo>
                    <a:pt x="28" y="42"/>
                  </a:lnTo>
                  <a:lnTo>
                    <a:pt x="28" y="42"/>
                  </a:lnTo>
                  <a:lnTo>
                    <a:pt x="28" y="43"/>
                  </a:lnTo>
                  <a:lnTo>
                    <a:pt x="28" y="43"/>
                  </a:lnTo>
                  <a:lnTo>
                    <a:pt x="28" y="45"/>
                  </a:lnTo>
                  <a:lnTo>
                    <a:pt x="28"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2" name="Freeform 50"/>
            <p:cNvSpPr>
              <a:spLocks noEditPoints="1"/>
            </p:cNvSpPr>
            <p:nvPr/>
          </p:nvSpPr>
          <p:spPr bwMode="auto">
            <a:xfrm>
              <a:off x="3835" y="1943"/>
              <a:ext cx="14" cy="22"/>
            </a:xfrm>
            <a:custGeom>
              <a:avLst/>
              <a:gdLst/>
              <a:ahLst/>
              <a:cxnLst>
                <a:cxn ang="0">
                  <a:pos x="32" y="24"/>
                </a:cxn>
                <a:cxn ang="0">
                  <a:pos x="30" y="33"/>
                </a:cxn>
                <a:cxn ang="0">
                  <a:pos x="29" y="41"/>
                </a:cxn>
                <a:cxn ang="0">
                  <a:pos x="23" y="47"/>
                </a:cxn>
                <a:cxn ang="0">
                  <a:pos x="20" y="47"/>
                </a:cxn>
                <a:cxn ang="0">
                  <a:pos x="15" y="48"/>
                </a:cxn>
                <a:cxn ang="0">
                  <a:pos x="8" y="47"/>
                </a:cxn>
                <a:cxn ang="0">
                  <a:pos x="3" y="42"/>
                </a:cxn>
                <a:cxn ang="0">
                  <a:pos x="0" y="35"/>
                </a:cxn>
                <a:cxn ang="0">
                  <a:pos x="0" y="24"/>
                </a:cxn>
                <a:cxn ang="0">
                  <a:pos x="0" y="15"/>
                </a:cxn>
                <a:cxn ang="0">
                  <a:pos x="3" y="8"/>
                </a:cxn>
                <a:cxn ang="0">
                  <a:pos x="6" y="5"/>
                </a:cxn>
                <a:cxn ang="0">
                  <a:pos x="9" y="2"/>
                </a:cxn>
                <a:cxn ang="0">
                  <a:pos x="17" y="0"/>
                </a:cxn>
                <a:cxn ang="0">
                  <a:pos x="24" y="2"/>
                </a:cxn>
                <a:cxn ang="0">
                  <a:pos x="26" y="5"/>
                </a:cxn>
                <a:cxn ang="0">
                  <a:pos x="29" y="6"/>
                </a:cxn>
                <a:cxn ang="0">
                  <a:pos x="32" y="14"/>
                </a:cxn>
                <a:cxn ang="0">
                  <a:pos x="32" y="24"/>
                </a:cxn>
                <a:cxn ang="0">
                  <a:pos x="26" y="24"/>
                </a:cxn>
                <a:cxn ang="0">
                  <a:pos x="26" y="18"/>
                </a:cxn>
                <a:cxn ang="0">
                  <a:pos x="24" y="14"/>
                </a:cxn>
                <a:cxn ang="0">
                  <a:pos x="23" y="9"/>
                </a:cxn>
                <a:cxn ang="0">
                  <a:pos x="21" y="8"/>
                </a:cxn>
                <a:cxn ang="0">
                  <a:pos x="20" y="6"/>
                </a:cxn>
                <a:cxn ang="0">
                  <a:pos x="17" y="6"/>
                </a:cxn>
                <a:cxn ang="0">
                  <a:pos x="11" y="8"/>
                </a:cxn>
                <a:cxn ang="0">
                  <a:pos x="8" y="11"/>
                </a:cxn>
                <a:cxn ang="0">
                  <a:pos x="6" y="17"/>
                </a:cxn>
                <a:cxn ang="0">
                  <a:pos x="6" y="24"/>
                </a:cxn>
                <a:cxn ang="0">
                  <a:pos x="6" y="33"/>
                </a:cxn>
                <a:cxn ang="0">
                  <a:pos x="9" y="39"/>
                </a:cxn>
                <a:cxn ang="0">
                  <a:pos x="11" y="42"/>
                </a:cxn>
                <a:cxn ang="0">
                  <a:pos x="15" y="42"/>
                </a:cxn>
                <a:cxn ang="0">
                  <a:pos x="20" y="42"/>
                </a:cxn>
                <a:cxn ang="0">
                  <a:pos x="21" y="41"/>
                </a:cxn>
                <a:cxn ang="0">
                  <a:pos x="24" y="38"/>
                </a:cxn>
                <a:cxn ang="0">
                  <a:pos x="24" y="33"/>
                </a:cxn>
                <a:cxn ang="0">
                  <a:pos x="26" y="29"/>
                </a:cxn>
                <a:cxn ang="0">
                  <a:pos x="26" y="24"/>
                </a:cxn>
              </a:cxnLst>
              <a:rect l="0" t="0" r="r" b="b"/>
              <a:pathLst>
                <a:path w="32" h="48">
                  <a:moveTo>
                    <a:pt x="32" y="24"/>
                  </a:moveTo>
                  <a:lnTo>
                    <a:pt x="32" y="24"/>
                  </a:lnTo>
                  <a:lnTo>
                    <a:pt x="30" y="33"/>
                  </a:lnTo>
                  <a:lnTo>
                    <a:pt x="30" y="33"/>
                  </a:lnTo>
                  <a:lnTo>
                    <a:pt x="29" y="41"/>
                  </a:lnTo>
                  <a:lnTo>
                    <a:pt x="29" y="41"/>
                  </a:lnTo>
                  <a:lnTo>
                    <a:pt x="26" y="44"/>
                  </a:lnTo>
                  <a:lnTo>
                    <a:pt x="23" y="47"/>
                  </a:lnTo>
                  <a:lnTo>
                    <a:pt x="23" y="47"/>
                  </a:lnTo>
                  <a:lnTo>
                    <a:pt x="20" y="47"/>
                  </a:lnTo>
                  <a:lnTo>
                    <a:pt x="15" y="48"/>
                  </a:lnTo>
                  <a:lnTo>
                    <a:pt x="15" y="48"/>
                  </a:lnTo>
                  <a:lnTo>
                    <a:pt x="8" y="47"/>
                  </a:lnTo>
                  <a:lnTo>
                    <a:pt x="8" y="47"/>
                  </a:lnTo>
                  <a:lnTo>
                    <a:pt x="5" y="44"/>
                  </a:lnTo>
                  <a:lnTo>
                    <a:pt x="3" y="42"/>
                  </a:lnTo>
                  <a:lnTo>
                    <a:pt x="3" y="42"/>
                  </a:lnTo>
                  <a:lnTo>
                    <a:pt x="0" y="35"/>
                  </a:lnTo>
                  <a:lnTo>
                    <a:pt x="0" y="35"/>
                  </a:lnTo>
                  <a:lnTo>
                    <a:pt x="0" y="24"/>
                  </a:lnTo>
                  <a:lnTo>
                    <a:pt x="0" y="24"/>
                  </a:lnTo>
                  <a:lnTo>
                    <a:pt x="0" y="15"/>
                  </a:lnTo>
                  <a:lnTo>
                    <a:pt x="0" y="15"/>
                  </a:lnTo>
                  <a:lnTo>
                    <a:pt x="3" y="8"/>
                  </a:lnTo>
                  <a:lnTo>
                    <a:pt x="3" y="8"/>
                  </a:lnTo>
                  <a:lnTo>
                    <a:pt x="6" y="5"/>
                  </a:lnTo>
                  <a:lnTo>
                    <a:pt x="9" y="2"/>
                  </a:lnTo>
                  <a:lnTo>
                    <a:pt x="9" y="2"/>
                  </a:lnTo>
                  <a:lnTo>
                    <a:pt x="12" y="2"/>
                  </a:lnTo>
                  <a:lnTo>
                    <a:pt x="17" y="0"/>
                  </a:lnTo>
                  <a:lnTo>
                    <a:pt x="17" y="0"/>
                  </a:lnTo>
                  <a:lnTo>
                    <a:pt x="24" y="2"/>
                  </a:lnTo>
                  <a:lnTo>
                    <a:pt x="24" y="2"/>
                  </a:lnTo>
                  <a:lnTo>
                    <a:pt x="26" y="5"/>
                  </a:lnTo>
                  <a:lnTo>
                    <a:pt x="29" y="6"/>
                  </a:lnTo>
                  <a:lnTo>
                    <a:pt x="29" y="6"/>
                  </a:lnTo>
                  <a:lnTo>
                    <a:pt x="32" y="14"/>
                  </a:lnTo>
                  <a:lnTo>
                    <a:pt x="32" y="14"/>
                  </a:lnTo>
                  <a:lnTo>
                    <a:pt x="32" y="24"/>
                  </a:lnTo>
                  <a:lnTo>
                    <a:pt x="32" y="24"/>
                  </a:lnTo>
                  <a:close/>
                  <a:moveTo>
                    <a:pt x="26" y="24"/>
                  </a:moveTo>
                  <a:lnTo>
                    <a:pt x="26" y="24"/>
                  </a:lnTo>
                  <a:lnTo>
                    <a:pt x="26" y="18"/>
                  </a:lnTo>
                  <a:lnTo>
                    <a:pt x="26" y="18"/>
                  </a:lnTo>
                  <a:lnTo>
                    <a:pt x="24" y="14"/>
                  </a:lnTo>
                  <a:lnTo>
                    <a:pt x="24" y="14"/>
                  </a:lnTo>
                  <a:lnTo>
                    <a:pt x="23" y="9"/>
                  </a:lnTo>
                  <a:lnTo>
                    <a:pt x="23" y="9"/>
                  </a:lnTo>
                  <a:lnTo>
                    <a:pt x="21" y="8"/>
                  </a:lnTo>
                  <a:lnTo>
                    <a:pt x="21" y="8"/>
                  </a:lnTo>
                  <a:lnTo>
                    <a:pt x="20" y="6"/>
                  </a:lnTo>
                  <a:lnTo>
                    <a:pt x="20" y="6"/>
                  </a:lnTo>
                  <a:lnTo>
                    <a:pt x="17" y="6"/>
                  </a:lnTo>
                  <a:lnTo>
                    <a:pt x="17" y="6"/>
                  </a:lnTo>
                  <a:lnTo>
                    <a:pt x="11" y="8"/>
                  </a:lnTo>
                  <a:lnTo>
                    <a:pt x="11" y="8"/>
                  </a:lnTo>
                  <a:lnTo>
                    <a:pt x="8" y="11"/>
                  </a:lnTo>
                  <a:lnTo>
                    <a:pt x="8" y="11"/>
                  </a:lnTo>
                  <a:lnTo>
                    <a:pt x="6" y="17"/>
                  </a:lnTo>
                  <a:lnTo>
                    <a:pt x="6" y="17"/>
                  </a:lnTo>
                  <a:lnTo>
                    <a:pt x="6" y="24"/>
                  </a:lnTo>
                  <a:lnTo>
                    <a:pt x="6" y="24"/>
                  </a:lnTo>
                  <a:lnTo>
                    <a:pt x="6" y="33"/>
                  </a:lnTo>
                  <a:lnTo>
                    <a:pt x="6" y="33"/>
                  </a:lnTo>
                  <a:lnTo>
                    <a:pt x="9" y="39"/>
                  </a:lnTo>
                  <a:lnTo>
                    <a:pt x="9" y="39"/>
                  </a:lnTo>
                  <a:lnTo>
                    <a:pt x="11" y="42"/>
                  </a:lnTo>
                  <a:lnTo>
                    <a:pt x="11" y="42"/>
                  </a:lnTo>
                  <a:lnTo>
                    <a:pt x="15" y="42"/>
                  </a:lnTo>
                  <a:lnTo>
                    <a:pt x="15" y="42"/>
                  </a:lnTo>
                  <a:lnTo>
                    <a:pt x="20" y="42"/>
                  </a:lnTo>
                  <a:lnTo>
                    <a:pt x="20" y="42"/>
                  </a:lnTo>
                  <a:lnTo>
                    <a:pt x="21" y="41"/>
                  </a:lnTo>
                  <a:lnTo>
                    <a:pt x="21" y="41"/>
                  </a:lnTo>
                  <a:lnTo>
                    <a:pt x="24" y="38"/>
                  </a:lnTo>
                  <a:lnTo>
                    <a:pt x="24" y="38"/>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3" name="Freeform 51"/>
            <p:cNvSpPr>
              <a:spLocks noEditPoints="1"/>
            </p:cNvSpPr>
            <p:nvPr/>
          </p:nvSpPr>
          <p:spPr bwMode="auto">
            <a:xfrm>
              <a:off x="3634" y="1905"/>
              <a:ext cx="15" cy="21"/>
            </a:xfrm>
            <a:custGeom>
              <a:avLst/>
              <a:gdLst/>
              <a:ahLst/>
              <a:cxnLst>
                <a:cxn ang="0">
                  <a:pos x="32" y="24"/>
                </a:cxn>
                <a:cxn ang="0">
                  <a:pos x="32" y="33"/>
                </a:cxn>
                <a:cxn ang="0">
                  <a:pos x="29" y="40"/>
                </a:cxn>
                <a:cxn ang="0">
                  <a:pos x="23" y="45"/>
                </a:cxn>
                <a:cxn ang="0">
                  <a:pos x="20" y="46"/>
                </a:cxn>
                <a:cxn ang="0">
                  <a:pos x="15" y="46"/>
                </a:cxn>
                <a:cxn ang="0">
                  <a:pos x="8" y="45"/>
                </a:cxn>
                <a:cxn ang="0">
                  <a:pos x="3" y="40"/>
                </a:cxn>
                <a:cxn ang="0">
                  <a:pos x="0" y="33"/>
                </a:cxn>
                <a:cxn ang="0">
                  <a:pos x="0" y="24"/>
                </a:cxn>
                <a:cxn ang="0">
                  <a:pos x="0" y="13"/>
                </a:cxn>
                <a:cxn ang="0">
                  <a:pos x="3" y="6"/>
                </a:cxn>
                <a:cxn ang="0">
                  <a:pos x="6" y="3"/>
                </a:cxn>
                <a:cxn ang="0">
                  <a:pos x="9" y="1"/>
                </a:cxn>
                <a:cxn ang="0">
                  <a:pos x="17" y="0"/>
                </a:cxn>
                <a:cxn ang="0">
                  <a:pos x="20" y="0"/>
                </a:cxn>
                <a:cxn ang="0">
                  <a:pos x="24" y="1"/>
                </a:cxn>
                <a:cxn ang="0">
                  <a:pos x="29" y="6"/>
                </a:cxn>
                <a:cxn ang="0">
                  <a:pos x="32" y="13"/>
                </a:cxn>
                <a:cxn ang="0">
                  <a:pos x="32" y="24"/>
                </a:cxn>
                <a:cxn ang="0">
                  <a:pos x="26" y="24"/>
                </a:cxn>
                <a:cxn ang="0">
                  <a:pos x="26" y="18"/>
                </a:cxn>
                <a:cxn ang="0">
                  <a:pos x="24" y="13"/>
                </a:cxn>
                <a:cxn ang="0">
                  <a:pos x="23" y="9"/>
                </a:cxn>
                <a:cxn ang="0">
                  <a:pos x="21" y="7"/>
                </a:cxn>
                <a:cxn ang="0">
                  <a:pos x="20" y="6"/>
                </a:cxn>
                <a:cxn ang="0">
                  <a:pos x="17" y="4"/>
                </a:cxn>
                <a:cxn ang="0">
                  <a:pos x="11" y="6"/>
                </a:cxn>
                <a:cxn ang="0">
                  <a:pos x="8" y="10"/>
                </a:cxn>
                <a:cxn ang="0">
                  <a:pos x="6" y="16"/>
                </a:cxn>
                <a:cxn ang="0">
                  <a:pos x="6" y="22"/>
                </a:cxn>
                <a:cxn ang="0">
                  <a:pos x="6" y="31"/>
                </a:cxn>
                <a:cxn ang="0">
                  <a:pos x="9" y="37"/>
                </a:cxn>
                <a:cxn ang="0">
                  <a:pos x="12" y="40"/>
                </a:cxn>
                <a:cxn ang="0">
                  <a:pos x="15" y="42"/>
                </a:cxn>
                <a:cxn ang="0">
                  <a:pos x="20" y="42"/>
                </a:cxn>
                <a:cxn ang="0">
                  <a:pos x="21" y="39"/>
                </a:cxn>
                <a:cxn ang="0">
                  <a:pos x="24" y="37"/>
                </a:cxn>
                <a:cxn ang="0">
                  <a:pos x="24" y="33"/>
                </a:cxn>
                <a:cxn ang="0">
                  <a:pos x="26" y="28"/>
                </a:cxn>
                <a:cxn ang="0">
                  <a:pos x="26" y="24"/>
                </a:cxn>
              </a:cxnLst>
              <a:rect l="0" t="0" r="r" b="b"/>
              <a:pathLst>
                <a:path w="32" h="46">
                  <a:moveTo>
                    <a:pt x="32" y="24"/>
                  </a:moveTo>
                  <a:lnTo>
                    <a:pt x="32" y="24"/>
                  </a:lnTo>
                  <a:lnTo>
                    <a:pt x="32" y="33"/>
                  </a:lnTo>
                  <a:lnTo>
                    <a:pt x="32" y="33"/>
                  </a:lnTo>
                  <a:lnTo>
                    <a:pt x="29" y="40"/>
                  </a:lnTo>
                  <a:lnTo>
                    <a:pt x="29" y="40"/>
                  </a:lnTo>
                  <a:lnTo>
                    <a:pt x="26" y="43"/>
                  </a:lnTo>
                  <a:lnTo>
                    <a:pt x="23" y="45"/>
                  </a:lnTo>
                  <a:lnTo>
                    <a:pt x="23" y="45"/>
                  </a:lnTo>
                  <a:lnTo>
                    <a:pt x="20" y="46"/>
                  </a:lnTo>
                  <a:lnTo>
                    <a:pt x="15" y="46"/>
                  </a:lnTo>
                  <a:lnTo>
                    <a:pt x="15" y="46"/>
                  </a:lnTo>
                  <a:lnTo>
                    <a:pt x="8" y="45"/>
                  </a:lnTo>
                  <a:lnTo>
                    <a:pt x="8" y="45"/>
                  </a:lnTo>
                  <a:lnTo>
                    <a:pt x="6" y="43"/>
                  </a:lnTo>
                  <a:lnTo>
                    <a:pt x="3" y="40"/>
                  </a:lnTo>
                  <a:lnTo>
                    <a:pt x="3" y="40"/>
                  </a:lnTo>
                  <a:lnTo>
                    <a:pt x="0" y="33"/>
                  </a:lnTo>
                  <a:lnTo>
                    <a:pt x="0" y="33"/>
                  </a:lnTo>
                  <a:lnTo>
                    <a:pt x="0" y="24"/>
                  </a:lnTo>
                  <a:lnTo>
                    <a:pt x="0" y="24"/>
                  </a:lnTo>
                  <a:lnTo>
                    <a:pt x="0" y="13"/>
                  </a:lnTo>
                  <a:lnTo>
                    <a:pt x="0" y="13"/>
                  </a:lnTo>
                  <a:lnTo>
                    <a:pt x="3" y="6"/>
                  </a:lnTo>
                  <a:lnTo>
                    <a:pt x="3" y="6"/>
                  </a:lnTo>
                  <a:lnTo>
                    <a:pt x="6" y="3"/>
                  </a:lnTo>
                  <a:lnTo>
                    <a:pt x="9" y="1"/>
                  </a:lnTo>
                  <a:lnTo>
                    <a:pt x="9" y="1"/>
                  </a:lnTo>
                  <a:lnTo>
                    <a:pt x="12" y="0"/>
                  </a:lnTo>
                  <a:lnTo>
                    <a:pt x="17" y="0"/>
                  </a:lnTo>
                  <a:lnTo>
                    <a:pt x="17" y="0"/>
                  </a:lnTo>
                  <a:lnTo>
                    <a:pt x="20" y="0"/>
                  </a:lnTo>
                  <a:lnTo>
                    <a:pt x="24" y="1"/>
                  </a:lnTo>
                  <a:lnTo>
                    <a:pt x="24" y="1"/>
                  </a:lnTo>
                  <a:lnTo>
                    <a:pt x="26" y="3"/>
                  </a:lnTo>
                  <a:lnTo>
                    <a:pt x="29" y="6"/>
                  </a:lnTo>
                  <a:lnTo>
                    <a:pt x="29" y="6"/>
                  </a:lnTo>
                  <a:lnTo>
                    <a:pt x="32" y="13"/>
                  </a:lnTo>
                  <a:lnTo>
                    <a:pt x="32" y="13"/>
                  </a:lnTo>
                  <a:lnTo>
                    <a:pt x="32" y="24"/>
                  </a:lnTo>
                  <a:lnTo>
                    <a:pt x="32" y="24"/>
                  </a:lnTo>
                  <a:close/>
                  <a:moveTo>
                    <a:pt x="26" y="24"/>
                  </a:moveTo>
                  <a:lnTo>
                    <a:pt x="26" y="24"/>
                  </a:lnTo>
                  <a:lnTo>
                    <a:pt x="26" y="18"/>
                  </a:lnTo>
                  <a:lnTo>
                    <a:pt x="26" y="18"/>
                  </a:lnTo>
                  <a:lnTo>
                    <a:pt x="24" y="13"/>
                  </a:lnTo>
                  <a:lnTo>
                    <a:pt x="24" y="13"/>
                  </a:lnTo>
                  <a:lnTo>
                    <a:pt x="23" y="9"/>
                  </a:lnTo>
                  <a:lnTo>
                    <a:pt x="23" y="9"/>
                  </a:lnTo>
                  <a:lnTo>
                    <a:pt x="21" y="7"/>
                  </a:lnTo>
                  <a:lnTo>
                    <a:pt x="21" y="7"/>
                  </a:lnTo>
                  <a:lnTo>
                    <a:pt x="20" y="6"/>
                  </a:lnTo>
                  <a:lnTo>
                    <a:pt x="20" y="6"/>
                  </a:lnTo>
                  <a:lnTo>
                    <a:pt x="17" y="4"/>
                  </a:lnTo>
                  <a:lnTo>
                    <a:pt x="17" y="4"/>
                  </a:lnTo>
                  <a:lnTo>
                    <a:pt x="11" y="6"/>
                  </a:lnTo>
                  <a:lnTo>
                    <a:pt x="11" y="6"/>
                  </a:lnTo>
                  <a:lnTo>
                    <a:pt x="8" y="10"/>
                  </a:lnTo>
                  <a:lnTo>
                    <a:pt x="8" y="10"/>
                  </a:lnTo>
                  <a:lnTo>
                    <a:pt x="6" y="16"/>
                  </a:lnTo>
                  <a:lnTo>
                    <a:pt x="6" y="16"/>
                  </a:lnTo>
                  <a:lnTo>
                    <a:pt x="6" y="22"/>
                  </a:lnTo>
                  <a:lnTo>
                    <a:pt x="6" y="22"/>
                  </a:lnTo>
                  <a:lnTo>
                    <a:pt x="6" y="31"/>
                  </a:lnTo>
                  <a:lnTo>
                    <a:pt x="6" y="31"/>
                  </a:lnTo>
                  <a:lnTo>
                    <a:pt x="9" y="37"/>
                  </a:lnTo>
                  <a:lnTo>
                    <a:pt x="9" y="37"/>
                  </a:lnTo>
                  <a:lnTo>
                    <a:pt x="12" y="40"/>
                  </a:lnTo>
                  <a:lnTo>
                    <a:pt x="12" y="40"/>
                  </a:lnTo>
                  <a:lnTo>
                    <a:pt x="15" y="42"/>
                  </a:lnTo>
                  <a:lnTo>
                    <a:pt x="15" y="42"/>
                  </a:lnTo>
                  <a:lnTo>
                    <a:pt x="20" y="42"/>
                  </a:lnTo>
                  <a:lnTo>
                    <a:pt x="20" y="42"/>
                  </a:lnTo>
                  <a:lnTo>
                    <a:pt x="21" y="39"/>
                  </a:lnTo>
                  <a:lnTo>
                    <a:pt x="21" y="39"/>
                  </a:lnTo>
                  <a:lnTo>
                    <a:pt x="24" y="37"/>
                  </a:lnTo>
                  <a:lnTo>
                    <a:pt x="24" y="37"/>
                  </a:lnTo>
                  <a:lnTo>
                    <a:pt x="24" y="33"/>
                  </a:lnTo>
                  <a:lnTo>
                    <a:pt x="24"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4" name="Freeform 52"/>
            <p:cNvSpPr>
              <a:spLocks/>
            </p:cNvSpPr>
            <p:nvPr/>
          </p:nvSpPr>
          <p:spPr bwMode="auto">
            <a:xfrm>
              <a:off x="3804" y="1907"/>
              <a:ext cx="13" cy="22"/>
            </a:xfrm>
            <a:custGeom>
              <a:avLst/>
              <a:gdLst/>
              <a:ahLst/>
              <a:cxnLst>
                <a:cxn ang="0">
                  <a:pos x="27" y="44"/>
                </a:cxn>
                <a:cxn ang="0">
                  <a:pos x="27" y="46"/>
                </a:cxn>
                <a:cxn ang="0">
                  <a:pos x="27" y="47"/>
                </a:cxn>
                <a:cxn ang="0">
                  <a:pos x="25" y="47"/>
                </a:cxn>
                <a:cxn ang="0">
                  <a:pos x="1" y="47"/>
                </a:cxn>
                <a:cxn ang="0">
                  <a:pos x="1" y="47"/>
                </a:cxn>
                <a:cxn ang="0">
                  <a:pos x="0" y="47"/>
                </a:cxn>
                <a:cxn ang="0">
                  <a:pos x="0" y="46"/>
                </a:cxn>
                <a:cxn ang="0">
                  <a:pos x="0" y="44"/>
                </a:cxn>
                <a:cxn ang="0">
                  <a:pos x="0" y="44"/>
                </a:cxn>
                <a:cxn ang="0">
                  <a:pos x="0" y="42"/>
                </a:cxn>
                <a:cxn ang="0">
                  <a:pos x="1" y="42"/>
                </a:cxn>
                <a:cxn ang="0">
                  <a:pos x="1" y="42"/>
                </a:cxn>
                <a:cxn ang="0">
                  <a:pos x="10" y="8"/>
                </a:cxn>
                <a:cxn ang="0">
                  <a:pos x="1" y="12"/>
                </a:cxn>
                <a:cxn ang="0">
                  <a:pos x="1" y="12"/>
                </a:cxn>
                <a:cxn ang="0">
                  <a:pos x="0" y="12"/>
                </a:cxn>
                <a:cxn ang="0">
                  <a:pos x="0" y="12"/>
                </a:cxn>
                <a:cxn ang="0">
                  <a:pos x="0" y="11"/>
                </a:cxn>
                <a:cxn ang="0">
                  <a:pos x="0" y="9"/>
                </a:cxn>
                <a:cxn ang="0">
                  <a:pos x="0" y="9"/>
                </a:cxn>
                <a:cxn ang="0">
                  <a:pos x="0" y="8"/>
                </a:cxn>
                <a:cxn ang="0">
                  <a:pos x="12" y="2"/>
                </a:cxn>
                <a:cxn ang="0">
                  <a:pos x="12" y="0"/>
                </a:cxn>
                <a:cxn ang="0">
                  <a:pos x="12" y="0"/>
                </a:cxn>
                <a:cxn ang="0">
                  <a:pos x="13" y="0"/>
                </a:cxn>
                <a:cxn ang="0">
                  <a:pos x="15" y="0"/>
                </a:cxn>
                <a:cxn ang="0">
                  <a:pos x="16" y="0"/>
                </a:cxn>
                <a:cxn ang="0">
                  <a:pos x="16" y="0"/>
                </a:cxn>
                <a:cxn ang="0">
                  <a:pos x="16" y="2"/>
                </a:cxn>
                <a:cxn ang="0">
                  <a:pos x="16" y="2"/>
                </a:cxn>
                <a:cxn ang="0">
                  <a:pos x="25" y="42"/>
                </a:cxn>
                <a:cxn ang="0">
                  <a:pos x="25" y="42"/>
                </a:cxn>
                <a:cxn ang="0">
                  <a:pos x="27" y="42"/>
                </a:cxn>
                <a:cxn ang="0">
                  <a:pos x="27" y="44"/>
                </a:cxn>
                <a:cxn ang="0">
                  <a:pos x="27" y="44"/>
                </a:cxn>
              </a:cxnLst>
              <a:rect l="0" t="0" r="r" b="b"/>
              <a:pathLst>
                <a:path w="27" h="47">
                  <a:moveTo>
                    <a:pt x="27" y="44"/>
                  </a:moveTo>
                  <a:lnTo>
                    <a:pt x="27" y="44"/>
                  </a:lnTo>
                  <a:lnTo>
                    <a:pt x="27" y="46"/>
                  </a:lnTo>
                  <a:lnTo>
                    <a:pt x="27" y="46"/>
                  </a:lnTo>
                  <a:lnTo>
                    <a:pt x="27" y="47"/>
                  </a:lnTo>
                  <a:lnTo>
                    <a:pt x="27" y="47"/>
                  </a:lnTo>
                  <a:lnTo>
                    <a:pt x="25" y="47"/>
                  </a:lnTo>
                  <a:lnTo>
                    <a:pt x="25" y="47"/>
                  </a:lnTo>
                  <a:lnTo>
                    <a:pt x="25" y="47"/>
                  </a:lnTo>
                  <a:lnTo>
                    <a:pt x="1" y="47"/>
                  </a:lnTo>
                  <a:lnTo>
                    <a:pt x="1" y="47"/>
                  </a:lnTo>
                  <a:lnTo>
                    <a:pt x="1" y="47"/>
                  </a:lnTo>
                  <a:lnTo>
                    <a:pt x="1" y="47"/>
                  </a:lnTo>
                  <a:lnTo>
                    <a:pt x="0" y="47"/>
                  </a:lnTo>
                  <a:lnTo>
                    <a:pt x="0" y="47"/>
                  </a:lnTo>
                  <a:lnTo>
                    <a:pt x="0" y="46"/>
                  </a:lnTo>
                  <a:lnTo>
                    <a:pt x="0" y="46"/>
                  </a:lnTo>
                  <a:lnTo>
                    <a:pt x="0" y="44"/>
                  </a:lnTo>
                  <a:lnTo>
                    <a:pt x="0" y="44"/>
                  </a:lnTo>
                  <a:lnTo>
                    <a:pt x="0" y="44"/>
                  </a:lnTo>
                  <a:lnTo>
                    <a:pt x="0" y="44"/>
                  </a:lnTo>
                  <a:lnTo>
                    <a:pt x="0" y="42"/>
                  </a:lnTo>
                  <a:lnTo>
                    <a:pt x="0" y="42"/>
                  </a:lnTo>
                  <a:lnTo>
                    <a:pt x="1" y="42"/>
                  </a:lnTo>
                  <a:lnTo>
                    <a:pt x="1" y="42"/>
                  </a:lnTo>
                  <a:lnTo>
                    <a:pt x="1" y="42"/>
                  </a:lnTo>
                  <a:lnTo>
                    <a:pt x="10" y="42"/>
                  </a:lnTo>
                  <a:lnTo>
                    <a:pt x="10" y="8"/>
                  </a:lnTo>
                  <a:lnTo>
                    <a:pt x="1" y="12"/>
                  </a:lnTo>
                  <a:lnTo>
                    <a:pt x="1" y="12"/>
                  </a:lnTo>
                  <a:lnTo>
                    <a:pt x="1" y="12"/>
                  </a:lnTo>
                  <a:lnTo>
                    <a:pt x="1"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1" y="8"/>
                  </a:lnTo>
                  <a:lnTo>
                    <a:pt x="12" y="2"/>
                  </a:lnTo>
                  <a:lnTo>
                    <a:pt x="12" y="2"/>
                  </a:lnTo>
                  <a:lnTo>
                    <a:pt x="12" y="0"/>
                  </a:lnTo>
                  <a:lnTo>
                    <a:pt x="12" y="0"/>
                  </a:lnTo>
                  <a:lnTo>
                    <a:pt x="12" y="0"/>
                  </a:lnTo>
                  <a:lnTo>
                    <a:pt x="12" y="0"/>
                  </a:lnTo>
                  <a:lnTo>
                    <a:pt x="13" y="0"/>
                  </a:lnTo>
                  <a:lnTo>
                    <a:pt x="13" y="0"/>
                  </a:lnTo>
                  <a:lnTo>
                    <a:pt x="15" y="0"/>
                  </a:lnTo>
                  <a:lnTo>
                    <a:pt x="15" y="0"/>
                  </a:lnTo>
                  <a:lnTo>
                    <a:pt x="16" y="0"/>
                  </a:lnTo>
                  <a:lnTo>
                    <a:pt x="16" y="0"/>
                  </a:lnTo>
                  <a:lnTo>
                    <a:pt x="16" y="0"/>
                  </a:lnTo>
                  <a:lnTo>
                    <a:pt x="16" y="0"/>
                  </a:lnTo>
                  <a:lnTo>
                    <a:pt x="16" y="2"/>
                  </a:lnTo>
                  <a:lnTo>
                    <a:pt x="16" y="2"/>
                  </a:lnTo>
                  <a:lnTo>
                    <a:pt x="16" y="2"/>
                  </a:lnTo>
                  <a:lnTo>
                    <a:pt x="16" y="42"/>
                  </a:lnTo>
                  <a:lnTo>
                    <a:pt x="25" y="42"/>
                  </a:lnTo>
                  <a:lnTo>
                    <a:pt x="25" y="42"/>
                  </a:lnTo>
                  <a:lnTo>
                    <a:pt x="25" y="42"/>
                  </a:lnTo>
                  <a:lnTo>
                    <a:pt x="25" y="42"/>
                  </a:lnTo>
                  <a:lnTo>
                    <a:pt x="27" y="42"/>
                  </a:lnTo>
                  <a:lnTo>
                    <a:pt x="27" y="42"/>
                  </a:lnTo>
                  <a:lnTo>
                    <a:pt x="27" y="44"/>
                  </a:lnTo>
                  <a:lnTo>
                    <a:pt x="27" y="44"/>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5" name="Freeform 53"/>
            <p:cNvSpPr>
              <a:spLocks noEditPoints="1"/>
            </p:cNvSpPr>
            <p:nvPr/>
          </p:nvSpPr>
          <p:spPr bwMode="auto">
            <a:xfrm>
              <a:off x="3834" y="1907"/>
              <a:ext cx="14" cy="22"/>
            </a:xfrm>
            <a:custGeom>
              <a:avLst/>
              <a:gdLst/>
              <a:ahLst/>
              <a:cxnLst>
                <a:cxn ang="0">
                  <a:pos x="32" y="24"/>
                </a:cxn>
                <a:cxn ang="0">
                  <a:pos x="30" y="33"/>
                </a:cxn>
                <a:cxn ang="0">
                  <a:pos x="29" y="41"/>
                </a:cxn>
                <a:cxn ang="0">
                  <a:pos x="23" y="46"/>
                </a:cxn>
                <a:cxn ang="0">
                  <a:pos x="20" y="47"/>
                </a:cxn>
                <a:cxn ang="0">
                  <a:pos x="15" y="47"/>
                </a:cxn>
                <a:cxn ang="0">
                  <a:pos x="8" y="46"/>
                </a:cxn>
                <a:cxn ang="0">
                  <a:pos x="3" y="41"/>
                </a:cxn>
                <a:cxn ang="0">
                  <a:pos x="0" y="33"/>
                </a:cxn>
                <a:cxn ang="0">
                  <a:pos x="0" y="24"/>
                </a:cxn>
                <a:cxn ang="0">
                  <a:pos x="0" y="14"/>
                </a:cxn>
                <a:cxn ang="0">
                  <a:pos x="3" y="6"/>
                </a:cxn>
                <a:cxn ang="0">
                  <a:pos x="6" y="3"/>
                </a:cxn>
                <a:cxn ang="0">
                  <a:pos x="9" y="2"/>
                </a:cxn>
                <a:cxn ang="0">
                  <a:pos x="17" y="0"/>
                </a:cxn>
                <a:cxn ang="0">
                  <a:pos x="24" y="2"/>
                </a:cxn>
                <a:cxn ang="0">
                  <a:pos x="26" y="3"/>
                </a:cxn>
                <a:cxn ang="0">
                  <a:pos x="29" y="6"/>
                </a:cxn>
                <a:cxn ang="0">
                  <a:pos x="30" y="14"/>
                </a:cxn>
                <a:cxn ang="0">
                  <a:pos x="32" y="24"/>
                </a:cxn>
                <a:cxn ang="0">
                  <a:pos x="26" y="24"/>
                </a:cxn>
                <a:cxn ang="0">
                  <a:pos x="26" y="18"/>
                </a:cxn>
                <a:cxn ang="0">
                  <a:pos x="24" y="14"/>
                </a:cxn>
                <a:cxn ang="0">
                  <a:pos x="23" y="9"/>
                </a:cxn>
                <a:cxn ang="0">
                  <a:pos x="21" y="8"/>
                </a:cxn>
                <a:cxn ang="0">
                  <a:pos x="18" y="6"/>
                </a:cxn>
                <a:cxn ang="0">
                  <a:pos x="15" y="5"/>
                </a:cxn>
                <a:cxn ang="0">
                  <a:pos x="11" y="6"/>
                </a:cxn>
                <a:cxn ang="0">
                  <a:pos x="8" y="11"/>
                </a:cxn>
                <a:cxn ang="0">
                  <a:pos x="6" y="17"/>
                </a:cxn>
                <a:cxn ang="0">
                  <a:pos x="6" y="23"/>
                </a:cxn>
                <a:cxn ang="0">
                  <a:pos x="6" y="32"/>
                </a:cxn>
                <a:cxn ang="0">
                  <a:pos x="8" y="38"/>
                </a:cxn>
                <a:cxn ang="0">
                  <a:pos x="11" y="41"/>
                </a:cxn>
                <a:cxn ang="0">
                  <a:pos x="15" y="42"/>
                </a:cxn>
                <a:cxn ang="0">
                  <a:pos x="20" y="42"/>
                </a:cxn>
                <a:cxn ang="0">
                  <a:pos x="21" y="39"/>
                </a:cxn>
                <a:cxn ang="0">
                  <a:pos x="24" y="38"/>
                </a:cxn>
                <a:cxn ang="0">
                  <a:pos x="24" y="33"/>
                </a:cxn>
                <a:cxn ang="0">
                  <a:pos x="26" y="29"/>
                </a:cxn>
                <a:cxn ang="0">
                  <a:pos x="26" y="24"/>
                </a:cxn>
              </a:cxnLst>
              <a:rect l="0" t="0" r="r" b="b"/>
              <a:pathLst>
                <a:path w="32" h="47">
                  <a:moveTo>
                    <a:pt x="32" y="24"/>
                  </a:moveTo>
                  <a:lnTo>
                    <a:pt x="32" y="24"/>
                  </a:lnTo>
                  <a:lnTo>
                    <a:pt x="30" y="33"/>
                  </a:lnTo>
                  <a:lnTo>
                    <a:pt x="30" y="33"/>
                  </a:lnTo>
                  <a:lnTo>
                    <a:pt x="29" y="41"/>
                  </a:lnTo>
                  <a:lnTo>
                    <a:pt x="29" y="41"/>
                  </a:lnTo>
                  <a:lnTo>
                    <a:pt x="26" y="44"/>
                  </a:lnTo>
                  <a:lnTo>
                    <a:pt x="23" y="46"/>
                  </a:lnTo>
                  <a:lnTo>
                    <a:pt x="23" y="46"/>
                  </a:lnTo>
                  <a:lnTo>
                    <a:pt x="20" y="47"/>
                  </a:lnTo>
                  <a:lnTo>
                    <a:pt x="15" y="47"/>
                  </a:lnTo>
                  <a:lnTo>
                    <a:pt x="15" y="47"/>
                  </a:lnTo>
                  <a:lnTo>
                    <a:pt x="8" y="46"/>
                  </a:lnTo>
                  <a:lnTo>
                    <a:pt x="8" y="46"/>
                  </a:lnTo>
                  <a:lnTo>
                    <a:pt x="5" y="44"/>
                  </a:lnTo>
                  <a:lnTo>
                    <a:pt x="3" y="41"/>
                  </a:lnTo>
                  <a:lnTo>
                    <a:pt x="3" y="41"/>
                  </a:lnTo>
                  <a:lnTo>
                    <a:pt x="0" y="33"/>
                  </a:lnTo>
                  <a:lnTo>
                    <a:pt x="0" y="33"/>
                  </a:lnTo>
                  <a:lnTo>
                    <a:pt x="0" y="24"/>
                  </a:lnTo>
                  <a:lnTo>
                    <a:pt x="0" y="24"/>
                  </a:lnTo>
                  <a:lnTo>
                    <a:pt x="0" y="14"/>
                  </a:lnTo>
                  <a:lnTo>
                    <a:pt x="0" y="14"/>
                  </a:lnTo>
                  <a:lnTo>
                    <a:pt x="3" y="6"/>
                  </a:lnTo>
                  <a:lnTo>
                    <a:pt x="3" y="6"/>
                  </a:lnTo>
                  <a:lnTo>
                    <a:pt x="6" y="3"/>
                  </a:lnTo>
                  <a:lnTo>
                    <a:pt x="9" y="2"/>
                  </a:lnTo>
                  <a:lnTo>
                    <a:pt x="9" y="2"/>
                  </a:lnTo>
                  <a:lnTo>
                    <a:pt x="12" y="0"/>
                  </a:lnTo>
                  <a:lnTo>
                    <a:pt x="17" y="0"/>
                  </a:lnTo>
                  <a:lnTo>
                    <a:pt x="17" y="0"/>
                  </a:lnTo>
                  <a:lnTo>
                    <a:pt x="24" y="2"/>
                  </a:lnTo>
                  <a:lnTo>
                    <a:pt x="24" y="2"/>
                  </a:lnTo>
                  <a:lnTo>
                    <a:pt x="26" y="3"/>
                  </a:lnTo>
                  <a:lnTo>
                    <a:pt x="29" y="6"/>
                  </a:lnTo>
                  <a:lnTo>
                    <a:pt x="29" y="6"/>
                  </a:lnTo>
                  <a:lnTo>
                    <a:pt x="30" y="14"/>
                  </a:lnTo>
                  <a:lnTo>
                    <a:pt x="30" y="14"/>
                  </a:lnTo>
                  <a:lnTo>
                    <a:pt x="32" y="24"/>
                  </a:lnTo>
                  <a:lnTo>
                    <a:pt x="32" y="24"/>
                  </a:lnTo>
                  <a:close/>
                  <a:moveTo>
                    <a:pt x="26" y="24"/>
                  </a:moveTo>
                  <a:lnTo>
                    <a:pt x="26" y="24"/>
                  </a:lnTo>
                  <a:lnTo>
                    <a:pt x="26" y="18"/>
                  </a:lnTo>
                  <a:lnTo>
                    <a:pt x="26" y="18"/>
                  </a:lnTo>
                  <a:lnTo>
                    <a:pt x="24" y="14"/>
                  </a:lnTo>
                  <a:lnTo>
                    <a:pt x="24" y="14"/>
                  </a:lnTo>
                  <a:lnTo>
                    <a:pt x="23" y="9"/>
                  </a:lnTo>
                  <a:lnTo>
                    <a:pt x="23" y="9"/>
                  </a:lnTo>
                  <a:lnTo>
                    <a:pt x="21" y="8"/>
                  </a:lnTo>
                  <a:lnTo>
                    <a:pt x="21" y="8"/>
                  </a:lnTo>
                  <a:lnTo>
                    <a:pt x="18" y="6"/>
                  </a:lnTo>
                  <a:lnTo>
                    <a:pt x="18" y="6"/>
                  </a:lnTo>
                  <a:lnTo>
                    <a:pt x="15" y="5"/>
                  </a:lnTo>
                  <a:lnTo>
                    <a:pt x="15" y="5"/>
                  </a:lnTo>
                  <a:lnTo>
                    <a:pt x="11" y="6"/>
                  </a:lnTo>
                  <a:lnTo>
                    <a:pt x="11" y="6"/>
                  </a:lnTo>
                  <a:lnTo>
                    <a:pt x="8" y="11"/>
                  </a:lnTo>
                  <a:lnTo>
                    <a:pt x="8" y="11"/>
                  </a:lnTo>
                  <a:lnTo>
                    <a:pt x="6" y="17"/>
                  </a:lnTo>
                  <a:lnTo>
                    <a:pt x="6" y="17"/>
                  </a:lnTo>
                  <a:lnTo>
                    <a:pt x="6" y="23"/>
                  </a:lnTo>
                  <a:lnTo>
                    <a:pt x="6" y="23"/>
                  </a:lnTo>
                  <a:lnTo>
                    <a:pt x="6" y="32"/>
                  </a:lnTo>
                  <a:lnTo>
                    <a:pt x="6" y="32"/>
                  </a:lnTo>
                  <a:lnTo>
                    <a:pt x="8" y="38"/>
                  </a:lnTo>
                  <a:lnTo>
                    <a:pt x="8" y="38"/>
                  </a:lnTo>
                  <a:lnTo>
                    <a:pt x="11" y="41"/>
                  </a:lnTo>
                  <a:lnTo>
                    <a:pt x="11" y="41"/>
                  </a:lnTo>
                  <a:lnTo>
                    <a:pt x="15" y="42"/>
                  </a:lnTo>
                  <a:lnTo>
                    <a:pt x="15" y="42"/>
                  </a:lnTo>
                  <a:lnTo>
                    <a:pt x="20" y="42"/>
                  </a:lnTo>
                  <a:lnTo>
                    <a:pt x="20" y="42"/>
                  </a:lnTo>
                  <a:lnTo>
                    <a:pt x="21" y="39"/>
                  </a:lnTo>
                  <a:lnTo>
                    <a:pt x="21" y="39"/>
                  </a:lnTo>
                  <a:lnTo>
                    <a:pt x="24" y="38"/>
                  </a:lnTo>
                  <a:lnTo>
                    <a:pt x="24" y="38"/>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6" name="Freeform 54"/>
            <p:cNvSpPr>
              <a:spLocks/>
            </p:cNvSpPr>
            <p:nvPr/>
          </p:nvSpPr>
          <p:spPr bwMode="auto">
            <a:xfrm>
              <a:off x="3866" y="1905"/>
              <a:ext cx="11" cy="21"/>
            </a:xfrm>
            <a:custGeom>
              <a:avLst/>
              <a:gdLst/>
              <a:ahLst/>
              <a:cxnLst>
                <a:cxn ang="0">
                  <a:pos x="26" y="45"/>
                </a:cxn>
                <a:cxn ang="0">
                  <a:pos x="26" y="45"/>
                </a:cxn>
                <a:cxn ang="0">
                  <a:pos x="26" y="46"/>
                </a:cxn>
                <a:cxn ang="0">
                  <a:pos x="26" y="46"/>
                </a:cxn>
                <a:cxn ang="0">
                  <a:pos x="2" y="46"/>
                </a:cxn>
                <a:cxn ang="0">
                  <a:pos x="0" y="46"/>
                </a:cxn>
                <a:cxn ang="0">
                  <a:pos x="0" y="46"/>
                </a:cxn>
                <a:cxn ang="0">
                  <a:pos x="0" y="45"/>
                </a:cxn>
                <a:cxn ang="0">
                  <a:pos x="0" y="45"/>
                </a:cxn>
                <a:cxn ang="0">
                  <a:pos x="0" y="43"/>
                </a:cxn>
                <a:cxn ang="0">
                  <a:pos x="0" y="42"/>
                </a:cxn>
                <a:cxn ang="0">
                  <a:pos x="0" y="42"/>
                </a:cxn>
                <a:cxn ang="0">
                  <a:pos x="2" y="42"/>
                </a:cxn>
                <a:cxn ang="0">
                  <a:pos x="11" y="7"/>
                </a:cxn>
                <a:cxn ang="0">
                  <a:pos x="2" y="12"/>
                </a:cxn>
                <a:cxn ang="0">
                  <a:pos x="0" y="12"/>
                </a:cxn>
                <a:cxn ang="0">
                  <a:pos x="0" y="12"/>
                </a:cxn>
                <a:cxn ang="0">
                  <a:pos x="0" y="12"/>
                </a:cxn>
                <a:cxn ang="0">
                  <a:pos x="0" y="10"/>
                </a:cxn>
                <a:cxn ang="0">
                  <a:pos x="0" y="9"/>
                </a:cxn>
                <a:cxn ang="0">
                  <a:pos x="0" y="9"/>
                </a:cxn>
                <a:cxn ang="0">
                  <a:pos x="0" y="7"/>
                </a:cxn>
                <a:cxn ang="0">
                  <a:pos x="11" y="1"/>
                </a:cxn>
                <a:cxn ang="0">
                  <a:pos x="12" y="0"/>
                </a:cxn>
                <a:cxn ang="0">
                  <a:pos x="12" y="0"/>
                </a:cxn>
                <a:cxn ang="0">
                  <a:pos x="12" y="0"/>
                </a:cxn>
                <a:cxn ang="0">
                  <a:pos x="14" y="0"/>
                </a:cxn>
                <a:cxn ang="0">
                  <a:pos x="15" y="0"/>
                </a:cxn>
                <a:cxn ang="0">
                  <a:pos x="17" y="0"/>
                </a:cxn>
                <a:cxn ang="0">
                  <a:pos x="17" y="1"/>
                </a:cxn>
                <a:cxn ang="0">
                  <a:pos x="17" y="1"/>
                </a:cxn>
                <a:cxn ang="0">
                  <a:pos x="26" y="42"/>
                </a:cxn>
                <a:cxn ang="0">
                  <a:pos x="26" y="42"/>
                </a:cxn>
                <a:cxn ang="0">
                  <a:pos x="26" y="42"/>
                </a:cxn>
                <a:cxn ang="0">
                  <a:pos x="26" y="43"/>
                </a:cxn>
                <a:cxn ang="0">
                  <a:pos x="26" y="45"/>
                </a:cxn>
              </a:cxnLst>
              <a:rect l="0" t="0" r="r" b="b"/>
              <a:pathLst>
                <a:path w="26" h="46">
                  <a:moveTo>
                    <a:pt x="26" y="45"/>
                  </a:moveTo>
                  <a:lnTo>
                    <a:pt x="26" y="45"/>
                  </a:lnTo>
                  <a:lnTo>
                    <a:pt x="26" y="45"/>
                  </a:lnTo>
                  <a:lnTo>
                    <a:pt x="26" y="45"/>
                  </a:lnTo>
                  <a:lnTo>
                    <a:pt x="26" y="46"/>
                  </a:lnTo>
                  <a:lnTo>
                    <a:pt x="26" y="46"/>
                  </a:lnTo>
                  <a:lnTo>
                    <a:pt x="26" y="46"/>
                  </a:lnTo>
                  <a:lnTo>
                    <a:pt x="26" y="46"/>
                  </a:lnTo>
                  <a:lnTo>
                    <a:pt x="26" y="46"/>
                  </a:lnTo>
                  <a:lnTo>
                    <a:pt x="2" y="46"/>
                  </a:lnTo>
                  <a:lnTo>
                    <a:pt x="2"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2" y="42"/>
                  </a:lnTo>
                  <a:lnTo>
                    <a:pt x="11" y="42"/>
                  </a:lnTo>
                  <a:lnTo>
                    <a:pt x="11" y="7"/>
                  </a:lnTo>
                  <a:lnTo>
                    <a:pt x="2" y="12"/>
                  </a:lnTo>
                  <a:lnTo>
                    <a:pt x="2"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1"/>
                  </a:lnTo>
                  <a:lnTo>
                    <a:pt x="17" y="1"/>
                  </a:lnTo>
                  <a:lnTo>
                    <a:pt x="17" y="1"/>
                  </a:lnTo>
                  <a:lnTo>
                    <a:pt x="17" y="42"/>
                  </a:lnTo>
                  <a:lnTo>
                    <a:pt x="26" y="42"/>
                  </a:lnTo>
                  <a:lnTo>
                    <a:pt x="26" y="42"/>
                  </a:lnTo>
                  <a:lnTo>
                    <a:pt x="26" y="42"/>
                  </a:lnTo>
                  <a:lnTo>
                    <a:pt x="26" y="42"/>
                  </a:lnTo>
                  <a:lnTo>
                    <a:pt x="26" y="42"/>
                  </a:lnTo>
                  <a:lnTo>
                    <a:pt x="26" y="42"/>
                  </a:lnTo>
                  <a:lnTo>
                    <a:pt x="26" y="43"/>
                  </a:lnTo>
                  <a:lnTo>
                    <a:pt x="26" y="43"/>
                  </a:lnTo>
                  <a:lnTo>
                    <a:pt x="26" y="45"/>
                  </a:lnTo>
                  <a:lnTo>
                    <a:pt x="26"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7" name="Freeform 55"/>
            <p:cNvSpPr>
              <a:spLocks noEditPoints="1"/>
            </p:cNvSpPr>
            <p:nvPr/>
          </p:nvSpPr>
          <p:spPr bwMode="auto">
            <a:xfrm>
              <a:off x="3891" y="1905"/>
              <a:ext cx="15" cy="21"/>
            </a:xfrm>
            <a:custGeom>
              <a:avLst/>
              <a:gdLst/>
              <a:ahLst/>
              <a:cxnLst>
                <a:cxn ang="0">
                  <a:pos x="33" y="24"/>
                </a:cxn>
                <a:cxn ang="0">
                  <a:pos x="32" y="33"/>
                </a:cxn>
                <a:cxn ang="0">
                  <a:pos x="29" y="40"/>
                </a:cxn>
                <a:cxn ang="0">
                  <a:pos x="24" y="45"/>
                </a:cxn>
                <a:cxn ang="0">
                  <a:pos x="20" y="46"/>
                </a:cxn>
                <a:cxn ang="0">
                  <a:pos x="17" y="46"/>
                </a:cxn>
                <a:cxn ang="0">
                  <a:pos x="9" y="45"/>
                </a:cxn>
                <a:cxn ang="0">
                  <a:pos x="5" y="40"/>
                </a:cxn>
                <a:cxn ang="0">
                  <a:pos x="2" y="33"/>
                </a:cxn>
                <a:cxn ang="0">
                  <a:pos x="0" y="24"/>
                </a:cxn>
                <a:cxn ang="0">
                  <a:pos x="2" y="13"/>
                </a:cxn>
                <a:cxn ang="0">
                  <a:pos x="5" y="6"/>
                </a:cxn>
                <a:cxn ang="0">
                  <a:pos x="6" y="3"/>
                </a:cxn>
                <a:cxn ang="0">
                  <a:pos x="9" y="1"/>
                </a:cxn>
                <a:cxn ang="0">
                  <a:pos x="17" y="0"/>
                </a:cxn>
                <a:cxn ang="0">
                  <a:pos x="21" y="0"/>
                </a:cxn>
                <a:cxn ang="0">
                  <a:pos x="24" y="1"/>
                </a:cxn>
                <a:cxn ang="0">
                  <a:pos x="29" y="6"/>
                </a:cxn>
                <a:cxn ang="0">
                  <a:pos x="32" y="13"/>
                </a:cxn>
                <a:cxn ang="0">
                  <a:pos x="33" y="24"/>
                </a:cxn>
                <a:cxn ang="0">
                  <a:pos x="26" y="24"/>
                </a:cxn>
                <a:cxn ang="0">
                  <a:pos x="26" y="18"/>
                </a:cxn>
                <a:cxn ang="0">
                  <a:pos x="26" y="13"/>
                </a:cxn>
                <a:cxn ang="0">
                  <a:pos x="24" y="9"/>
                </a:cxn>
                <a:cxn ang="0">
                  <a:pos x="23" y="7"/>
                </a:cxn>
                <a:cxn ang="0">
                  <a:pos x="20" y="6"/>
                </a:cxn>
                <a:cxn ang="0">
                  <a:pos x="17" y="4"/>
                </a:cxn>
                <a:cxn ang="0">
                  <a:pos x="12" y="6"/>
                </a:cxn>
                <a:cxn ang="0">
                  <a:pos x="9" y="10"/>
                </a:cxn>
                <a:cxn ang="0">
                  <a:pos x="8" y="16"/>
                </a:cxn>
                <a:cxn ang="0">
                  <a:pos x="8" y="22"/>
                </a:cxn>
                <a:cxn ang="0">
                  <a:pos x="8" y="31"/>
                </a:cxn>
                <a:cxn ang="0">
                  <a:pos x="9" y="37"/>
                </a:cxn>
                <a:cxn ang="0">
                  <a:pos x="12" y="40"/>
                </a:cxn>
                <a:cxn ang="0">
                  <a:pos x="17" y="42"/>
                </a:cxn>
                <a:cxn ang="0">
                  <a:pos x="20" y="42"/>
                </a:cxn>
                <a:cxn ang="0">
                  <a:pos x="23" y="39"/>
                </a:cxn>
                <a:cxn ang="0">
                  <a:pos x="24" y="37"/>
                </a:cxn>
                <a:cxn ang="0">
                  <a:pos x="26" y="33"/>
                </a:cxn>
                <a:cxn ang="0">
                  <a:pos x="26" y="28"/>
                </a:cxn>
                <a:cxn ang="0">
                  <a:pos x="26" y="24"/>
                </a:cxn>
              </a:cxnLst>
              <a:rect l="0" t="0" r="r" b="b"/>
              <a:pathLst>
                <a:path w="33" h="46">
                  <a:moveTo>
                    <a:pt x="33" y="24"/>
                  </a:moveTo>
                  <a:lnTo>
                    <a:pt x="33" y="24"/>
                  </a:lnTo>
                  <a:lnTo>
                    <a:pt x="32" y="33"/>
                  </a:lnTo>
                  <a:lnTo>
                    <a:pt x="32" y="33"/>
                  </a:lnTo>
                  <a:lnTo>
                    <a:pt x="29" y="40"/>
                  </a:lnTo>
                  <a:lnTo>
                    <a:pt x="29" y="40"/>
                  </a:lnTo>
                  <a:lnTo>
                    <a:pt x="27" y="43"/>
                  </a:lnTo>
                  <a:lnTo>
                    <a:pt x="24" y="45"/>
                  </a:lnTo>
                  <a:lnTo>
                    <a:pt x="24" y="45"/>
                  </a:lnTo>
                  <a:lnTo>
                    <a:pt x="20" y="46"/>
                  </a:lnTo>
                  <a:lnTo>
                    <a:pt x="17" y="46"/>
                  </a:lnTo>
                  <a:lnTo>
                    <a:pt x="17" y="46"/>
                  </a:lnTo>
                  <a:lnTo>
                    <a:pt x="9" y="45"/>
                  </a:lnTo>
                  <a:lnTo>
                    <a:pt x="9" y="45"/>
                  </a:lnTo>
                  <a:lnTo>
                    <a:pt x="6" y="43"/>
                  </a:lnTo>
                  <a:lnTo>
                    <a:pt x="5" y="40"/>
                  </a:lnTo>
                  <a:lnTo>
                    <a:pt x="5" y="40"/>
                  </a:lnTo>
                  <a:lnTo>
                    <a:pt x="2" y="33"/>
                  </a:lnTo>
                  <a:lnTo>
                    <a:pt x="2" y="33"/>
                  </a:lnTo>
                  <a:lnTo>
                    <a:pt x="0" y="24"/>
                  </a:lnTo>
                  <a:lnTo>
                    <a:pt x="0" y="24"/>
                  </a:lnTo>
                  <a:lnTo>
                    <a:pt x="2" y="13"/>
                  </a:lnTo>
                  <a:lnTo>
                    <a:pt x="2" y="13"/>
                  </a:lnTo>
                  <a:lnTo>
                    <a:pt x="5" y="6"/>
                  </a:lnTo>
                  <a:lnTo>
                    <a:pt x="5" y="6"/>
                  </a:lnTo>
                  <a:lnTo>
                    <a:pt x="6" y="3"/>
                  </a:lnTo>
                  <a:lnTo>
                    <a:pt x="9" y="1"/>
                  </a:lnTo>
                  <a:lnTo>
                    <a:pt x="9" y="1"/>
                  </a:lnTo>
                  <a:lnTo>
                    <a:pt x="12" y="0"/>
                  </a:lnTo>
                  <a:lnTo>
                    <a:pt x="17" y="0"/>
                  </a:lnTo>
                  <a:lnTo>
                    <a:pt x="17" y="0"/>
                  </a:lnTo>
                  <a:lnTo>
                    <a:pt x="21" y="0"/>
                  </a:lnTo>
                  <a:lnTo>
                    <a:pt x="24" y="1"/>
                  </a:lnTo>
                  <a:lnTo>
                    <a:pt x="24" y="1"/>
                  </a:lnTo>
                  <a:lnTo>
                    <a:pt x="27" y="3"/>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9"/>
                  </a:lnTo>
                  <a:lnTo>
                    <a:pt x="24" y="9"/>
                  </a:lnTo>
                  <a:lnTo>
                    <a:pt x="23" y="7"/>
                  </a:lnTo>
                  <a:lnTo>
                    <a:pt x="23" y="7"/>
                  </a:lnTo>
                  <a:lnTo>
                    <a:pt x="20" y="6"/>
                  </a:lnTo>
                  <a:lnTo>
                    <a:pt x="20" y="6"/>
                  </a:lnTo>
                  <a:lnTo>
                    <a:pt x="17" y="4"/>
                  </a:lnTo>
                  <a:lnTo>
                    <a:pt x="17" y="4"/>
                  </a:lnTo>
                  <a:lnTo>
                    <a:pt x="12" y="6"/>
                  </a:lnTo>
                  <a:lnTo>
                    <a:pt x="12" y="6"/>
                  </a:lnTo>
                  <a:lnTo>
                    <a:pt x="9" y="10"/>
                  </a:lnTo>
                  <a:lnTo>
                    <a:pt x="9" y="10"/>
                  </a:lnTo>
                  <a:lnTo>
                    <a:pt x="8" y="16"/>
                  </a:lnTo>
                  <a:lnTo>
                    <a:pt x="8" y="16"/>
                  </a:lnTo>
                  <a:lnTo>
                    <a:pt x="8" y="22"/>
                  </a:lnTo>
                  <a:lnTo>
                    <a:pt x="8" y="22"/>
                  </a:lnTo>
                  <a:lnTo>
                    <a:pt x="8" y="31"/>
                  </a:lnTo>
                  <a:lnTo>
                    <a:pt x="8" y="31"/>
                  </a:lnTo>
                  <a:lnTo>
                    <a:pt x="9" y="37"/>
                  </a:lnTo>
                  <a:lnTo>
                    <a:pt x="9" y="37"/>
                  </a:lnTo>
                  <a:lnTo>
                    <a:pt x="12" y="40"/>
                  </a:lnTo>
                  <a:lnTo>
                    <a:pt x="12" y="40"/>
                  </a:lnTo>
                  <a:lnTo>
                    <a:pt x="17" y="42"/>
                  </a:lnTo>
                  <a:lnTo>
                    <a:pt x="17" y="42"/>
                  </a:lnTo>
                  <a:lnTo>
                    <a:pt x="20" y="42"/>
                  </a:lnTo>
                  <a:lnTo>
                    <a:pt x="20" y="42"/>
                  </a:lnTo>
                  <a:lnTo>
                    <a:pt x="23" y="39"/>
                  </a:lnTo>
                  <a:lnTo>
                    <a:pt x="23" y="39"/>
                  </a:lnTo>
                  <a:lnTo>
                    <a:pt x="24" y="37"/>
                  </a:lnTo>
                  <a:lnTo>
                    <a:pt x="24" y="37"/>
                  </a:lnTo>
                  <a:lnTo>
                    <a:pt x="26" y="33"/>
                  </a:lnTo>
                  <a:lnTo>
                    <a:pt x="26"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8" name="Freeform 56"/>
            <p:cNvSpPr>
              <a:spLocks/>
            </p:cNvSpPr>
            <p:nvPr/>
          </p:nvSpPr>
          <p:spPr bwMode="auto">
            <a:xfrm>
              <a:off x="3807" y="2111"/>
              <a:ext cx="13" cy="21"/>
            </a:xfrm>
            <a:custGeom>
              <a:avLst/>
              <a:gdLst/>
              <a:ahLst/>
              <a:cxnLst>
                <a:cxn ang="0">
                  <a:pos x="27" y="44"/>
                </a:cxn>
                <a:cxn ang="0">
                  <a:pos x="27" y="45"/>
                </a:cxn>
                <a:cxn ang="0">
                  <a:pos x="27" y="45"/>
                </a:cxn>
                <a:cxn ang="0">
                  <a:pos x="25" y="47"/>
                </a:cxn>
                <a:cxn ang="0">
                  <a:pos x="1" y="47"/>
                </a:cxn>
                <a:cxn ang="0">
                  <a:pos x="1" y="47"/>
                </a:cxn>
                <a:cxn ang="0">
                  <a:pos x="1" y="45"/>
                </a:cxn>
                <a:cxn ang="0">
                  <a:pos x="0" y="45"/>
                </a:cxn>
                <a:cxn ang="0">
                  <a:pos x="0" y="44"/>
                </a:cxn>
                <a:cxn ang="0">
                  <a:pos x="0" y="42"/>
                </a:cxn>
                <a:cxn ang="0">
                  <a:pos x="1" y="42"/>
                </a:cxn>
                <a:cxn ang="0">
                  <a:pos x="1" y="42"/>
                </a:cxn>
                <a:cxn ang="0">
                  <a:pos x="1" y="42"/>
                </a:cxn>
                <a:cxn ang="0">
                  <a:pos x="12" y="6"/>
                </a:cxn>
                <a:cxn ang="0">
                  <a:pos x="3" y="12"/>
                </a:cxn>
                <a:cxn ang="0">
                  <a:pos x="1" y="12"/>
                </a:cxn>
                <a:cxn ang="0">
                  <a:pos x="0" y="12"/>
                </a:cxn>
                <a:cxn ang="0">
                  <a:pos x="0" y="11"/>
                </a:cxn>
                <a:cxn ang="0">
                  <a:pos x="0" y="11"/>
                </a:cxn>
                <a:cxn ang="0">
                  <a:pos x="0" y="9"/>
                </a:cxn>
                <a:cxn ang="0">
                  <a:pos x="0" y="8"/>
                </a:cxn>
                <a:cxn ang="0">
                  <a:pos x="1" y="8"/>
                </a:cxn>
                <a:cxn ang="0">
                  <a:pos x="12" y="0"/>
                </a:cxn>
                <a:cxn ang="0">
                  <a:pos x="12" y="0"/>
                </a:cxn>
                <a:cxn ang="0">
                  <a:pos x="12" y="0"/>
                </a:cxn>
                <a:cxn ang="0">
                  <a:pos x="13" y="0"/>
                </a:cxn>
                <a:cxn ang="0">
                  <a:pos x="15" y="0"/>
                </a:cxn>
                <a:cxn ang="0">
                  <a:pos x="16" y="0"/>
                </a:cxn>
                <a:cxn ang="0">
                  <a:pos x="16" y="0"/>
                </a:cxn>
                <a:cxn ang="0">
                  <a:pos x="18" y="0"/>
                </a:cxn>
                <a:cxn ang="0">
                  <a:pos x="18" y="2"/>
                </a:cxn>
                <a:cxn ang="0">
                  <a:pos x="25" y="42"/>
                </a:cxn>
                <a:cxn ang="0">
                  <a:pos x="25" y="42"/>
                </a:cxn>
                <a:cxn ang="0">
                  <a:pos x="27" y="42"/>
                </a:cxn>
                <a:cxn ang="0">
                  <a:pos x="27" y="42"/>
                </a:cxn>
                <a:cxn ang="0">
                  <a:pos x="27" y="44"/>
                </a:cxn>
              </a:cxnLst>
              <a:rect l="0" t="0" r="r" b="b"/>
              <a:pathLst>
                <a:path w="27" h="47">
                  <a:moveTo>
                    <a:pt x="27" y="44"/>
                  </a:moveTo>
                  <a:lnTo>
                    <a:pt x="27" y="44"/>
                  </a:lnTo>
                  <a:lnTo>
                    <a:pt x="27" y="45"/>
                  </a:lnTo>
                  <a:lnTo>
                    <a:pt x="27" y="45"/>
                  </a:lnTo>
                  <a:lnTo>
                    <a:pt x="27" y="45"/>
                  </a:lnTo>
                  <a:lnTo>
                    <a:pt x="27" y="45"/>
                  </a:lnTo>
                  <a:lnTo>
                    <a:pt x="25" y="47"/>
                  </a:lnTo>
                  <a:lnTo>
                    <a:pt x="25" y="47"/>
                  </a:lnTo>
                  <a:lnTo>
                    <a:pt x="25" y="47"/>
                  </a:lnTo>
                  <a:lnTo>
                    <a:pt x="1" y="47"/>
                  </a:lnTo>
                  <a:lnTo>
                    <a:pt x="1" y="47"/>
                  </a:lnTo>
                  <a:lnTo>
                    <a:pt x="1" y="47"/>
                  </a:lnTo>
                  <a:lnTo>
                    <a:pt x="1" y="47"/>
                  </a:lnTo>
                  <a:lnTo>
                    <a:pt x="1" y="45"/>
                  </a:lnTo>
                  <a:lnTo>
                    <a:pt x="1" y="45"/>
                  </a:lnTo>
                  <a:lnTo>
                    <a:pt x="0" y="45"/>
                  </a:lnTo>
                  <a:lnTo>
                    <a:pt x="0" y="45"/>
                  </a:lnTo>
                  <a:lnTo>
                    <a:pt x="0" y="44"/>
                  </a:lnTo>
                  <a:lnTo>
                    <a:pt x="0" y="44"/>
                  </a:lnTo>
                  <a:lnTo>
                    <a:pt x="0" y="42"/>
                  </a:lnTo>
                  <a:lnTo>
                    <a:pt x="0" y="42"/>
                  </a:lnTo>
                  <a:lnTo>
                    <a:pt x="1" y="42"/>
                  </a:lnTo>
                  <a:lnTo>
                    <a:pt x="1" y="42"/>
                  </a:lnTo>
                  <a:lnTo>
                    <a:pt x="1" y="42"/>
                  </a:lnTo>
                  <a:lnTo>
                    <a:pt x="1" y="42"/>
                  </a:lnTo>
                  <a:lnTo>
                    <a:pt x="1" y="42"/>
                  </a:lnTo>
                  <a:lnTo>
                    <a:pt x="12" y="42"/>
                  </a:lnTo>
                  <a:lnTo>
                    <a:pt x="12" y="6"/>
                  </a:lnTo>
                  <a:lnTo>
                    <a:pt x="3" y="12"/>
                  </a:lnTo>
                  <a:lnTo>
                    <a:pt x="3" y="12"/>
                  </a:lnTo>
                  <a:lnTo>
                    <a:pt x="1" y="12"/>
                  </a:lnTo>
                  <a:lnTo>
                    <a:pt x="1" y="12"/>
                  </a:lnTo>
                  <a:lnTo>
                    <a:pt x="0" y="12"/>
                  </a:lnTo>
                  <a:lnTo>
                    <a:pt x="0" y="12"/>
                  </a:lnTo>
                  <a:lnTo>
                    <a:pt x="0" y="11"/>
                  </a:lnTo>
                  <a:lnTo>
                    <a:pt x="0" y="11"/>
                  </a:lnTo>
                  <a:lnTo>
                    <a:pt x="0" y="11"/>
                  </a:lnTo>
                  <a:lnTo>
                    <a:pt x="0" y="11"/>
                  </a:lnTo>
                  <a:lnTo>
                    <a:pt x="0" y="9"/>
                  </a:lnTo>
                  <a:lnTo>
                    <a:pt x="0" y="9"/>
                  </a:lnTo>
                  <a:lnTo>
                    <a:pt x="0" y="8"/>
                  </a:lnTo>
                  <a:lnTo>
                    <a:pt x="0" y="8"/>
                  </a:lnTo>
                  <a:lnTo>
                    <a:pt x="1" y="8"/>
                  </a:lnTo>
                  <a:lnTo>
                    <a:pt x="1" y="8"/>
                  </a:lnTo>
                  <a:lnTo>
                    <a:pt x="1" y="8"/>
                  </a:lnTo>
                  <a:lnTo>
                    <a:pt x="12" y="0"/>
                  </a:lnTo>
                  <a:lnTo>
                    <a:pt x="12" y="0"/>
                  </a:lnTo>
                  <a:lnTo>
                    <a:pt x="12" y="0"/>
                  </a:lnTo>
                  <a:lnTo>
                    <a:pt x="12" y="0"/>
                  </a:lnTo>
                  <a:lnTo>
                    <a:pt x="12" y="0"/>
                  </a:lnTo>
                  <a:lnTo>
                    <a:pt x="12" y="0"/>
                  </a:lnTo>
                  <a:lnTo>
                    <a:pt x="13" y="0"/>
                  </a:lnTo>
                  <a:lnTo>
                    <a:pt x="13" y="0"/>
                  </a:lnTo>
                  <a:lnTo>
                    <a:pt x="15" y="0"/>
                  </a:lnTo>
                  <a:lnTo>
                    <a:pt x="15" y="0"/>
                  </a:lnTo>
                  <a:lnTo>
                    <a:pt x="16" y="0"/>
                  </a:lnTo>
                  <a:lnTo>
                    <a:pt x="16" y="0"/>
                  </a:lnTo>
                  <a:lnTo>
                    <a:pt x="16" y="0"/>
                  </a:lnTo>
                  <a:lnTo>
                    <a:pt x="16" y="0"/>
                  </a:lnTo>
                  <a:lnTo>
                    <a:pt x="18" y="0"/>
                  </a:lnTo>
                  <a:lnTo>
                    <a:pt x="18" y="0"/>
                  </a:lnTo>
                  <a:lnTo>
                    <a:pt x="18" y="2"/>
                  </a:lnTo>
                  <a:lnTo>
                    <a:pt x="18" y="42"/>
                  </a:lnTo>
                  <a:lnTo>
                    <a:pt x="25" y="42"/>
                  </a:lnTo>
                  <a:lnTo>
                    <a:pt x="25" y="42"/>
                  </a:lnTo>
                  <a:lnTo>
                    <a:pt x="25" y="42"/>
                  </a:lnTo>
                  <a:lnTo>
                    <a:pt x="25" y="42"/>
                  </a:lnTo>
                  <a:lnTo>
                    <a:pt x="27" y="42"/>
                  </a:lnTo>
                  <a:lnTo>
                    <a:pt x="27"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9" name="Freeform 57"/>
            <p:cNvSpPr>
              <a:spLocks noEditPoints="1"/>
            </p:cNvSpPr>
            <p:nvPr/>
          </p:nvSpPr>
          <p:spPr bwMode="auto">
            <a:xfrm>
              <a:off x="3836" y="2111"/>
              <a:ext cx="15" cy="21"/>
            </a:xfrm>
            <a:custGeom>
              <a:avLst/>
              <a:gdLst/>
              <a:ahLst/>
              <a:cxnLst>
                <a:cxn ang="0">
                  <a:pos x="32" y="23"/>
                </a:cxn>
                <a:cxn ang="0">
                  <a:pos x="32" y="33"/>
                </a:cxn>
                <a:cxn ang="0">
                  <a:pos x="29" y="41"/>
                </a:cxn>
                <a:cxn ang="0">
                  <a:pos x="23" y="45"/>
                </a:cxn>
                <a:cxn ang="0">
                  <a:pos x="20" y="47"/>
                </a:cxn>
                <a:cxn ang="0">
                  <a:pos x="15" y="47"/>
                </a:cxn>
                <a:cxn ang="0">
                  <a:pos x="8" y="45"/>
                </a:cxn>
                <a:cxn ang="0">
                  <a:pos x="3" y="41"/>
                </a:cxn>
                <a:cxn ang="0">
                  <a:pos x="0" y="33"/>
                </a:cxn>
                <a:cxn ang="0">
                  <a:pos x="0" y="23"/>
                </a:cxn>
                <a:cxn ang="0">
                  <a:pos x="2" y="14"/>
                </a:cxn>
                <a:cxn ang="0">
                  <a:pos x="3" y="6"/>
                </a:cxn>
                <a:cxn ang="0">
                  <a:pos x="6" y="3"/>
                </a:cxn>
                <a:cxn ang="0">
                  <a:pos x="9" y="2"/>
                </a:cxn>
                <a:cxn ang="0">
                  <a:pos x="17" y="0"/>
                </a:cxn>
                <a:cxn ang="0">
                  <a:pos x="24" y="2"/>
                </a:cxn>
                <a:cxn ang="0">
                  <a:pos x="26" y="3"/>
                </a:cxn>
                <a:cxn ang="0">
                  <a:pos x="29" y="6"/>
                </a:cxn>
                <a:cxn ang="0">
                  <a:pos x="32" y="14"/>
                </a:cxn>
                <a:cxn ang="0">
                  <a:pos x="32" y="23"/>
                </a:cxn>
                <a:cxn ang="0">
                  <a:pos x="26" y="24"/>
                </a:cxn>
                <a:cxn ang="0">
                  <a:pos x="26" y="17"/>
                </a:cxn>
                <a:cxn ang="0">
                  <a:pos x="24" y="12"/>
                </a:cxn>
                <a:cxn ang="0">
                  <a:pos x="23" y="9"/>
                </a:cxn>
                <a:cxn ang="0">
                  <a:pos x="21" y="6"/>
                </a:cxn>
                <a:cxn ang="0">
                  <a:pos x="20" y="5"/>
                </a:cxn>
                <a:cxn ang="0">
                  <a:pos x="17" y="5"/>
                </a:cxn>
                <a:cxn ang="0">
                  <a:pos x="11" y="6"/>
                </a:cxn>
                <a:cxn ang="0">
                  <a:pos x="8" y="9"/>
                </a:cxn>
                <a:cxn ang="0">
                  <a:pos x="6" y="15"/>
                </a:cxn>
                <a:cxn ang="0">
                  <a:pos x="6" y="23"/>
                </a:cxn>
                <a:cxn ang="0">
                  <a:pos x="6" y="32"/>
                </a:cxn>
                <a:cxn ang="0">
                  <a:pos x="9" y="38"/>
                </a:cxn>
                <a:cxn ang="0">
                  <a:pos x="12" y="41"/>
                </a:cxn>
                <a:cxn ang="0">
                  <a:pos x="15" y="42"/>
                </a:cxn>
                <a:cxn ang="0">
                  <a:pos x="20" y="41"/>
                </a:cxn>
                <a:cxn ang="0">
                  <a:pos x="21" y="39"/>
                </a:cxn>
                <a:cxn ang="0">
                  <a:pos x="24" y="36"/>
                </a:cxn>
                <a:cxn ang="0">
                  <a:pos x="24" y="33"/>
                </a:cxn>
                <a:cxn ang="0">
                  <a:pos x="26" y="29"/>
                </a:cxn>
                <a:cxn ang="0">
                  <a:pos x="26" y="24"/>
                </a:cxn>
              </a:cxnLst>
              <a:rect l="0" t="0" r="r" b="b"/>
              <a:pathLst>
                <a:path w="32" h="47">
                  <a:moveTo>
                    <a:pt x="32" y="23"/>
                  </a:moveTo>
                  <a:lnTo>
                    <a:pt x="32" y="23"/>
                  </a:lnTo>
                  <a:lnTo>
                    <a:pt x="32" y="33"/>
                  </a:lnTo>
                  <a:lnTo>
                    <a:pt x="32" y="33"/>
                  </a:lnTo>
                  <a:lnTo>
                    <a:pt x="29" y="41"/>
                  </a:lnTo>
                  <a:lnTo>
                    <a:pt x="29" y="41"/>
                  </a:lnTo>
                  <a:lnTo>
                    <a:pt x="26" y="44"/>
                  </a:lnTo>
                  <a:lnTo>
                    <a:pt x="23" y="45"/>
                  </a:lnTo>
                  <a:lnTo>
                    <a:pt x="23" y="45"/>
                  </a:lnTo>
                  <a:lnTo>
                    <a:pt x="20" y="47"/>
                  </a:lnTo>
                  <a:lnTo>
                    <a:pt x="15" y="47"/>
                  </a:lnTo>
                  <a:lnTo>
                    <a:pt x="15" y="47"/>
                  </a:lnTo>
                  <a:lnTo>
                    <a:pt x="8" y="45"/>
                  </a:lnTo>
                  <a:lnTo>
                    <a:pt x="8" y="45"/>
                  </a:lnTo>
                  <a:lnTo>
                    <a:pt x="6" y="44"/>
                  </a:lnTo>
                  <a:lnTo>
                    <a:pt x="3" y="41"/>
                  </a:lnTo>
                  <a:lnTo>
                    <a:pt x="3" y="41"/>
                  </a:lnTo>
                  <a:lnTo>
                    <a:pt x="0" y="33"/>
                  </a:lnTo>
                  <a:lnTo>
                    <a:pt x="0" y="33"/>
                  </a:lnTo>
                  <a:lnTo>
                    <a:pt x="0" y="23"/>
                  </a:lnTo>
                  <a:lnTo>
                    <a:pt x="0" y="23"/>
                  </a:lnTo>
                  <a:lnTo>
                    <a:pt x="2" y="14"/>
                  </a:lnTo>
                  <a:lnTo>
                    <a:pt x="2" y="14"/>
                  </a:lnTo>
                  <a:lnTo>
                    <a:pt x="3" y="6"/>
                  </a:lnTo>
                  <a:lnTo>
                    <a:pt x="3" y="6"/>
                  </a:lnTo>
                  <a:lnTo>
                    <a:pt x="6" y="3"/>
                  </a:lnTo>
                  <a:lnTo>
                    <a:pt x="9" y="2"/>
                  </a:lnTo>
                  <a:lnTo>
                    <a:pt x="9" y="2"/>
                  </a:lnTo>
                  <a:lnTo>
                    <a:pt x="12" y="0"/>
                  </a:lnTo>
                  <a:lnTo>
                    <a:pt x="17" y="0"/>
                  </a:lnTo>
                  <a:lnTo>
                    <a:pt x="17" y="0"/>
                  </a:lnTo>
                  <a:lnTo>
                    <a:pt x="24" y="2"/>
                  </a:lnTo>
                  <a:lnTo>
                    <a:pt x="24" y="2"/>
                  </a:lnTo>
                  <a:lnTo>
                    <a:pt x="26" y="3"/>
                  </a:lnTo>
                  <a:lnTo>
                    <a:pt x="29" y="6"/>
                  </a:lnTo>
                  <a:lnTo>
                    <a:pt x="29" y="6"/>
                  </a:lnTo>
                  <a:lnTo>
                    <a:pt x="32" y="14"/>
                  </a:lnTo>
                  <a:lnTo>
                    <a:pt x="32" y="14"/>
                  </a:lnTo>
                  <a:lnTo>
                    <a:pt x="32" y="23"/>
                  </a:lnTo>
                  <a:lnTo>
                    <a:pt x="32" y="23"/>
                  </a:lnTo>
                  <a:close/>
                  <a:moveTo>
                    <a:pt x="26" y="24"/>
                  </a:moveTo>
                  <a:lnTo>
                    <a:pt x="26" y="24"/>
                  </a:lnTo>
                  <a:lnTo>
                    <a:pt x="26" y="17"/>
                  </a:lnTo>
                  <a:lnTo>
                    <a:pt x="26" y="17"/>
                  </a:lnTo>
                  <a:lnTo>
                    <a:pt x="24" y="12"/>
                  </a:lnTo>
                  <a:lnTo>
                    <a:pt x="24" y="12"/>
                  </a:lnTo>
                  <a:lnTo>
                    <a:pt x="23" y="9"/>
                  </a:lnTo>
                  <a:lnTo>
                    <a:pt x="23" y="9"/>
                  </a:lnTo>
                  <a:lnTo>
                    <a:pt x="21" y="6"/>
                  </a:lnTo>
                  <a:lnTo>
                    <a:pt x="21" y="6"/>
                  </a:lnTo>
                  <a:lnTo>
                    <a:pt x="20" y="5"/>
                  </a:lnTo>
                  <a:lnTo>
                    <a:pt x="20" y="5"/>
                  </a:lnTo>
                  <a:lnTo>
                    <a:pt x="17" y="5"/>
                  </a:lnTo>
                  <a:lnTo>
                    <a:pt x="17" y="5"/>
                  </a:lnTo>
                  <a:lnTo>
                    <a:pt x="11" y="6"/>
                  </a:lnTo>
                  <a:lnTo>
                    <a:pt x="11" y="6"/>
                  </a:lnTo>
                  <a:lnTo>
                    <a:pt x="8" y="9"/>
                  </a:lnTo>
                  <a:lnTo>
                    <a:pt x="8" y="9"/>
                  </a:lnTo>
                  <a:lnTo>
                    <a:pt x="6" y="15"/>
                  </a:lnTo>
                  <a:lnTo>
                    <a:pt x="6" y="15"/>
                  </a:lnTo>
                  <a:lnTo>
                    <a:pt x="6" y="23"/>
                  </a:lnTo>
                  <a:lnTo>
                    <a:pt x="6" y="23"/>
                  </a:lnTo>
                  <a:lnTo>
                    <a:pt x="6" y="32"/>
                  </a:lnTo>
                  <a:lnTo>
                    <a:pt x="6" y="32"/>
                  </a:lnTo>
                  <a:lnTo>
                    <a:pt x="9" y="38"/>
                  </a:lnTo>
                  <a:lnTo>
                    <a:pt x="9" y="38"/>
                  </a:lnTo>
                  <a:lnTo>
                    <a:pt x="12" y="41"/>
                  </a:lnTo>
                  <a:lnTo>
                    <a:pt x="12" y="41"/>
                  </a:lnTo>
                  <a:lnTo>
                    <a:pt x="15" y="42"/>
                  </a:lnTo>
                  <a:lnTo>
                    <a:pt x="15" y="42"/>
                  </a:lnTo>
                  <a:lnTo>
                    <a:pt x="20" y="41"/>
                  </a:lnTo>
                  <a:lnTo>
                    <a:pt x="20" y="41"/>
                  </a:lnTo>
                  <a:lnTo>
                    <a:pt x="21" y="39"/>
                  </a:lnTo>
                  <a:lnTo>
                    <a:pt x="21" y="39"/>
                  </a:lnTo>
                  <a:lnTo>
                    <a:pt x="24" y="36"/>
                  </a:lnTo>
                  <a:lnTo>
                    <a:pt x="24" y="36"/>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0" name="Freeform 58"/>
            <p:cNvSpPr>
              <a:spLocks/>
            </p:cNvSpPr>
            <p:nvPr/>
          </p:nvSpPr>
          <p:spPr bwMode="auto">
            <a:xfrm>
              <a:off x="3869" y="2108"/>
              <a:ext cx="12" cy="22"/>
            </a:xfrm>
            <a:custGeom>
              <a:avLst/>
              <a:gdLst/>
              <a:ahLst/>
              <a:cxnLst>
                <a:cxn ang="0">
                  <a:pos x="27" y="43"/>
                </a:cxn>
                <a:cxn ang="0">
                  <a:pos x="27" y="45"/>
                </a:cxn>
                <a:cxn ang="0">
                  <a:pos x="26" y="45"/>
                </a:cxn>
                <a:cxn ang="0">
                  <a:pos x="26" y="46"/>
                </a:cxn>
                <a:cxn ang="0">
                  <a:pos x="2" y="46"/>
                </a:cxn>
                <a:cxn ang="0">
                  <a:pos x="0" y="46"/>
                </a:cxn>
                <a:cxn ang="0">
                  <a:pos x="0" y="45"/>
                </a:cxn>
                <a:cxn ang="0">
                  <a:pos x="0" y="45"/>
                </a:cxn>
                <a:cxn ang="0">
                  <a:pos x="0" y="43"/>
                </a:cxn>
                <a:cxn ang="0">
                  <a:pos x="0" y="42"/>
                </a:cxn>
                <a:cxn ang="0">
                  <a:pos x="0" y="42"/>
                </a:cxn>
                <a:cxn ang="0">
                  <a:pos x="0" y="42"/>
                </a:cxn>
                <a:cxn ang="0">
                  <a:pos x="2" y="42"/>
                </a:cxn>
                <a:cxn ang="0">
                  <a:pos x="11" y="6"/>
                </a:cxn>
                <a:cxn ang="0">
                  <a:pos x="2" y="12"/>
                </a:cxn>
                <a:cxn ang="0">
                  <a:pos x="2" y="12"/>
                </a:cxn>
                <a:cxn ang="0">
                  <a:pos x="0" y="12"/>
                </a:cxn>
                <a:cxn ang="0">
                  <a:pos x="0" y="10"/>
                </a:cxn>
                <a:cxn ang="0">
                  <a:pos x="0" y="10"/>
                </a:cxn>
                <a:cxn ang="0">
                  <a:pos x="0" y="9"/>
                </a:cxn>
                <a:cxn ang="0">
                  <a:pos x="0" y="7"/>
                </a:cxn>
                <a:cxn ang="0">
                  <a:pos x="0" y="7"/>
                </a:cxn>
                <a:cxn ang="0">
                  <a:pos x="12" y="0"/>
                </a:cxn>
                <a:cxn ang="0">
                  <a:pos x="12" y="0"/>
                </a:cxn>
                <a:cxn ang="0">
                  <a:pos x="12" y="0"/>
                </a:cxn>
                <a:cxn ang="0">
                  <a:pos x="14" y="0"/>
                </a:cxn>
                <a:cxn ang="0">
                  <a:pos x="14" y="0"/>
                </a:cxn>
                <a:cxn ang="0">
                  <a:pos x="15" y="0"/>
                </a:cxn>
                <a:cxn ang="0">
                  <a:pos x="17" y="0"/>
                </a:cxn>
                <a:cxn ang="0">
                  <a:pos x="17" y="0"/>
                </a:cxn>
                <a:cxn ang="0">
                  <a:pos x="17" y="1"/>
                </a:cxn>
                <a:cxn ang="0">
                  <a:pos x="26" y="42"/>
                </a:cxn>
                <a:cxn ang="0">
                  <a:pos x="26" y="42"/>
                </a:cxn>
                <a:cxn ang="0">
                  <a:pos x="26" y="42"/>
                </a:cxn>
                <a:cxn ang="0">
                  <a:pos x="27" y="42"/>
                </a:cxn>
                <a:cxn ang="0">
                  <a:pos x="27" y="43"/>
                </a:cxn>
              </a:cxnLst>
              <a:rect l="0" t="0" r="r" b="b"/>
              <a:pathLst>
                <a:path w="27" h="46">
                  <a:moveTo>
                    <a:pt x="27" y="43"/>
                  </a:moveTo>
                  <a:lnTo>
                    <a:pt x="27" y="43"/>
                  </a:lnTo>
                  <a:lnTo>
                    <a:pt x="27" y="45"/>
                  </a:lnTo>
                  <a:lnTo>
                    <a:pt x="27" y="45"/>
                  </a:lnTo>
                  <a:lnTo>
                    <a:pt x="26" y="45"/>
                  </a:lnTo>
                  <a:lnTo>
                    <a:pt x="26" y="45"/>
                  </a:lnTo>
                  <a:lnTo>
                    <a:pt x="26" y="46"/>
                  </a:lnTo>
                  <a:lnTo>
                    <a:pt x="26" y="46"/>
                  </a:lnTo>
                  <a:lnTo>
                    <a:pt x="26" y="46"/>
                  </a:lnTo>
                  <a:lnTo>
                    <a:pt x="2" y="46"/>
                  </a:lnTo>
                  <a:lnTo>
                    <a:pt x="2"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0" y="42"/>
                  </a:lnTo>
                  <a:lnTo>
                    <a:pt x="0" y="42"/>
                  </a:lnTo>
                  <a:lnTo>
                    <a:pt x="2" y="42"/>
                  </a:lnTo>
                  <a:lnTo>
                    <a:pt x="11" y="42"/>
                  </a:lnTo>
                  <a:lnTo>
                    <a:pt x="11" y="6"/>
                  </a:lnTo>
                  <a:lnTo>
                    <a:pt x="2" y="12"/>
                  </a:lnTo>
                  <a:lnTo>
                    <a:pt x="2" y="12"/>
                  </a:lnTo>
                  <a:lnTo>
                    <a:pt x="2" y="12"/>
                  </a:lnTo>
                  <a:lnTo>
                    <a:pt x="2" y="12"/>
                  </a:lnTo>
                  <a:lnTo>
                    <a:pt x="0" y="12"/>
                  </a:lnTo>
                  <a:lnTo>
                    <a:pt x="0" y="12"/>
                  </a:lnTo>
                  <a:lnTo>
                    <a:pt x="0" y="10"/>
                  </a:lnTo>
                  <a:lnTo>
                    <a:pt x="0" y="10"/>
                  </a:lnTo>
                  <a:lnTo>
                    <a:pt x="0" y="10"/>
                  </a:lnTo>
                  <a:lnTo>
                    <a:pt x="0" y="10"/>
                  </a:lnTo>
                  <a:lnTo>
                    <a:pt x="0" y="9"/>
                  </a:lnTo>
                  <a:lnTo>
                    <a:pt x="0" y="9"/>
                  </a:lnTo>
                  <a:lnTo>
                    <a:pt x="0" y="7"/>
                  </a:lnTo>
                  <a:lnTo>
                    <a:pt x="0" y="7"/>
                  </a:lnTo>
                  <a:lnTo>
                    <a:pt x="0" y="7"/>
                  </a:lnTo>
                  <a:lnTo>
                    <a:pt x="0" y="7"/>
                  </a:lnTo>
                  <a:lnTo>
                    <a:pt x="0" y="7"/>
                  </a:lnTo>
                  <a:lnTo>
                    <a:pt x="12" y="0"/>
                  </a:lnTo>
                  <a:lnTo>
                    <a:pt x="12" y="0"/>
                  </a:lnTo>
                  <a:lnTo>
                    <a:pt x="12" y="0"/>
                  </a:lnTo>
                  <a:lnTo>
                    <a:pt x="12" y="0"/>
                  </a:lnTo>
                  <a:lnTo>
                    <a:pt x="12" y="0"/>
                  </a:lnTo>
                  <a:lnTo>
                    <a:pt x="12" y="0"/>
                  </a:lnTo>
                  <a:lnTo>
                    <a:pt x="14" y="0"/>
                  </a:lnTo>
                  <a:lnTo>
                    <a:pt x="14" y="0"/>
                  </a:lnTo>
                  <a:lnTo>
                    <a:pt x="14" y="0"/>
                  </a:lnTo>
                  <a:lnTo>
                    <a:pt x="14" y="0"/>
                  </a:lnTo>
                  <a:lnTo>
                    <a:pt x="15" y="0"/>
                  </a:lnTo>
                  <a:lnTo>
                    <a:pt x="15" y="0"/>
                  </a:lnTo>
                  <a:lnTo>
                    <a:pt x="17" y="0"/>
                  </a:lnTo>
                  <a:lnTo>
                    <a:pt x="17" y="0"/>
                  </a:lnTo>
                  <a:lnTo>
                    <a:pt x="17" y="0"/>
                  </a:lnTo>
                  <a:lnTo>
                    <a:pt x="17" y="0"/>
                  </a:lnTo>
                  <a:lnTo>
                    <a:pt x="17" y="1"/>
                  </a:lnTo>
                  <a:lnTo>
                    <a:pt x="17" y="42"/>
                  </a:lnTo>
                  <a:lnTo>
                    <a:pt x="26" y="42"/>
                  </a:lnTo>
                  <a:lnTo>
                    <a:pt x="26" y="42"/>
                  </a:lnTo>
                  <a:lnTo>
                    <a:pt x="26" y="42"/>
                  </a:lnTo>
                  <a:lnTo>
                    <a:pt x="26" y="42"/>
                  </a:lnTo>
                  <a:lnTo>
                    <a:pt x="26" y="42"/>
                  </a:lnTo>
                  <a:lnTo>
                    <a:pt x="26" y="42"/>
                  </a:lnTo>
                  <a:lnTo>
                    <a:pt x="27" y="42"/>
                  </a:lnTo>
                  <a:lnTo>
                    <a:pt x="27" y="42"/>
                  </a:lnTo>
                  <a:lnTo>
                    <a:pt x="27" y="43"/>
                  </a:lnTo>
                  <a:lnTo>
                    <a:pt x="27"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1" name="Freeform 59"/>
            <p:cNvSpPr>
              <a:spLocks noEditPoints="1"/>
            </p:cNvSpPr>
            <p:nvPr/>
          </p:nvSpPr>
          <p:spPr bwMode="auto">
            <a:xfrm>
              <a:off x="3894" y="2108"/>
              <a:ext cx="15" cy="22"/>
            </a:xfrm>
            <a:custGeom>
              <a:avLst/>
              <a:gdLst/>
              <a:ahLst/>
              <a:cxnLst>
                <a:cxn ang="0">
                  <a:pos x="32" y="22"/>
                </a:cxn>
                <a:cxn ang="0">
                  <a:pos x="30" y="33"/>
                </a:cxn>
                <a:cxn ang="0">
                  <a:pos x="27" y="40"/>
                </a:cxn>
                <a:cxn ang="0">
                  <a:pos x="22" y="45"/>
                </a:cxn>
                <a:cxn ang="0">
                  <a:pos x="19" y="46"/>
                </a:cxn>
                <a:cxn ang="0">
                  <a:pos x="15" y="46"/>
                </a:cxn>
                <a:cxn ang="0">
                  <a:pos x="7" y="45"/>
                </a:cxn>
                <a:cxn ang="0">
                  <a:pos x="3" y="40"/>
                </a:cxn>
                <a:cxn ang="0">
                  <a:pos x="0" y="33"/>
                </a:cxn>
                <a:cxn ang="0">
                  <a:pos x="0" y="22"/>
                </a:cxn>
                <a:cxn ang="0">
                  <a:pos x="0" y="13"/>
                </a:cxn>
                <a:cxn ang="0">
                  <a:pos x="3" y="6"/>
                </a:cxn>
                <a:cxn ang="0">
                  <a:pos x="4" y="3"/>
                </a:cxn>
                <a:cxn ang="0">
                  <a:pos x="7" y="1"/>
                </a:cxn>
                <a:cxn ang="0">
                  <a:pos x="15" y="0"/>
                </a:cxn>
                <a:cxn ang="0">
                  <a:pos x="19" y="0"/>
                </a:cxn>
                <a:cxn ang="0">
                  <a:pos x="22" y="1"/>
                </a:cxn>
                <a:cxn ang="0">
                  <a:pos x="28" y="6"/>
                </a:cxn>
                <a:cxn ang="0">
                  <a:pos x="30" y="13"/>
                </a:cxn>
                <a:cxn ang="0">
                  <a:pos x="32" y="22"/>
                </a:cxn>
                <a:cxn ang="0">
                  <a:pos x="25" y="24"/>
                </a:cxn>
                <a:cxn ang="0">
                  <a:pos x="24" y="16"/>
                </a:cxn>
                <a:cxn ang="0">
                  <a:pos x="24" y="12"/>
                </a:cxn>
                <a:cxn ang="0">
                  <a:pos x="22" y="9"/>
                </a:cxn>
                <a:cxn ang="0">
                  <a:pos x="21" y="6"/>
                </a:cxn>
                <a:cxn ang="0">
                  <a:pos x="18" y="4"/>
                </a:cxn>
                <a:cxn ang="0">
                  <a:pos x="15" y="4"/>
                </a:cxn>
                <a:cxn ang="0">
                  <a:pos x="10" y="6"/>
                </a:cxn>
                <a:cxn ang="0">
                  <a:pos x="7" y="9"/>
                </a:cxn>
                <a:cxn ang="0">
                  <a:pos x="6" y="15"/>
                </a:cxn>
                <a:cxn ang="0">
                  <a:pos x="6" y="22"/>
                </a:cxn>
                <a:cxn ang="0">
                  <a:pos x="6" y="31"/>
                </a:cxn>
                <a:cxn ang="0">
                  <a:pos x="7" y="37"/>
                </a:cxn>
                <a:cxn ang="0">
                  <a:pos x="10" y="40"/>
                </a:cxn>
                <a:cxn ang="0">
                  <a:pos x="15" y="42"/>
                </a:cxn>
                <a:cxn ang="0">
                  <a:pos x="18" y="40"/>
                </a:cxn>
                <a:cxn ang="0">
                  <a:pos x="21" y="39"/>
                </a:cxn>
                <a:cxn ang="0">
                  <a:pos x="22" y="36"/>
                </a:cxn>
                <a:cxn ang="0">
                  <a:pos x="24" y="33"/>
                </a:cxn>
                <a:cxn ang="0">
                  <a:pos x="24" y="28"/>
                </a:cxn>
                <a:cxn ang="0">
                  <a:pos x="25" y="24"/>
                </a:cxn>
              </a:cxnLst>
              <a:rect l="0" t="0" r="r" b="b"/>
              <a:pathLst>
                <a:path w="32" h="46">
                  <a:moveTo>
                    <a:pt x="32" y="22"/>
                  </a:moveTo>
                  <a:lnTo>
                    <a:pt x="32" y="22"/>
                  </a:lnTo>
                  <a:lnTo>
                    <a:pt x="30" y="33"/>
                  </a:lnTo>
                  <a:lnTo>
                    <a:pt x="30" y="33"/>
                  </a:lnTo>
                  <a:lnTo>
                    <a:pt x="27" y="40"/>
                  </a:lnTo>
                  <a:lnTo>
                    <a:pt x="27" y="40"/>
                  </a:lnTo>
                  <a:lnTo>
                    <a:pt x="25" y="43"/>
                  </a:lnTo>
                  <a:lnTo>
                    <a:pt x="22" y="45"/>
                  </a:lnTo>
                  <a:lnTo>
                    <a:pt x="22" y="45"/>
                  </a:lnTo>
                  <a:lnTo>
                    <a:pt x="19" y="46"/>
                  </a:lnTo>
                  <a:lnTo>
                    <a:pt x="15" y="46"/>
                  </a:lnTo>
                  <a:lnTo>
                    <a:pt x="15" y="46"/>
                  </a:lnTo>
                  <a:lnTo>
                    <a:pt x="7" y="45"/>
                  </a:lnTo>
                  <a:lnTo>
                    <a:pt x="7" y="45"/>
                  </a:lnTo>
                  <a:lnTo>
                    <a:pt x="4" y="43"/>
                  </a:lnTo>
                  <a:lnTo>
                    <a:pt x="3" y="40"/>
                  </a:lnTo>
                  <a:lnTo>
                    <a:pt x="3" y="40"/>
                  </a:lnTo>
                  <a:lnTo>
                    <a:pt x="0" y="33"/>
                  </a:lnTo>
                  <a:lnTo>
                    <a:pt x="0" y="33"/>
                  </a:lnTo>
                  <a:lnTo>
                    <a:pt x="0" y="22"/>
                  </a:lnTo>
                  <a:lnTo>
                    <a:pt x="0" y="22"/>
                  </a:lnTo>
                  <a:lnTo>
                    <a:pt x="0" y="13"/>
                  </a:lnTo>
                  <a:lnTo>
                    <a:pt x="0" y="13"/>
                  </a:lnTo>
                  <a:lnTo>
                    <a:pt x="3" y="6"/>
                  </a:lnTo>
                  <a:lnTo>
                    <a:pt x="3" y="6"/>
                  </a:lnTo>
                  <a:lnTo>
                    <a:pt x="4" y="3"/>
                  </a:lnTo>
                  <a:lnTo>
                    <a:pt x="7" y="1"/>
                  </a:lnTo>
                  <a:lnTo>
                    <a:pt x="7" y="1"/>
                  </a:lnTo>
                  <a:lnTo>
                    <a:pt x="12" y="0"/>
                  </a:lnTo>
                  <a:lnTo>
                    <a:pt x="15" y="0"/>
                  </a:lnTo>
                  <a:lnTo>
                    <a:pt x="15" y="0"/>
                  </a:lnTo>
                  <a:lnTo>
                    <a:pt x="19" y="0"/>
                  </a:lnTo>
                  <a:lnTo>
                    <a:pt x="22" y="1"/>
                  </a:lnTo>
                  <a:lnTo>
                    <a:pt x="22" y="1"/>
                  </a:lnTo>
                  <a:lnTo>
                    <a:pt x="25" y="3"/>
                  </a:lnTo>
                  <a:lnTo>
                    <a:pt x="28" y="6"/>
                  </a:lnTo>
                  <a:lnTo>
                    <a:pt x="28" y="6"/>
                  </a:lnTo>
                  <a:lnTo>
                    <a:pt x="30" y="13"/>
                  </a:lnTo>
                  <a:lnTo>
                    <a:pt x="30" y="13"/>
                  </a:lnTo>
                  <a:lnTo>
                    <a:pt x="32" y="22"/>
                  </a:lnTo>
                  <a:lnTo>
                    <a:pt x="32" y="22"/>
                  </a:lnTo>
                  <a:close/>
                  <a:moveTo>
                    <a:pt x="25" y="24"/>
                  </a:moveTo>
                  <a:lnTo>
                    <a:pt x="25" y="24"/>
                  </a:lnTo>
                  <a:lnTo>
                    <a:pt x="24" y="16"/>
                  </a:lnTo>
                  <a:lnTo>
                    <a:pt x="24" y="16"/>
                  </a:lnTo>
                  <a:lnTo>
                    <a:pt x="24" y="12"/>
                  </a:lnTo>
                  <a:lnTo>
                    <a:pt x="24" y="12"/>
                  </a:lnTo>
                  <a:lnTo>
                    <a:pt x="22" y="9"/>
                  </a:lnTo>
                  <a:lnTo>
                    <a:pt x="22" y="9"/>
                  </a:lnTo>
                  <a:lnTo>
                    <a:pt x="21" y="6"/>
                  </a:lnTo>
                  <a:lnTo>
                    <a:pt x="21" y="6"/>
                  </a:lnTo>
                  <a:lnTo>
                    <a:pt x="18" y="4"/>
                  </a:lnTo>
                  <a:lnTo>
                    <a:pt x="18" y="4"/>
                  </a:lnTo>
                  <a:lnTo>
                    <a:pt x="15" y="4"/>
                  </a:lnTo>
                  <a:lnTo>
                    <a:pt x="15" y="4"/>
                  </a:lnTo>
                  <a:lnTo>
                    <a:pt x="10" y="6"/>
                  </a:lnTo>
                  <a:lnTo>
                    <a:pt x="10" y="6"/>
                  </a:lnTo>
                  <a:lnTo>
                    <a:pt x="7" y="9"/>
                  </a:lnTo>
                  <a:lnTo>
                    <a:pt x="7" y="9"/>
                  </a:lnTo>
                  <a:lnTo>
                    <a:pt x="6" y="15"/>
                  </a:lnTo>
                  <a:lnTo>
                    <a:pt x="6" y="15"/>
                  </a:lnTo>
                  <a:lnTo>
                    <a:pt x="6" y="22"/>
                  </a:lnTo>
                  <a:lnTo>
                    <a:pt x="6" y="22"/>
                  </a:lnTo>
                  <a:lnTo>
                    <a:pt x="6" y="31"/>
                  </a:lnTo>
                  <a:lnTo>
                    <a:pt x="6" y="31"/>
                  </a:lnTo>
                  <a:lnTo>
                    <a:pt x="7" y="37"/>
                  </a:lnTo>
                  <a:lnTo>
                    <a:pt x="7" y="37"/>
                  </a:lnTo>
                  <a:lnTo>
                    <a:pt x="10" y="40"/>
                  </a:lnTo>
                  <a:lnTo>
                    <a:pt x="10" y="40"/>
                  </a:lnTo>
                  <a:lnTo>
                    <a:pt x="15" y="42"/>
                  </a:lnTo>
                  <a:lnTo>
                    <a:pt x="15" y="42"/>
                  </a:lnTo>
                  <a:lnTo>
                    <a:pt x="18" y="40"/>
                  </a:lnTo>
                  <a:lnTo>
                    <a:pt x="18" y="40"/>
                  </a:lnTo>
                  <a:lnTo>
                    <a:pt x="21" y="39"/>
                  </a:lnTo>
                  <a:lnTo>
                    <a:pt x="21" y="39"/>
                  </a:lnTo>
                  <a:lnTo>
                    <a:pt x="22" y="36"/>
                  </a:lnTo>
                  <a:lnTo>
                    <a:pt x="22" y="36"/>
                  </a:lnTo>
                  <a:lnTo>
                    <a:pt x="24" y="33"/>
                  </a:lnTo>
                  <a:lnTo>
                    <a:pt x="24" y="33"/>
                  </a:lnTo>
                  <a:lnTo>
                    <a:pt x="24" y="28"/>
                  </a:lnTo>
                  <a:lnTo>
                    <a:pt x="24"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2" name="Freeform 60"/>
            <p:cNvSpPr>
              <a:spLocks/>
            </p:cNvSpPr>
            <p:nvPr/>
          </p:nvSpPr>
          <p:spPr bwMode="auto">
            <a:xfrm>
              <a:off x="3550" y="2111"/>
              <a:ext cx="13" cy="21"/>
            </a:xfrm>
            <a:custGeom>
              <a:avLst/>
              <a:gdLst/>
              <a:ahLst/>
              <a:cxnLst>
                <a:cxn ang="0">
                  <a:pos x="27" y="44"/>
                </a:cxn>
                <a:cxn ang="0">
                  <a:pos x="27" y="45"/>
                </a:cxn>
                <a:cxn ang="0">
                  <a:pos x="26" y="45"/>
                </a:cxn>
                <a:cxn ang="0">
                  <a:pos x="26" y="47"/>
                </a:cxn>
                <a:cxn ang="0">
                  <a:pos x="2" y="47"/>
                </a:cxn>
                <a:cxn ang="0">
                  <a:pos x="2" y="47"/>
                </a:cxn>
                <a:cxn ang="0">
                  <a:pos x="0" y="45"/>
                </a:cxn>
                <a:cxn ang="0">
                  <a:pos x="0" y="45"/>
                </a:cxn>
                <a:cxn ang="0">
                  <a:pos x="0" y="44"/>
                </a:cxn>
                <a:cxn ang="0">
                  <a:pos x="0" y="42"/>
                </a:cxn>
                <a:cxn ang="0">
                  <a:pos x="0" y="42"/>
                </a:cxn>
                <a:cxn ang="0">
                  <a:pos x="2" y="42"/>
                </a:cxn>
                <a:cxn ang="0">
                  <a:pos x="2" y="42"/>
                </a:cxn>
                <a:cxn ang="0">
                  <a:pos x="11" y="6"/>
                </a:cxn>
                <a:cxn ang="0">
                  <a:pos x="2" y="12"/>
                </a:cxn>
                <a:cxn ang="0">
                  <a:pos x="2" y="12"/>
                </a:cxn>
                <a:cxn ang="0">
                  <a:pos x="0" y="12"/>
                </a:cxn>
                <a:cxn ang="0">
                  <a:pos x="0" y="11"/>
                </a:cxn>
                <a:cxn ang="0">
                  <a:pos x="0" y="11"/>
                </a:cxn>
                <a:cxn ang="0">
                  <a:pos x="0" y="9"/>
                </a:cxn>
                <a:cxn ang="0">
                  <a:pos x="0" y="8"/>
                </a:cxn>
                <a:cxn ang="0">
                  <a:pos x="0" y="8"/>
                </a:cxn>
                <a:cxn ang="0">
                  <a:pos x="12" y="0"/>
                </a:cxn>
                <a:cxn ang="0">
                  <a:pos x="12" y="0"/>
                </a:cxn>
                <a:cxn ang="0">
                  <a:pos x="12" y="0"/>
                </a:cxn>
                <a:cxn ang="0">
                  <a:pos x="14" y="0"/>
                </a:cxn>
                <a:cxn ang="0">
                  <a:pos x="14" y="0"/>
                </a:cxn>
                <a:cxn ang="0">
                  <a:pos x="15" y="0"/>
                </a:cxn>
                <a:cxn ang="0">
                  <a:pos x="17" y="0"/>
                </a:cxn>
                <a:cxn ang="0">
                  <a:pos x="17" y="0"/>
                </a:cxn>
                <a:cxn ang="0">
                  <a:pos x="17" y="2"/>
                </a:cxn>
                <a:cxn ang="0">
                  <a:pos x="26" y="42"/>
                </a:cxn>
                <a:cxn ang="0">
                  <a:pos x="26" y="42"/>
                </a:cxn>
                <a:cxn ang="0">
                  <a:pos x="26" y="42"/>
                </a:cxn>
                <a:cxn ang="0">
                  <a:pos x="27" y="42"/>
                </a:cxn>
                <a:cxn ang="0">
                  <a:pos x="27" y="44"/>
                </a:cxn>
              </a:cxnLst>
              <a:rect l="0" t="0" r="r" b="b"/>
              <a:pathLst>
                <a:path w="27" h="47">
                  <a:moveTo>
                    <a:pt x="27" y="44"/>
                  </a:moveTo>
                  <a:lnTo>
                    <a:pt x="27" y="44"/>
                  </a:lnTo>
                  <a:lnTo>
                    <a:pt x="27" y="45"/>
                  </a:lnTo>
                  <a:lnTo>
                    <a:pt x="27" y="45"/>
                  </a:lnTo>
                  <a:lnTo>
                    <a:pt x="26" y="45"/>
                  </a:lnTo>
                  <a:lnTo>
                    <a:pt x="26" y="45"/>
                  </a:lnTo>
                  <a:lnTo>
                    <a:pt x="26" y="47"/>
                  </a:lnTo>
                  <a:lnTo>
                    <a:pt x="26" y="47"/>
                  </a:lnTo>
                  <a:lnTo>
                    <a:pt x="26" y="47"/>
                  </a:lnTo>
                  <a:lnTo>
                    <a:pt x="2" y="47"/>
                  </a:lnTo>
                  <a:lnTo>
                    <a:pt x="2" y="47"/>
                  </a:lnTo>
                  <a:lnTo>
                    <a:pt x="2" y="47"/>
                  </a:lnTo>
                  <a:lnTo>
                    <a:pt x="2" y="47"/>
                  </a:lnTo>
                  <a:lnTo>
                    <a:pt x="0" y="45"/>
                  </a:lnTo>
                  <a:lnTo>
                    <a:pt x="0" y="45"/>
                  </a:lnTo>
                  <a:lnTo>
                    <a:pt x="0" y="45"/>
                  </a:lnTo>
                  <a:lnTo>
                    <a:pt x="0" y="45"/>
                  </a:lnTo>
                  <a:lnTo>
                    <a:pt x="0" y="44"/>
                  </a:lnTo>
                  <a:lnTo>
                    <a:pt x="0" y="44"/>
                  </a:lnTo>
                  <a:lnTo>
                    <a:pt x="0" y="42"/>
                  </a:lnTo>
                  <a:lnTo>
                    <a:pt x="0" y="42"/>
                  </a:lnTo>
                  <a:lnTo>
                    <a:pt x="0" y="42"/>
                  </a:lnTo>
                  <a:lnTo>
                    <a:pt x="0" y="42"/>
                  </a:lnTo>
                  <a:lnTo>
                    <a:pt x="2" y="42"/>
                  </a:lnTo>
                  <a:lnTo>
                    <a:pt x="2" y="42"/>
                  </a:lnTo>
                  <a:lnTo>
                    <a:pt x="2" y="42"/>
                  </a:lnTo>
                  <a:lnTo>
                    <a:pt x="11" y="42"/>
                  </a:lnTo>
                  <a:lnTo>
                    <a:pt x="11" y="6"/>
                  </a:lnTo>
                  <a:lnTo>
                    <a:pt x="2" y="12"/>
                  </a:lnTo>
                  <a:lnTo>
                    <a:pt x="2" y="12"/>
                  </a:lnTo>
                  <a:lnTo>
                    <a:pt x="2" y="12"/>
                  </a:lnTo>
                  <a:lnTo>
                    <a:pt x="2" y="12"/>
                  </a:lnTo>
                  <a:lnTo>
                    <a:pt x="0" y="12"/>
                  </a:lnTo>
                  <a:lnTo>
                    <a:pt x="0" y="12"/>
                  </a:lnTo>
                  <a:lnTo>
                    <a:pt x="0" y="11"/>
                  </a:lnTo>
                  <a:lnTo>
                    <a:pt x="0" y="11"/>
                  </a:lnTo>
                  <a:lnTo>
                    <a:pt x="0" y="11"/>
                  </a:lnTo>
                  <a:lnTo>
                    <a:pt x="0" y="11"/>
                  </a:lnTo>
                  <a:lnTo>
                    <a:pt x="0" y="9"/>
                  </a:lnTo>
                  <a:lnTo>
                    <a:pt x="0" y="9"/>
                  </a:lnTo>
                  <a:lnTo>
                    <a:pt x="0" y="8"/>
                  </a:lnTo>
                  <a:lnTo>
                    <a:pt x="0" y="8"/>
                  </a:lnTo>
                  <a:lnTo>
                    <a:pt x="0" y="8"/>
                  </a:lnTo>
                  <a:lnTo>
                    <a:pt x="0" y="8"/>
                  </a:lnTo>
                  <a:lnTo>
                    <a:pt x="2" y="8"/>
                  </a:lnTo>
                  <a:lnTo>
                    <a:pt x="12" y="0"/>
                  </a:lnTo>
                  <a:lnTo>
                    <a:pt x="12" y="0"/>
                  </a:lnTo>
                  <a:lnTo>
                    <a:pt x="12" y="0"/>
                  </a:lnTo>
                  <a:lnTo>
                    <a:pt x="12" y="0"/>
                  </a:lnTo>
                  <a:lnTo>
                    <a:pt x="12" y="0"/>
                  </a:lnTo>
                  <a:lnTo>
                    <a:pt x="12" y="0"/>
                  </a:lnTo>
                  <a:lnTo>
                    <a:pt x="14" y="0"/>
                  </a:lnTo>
                  <a:lnTo>
                    <a:pt x="14" y="0"/>
                  </a:lnTo>
                  <a:lnTo>
                    <a:pt x="14" y="0"/>
                  </a:lnTo>
                  <a:lnTo>
                    <a:pt x="14" y="0"/>
                  </a:lnTo>
                  <a:lnTo>
                    <a:pt x="15" y="0"/>
                  </a:lnTo>
                  <a:lnTo>
                    <a:pt x="15" y="0"/>
                  </a:lnTo>
                  <a:lnTo>
                    <a:pt x="17" y="0"/>
                  </a:lnTo>
                  <a:lnTo>
                    <a:pt x="17" y="0"/>
                  </a:lnTo>
                  <a:lnTo>
                    <a:pt x="17" y="0"/>
                  </a:lnTo>
                  <a:lnTo>
                    <a:pt x="17" y="0"/>
                  </a:lnTo>
                  <a:lnTo>
                    <a:pt x="17" y="2"/>
                  </a:lnTo>
                  <a:lnTo>
                    <a:pt x="17" y="42"/>
                  </a:lnTo>
                  <a:lnTo>
                    <a:pt x="26" y="42"/>
                  </a:lnTo>
                  <a:lnTo>
                    <a:pt x="26" y="42"/>
                  </a:lnTo>
                  <a:lnTo>
                    <a:pt x="26" y="42"/>
                  </a:lnTo>
                  <a:lnTo>
                    <a:pt x="26" y="42"/>
                  </a:lnTo>
                  <a:lnTo>
                    <a:pt x="26" y="42"/>
                  </a:lnTo>
                  <a:lnTo>
                    <a:pt x="26"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3" name="Freeform 61"/>
            <p:cNvSpPr>
              <a:spLocks noEditPoints="1"/>
            </p:cNvSpPr>
            <p:nvPr/>
          </p:nvSpPr>
          <p:spPr bwMode="auto">
            <a:xfrm>
              <a:off x="3579" y="2111"/>
              <a:ext cx="15" cy="21"/>
            </a:xfrm>
            <a:custGeom>
              <a:avLst/>
              <a:gdLst/>
              <a:ahLst/>
              <a:cxnLst>
                <a:cxn ang="0">
                  <a:pos x="31" y="23"/>
                </a:cxn>
                <a:cxn ang="0">
                  <a:pos x="30" y="33"/>
                </a:cxn>
                <a:cxn ang="0">
                  <a:pos x="27" y="41"/>
                </a:cxn>
                <a:cxn ang="0">
                  <a:pos x="22" y="45"/>
                </a:cxn>
                <a:cxn ang="0">
                  <a:pos x="19" y="47"/>
                </a:cxn>
                <a:cxn ang="0">
                  <a:pos x="15" y="47"/>
                </a:cxn>
                <a:cxn ang="0">
                  <a:pos x="7" y="45"/>
                </a:cxn>
                <a:cxn ang="0">
                  <a:pos x="3" y="41"/>
                </a:cxn>
                <a:cxn ang="0">
                  <a:pos x="0" y="33"/>
                </a:cxn>
                <a:cxn ang="0">
                  <a:pos x="0" y="23"/>
                </a:cxn>
                <a:cxn ang="0">
                  <a:pos x="0" y="14"/>
                </a:cxn>
                <a:cxn ang="0">
                  <a:pos x="3" y="6"/>
                </a:cxn>
                <a:cxn ang="0">
                  <a:pos x="6" y="3"/>
                </a:cxn>
                <a:cxn ang="0">
                  <a:pos x="7" y="2"/>
                </a:cxn>
                <a:cxn ang="0">
                  <a:pos x="16" y="0"/>
                </a:cxn>
                <a:cxn ang="0">
                  <a:pos x="22" y="2"/>
                </a:cxn>
                <a:cxn ang="0">
                  <a:pos x="25" y="3"/>
                </a:cxn>
                <a:cxn ang="0">
                  <a:pos x="28" y="6"/>
                </a:cxn>
                <a:cxn ang="0">
                  <a:pos x="30" y="14"/>
                </a:cxn>
                <a:cxn ang="0">
                  <a:pos x="31" y="23"/>
                </a:cxn>
                <a:cxn ang="0">
                  <a:pos x="25" y="24"/>
                </a:cxn>
                <a:cxn ang="0">
                  <a:pos x="24" y="17"/>
                </a:cxn>
                <a:cxn ang="0">
                  <a:pos x="24" y="12"/>
                </a:cxn>
                <a:cxn ang="0">
                  <a:pos x="22" y="9"/>
                </a:cxn>
                <a:cxn ang="0">
                  <a:pos x="21" y="6"/>
                </a:cxn>
                <a:cxn ang="0">
                  <a:pos x="18" y="5"/>
                </a:cxn>
                <a:cxn ang="0">
                  <a:pos x="15" y="5"/>
                </a:cxn>
                <a:cxn ang="0">
                  <a:pos x="10" y="6"/>
                </a:cxn>
                <a:cxn ang="0">
                  <a:pos x="7" y="9"/>
                </a:cxn>
                <a:cxn ang="0">
                  <a:pos x="6" y="15"/>
                </a:cxn>
                <a:cxn ang="0">
                  <a:pos x="6" y="23"/>
                </a:cxn>
                <a:cxn ang="0">
                  <a:pos x="6" y="32"/>
                </a:cxn>
                <a:cxn ang="0">
                  <a:pos x="7" y="38"/>
                </a:cxn>
                <a:cxn ang="0">
                  <a:pos x="10" y="41"/>
                </a:cxn>
                <a:cxn ang="0">
                  <a:pos x="15" y="42"/>
                </a:cxn>
                <a:cxn ang="0">
                  <a:pos x="18" y="41"/>
                </a:cxn>
                <a:cxn ang="0">
                  <a:pos x="21" y="39"/>
                </a:cxn>
                <a:cxn ang="0">
                  <a:pos x="22" y="36"/>
                </a:cxn>
                <a:cxn ang="0">
                  <a:pos x="24" y="33"/>
                </a:cxn>
                <a:cxn ang="0">
                  <a:pos x="25" y="29"/>
                </a:cxn>
                <a:cxn ang="0">
                  <a:pos x="25" y="24"/>
                </a:cxn>
              </a:cxnLst>
              <a:rect l="0" t="0" r="r" b="b"/>
              <a:pathLst>
                <a:path w="31" h="47">
                  <a:moveTo>
                    <a:pt x="31" y="23"/>
                  </a:moveTo>
                  <a:lnTo>
                    <a:pt x="31" y="23"/>
                  </a:lnTo>
                  <a:lnTo>
                    <a:pt x="30" y="33"/>
                  </a:lnTo>
                  <a:lnTo>
                    <a:pt x="30" y="33"/>
                  </a:lnTo>
                  <a:lnTo>
                    <a:pt x="27" y="41"/>
                  </a:lnTo>
                  <a:lnTo>
                    <a:pt x="27" y="41"/>
                  </a:lnTo>
                  <a:lnTo>
                    <a:pt x="25" y="44"/>
                  </a:lnTo>
                  <a:lnTo>
                    <a:pt x="22" y="45"/>
                  </a:lnTo>
                  <a:lnTo>
                    <a:pt x="22" y="45"/>
                  </a:lnTo>
                  <a:lnTo>
                    <a:pt x="19" y="47"/>
                  </a:lnTo>
                  <a:lnTo>
                    <a:pt x="15" y="47"/>
                  </a:lnTo>
                  <a:lnTo>
                    <a:pt x="15" y="47"/>
                  </a:lnTo>
                  <a:lnTo>
                    <a:pt x="7" y="45"/>
                  </a:lnTo>
                  <a:lnTo>
                    <a:pt x="7" y="45"/>
                  </a:lnTo>
                  <a:lnTo>
                    <a:pt x="4" y="44"/>
                  </a:lnTo>
                  <a:lnTo>
                    <a:pt x="3" y="41"/>
                  </a:lnTo>
                  <a:lnTo>
                    <a:pt x="3" y="41"/>
                  </a:lnTo>
                  <a:lnTo>
                    <a:pt x="0" y="33"/>
                  </a:lnTo>
                  <a:lnTo>
                    <a:pt x="0" y="33"/>
                  </a:lnTo>
                  <a:lnTo>
                    <a:pt x="0" y="23"/>
                  </a:lnTo>
                  <a:lnTo>
                    <a:pt x="0" y="23"/>
                  </a:lnTo>
                  <a:lnTo>
                    <a:pt x="0" y="14"/>
                  </a:lnTo>
                  <a:lnTo>
                    <a:pt x="0" y="14"/>
                  </a:lnTo>
                  <a:lnTo>
                    <a:pt x="3" y="6"/>
                  </a:lnTo>
                  <a:lnTo>
                    <a:pt x="3" y="6"/>
                  </a:lnTo>
                  <a:lnTo>
                    <a:pt x="6" y="3"/>
                  </a:lnTo>
                  <a:lnTo>
                    <a:pt x="7" y="2"/>
                  </a:lnTo>
                  <a:lnTo>
                    <a:pt x="7" y="2"/>
                  </a:lnTo>
                  <a:lnTo>
                    <a:pt x="12" y="0"/>
                  </a:lnTo>
                  <a:lnTo>
                    <a:pt x="16" y="0"/>
                  </a:lnTo>
                  <a:lnTo>
                    <a:pt x="16" y="0"/>
                  </a:lnTo>
                  <a:lnTo>
                    <a:pt x="22" y="2"/>
                  </a:lnTo>
                  <a:lnTo>
                    <a:pt x="22" y="2"/>
                  </a:lnTo>
                  <a:lnTo>
                    <a:pt x="25" y="3"/>
                  </a:lnTo>
                  <a:lnTo>
                    <a:pt x="28" y="6"/>
                  </a:lnTo>
                  <a:lnTo>
                    <a:pt x="28" y="6"/>
                  </a:lnTo>
                  <a:lnTo>
                    <a:pt x="30" y="14"/>
                  </a:lnTo>
                  <a:lnTo>
                    <a:pt x="30" y="14"/>
                  </a:lnTo>
                  <a:lnTo>
                    <a:pt x="31" y="23"/>
                  </a:lnTo>
                  <a:lnTo>
                    <a:pt x="31" y="23"/>
                  </a:lnTo>
                  <a:close/>
                  <a:moveTo>
                    <a:pt x="25" y="24"/>
                  </a:moveTo>
                  <a:lnTo>
                    <a:pt x="25" y="24"/>
                  </a:lnTo>
                  <a:lnTo>
                    <a:pt x="24" y="17"/>
                  </a:lnTo>
                  <a:lnTo>
                    <a:pt x="24" y="17"/>
                  </a:lnTo>
                  <a:lnTo>
                    <a:pt x="24" y="12"/>
                  </a:lnTo>
                  <a:lnTo>
                    <a:pt x="24" y="12"/>
                  </a:lnTo>
                  <a:lnTo>
                    <a:pt x="22" y="9"/>
                  </a:lnTo>
                  <a:lnTo>
                    <a:pt x="22" y="9"/>
                  </a:lnTo>
                  <a:lnTo>
                    <a:pt x="21" y="6"/>
                  </a:lnTo>
                  <a:lnTo>
                    <a:pt x="21" y="6"/>
                  </a:lnTo>
                  <a:lnTo>
                    <a:pt x="18" y="5"/>
                  </a:lnTo>
                  <a:lnTo>
                    <a:pt x="18" y="5"/>
                  </a:lnTo>
                  <a:lnTo>
                    <a:pt x="15" y="5"/>
                  </a:lnTo>
                  <a:lnTo>
                    <a:pt x="15" y="5"/>
                  </a:lnTo>
                  <a:lnTo>
                    <a:pt x="10" y="6"/>
                  </a:lnTo>
                  <a:lnTo>
                    <a:pt x="10" y="6"/>
                  </a:lnTo>
                  <a:lnTo>
                    <a:pt x="7" y="9"/>
                  </a:lnTo>
                  <a:lnTo>
                    <a:pt x="7" y="9"/>
                  </a:lnTo>
                  <a:lnTo>
                    <a:pt x="6" y="15"/>
                  </a:lnTo>
                  <a:lnTo>
                    <a:pt x="6" y="15"/>
                  </a:lnTo>
                  <a:lnTo>
                    <a:pt x="6" y="23"/>
                  </a:lnTo>
                  <a:lnTo>
                    <a:pt x="6" y="23"/>
                  </a:lnTo>
                  <a:lnTo>
                    <a:pt x="6" y="32"/>
                  </a:lnTo>
                  <a:lnTo>
                    <a:pt x="6" y="32"/>
                  </a:lnTo>
                  <a:lnTo>
                    <a:pt x="7" y="38"/>
                  </a:lnTo>
                  <a:lnTo>
                    <a:pt x="7" y="38"/>
                  </a:lnTo>
                  <a:lnTo>
                    <a:pt x="10" y="41"/>
                  </a:lnTo>
                  <a:lnTo>
                    <a:pt x="10" y="41"/>
                  </a:lnTo>
                  <a:lnTo>
                    <a:pt x="15" y="42"/>
                  </a:lnTo>
                  <a:lnTo>
                    <a:pt x="15" y="42"/>
                  </a:lnTo>
                  <a:lnTo>
                    <a:pt x="18" y="41"/>
                  </a:lnTo>
                  <a:lnTo>
                    <a:pt x="18" y="41"/>
                  </a:lnTo>
                  <a:lnTo>
                    <a:pt x="21" y="39"/>
                  </a:lnTo>
                  <a:lnTo>
                    <a:pt x="21" y="39"/>
                  </a:lnTo>
                  <a:lnTo>
                    <a:pt x="22" y="36"/>
                  </a:lnTo>
                  <a:lnTo>
                    <a:pt x="22" y="36"/>
                  </a:lnTo>
                  <a:lnTo>
                    <a:pt x="24" y="33"/>
                  </a:lnTo>
                  <a:lnTo>
                    <a:pt x="24" y="33"/>
                  </a:lnTo>
                  <a:lnTo>
                    <a:pt x="25" y="29"/>
                  </a:lnTo>
                  <a:lnTo>
                    <a:pt x="25" y="29"/>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4" name="Freeform 62"/>
            <p:cNvSpPr>
              <a:spLocks/>
            </p:cNvSpPr>
            <p:nvPr/>
          </p:nvSpPr>
          <p:spPr bwMode="auto">
            <a:xfrm>
              <a:off x="3611" y="2108"/>
              <a:ext cx="12" cy="22"/>
            </a:xfrm>
            <a:custGeom>
              <a:avLst/>
              <a:gdLst/>
              <a:ahLst/>
              <a:cxnLst>
                <a:cxn ang="0">
                  <a:pos x="26" y="43"/>
                </a:cxn>
                <a:cxn ang="0">
                  <a:pos x="26" y="45"/>
                </a:cxn>
                <a:cxn ang="0">
                  <a:pos x="26" y="45"/>
                </a:cxn>
                <a:cxn ang="0">
                  <a:pos x="26" y="46"/>
                </a:cxn>
                <a:cxn ang="0">
                  <a:pos x="0" y="46"/>
                </a:cxn>
                <a:cxn ang="0">
                  <a:pos x="0" y="46"/>
                </a:cxn>
                <a:cxn ang="0">
                  <a:pos x="0" y="45"/>
                </a:cxn>
                <a:cxn ang="0">
                  <a:pos x="0" y="45"/>
                </a:cxn>
                <a:cxn ang="0">
                  <a:pos x="0" y="43"/>
                </a:cxn>
                <a:cxn ang="0">
                  <a:pos x="0" y="42"/>
                </a:cxn>
                <a:cxn ang="0">
                  <a:pos x="0" y="42"/>
                </a:cxn>
                <a:cxn ang="0">
                  <a:pos x="0" y="42"/>
                </a:cxn>
                <a:cxn ang="0">
                  <a:pos x="0" y="42"/>
                </a:cxn>
                <a:cxn ang="0">
                  <a:pos x="11" y="6"/>
                </a:cxn>
                <a:cxn ang="0">
                  <a:pos x="2" y="12"/>
                </a:cxn>
                <a:cxn ang="0">
                  <a:pos x="0" y="12"/>
                </a:cxn>
                <a:cxn ang="0">
                  <a:pos x="0" y="12"/>
                </a:cxn>
                <a:cxn ang="0">
                  <a:pos x="0" y="10"/>
                </a:cxn>
                <a:cxn ang="0">
                  <a:pos x="0" y="10"/>
                </a:cxn>
                <a:cxn ang="0">
                  <a:pos x="0" y="9"/>
                </a:cxn>
                <a:cxn ang="0">
                  <a:pos x="0" y="7"/>
                </a:cxn>
                <a:cxn ang="0">
                  <a:pos x="0" y="7"/>
                </a:cxn>
                <a:cxn ang="0">
                  <a:pos x="11" y="0"/>
                </a:cxn>
                <a:cxn ang="0">
                  <a:pos x="11" y="0"/>
                </a:cxn>
                <a:cxn ang="0">
                  <a:pos x="12" y="0"/>
                </a:cxn>
                <a:cxn ang="0">
                  <a:pos x="12" y="0"/>
                </a:cxn>
                <a:cxn ang="0">
                  <a:pos x="14" y="0"/>
                </a:cxn>
                <a:cxn ang="0">
                  <a:pos x="16" y="0"/>
                </a:cxn>
                <a:cxn ang="0">
                  <a:pos x="17" y="0"/>
                </a:cxn>
                <a:cxn ang="0">
                  <a:pos x="17" y="0"/>
                </a:cxn>
                <a:cxn ang="0">
                  <a:pos x="17" y="1"/>
                </a:cxn>
                <a:cxn ang="0">
                  <a:pos x="25" y="42"/>
                </a:cxn>
                <a:cxn ang="0">
                  <a:pos x="26" y="42"/>
                </a:cxn>
                <a:cxn ang="0">
                  <a:pos x="26" y="42"/>
                </a:cxn>
                <a:cxn ang="0">
                  <a:pos x="26" y="42"/>
                </a:cxn>
                <a:cxn ang="0">
                  <a:pos x="26" y="43"/>
                </a:cxn>
              </a:cxnLst>
              <a:rect l="0" t="0" r="r" b="b"/>
              <a:pathLst>
                <a:path w="26" h="46">
                  <a:moveTo>
                    <a:pt x="26" y="43"/>
                  </a:moveTo>
                  <a:lnTo>
                    <a:pt x="26" y="43"/>
                  </a:lnTo>
                  <a:lnTo>
                    <a:pt x="26" y="45"/>
                  </a:lnTo>
                  <a:lnTo>
                    <a:pt x="26" y="45"/>
                  </a:lnTo>
                  <a:lnTo>
                    <a:pt x="26" y="45"/>
                  </a:lnTo>
                  <a:lnTo>
                    <a:pt x="26" y="45"/>
                  </a:lnTo>
                  <a:lnTo>
                    <a:pt x="26" y="46"/>
                  </a:lnTo>
                  <a:lnTo>
                    <a:pt x="26" y="46"/>
                  </a:lnTo>
                  <a:lnTo>
                    <a:pt x="25"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0" y="42"/>
                  </a:lnTo>
                  <a:lnTo>
                    <a:pt x="0" y="42"/>
                  </a:lnTo>
                  <a:lnTo>
                    <a:pt x="0" y="42"/>
                  </a:lnTo>
                  <a:lnTo>
                    <a:pt x="11" y="42"/>
                  </a:lnTo>
                  <a:lnTo>
                    <a:pt x="11" y="6"/>
                  </a:lnTo>
                  <a:lnTo>
                    <a:pt x="2" y="12"/>
                  </a:lnTo>
                  <a:lnTo>
                    <a:pt x="2" y="12"/>
                  </a:lnTo>
                  <a:lnTo>
                    <a:pt x="0" y="12"/>
                  </a:lnTo>
                  <a:lnTo>
                    <a:pt x="0" y="12"/>
                  </a:lnTo>
                  <a:lnTo>
                    <a:pt x="0" y="12"/>
                  </a:lnTo>
                  <a:lnTo>
                    <a:pt x="0" y="12"/>
                  </a:lnTo>
                  <a:lnTo>
                    <a:pt x="0" y="10"/>
                  </a:lnTo>
                  <a:lnTo>
                    <a:pt x="0" y="10"/>
                  </a:lnTo>
                  <a:lnTo>
                    <a:pt x="0" y="10"/>
                  </a:lnTo>
                  <a:lnTo>
                    <a:pt x="0" y="10"/>
                  </a:lnTo>
                  <a:lnTo>
                    <a:pt x="0" y="9"/>
                  </a:lnTo>
                  <a:lnTo>
                    <a:pt x="0" y="9"/>
                  </a:lnTo>
                  <a:lnTo>
                    <a:pt x="0" y="7"/>
                  </a:lnTo>
                  <a:lnTo>
                    <a:pt x="0" y="7"/>
                  </a:lnTo>
                  <a:lnTo>
                    <a:pt x="0" y="7"/>
                  </a:lnTo>
                  <a:lnTo>
                    <a:pt x="0" y="7"/>
                  </a:lnTo>
                  <a:lnTo>
                    <a:pt x="0" y="7"/>
                  </a:lnTo>
                  <a:lnTo>
                    <a:pt x="11" y="0"/>
                  </a:lnTo>
                  <a:lnTo>
                    <a:pt x="11" y="0"/>
                  </a:lnTo>
                  <a:lnTo>
                    <a:pt x="11" y="0"/>
                  </a:lnTo>
                  <a:lnTo>
                    <a:pt x="11" y="0"/>
                  </a:lnTo>
                  <a:lnTo>
                    <a:pt x="12" y="0"/>
                  </a:lnTo>
                  <a:lnTo>
                    <a:pt x="12" y="0"/>
                  </a:lnTo>
                  <a:lnTo>
                    <a:pt x="12" y="0"/>
                  </a:lnTo>
                  <a:lnTo>
                    <a:pt x="12" y="0"/>
                  </a:lnTo>
                  <a:lnTo>
                    <a:pt x="14" y="0"/>
                  </a:lnTo>
                  <a:lnTo>
                    <a:pt x="14" y="0"/>
                  </a:lnTo>
                  <a:lnTo>
                    <a:pt x="16" y="0"/>
                  </a:lnTo>
                  <a:lnTo>
                    <a:pt x="16" y="0"/>
                  </a:lnTo>
                  <a:lnTo>
                    <a:pt x="17" y="0"/>
                  </a:lnTo>
                  <a:lnTo>
                    <a:pt x="17" y="0"/>
                  </a:lnTo>
                  <a:lnTo>
                    <a:pt x="17" y="0"/>
                  </a:lnTo>
                  <a:lnTo>
                    <a:pt x="17" y="0"/>
                  </a:lnTo>
                  <a:lnTo>
                    <a:pt x="17" y="1"/>
                  </a:lnTo>
                  <a:lnTo>
                    <a:pt x="17" y="42"/>
                  </a:lnTo>
                  <a:lnTo>
                    <a:pt x="25" y="42"/>
                  </a:lnTo>
                  <a:lnTo>
                    <a:pt x="25" y="42"/>
                  </a:lnTo>
                  <a:lnTo>
                    <a:pt x="26" y="42"/>
                  </a:lnTo>
                  <a:lnTo>
                    <a:pt x="26" y="42"/>
                  </a:lnTo>
                  <a:lnTo>
                    <a:pt x="26" y="42"/>
                  </a:lnTo>
                  <a:lnTo>
                    <a:pt x="26" y="42"/>
                  </a:lnTo>
                  <a:lnTo>
                    <a:pt x="26" y="42"/>
                  </a:lnTo>
                  <a:lnTo>
                    <a:pt x="26" y="42"/>
                  </a:lnTo>
                  <a:lnTo>
                    <a:pt x="26" y="43"/>
                  </a:lnTo>
                  <a:lnTo>
                    <a:pt x="26"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5" name="Freeform 63"/>
            <p:cNvSpPr>
              <a:spLocks noEditPoints="1"/>
            </p:cNvSpPr>
            <p:nvPr/>
          </p:nvSpPr>
          <p:spPr bwMode="auto">
            <a:xfrm>
              <a:off x="3636" y="2108"/>
              <a:ext cx="14" cy="22"/>
            </a:xfrm>
            <a:custGeom>
              <a:avLst/>
              <a:gdLst/>
              <a:ahLst/>
              <a:cxnLst>
                <a:cxn ang="0">
                  <a:pos x="31" y="22"/>
                </a:cxn>
                <a:cxn ang="0">
                  <a:pos x="31" y="33"/>
                </a:cxn>
                <a:cxn ang="0">
                  <a:pos x="28" y="40"/>
                </a:cxn>
                <a:cxn ang="0">
                  <a:pos x="24" y="45"/>
                </a:cxn>
                <a:cxn ang="0">
                  <a:pos x="19" y="46"/>
                </a:cxn>
                <a:cxn ang="0">
                  <a:pos x="16" y="46"/>
                </a:cxn>
                <a:cxn ang="0">
                  <a:pos x="9" y="45"/>
                </a:cxn>
                <a:cxn ang="0">
                  <a:pos x="3" y="40"/>
                </a:cxn>
                <a:cxn ang="0">
                  <a:pos x="1" y="33"/>
                </a:cxn>
                <a:cxn ang="0">
                  <a:pos x="0" y="22"/>
                </a:cxn>
                <a:cxn ang="0">
                  <a:pos x="1" y="13"/>
                </a:cxn>
                <a:cxn ang="0">
                  <a:pos x="4" y="6"/>
                </a:cxn>
                <a:cxn ang="0">
                  <a:pos x="6" y="3"/>
                </a:cxn>
                <a:cxn ang="0">
                  <a:pos x="9" y="1"/>
                </a:cxn>
                <a:cxn ang="0">
                  <a:pos x="16" y="0"/>
                </a:cxn>
                <a:cxn ang="0">
                  <a:pos x="21" y="0"/>
                </a:cxn>
                <a:cxn ang="0">
                  <a:pos x="24" y="1"/>
                </a:cxn>
                <a:cxn ang="0">
                  <a:pos x="28" y="6"/>
                </a:cxn>
                <a:cxn ang="0">
                  <a:pos x="31" y="13"/>
                </a:cxn>
                <a:cxn ang="0">
                  <a:pos x="31" y="22"/>
                </a:cxn>
                <a:cxn ang="0">
                  <a:pos x="25" y="24"/>
                </a:cxn>
                <a:cxn ang="0">
                  <a:pos x="25" y="16"/>
                </a:cxn>
                <a:cxn ang="0">
                  <a:pos x="25" y="12"/>
                </a:cxn>
                <a:cxn ang="0">
                  <a:pos x="24" y="9"/>
                </a:cxn>
                <a:cxn ang="0">
                  <a:pos x="22" y="6"/>
                </a:cxn>
                <a:cxn ang="0">
                  <a:pos x="19" y="4"/>
                </a:cxn>
                <a:cxn ang="0">
                  <a:pos x="16" y="4"/>
                </a:cxn>
                <a:cxn ang="0">
                  <a:pos x="12" y="6"/>
                </a:cxn>
                <a:cxn ang="0">
                  <a:pos x="9" y="9"/>
                </a:cxn>
                <a:cxn ang="0">
                  <a:pos x="7" y="15"/>
                </a:cxn>
                <a:cxn ang="0">
                  <a:pos x="6" y="22"/>
                </a:cxn>
                <a:cxn ang="0">
                  <a:pos x="7" y="31"/>
                </a:cxn>
                <a:cxn ang="0">
                  <a:pos x="9" y="37"/>
                </a:cxn>
                <a:cxn ang="0">
                  <a:pos x="12" y="40"/>
                </a:cxn>
                <a:cxn ang="0">
                  <a:pos x="16" y="42"/>
                </a:cxn>
                <a:cxn ang="0">
                  <a:pos x="19" y="40"/>
                </a:cxn>
                <a:cxn ang="0">
                  <a:pos x="22" y="39"/>
                </a:cxn>
                <a:cxn ang="0">
                  <a:pos x="24" y="36"/>
                </a:cxn>
                <a:cxn ang="0">
                  <a:pos x="25" y="33"/>
                </a:cxn>
                <a:cxn ang="0">
                  <a:pos x="25" y="28"/>
                </a:cxn>
                <a:cxn ang="0">
                  <a:pos x="25" y="24"/>
                </a:cxn>
              </a:cxnLst>
              <a:rect l="0" t="0" r="r" b="b"/>
              <a:pathLst>
                <a:path w="31" h="46">
                  <a:moveTo>
                    <a:pt x="31" y="22"/>
                  </a:moveTo>
                  <a:lnTo>
                    <a:pt x="31" y="22"/>
                  </a:lnTo>
                  <a:lnTo>
                    <a:pt x="31" y="33"/>
                  </a:lnTo>
                  <a:lnTo>
                    <a:pt x="31" y="33"/>
                  </a:lnTo>
                  <a:lnTo>
                    <a:pt x="28" y="40"/>
                  </a:lnTo>
                  <a:lnTo>
                    <a:pt x="28" y="40"/>
                  </a:lnTo>
                  <a:lnTo>
                    <a:pt x="27" y="43"/>
                  </a:lnTo>
                  <a:lnTo>
                    <a:pt x="24" y="45"/>
                  </a:lnTo>
                  <a:lnTo>
                    <a:pt x="24" y="45"/>
                  </a:lnTo>
                  <a:lnTo>
                    <a:pt x="19" y="46"/>
                  </a:lnTo>
                  <a:lnTo>
                    <a:pt x="16" y="46"/>
                  </a:lnTo>
                  <a:lnTo>
                    <a:pt x="16" y="46"/>
                  </a:lnTo>
                  <a:lnTo>
                    <a:pt x="9" y="45"/>
                  </a:lnTo>
                  <a:lnTo>
                    <a:pt x="9" y="45"/>
                  </a:lnTo>
                  <a:lnTo>
                    <a:pt x="6" y="43"/>
                  </a:lnTo>
                  <a:lnTo>
                    <a:pt x="3" y="40"/>
                  </a:lnTo>
                  <a:lnTo>
                    <a:pt x="3" y="40"/>
                  </a:lnTo>
                  <a:lnTo>
                    <a:pt x="1" y="33"/>
                  </a:lnTo>
                  <a:lnTo>
                    <a:pt x="1" y="33"/>
                  </a:lnTo>
                  <a:lnTo>
                    <a:pt x="0" y="22"/>
                  </a:lnTo>
                  <a:lnTo>
                    <a:pt x="0" y="22"/>
                  </a:lnTo>
                  <a:lnTo>
                    <a:pt x="1" y="13"/>
                  </a:lnTo>
                  <a:lnTo>
                    <a:pt x="1" y="13"/>
                  </a:lnTo>
                  <a:lnTo>
                    <a:pt x="4" y="6"/>
                  </a:lnTo>
                  <a:lnTo>
                    <a:pt x="4" y="6"/>
                  </a:lnTo>
                  <a:lnTo>
                    <a:pt x="6" y="3"/>
                  </a:lnTo>
                  <a:lnTo>
                    <a:pt x="9" y="1"/>
                  </a:lnTo>
                  <a:lnTo>
                    <a:pt x="9" y="1"/>
                  </a:lnTo>
                  <a:lnTo>
                    <a:pt x="12" y="0"/>
                  </a:lnTo>
                  <a:lnTo>
                    <a:pt x="16" y="0"/>
                  </a:lnTo>
                  <a:lnTo>
                    <a:pt x="16" y="0"/>
                  </a:lnTo>
                  <a:lnTo>
                    <a:pt x="21" y="0"/>
                  </a:lnTo>
                  <a:lnTo>
                    <a:pt x="24" y="1"/>
                  </a:lnTo>
                  <a:lnTo>
                    <a:pt x="24" y="1"/>
                  </a:lnTo>
                  <a:lnTo>
                    <a:pt x="27" y="3"/>
                  </a:lnTo>
                  <a:lnTo>
                    <a:pt x="28" y="6"/>
                  </a:lnTo>
                  <a:lnTo>
                    <a:pt x="28" y="6"/>
                  </a:lnTo>
                  <a:lnTo>
                    <a:pt x="31" y="13"/>
                  </a:lnTo>
                  <a:lnTo>
                    <a:pt x="31" y="13"/>
                  </a:lnTo>
                  <a:lnTo>
                    <a:pt x="31" y="22"/>
                  </a:lnTo>
                  <a:lnTo>
                    <a:pt x="31" y="22"/>
                  </a:lnTo>
                  <a:close/>
                  <a:moveTo>
                    <a:pt x="25" y="24"/>
                  </a:moveTo>
                  <a:lnTo>
                    <a:pt x="25" y="24"/>
                  </a:lnTo>
                  <a:lnTo>
                    <a:pt x="25" y="16"/>
                  </a:lnTo>
                  <a:lnTo>
                    <a:pt x="25" y="16"/>
                  </a:lnTo>
                  <a:lnTo>
                    <a:pt x="25" y="12"/>
                  </a:lnTo>
                  <a:lnTo>
                    <a:pt x="25" y="12"/>
                  </a:lnTo>
                  <a:lnTo>
                    <a:pt x="24" y="9"/>
                  </a:lnTo>
                  <a:lnTo>
                    <a:pt x="24" y="9"/>
                  </a:lnTo>
                  <a:lnTo>
                    <a:pt x="22" y="6"/>
                  </a:lnTo>
                  <a:lnTo>
                    <a:pt x="22" y="6"/>
                  </a:lnTo>
                  <a:lnTo>
                    <a:pt x="19" y="4"/>
                  </a:lnTo>
                  <a:lnTo>
                    <a:pt x="19" y="4"/>
                  </a:lnTo>
                  <a:lnTo>
                    <a:pt x="16" y="4"/>
                  </a:lnTo>
                  <a:lnTo>
                    <a:pt x="16" y="4"/>
                  </a:lnTo>
                  <a:lnTo>
                    <a:pt x="12" y="6"/>
                  </a:lnTo>
                  <a:lnTo>
                    <a:pt x="12" y="6"/>
                  </a:lnTo>
                  <a:lnTo>
                    <a:pt x="9" y="9"/>
                  </a:lnTo>
                  <a:lnTo>
                    <a:pt x="9" y="9"/>
                  </a:lnTo>
                  <a:lnTo>
                    <a:pt x="7" y="15"/>
                  </a:lnTo>
                  <a:lnTo>
                    <a:pt x="7" y="15"/>
                  </a:lnTo>
                  <a:lnTo>
                    <a:pt x="6" y="22"/>
                  </a:lnTo>
                  <a:lnTo>
                    <a:pt x="6" y="22"/>
                  </a:lnTo>
                  <a:lnTo>
                    <a:pt x="7" y="31"/>
                  </a:lnTo>
                  <a:lnTo>
                    <a:pt x="7" y="31"/>
                  </a:lnTo>
                  <a:lnTo>
                    <a:pt x="9" y="37"/>
                  </a:lnTo>
                  <a:lnTo>
                    <a:pt x="9" y="37"/>
                  </a:lnTo>
                  <a:lnTo>
                    <a:pt x="12" y="40"/>
                  </a:lnTo>
                  <a:lnTo>
                    <a:pt x="12" y="40"/>
                  </a:lnTo>
                  <a:lnTo>
                    <a:pt x="16" y="42"/>
                  </a:lnTo>
                  <a:lnTo>
                    <a:pt x="16" y="42"/>
                  </a:lnTo>
                  <a:lnTo>
                    <a:pt x="19" y="40"/>
                  </a:lnTo>
                  <a:lnTo>
                    <a:pt x="19" y="40"/>
                  </a:lnTo>
                  <a:lnTo>
                    <a:pt x="22" y="39"/>
                  </a:lnTo>
                  <a:lnTo>
                    <a:pt x="22" y="39"/>
                  </a:lnTo>
                  <a:lnTo>
                    <a:pt x="24" y="36"/>
                  </a:lnTo>
                  <a:lnTo>
                    <a:pt x="24" y="36"/>
                  </a:lnTo>
                  <a:lnTo>
                    <a:pt x="25" y="33"/>
                  </a:lnTo>
                  <a:lnTo>
                    <a:pt x="25"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6" name="Freeform 64"/>
            <p:cNvSpPr>
              <a:spLocks/>
            </p:cNvSpPr>
            <p:nvPr/>
          </p:nvSpPr>
          <p:spPr bwMode="auto">
            <a:xfrm>
              <a:off x="3866" y="1943"/>
              <a:ext cx="11" cy="21"/>
            </a:xfrm>
            <a:custGeom>
              <a:avLst/>
              <a:gdLst/>
              <a:ahLst/>
              <a:cxnLst>
                <a:cxn ang="0">
                  <a:pos x="26" y="43"/>
                </a:cxn>
                <a:cxn ang="0">
                  <a:pos x="26" y="45"/>
                </a:cxn>
                <a:cxn ang="0">
                  <a:pos x="26" y="45"/>
                </a:cxn>
                <a:cxn ang="0">
                  <a:pos x="26" y="45"/>
                </a:cxn>
                <a:cxn ang="0">
                  <a:pos x="2" y="45"/>
                </a:cxn>
                <a:cxn ang="0">
                  <a:pos x="0" y="45"/>
                </a:cxn>
                <a:cxn ang="0">
                  <a:pos x="0" y="45"/>
                </a:cxn>
                <a:cxn ang="0">
                  <a:pos x="0" y="45"/>
                </a:cxn>
                <a:cxn ang="0">
                  <a:pos x="0" y="43"/>
                </a:cxn>
                <a:cxn ang="0">
                  <a:pos x="0" y="42"/>
                </a:cxn>
                <a:cxn ang="0">
                  <a:pos x="0" y="42"/>
                </a:cxn>
                <a:cxn ang="0">
                  <a:pos x="0" y="40"/>
                </a:cxn>
                <a:cxn ang="0">
                  <a:pos x="2" y="40"/>
                </a:cxn>
                <a:cxn ang="0">
                  <a:pos x="11" y="6"/>
                </a:cxn>
                <a:cxn ang="0">
                  <a:pos x="2" y="10"/>
                </a:cxn>
                <a:cxn ang="0">
                  <a:pos x="0" y="12"/>
                </a:cxn>
                <a:cxn ang="0">
                  <a:pos x="0" y="12"/>
                </a:cxn>
                <a:cxn ang="0">
                  <a:pos x="0" y="10"/>
                </a:cxn>
                <a:cxn ang="0">
                  <a:pos x="0" y="9"/>
                </a:cxn>
                <a:cxn ang="0">
                  <a:pos x="0" y="7"/>
                </a:cxn>
                <a:cxn ang="0">
                  <a:pos x="0" y="7"/>
                </a:cxn>
                <a:cxn ang="0">
                  <a:pos x="0" y="7"/>
                </a:cxn>
                <a:cxn ang="0">
                  <a:pos x="11" y="0"/>
                </a:cxn>
                <a:cxn ang="0">
                  <a:pos x="12" y="0"/>
                </a:cxn>
                <a:cxn ang="0">
                  <a:pos x="12" y="0"/>
                </a:cxn>
                <a:cxn ang="0">
                  <a:pos x="12" y="0"/>
                </a:cxn>
                <a:cxn ang="0">
                  <a:pos x="14" y="0"/>
                </a:cxn>
                <a:cxn ang="0">
                  <a:pos x="15" y="0"/>
                </a:cxn>
                <a:cxn ang="0">
                  <a:pos x="17" y="0"/>
                </a:cxn>
                <a:cxn ang="0">
                  <a:pos x="17" y="0"/>
                </a:cxn>
                <a:cxn ang="0">
                  <a:pos x="17" y="0"/>
                </a:cxn>
                <a:cxn ang="0">
                  <a:pos x="26" y="40"/>
                </a:cxn>
                <a:cxn ang="0">
                  <a:pos x="26" y="40"/>
                </a:cxn>
                <a:cxn ang="0">
                  <a:pos x="26" y="42"/>
                </a:cxn>
                <a:cxn ang="0">
                  <a:pos x="26" y="42"/>
                </a:cxn>
                <a:cxn ang="0">
                  <a:pos x="26" y="43"/>
                </a:cxn>
              </a:cxnLst>
              <a:rect l="0" t="0" r="r" b="b"/>
              <a:pathLst>
                <a:path w="26" h="45">
                  <a:moveTo>
                    <a:pt x="26" y="43"/>
                  </a:moveTo>
                  <a:lnTo>
                    <a:pt x="26" y="43"/>
                  </a:lnTo>
                  <a:lnTo>
                    <a:pt x="26" y="45"/>
                  </a:lnTo>
                  <a:lnTo>
                    <a:pt x="26" y="45"/>
                  </a:lnTo>
                  <a:lnTo>
                    <a:pt x="26" y="45"/>
                  </a:lnTo>
                  <a:lnTo>
                    <a:pt x="26" y="45"/>
                  </a:lnTo>
                  <a:lnTo>
                    <a:pt x="26" y="45"/>
                  </a:lnTo>
                  <a:lnTo>
                    <a:pt x="26" y="45"/>
                  </a:lnTo>
                  <a:lnTo>
                    <a:pt x="26" y="45"/>
                  </a:lnTo>
                  <a:lnTo>
                    <a:pt x="2" y="45"/>
                  </a:lnTo>
                  <a:lnTo>
                    <a:pt x="2" y="45"/>
                  </a:lnTo>
                  <a:lnTo>
                    <a:pt x="0" y="45"/>
                  </a:lnTo>
                  <a:lnTo>
                    <a:pt x="0" y="45"/>
                  </a:lnTo>
                  <a:lnTo>
                    <a:pt x="0" y="45"/>
                  </a:lnTo>
                  <a:lnTo>
                    <a:pt x="0" y="45"/>
                  </a:lnTo>
                  <a:lnTo>
                    <a:pt x="0" y="45"/>
                  </a:lnTo>
                  <a:lnTo>
                    <a:pt x="0" y="45"/>
                  </a:lnTo>
                  <a:lnTo>
                    <a:pt x="0" y="43"/>
                  </a:lnTo>
                  <a:lnTo>
                    <a:pt x="0" y="43"/>
                  </a:lnTo>
                  <a:lnTo>
                    <a:pt x="0" y="42"/>
                  </a:lnTo>
                  <a:lnTo>
                    <a:pt x="0" y="42"/>
                  </a:lnTo>
                  <a:lnTo>
                    <a:pt x="0" y="42"/>
                  </a:lnTo>
                  <a:lnTo>
                    <a:pt x="0" y="42"/>
                  </a:lnTo>
                  <a:lnTo>
                    <a:pt x="0" y="40"/>
                  </a:lnTo>
                  <a:lnTo>
                    <a:pt x="0" y="40"/>
                  </a:lnTo>
                  <a:lnTo>
                    <a:pt x="2" y="40"/>
                  </a:lnTo>
                  <a:lnTo>
                    <a:pt x="11" y="40"/>
                  </a:lnTo>
                  <a:lnTo>
                    <a:pt x="11" y="6"/>
                  </a:lnTo>
                  <a:lnTo>
                    <a:pt x="2" y="10"/>
                  </a:lnTo>
                  <a:lnTo>
                    <a:pt x="2" y="10"/>
                  </a:lnTo>
                  <a:lnTo>
                    <a:pt x="0" y="12"/>
                  </a:lnTo>
                  <a:lnTo>
                    <a:pt x="0" y="12"/>
                  </a:lnTo>
                  <a:lnTo>
                    <a:pt x="0" y="12"/>
                  </a:lnTo>
                  <a:lnTo>
                    <a:pt x="0" y="12"/>
                  </a:lnTo>
                  <a:lnTo>
                    <a:pt x="0" y="10"/>
                  </a:lnTo>
                  <a:lnTo>
                    <a:pt x="0" y="10"/>
                  </a:lnTo>
                  <a:lnTo>
                    <a:pt x="0" y="9"/>
                  </a:lnTo>
                  <a:lnTo>
                    <a:pt x="0" y="9"/>
                  </a:lnTo>
                  <a:lnTo>
                    <a:pt x="0" y="7"/>
                  </a:lnTo>
                  <a:lnTo>
                    <a:pt x="0" y="7"/>
                  </a:lnTo>
                  <a:lnTo>
                    <a:pt x="0" y="7"/>
                  </a:lnTo>
                  <a:lnTo>
                    <a:pt x="0" y="7"/>
                  </a:lnTo>
                  <a:lnTo>
                    <a:pt x="0" y="7"/>
                  </a:lnTo>
                  <a:lnTo>
                    <a:pt x="0" y="7"/>
                  </a:lnTo>
                  <a:lnTo>
                    <a:pt x="0" y="6"/>
                  </a:lnTo>
                  <a:lnTo>
                    <a:pt x="11" y="0"/>
                  </a:lnTo>
                  <a:lnTo>
                    <a:pt x="11" y="0"/>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7" y="0"/>
                  </a:lnTo>
                  <a:lnTo>
                    <a:pt x="17" y="40"/>
                  </a:lnTo>
                  <a:lnTo>
                    <a:pt x="26" y="40"/>
                  </a:lnTo>
                  <a:lnTo>
                    <a:pt x="26" y="40"/>
                  </a:lnTo>
                  <a:lnTo>
                    <a:pt x="26" y="40"/>
                  </a:lnTo>
                  <a:lnTo>
                    <a:pt x="26" y="40"/>
                  </a:lnTo>
                  <a:lnTo>
                    <a:pt x="26" y="42"/>
                  </a:lnTo>
                  <a:lnTo>
                    <a:pt x="26" y="42"/>
                  </a:lnTo>
                  <a:lnTo>
                    <a:pt x="26" y="42"/>
                  </a:lnTo>
                  <a:lnTo>
                    <a:pt x="26" y="42"/>
                  </a:lnTo>
                  <a:lnTo>
                    <a:pt x="26" y="43"/>
                  </a:lnTo>
                  <a:lnTo>
                    <a:pt x="26"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7" name="Freeform 65"/>
            <p:cNvSpPr>
              <a:spLocks noEditPoints="1"/>
            </p:cNvSpPr>
            <p:nvPr/>
          </p:nvSpPr>
          <p:spPr bwMode="auto">
            <a:xfrm>
              <a:off x="3844" y="1986"/>
              <a:ext cx="13" cy="22"/>
            </a:xfrm>
            <a:custGeom>
              <a:avLst/>
              <a:gdLst/>
              <a:ahLst/>
              <a:cxnLst>
                <a:cxn ang="0">
                  <a:pos x="32" y="24"/>
                </a:cxn>
                <a:cxn ang="0">
                  <a:pos x="32" y="35"/>
                </a:cxn>
                <a:cxn ang="0">
                  <a:pos x="29" y="42"/>
                </a:cxn>
                <a:cxn ang="0">
                  <a:pos x="24" y="47"/>
                </a:cxn>
                <a:cxn ang="0">
                  <a:pos x="20" y="48"/>
                </a:cxn>
                <a:cxn ang="0">
                  <a:pos x="17" y="48"/>
                </a:cxn>
                <a:cxn ang="0">
                  <a:pos x="9" y="47"/>
                </a:cxn>
                <a:cxn ang="0">
                  <a:pos x="6" y="45"/>
                </a:cxn>
                <a:cxn ang="0">
                  <a:pos x="3" y="42"/>
                </a:cxn>
                <a:cxn ang="0">
                  <a:pos x="2" y="35"/>
                </a:cxn>
                <a:cxn ang="0">
                  <a:pos x="0" y="24"/>
                </a:cxn>
                <a:cxn ang="0">
                  <a:pos x="2" y="15"/>
                </a:cxn>
                <a:cxn ang="0">
                  <a:pos x="5" y="8"/>
                </a:cxn>
                <a:cxn ang="0">
                  <a:pos x="9" y="3"/>
                </a:cxn>
                <a:cxn ang="0">
                  <a:pos x="12" y="2"/>
                </a:cxn>
                <a:cxn ang="0">
                  <a:pos x="17" y="0"/>
                </a:cxn>
                <a:cxn ang="0">
                  <a:pos x="24" y="2"/>
                </a:cxn>
                <a:cxn ang="0">
                  <a:pos x="29" y="8"/>
                </a:cxn>
                <a:cxn ang="0">
                  <a:pos x="32" y="14"/>
                </a:cxn>
                <a:cxn ang="0">
                  <a:pos x="32" y="24"/>
                </a:cxn>
                <a:cxn ang="0">
                  <a:pos x="26" y="24"/>
                </a:cxn>
                <a:cxn ang="0">
                  <a:pos x="26" y="18"/>
                </a:cxn>
                <a:cxn ang="0">
                  <a:pos x="26" y="14"/>
                </a:cxn>
                <a:cxn ang="0">
                  <a:pos x="24" y="11"/>
                </a:cxn>
                <a:cxn ang="0">
                  <a:pos x="23" y="8"/>
                </a:cxn>
                <a:cxn ang="0">
                  <a:pos x="20" y="6"/>
                </a:cxn>
                <a:cxn ang="0">
                  <a:pos x="17" y="6"/>
                </a:cxn>
                <a:cxn ang="0">
                  <a:pos x="12" y="8"/>
                </a:cxn>
                <a:cxn ang="0">
                  <a:pos x="9" y="11"/>
                </a:cxn>
                <a:cxn ang="0">
                  <a:pos x="8" y="17"/>
                </a:cxn>
                <a:cxn ang="0">
                  <a:pos x="6" y="24"/>
                </a:cxn>
                <a:cxn ang="0">
                  <a:pos x="8" y="33"/>
                </a:cxn>
                <a:cxn ang="0">
                  <a:pos x="9" y="39"/>
                </a:cxn>
                <a:cxn ang="0">
                  <a:pos x="12" y="42"/>
                </a:cxn>
                <a:cxn ang="0">
                  <a:pos x="17" y="44"/>
                </a:cxn>
                <a:cxn ang="0">
                  <a:pos x="20" y="42"/>
                </a:cxn>
                <a:cxn ang="0">
                  <a:pos x="23" y="41"/>
                </a:cxn>
                <a:cxn ang="0">
                  <a:pos x="24" y="38"/>
                </a:cxn>
                <a:cxn ang="0">
                  <a:pos x="26" y="35"/>
                </a:cxn>
                <a:cxn ang="0">
                  <a:pos x="26" y="30"/>
                </a:cxn>
                <a:cxn ang="0">
                  <a:pos x="26" y="24"/>
                </a:cxn>
              </a:cxnLst>
              <a:rect l="0" t="0" r="r" b="b"/>
              <a:pathLst>
                <a:path w="32" h="48">
                  <a:moveTo>
                    <a:pt x="32" y="24"/>
                  </a:moveTo>
                  <a:lnTo>
                    <a:pt x="32" y="24"/>
                  </a:lnTo>
                  <a:lnTo>
                    <a:pt x="32" y="35"/>
                  </a:lnTo>
                  <a:lnTo>
                    <a:pt x="32" y="35"/>
                  </a:lnTo>
                  <a:lnTo>
                    <a:pt x="29" y="42"/>
                  </a:lnTo>
                  <a:lnTo>
                    <a:pt x="29" y="42"/>
                  </a:lnTo>
                  <a:lnTo>
                    <a:pt x="27" y="44"/>
                  </a:lnTo>
                  <a:lnTo>
                    <a:pt x="24" y="47"/>
                  </a:lnTo>
                  <a:lnTo>
                    <a:pt x="24" y="47"/>
                  </a:lnTo>
                  <a:lnTo>
                    <a:pt x="20" y="48"/>
                  </a:lnTo>
                  <a:lnTo>
                    <a:pt x="17" y="48"/>
                  </a:lnTo>
                  <a:lnTo>
                    <a:pt x="17" y="48"/>
                  </a:lnTo>
                  <a:lnTo>
                    <a:pt x="12" y="48"/>
                  </a:lnTo>
                  <a:lnTo>
                    <a:pt x="9" y="47"/>
                  </a:lnTo>
                  <a:lnTo>
                    <a:pt x="9" y="47"/>
                  </a:lnTo>
                  <a:lnTo>
                    <a:pt x="6" y="45"/>
                  </a:lnTo>
                  <a:lnTo>
                    <a:pt x="3" y="42"/>
                  </a:lnTo>
                  <a:lnTo>
                    <a:pt x="3" y="42"/>
                  </a:lnTo>
                  <a:lnTo>
                    <a:pt x="2" y="35"/>
                  </a:lnTo>
                  <a:lnTo>
                    <a:pt x="2" y="35"/>
                  </a:lnTo>
                  <a:lnTo>
                    <a:pt x="0" y="24"/>
                  </a:lnTo>
                  <a:lnTo>
                    <a:pt x="0" y="24"/>
                  </a:lnTo>
                  <a:lnTo>
                    <a:pt x="2" y="15"/>
                  </a:lnTo>
                  <a:lnTo>
                    <a:pt x="2" y="15"/>
                  </a:lnTo>
                  <a:lnTo>
                    <a:pt x="5" y="8"/>
                  </a:lnTo>
                  <a:lnTo>
                    <a:pt x="5" y="8"/>
                  </a:lnTo>
                  <a:lnTo>
                    <a:pt x="6" y="5"/>
                  </a:lnTo>
                  <a:lnTo>
                    <a:pt x="9" y="3"/>
                  </a:lnTo>
                  <a:lnTo>
                    <a:pt x="9" y="3"/>
                  </a:lnTo>
                  <a:lnTo>
                    <a:pt x="12" y="2"/>
                  </a:lnTo>
                  <a:lnTo>
                    <a:pt x="17" y="0"/>
                  </a:lnTo>
                  <a:lnTo>
                    <a:pt x="17" y="0"/>
                  </a:lnTo>
                  <a:lnTo>
                    <a:pt x="24" y="2"/>
                  </a:lnTo>
                  <a:lnTo>
                    <a:pt x="24" y="2"/>
                  </a:lnTo>
                  <a:lnTo>
                    <a:pt x="27" y="5"/>
                  </a:lnTo>
                  <a:lnTo>
                    <a:pt x="29" y="8"/>
                  </a:lnTo>
                  <a:lnTo>
                    <a:pt x="29" y="8"/>
                  </a:lnTo>
                  <a:lnTo>
                    <a:pt x="32" y="14"/>
                  </a:lnTo>
                  <a:lnTo>
                    <a:pt x="32" y="14"/>
                  </a:lnTo>
                  <a:lnTo>
                    <a:pt x="32" y="24"/>
                  </a:lnTo>
                  <a:lnTo>
                    <a:pt x="32" y="24"/>
                  </a:lnTo>
                  <a:close/>
                  <a:moveTo>
                    <a:pt x="26" y="24"/>
                  </a:moveTo>
                  <a:lnTo>
                    <a:pt x="26" y="24"/>
                  </a:lnTo>
                  <a:lnTo>
                    <a:pt x="26" y="18"/>
                  </a:lnTo>
                  <a:lnTo>
                    <a:pt x="26" y="18"/>
                  </a:lnTo>
                  <a:lnTo>
                    <a:pt x="26" y="14"/>
                  </a:lnTo>
                  <a:lnTo>
                    <a:pt x="26" y="14"/>
                  </a:lnTo>
                  <a:lnTo>
                    <a:pt x="24" y="11"/>
                  </a:lnTo>
                  <a:lnTo>
                    <a:pt x="24" y="11"/>
                  </a:lnTo>
                  <a:lnTo>
                    <a:pt x="23" y="8"/>
                  </a:lnTo>
                  <a:lnTo>
                    <a:pt x="23" y="8"/>
                  </a:lnTo>
                  <a:lnTo>
                    <a:pt x="20" y="6"/>
                  </a:lnTo>
                  <a:lnTo>
                    <a:pt x="20" y="6"/>
                  </a:lnTo>
                  <a:lnTo>
                    <a:pt x="17" y="6"/>
                  </a:lnTo>
                  <a:lnTo>
                    <a:pt x="17" y="6"/>
                  </a:lnTo>
                  <a:lnTo>
                    <a:pt x="12" y="8"/>
                  </a:lnTo>
                  <a:lnTo>
                    <a:pt x="12" y="8"/>
                  </a:lnTo>
                  <a:lnTo>
                    <a:pt x="9" y="11"/>
                  </a:lnTo>
                  <a:lnTo>
                    <a:pt x="9" y="11"/>
                  </a:lnTo>
                  <a:lnTo>
                    <a:pt x="8" y="17"/>
                  </a:lnTo>
                  <a:lnTo>
                    <a:pt x="8" y="17"/>
                  </a:lnTo>
                  <a:lnTo>
                    <a:pt x="6" y="24"/>
                  </a:lnTo>
                  <a:lnTo>
                    <a:pt x="6" y="24"/>
                  </a:lnTo>
                  <a:lnTo>
                    <a:pt x="8" y="33"/>
                  </a:lnTo>
                  <a:lnTo>
                    <a:pt x="8" y="33"/>
                  </a:lnTo>
                  <a:lnTo>
                    <a:pt x="9" y="39"/>
                  </a:lnTo>
                  <a:lnTo>
                    <a:pt x="9" y="39"/>
                  </a:lnTo>
                  <a:lnTo>
                    <a:pt x="12" y="42"/>
                  </a:lnTo>
                  <a:lnTo>
                    <a:pt x="12" y="42"/>
                  </a:lnTo>
                  <a:lnTo>
                    <a:pt x="17" y="44"/>
                  </a:lnTo>
                  <a:lnTo>
                    <a:pt x="17" y="44"/>
                  </a:lnTo>
                  <a:lnTo>
                    <a:pt x="20" y="42"/>
                  </a:lnTo>
                  <a:lnTo>
                    <a:pt x="20" y="42"/>
                  </a:lnTo>
                  <a:lnTo>
                    <a:pt x="23" y="41"/>
                  </a:lnTo>
                  <a:lnTo>
                    <a:pt x="23" y="41"/>
                  </a:lnTo>
                  <a:lnTo>
                    <a:pt x="24" y="38"/>
                  </a:lnTo>
                  <a:lnTo>
                    <a:pt x="24" y="38"/>
                  </a:lnTo>
                  <a:lnTo>
                    <a:pt x="26" y="35"/>
                  </a:lnTo>
                  <a:lnTo>
                    <a:pt x="26" y="35"/>
                  </a:lnTo>
                  <a:lnTo>
                    <a:pt x="26" y="30"/>
                  </a:lnTo>
                  <a:lnTo>
                    <a:pt x="26"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8" name="Freeform 66"/>
            <p:cNvSpPr>
              <a:spLocks/>
            </p:cNvSpPr>
            <p:nvPr/>
          </p:nvSpPr>
          <p:spPr bwMode="auto">
            <a:xfrm>
              <a:off x="3866" y="1985"/>
              <a:ext cx="11" cy="21"/>
            </a:xfrm>
            <a:custGeom>
              <a:avLst/>
              <a:gdLst/>
              <a:ahLst/>
              <a:cxnLst>
                <a:cxn ang="0">
                  <a:pos x="26" y="44"/>
                </a:cxn>
                <a:cxn ang="0">
                  <a:pos x="26" y="45"/>
                </a:cxn>
                <a:cxn ang="0">
                  <a:pos x="26" y="45"/>
                </a:cxn>
                <a:cxn ang="0">
                  <a:pos x="26" y="47"/>
                </a:cxn>
                <a:cxn ang="0">
                  <a:pos x="2" y="47"/>
                </a:cxn>
                <a:cxn ang="0">
                  <a:pos x="0" y="47"/>
                </a:cxn>
                <a:cxn ang="0">
                  <a:pos x="0" y="45"/>
                </a:cxn>
                <a:cxn ang="0">
                  <a:pos x="0" y="45"/>
                </a:cxn>
                <a:cxn ang="0">
                  <a:pos x="0" y="44"/>
                </a:cxn>
                <a:cxn ang="0">
                  <a:pos x="0" y="42"/>
                </a:cxn>
                <a:cxn ang="0">
                  <a:pos x="0" y="42"/>
                </a:cxn>
                <a:cxn ang="0">
                  <a:pos x="0" y="41"/>
                </a:cxn>
                <a:cxn ang="0">
                  <a:pos x="2" y="41"/>
                </a:cxn>
                <a:cxn ang="0">
                  <a:pos x="11" y="6"/>
                </a:cxn>
                <a:cxn ang="0">
                  <a:pos x="2" y="12"/>
                </a:cxn>
                <a:cxn ang="0">
                  <a:pos x="0" y="12"/>
                </a:cxn>
                <a:cxn ang="0">
                  <a:pos x="0" y="12"/>
                </a:cxn>
                <a:cxn ang="0">
                  <a:pos x="0" y="11"/>
                </a:cxn>
                <a:cxn ang="0">
                  <a:pos x="0" y="9"/>
                </a:cxn>
                <a:cxn ang="0">
                  <a:pos x="0" y="9"/>
                </a:cxn>
                <a:cxn ang="0">
                  <a:pos x="0" y="8"/>
                </a:cxn>
                <a:cxn ang="0">
                  <a:pos x="0" y="8"/>
                </a:cxn>
                <a:cxn ang="0">
                  <a:pos x="11" y="0"/>
                </a:cxn>
                <a:cxn ang="0">
                  <a:pos x="12" y="0"/>
                </a:cxn>
                <a:cxn ang="0">
                  <a:pos x="12" y="0"/>
                </a:cxn>
                <a:cxn ang="0">
                  <a:pos x="12" y="0"/>
                </a:cxn>
                <a:cxn ang="0">
                  <a:pos x="14" y="0"/>
                </a:cxn>
                <a:cxn ang="0">
                  <a:pos x="15" y="0"/>
                </a:cxn>
                <a:cxn ang="0">
                  <a:pos x="17" y="0"/>
                </a:cxn>
                <a:cxn ang="0">
                  <a:pos x="17" y="0"/>
                </a:cxn>
                <a:cxn ang="0">
                  <a:pos x="17" y="0"/>
                </a:cxn>
                <a:cxn ang="0">
                  <a:pos x="26" y="41"/>
                </a:cxn>
                <a:cxn ang="0">
                  <a:pos x="26" y="41"/>
                </a:cxn>
                <a:cxn ang="0">
                  <a:pos x="26" y="42"/>
                </a:cxn>
                <a:cxn ang="0">
                  <a:pos x="26" y="42"/>
                </a:cxn>
                <a:cxn ang="0">
                  <a:pos x="26" y="44"/>
                </a:cxn>
              </a:cxnLst>
              <a:rect l="0" t="0" r="r" b="b"/>
              <a:pathLst>
                <a:path w="26" h="47">
                  <a:moveTo>
                    <a:pt x="26" y="44"/>
                  </a:moveTo>
                  <a:lnTo>
                    <a:pt x="26" y="44"/>
                  </a:lnTo>
                  <a:lnTo>
                    <a:pt x="26" y="45"/>
                  </a:lnTo>
                  <a:lnTo>
                    <a:pt x="26" y="45"/>
                  </a:lnTo>
                  <a:lnTo>
                    <a:pt x="26" y="45"/>
                  </a:lnTo>
                  <a:lnTo>
                    <a:pt x="26" y="45"/>
                  </a:lnTo>
                  <a:lnTo>
                    <a:pt x="26" y="47"/>
                  </a:lnTo>
                  <a:lnTo>
                    <a:pt x="26" y="47"/>
                  </a:lnTo>
                  <a:lnTo>
                    <a:pt x="26" y="47"/>
                  </a:lnTo>
                  <a:lnTo>
                    <a:pt x="2" y="47"/>
                  </a:lnTo>
                  <a:lnTo>
                    <a:pt x="2" y="47"/>
                  </a:lnTo>
                  <a:lnTo>
                    <a:pt x="0" y="47"/>
                  </a:lnTo>
                  <a:lnTo>
                    <a:pt x="0" y="47"/>
                  </a:lnTo>
                  <a:lnTo>
                    <a:pt x="0" y="45"/>
                  </a:lnTo>
                  <a:lnTo>
                    <a:pt x="0" y="45"/>
                  </a:lnTo>
                  <a:lnTo>
                    <a:pt x="0" y="45"/>
                  </a:lnTo>
                  <a:lnTo>
                    <a:pt x="0" y="45"/>
                  </a:lnTo>
                  <a:lnTo>
                    <a:pt x="0" y="44"/>
                  </a:lnTo>
                  <a:lnTo>
                    <a:pt x="0" y="44"/>
                  </a:lnTo>
                  <a:lnTo>
                    <a:pt x="0" y="42"/>
                  </a:lnTo>
                  <a:lnTo>
                    <a:pt x="0" y="42"/>
                  </a:lnTo>
                  <a:lnTo>
                    <a:pt x="0" y="42"/>
                  </a:lnTo>
                  <a:lnTo>
                    <a:pt x="0" y="42"/>
                  </a:lnTo>
                  <a:lnTo>
                    <a:pt x="0" y="41"/>
                  </a:lnTo>
                  <a:lnTo>
                    <a:pt x="0" y="41"/>
                  </a:lnTo>
                  <a:lnTo>
                    <a:pt x="2" y="41"/>
                  </a:lnTo>
                  <a:lnTo>
                    <a:pt x="11" y="41"/>
                  </a:lnTo>
                  <a:lnTo>
                    <a:pt x="11" y="6"/>
                  </a:lnTo>
                  <a:lnTo>
                    <a:pt x="2" y="12"/>
                  </a:lnTo>
                  <a:lnTo>
                    <a:pt x="2"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0" y="8"/>
                  </a:lnTo>
                  <a:lnTo>
                    <a:pt x="0" y="8"/>
                  </a:lnTo>
                  <a:lnTo>
                    <a:pt x="0" y="8"/>
                  </a:lnTo>
                  <a:lnTo>
                    <a:pt x="11" y="0"/>
                  </a:lnTo>
                  <a:lnTo>
                    <a:pt x="11" y="0"/>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7" y="0"/>
                  </a:lnTo>
                  <a:lnTo>
                    <a:pt x="17" y="41"/>
                  </a:lnTo>
                  <a:lnTo>
                    <a:pt x="26" y="41"/>
                  </a:lnTo>
                  <a:lnTo>
                    <a:pt x="26" y="41"/>
                  </a:lnTo>
                  <a:lnTo>
                    <a:pt x="26" y="41"/>
                  </a:lnTo>
                  <a:lnTo>
                    <a:pt x="26" y="41"/>
                  </a:lnTo>
                  <a:lnTo>
                    <a:pt x="26" y="42"/>
                  </a:lnTo>
                  <a:lnTo>
                    <a:pt x="26" y="42"/>
                  </a:lnTo>
                  <a:lnTo>
                    <a:pt x="26" y="42"/>
                  </a:lnTo>
                  <a:lnTo>
                    <a:pt x="26" y="42"/>
                  </a:lnTo>
                  <a:lnTo>
                    <a:pt x="26" y="44"/>
                  </a:lnTo>
                  <a:lnTo>
                    <a:pt x="26"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9" name="Freeform 67"/>
            <p:cNvSpPr>
              <a:spLocks noEditPoints="1"/>
            </p:cNvSpPr>
            <p:nvPr/>
          </p:nvSpPr>
          <p:spPr bwMode="auto">
            <a:xfrm>
              <a:off x="3891" y="1984"/>
              <a:ext cx="15" cy="22"/>
            </a:xfrm>
            <a:custGeom>
              <a:avLst/>
              <a:gdLst/>
              <a:ahLst/>
              <a:cxnLst>
                <a:cxn ang="0">
                  <a:pos x="33" y="24"/>
                </a:cxn>
                <a:cxn ang="0">
                  <a:pos x="32" y="34"/>
                </a:cxn>
                <a:cxn ang="0">
                  <a:pos x="29" y="42"/>
                </a:cxn>
                <a:cxn ang="0">
                  <a:pos x="24" y="46"/>
                </a:cxn>
                <a:cxn ang="0">
                  <a:pos x="20" y="48"/>
                </a:cxn>
                <a:cxn ang="0">
                  <a:pos x="17" y="48"/>
                </a:cxn>
                <a:cxn ang="0">
                  <a:pos x="9" y="46"/>
                </a:cxn>
                <a:cxn ang="0">
                  <a:pos x="5" y="42"/>
                </a:cxn>
                <a:cxn ang="0">
                  <a:pos x="2" y="34"/>
                </a:cxn>
                <a:cxn ang="0">
                  <a:pos x="0" y="24"/>
                </a:cxn>
                <a:cxn ang="0">
                  <a:pos x="2" y="15"/>
                </a:cxn>
                <a:cxn ang="0">
                  <a:pos x="5" y="7"/>
                </a:cxn>
                <a:cxn ang="0">
                  <a:pos x="6" y="4"/>
                </a:cxn>
                <a:cxn ang="0">
                  <a:pos x="9" y="3"/>
                </a:cxn>
                <a:cxn ang="0">
                  <a:pos x="17" y="0"/>
                </a:cxn>
                <a:cxn ang="0">
                  <a:pos x="21" y="1"/>
                </a:cxn>
                <a:cxn ang="0">
                  <a:pos x="24" y="1"/>
                </a:cxn>
                <a:cxn ang="0">
                  <a:pos x="29" y="6"/>
                </a:cxn>
                <a:cxn ang="0">
                  <a:pos x="32" y="13"/>
                </a:cxn>
                <a:cxn ang="0">
                  <a:pos x="33" y="24"/>
                </a:cxn>
                <a:cxn ang="0">
                  <a:pos x="26" y="24"/>
                </a:cxn>
                <a:cxn ang="0">
                  <a:pos x="26" y="18"/>
                </a:cxn>
                <a:cxn ang="0">
                  <a:pos x="26" y="13"/>
                </a:cxn>
                <a:cxn ang="0">
                  <a:pos x="24" y="10"/>
                </a:cxn>
                <a:cxn ang="0">
                  <a:pos x="23" y="7"/>
                </a:cxn>
                <a:cxn ang="0">
                  <a:pos x="20" y="6"/>
                </a:cxn>
                <a:cxn ang="0">
                  <a:pos x="17" y="6"/>
                </a:cxn>
                <a:cxn ang="0">
                  <a:pos x="12" y="7"/>
                </a:cxn>
                <a:cxn ang="0">
                  <a:pos x="9" y="10"/>
                </a:cxn>
                <a:cxn ang="0">
                  <a:pos x="8" y="16"/>
                </a:cxn>
                <a:cxn ang="0">
                  <a:pos x="8" y="24"/>
                </a:cxn>
                <a:cxn ang="0">
                  <a:pos x="8" y="33"/>
                </a:cxn>
                <a:cxn ang="0">
                  <a:pos x="9" y="39"/>
                </a:cxn>
                <a:cxn ang="0">
                  <a:pos x="12" y="42"/>
                </a:cxn>
                <a:cxn ang="0">
                  <a:pos x="17" y="43"/>
                </a:cxn>
                <a:cxn ang="0">
                  <a:pos x="20" y="42"/>
                </a:cxn>
                <a:cxn ang="0">
                  <a:pos x="23" y="40"/>
                </a:cxn>
                <a:cxn ang="0">
                  <a:pos x="24" y="37"/>
                </a:cxn>
                <a:cxn ang="0">
                  <a:pos x="26" y="34"/>
                </a:cxn>
                <a:cxn ang="0">
                  <a:pos x="26" y="30"/>
                </a:cxn>
                <a:cxn ang="0">
                  <a:pos x="26" y="24"/>
                </a:cxn>
              </a:cxnLst>
              <a:rect l="0" t="0" r="r" b="b"/>
              <a:pathLst>
                <a:path w="33" h="48">
                  <a:moveTo>
                    <a:pt x="33" y="24"/>
                  </a:moveTo>
                  <a:lnTo>
                    <a:pt x="33" y="24"/>
                  </a:lnTo>
                  <a:lnTo>
                    <a:pt x="32" y="34"/>
                  </a:lnTo>
                  <a:lnTo>
                    <a:pt x="32" y="34"/>
                  </a:lnTo>
                  <a:lnTo>
                    <a:pt x="29" y="42"/>
                  </a:lnTo>
                  <a:lnTo>
                    <a:pt x="29" y="42"/>
                  </a:lnTo>
                  <a:lnTo>
                    <a:pt x="27" y="43"/>
                  </a:lnTo>
                  <a:lnTo>
                    <a:pt x="24" y="46"/>
                  </a:lnTo>
                  <a:lnTo>
                    <a:pt x="24" y="46"/>
                  </a:lnTo>
                  <a:lnTo>
                    <a:pt x="20" y="48"/>
                  </a:lnTo>
                  <a:lnTo>
                    <a:pt x="17" y="48"/>
                  </a:lnTo>
                  <a:lnTo>
                    <a:pt x="17" y="48"/>
                  </a:lnTo>
                  <a:lnTo>
                    <a:pt x="9" y="46"/>
                  </a:lnTo>
                  <a:lnTo>
                    <a:pt x="9" y="46"/>
                  </a:lnTo>
                  <a:lnTo>
                    <a:pt x="6" y="45"/>
                  </a:lnTo>
                  <a:lnTo>
                    <a:pt x="5" y="42"/>
                  </a:lnTo>
                  <a:lnTo>
                    <a:pt x="5" y="42"/>
                  </a:lnTo>
                  <a:lnTo>
                    <a:pt x="2" y="34"/>
                  </a:lnTo>
                  <a:lnTo>
                    <a:pt x="2" y="34"/>
                  </a:lnTo>
                  <a:lnTo>
                    <a:pt x="0" y="24"/>
                  </a:lnTo>
                  <a:lnTo>
                    <a:pt x="0" y="24"/>
                  </a:lnTo>
                  <a:lnTo>
                    <a:pt x="2" y="15"/>
                  </a:lnTo>
                  <a:lnTo>
                    <a:pt x="2" y="15"/>
                  </a:lnTo>
                  <a:lnTo>
                    <a:pt x="5" y="7"/>
                  </a:lnTo>
                  <a:lnTo>
                    <a:pt x="5" y="7"/>
                  </a:lnTo>
                  <a:lnTo>
                    <a:pt x="6" y="4"/>
                  </a:lnTo>
                  <a:lnTo>
                    <a:pt x="9" y="3"/>
                  </a:lnTo>
                  <a:lnTo>
                    <a:pt x="9" y="3"/>
                  </a:lnTo>
                  <a:lnTo>
                    <a:pt x="12" y="1"/>
                  </a:lnTo>
                  <a:lnTo>
                    <a:pt x="17" y="0"/>
                  </a:lnTo>
                  <a:lnTo>
                    <a:pt x="17" y="0"/>
                  </a:lnTo>
                  <a:lnTo>
                    <a:pt x="21" y="1"/>
                  </a:lnTo>
                  <a:lnTo>
                    <a:pt x="24" y="1"/>
                  </a:lnTo>
                  <a:lnTo>
                    <a:pt x="24" y="1"/>
                  </a:lnTo>
                  <a:lnTo>
                    <a:pt x="27" y="4"/>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10"/>
                  </a:lnTo>
                  <a:lnTo>
                    <a:pt x="24" y="10"/>
                  </a:lnTo>
                  <a:lnTo>
                    <a:pt x="23" y="7"/>
                  </a:lnTo>
                  <a:lnTo>
                    <a:pt x="23" y="7"/>
                  </a:lnTo>
                  <a:lnTo>
                    <a:pt x="20" y="6"/>
                  </a:lnTo>
                  <a:lnTo>
                    <a:pt x="20" y="6"/>
                  </a:lnTo>
                  <a:lnTo>
                    <a:pt x="17" y="6"/>
                  </a:lnTo>
                  <a:lnTo>
                    <a:pt x="17" y="6"/>
                  </a:lnTo>
                  <a:lnTo>
                    <a:pt x="12" y="7"/>
                  </a:lnTo>
                  <a:lnTo>
                    <a:pt x="12" y="7"/>
                  </a:lnTo>
                  <a:lnTo>
                    <a:pt x="9" y="10"/>
                  </a:lnTo>
                  <a:lnTo>
                    <a:pt x="9" y="10"/>
                  </a:lnTo>
                  <a:lnTo>
                    <a:pt x="8" y="16"/>
                  </a:lnTo>
                  <a:lnTo>
                    <a:pt x="8" y="16"/>
                  </a:lnTo>
                  <a:lnTo>
                    <a:pt x="8" y="24"/>
                  </a:lnTo>
                  <a:lnTo>
                    <a:pt x="8" y="24"/>
                  </a:lnTo>
                  <a:lnTo>
                    <a:pt x="8" y="33"/>
                  </a:lnTo>
                  <a:lnTo>
                    <a:pt x="8" y="33"/>
                  </a:lnTo>
                  <a:lnTo>
                    <a:pt x="9" y="39"/>
                  </a:lnTo>
                  <a:lnTo>
                    <a:pt x="9" y="39"/>
                  </a:lnTo>
                  <a:lnTo>
                    <a:pt x="12" y="42"/>
                  </a:lnTo>
                  <a:lnTo>
                    <a:pt x="12" y="42"/>
                  </a:lnTo>
                  <a:lnTo>
                    <a:pt x="17" y="43"/>
                  </a:lnTo>
                  <a:lnTo>
                    <a:pt x="17" y="43"/>
                  </a:lnTo>
                  <a:lnTo>
                    <a:pt x="20" y="42"/>
                  </a:lnTo>
                  <a:lnTo>
                    <a:pt x="20" y="42"/>
                  </a:lnTo>
                  <a:lnTo>
                    <a:pt x="23" y="40"/>
                  </a:lnTo>
                  <a:lnTo>
                    <a:pt x="23" y="40"/>
                  </a:lnTo>
                  <a:lnTo>
                    <a:pt x="24" y="37"/>
                  </a:lnTo>
                  <a:lnTo>
                    <a:pt x="24" y="37"/>
                  </a:lnTo>
                  <a:lnTo>
                    <a:pt x="26" y="34"/>
                  </a:lnTo>
                  <a:lnTo>
                    <a:pt x="26" y="34"/>
                  </a:lnTo>
                  <a:lnTo>
                    <a:pt x="26" y="30"/>
                  </a:lnTo>
                  <a:lnTo>
                    <a:pt x="26"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0" name="Freeform 68"/>
            <p:cNvSpPr>
              <a:spLocks noEditPoints="1"/>
            </p:cNvSpPr>
            <p:nvPr/>
          </p:nvSpPr>
          <p:spPr bwMode="auto">
            <a:xfrm>
              <a:off x="3547" y="1993"/>
              <a:ext cx="16" cy="21"/>
            </a:xfrm>
            <a:custGeom>
              <a:avLst/>
              <a:gdLst/>
              <a:ahLst/>
              <a:cxnLst>
                <a:cxn ang="0">
                  <a:pos x="33" y="24"/>
                </a:cxn>
                <a:cxn ang="0">
                  <a:pos x="32" y="33"/>
                </a:cxn>
                <a:cxn ang="0">
                  <a:pos x="29" y="41"/>
                </a:cxn>
                <a:cxn ang="0">
                  <a:pos x="24" y="46"/>
                </a:cxn>
                <a:cxn ang="0">
                  <a:pos x="21" y="47"/>
                </a:cxn>
                <a:cxn ang="0">
                  <a:pos x="17" y="47"/>
                </a:cxn>
                <a:cxn ang="0">
                  <a:pos x="9" y="46"/>
                </a:cxn>
                <a:cxn ang="0">
                  <a:pos x="5" y="41"/>
                </a:cxn>
                <a:cxn ang="0">
                  <a:pos x="2" y="33"/>
                </a:cxn>
                <a:cxn ang="0">
                  <a:pos x="0" y="24"/>
                </a:cxn>
                <a:cxn ang="0">
                  <a:pos x="2" y="14"/>
                </a:cxn>
                <a:cxn ang="0">
                  <a:pos x="5" y="6"/>
                </a:cxn>
                <a:cxn ang="0">
                  <a:pos x="6" y="3"/>
                </a:cxn>
                <a:cxn ang="0">
                  <a:pos x="9" y="2"/>
                </a:cxn>
                <a:cxn ang="0">
                  <a:pos x="17" y="0"/>
                </a:cxn>
                <a:cxn ang="0">
                  <a:pos x="21" y="0"/>
                </a:cxn>
                <a:cxn ang="0">
                  <a:pos x="24" y="2"/>
                </a:cxn>
                <a:cxn ang="0">
                  <a:pos x="29" y="6"/>
                </a:cxn>
                <a:cxn ang="0">
                  <a:pos x="32" y="14"/>
                </a:cxn>
                <a:cxn ang="0">
                  <a:pos x="33" y="24"/>
                </a:cxn>
                <a:cxn ang="0">
                  <a:pos x="27" y="24"/>
                </a:cxn>
                <a:cxn ang="0">
                  <a:pos x="26" y="18"/>
                </a:cxn>
                <a:cxn ang="0">
                  <a:pos x="26" y="14"/>
                </a:cxn>
                <a:cxn ang="0">
                  <a:pos x="24" y="9"/>
                </a:cxn>
                <a:cxn ang="0">
                  <a:pos x="23" y="8"/>
                </a:cxn>
                <a:cxn ang="0">
                  <a:pos x="20" y="6"/>
                </a:cxn>
                <a:cxn ang="0">
                  <a:pos x="17" y="5"/>
                </a:cxn>
                <a:cxn ang="0">
                  <a:pos x="12" y="6"/>
                </a:cxn>
                <a:cxn ang="0">
                  <a:pos x="9" y="11"/>
                </a:cxn>
                <a:cxn ang="0">
                  <a:pos x="8" y="17"/>
                </a:cxn>
                <a:cxn ang="0">
                  <a:pos x="8" y="23"/>
                </a:cxn>
                <a:cxn ang="0">
                  <a:pos x="8" y="32"/>
                </a:cxn>
                <a:cxn ang="0">
                  <a:pos x="9" y="38"/>
                </a:cxn>
                <a:cxn ang="0">
                  <a:pos x="12" y="41"/>
                </a:cxn>
                <a:cxn ang="0">
                  <a:pos x="17" y="43"/>
                </a:cxn>
                <a:cxn ang="0">
                  <a:pos x="20" y="43"/>
                </a:cxn>
                <a:cxn ang="0">
                  <a:pos x="23" y="39"/>
                </a:cxn>
                <a:cxn ang="0">
                  <a:pos x="24" y="38"/>
                </a:cxn>
                <a:cxn ang="0">
                  <a:pos x="26" y="33"/>
                </a:cxn>
                <a:cxn ang="0">
                  <a:pos x="26" y="29"/>
                </a:cxn>
                <a:cxn ang="0">
                  <a:pos x="27" y="24"/>
                </a:cxn>
              </a:cxnLst>
              <a:rect l="0" t="0" r="r" b="b"/>
              <a:pathLst>
                <a:path w="33" h="47">
                  <a:moveTo>
                    <a:pt x="33" y="24"/>
                  </a:moveTo>
                  <a:lnTo>
                    <a:pt x="33" y="24"/>
                  </a:lnTo>
                  <a:lnTo>
                    <a:pt x="32" y="33"/>
                  </a:lnTo>
                  <a:lnTo>
                    <a:pt x="32" y="33"/>
                  </a:lnTo>
                  <a:lnTo>
                    <a:pt x="29" y="41"/>
                  </a:lnTo>
                  <a:lnTo>
                    <a:pt x="29" y="41"/>
                  </a:lnTo>
                  <a:lnTo>
                    <a:pt x="27" y="44"/>
                  </a:lnTo>
                  <a:lnTo>
                    <a:pt x="24" y="46"/>
                  </a:lnTo>
                  <a:lnTo>
                    <a:pt x="24" y="46"/>
                  </a:lnTo>
                  <a:lnTo>
                    <a:pt x="21" y="47"/>
                  </a:lnTo>
                  <a:lnTo>
                    <a:pt x="17" y="47"/>
                  </a:lnTo>
                  <a:lnTo>
                    <a:pt x="17" y="47"/>
                  </a:lnTo>
                  <a:lnTo>
                    <a:pt x="9" y="46"/>
                  </a:lnTo>
                  <a:lnTo>
                    <a:pt x="9" y="46"/>
                  </a:lnTo>
                  <a:lnTo>
                    <a:pt x="6" y="44"/>
                  </a:lnTo>
                  <a:lnTo>
                    <a:pt x="5" y="41"/>
                  </a:lnTo>
                  <a:lnTo>
                    <a:pt x="5" y="41"/>
                  </a:lnTo>
                  <a:lnTo>
                    <a:pt x="2" y="33"/>
                  </a:lnTo>
                  <a:lnTo>
                    <a:pt x="2" y="33"/>
                  </a:lnTo>
                  <a:lnTo>
                    <a:pt x="0" y="24"/>
                  </a:lnTo>
                  <a:lnTo>
                    <a:pt x="0" y="24"/>
                  </a:lnTo>
                  <a:lnTo>
                    <a:pt x="2" y="14"/>
                  </a:lnTo>
                  <a:lnTo>
                    <a:pt x="2" y="14"/>
                  </a:lnTo>
                  <a:lnTo>
                    <a:pt x="5" y="6"/>
                  </a:lnTo>
                  <a:lnTo>
                    <a:pt x="5" y="6"/>
                  </a:lnTo>
                  <a:lnTo>
                    <a:pt x="6" y="3"/>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3" y="24"/>
                  </a:lnTo>
                  <a:lnTo>
                    <a:pt x="33" y="24"/>
                  </a:lnTo>
                  <a:close/>
                  <a:moveTo>
                    <a:pt x="27" y="24"/>
                  </a:moveTo>
                  <a:lnTo>
                    <a:pt x="27"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8" y="23"/>
                  </a:lnTo>
                  <a:lnTo>
                    <a:pt x="8" y="23"/>
                  </a:lnTo>
                  <a:lnTo>
                    <a:pt x="8" y="32"/>
                  </a:lnTo>
                  <a:lnTo>
                    <a:pt x="8" y="32"/>
                  </a:lnTo>
                  <a:lnTo>
                    <a:pt x="9" y="38"/>
                  </a:lnTo>
                  <a:lnTo>
                    <a:pt x="9" y="38"/>
                  </a:lnTo>
                  <a:lnTo>
                    <a:pt x="12" y="41"/>
                  </a:lnTo>
                  <a:lnTo>
                    <a:pt x="12" y="41"/>
                  </a:lnTo>
                  <a:lnTo>
                    <a:pt x="17" y="43"/>
                  </a:lnTo>
                  <a:lnTo>
                    <a:pt x="17" y="43"/>
                  </a:lnTo>
                  <a:lnTo>
                    <a:pt x="20" y="43"/>
                  </a:lnTo>
                  <a:lnTo>
                    <a:pt x="20" y="43"/>
                  </a:lnTo>
                  <a:lnTo>
                    <a:pt x="23" y="39"/>
                  </a:lnTo>
                  <a:lnTo>
                    <a:pt x="23" y="39"/>
                  </a:lnTo>
                  <a:lnTo>
                    <a:pt x="24" y="38"/>
                  </a:lnTo>
                  <a:lnTo>
                    <a:pt x="24" y="38"/>
                  </a:lnTo>
                  <a:lnTo>
                    <a:pt x="26" y="33"/>
                  </a:lnTo>
                  <a:lnTo>
                    <a:pt x="26" y="33"/>
                  </a:lnTo>
                  <a:lnTo>
                    <a:pt x="26" y="29"/>
                  </a:lnTo>
                  <a:lnTo>
                    <a:pt x="26" y="29"/>
                  </a:lnTo>
                  <a:lnTo>
                    <a:pt x="27" y="24"/>
                  </a:lnTo>
                  <a:lnTo>
                    <a:pt x="27"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1" name="Freeform 69"/>
            <p:cNvSpPr>
              <a:spLocks/>
            </p:cNvSpPr>
            <p:nvPr/>
          </p:nvSpPr>
          <p:spPr bwMode="auto">
            <a:xfrm>
              <a:off x="3570" y="1990"/>
              <a:ext cx="13" cy="22"/>
            </a:xfrm>
            <a:custGeom>
              <a:avLst/>
              <a:gdLst/>
              <a:ahLst/>
              <a:cxnLst>
                <a:cxn ang="0">
                  <a:pos x="27" y="43"/>
                </a:cxn>
                <a:cxn ang="0">
                  <a:pos x="27" y="45"/>
                </a:cxn>
                <a:cxn ang="0">
                  <a:pos x="26" y="47"/>
                </a:cxn>
                <a:cxn ang="0">
                  <a:pos x="26" y="47"/>
                </a:cxn>
                <a:cxn ang="0">
                  <a:pos x="1" y="47"/>
                </a:cxn>
                <a:cxn ang="0">
                  <a:pos x="1" y="47"/>
                </a:cxn>
                <a:cxn ang="0">
                  <a:pos x="0" y="47"/>
                </a:cxn>
                <a:cxn ang="0">
                  <a:pos x="0" y="45"/>
                </a:cxn>
                <a:cxn ang="0">
                  <a:pos x="0" y="43"/>
                </a:cxn>
                <a:cxn ang="0">
                  <a:pos x="0" y="43"/>
                </a:cxn>
                <a:cxn ang="0">
                  <a:pos x="0" y="42"/>
                </a:cxn>
                <a:cxn ang="0">
                  <a:pos x="1" y="42"/>
                </a:cxn>
                <a:cxn ang="0">
                  <a:pos x="1" y="42"/>
                </a:cxn>
                <a:cxn ang="0">
                  <a:pos x="10" y="7"/>
                </a:cxn>
                <a:cxn ang="0">
                  <a:pos x="1" y="12"/>
                </a:cxn>
                <a:cxn ang="0">
                  <a:pos x="1" y="12"/>
                </a:cxn>
                <a:cxn ang="0">
                  <a:pos x="0" y="12"/>
                </a:cxn>
                <a:cxn ang="0">
                  <a:pos x="0" y="12"/>
                </a:cxn>
                <a:cxn ang="0">
                  <a:pos x="0" y="10"/>
                </a:cxn>
                <a:cxn ang="0">
                  <a:pos x="0" y="9"/>
                </a:cxn>
                <a:cxn ang="0">
                  <a:pos x="0" y="9"/>
                </a:cxn>
                <a:cxn ang="0">
                  <a:pos x="0" y="7"/>
                </a:cxn>
                <a:cxn ang="0">
                  <a:pos x="12" y="1"/>
                </a:cxn>
                <a:cxn ang="0">
                  <a:pos x="12" y="0"/>
                </a:cxn>
                <a:cxn ang="0">
                  <a:pos x="12" y="0"/>
                </a:cxn>
                <a:cxn ang="0">
                  <a:pos x="13" y="0"/>
                </a:cxn>
                <a:cxn ang="0">
                  <a:pos x="13" y="0"/>
                </a:cxn>
                <a:cxn ang="0">
                  <a:pos x="15" y="0"/>
                </a:cxn>
                <a:cxn ang="0">
                  <a:pos x="17" y="0"/>
                </a:cxn>
                <a:cxn ang="0">
                  <a:pos x="17" y="1"/>
                </a:cxn>
                <a:cxn ang="0">
                  <a:pos x="17" y="1"/>
                </a:cxn>
                <a:cxn ang="0">
                  <a:pos x="26" y="42"/>
                </a:cxn>
                <a:cxn ang="0">
                  <a:pos x="26" y="42"/>
                </a:cxn>
                <a:cxn ang="0">
                  <a:pos x="26" y="42"/>
                </a:cxn>
                <a:cxn ang="0">
                  <a:pos x="27" y="43"/>
                </a:cxn>
                <a:cxn ang="0">
                  <a:pos x="27" y="43"/>
                </a:cxn>
              </a:cxnLst>
              <a:rect l="0" t="0" r="r" b="b"/>
              <a:pathLst>
                <a:path w="27" h="47">
                  <a:moveTo>
                    <a:pt x="27" y="43"/>
                  </a:moveTo>
                  <a:lnTo>
                    <a:pt x="27" y="43"/>
                  </a:lnTo>
                  <a:lnTo>
                    <a:pt x="27" y="45"/>
                  </a:lnTo>
                  <a:lnTo>
                    <a:pt x="27" y="45"/>
                  </a:lnTo>
                  <a:lnTo>
                    <a:pt x="26" y="47"/>
                  </a:lnTo>
                  <a:lnTo>
                    <a:pt x="26" y="47"/>
                  </a:lnTo>
                  <a:lnTo>
                    <a:pt x="26" y="47"/>
                  </a:lnTo>
                  <a:lnTo>
                    <a:pt x="26" y="47"/>
                  </a:lnTo>
                  <a:lnTo>
                    <a:pt x="26" y="47"/>
                  </a:lnTo>
                  <a:lnTo>
                    <a:pt x="1" y="47"/>
                  </a:lnTo>
                  <a:lnTo>
                    <a:pt x="1" y="47"/>
                  </a:lnTo>
                  <a:lnTo>
                    <a:pt x="1" y="47"/>
                  </a:lnTo>
                  <a:lnTo>
                    <a:pt x="1" y="47"/>
                  </a:lnTo>
                  <a:lnTo>
                    <a:pt x="0" y="47"/>
                  </a:lnTo>
                  <a:lnTo>
                    <a:pt x="0" y="47"/>
                  </a:lnTo>
                  <a:lnTo>
                    <a:pt x="0" y="45"/>
                  </a:lnTo>
                  <a:lnTo>
                    <a:pt x="0" y="45"/>
                  </a:lnTo>
                  <a:lnTo>
                    <a:pt x="0" y="43"/>
                  </a:lnTo>
                  <a:lnTo>
                    <a:pt x="0" y="43"/>
                  </a:lnTo>
                  <a:lnTo>
                    <a:pt x="0" y="43"/>
                  </a:lnTo>
                  <a:lnTo>
                    <a:pt x="0" y="43"/>
                  </a:lnTo>
                  <a:lnTo>
                    <a:pt x="0" y="42"/>
                  </a:lnTo>
                  <a:lnTo>
                    <a:pt x="0" y="42"/>
                  </a:lnTo>
                  <a:lnTo>
                    <a:pt x="1" y="42"/>
                  </a:lnTo>
                  <a:lnTo>
                    <a:pt x="1" y="42"/>
                  </a:lnTo>
                  <a:lnTo>
                    <a:pt x="1" y="42"/>
                  </a:lnTo>
                  <a:lnTo>
                    <a:pt x="10" y="42"/>
                  </a:lnTo>
                  <a:lnTo>
                    <a:pt x="10" y="7"/>
                  </a:lnTo>
                  <a:lnTo>
                    <a:pt x="1" y="12"/>
                  </a:lnTo>
                  <a:lnTo>
                    <a:pt x="1" y="12"/>
                  </a:lnTo>
                  <a:lnTo>
                    <a:pt x="1" y="12"/>
                  </a:lnTo>
                  <a:lnTo>
                    <a:pt x="1"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1" y="7"/>
                  </a:lnTo>
                  <a:lnTo>
                    <a:pt x="12" y="1"/>
                  </a:lnTo>
                  <a:lnTo>
                    <a:pt x="12" y="1"/>
                  </a:lnTo>
                  <a:lnTo>
                    <a:pt x="12" y="0"/>
                  </a:lnTo>
                  <a:lnTo>
                    <a:pt x="12" y="0"/>
                  </a:lnTo>
                  <a:lnTo>
                    <a:pt x="12" y="0"/>
                  </a:lnTo>
                  <a:lnTo>
                    <a:pt x="12" y="0"/>
                  </a:lnTo>
                  <a:lnTo>
                    <a:pt x="13" y="0"/>
                  </a:lnTo>
                  <a:lnTo>
                    <a:pt x="13" y="0"/>
                  </a:lnTo>
                  <a:lnTo>
                    <a:pt x="13" y="0"/>
                  </a:lnTo>
                  <a:lnTo>
                    <a:pt x="13" y="0"/>
                  </a:lnTo>
                  <a:lnTo>
                    <a:pt x="15" y="0"/>
                  </a:lnTo>
                  <a:lnTo>
                    <a:pt x="15" y="0"/>
                  </a:lnTo>
                  <a:lnTo>
                    <a:pt x="17" y="0"/>
                  </a:lnTo>
                  <a:lnTo>
                    <a:pt x="17" y="0"/>
                  </a:lnTo>
                  <a:lnTo>
                    <a:pt x="17" y="1"/>
                  </a:lnTo>
                  <a:lnTo>
                    <a:pt x="17" y="1"/>
                  </a:lnTo>
                  <a:lnTo>
                    <a:pt x="17" y="1"/>
                  </a:lnTo>
                  <a:lnTo>
                    <a:pt x="17" y="42"/>
                  </a:lnTo>
                  <a:lnTo>
                    <a:pt x="26" y="42"/>
                  </a:lnTo>
                  <a:lnTo>
                    <a:pt x="26" y="42"/>
                  </a:lnTo>
                  <a:lnTo>
                    <a:pt x="26" y="42"/>
                  </a:lnTo>
                  <a:lnTo>
                    <a:pt x="26" y="42"/>
                  </a:lnTo>
                  <a:lnTo>
                    <a:pt x="26" y="42"/>
                  </a:lnTo>
                  <a:lnTo>
                    <a:pt x="26" y="42"/>
                  </a:lnTo>
                  <a:lnTo>
                    <a:pt x="27" y="43"/>
                  </a:lnTo>
                  <a:lnTo>
                    <a:pt x="27" y="43"/>
                  </a:lnTo>
                  <a:lnTo>
                    <a:pt x="27" y="43"/>
                  </a:lnTo>
                  <a:lnTo>
                    <a:pt x="27"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2" name="Freeform 70"/>
            <p:cNvSpPr>
              <a:spLocks noEditPoints="1"/>
            </p:cNvSpPr>
            <p:nvPr/>
          </p:nvSpPr>
          <p:spPr bwMode="auto">
            <a:xfrm>
              <a:off x="3596" y="1990"/>
              <a:ext cx="14" cy="22"/>
            </a:xfrm>
            <a:custGeom>
              <a:avLst/>
              <a:gdLst/>
              <a:ahLst/>
              <a:cxnLst>
                <a:cxn ang="0">
                  <a:pos x="31" y="24"/>
                </a:cxn>
                <a:cxn ang="0">
                  <a:pos x="30" y="33"/>
                </a:cxn>
                <a:cxn ang="0">
                  <a:pos x="27" y="40"/>
                </a:cxn>
                <a:cxn ang="0">
                  <a:pos x="22" y="45"/>
                </a:cxn>
                <a:cxn ang="0">
                  <a:pos x="19" y="47"/>
                </a:cxn>
                <a:cxn ang="0">
                  <a:pos x="15" y="47"/>
                </a:cxn>
                <a:cxn ang="0">
                  <a:pos x="7" y="45"/>
                </a:cxn>
                <a:cxn ang="0">
                  <a:pos x="4" y="43"/>
                </a:cxn>
                <a:cxn ang="0">
                  <a:pos x="3" y="40"/>
                </a:cxn>
                <a:cxn ang="0">
                  <a:pos x="0" y="33"/>
                </a:cxn>
                <a:cxn ang="0">
                  <a:pos x="0" y="24"/>
                </a:cxn>
                <a:cxn ang="0">
                  <a:pos x="0" y="13"/>
                </a:cxn>
                <a:cxn ang="0">
                  <a:pos x="3" y="6"/>
                </a:cxn>
                <a:cxn ang="0">
                  <a:pos x="7" y="1"/>
                </a:cxn>
                <a:cxn ang="0">
                  <a:pos x="12" y="0"/>
                </a:cxn>
                <a:cxn ang="0">
                  <a:pos x="16" y="0"/>
                </a:cxn>
                <a:cxn ang="0">
                  <a:pos x="22" y="1"/>
                </a:cxn>
                <a:cxn ang="0">
                  <a:pos x="28" y="6"/>
                </a:cxn>
                <a:cxn ang="0">
                  <a:pos x="30" y="13"/>
                </a:cxn>
                <a:cxn ang="0">
                  <a:pos x="31" y="24"/>
                </a:cxn>
                <a:cxn ang="0">
                  <a:pos x="25" y="24"/>
                </a:cxn>
                <a:cxn ang="0">
                  <a:pos x="24" y="18"/>
                </a:cxn>
                <a:cxn ang="0">
                  <a:pos x="24" y="13"/>
                </a:cxn>
                <a:cxn ang="0">
                  <a:pos x="22" y="9"/>
                </a:cxn>
                <a:cxn ang="0">
                  <a:pos x="21" y="6"/>
                </a:cxn>
                <a:cxn ang="0">
                  <a:pos x="18" y="6"/>
                </a:cxn>
                <a:cxn ang="0">
                  <a:pos x="15" y="4"/>
                </a:cxn>
                <a:cxn ang="0">
                  <a:pos x="10" y="6"/>
                </a:cxn>
                <a:cxn ang="0">
                  <a:pos x="7" y="10"/>
                </a:cxn>
                <a:cxn ang="0">
                  <a:pos x="6" y="16"/>
                </a:cxn>
                <a:cxn ang="0">
                  <a:pos x="6" y="22"/>
                </a:cxn>
                <a:cxn ang="0">
                  <a:pos x="6" y="31"/>
                </a:cxn>
                <a:cxn ang="0">
                  <a:pos x="7" y="37"/>
                </a:cxn>
                <a:cxn ang="0">
                  <a:pos x="10" y="40"/>
                </a:cxn>
                <a:cxn ang="0">
                  <a:pos x="15" y="42"/>
                </a:cxn>
                <a:cxn ang="0">
                  <a:pos x="18" y="42"/>
                </a:cxn>
                <a:cxn ang="0">
                  <a:pos x="21" y="39"/>
                </a:cxn>
                <a:cxn ang="0">
                  <a:pos x="22" y="37"/>
                </a:cxn>
                <a:cxn ang="0">
                  <a:pos x="24" y="33"/>
                </a:cxn>
                <a:cxn ang="0">
                  <a:pos x="25" y="28"/>
                </a:cxn>
                <a:cxn ang="0">
                  <a:pos x="25" y="24"/>
                </a:cxn>
              </a:cxnLst>
              <a:rect l="0" t="0" r="r" b="b"/>
              <a:pathLst>
                <a:path w="31" h="47">
                  <a:moveTo>
                    <a:pt x="31" y="24"/>
                  </a:moveTo>
                  <a:lnTo>
                    <a:pt x="31" y="24"/>
                  </a:lnTo>
                  <a:lnTo>
                    <a:pt x="30" y="33"/>
                  </a:lnTo>
                  <a:lnTo>
                    <a:pt x="30" y="33"/>
                  </a:lnTo>
                  <a:lnTo>
                    <a:pt x="27" y="40"/>
                  </a:lnTo>
                  <a:lnTo>
                    <a:pt x="27" y="40"/>
                  </a:lnTo>
                  <a:lnTo>
                    <a:pt x="25" y="43"/>
                  </a:lnTo>
                  <a:lnTo>
                    <a:pt x="22" y="45"/>
                  </a:lnTo>
                  <a:lnTo>
                    <a:pt x="22" y="45"/>
                  </a:lnTo>
                  <a:lnTo>
                    <a:pt x="19" y="47"/>
                  </a:lnTo>
                  <a:lnTo>
                    <a:pt x="15" y="47"/>
                  </a:lnTo>
                  <a:lnTo>
                    <a:pt x="15" y="47"/>
                  </a:lnTo>
                  <a:lnTo>
                    <a:pt x="10" y="47"/>
                  </a:lnTo>
                  <a:lnTo>
                    <a:pt x="7" y="45"/>
                  </a:lnTo>
                  <a:lnTo>
                    <a:pt x="7" y="45"/>
                  </a:lnTo>
                  <a:lnTo>
                    <a:pt x="4" y="43"/>
                  </a:lnTo>
                  <a:lnTo>
                    <a:pt x="3" y="40"/>
                  </a:lnTo>
                  <a:lnTo>
                    <a:pt x="3" y="40"/>
                  </a:lnTo>
                  <a:lnTo>
                    <a:pt x="0" y="33"/>
                  </a:lnTo>
                  <a:lnTo>
                    <a:pt x="0" y="33"/>
                  </a:lnTo>
                  <a:lnTo>
                    <a:pt x="0" y="24"/>
                  </a:lnTo>
                  <a:lnTo>
                    <a:pt x="0" y="24"/>
                  </a:lnTo>
                  <a:lnTo>
                    <a:pt x="0" y="13"/>
                  </a:lnTo>
                  <a:lnTo>
                    <a:pt x="0" y="13"/>
                  </a:lnTo>
                  <a:lnTo>
                    <a:pt x="3" y="6"/>
                  </a:lnTo>
                  <a:lnTo>
                    <a:pt x="3" y="6"/>
                  </a:lnTo>
                  <a:lnTo>
                    <a:pt x="6" y="3"/>
                  </a:lnTo>
                  <a:lnTo>
                    <a:pt x="7" y="1"/>
                  </a:lnTo>
                  <a:lnTo>
                    <a:pt x="7" y="1"/>
                  </a:lnTo>
                  <a:lnTo>
                    <a:pt x="12" y="0"/>
                  </a:lnTo>
                  <a:lnTo>
                    <a:pt x="16" y="0"/>
                  </a:lnTo>
                  <a:lnTo>
                    <a:pt x="16" y="0"/>
                  </a:lnTo>
                  <a:lnTo>
                    <a:pt x="22" y="1"/>
                  </a:lnTo>
                  <a:lnTo>
                    <a:pt x="22" y="1"/>
                  </a:lnTo>
                  <a:lnTo>
                    <a:pt x="25" y="3"/>
                  </a:lnTo>
                  <a:lnTo>
                    <a:pt x="28" y="6"/>
                  </a:lnTo>
                  <a:lnTo>
                    <a:pt x="28" y="6"/>
                  </a:lnTo>
                  <a:lnTo>
                    <a:pt x="30" y="13"/>
                  </a:lnTo>
                  <a:lnTo>
                    <a:pt x="30" y="13"/>
                  </a:lnTo>
                  <a:lnTo>
                    <a:pt x="31" y="24"/>
                  </a:lnTo>
                  <a:lnTo>
                    <a:pt x="31" y="24"/>
                  </a:lnTo>
                  <a:close/>
                  <a:moveTo>
                    <a:pt x="25" y="24"/>
                  </a:moveTo>
                  <a:lnTo>
                    <a:pt x="25" y="24"/>
                  </a:lnTo>
                  <a:lnTo>
                    <a:pt x="24" y="18"/>
                  </a:lnTo>
                  <a:lnTo>
                    <a:pt x="24" y="18"/>
                  </a:lnTo>
                  <a:lnTo>
                    <a:pt x="24" y="13"/>
                  </a:lnTo>
                  <a:lnTo>
                    <a:pt x="24" y="13"/>
                  </a:lnTo>
                  <a:lnTo>
                    <a:pt x="22" y="9"/>
                  </a:lnTo>
                  <a:lnTo>
                    <a:pt x="22" y="9"/>
                  </a:lnTo>
                  <a:lnTo>
                    <a:pt x="21" y="6"/>
                  </a:lnTo>
                  <a:lnTo>
                    <a:pt x="21" y="6"/>
                  </a:lnTo>
                  <a:lnTo>
                    <a:pt x="18" y="6"/>
                  </a:lnTo>
                  <a:lnTo>
                    <a:pt x="18" y="6"/>
                  </a:lnTo>
                  <a:lnTo>
                    <a:pt x="15" y="4"/>
                  </a:lnTo>
                  <a:lnTo>
                    <a:pt x="15" y="4"/>
                  </a:lnTo>
                  <a:lnTo>
                    <a:pt x="10" y="6"/>
                  </a:lnTo>
                  <a:lnTo>
                    <a:pt x="10" y="6"/>
                  </a:lnTo>
                  <a:lnTo>
                    <a:pt x="7" y="10"/>
                  </a:lnTo>
                  <a:lnTo>
                    <a:pt x="7" y="10"/>
                  </a:lnTo>
                  <a:lnTo>
                    <a:pt x="6" y="16"/>
                  </a:lnTo>
                  <a:lnTo>
                    <a:pt x="6" y="16"/>
                  </a:lnTo>
                  <a:lnTo>
                    <a:pt x="6" y="22"/>
                  </a:lnTo>
                  <a:lnTo>
                    <a:pt x="6" y="22"/>
                  </a:lnTo>
                  <a:lnTo>
                    <a:pt x="6" y="31"/>
                  </a:lnTo>
                  <a:lnTo>
                    <a:pt x="6" y="31"/>
                  </a:lnTo>
                  <a:lnTo>
                    <a:pt x="7" y="37"/>
                  </a:lnTo>
                  <a:lnTo>
                    <a:pt x="7" y="37"/>
                  </a:lnTo>
                  <a:lnTo>
                    <a:pt x="10" y="40"/>
                  </a:lnTo>
                  <a:lnTo>
                    <a:pt x="10" y="40"/>
                  </a:lnTo>
                  <a:lnTo>
                    <a:pt x="15" y="42"/>
                  </a:lnTo>
                  <a:lnTo>
                    <a:pt x="15" y="42"/>
                  </a:lnTo>
                  <a:lnTo>
                    <a:pt x="18" y="42"/>
                  </a:lnTo>
                  <a:lnTo>
                    <a:pt x="18" y="42"/>
                  </a:lnTo>
                  <a:lnTo>
                    <a:pt x="21" y="39"/>
                  </a:lnTo>
                  <a:lnTo>
                    <a:pt x="21" y="39"/>
                  </a:lnTo>
                  <a:lnTo>
                    <a:pt x="22" y="37"/>
                  </a:lnTo>
                  <a:lnTo>
                    <a:pt x="22" y="37"/>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3" name="Freeform 71"/>
            <p:cNvSpPr>
              <a:spLocks noEditPoints="1"/>
            </p:cNvSpPr>
            <p:nvPr/>
          </p:nvSpPr>
          <p:spPr bwMode="auto">
            <a:xfrm>
              <a:off x="3844" y="2028"/>
              <a:ext cx="15" cy="22"/>
            </a:xfrm>
            <a:custGeom>
              <a:avLst/>
              <a:gdLst/>
              <a:ahLst/>
              <a:cxnLst>
                <a:cxn ang="0">
                  <a:pos x="33" y="24"/>
                </a:cxn>
                <a:cxn ang="0">
                  <a:pos x="31" y="33"/>
                </a:cxn>
                <a:cxn ang="0">
                  <a:pos x="28" y="41"/>
                </a:cxn>
                <a:cxn ang="0">
                  <a:pos x="24" y="47"/>
                </a:cxn>
                <a:cxn ang="0">
                  <a:pos x="21" y="48"/>
                </a:cxn>
                <a:cxn ang="0">
                  <a:pos x="16" y="48"/>
                </a:cxn>
                <a:cxn ang="0">
                  <a:pos x="9" y="47"/>
                </a:cxn>
                <a:cxn ang="0">
                  <a:pos x="4" y="42"/>
                </a:cxn>
                <a:cxn ang="0">
                  <a:pos x="1" y="35"/>
                </a:cxn>
                <a:cxn ang="0">
                  <a:pos x="0" y="24"/>
                </a:cxn>
                <a:cxn ang="0">
                  <a:pos x="1" y="15"/>
                </a:cxn>
                <a:cxn ang="0">
                  <a:pos x="4" y="8"/>
                </a:cxn>
                <a:cxn ang="0">
                  <a:pos x="6" y="5"/>
                </a:cxn>
                <a:cxn ang="0">
                  <a:pos x="9" y="3"/>
                </a:cxn>
                <a:cxn ang="0">
                  <a:pos x="16" y="0"/>
                </a:cxn>
                <a:cxn ang="0">
                  <a:pos x="24" y="2"/>
                </a:cxn>
                <a:cxn ang="0">
                  <a:pos x="27" y="5"/>
                </a:cxn>
                <a:cxn ang="0">
                  <a:pos x="28" y="6"/>
                </a:cxn>
                <a:cxn ang="0">
                  <a:pos x="31" y="14"/>
                </a:cxn>
                <a:cxn ang="0">
                  <a:pos x="33" y="24"/>
                </a:cxn>
                <a:cxn ang="0">
                  <a:pos x="25" y="24"/>
                </a:cxn>
                <a:cxn ang="0">
                  <a:pos x="25" y="18"/>
                </a:cxn>
                <a:cxn ang="0">
                  <a:pos x="25" y="14"/>
                </a:cxn>
                <a:cxn ang="0">
                  <a:pos x="24" y="11"/>
                </a:cxn>
                <a:cxn ang="0">
                  <a:pos x="22" y="8"/>
                </a:cxn>
                <a:cxn ang="0">
                  <a:pos x="19" y="6"/>
                </a:cxn>
                <a:cxn ang="0">
                  <a:pos x="16" y="6"/>
                </a:cxn>
                <a:cxn ang="0">
                  <a:pos x="12" y="8"/>
                </a:cxn>
                <a:cxn ang="0">
                  <a:pos x="9" y="11"/>
                </a:cxn>
                <a:cxn ang="0">
                  <a:pos x="7" y="17"/>
                </a:cxn>
                <a:cxn ang="0">
                  <a:pos x="7" y="24"/>
                </a:cxn>
                <a:cxn ang="0">
                  <a:pos x="7" y="33"/>
                </a:cxn>
                <a:cxn ang="0">
                  <a:pos x="9" y="39"/>
                </a:cxn>
                <a:cxn ang="0">
                  <a:pos x="12" y="42"/>
                </a:cxn>
                <a:cxn ang="0">
                  <a:pos x="16" y="44"/>
                </a:cxn>
                <a:cxn ang="0">
                  <a:pos x="19" y="42"/>
                </a:cxn>
                <a:cxn ang="0">
                  <a:pos x="22" y="41"/>
                </a:cxn>
                <a:cxn ang="0">
                  <a:pos x="24" y="38"/>
                </a:cxn>
                <a:cxn ang="0">
                  <a:pos x="25" y="35"/>
                </a:cxn>
                <a:cxn ang="0">
                  <a:pos x="25" y="30"/>
                </a:cxn>
                <a:cxn ang="0">
                  <a:pos x="25" y="24"/>
                </a:cxn>
              </a:cxnLst>
              <a:rect l="0" t="0" r="r" b="b"/>
              <a:pathLst>
                <a:path w="33" h="48">
                  <a:moveTo>
                    <a:pt x="33" y="24"/>
                  </a:moveTo>
                  <a:lnTo>
                    <a:pt x="33" y="24"/>
                  </a:lnTo>
                  <a:lnTo>
                    <a:pt x="31" y="33"/>
                  </a:lnTo>
                  <a:lnTo>
                    <a:pt x="31" y="33"/>
                  </a:lnTo>
                  <a:lnTo>
                    <a:pt x="28" y="41"/>
                  </a:lnTo>
                  <a:lnTo>
                    <a:pt x="28" y="41"/>
                  </a:lnTo>
                  <a:lnTo>
                    <a:pt x="27" y="44"/>
                  </a:lnTo>
                  <a:lnTo>
                    <a:pt x="24" y="47"/>
                  </a:lnTo>
                  <a:lnTo>
                    <a:pt x="24" y="47"/>
                  </a:lnTo>
                  <a:lnTo>
                    <a:pt x="21" y="48"/>
                  </a:lnTo>
                  <a:lnTo>
                    <a:pt x="16" y="48"/>
                  </a:lnTo>
                  <a:lnTo>
                    <a:pt x="16" y="48"/>
                  </a:lnTo>
                  <a:lnTo>
                    <a:pt x="9" y="47"/>
                  </a:lnTo>
                  <a:lnTo>
                    <a:pt x="9" y="47"/>
                  </a:lnTo>
                  <a:lnTo>
                    <a:pt x="6" y="45"/>
                  </a:lnTo>
                  <a:lnTo>
                    <a:pt x="4" y="42"/>
                  </a:lnTo>
                  <a:lnTo>
                    <a:pt x="4" y="42"/>
                  </a:lnTo>
                  <a:lnTo>
                    <a:pt x="1" y="35"/>
                  </a:lnTo>
                  <a:lnTo>
                    <a:pt x="1" y="35"/>
                  </a:lnTo>
                  <a:lnTo>
                    <a:pt x="0" y="24"/>
                  </a:lnTo>
                  <a:lnTo>
                    <a:pt x="0" y="24"/>
                  </a:lnTo>
                  <a:lnTo>
                    <a:pt x="1" y="15"/>
                  </a:lnTo>
                  <a:lnTo>
                    <a:pt x="1" y="15"/>
                  </a:lnTo>
                  <a:lnTo>
                    <a:pt x="4" y="8"/>
                  </a:lnTo>
                  <a:lnTo>
                    <a:pt x="4" y="8"/>
                  </a:lnTo>
                  <a:lnTo>
                    <a:pt x="6" y="5"/>
                  </a:lnTo>
                  <a:lnTo>
                    <a:pt x="9" y="3"/>
                  </a:lnTo>
                  <a:lnTo>
                    <a:pt x="9" y="3"/>
                  </a:lnTo>
                  <a:lnTo>
                    <a:pt x="13" y="2"/>
                  </a:lnTo>
                  <a:lnTo>
                    <a:pt x="16" y="0"/>
                  </a:lnTo>
                  <a:lnTo>
                    <a:pt x="16" y="0"/>
                  </a:lnTo>
                  <a:lnTo>
                    <a:pt x="24" y="2"/>
                  </a:lnTo>
                  <a:lnTo>
                    <a:pt x="24" y="2"/>
                  </a:lnTo>
                  <a:lnTo>
                    <a:pt x="27" y="5"/>
                  </a:lnTo>
                  <a:lnTo>
                    <a:pt x="28" y="6"/>
                  </a:lnTo>
                  <a:lnTo>
                    <a:pt x="28" y="6"/>
                  </a:lnTo>
                  <a:lnTo>
                    <a:pt x="31" y="14"/>
                  </a:lnTo>
                  <a:lnTo>
                    <a:pt x="31" y="14"/>
                  </a:lnTo>
                  <a:lnTo>
                    <a:pt x="33" y="24"/>
                  </a:lnTo>
                  <a:lnTo>
                    <a:pt x="33" y="24"/>
                  </a:lnTo>
                  <a:close/>
                  <a:moveTo>
                    <a:pt x="25" y="24"/>
                  </a:moveTo>
                  <a:lnTo>
                    <a:pt x="25" y="24"/>
                  </a:lnTo>
                  <a:lnTo>
                    <a:pt x="25" y="18"/>
                  </a:lnTo>
                  <a:lnTo>
                    <a:pt x="25" y="18"/>
                  </a:lnTo>
                  <a:lnTo>
                    <a:pt x="25" y="14"/>
                  </a:lnTo>
                  <a:lnTo>
                    <a:pt x="25" y="14"/>
                  </a:lnTo>
                  <a:lnTo>
                    <a:pt x="24" y="11"/>
                  </a:lnTo>
                  <a:lnTo>
                    <a:pt x="24" y="11"/>
                  </a:lnTo>
                  <a:lnTo>
                    <a:pt x="22" y="8"/>
                  </a:lnTo>
                  <a:lnTo>
                    <a:pt x="22" y="8"/>
                  </a:lnTo>
                  <a:lnTo>
                    <a:pt x="19" y="6"/>
                  </a:lnTo>
                  <a:lnTo>
                    <a:pt x="19" y="6"/>
                  </a:lnTo>
                  <a:lnTo>
                    <a:pt x="16" y="6"/>
                  </a:lnTo>
                  <a:lnTo>
                    <a:pt x="16" y="6"/>
                  </a:lnTo>
                  <a:lnTo>
                    <a:pt x="12" y="8"/>
                  </a:lnTo>
                  <a:lnTo>
                    <a:pt x="12" y="8"/>
                  </a:lnTo>
                  <a:lnTo>
                    <a:pt x="9" y="11"/>
                  </a:lnTo>
                  <a:lnTo>
                    <a:pt x="9" y="11"/>
                  </a:lnTo>
                  <a:lnTo>
                    <a:pt x="7" y="17"/>
                  </a:lnTo>
                  <a:lnTo>
                    <a:pt x="7" y="17"/>
                  </a:lnTo>
                  <a:lnTo>
                    <a:pt x="7" y="24"/>
                  </a:lnTo>
                  <a:lnTo>
                    <a:pt x="7" y="24"/>
                  </a:lnTo>
                  <a:lnTo>
                    <a:pt x="7" y="33"/>
                  </a:lnTo>
                  <a:lnTo>
                    <a:pt x="7" y="33"/>
                  </a:lnTo>
                  <a:lnTo>
                    <a:pt x="9" y="39"/>
                  </a:lnTo>
                  <a:lnTo>
                    <a:pt x="9" y="39"/>
                  </a:lnTo>
                  <a:lnTo>
                    <a:pt x="12" y="42"/>
                  </a:lnTo>
                  <a:lnTo>
                    <a:pt x="12" y="42"/>
                  </a:lnTo>
                  <a:lnTo>
                    <a:pt x="16" y="44"/>
                  </a:lnTo>
                  <a:lnTo>
                    <a:pt x="16" y="44"/>
                  </a:lnTo>
                  <a:lnTo>
                    <a:pt x="19" y="42"/>
                  </a:lnTo>
                  <a:lnTo>
                    <a:pt x="19" y="42"/>
                  </a:lnTo>
                  <a:lnTo>
                    <a:pt x="22" y="41"/>
                  </a:lnTo>
                  <a:lnTo>
                    <a:pt x="22" y="41"/>
                  </a:lnTo>
                  <a:lnTo>
                    <a:pt x="24" y="38"/>
                  </a:lnTo>
                  <a:lnTo>
                    <a:pt x="24" y="38"/>
                  </a:lnTo>
                  <a:lnTo>
                    <a:pt x="25" y="35"/>
                  </a:lnTo>
                  <a:lnTo>
                    <a:pt x="25" y="35"/>
                  </a:lnTo>
                  <a:lnTo>
                    <a:pt x="25" y="30"/>
                  </a:lnTo>
                  <a:lnTo>
                    <a:pt x="25" y="30"/>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4" name="Freeform 72"/>
            <p:cNvSpPr>
              <a:spLocks/>
            </p:cNvSpPr>
            <p:nvPr/>
          </p:nvSpPr>
          <p:spPr bwMode="auto">
            <a:xfrm>
              <a:off x="3866" y="2027"/>
              <a:ext cx="13" cy="21"/>
            </a:xfrm>
            <a:custGeom>
              <a:avLst/>
              <a:gdLst/>
              <a:ahLst/>
              <a:cxnLst>
                <a:cxn ang="0">
                  <a:pos x="27" y="44"/>
                </a:cxn>
                <a:cxn ang="0">
                  <a:pos x="27" y="45"/>
                </a:cxn>
                <a:cxn ang="0">
                  <a:pos x="25" y="45"/>
                </a:cxn>
                <a:cxn ang="0">
                  <a:pos x="25" y="45"/>
                </a:cxn>
                <a:cxn ang="0">
                  <a:pos x="1" y="47"/>
                </a:cxn>
                <a:cxn ang="0">
                  <a:pos x="1" y="45"/>
                </a:cxn>
                <a:cxn ang="0">
                  <a:pos x="0" y="45"/>
                </a:cxn>
                <a:cxn ang="0">
                  <a:pos x="0" y="45"/>
                </a:cxn>
                <a:cxn ang="0">
                  <a:pos x="0" y="44"/>
                </a:cxn>
                <a:cxn ang="0">
                  <a:pos x="0" y="42"/>
                </a:cxn>
                <a:cxn ang="0">
                  <a:pos x="0" y="42"/>
                </a:cxn>
                <a:cxn ang="0">
                  <a:pos x="0" y="41"/>
                </a:cxn>
                <a:cxn ang="0">
                  <a:pos x="1" y="41"/>
                </a:cxn>
                <a:cxn ang="0">
                  <a:pos x="10" y="6"/>
                </a:cxn>
                <a:cxn ang="0">
                  <a:pos x="1" y="11"/>
                </a:cxn>
                <a:cxn ang="0">
                  <a:pos x="1" y="12"/>
                </a:cxn>
                <a:cxn ang="0">
                  <a:pos x="0" y="12"/>
                </a:cxn>
                <a:cxn ang="0">
                  <a:pos x="0" y="11"/>
                </a:cxn>
                <a:cxn ang="0">
                  <a:pos x="0" y="9"/>
                </a:cxn>
                <a:cxn ang="0">
                  <a:pos x="0" y="9"/>
                </a:cxn>
                <a:cxn ang="0">
                  <a:pos x="0" y="8"/>
                </a:cxn>
                <a:cxn ang="0">
                  <a:pos x="0" y="8"/>
                </a:cxn>
                <a:cxn ang="0">
                  <a:pos x="12" y="0"/>
                </a:cxn>
                <a:cxn ang="0">
                  <a:pos x="12" y="0"/>
                </a:cxn>
                <a:cxn ang="0">
                  <a:pos x="12" y="0"/>
                </a:cxn>
                <a:cxn ang="0">
                  <a:pos x="13" y="0"/>
                </a:cxn>
                <a:cxn ang="0">
                  <a:pos x="13" y="0"/>
                </a:cxn>
                <a:cxn ang="0">
                  <a:pos x="15" y="0"/>
                </a:cxn>
                <a:cxn ang="0">
                  <a:pos x="16" y="0"/>
                </a:cxn>
                <a:cxn ang="0">
                  <a:pos x="16" y="0"/>
                </a:cxn>
                <a:cxn ang="0">
                  <a:pos x="16" y="0"/>
                </a:cxn>
                <a:cxn ang="0">
                  <a:pos x="25" y="41"/>
                </a:cxn>
                <a:cxn ang="0">
                  <a:pos x="25" y="41"/>
                </a:cxn>
                <a:cxn ang="0">
                  <a:pos x="25" y="42"/>
                </a:cxn>
                <a:cxn ang="0">
                  <a:pos x="27" y="42"/>
                </a:cxn>
                <a:cxn ang="0">
                  <a:pos x="27" y="44"/>
                </a:cxn>
              </a:cxnLst>
              <a:rect l="0" t="0" r="r" b="b"/>
              <a:pathLst>
                <a:path w="27" h="47">
                  <a:moveTo>
                    <a:pt x="27" y="44"/>
                  </a:moveTo>
                  <a:lnTo>
                    <a:pt x="27" y="44"/>
                  </a:lnTo>
                  <a:lnTo>
                    <a:pt x="27" y="45"/>
                  </a:lnTo>
                  <a:lnTo>
                    <a:pt x="27" y="45"/>
                  </a:lnTo>
                  <a:lnTo>
                    <a:pt x="25" y="45"/>
                  </a:lnTo>
                  <a:lnTo>
                    <a:pt x="25" y="45"/>
                  </a:lnTo>
                  <a:lnTo>
                    <a:pt x="25" y="45"/>
                  </a:lnTo>
                  <a:lnTo>
                    <a:pt x="25" y="45"/>
                  </a:lnTo>
                  <a:lnTo>
                    <a:pt x="25" y="47"/>
                  </a:lnTo>
                  <a:lnTo>
                    <a:pt x="1" y="47"/>
                  </a:lnTo>
                  <a:lnTo>
                    <a:pt x="1" y="47"/>
                  </a:lnTo>
                  <a:lnTo>
                    <a:pt x="1" y="45"/>
                  </a:lnTo>
                  <a:lnTo>
                    <a:pt x="1" y="45"/>
                  </a:lnTo>
                  <a:lnTo>
                    <a:pt x="0" y="45"/>
                  </a:lnTo>
                  <a:lnTo>
                    <a:pt x="0" y="45"/>
                  </a:lnTo>
                  <a:lnTo>
                    <a:pt x="0" y="45"/>
                  </a:lnTo>
                  <a:lnTo>
                    <a:pt x="0" y="45"/>
                  </a:lnTo>
                  <a:lnTo>
                    <a:pt x="0" y="44"/>
                  </a:lnTo>
                  <a:lnTo>
                    <a:pt x="0" y="44"/>
                  </a:lnTo>
                  <a:lnTo>
                    <a:pt x="0" y="42"/>
                  </a:lnTo>
                  <a:lnTo>
                    <a:pt x="0" y="42"/>
                  </a:lnTo>
                  <a:lnTo>
                    <a:pt x="0" y="42"/>
                  </a:lnTo>
                  <a:lnTo>
                    <a:pt x="0" y="42"/>
                  </a:lnTo>
                  <a:lnTo>
                    <a:pt x="0" y="41"/>
                  </a:lnTo>
                  <a:lnTo>
                    <a:pt x="0" y="41"/>
                  </a:lnTo>
                  <a:lnTo>
                    <a:pt x="1" y="41"/>
                  </a:lnTo>
                  <a:lnTo>
                    <a:pt x="10" y="41"/>
                  </a:lnTo>
                  <a:lnTo>
                    <a:pt x="10" y="6"/>
                  </a:lnTo>
                  <a:lnTo>
                    <a:pt x="1" y="11"/>
                  </a:lnTo>
                  <a:lnTo>
                    <a:pt x="1" y="11"/>
                  </a:lnTo>
                  <a:lnTo>
                    <a:pt x="1" y="12"/>
                  </a:lnTo>
                  <a:lnTo>
                    <a:pt x="1" y="12"/>
                  </a:lnTo>
                  <a:lnTo>
                    <a:pt x="0" y="12"/>
                  </a:lnTo>
                  <a:lnTo>
                    <a:pt x="0" y="12"/>
                  </a:lnTo>
                  <a:lnTo>
                    <a:pt x="0" y="11"/>
                  </a:lnTo>
                  <a:lnTo>
                    <a:pt x="0" y="11"/>
                  </a:lnTo>
                  <a:lnTo>
                    <a:pt x="0" y="9"/>
                  </a:lnTo>
                  <a:lnTo>
                    <a:pt x="0" y="9"/>
                  </a:lnTo>
                  <a:lnTo>
                    <a:pt x="0" y="9"/>
                  </a:lnTo>
                  <a:lnTo>
                    <a:pt x="0" y="9"/>
                  </a:lnTo>
                  <a:lnTo>
                    <a:pt x="0" y="8"/>
                  </a:lnTo>
                  <a:lnTo>
                    <a:pt x="0" y="8"/>
                  </a:lnTo>
                  <a:lnTo>
                    <a:pt x="0" y="8"/>
                  </a:lnTo>
                  <a:lnTo>
                    <a:pt x="0" y="8"/>
                  </a:lnTo>
                  <a:lnTo>
                    <a:pt x="1" y="6"/>
                  </a:lnTo>
                  <a:lnTo>
                    <a:pt x="12" y="0"/>
                  </a:lnTo>
                  <a:lnTo>
                    <a:pt x="12" y="0"/>
                  </a:lnTo>
                  <a:lnTo>
                    <a:pt x="12" y="0"/>
                  </a:lnTo>
                  <a:lnTo>
                    <a:pt x="12" y="0"/>
                  </a:lnTo>
                  <a:lnTo>
                    <a:pt x="12" y="0"/>
                  </a:lnTo>
                  <a:lnTo>
                    <a:pt x="12" y="0"/>
                  </a:lnTo>
                  <a:lnTo>
                    <a:pt x="13" y="0"/>
                  </a:lnTo>
                  <a:lnTo>
                    <a:pt x="13" y="0"/>
                  </a:lnTo>
                  <a:lnTo>
                    <a:pt x="13" y="0"/>
                  </a:lnTo>
                  <a:lnTo>
                    <a:pt x="13" y="0"/>
                  </a:lnTo>
                  <a:lnTo>
                    <a:pt x="15" y="0"/>
                  </a:lnTo>
                  <a:lnTo>
                    <a:pt x="15" y="0"/>
                  </a:lnTo>
                  <a:lnTo>
                    <a:pt x="16" y="0"/>
                  </a:lnTo>
                  <a:lnTo>
                    <a:pt x="16" y="0"/>
                  </a:lnTo>
                  <a:lnTo>
                    <a:pt x="16" y="0"/>
                  </a:lnTo>
                  <a:lnTo>
                    <a:pt x="16" y="0"/>
                  </a:lnTo>
                  <a:lnTo>
                    <a:pt x="16" y="0"/>
                  </a:lnTo>
                  <a:lnTo>
                    <a:pt x="16" y="41"/>
                  </a:lnTo>
                  <a:lnTo>
                    <a:pt x="25" y="41"/>
                  </a:lnTo>
                  <a:lnTo>
                    <a:pt x="25" y="41"/>
                  </a:lnTo>
                  <a:lnTo>
                    <a:pt x="25" y="41"/>
                  </a:lnTo>
                  <a:lnTo>
                    <a:pt x="25" y="41"/>
                  </a:lnTo>
                  <a:lnTo>
                    <a:pt x="25" y="42"/>
                  </a:lnTo>
                  <a:lnTo>
                    <a:pt x="25"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5" name="Freeform 73"/>
            <p:cNvSpPr>
              <a:spLocks noEditPoints="1"/>
            </p:cNvSpPr>
            <p:nvPr/>
          </p:nvSpPr>
          <p:spPr bwMode="auto">
            <a:xfrm>
              <a:off x="3892" y="2026"/>
              <a:ext cx="15" cy="22"/>
            </a:xfrm>
            <a:custGeom>
              <a:avLst/>
              <a:gdLst/>
              <a:ahLst/>
              <a:cxnLst>
                <a:cxn ang="0">
                  <a:pos x="32" y="24"/>
                </a:cxn>
                <a:cxn ang="0">
                  <a:pos x="30" y="33"/>
                </a:cxn>
                <a:cxn ang="0">
                  <a:pos x="27" y="40"/>
                </a:cxn>
                <a:cxn ang="0">
                  <a:pos x="23" y="46"/>
                </a:cxn>
                <a:cxn ang="0">
                  <a:pos x="20" y="48"/>
                </a:cxn>
                <a:cxn ang="0">
                  <a:pos x="15" y="48"/>
                </a:cxn>
                <a:cxn ang="0">
                  <a:pos x="8" y="46"/>
                </a:cxn>
                <a:cxn ang="0">
                  <a:pos x="3" y="42"/>
                </a:cxn>
                <a:cxn ang="0">
                  <a:pos x="0" y="34"/>
                </a:cxn>
                <a:cxn ang="0">
                  <a:pos x="0" y="24"/>
                </a:cxn>
                <a:cxn ang="0">
                  <a:pos x="0" y="15"/>
                </a:cxn>
                <a:cxn ang="0">
                  <a:pos x="3" y="7"/>
                </a:cxn>
                <a:cxn ang="0">
                  <a:pos x="5" y="4"/>
                </a:cxn>
                <a:cxn ang="0">
                  <a:pos x="8" y="1"/>
                </a:cxn>
                <a:cxn ang="0">
                  <a:pos x="15" y="0"/>
                </a:cxn>
                <a:cxn ang="0">
                  <a:pos x="20" y="1"/>
                </a:cxn>
                <a:cxn ang="0">
                  <a:pos x="23" y="1"/>
                </a:cxn>
                <a:cxn ang="0">
                  <a:pos x="29" y="6"/>
                </a:cxn>
                <a:cxn ang="0">
                  <a:pos x="30" y="13"/>
                </a:cxn>
                <a:cxn ang="0">
                  <a:pos x="32" y="24"/>
                </a:cxn>
                <a:cxn ang="0">
                  <a:pos x="26" y="24"/>
                </a:cxn>
                <a:cxn ang="0">
                  <a:pos x="24" y="18"/>
                </a:cxn>
                <a:cxn ang="0">
                  <a:pos x="24" y="13"/>
                </a:cxn>
                <a:cxn ang="0">
                  <a:pos x="23" y="10"/>
                </a:cxn>
                <a:cxn ang="0">
                  <a:pos x="21" y="7"/>
                </a:cxn>
                <a:cxn ang="0">
                  <a:pos x="18" y="6"/>
                </a:cxn>
                <a:cxn ang="0">
                  <a:pos x="15" y="6"/>
                </a:cxn>
                <a:cxn ang="0">
                  <a:pos x="11" y="7"/>
                </a:cxn>
                <a:cxn ang="0">
                  <a:pos x="8" y="10"/>
                </a:cxn>
                <a:cxn ang="0">
                  <a:pos x="6" y="16"/>
                </a:cxn>
                <a:cxn ang="0">
                  <a:pos x="6" y="24"/>
                </a:cxn>
                <a:cxn ang="0">
                  <a:pos x="6" y="33"/>
                </a:cxn>
                <a:cxn ang="0">
                  <a:pos x="8" y="39"/>
                </a:cxn>
                <a:cxn ang="0">
                  <a:pos x="11" y="42"/>
                </a:cxn>
                <a:cxn ang="0">
                  <a:pos x="15" y="43"/>
                </a:cxn>
                <a:cxn ang="0">
                  <a:pos x="18" y="42"/>
                </a:cxn>
                <a:cxn ang="0">
                  <a:pos x="21" y="40"/>
                </a:cxn>
                <a:cxn ang="0">
                  <a:pos x="23" y="37"/>
                </a:cxn>
                <a:cxn ang="0">
                  <a:pos x="24" y="34"/>
                </a:cxn>
                <a:cxn ang="0">
                  <a:pos x="24" y="30"/>
                </a:cxn>
                <a:cxn ang="0">
                  <a:pos x="26" y="24"/>
                </a:cxn>
              </a:cxnLst>
              <a:rect l="0" t="0" r="r" b="b"/>
              <a:pathLst>
                <a:path w="32" h="48">
                  <a:moveTo>
                    <a:pt x="32" y="24"/>
                  </a:moveTo>
                  <a:lnTo>
                    <a:pt x="32" y="24"/>
                  </a:lnTo>
                  <a:lnTo>
                    <a:pt x="30" y="33"/>
                  </a:lnTo>
                  <a:lnTo>
                    <a:pt x="30" y="33"/>
                  </a:lnTo>
                  <a:lnTo>
                    <a:pt x="27" y="40"/>
                  </a:lnTo>
                  <a:lnTo>
                    <a:pt x="27" y="40"/>
                  </a:lnTo>
                  <a:lnTo>
                    <a:pt x="26" y="43"/>
                  </a:lnTo>
                  <a:lnTo>
                    <a:pt x="23" y="46"/>
                  </a:lnTo>
                  <a:lnTo>
                    <a:pt x="23" y="46"/>
                  </a:lnTo>
                  <a:lnTo>
                    <a:pt x="20" y="48"/>
                  </a:lnTo>
                  <a:lnTo>
                    <a:pt x="15" y="48"/>
                  </a:lnTo>
                  <a:lnTo>
                    <a:pt x="15" y="48"/>
                  </a:lnTo>
                  <a:lnTo>
                    <a:pt x="8" y="46"/>
                  </a:lnTo>
                  <a:lnTo>
                    <a:pt x="8" y="46"/>
                  </a:lnTo>
                  <a:lnTo>
                    <a:pt x="5" y="45"/>
                  </a:lnTo>
                  <a:lnTo>
                    <a:pt x="3" y="42"/>
                  </a:lnTo>
                  <a:lnTo>
                    <a:pt x="3" y="42"/>
                  </a:lnTo>
                  <a:lnTo>
                    <a:pt x="0" y="34"/>
                  </a:lnTo>
                  <a:lnTo>
                    <a:pt x="0" y="34"/>
                  </a:lnTo>
                  <a:lnTo>
                    <a:pt x="0" y="24"/>
                  </a:lnTo>
                  <a:lnTo>
                    <a:pt x="0" y="24"/>
                  </a:lnTo>
                  <a:lnTo>
                    <a:pt x="0" y="15"/>
                  </a:lnTo>
                  <a:lnTo>
                    <a:pt x="0" y="15"/>
                  </a:lnTo>
                  <a:lnTo>
                    <a:pt x="3" y="7"/>
                  </a:lnTo>
                  <a:lnTo>
                    <a:pt x="3" y="7"/>
                  </a:lnTo>
                  <a:lnTo>
                    <a:pt x="5" y="4"/>
                  </a:lnTo>
                  <a:lnTo>
                    <a:pt x="8" y="1"/>
                  </a:lnTo>
                  <a:lnTo>
                    <a:pt x="8" y="1"/>
                  </a:lnTo>
                  <a:lnTo>
                    <a:pt x="12" y="1"/>
                  </a:lnTo>
                  <a:lnTo>
                    <a:pt x="15" y="0"/>
                  </a:lnTo>
                  <a:lnTo>
                    <a:pt x="15" y="0"/>
                  </a:lnTo>
                  <a:lnTo>
                    <a:pt x="20" y="1"/>
                  </a:lnTo>
                  <a:lnTo>
                    <a:pt x="23" y="1"/>
                  </a:lnTo>
                  <a:lnTo>
                    <a:pt x="23" y="1"/>
                  </a:lnTo>
                  <a:lnTo>
                    <a:pt x="26" y="4"/>
                  </a:lnTo>
                  <a:lnTo>
                    <a:pt x="29" y="6"/>
                  </a:lnTo>
                  <a:lnTo>
                    <a:pt x="29" y="6"/>
                  </a:lnTo>
                  <a:lnTo>
                    <a:pt x="30" y="13"/>
                  </a:lnTo>
                  <a:lnTo>
                    <a:pt x="30" y="13"/>
                  </a:lnTo>
                  <a:lnTo>
                    <a:pt x="32" y="24"/>
                  </a:lnTo>
                  <a:lnTo>
                    <a:pt x="32" y="24"/>
                  </a:lnTo>
                  <a:close/>
                  <a:moveTo>
                    <a:pt x="26" y="24"/>
                  </a:moveTo>
                  <a:lnTo>
                    <a:pt x="26" y="24"/>
                  </a:lnTo>
                  <a:lnTo>
                    <a:pt x="24" y="18"/>
                  </a:lnTo>
                  <a:lnTo>
                    <a:pt x="24" y="18"/>
                  </a:lnTo>
                  <a:lnTo>
                    <a:pt x="24" y="13"/>
                  </a:lnTo>
                  <a:lnTo>
                    <a:pt x="24" y="13"/>
                  </a:lnTo>
                  <a:lnTo>
                    <a:pt x="23" y="10"/>
                  </a:lnTo>
                  <a:lnTo>
                    <a:pt x="23" y="10"/>
                  </a:lnTo>
                  <a:lnTo>
                    <a:pt x="21" y="7"/>
                  </a:lnTo>
                  <a:lnTo>
                    <a:pt x="21" y="7"/>
                  </a:lnTo>
                  <a:lnTo>
                    <a:pt x="18" y="6"/>
                  </a:lnTo>
                  <a:lnTo>
                    <a:pt x="18" y="6"/>
                  </a:lnTo>
                  <a:lnTo>
                    <a:pt x="15" y="6"/>
                  </a:lnTo>
                  <a:lnTo>
                    <a:pt x="15" y="6"/>
                  </a:lnTo>
                  <a:lnTo>
                    <a:pt x="11" y="7"/>
                  </a:lnTo>
                  <a:lnTo>
                    <a:pt x="11" y="7"/>
                  </a:lnTo>
                  <a:lnTo>
                    <a:pt x="8" y="10"/>
                  </a:lnTo>
                  <a:lnTo>
                    <a:pt x="8" y="10"/>
                  </a:lnTo>
                  <a:lnTo>
                    <a:pt x="6" y="16"/>
                  </a:lnTo>
                  <a:lnTo>
                    <a:pt x="6" y="16"/>
                  </a:lnTo>
                  <a:lnTo>
                    <a:pt x="6" y="24"/>
                  </a:lnTo>
                  <a:lnTo>
                    <a:pt x="6" y="24"/>
                  </a:lnTo>
                  <a:lnTo>
                    <a:pt x="6" y="33"/>
                  </a:lnTo>
                  <a:lnTo>
                    <a:pt x="6" y="33"/>
                  </a:lnTo>
                  <a:lnTo>
                    <a:pt x="8" y="39"/>
                  </a:lnTo>
                  <a:lnTo>
                    <a:pt x="8" y="39"/>
                  </a:lnTo>
                  <a:lnTo>
                    <a:pt x="11" y="42"/>
                  </a:lnTo>
                  <a:lnTo>
                    <a:pt x="11" y="42"/>
                  </a:lnTo>
                  <a:lnTo>
                    <a:pt x="15" y="43"/>
                  </a:lnTo>
                  <a:lnTo>
                    <a:pt x="15" y="43"/>
                  </a:lnTo>
                  <a:lnTo>
                    <a:pt x="18" y="42"/>
                  </a:lnTo>
                  <a:lnTo>
                    <a:pt x="18" y="42"/>
                  </a:lnTo>
                  <a:lnTo>
                    <a:pt x="21" y="40"/>
                  </a:lnTo>
                  <a:lnTo>
                    <a:pt x="21" y="40"/>
                  </a:lnTo>
                  <a:lnTo>
                    <a:pt x="23" y="37"/>
                  </a:lnTo>
                  <a:lnTo>
                    <a:pt x="23" y="37"/>
                  </a:lnTo>
                  <a:lnTo>
                    <a:pt x="24" y="34"/>
                  </a:lnTo>
                  <a:lnTo>
                    <a:pt x="24" y="34"/>
                  </a:lnTo>
                  <a:lnTo>
                    <a:pt x="24" y="30"/>
                  </a:lnTo>
                  <a:lnTo>
                    <a:pt x="24"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6" name="Freeform 74"/>
            <p:cNvSpPr>
              <a:spLocks noEditPoints="1"/>
            </p:cNvSpPr>
            <p:nvPr/>
          </p:nvSpPr>
          <p:spPr bwMode="auto">
            <a:xfrm>
              <a:off x="3547" y="2035"/>
              <a:ext cx="16" cy="22"/>
            </a:xfrm>
            <a:custGeom>
              <a:avLst/>
              <a:gdLst/>
              <a:ahLst/>
              <a:cxnLst>
                <a:cxn ang="0">
                  <a:pos x="33" y="24"/>
                </a:cxn>
                <a:cxn ang="0">
                  <a:pos x="32" y="33"/>
                </a:cxn>
                <a:cxn ang="0">
                  <a:pos x="29" y="41"/>
                </a:cxn>
                <a:cxn ang="0">
                  <a:pos x="24" y="46"/>
                </a:cxn>
                <a:cxn ang="0">
                  <a:pos x="21" y="47"/>
                </a:cxn>
                <a:cxn ang="0">
                  <a:pos x="17" y="49"/>
                </a:cxn>
                <a:cxn ang="0">
                  <a:pos x="9" y="47"/>
                </a:cxn>
                <a:cxn ang="0">
                  <a:pos x="5"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3" y="24"/>
                </a:cxn>
                <a:cxn ang="0">
                  <a:pos x="27" y="24"/>
                </a:cxn>
                <a:cxn ang="0">
                  <a:pos x="26" y="18"/>
                </a:cxn>
                <a:cxn ang="0">
                  <a:pos x="26" y="14"/>
                </a:cxn>
                <a:cxn ang="0">
                  <a:pos x="24" y="9"/>
                </a:cxn>
                <a:cxn ang="0">
                  <a:pos x="23" y="8"/>
                </a:cxn>
                <a:cxn ang="0">
                  <a:pos x="20" y="6"/>
                </a:cxn>
                <a:cxn ang="0">
                  <a:pos x="17" y="5"/>
                </a:cxn>
                <a:cxn ang="0">
                  <a:pos x="12" y="6"/>
                </a:cxn>
                <a:cxn ang="0">
                  <a:pos x="9" y="11"/>
                </a:cxn>
                <a:cxn ang="0">
                  <a:pos x="8" y="17"/>
                </a:cxn>
                <a:cxn ang="0">
                  <a:pos x="8" y="24"/>
                </a:cxn>
                <a:cxn ang="0">
                  <a:pos x="8" y="32"/>
                </a:cxn>
                <a:cxn ang="0">
                  <a:pos x="9" y="38"/>
                </a:cxn>
                <a:cxn ang="0">
                  <a:pos x="12" y="42"/>
                </a:cxn>
                <a:cxn ang="0">
                  <a:pos x="17" y="42"/>
                </a:cxn>
                <a:cxn ang="0">
                  <a:pos x="20" y="42"/>
                </a:cxn>
                <a:cxn ang="0">
                  <a:pos x="23" y="41"/>
                </a:cxn>
                <a:cxn ang="0">
                  <a:pos x="24" y="38"/>
                </a:cxn>
                <a:cxn ang="0">
                  <a:pos x="26" y="33"/>
                </a:cxn>
                <a:cxn ang="0">
                  <a:pos x="26" y="29"/>
                </a:cxn>
                <a:cxn ang="0">
                  <a:pos x="27" y="24"/>
                </a:cxn>
              </a:cxnLst>
              <a:rect l="0" t="0" r="r" b="b"/>
              <a:pathLst>
                <a:path w="33" h="49">
                  <a:moveTo>
                    <a:pt x="33" y="24"/>
                  </a:moveTo>
                  <a:lnTo>
                    <a:pt x="33" y="24"/>
                  </a:lnTo>
                  <a:lnTo>
                    <a:pt x="32" y="33"/>
                  </a:lnTo>
                  <a:lnTo>
                    <a:pt x="32" y="33"/>
                  </a:lnTo>
                  <a:lnTo>
                    <a:pt x="29" y="41"/>
                  </a:lnTo>
                  <a:lnTo>
                    <a:pt x="29" y="41"/>
                  </a:lnTo>
                  <a:lnTo>
                    <a:pt x="27" y="44"/>
                  </a:lnTo>
                  <a:lnTo>
                    <a:pt x="24" y="46"/>
                  </a:lnTo>
                  <a:lnTo>
                    <a:pt x="24" y="46"/>
                  </a:lnTo>
                  <a:lnTo>
                    <a:pt x="21" y="47"/>
                  </a:lnTo>
                  <a:lnTo>
                    <a:pt x="17" y="49"/>
                  </a:lnTo>
                  <a:lnTo>
                    <a:pt x="17" y="49"/>
                  </a:lnTo>
                  <a:lnTo>
                    <a:pt x="9" y="47"/>
                  </a:lnTo>
                  <a:lnTo>
                    <a:pt x="9" y="47"/>
                  </a:lnTo>
                  <a:lnTo>
                    <a:pt x="6" y="44"/>
                  </a:lnTo>
                  <a:lnTo>
                    <a:pt x="5" y="42"/>
                  </a:lnTo>
                  <a:lnTo>
                    <a:pt x="5" y="42"/>
                  </a:lnTo>
                  <a:lnTo>
                    <a:pt x="2" y="35"/>
                  </a:lnTo>
                  <a:lnTo>
                    <a:pt x="2" y="35"/>
                  </a:lnTo>
                  <a:lnTo>
                    <a:pt x="0" y="24"/>
                  </a:lnTo>
                  <a:lnTo>
                    <a:pt x="0" y="24"/>
                  </a:lnTo>
                  <a:lnTo>
                    <a:pt x="2" y="14"/>
                  </a:lnTo>
                  <a:lnTo>
                    <a:pt x="2" y="14"/>
                  </a:lnTo>
                  <a:lnTo>
                    <a:pt x="5" y="6"/>
                  </a:lnTo>
                  <a:lnTo>
                    <a:pt x="5" y="6"/>
                  </a:lnTo>
                  <a:lnTo>
                    <a:pt x="6" y="5"/>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3" y="24"/>
                  </a:lnTo>
                  <a:lnTo>
                    <a:pt x="33" y="24"/>
                  </a:lnTo>
                  <a:close/>
                  <a:moveTo>
                    <a:pt x="27" y="24"/>
                  </a:moveTo>
                  <a:lnTo>
                    <a:pt x="27"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8" y="24"/>
                  </a:lnTo>
                  <a:lnTo>
                    <a:pt x="8"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7" y="24"/>
                  </a:lnTo>
                  <a:lnTo>
                    <a:pt x="27"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7" name="Freeform 75"/>
            <p:cNvSpPr>
              <a:spLocks/>
            </p:cNvSpPr>
            <p:nvPr/>
          </p:nvSpPr>
          <p:spPr bwMode="auto">
            <a:xfrm>
              <a:off x="3573" y="2032"/>
              <a:ext cx="12" cy="22"/>
            </a:xfrm>
            <a:custGeom>
              <a:avLst/>
              <a:gdLst/>
              <a:ahLst/>
              <a:cxnLst>
                <a:cxn ang="0">
                  <a:pos x="27" y="45"/>
                </a:cxn>
                <a:cxn ang="0">
                  <a:pos x="26" y="45"/>
                </a:cxn>
                <a:cxn ang="0">
                  <a:pos x="26" y="46"/>
                </a:cxn>
                <a:cxn ang="0">
                  <a:pos x="26" y="46"/>
                </a:cxn>
                <a:cxn ang="0">
                  <a:pos x="1" y="46"/>
                </a:cxn>
                <a:cxn ang="0">
                  <a:pos x="0" y="46"/>
                </a:cxn>
                <a:cxn ang="0">
                  <a:pos x="0" y="46"/>
                </a:cxn>
                <a:cxn ang="0">
                  <a:pos x="0" y="45"/>
                </a:cxn>
                <a:cxn ang="0">
                  <a:pos x="0" y="45"/>
                </a:cxn>
                <a:cxn ang="0">
                  <a:pos x="0" y="43"/>
                </a:cxn>
                <a:cxn ang="0">
                  <a:pos x="0" y="42"/>
                </a:cxn>
                <a:cxn ang="0">
                  <a:pos x="0" y="42"/>
                </a:cxn>
                <a:cxn ang="0">
                  <a:pos x="1" y="42"/>
                </a:cxn>
                <a:cxn ang="0">
                  <a:pos x="11" y="7"/>
                </a:cxn>
                <a:cxn ang="0">
                  <a:pos x="1" y="12"/>
                </a:cxn>
                <a:cxn ang="0">
                  <a:pos x="0" y="12"/>
                </a:cxn>
                <a:cxn ang="0">
                  <a:pos x="0" y="12"/>
                </a:cxn>
                <a:cxn ang="0">
                  <a:pos x="0" y="12"/>
                </a:cxn>
                <a:cxn ang="0">
                  <a:pos x="0" y="10"/>
                </a:cxn>
                <a:cxn ang="0">
                  <a:pos x="0" y="9"/>
                </a:cxn>
                <a:cxn ang="0">
                  <a:pos x="0" y="9"/>
                </a:cxn>
                <a:cxn ang="0">
                  <a:pos x="0" y="7"/>
                </a:cxn>
                <a:cxn ang="0">
                  <a:pos x="11" y="1"/>
                </a:cxn>
                <a:cxn ang="0">
                  <a:pos x="12" y="1"/>
                </a:cxn>
                <a:cxn ang="0">
                  <a:pos x="12" y="0"/>
                </a:cxn>
                <a:cxn ang="0">
                  <a:pos x="14" y="0"/>
                </a:cxn>
                <a:cxn ang="0">
                  <a:pos x="14" y="0"/>
                </a:cxn>
                <a:cxn ang="0">
                  <a:pos x="15" y="0"/>
                </a:cxn>
                <a:cxn ang="0">
                  <a:pos x="17" y="1"/>
                </a:cxn>
                <a:cxn ang="0">
                  <a:pos x="17" y="1"/>
                </a:cxn>
                <a:cxn ang="0">
                  <a:pos x="17" y="1"/>
                </a:cxn>
                <a:cxn ang="0">
                  <a:pos x="26" y="42"/>
                </a:cxn>
                <a:cxn ang="0">
                  <a:pos x="26" y="42"/>
                </a:cxn>
                <a:cxn ang="0">
                  <a:pos x="26" y="42"/>
                </a:cxn>
                <a:cxn ang="0">
                  <a:pos x="26" y="43"/>
                </a:cxn>
                <a:cxn ang="0">
                  <a:pos x="27" y="45"/>
                </a:cxn>
              </a:cxnLst>
              <a:rect l="0" t="0" r="r" b="b"/>
              <a:pathLst>
                <a:path w="27" h="46">
                  <a:moveTo>
                    <a:pt x="27" y="45"/>
                  </a:moveTo>
                  <a:lnTo>
                    <a:pt x="27" y="45"/>
                  </a:lnTo>
                  <a:lnTo>
                    <a:pt x="26" y="45"/>
                  </a:lnTo>
                  <a:lnTo>
                    <a:pt x="26" y="45"/>
                  </a:lnTo>
                  <a:lnTo>
                    <a:pt x="26" y="46"/>
                  </a:lnTo>
                  <a:lnTo>
                    <a:pt x="26" y="46"/>
                  </a:lnTo>
                  <a:lnTo>
                    <a:pt x="26" y="46"/>
                  </a:lnTo>
                  <a:lnTo>
                    <a:pt x="26" y="46"/>
                  </a:lnTo>
                  <a:lnTo>
                    <a:pt x="26" y="46"/>
                  </a:lnTo>
                  <a:lnTo>
                    <a:pt x="1" y="46"/>
                  </a:lnTo>
                  <a:lnTo>
                    <a:pt x="1"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1" y="42"/>
                  </a:lnTo>
                  <a:lnTo>
                    <a:pt x="11" y="42"/>
                  </a:lnTo>
                  <a:lnTo>
                    <a:pt x="11" y="7"/>
                  </a:lnTo>
                  <a:lnTo>
                    <a:pt x="1" y="12"/>
                  </a:lnTo>
                  <a:lnTo>
                    <a:pt x="1"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1"/>
                  </a:lnTo>
                  <a:lnTo>
                    <a:pt x="12" y="1"/>
                  </a:lnTo>
                  <a:lnTo>
                    <a:pt x="12" y="0"/>
                  </a:lnTo>
                  <a:lnTo>
                    <a:pt x="12" y="0"/>
                  </a:lnTo>
                  <a:lnTo>
                    <a:pt x="14" y="0"/>
                  </a:lnTo>
                  <a:lnTo>
                    <a:pt x="14" y="0"/>
                  </a:lnTo>
                  <a:lnTo>
                    <a:pt x="14" y="0"/>
                  </a:lnTo>
                  <a:lnTo>
                    <a:pt x="14" y="0"/>
                  </a:lnTo>
                  <a:lnTo>
                    <a:pt x="15" y="0"/>
                  </a:lnTo>
                  <a:lnTo>
                    <a:pt x="15" y="0"/>
                  </a:lnTo>
                  <a:lnTo>
                    <a:pt x="17" y="1"/>
                  </a:lnTo>
                  <a:lnTo>
                    <a:pt x="17" y="1"/>
                  </a:lnTo>
                  <a:lnTo>
                    <a:pt x="17" y="1"/>
                  </a:lnTo>
                  <a:lnTo>
                    <a:pt x="17" y="1"/>
                  </a:lnTo>
                  <a:lnTo>
                    <a:pt x="17" y="1"/>
                  </a:lnTo>
                  <a:lnTo>
                    <a:pt x="17" y="42"/>
                  </a:lnTo>
                  <a:lnTo>
                    <a:pt x="26" y="42"/>
                  </a:lnTo>
                  <a:lnTo>
                    <a:pt x="26" y="42"/>
                  </a:lnTo>
                  <a:lnTo>
                    <a:pt x="26" y="42"/>
                  </a:lnTo>
                  <a:lnTo>
                    <a:pt x="26" y="42"/>
                  </a:lnTo>
                  <a:lnTo>
                    <a:pt x="26" y="42"/>
                  </a:lnTo>
                  <a:lnTo>
                    <a:pt x="26" y="42"/>
                  </a:lnTo>
                  <a:lnTo>
                    <a:pt x="26" y="43"/>
                  </a:lnTo>
                  <a:lnTo>
                    <a:pt x="26" y="43"/>
                  </a:lnTo>
                  <a:lnTo>
                    <a:pt x="27" y="45"/>
                  </a:lnTo>
                  <a:lnTo>
                    <a:pt x="27"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8" name="Freeform 76"/>
            <p:cNvSpPr>
              <a:spLocks noEditPoints="1"/>
            </p:cNvSpPr>
            <p:nvPr/>
          </p:nvSpPr>
          <p:spPr bwMode="auto">
            <a:xfrm>
              <a:off x="3596" y="2032"/>
              <a:ext cx="14" cy="23"/>
            </a:xfrm>
            <a:custGeom>
              <a:avLst/>
              <a:gdLst/>
              <a:ahLst/>
              <a:cxnLst>
                <a:cxn ang="0">
                  <a:pos x="31" y="24"/>
                </a:cxn>
                <a:cxn ang="0">
                  <a:pos x="30" y="33"/>
                </a:cxn>
                <a:cxn ang="0">
                  <a:pos x="27" y="40"/>
                </a:cxn>
                <a:cxn ang="0">
                  <a:pos x="22" y="45"/>
                </a:cxn>
                <a:cxn ang="0">
                  <a:pos x="19" y="46"/>
                </a:cxn>
                <a:cxn ang="0">
                  <a:pos x="15" y="48"/>
                </a:cxn>
                <a:cxn ang="0">
                  <a:pos x="7" y="46"/>
                </a:cxn>
                <a:cxn ang="0">
                  <a:pos x="3" y="42"/>
                </a:cxn>
                <a:cxn ang="0">
                  <a:pos x="0" y="34"/>
                </a:cxn>
                <a:cxn ang="0">
                  <a:pos x="0" y="24"/>
                </a:cxn>
                <a:cxn ang="0">
                  <a:pos x="0" y="13"/>
                </a:cxn>
                <a:cxn ang="0">
                  <a:pos x="3" y="6"/>
                </a:cxn>
                <a:cxn ang="0">
                  <a:pos x="6" y="4"/>
                </a:cxn>
                <a:cxn ang="0">
                  <a:pos x="7" y="1"/>
                </a:cxn>
                <a:cxn ang="0">
                  <a:pos x="16" y="0"/>
                </a:cxn>
                <a:cxn ang="0">
                  <a:pos x="22" y="1"/>
                </a:cxn>
                <a:cxn ang="0">
                  <a:pos x="25" y="3"/>
                </a:cxn>
                <a:cxn ang="0">
                  <a:pos x="28" y="6"/>
                </a:cxn>
                <a:cxn ang="0">
                  <a:pos x="30" y="13"/>
                </a:cxn>
                <a:cxn ang="0">
                  <a:pos x="31" y="24"/>
                </a:cxn>
                <a:cxn ang="0">
                  <a:pos x="25" y="24"/>
                </a:cxn>
                <a:cxn ang="0">
                  <a:pos x="24" y="18"/>
                </a:cxn>
                <a:cxn ang="0">
                  <a:pos x="24" y="13"/>
                </a:cxn>
                <a:cxn ang="0">
                  <a:pos x="22" y="9"/>
                </a:cxn>
                <a:cxn ang="0">
                  <a:pos x="21" y="7"/>
                </a:cxn>
                <a:cxn ang="0">
                  <a:pos x="18" y="6"/>
                </a:cxn>
                <a:cxn ang="0">
                  <a:pos x="15" y="4"/>
                </a:cxn>
                <a:cxn ang="0">
                  <a:pos x="10" y="6"/>
                </a:cxn>
                <a:cxn ang="0">
                  <a:pos x="7" y="10"/>
                </a:cxn>
                <a:cxn ang="0">
                  <a:pos x="6" y="16"/>
                </a:cxn>
                <a:cxn ang="0">
                  <a:pos x="6" y="24"/>
                </a:cxn>
                <a:cxn ang="0">
                  <a:pos x="6" y="31"/>
                </a:cxn>
                <a:cxn ang="0">
                  <a:pos x="7" y="37"/>
                </a:cxn>
                <a:cxn ang="0">
                  <a:pos x="10" y="42"/>
                </a:cxn>
                <a:cxn ang="0">
                  <a:pos x="15" y="42"/>
                </a:cxn>
                <a:cxn ang="0">
                  <a:pos x="18" y="42"/>
                </a:cxn>
                <a:cxn ang="0">
                  <a:pos x="21" y="40"/>
                </a:cxn>
                <a:cxn ang="0">
                  <a:pos x="22" y="37"/>
                </a:cxn>
                <a:cxn ang="0">
                  <a:pos x="24" y="33"/>
                </a:cxn>
                <a:cxn ang="0">
                  <a:pos x="25" y="28"/>
                </a:cxn>
                <a:cxn ang="0">
                  <a:pos x="25" y="24"/>
                </a:cxn>
              </a:cxnLst>
              <a:rect l="0" t="0" r="r" b="b"/>
              <a:pathLst>
                <a:path w="31" h="48">
                  <a:moveTo>
                    <a:pt x="31" y="24"/>
                  </a:moveTo>
                  <a:lnTo>
                    <a:pt x="31" y="24"/>
                  </a:lnTo>
                  <a:lnTo>
                    <a:pt x="30" y="33"/>
                  </a:lnTo>
                  <a:lnTo>
                    <a:pt x="30" y="33"/>
                  </a:lnTo>
                  <a:lnTo>
                    <a:pt x="27" y="40"/>
                  </a:lnTo>
                  <a:lnTo>
                    <a:pt x="27" y="40"/>
                  </a:lnTo>
                  <a:lnTo>
                    <a:pt x="25" y="43"/>
                  </a:lnTo>
                  <a:lnTo>
                    <a:pt x="22" y="45"/>
                  </a:lnTo>
                  <a:lnTo>
                    <a:pt x="22" y="45"/>
                  </a:lnTo>
                  <a:lnTo>
                    <a:pt x="19" y="46"/>
                  </a:lnTo>
                  <a:lnTo>
                    <a:pt x="15" y="48"/>
                  </a:lnTo>
                  <a:lnTo>
                    <a:pt x="15" y="48"/>
                  </a:lnTo>
                  <a:lnTo>
                    <a:pt x="7" y="46"/>
                  </a:lnTo>
                  <a:lnTo>
                    <a:pt x="7" y="46"/>
                  </a:lnTo>
                  <a:lnTo>
                    <a:pt x="4" y="43"/>
                  </a:lnTo>
                  <a:lnTo>
                    <a:pt x="3" y="42"/>
                  </a:lnTo>
                  <a:lnTo>
                    <a:pt x="3" y="42"/>
                  </a:lnTo>
                  <a:lnTo>
                    <a:pt x="0" y="34"/>
                  </a:lnTo>
                  <a:lnTo>
                    <a:pt x="0" y="34"/>
                  </a:lnTo>
                  <a:lnTo>
                    <a:pt x="0" y="24"/>
                  </a:lnTo>
                  <a:lnTo>
                    <a:pt x="0" y="24"/>
                  </a:lnTo>
                  <a:lnTo>
                    <a:pt x="0" y="13"/>
                  </a:lnTo>
                  <a:lnTo>
                    <a:pt x="0" y="13"/>
                  </a:lnTo>
                  <a:lnTo>
                    <a:pt x="3" y="6"/>
                  </a:lnTo>
                  <a:lnTo>
                    <a:pt x="3" y="6"/>
                  </a:lnTo>
                  <a:lnTo>
                    <a:pt x="6" y="4"/>
                  </a:lnTo>
                  <a:lnTo>
                    <a:pt x="7" y="1"/>
                  </a:lnTo>
                  <a:lnTo>
                    <a:pt x="7" y="1"/>
                  </a:lnTo>
                  <a:lnTo>
                    <a:pt x="12" y="0"/>
                  </a:lnTo>
                  <a:lnTo>
                    <a:pt x="16" y="0"/>
                  </a:lnTo>
                  <a:lnTo>
                    <a:pt x="16" y="0"/>
                  </a:lnTo>
                  <a:lnTo>
                    <a:pt x="22" y="1"/>
                  </a:lnTo>
                  <a:lnTo>
                    <a:pt x="22" y="1"/>
                  </a:lnTo>
                  <a:lnTo>
                    <a:pt x="25" y="3"/>
                  </a:lnTo>
                  <a:lnTo>
                    <a:pt x="28" y="6"/>
                  </a:lnTo>
                  <a:lnTo>
                    <a:pt x="28" y="6"/>
                  </a:lnTo>
                  <a:lnTo>
                    <a:pt x="30" y="13"/>
                  </a:lnTo>
                  <a:lnTo>
                    <a:pt x="30" y="13"/>
                  </a:lnTo>
                  <a:lnTo>
                    <a:pt x="31" y="24"/>
                  </a:lnTo>
                  <a:lnTo>
                    <a:pt x="31" y="24"/>
                  </a:lnTo>
                  <a:close/>
                  <a:moveTo>
                    <a:pt x="25" y="24"/>
                  </a:moveTo>
                  <a:lnTo>
                    <a:pt x="25" y="24"/>
                  </a:lnTo>
                  <a:lnTo>
                    <a:pt x="24" y="18"/>
                  </a:lnTo>
                  <a:lnTo>
                    <a:pt x="24" y="18"/>
                  </a:lnTo>
                  <a:lnTo>
                    <a:pt x="24" y="13"/>
                  </a:lnTo>
                  <a:lnTo>
                    <a:pt x="24" y="13"/>
                  </a:lnTo>
                  <a:lnTo>
                    <a:pt x="22" y="9"/>
                  </a:lnTo>
                  <a:lnTo>
                    <a:pt x="22" y="9"/>
                  </a:lnTo>
                  <a:lnTo>
                    <a:pt x="21" y="7"/>
                  </a:lnTo>
                  <a:lnTo>
                    <a:pt x="21" y="7"/>
                  </a:lnTo>
                  <a:lnTo>
                    <a:pt x="18" y="6"/>
                  </a:lnTo>
                  <a:lnTo>
                    <a:pt x="18" y="6"/>
                  </a:lnTo>
                  <a:lnTo>
                    <a:pt x="15" y="4"/>
                  </a:lnTo>
                  <a:lnTo>
                    <a:pt x="15" y="4"/>
                  </a:lnTo>
                  <a:lnTo>
                    <a:pt x="10" y="6"/>
                  </a:lnTo>
                  <a:lnTo>
                    <a:pt x="10" y="6"/>
                  </a:lnTo>
                  <a:lnTo>
                    <a:pt x="7" y="10"/>
                  </a:lnTo>
                  <a:lnTo>
                    <a:pt x="7" y="10"/>
                  </a:lnTo>
                  <a:lnTo>
                    <a:pt x="6" y="16"/>
                  </a:lnTo>
                  <a:lnTo>
                    <a:pt x="6" y="16"/>
                  </a:lnTo>
                  <a:lnTo>
                    <a:pt x="6" y="24"/>
                  </a:lnTo>
                  <a:lnTo>
                    <a:pt x="6" y="24"/>
                  </a:lnTo>
                  <a:lnTo>
                    <a:pt x="6" y="31"/>
                  </a:lnTo>
                  <a:lnTo>
                    <a:pt x="6" y="31"/>
                  </a:lnTo>
                  <a:lnTo>
                    <a:pt x="7" y="37"/>
                  </a:lnTo>
                  <a:lnTo>
                    <a:pt x="7" y="37"/>
                  </a:lnTo>
                  <a:lnTo>
                    <a:pt x="10" y="42"/>
                  </a:lnTo>
                  <a:lnTo>
                    <a:pt x="10" y="42"/>
                  </a:lnTo>
                  <a:lnTo>
                    <a:pt x="15" y="42"/>
                  </a:lnTo>
                  <a:lnTo>
                    <a:pt x="15" y="42"/>
                  </a:lnTo>
                  <a:lnTo>
                    <a:pt x="18" y="42"/>
                  </a:lnTo>
                  <a:lnTo>
                    <a:pt x="18" y="42"/>
                  </a:lnTo>
                  <a:lnTo>
                    <a:pt x="21" y="40"/>
                  </a:lnTo>
                  <a:lnTo>
                    <a:pt x="21" y="40"/>
                  </a:lnTo>
                  <a:lnTo>
                    <a:pt x="22" y="37"/>
                  </a:lnTo>
                  <a:lnTo>
                    <a:pt x="22" y="37"/>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9" name="Freeform 77"/>
            <p:cNvSpPr>
              <a:spLocks noEditPoints="1"/>
            </p:cNvSpPr>
            <p:nvPr/>
          </p:nvSpPr>
          <p:spPr bwMode="auto">
            <a:xfrm>
              <a:off x="3891" y="1940"/>
              <a:ext cx="15" cy="22"/>
            </a:xfrm>
            <a:custGeom>
              <a:avLst/>
              <a:gdLst/>
              <a:ahLst/>
              <a:cxnLst>
                <a:cxn ang="0">
                  <a:pos x="33" y="24"/>
                </a:cxn>
                <a:cxn ang="0">
                  <a:pos x="32" y="33"/>
                </a:cxn>
                <a:cxn ang="0">
                  <a:pos x="29" y="40"/>
                </a:cxn>
                <a:cxn ang="0">
                  <a:pos x="24" y="45"/>
                </a:cxn>
                <a:cxn ang="0">
                  <a:pos x="20" y="46"/>
                </a:cxn>
                <a:cxn ang="0">
                  <a:pos x="17" y="46"/>
                </a:cxn>
                <a:cxn ang="0">
                  <a:pos x="9" y="45"/>
                </a:cxn>
                <a:cxn ang="0">
                  <a:pos x="5" y="40"/>
                </a:cxn>
                <a:cxn ang="0">
                  <a:pos x="2" y="33"/>
                </a:cxn>
                <a:cxn ang="0">
                  <a:pos x="0" y="24"/>
                </a:cxn>
                <a:cxn ang="0">
                  <a:pos x="2" y="13"/>
                </a:cxn>
                <a:cxn ang="0">
                  <a:pos x="5" y="6"/>
                </a:cxn>
                <a:cxn ang="0">
                  <a:pos x="6" y="3"/>
                </a:cxn>
                <a:cxn ang="0">
                  <a:pos x="9" y="1"/>
                </a:cxn>
                <a:cxn ang="0">
                  <a:pos x="17" y="0"/>
                </a:cxn>
                <a:cxn ang="0">
                  <a:pos x="21" y="0"/>
                </a:cxn>
                <a:cxn ang="0">
                  <a:pos x="24" y="1"/>
                </a:cxn>
                <a:cxn ang="0">
                  <a:pos x="29" y="6"/>
                </a:cxn>
                <a:cxn ang="0">
                  <a:pos x="32" y="13"/>
                </a:cxn>
                <a:cxn ang="0">
                  <a:pos x="33" y="24"/>
                </a:cxn>
                <a:cxn ang="0">
                  <a:pos x="26" y="24"/>
                </a:cxn>
                <a:cxn ang="0">
                  <a:pos x="26" y="18"/>
                </a:cxn>
                <a:cxn ang="0">
                  <a:pos x="26" y="13"/>
                </a:cxn>
                <a:cxn ang="0">
                  <a:pos x="24" y="9"/>
                </a:cxn>
                <a:cxn ang="0">
                  <a:pos x="23" y="6"/>
                </a:cxn>
                <a:cxn ang="0">
                  <a:pos x="20" y="6"/>
                </a:cxn>
                <a:cxn ang="0">
                  <a:pos x="17" y="4"/>
                </a:cxn>
                <a:cxn ang="0">
                  <a:pos x="12" y="6"/>
                </a:cxn>
                <a:cxn ang="0">
                  <a:pos x="9" y="10"/>
                </a:cxn>
                <a:cxn ang="0">
                  <a:pos x="8" y="16"/>
                </a:cxn>
                <a:cxn ang="0">
                  <a:pos x="8" y="22"/>
                </a:cxn>
                <a:cxn ang="0">
                  <a:pos x="8" y="31"/>
                </a:cxn>
                <a:cxn ang="0">
                  <a:pos x="9" y="37"/>
                </a:cxn>
                <a:cxn ang="0">
                  <a:pos x="12" y="40"/>
                </a:cxn>
                <a:cxn ang="0">
                  <a:pos x="17" y="42"/>
                </a:cxn>
                <a:cxn ang="0">
                  <a:pos x="20" y="42"/>
                </a:cxn>
                <a:cxn ang="0">
                  <a:pos x="23" y="39"/>
                </a:cxn>
                <a:cxn ang="0">
                  <a:pos x="24" y="37"/>
                </a:cxn>
                <a:cxn ang="0">
                  <a:pos x="26" y="33"/>
                </a:cxn>
                <a:cxn ang="0">
                  <a:pos x="26" y="28"/>
                </a:cxn>
                <a:cxn ang="0">
                  <a:pos x="26" y="24"/>
                </a:cxn>
              </a:cxnLst>
              <a:rect l="0" t="0" r="r" b="b"/>
              <a:pathLst>
                <a:path w="33" h="46">
                  <a:moveTo>
                    <a:pt x="33" y="24"/>
                  </a:moveTo>
                  <a:lnTo>
                    <a:pt x="33" y="24"/>
                  </a:lnTo>
                  <a:lnTo>
                    <a:pt x="32" y="33"/>
                  </a:lnTo>
                  <a:lnTo>
                    <a:pt x="32" y="33"/>
                  </a:lnTo>
                  <a:lnTo>
                    <a:pt x="29" y="40"/>
                  </a:lnTo>
                  <a:lnTo>
                    <a:pt x="29" y="40"/>
                  </a:lnTo>
                  <a:lnTo>
                    <a:pt x="27" y="43"/>
                  </a:lnTo>
                  <a:lnTo>
                    <a:pt x="24" y="45"/>
                  </a:lnTo>
                  <a:lnTo>
                    <a:pt x="24" y="45"/>
                  </a:lnTo>
                  <a:lnTo>
                    <a:pt x="20" y="46"/>
                  </a:lnTo>
                  <a:lnTo>
                    <a:pt x="17" y="46"/>
                  </a:lnTo>
                  <a:lnTo>
                    <a:pt x="17" y="46"/>
                  </a:lnTo>
                  <a:lnTo>
                    <a:pt x="9" y="45"/>
                  </a:lnTo>
                  <a:lnTo>
                    <a:pt x="9" y="45"/>
                  </a:lnTo>
                  <a:lnTo>
                    <a:pt x="6" y="43"/>
                  </a:lnTo>
                  <a:lnTo>
                    <a:pt x="5" y="40"/>
                  </a:lnTo>
                  <a:lnTo>
                    <a:pt x="5" y="40"/>
                  </a:lnTo>
                  <a:lnTo>
                    <a:pt x="2" y="33"/>
                  </a:lnTo>
                  <a:lnTo>
                    <a:pt x="2" y="33"/>
                  </a:lnTo>
                  <a:lnTo>
                    <a:pt x="0" y="24"/>
                  </a:lnTo>
                  <a:lnTo>
                    <a:pt x="0" y="24"/>
                  </a:lnTo>
                  <a:lnTo>
                    <a:pt x="2" y="13"/>
                  </a:lnTo>
                  <a:lnTo>
                    <a:pt x="2" y="13"/>
                  </a:lnTo>
                  <a:lnTo>
                    <a:pt x="5" y="6"/>
                  </a:lnTo>
                  <a:lnTo>
                    <a:pt x="5" y="6"/>
                  </a:lnTo>
                  <a:lnTo>
                    <a:pt x="6" y="3"/>
                  </a:lnTo>
                  <a:lnTo>
                    <a:pt x="9" y="1"/>
                  </a:lnTo>
                  <a:lnTo>
                    <a:pt x="9" y="1"/>
                  </a:lnTo>
                  <a:lnTo>
                    <a:pt x="12" y="0"/>
                  </a:lnTo>
                  <a:lnTo>
                    <a:pt x="17" y="0"/>
                  </a:lnTo>
                  <a:lnTo>
                    <a:pt x="17" y="0"/>
                  </a:lnTo>
                  <a:lnTo>
                    <a:pt x="21" y="0"/>
                  </a:lnTo>
                  <a:lnTo>
                    <a:pt x="24" y="1"/>
                  </a:lnTo>
                  <a:lnTo>
                    <a:pt x="24" y="1"/>
                  </a:lnTo>
                  <a:lnTo>
                    <a:pt x="27" y="3"/>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9"/>
                  </a:lnTo>
                  <a:lnTo>
                    <a:pt x="24" y="9"/>
                  </a:lnTo>
                  <a:lnTo>
                    <a:pt x="23" y="6"/>
                  </a:lnTo>
                  <a:lnTo>
                    <a:pt x="23" y="6"/>
                  </a:lnTo>
                  <a:lnTo>
                    <a:pt x="20" y="6"/>
                  </a:lnTo>
                  <a:lnTo>
                    <a:pt x="20" y="6"/>
                  </a:lnTo>
                  <a:lnTo>
                    <a:pt x="17" y="4"/>
                  </a:lnTo>
                  <a:lnTo>
                    <a:pt x="17" y="4"/>
                  </a:lnTo>
                  <a:lnTo>
                    <a:pt x="12" y="6"/>
                  </a:lnTo>
                  <a:lnTo>
                    <a:pt x="12" y="6"/>
                  </a:lnTo>
                  <a:lnTo>
                    <a:pt x="9" y="10"/>
                  </a:lnTo>
                  <a:lnTo>
                    <a:pt x="9" y="10"/>
                  </a:lnTo>
                  <a:lnTo>
                    <a:pt x="8" y="16"/>
                  </a:lnTo>
                  <a:lnTo>
                    <a:pt x="8" y="16"/>
                  </a:lnTo>
                  <a:lnTo>
                    <a:pt x="8" y="22"/>
                  </a:lnTo>
                  <a:lnTo>
                    <a:pt x="8" y="22"/>
                  </a:lnTo>
                  <a:lnTo>
                    <a:pt x="8" y="31"/>
                  </a:lnTo>
                  <a:lnTo>
                    <a:pt x="8" y="31"/>
                  </a:lnTo>
                  <a:lnTo>
                    <a:pt x="9" y="37"/>
                  </a:lnTo>
                  <a:lnTo>
                    <a:pt x="9" y="37"/>
                  </a:lnTo>
                  <a:lnTo>
                    <a:pt x="12" y="40"/>
                  </a:lnTo>
                  <a:lnTo>
                    <a:pt x="12" y="40"/>
                  </a:lnTo>
                  <a:lnTo>
                    <a:pt x="17" y="42"/>
                  </a:lnTo>
                  <a:lnTo>
                    <a:pt x="17" y="42"/>
                  </a:lnTo>
                  <a:lnTo>
                    <a:pt x="20" y="42"/>
                  </a:lnTo>
                  <a:lnTo>
                    <a:pt x="20" y="42"/>
                  </a:lnTo>
                  <a:lnTo>
                    <a:pt x="23" y="39"/>
                  </a:lnTo>
                  <a:lnTo>
                    <a:pt x="23" y="39"/>
                  </a:lnTo>
                  <a:lnTo>
                    <a:pt x="24" y="37"/>
                  </a:lnTo>
                  <a:lnTo>
                    <a:pt x="24" y="37"/>
                  </a:lnTo>
                  <a:lnTo>
                    <a:pt x="26" y="33"/>
                  </a:lnTo>
                  <a:lnTo>
                    <a:pt x="26"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0" name="Freeform 78"/>
            <p:cNvSpPr>
              <a:spLocks noEditPoints="1"/>
            </p:cNvSpPr>
            <p:nvPr/>
          </p:nvSpPr>
          <p:spPr bwMode="auto">
            <a:xfrm>
              <a:off x="3549" y="1950"/>
              <a:ext cx="14" cy="22"/>
            </a:xfrm>
            <a:custGeom>
              <a:avLst/>
              <a:gdLst/>
              <a:ahLst/>
              <a:cxnLst>
                <a:cxn ang="0">
                  <a:pos x="32" y="24"/>
                </a:cxn>
                <a:cxn ang="0">
                  <a:pos x="32" y="33"/>
                </a:cxn>
                <a:cxn ang="0">
                  <a:pos x="29" y="40"/>
                </a:cxn>
                <a:cxn ang="0">
                  <a:pos x="23" y="45"/>
                </a:cxn>
                <a:cxn ang="0">
                  <a:pos x="20" y="47"/>
                </a:cxn>
                <a:cxn ang="0">
                  <a:pos x="15" y="48"/>
                </a:cxn>
                <a:cxn ang="0">
                  <a:pos x="8" y="45"/>
                </a:cxn>
                <a:cxn ang="0">
                  <a:pos x="6" y="44"/>
                </a:cxn>
                <a:cxn ang="0">
                  <a:pos x="3" y="40"/>
                </a:cxn>
                <a:cxn ang="0">
                  <a:pos x="0" y="34"/>
                </a:cxn>
                <a:cxn ang="0">
                  <a:pos x="0" y="24"/>
                </a:cxn>
                <a:cxn ang="0">
                  <a:pos x="2" y="13"/>
                </a:cxn>
                <a:cxn ang="0">
                  <a:pos x="3" y="6"/>
                </a:cxn>
                <a:cxn ang="0">
                  <a:pos x="9" y="1"/>
                </a:cxn>
                <a:cxn ang="0">
                  <a:pos x="12" y="0"/>
                </a:cxn>
                <a:cxn ang="0">
                  <a:pos x="17" y="0"/>
                </a:cxn>
                <a:cxn ang="0">
                  <a:pos x="24" y="1"/>
                </a:cxn>
                <a:cxn ang="0">
                  <a:pos x="26" y="3"/>
                </a:cxn>
                <a:cxn ang="0">
                  <a:pos x="29" y="6"/>
                </a:cxn>
                <a:cxn ang="0">
                  <a:pos x="32" y="13"/>
                </a:cxn>
                <a:cxn ang="0">
                  <a:pos x="32" y="24"/>
                </a:cxn>
                <a:cxn ang="0">
                  <a:pos x="26" y="24"/>
                </a:cxn>
                <a:cxn ang="0">
                  <a:pos x="26" y="18"/>
                </a:cxn>
                <a:cxn ang="0">
                  <a:pos x="24" y="13"/>
                </a:cxn>
                <a:cxn ang="0">
                  <a:pos x="23" y="9"/>
                </a:cxn>
                <a:cxn ang="0">
                  <a:pos x="21" y="7"/>
                </a:cxn>
                <a:cxn ang="0">
                  <a:pos x="20" y="6"/>
                </a:cxn>
                <a:cxn ang="0">
                  <a:pos x="17" y="4"/>
                </a:cxn>
                <a:cxn ang="0">
                  <a:pos x="11" y="6"/>
                </a:cxn>
                <a:cxn ang="0">
                  <a:pos x="8" y="10"/>
                </a:cxn>
                <a:cxn ang="0">
                  <a:pos x="6" y="16"/>
                </a:cxn>
                <a:cxn ang="0">
                  <a:pos x="6" y="24"/>
                </a:cxn>
                <a:cxn ang="0">
                  <a:pos x="6" y="31"/>
                </a:cxn>
                <a:cxn ang="0">
                  <a:pos x="9" y="37"/>
                </a:cxn>
                <a:cxn ang="0">
                  <a:pos x="12" y="40"/>
                </a:cxn>
                <a:cxn ang="0">
                  <a:pos x="15" y="42"/>
                </a:cxn>
                <a:cxn ang="0">
                  <a:pos x="20" y="42"/>
                </a:cxn>
                <a:cxn ang="0">
                  <a:pos x="23" y="40"/>
                </a:cxn>
                <a:cxn ang="0">
                  <a:pos x="24" y="37"/>
                </a:cxn>
                <a:cxn ang="0">
                  <a:pos x="24" y="33"/>
                </a:cxn>
                <a:cxn ang="0">
                  <a:pos x="26" y="28"/>
                </a:cxn>
                <a:cxn ang="0">
                  <a:pos x="26" y="24"/>
                </a:cxn>
              </a:cxnLst>
              <a:rect l="0" t="0" r="r" b="b"/>
              <a:pathLst>
                <a:path w="32" h="48">
                  <a:moveTo>
                    <a:pt x="32" y="24"/>
                  </a:moveTo>
                  <a:lnTo>
                    <a:pt x="32" y="24"/>
                  </a:lnTo>
                  <a:lnTo>
                    <a:pt x="32" y="33"/>
                  </a:lnTo>
                  <a:lnTo>
                    <a:pt x="32" y="33"/>
                  </a:lnTo>
                  <a:lnTo>
                    <a:pt x="29" y="40"/>
                  </a:lnTo>
                  <a:lnTo>
                    <a:pt x="29" y="40"/>
                  </a:lnTo>
                  <a:lnTo>
                    <a:pt x="26" y="44"/>
                  </a:lnTo>
                  <a:lnTo>
                    <a:pt x="23" y="45"/>
                  </a:lnTo>
                  <a:lnTo>
                    <a:pt x="23" y="45"/>
                  </a:lnTo>
                  <a:lnTo>
                    <a:pt x="20" y="47"/>
                  </a:lnTo>
                  <a:lnTo>
                    <a:pt x="15" y="48"/>
                  </a:lnTo>
                  <a:lnTo>
                    <a:pt x="15" y="48"/>
                  </a:lnTo>
                  <a:lnTo>
                    <a:pt x="12" y="47"/>
                  </a:lnTo>
                  <a:lnTo>
                    <a:pt x="8" y="45"/>
                  </a:lnTo>
                  <a:lnTo>
                    <a:pt x="8" y="45"/>
                  </a:lnTo>
                  <a:lnTo>
                    <a:pt x="6" y="44"/>
                  </a:lnTo>
                  <a:lnTo>
                    <a:pt x="3" y="40"/>
                  </a:lnTo>
                  <a:lnTo>
                    <a:pt x="3" y="40"/>
                  </a:lnTo>
                  <a:lnTo>
                    <a:pt x="0" y="34"/>
                  </a:lnTo>
                  <a:lnTo>
                    <a:pt x="0" y="34"/>
                  </a:lnTo>
                  <a:lnTo>
                    <a:pt x="0" y="24"/>
                  </a:lnTo>
                  <a:lnTo>
                    <a:pt x="0" y="24"/>
                  </a:lnTo>
                  <a:lnTo>
                    <a:pt x="2" y="13"/>
                  </a:lnTo>
                  <a:lnTo>
                    <a:pt x="2" y="13"/>
                  </a:lnTo>
                  <a:lnTo>
                    <a:pt x="3" y="6"/>
                  </a:lnTo>
                  <a:lnTo>
                    <a:pt x="3" y="6"/>
                  </a:lnTo>
                  <a:lnTo>
                    <a:pt x="6" y="4"/>
                  </a:lnTo>
                  <a:lnTo>
                    <a:pt x="9" y="1"/>
                  </a:lnTo>
                  <a:lnTo>
                    <a:pt x="9" y="1"/>
                  </a:lnTo>
                  <a:lnTo>
                    <a:pt x="12" y="0"/>
                  </a:lnTo>
                  <a:lnTo>
                    <a:pt x="17" y="0"/>
                  </a:lnTo>
                  <a:lnTo>
                    <a:pt x="17" y="0"/>
                  </a:lnTo>
                  <a:lnTo>
                    <a:pt x="21" y="0"/>
                  </a:lnTo>
                  <a:lnTo>
                    <a:pt x="24" y="1"/>
                  </a:lnTo>
                  <a:lnTo>
                    <a:pt x="24" y="1"/>
                  </a:lnTo>
                  <a:lnTo>
                    <a:pt x="26" y="3"/>
                  </a:lnTo>
                  <a:lnTo>
                    <a:pt x="29" y="6"/>
                  </a:lnTo>
                  <a:lnTo>
                    <a:pt x="29" y="6"/>
                  </a:lnTo>
                  <a:lnTo>
                    <a:pt x="32" y="13"/>
                  </a:lnTo>
                  <a:lnTo>
                    <a:pt x="32" y="13"/>
                  </a:lnTo>
                  <a:lnTo>
                    <a:pt x="32" y="24"/>
                  </a:lnTo>
                  <a:lnTo>
                    <a:pt x="32" y="24"/>
                  </a:lnTo>
                  <a:close/>
                  <a:moveTo>
                    <a:pt x="26" y="24"/>
                  </a:moveTo>
                  <a:lnTo>
                    <a:pt x="26" y="24"/>
                  </a:lnTo>
                  <a:lnTo>
                    <a:pt x="26" y="18"/>
                  </a:lnTo>
                  <a:lnTo>
                    <a:pt x="26" y="18"/>
                  </a:lnTo>
                  <a:lnTo>
                    <a:pt x="24" y="13"/>
                  </a:lnTo>
                  <a:lnTo>
                    <a:pt x="24" y="13"/>
                  </a:lnTo>
                  <a:lnTo>
                    <a:pt x="23" y="9"/>
                  </a:lnTo>
                  <a:lnTo>
                    <a:pt x="23" y="9"/>
                  </a:lnTo>
                  <a:lnTo>
                    <a:pt x="21" y="7"/>
                  </a:lnTo>
                  <a:lnTo>
                    <a:pt x="21" y="7"/>
                  </a:lnTo>
                  <a:lnTo>
                    <a:pt x="20" y="6"/>
                  </a:lnTo>
                  <a:lnTo>
                    <a:pt x="20" y="6"/>
                  </a:lnTo>
                  <a:lnTo>
                    <a:pt x="17" y="4"/>
                  </a:lnTo>
                  <a:lnTo>
                    <a:pt x="17" y="4"/>
                  </a:lnTo>
                  <a:lnTo>
                    <a:pt x="11" y="6"/>
                  </a:lnTo>
                  <a:lnTo>
                    <a:pt x="11" y="6"/>
                  </a:lnTo>
                  <a:lnTo>
                    <a:pt x="8" y="10"/>
                  </a:lnTo>
                  <a:lnTo>
                    <a:pt x="8" y="10"/>
                  </a:lnTo>
                  <a:lnTo>
                    <a:pt x="6" y="16"/>
                  </a:lnTo>
                  <a:lnTo>
                    <a:pt x="6" y="16"/>
                  </a:lnTo>
                  <a:lnTo>
                    <a:pt x="6" y="24"/>
                  </a:lnTo>
                  <a:lnTo>
                    <a:pt x="6" y="24"/>
                  </a:lnTo>
                  <a:lnTo>
                    <a:pt x="6" y="31"/>
                  </a:lnTo>
                  <a:lnTo>
                    <a:pt x="6" y="31"/>
                  </a:lnTo>
                  <a:lnTo>
                    <a:pt x="9" y="37"/>
                  </a:lnTo>
                  <a:lnTo>
                    <a:pt x="9" y="37"/>
                  </a:lnTo>
                  <a:lnTo>
                    <a:pt x="12" y="40"/>
                  </a:lnTo>
                  <a:lnTo>
                    <a:pt x="12" y="40"/>
                  </a:lnTo>
                  <a:lnTo>
                    <a:pt x="15" y="42"/>
                  </a:lnTo>
                  <a:lnTo>
                    <a:pt x="15" y="42"/>
                  </a:lnTo>
                  <a:lnTo>
                    <a:pt x="20" y="42"/>
                  </a:lnTo>
                  <a:lnTo>
                    <a:pt x="20" y="42"/>
                  </a:lnTo>
                  <a:lnTo>
                    <a:pt x="23" y="40"/>
                  </a:lnTo>
                  <a:lnTo>
                    <a:pt x="23" y="40"/>
                  </a:lnTo>
                  <a:lnTo>
                    <a:pt x="24" y="37"/>
                  </a:lnTo>
                  <a:lnTo>
                    <a:pt x="24" y="37"/>
                  </a:lnTo>
                  <a:lnTo>
                    <a:pt x="24" y="33"/>
                  </a:lnTo>
                  <a:lnTo>
                    <a:pt x="24"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1" name="Freeform 79"/>
            <p:cNvSpPr>
              <a:spLocks/>
            </p:cNvSpPr>
            <p:nvPr/>
          </p:nvSpPr>
          <p:spPr bwMode="auto">
            <a:xfrm>
              <a:off x="3580" y="1950"/>
              <a:ext cx="12" cy="21"/>
            </a:xfrm>
            <a:custGeom>
              <a:avLst/>
              <a:gdLst/>
              <a:ahLst/>
              <a:cxnLst>
                <a:cxn ang="0">
                  <a:pos x="27" y="45"/>
                </a:cxn>
                <a:cxn ang="0">
                  <a:pos x="26" y="45"/>
                </a:cxn>
                <a:cxn ang="0">
                  <a:pos x="26" y="47"/>
                </a:cxn>
                <a:cxn ang="0">
                  <a:pos x="26" y="47"/>
                </a:cxn>
                <a:cxn ang="0">
                  <a:pos x="2" y="47"/>
                </a:cxn>
                <a:cxn ang="0">
                  <a:pos x="0" y="47"/>
                </a:cxn>
                <a:cxn ang="0">
                  <a:pos x="0" y="47"/>
                </a:cxn>
                <a:cxn ang="0">
                  <a:pos x="0" y="45"/>
                </a:cxn>
                <a:cxn ang="0">
                  <a:pos x="0" y="45"/>
                </a:cxn>
                <a:cxn ang="0">
                  <a:pos x="0" y="44"/>
                </a:cxn>
                <a:cxn ang="0">
                  <a:pos x="0" y="42"/>
                </a:cxn>
                <a:cxn ang="0">
                  <a:pos x="0" y="42"/>
                </a:cxn>
                <a:cxn ang="0">
                  <a:pos x="2" y="42"/>
                </a:cxn>
                <a:cxn ang="0">
                  <a:pos x="11" y="7"/>
                </a:cxn>
                <a:cxn ang="0">
                  <a:pos x="2" y="12"/>
                </a:cxn>
                <a:cxn ang="0">
                  <a:pos x="0" y="12"/>
                </a:cxn>
                <a:cxn ang="0">
                  <a:pos x="0" y="12"/>
                </a:cxn>
                <a:cxn ang="0">
                  <a:pos x="0" y="12"/>
                </a:cxn>
                <a:cxn ang="0">
                  <a:pos x="0" y="10"/>
                </a:cxn>
                <a:cxn ang="0">
                  <a:pos x="0" y="9"/>
                </a:cxn>
                <a:cxn ang="0">
                  <a:pos x="0" y="9"/>
                </a:cxn>
                <a:cxn ang="0">
                  <a:pos x="0" y="7"/>
                </a:cxn>
                <a:cxn ang="0">
                  <a:pos x="11" y="1"/>
                </a:cxn>
                <a:cxn ang="0">
                  <a:pos x="12" y="0"/>
                </a:cxn>
                <a:cxn ang="0">
                  <a:pos x="12" y="0"/>
                </a:cxn>
                <a:cxn ang="0">
                  <a:pos x="14" y="0"/>
                </a:cxn>
                <a:cxn ang="0">
                  <a:pos x="14" y="0"/>
                </a:cxn>
                <a:cxn ang="0">
                  <a:pos x="15" y="0"/>
                </a:cxn>
                <a:cxn ang="0">
                  <a:pos x="17" y="1"/>
                </a:cxn>
                <a:cxn ang="0">
                  <a:pos x="17" y="1"/>
                </a:cxn>
                <a:cxn ang="0">
                  <a:pos x="17" y="1"/>
                </a:cxn>
                <a:cxn ang="0">
                  <a:pos x="26" y="42"/>
                </a:cxn>
                <a:cxn ang="0">
                  <a:pos x="26" y="42"/>
                </a:cxn>
                <a:cxn ang="0">
                  <a:pos x="26" y="42"/>
                </a:cxn>
                <a:cxn ang="0">
                  <a:pos x="26" y="44"/>
                </a:cxn>
                <a:cxn ang="0">
                  <a:pos x="27" y="45"/>
                </a:cxn>
              </a:cxnLst>
              <a:rect l="0" t="0" r="r" b="b"/>
              <a:pathLst>
                <a:path w="27" h="47">
                  <a:moveTo>
                    <a:pt x="27" y="45"/>
                  </a:moveTo>
                  <a:lnTo>
                    <a:pt x="27" y="45"/>
                  </a:lnTo>
                  <a:lnTo>
                    <a:pt x="26" y="45"/>
                  </a:lnTo>
                  <a:lnTo>
                    <a:pt x="26" y="45"/>
                  </a:lnTo>
                  <a:lnTo>
                    <a:pt x="26" y="47"/>
                  </a:lnTo>
                  <a:lnTo>
                    <a:pt x="26" y="47"/>
                  </a:lnTo>
                  <a:lnTo>
                    <a:pt x="26" y="47"/>
                  </a:lnTo>
                  <a:lnTo>
                    <a:pt x="26" y="47"/>
                  </a:lnTo>
                  <a:lnTo>
                    <a:pt x="26" y="47"/>
                  </a:lnTo>
                  <a:lnTo>
                    <a:pt x="2" y="47"/>
                  </a:lnTo>
                  <a:lnTo>
                    <a:pt x="2" y="47"/>
                  </a:lnTo>
                  <a:lnTo>
                    <a:pt x="0" y="47"/>
                  </a:lnTo>
                  <a:lnTo>
                    <a:pt x="0" y="47"/>
                  </a:lnTo>
                  <a:lnTo>
                    <a:pt x="0" y="47"/>
                  </a:lnTo>
                  <a:lnTo>
                    <a:pt x="0" y="47"/>
                  </a:lnTo>
                  <a:lnTo>
                    <a:pt x="0" y="45"/>
                  </a:lnTo>
                  <a:lnTo>
                    <a:pt x="0" y="45"/>
                  </a:lnTo>
                  <a:lnTo>
                    <a:pt x="0" y="45"/>
                  </a:lnTo>
                  <a:lnTo>
                    <a:pt x="0" y="45"/>
                  </a:lnTo>
                  <a:lnTo>
                    <a:pt x="0" y="44"/>
                  </a:lnTo>
                  <a:lnTo>
                    <a:pt x="0" y="44"/>
                  </a:lnTo>
                  <a:lnTo>
                    <a:pt x="0" y="42"/>
                  </a:lnTo>
                  <a:lnTo>
                    <a:pt x="0" y="42"/>
                  </a:lnTo>
                  <a:lnTo>
                    <a:pt x="0" y="42"/>
                  </a:lnTo>
                  <a:lnTo>
                    <a:pt x="0" y="42"/>
                  </a:lnTo>
                  <a:lnTo>
                    <a:pt x="2" y="42"/>
                  </a:lnTo>
                  <a:lnTo>
                    <a:pt x="11" y="42"/>
                  </a:lnTo>
                  <a:lnTo>
                    <a:pt x="11" y="7"/>
                  </a:lnTo>
                  <a:lnTo>
                    <a:pt x="2" y="12"/>
                  </a:lnTo>
                  <a:lnTo>
                    <a:pt x="2"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0"/>
                  </a:lnTo>
                  <a:lnTo>
                    <a:pt x="12" y="0"/>
                  </a:lnTo>
                  <a:lnTo>
                    <a:pt x="12" y="0"/>
                  </a:lnTo>
                  <a:lnTo>
                    <a:pt x="12" y="0"/>
                  </a:lnTo>
                  <a:lnTo>
                    <a:pt x="14" y="0"/>
                  </a:lnTo>
                  <a:lnTo>
                    <a:pt x="14" y="0"/>
                  </a:lnTo>
                  <a:lnTo>
                    <a:pt x="14" y="0"/>
                  </a:lnTo>
                  <a:lnTo>
                    <a:pt x="14" y="0"/>
                  </a:lnTo>
                  <a:lnTo>
                    <a:pt x="15" y="0"/>
                  </a:lnTo>
                  <a:lnTo>
                    <a:pt x="15" y="0"/>
                  </a:lnTo>
                  <a:lnTo>
                    <a:pt x="17" y="1"/>
                  </a:lnTo>
                  <a:lnTo>
                    <a:pt x="17" y="1"/>
                  </a:lnTo>
                  <a:lnTo>
                    <a:pt x="17" y="1"/>
                  </a:lnTo>
                  <a:lnTo>
                    <a:pt x="17" y="1"/>
                  </a:lnTo>
                  <a:lnTo>
                    <a:pt x="17" y="1"/>
                  </a:lnTo>
                  <a:lnTo>
                    <a:pt x="17" y="42"/>
                  </a:lnTo>
                  <a:lnTo>
                    <a:pt x="26" y="42"/>
                  </a:lnTo>
                  <a:lnTo>
                    <a:pt x="26" y="42"/>
                  </a:lnTo>
                  <a:lnTo>
                    <a:pt x="26" y="42"/>
                  </a:lnTo>
                  <a:lnTo>
                    <a:pt x="26" y="42"/>
                  </a:lnTo>
                  <a:lnTo>
                    <a:pt x="26" y="42"/>
                  </a:lnTo>
                  <a:lnTo>
                    <a:pt x="26" y="42"/>
                  </a:lnTo>
                  <a:lnTo>
                    <a:pt x="26" y="44"/>
                  </a:lnTo>
                  <a:lnTo>
                    <a:pt x="26" y="44"/>
                  </a:lnTo>
                  <a:lnTo>
                    <a:pt x="27" y="45"/>
                  </a:lnTo>
                  <a:lnTo>
                    <a:pt x="27"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2" name="Freeform 80"/>
            <p:cNvSpPr>
              <a:spLocks noEditPoints="1"/>
            </p:cNvSpPr>
            <p:nvPr/>
          </p:nvSpPr>
          <p:spPr bwMode="auto">
            <a:xfrm>
              <a:off x="3605" y="1948"/>
              <a:ext cx="14" cy="21"/>
            </a:xfrm>
            <a:custGeom>
              <a:avLst/>
              <a:gdLst/>
              <a:ahLst/>
              <a:cxnLst>
                <a:cxn ang="0">
                  <a:pos x="34" y="23"/>
                </a:cxn>
                <a:cxn ang="0">
                  <a:pos x="32" y="33"/>
                </a:cxn>
                <a:cxn ang="0">
                  <a:pos x="29" y="41"/>
                </a:cxn>
                <a:cxn ang="0">
                  <a:pos x="24" y="45"/>
                </a:cxn>
                <a:cxn ang="0">
                  <a:pos x="21" y="47"/>
                </a:cxn>
                <a:cxn ang="0">
                  <a:pos x="17" y="47"/>
                </a:cxn>
                <a:cxn ang="0">
                  <a:pos x="9" y="45"/>
                </a:cxn>
                <a:cxn ang="0">
                  <a:pos x="5" y="41"/>
                </a:cxn>
                <a:cxn ang="0">
                  <a:pos x="2" y="33"/>
                </a:cxn>
                <a:cxn ang="0">
                  <a:pos x="0" y="23"/>
                </a:cxn>
                <a:cxn ang="0">
                  <a:pos x="2" y="14"/>
                </a:cxn>
                <a:cxn ang="0">
                  <a:pos x="5" y="6"/>
                </a:cxn>
                <a:cxn ang="0">
                  <a:pos x="6" y="3"/>
                </a:cxn>
                <a:cxn ang="0">
                  <a:pos x="9" y="2"/>
                </a:cxn>
                <a:cxn ang="0">
                  <a:pos x="17" y="0"/>
                </a:cxn>
                <a:cxn ang="0">
                  <a:pos x="21" y="0"/>
                </a:cxn>
                <a:cxn ang="0">
                  <a:pos x="24" y="2"/>
                </a:cxn>
                <a:cxn ang="0">
                  <a:pos x="29" y="6"/>
                </a:cxn>
                <a:cxn ang="0">
                  <a:pos x="32" y="14"/>
                </a:cxn>
                <a:cxn ang="0">
                  <a:pos x="34" y="23"/>
                </a:cxn>
                <a:cxn ang="0">
                  <a:pos x="26" y="24"/>
                </a:cxn>
                <a:cxn ang="0">
                  <a:pos x="26" y="18"/>
                </a:cxn>
                <a:cxn ang="0">
                  <a:pos x="26" y="12"/>
                </a:cxn>
                <a:cxn ang="0">
                  <a:pos x="24" y="9"/>
                </a:cxn>
                <a:cxn ang="0">
                  <a:pos x="23" y="6"/>
                </a:cxn>
                <a:cxn ang="0">
                  <a:pos x="20" y="5"/>
                </a:cxn>
                <a:cxn ang="0">
                  <a:pos x="17" y="5"/>
                </a:cxn>
                <a:cxn ang="0">
                  <a:pos x="12" y="6"/>
                </a:cxn>
                <a:cxn ang="0">
                  <a:pos x="9" y="11"/>
                </a:cxn>
                <a:cxn ang="0">
                  <a:pos x="8" y="15"/>
                </a:cxn>
                <a:cxn ang="0">
                  <a:pos x="8" y="23"/>
                </a:cxn>
                <a:cxn ang="0">
                  <a:pos x="8" y="32"/>
                </a:cxn>
                <a:cxn ang="0">
                  <a:pos x="9" y="38"/>
                </a:cxn>
                <a:cxn ang="0">
                  <a:pos x="12" y="41"/>
                </a:cxn>
                <a:cxn ang="0">
                  <a:pos x="17" y="42"/>
                </a:cxn>
                <a:cxn ang="0">
                  <a:pos x="20" y="41"/>
                </a:cxn>
                <a:cxn ang="0">
                  <a:pos x="23" y="39"/>
                </a:cxn>
                <a:cxn ang="0">
                  <a:pos x="24" y="36"/>
                </a:cxn>
                <a:cxn ang="0">
                  <a:pos x="26" y="33"/>
                </a:cxn>
                <a:cxn ang="0">
                  <a:pos x="26" y="29"/>
                </a:cxn>
                <a:cxn ang="0">
                  <a:pos x="26" y="24"/>
                </a:cxn>
              </a:cxnLst>
              <a:rect l="0" t="0" r="r" b="b"/>
              <a:pathLst>
                <a:path w="34" h="47">
                  <a:moveTo>
                    <a:pt x="34" y="23"/>
                  </a:moveTo>
                  <a:lnTo>
                    <a:pt x="34" y="23"/>
                  </a:lnTo>
                  <a:lnTo>
                    <a:pt x="32" y="33"/>
                  </a:lnTo>
                  <a:lnTo>
                    <a:pt x="32" y="33"/>
                  </a:lnTo>
                  <a:lnTo>
                    <a:pt x="29" y="41"/>
                  </a:lnTo>
                  <a:lnTo>
                    <a:pt x="29" y="41"/>
                  </a:lnTo>
                  <a:lnTo>
                    <a:pt x="27" y="44"/>
                  </a:lnTo>
                  <a:lnTo>
                    <a:pt x="24" y="45"/>
                  </a:lnTo>
                  <a:lnTo>
                    <a:pt x="24" y="45"/>
                  </a:lnTo>
                  <a:lnTo>
                    <a:pt x="21" y="47"/>
                  </a:lnTo>
                  <a:lnTo>
                    <a:pt x="17" y="47"/>
                  </a:lnTo>
                  <a:lnTo>
                    <a:pt x="17" y="47"/>
                  </a:lnTo>
                  <a:lnTo>
                    <a:pt x="9" y="45"/>
                  </a:lnTo>
                  <a:lnTo>
                    <a:pt x="9" y="45"/>
                  </a:lnTo>
                  <a:lnTo>
                    <a:pt x="6" y="44"/>
                  </a:lnTo>
                  <a:lnTo>
                    <a:pt x="5" y="41"/>
                  </a:lnTo>
                  <a:lnTo>
                    <a:pt x="5" y="41"/>
                  </a:lnTo>
                  <a:lnTo>
                    <a:pt x="2" y="33"/>
                  </a:lnTo>
                  <a:lnTo>
                    <a:pt x="2" y="33"/>
                  </a:lnTo>
                  <a:lnTo>
                    <a:pt x="0" y="23"/>
                  </a:lnTo>
                  <a:lnTo>
                    <a:pt x="0" y="23"/>
                  </a:lnTo>
                  <a:lnTo>
                    <a:pt x="2" y="14"/>
                  </a:lnTo>
                  <a:lnTo>
                    <a:pt x="2" y="14"/>
                  </a:lnTo>
                  <a:lnTo>
                    <a:pt x="5" y="6"/>
                  </a:lnTo>
                  <a:lnTo>
                    <a:pt x="5" y="6"/>
                  </a:lnTo>
                  <a:lnTo>
                    <a:pt x="6" y="3"/>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4" y="23"/>
                  </a:lnTo>
                  <a:lnTo>
                    <a:pt x="34" y="23"/>
                  </a:lnTo>
                  <a:close/>
                  <a:moveTo>
                    <a:pt x="26" y="24"/>
                  </a:moveTo>
                  <a:lnTo>
                    <a:pt x="26" y="24"/>
                  </a:lnTo>
                  <a:lnTo>
                    <a:pt x="26" y="18"/>
                  </a:lnTo>
                  <a:lnTo>
                    <a:pt x="26" y="18"/>
                  </a:lnTo>
                  <a:lnTo>
                    <a:pt x="26" y="12"/>
                  </a:lnTo>
                  <a:lnTo>
                    <a:pt x="26" y="12"/>
                  </a:lnTo>
                  <a:lnTo>
                    <a:pt x="24" y="9"/>
                  </a:lnTo>
                  <a:lnTo>
                    <a:pt x="24" y="9"/>
                  </a:lnTo>
                  <a:lnTo>
                    <a:pt x="23" y="6"/>
                  </a:lnTo>
                  <a:lnTo>
                    <a:pt x="23" y="6"/>
                  </a:lnTo>
                  <a:lnTo>
                    <a:pt x="20" y="5"/>
                  </a:lnTo>
                  <a:lnTo>
                    <a:pt x="20" y="5"/>
                  </a:lnTo>
                  <a:lnTo>
                    <a:pt x="17" y="5"/>
                  </a:lnTo>
                  <a:lnTo>
                    <a:pt x="17" y="5"/>
                  </a:lnTo>
                  <a:lnTo>
                    <a:pt x="12" y="6"/>
                  </a:lnTo>
                  <a:lnTo>
                    <a:pt x="12" y="6"/>
                  </a:lnTo>
                  <a:lnTo>
                    <a:pt x="9" y="11"/>
                  </a:lnTo>
                  <a:lnTo>
                    <a:pt x="9" y="11"/>
                  </a:lnTo>
                  <a:lnTo>
                    <a:pt x="8" y="15"/>
                  </a:lnTo>
                  <a:lnTo>
                    <a:pt x="8" y="15"/>
                  </a:lnTo>
                  <a:lnTo>
                    <a:pt x="8" y="23"/>
                  </a:lnTo>
                  <a:lnTo>
                    <a:pt x="8" y="23"/>
                  </a:lnTo>
                  <a:lnTo>
                    <a:pt x="8" y="32"/>
                  </a:lnTo>
                  <a:lnTo>
                    <a:pt x="8" y="32"/>
                  </a:lnTo>
                  <a:lnTo>
                    <a:pt x="9" y="38"/>
                  </a:lnTo>
                  <a:lnTo>
                    <a:pt x="9" y="38"/>
                  </a:lnTo>
                  <a:lnTo>
                    <a:pt x="12" y="41"/>
                  </a:lnTo>
                  <a:lnTo>
                    <a:pt x="12" y="41"/>
                  </a:lnTo>
                  <a:lnTo>
                    <a:pt x="17" y="42"/>
                  </a:lnTo>
                  <a:lnTo>
                    <a:pt x="17" y="42"/>
                  </a:lnTo>
                  <a:lnTo>
                    <a:pt x="20" y="41"/>
                  </a:lnTo>
                  <a:lnTo>
                    <a:pt x="20" y="41"/>
                  </a:lnTo>
                  <a:lnTo>
                    <a:pt x="23" y="39"/>
                  </a:lnTo>
                  <a:lnTo>
                    <a:pt x="23" y="39"/>
                  </a:lnTo>
                  <a:lnTo>
                    <a:pt x="24" y="36"/>
                  </a:lnTo>
                  <a:lnTo>
                    <a:pt x="24" y="36"/>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3" name="Freeform 81"/>
            <p:cNvSpPr>
              <a:spLocks noEditPoints="1"/>
            </p:cNvSpPr>
            <p:nvPr/>
          </p:nvSpPr>
          <p:spPr bwMode="auto">
            <a:xfrm>
              <a:off x="3836" y="2073"/>
              <a:ext cx="15" cy="22"/>
            </a:xfrm>
            <a:custGeom>
              <a:avLst/>
              <a:gdLst/>
              <a:ahLst/>
              <a:cxnLst>
                <a:cxn ang="0">
                  <a:pos x="32" y="24"/>
                </a:cxn>
                <a:cxn ang="0">
                  <a:pos x="32" y="33"/>
                </a:cxn>
                <a:cxn ang="0">
                  <a:pos x="29" y="41"/>
                </a:cxn>
                <a:cxn ang="0">
                  <a:pos x="24" y="45"/>
                </a:cxn>
                <a:cxn ang="0">
                  <a:pos x="20" y="47"/>
                </a:cxn>
                <a:cxn ang="0">
                  <a:pos x="15" y="48"/>
                </a:cxn>
                <a:cxn ang="0">
                  <a:pos x="9" y="47"/>
                </a:cxn>
                <a:cxn ang="0">
                  <a:pos x="3"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2" y="24"/>
                </a:cxn>
                <a:cxn ang="0">
                  <a:pos x="26" y="24"/>
                </a:cxn>
                <a:cxn ang="0">
                  <a:pos x="26" y="18"/>
                </a:cxn>
                <a:cxn ang="0">
                  <a:pos x="26" y="14"/>
                </a:cxn>
                <a:cxn ang="0">
                  <a:pos x="24" y="9"/>
                </a:cxn>
                <a:cxn ang="0">
                  <a:pos x="23" y="8"/>
                </a:cxn>
                <a:cxn ang="0">
                  <a:pos x="20" y="6"/>
                </a:cxn>
                <a:cxn ang="0">
                  <a:pos x="17" y="5"/>
                </a:cxn>
                <a:cxn ang="0">
                  <a:pos x="12" y="6"/>
                </a:cxn>
                <a:cxn ang="0">
                  <a:pos x="9" y="11"/>
                </a:cxn>
                <a:cxn ang="0">
                  <a:pos x="8" y="17"/>
                </a:cxn>
                <a:cxn ang="0">
                  <a:pos x="6" y="24"/>
                </a:cxn>
                <a:cxn ang="0">
                  <a:pos x="8" y="32"/>
                </a:cxn>
                <a:cxn ang="0">
                  <a:pos x="9" y="38"/>
                </a:cxn>
                <a:cxn ang="0">
                  <a:pos x="12" y="42"/>
                </a:cxn>
                <a:cxn ang="0">
                  <a:pos x="17" y="42"/>
                </a:cxn>
                <a:cxn ang="0">
                  <a:pos x="20" y="42"/>
                </a:cxn>
                <a:cxn ang="0">
                  <a:pos x="23" y="41"/>
                </a:cxn>
                <a:cxn ang="0">
                  <a:pos x="24" y="38"/>
                </a:cxn>
                <a:cxn ang="0">
                  <a:pos x="26" y="33"/>
                </a:cxn>
                <a:cxn ang="0">
                  <a:pos x="26" y="29"/>
                </a:cxn>
                <a:cxn ang="0">
                  <a:pos x="26" y="24"/>
                </a:cxn>
              </a:cxnLst>
              <a:rect l="0" t="0" r="r" b="b"/>
              <a:pathLst>
                <a:path w="32" h="48">
                  <a:moveTo>
                    <a:pt x="32" y="24"/>
                  </a:moveTo>
                  <a:lnTo>
                    <a:pt x="32" y="24"/>
                  </a:lnTo>
                  <a:lnTo>
                    <a:pt x="32" y="33"/>
                  </a:lnTo>
                  <a:lnTo>
                    <a:pt x="32" y="33"/>
                  </a:lnTo>
                  <a:lnTo>
                    <a:pt x="29" y="41"/>
                  </a:lnTo>
                  <a:lnTo>
                    <a:pt x="29" y="41"/>
                  </a:lnTo>
                  <a:lnTo>
                    <a:pt x="26" y="44"/>
                  </a:lnTo>
                  <a:lnTo>
                    <a:pt x="24" y="45"/>
                  </a:lnTo>
                  <a:lnTo>
                    <a:pt x="24" y="45"/>
                  </a:lnTo>
                  <a:lnTo>
                    <a:pt x="20" y="47"/>
                  </a:lnTo>
                  <a:lnTo>
                    <a:pt x="15" y="48"/>
                  </a:lnTo>
                  <a:lnTo>
                    <a:pt x="15" y="48"/>
                  </a:lnTo>
                  <a:lnTo>
                    <a:pt x="9" y="47"/>
                  </a:lnTo>
                  <a:lnTo>
                    <a:pt x="9" y="47"/>
                  </a:lnTo>
                  <a:lnTo>
                    <a:pt x="6" y="44"/>
                  </a:lnTo>
                  <a:lnTo>
                    <a:pt x="3" y="42"/>
                  </a:lnTo>
                  <a:lnTo>
                    <a:pt x="3" y="42"/>
                  </a:lnTo>
                  <a:lnTo>
                    <a:pt x="2" y="35"/>
                  </a:lnTo>
                  <a:lnTo>
                    <a:pt x="2" y="35"/>
                  </a:lnTo>
                  <a:lnTo>
                    <a:pt x="0" y="24"/>
                  </a:lnTo>
                  <a:lnTo>
                    <a:pt x="0" y="24"/>
                  </a:lnTo>
                  <a:lnTo>
                    <a:pt x="2" y="14"/>
                  </a:lnTo>
                  <a:lnTo>
                    <a:pt x="2" y="14"/>
                  </a:lnTo>
                  <a:lnTo>
                    <a:pt x="5" y="6"/>
                  </a:lnTo>
                  <a:lnTo>
                    <a:pt x="5" y="6"/>
                  </a:lnTo>
                  <a:lnTo>
                    <a:pt x="6" y="5"/>
                  </a:lnTo>
                  <a:lnTo>
                    <a:pt x="9" y="2"/>
                  </a:lnTo>
                  <a:lnTo>
                    <a:pt x="9" y="2"/>
                  </a:lnTo>
                  <a:lnTo>
                    <a:pt x="12" y="0"/>
                  </a:lnTo>
                  <a:lnTo>
                    <a:pt x="17" y="0"/>
                  </a:lnTo>
                  <a:lnTo>
                    <a:pt x="17" y="0"/>
                  </a:lnTo>
                  <a:lnTo>
                    <a:pt x="21" y="0"/>
                  </a:lnTo>
                  <a:lnTo>
                    <a:pt x="24" y="2"/>
                  </a:lnTo>
                  <a:lnTo>
                    <a:pt x="24" y="2"/>
                  </a:lnTo>
                  <a:lnTo>
                    <a:pt x="27" y="3"/>
                  </a:lnTo>
                  <a:lnTo>
                    <a:pt x="29" y="6"/>
                  </a:lnTo>
                  <a:lnTo>
                    <a:pt x="29" y="6"/>
                  </a:lnTo>
                  <a:lnTo>
                    <a:pt x="32" y="14"/>
                  </a:lnTo>
                  <a:lnTo>
                    <a:pt x="32" y="14"/>
                  </a:lnTo>
                  <a:lnTo>
                    <a:pt x="32" y="24"/>
                  </a:lnTo>
                  <a:lnTo>
                    <a:pt x="32" y="24"/>
                  </a:lnTo>
                  <a:close/>
                  <a:moveTo>
                    <a:pt x="26" y="24"/>
                  </a:moveTo>
                  <a:lnTo>
                    <a:pt x="26"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6" y="24"/>
                  </a:lnTo>
                  <a:lnTo>
                    <a:pt x="6"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4" name="Freeform 82"/>
            <p:cNvSpPr>
              <a:spLocks/>
            </p:cNvSpPr>
            <p:nvPr/>
          </p:nvSpPr>
          <p:spPr bwMode="auto">
            <a:xfrm>
              <a:off x="3867" y="2073"/>
              <a:ext cx="13" cy="21"/>
            </a:xfrm>
            <a:custGeom>
              <a:avLst/>
              <a:gdLst/>
              <a:ahLst/>
              <a:cxnLst>
                <a:cxn ang="0">
                  <a:pos x="27" y="45"/>
                </a:cxn>
                <a:cxn ang="0">
                  <a:pos x="27" y="45"/>
                </a:cxn>
                <a:cxn ang="0">
                  <a:pos x="27" y="47"/>
                </a:cxn>
                <a:cxn ang="0">
                  <a:pos x="26" y="47"/>
                </a:cxn>
                <a:cxn ang="0">
                  <a:pos x="2" y="47"/>
                </a:cxn>
                <a:cxn ang="0">
                  <a:pos x="2" y="47"/>
                </a:cxn>
                <a:cxn ang="0">
                  <a:pos x="0" y="47"/>
                </a:cxn>
                <a:cxn ang="0">
                  <a:pos x="0" y="45"/>
                </a:cxn>
                <a:cxn ang="0">
                  <a:pos x="0" y="45"/>
                </a:cxn>
                <a:cxn ang="0">
                  <a:pos x="0" y="44"/>
                </a:cxn>
                <a:cxn ang="0">
                  <a:pos x="0" y="42"/>
                </a:cxn>
                <a:cxn ang="0">
                  <a:pos x="2" y="42"/>
                </a:cxn>
                <a:cxn ang="0">
                  <a:pos x="2" y="42"/>
                </a:cxn>
                <a:cxn ang="0">
                  <a:pos x="11" y="8"/>
                </a:cxn>
                <a:cxn ang="0">
                  <a:pos x="2" y="12"/>
                </a:cxn>
                <a:cxn ang="0">
                  <a:pos x="2" y="12"/>
                </a:cxn>
                <a:cxn ang="0">
                  <a:pos x="0" y="12"/>
                </a:cxn>
                <a:cxn ang="0">
                  <a:pos x="0" y="12"/>
                </a:cxn>
                <a:cxn ang="0">
                  <a:pos x="0" y="11"/>
                </a:cxn>
                <a:cxn ang="0">
                  <a:pos x="0" y="9"/>
                </a:cxn>
                <a:cxn ang="0">
                  <a:pos x="0" y="9"/>
                </a:cxn>
                <a:cxn ang="0">
                  <a:pos x="0" y="8"/>
                </a:cxn>
                <a:cxn ang="0">
                  <a:pos x="12" y="2"/>
                </a:cxn>
                <a:cxn ang="0">
                  <a:pos x="12" y="2"/>
                </a:cxn>
                <a:cxn ang="0">
                  <a:pos x="12" y="0"/>
                </a:cxn>
                <a:cxn ang="0">
                  <a:pos x="14" y="0"/>
                </a:cxn>
                <a:cxn ang="0">
                  <a:pos x="15" y="0"/>
                </a:cxn>
                <a:cxn ang="0">
                  <a:pos x="15" y="0"/>
                </a:cxn>
                <a:cxn ang="0">
                  <a:pos x="17" y="2"/>
                </a:cxn>
                <a:cxn ang="0">
                  <a:pos x="17" y="2"/>
                </a:cxn>
                <a:cxn ang="0">
                  <a:pos x="17" y="2"/>
                </a:cxn>
                <a:cxn ang="0">
                  <a:pos x="26" y="42"/>
                </a:cxn>
                <a:cxn ang="0">
                  <a:pos x="26" y="42"/>
                </a:cxn>
                <a:cxn ang="0">
                  <a:pos x="27" y="42"/>
                </a:cxn>
                <a:cxn ang="0">
                  <a:pos x="27" y="44"/>
                </a:cxn>
                <a:cxn ang="0">
                  <a:pos x="27" y="45"/>
                </a:cxn>
              </a:cxnLst>
              <a:rect l="0" t="0" r="r" b="b"/>
              <a:pathLst>
                <a:path w="27" h="47">
                  <a:moveTo>
                    <a:pt x="27" y="45"/>
                  </a:moveTo>
                  <a:lnTo>
                    <a:pt x="27" y="45"/>
                  </a:lnTo>
                  <a:lnTo>
                    <a:pt x="27" y="45"/>
                  </a:lnTo>
                  <a:lnTo>
                    <a:pt x="27" y="45"/>
                  </a:lnTo>
                  <a:lnTo>
                    <a:pt x="27" y="47"/>
                  </a:lnTo>
                  <a:lnTo>
                    <a:pt x="27" y="47"/>
                  </a:lnTo>
                  <a:lnTo>
                    <a:pt x="26" y="47"/>
                  </a:lnTo>
                  <a:lnTo>
                    <a:pt x="26" y="47"/>
                  </a:lnTo>
                  <a:lnTo>
                    <a:pt x="26" y="47"/>
                  </a:lnTo>
                  <a:lnTo>
                    <a:pt x="2" y="47"/>
                  </a:lnTo>
                  <a:lnTo>
                    <a:pt x="2" y="47"/>
                  </a:lnTo>
                  <a:lnTo>
                    <a:pt x="2" y="47"/>
                  </a:lnTo>
                  <a:lnTo>
                    <a:pt x="2" y="47"/>
                  </a:lnTo>
                  <a:lnTo>
                    <a:pt x="0" y="47"/>
                  </a:lnTo>
                  <a:lnTo>
                    <a:pt x="0" y="47"/>
                  </a:lnTo>
                  <a:lnTo>
                    <a:pt x="0" y="45"/>
                  </a:lnTo>
                  <a:lnTo>
                    <a:pt x="0" y="45"/>
                  </a:lnTo>
                  <a:lnTo>
                    <a:pt x="0" y="45"/>
                  </a:lnTo>
                  <a:lnTo>
                    <a:pt x="0" y="45"/>
                  </a:lnTo>
                  <a:lnTo>
                    <a:pt x="0" y="44"/>
                  </a:lnTo>
                  <a:lnTo>
                    <a:pt x="0" y="44"/>
                  </a:lnTo>
                  <a:lnTo>
                    <a:pt x="0" y="42"/>
                  </a:lnTo>
                  <a:lnTo>
                    <a:pt x="0" y="42"/>
                  </a:lnTo>
                  <a:lnTo>
                    <a:pt x="2" y="42"/>
                  </a:lnTo>
                  <a:lnTo>
                    <a:pt x="2" y="42"/>
                  </a:lnTo>
                  <a:lnTo>
                    <a:pt x="2" y="42"/>
                  </a:lnTo>
                  <a:lnTo>
                    <a:pt x="11" y="42"/>
                  </a:lnTo>
                  <a:lnTo>
                    <a:pt x="11" y="8"/>
                  </a:lnTo>
                  <a:lnTo>
                    <a:pt x="2" y="12"/>
                  </a:lnTo>
                  <a:lnTo>
                    <a:pt x="2" y="12"/>
                  </a:lnTo>
                  <a:lnTo>
                    <a:pt x="2" y="12"/>
                  </a:lnTo>
                  <a:lnTo>
                    <a:pt x="2"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2" y="8"/>
                  </a:lnTo>
                  <a:lnTo>
                    <a:pt x="12" y="2"/>
                  </a:lnTo>
                  <a:lnTo>
                    <a:pt x="12" y="2"/>
                  </a:lnTo>
                  <a:lnTo>
                    <a:pt x="12" y="2"/>
                  </a:lnTo>
                  <a:lnTo>
                    <a:pt x="12" y="2"/>
                  </a:lnTo>
                  <a:lnTo>
                    <a:pt x="12" y="0"/>
                  </a:lnTo>
                  <a:lnTo>
                    <a:pt x="12" y="0"/>
                  </a:lnTo>
                  <a:lnTo>
                    <a:pt x="14" y="0"/>
                  </a:lnTo>
                  <a:lnTo>
                    <a:pt x="14" y="0"/>
                  </a:lnTo>
                  <a:lnTo>
                    <a:pt x="15" y="0"/>
                  </a:lnTo>
                  <a:lnTo>
                    <a:pt x="15" y="0"/>
                  </a:lnTo>
                  <a:lnTo>
                    <a:pt x="15" y="0"/>
                  </a:lnTo>
                  <a:lnTo>
                    <a:pt x="15" y="0"/>
                  </a:lnTo>
                  <a:lnTo>
                    <a:pt x="17" y="2"/>
                  </a:lnTo>
                  <a:lnTo>
                    <a:pt x="17" y="2"/>
                  </a:lnTo>
                  <a:lnTo>
                    <a:pt x="17" y="2"/>
                  </a:lnTo>
                  <a:lnTo>
                    <a:pt x="17" y="2"/>
                  </a:lnTo>
                  <a:lnTo>
                    <a:pt x="17" y="2"/>
                  </a:lnTo>
                  <a:lnTo>
                    <a:pt x="17" y="42"/>
                  </a:lnTo>
                  <a:lnTo>
                    <a:pt x="26" y="42"/>
                  </a:lnTo>
                  <a:lnTo>
                    <a:pt x="26" y="42"/>
                  </a:lnTo>
                  <a:lnTo>
                    <a:pt x="26" y="42"/>
                  </a:lnTo>
                  <a:lnTo>
                    <a:pt x="26" y="42"/>
                  </a:lnTo>
                  <a:lnTo>
                    <a:pt x="27" y="42"/>
                  </a:lnTo>
                  <a:lnTo>
                    <a:pt x="27" y="42"/>
                  </a:lnTo>
                  <a:lnTo>
                    <a:pt x="27" y="44"/>
                  </a:lnTo>
                  <a:lnTo>
                    <a:pt x="27" y="44"/>
                  </a:lnTo>
                  <a:lnTo>
                    <a:pt x="27" y="45"/>
                  </a:lnTo>
                  <a:lnTo>
                    <a:pt x="27"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5" name="Freeform 83"/>
            <p:cNvSpPr>
              <a:spLocks noEditPoints="1"/>
            </p:cNvSpPr>
            <p:nvPr/>
          </p:nvSpPr>
          <p:spPr bwMode="auto">
            <a:xfrm>
              <a:off x="3893" y="2071"/>
              <a:ext cx="15" cy="21"/>
            </a:xfrm>
            <a:custGeom>
              <a:avLst/>
              <a:gdLst/>
              <a:ahLst/>
              <a:cxnLst>
                <a:cxn ang="0">
                  <a:pos x="31" y="22"/>
                </a:cxn>
                <a:cxn ang="0">
                  <a:pos x="30" y="33"/>
                </a:cxn>
                <a:cxn ang="0">
                  <a:pos x="28" y="40"/>
                </a:cxn>
                <a:cxn ang="0">
                  <a:pos x="22" y="45"/>
                </a:cxn>
                <a:cxn ang="0">
                  <a:pos x="19" y="46"/>
                </a:cxn>
                <a:cxn ang="0">
                  <a:pos x="15" y="46"/>
                </a:cxn>
                <a:cxn ang="0">
                  <a:pos x="7" y="45"/>
                </a:cxn>
                <a:cxn ang="0">
                  <a:pos x="3" y="40"/>
                </a:cxn>
                <a:cxn ang="0">
                  <a:pos x="0" y="33"/>
                </a:cxn>
                <a:cxn ang="0">
                  <a:pos x="0" y="24"/>
                </a:cxn>
                <a:cxn ang="0">
                  <a:pos x="0" y="13"/>
                </a:cxn>
                <a:cxn ang="0">
                  <a:pos x="3" y="6"/>
                </a:cxn>
                <a:cxn ang="0">
                  <a:pos x="6" y="3"/>
                </a:cxn>
                <a:cxn ang="0">
                  <a:pos x="9" y="1"/>
                </a:cxn>
                <a:cxn ang="0">
                  <a:pos x="16" y="0"/>
                </a:cxn>
                <a:cxn ang="0">
                  <a:pos x="19" y="0"/>
                </a:cxn>
                <a:cxn ang="0">
                  <a:pos x="24" y="1"/>
                </a:cxn>
                <a:cxn ang="0">
                  <a:pos x="28" y="6"/>
                </a:cxn>
                <a:cxn ang="0">
                  <a:pos x="30" y="13"/>
                </a:cxn>
                <a:cxn ang="0">
                  <a:pos x="31" y="22"/>
                </a:cxn>
                <a:cxn ang="0">
                  <a:pos x="25" y="24"/>
                </a:cxn>
                <a:cxn ang="0">
                  <a:pos x="25" y="18"/>
                </a:cxn>
                <a:cxn ang="0">
                  <a:pos x="24" y="12"/>
                </a:cxn>
                <a:cxn ang="0">
                  <a:pos x="22" y="9"/>
                </a:cxn>
                <a:cxn ang="0">
                  <a:pos x="21" y="6"/>
                </a:cxn>
                <a:cxn ang="0">
                  <a:pos x="18" y="4"/>
                </a:cxn>
                <a:cxn ang="0">
                  <a:pos x="15" y="4"/>
                </a:cxn>
                <a:cxn ang="0">
                  <a:pos x="10" y="6"/>
                </a:cxn>
                <a:cxn ang="0">
                  <a:pos x="7" y="10"/>
                </a:cxn>
                <a:cxn ang="0">
                  <a:pos x="6" y="15"/>
                </a:cxn>
                <a:cxn ang="0">
                  <a:pos x="6" y="22"/>
                </a:cxn>
                <a:cxn ang="0">
                  <a:pos x="6" y="31"/>
                </a:cxn>
                <a:cxn ang="0">
                  <a:pos x="7" y="37"/>
                </a:cxn>
                <a:cxn ang="0">
                  <a:pos x="10" y="40"/>
                </a:cxn>
                <a:cxn ang="0">
                  <a:pos x="15" y="42"/>
                </a:cxn>
                <a:cxn ang="0">
                  <a:pos x="19" y="40"/>
                </a:cxn>
                <a:cxn ang="0">
                  <a:pos x="21" y="39"/>
                </a:cxn>
                <a:cxn ang="0">
                  <a:pos x="24" y="36"/>
                </a:cxn>
                <a:cxn ang="0">
                  <a:pos x="24" y="33"/>
                </a:cxn>
                <a:cxn ang="0">
                  <a:pos x="25" y="28"/>
                </a:cxn>
                <a:cxn ang="0">
                  <a:pos x="25" y="24"/>
                </a:cxn>
              </a:cxnLst>
              <a:rect l="0" t="0" r="r" b="b"/>
              <a:pathLst>
                <a:path w="31" h="46">
                  <a:moveTo>
                    <a:pt x="31" y="22"/>
                  </a:moveTo>
                  <a:lnTo>
                    <a:pt x="31" y="22"/>
                  </a:lnTo>
                  <a:lnTo>
                    <a:pt x="30" y="33"/>
                  </a:lnTo>
                  <a:lnTo>
                    <a:pt x="30" y="33"/>
                  </a:lnTo>
                  <a:lnTo>
                    <a:pt x="28" y="40"/>
                  </a:lnTo>
                  <a:lnTo>
                    <a:pt x="28" y="40"/>
                  </a:lnTo>
                  <a:lnTo>
                    <a:pt x="25" y="43"/>
                  </a:lnTo>
                  <a:lnTo>
                    <a:pt x="22" y="45"/>
                  </a:lnTo>
                  <a:lnTo>
                    <a:pt x="22" y="45"/>
                  </a:lnTo>
                  <a:lnTo>
                    <a:pt x="19" y="46"/>
                  </a:lnTo>
                  <a:lnTo>
                    <a:pt x="15" y="46"/>
                  </a:lnTo>
                  <a:lnTo>
                    <a:pt x="15" y="46"/>
                  </a:lnTo>
                  <a:lnTo>
                    <a:pt x="7" y="45"/>
                  </a:lnTo>
                  <a:lnTo>
                    <a:pt x="7" y="45"/>
                  </a:lnTo>
                  <a:lnTo>
                    <a:pt x="4" y="43"/>
                  </a:lnTo>
                  <a:lnTo>
                    <a:pt x="3" y="40"/>
                  </a:lnTo>
                  <a:lnTo>
                    <a:pt x="3" y="40"/>
                  </a:lnTo>
                  <a:lnTo>
                    <a:pt x="0" y="33"/>
                  </a:lnTo>
                  <a:lnTo>
                    <a:pt x="0" y="33"/>
                  </a:lnTo>
                  <a:lnTo>
                    <a:pt x="0" y="24"/>
                  </a:lnTo>
                  <a:lnTo>
                    <a:pt x="0" y="24"/>
                  </a:lnTo>
                  <a:lnTo>
                    <a:pt x="0" y="13"/>
                  </a:lnTo>
                  <a:lnTo>
                    <a:pt x="0" y="13"/>
                  </a:lnTo>
                  <a:lnTo>
                    <a:pt x="3" y="6"/>
                  </a:lnTo>
                  <a:lnTo>
                    <a:pt x="3" y="6"/>
                  </a:lnTo>
                  <a:lnTo>
                    <a:pt x="6" y="3"/>
                  </a:lnTo>
                  <a:lnTo>
                    <a:pt x="9" y="1"/>
                  </a:lnTo>
                  <a:lnTo>
                    <a:pt x="9" y="1"/>
                  </a:lnTo>
                  <a:lnTo>
                    <a:pt x="12" y="0"/>
                  </a:lnTo>
                  <a:lnTo>
                    <a:pt x="16" y="0"/>
                  </a:lnTo>
                  <a:lnTo>
                    <a:pt x="16" y="0"/>
                  </a:lnTo>
                  <a:lnTo>
                    <a:pt x="19" y="0"/>
                  </a:lnTo>
                  <a:lnTo>
                    <a:pt x="24" y="1"/>
                  </a:lnTo>
                  <a:lnTo>
                    <a:pt x="24" y="1"/>
                  </a:lnTo>
                  <a:lnTo>
                    <a:pt x="25" y="3"/>
                  </a:lnTo>
                  <a:lnTo>
                    <a:pt x="28" y="6"/>
                  </a:lnTo>
                  <a:lnTo>
                    <a:pt x="28" y="6"/>
                  </a:lnTo>
                  <a:lnTo>
                    <a:pt x="30" y="13"/>
                  </a:lnTo>
                  <a:lnTo>
                    <a:pt x="30" y="13"/>
                  </a:lnTo>
                  <a:lnTo>
                    <a:pt x="31" y="22"/>
                  </a:lnTo>
                  <a:lnTo>
                    <a:pt x="31" y="22"/>
                  </a:lnTo>
                  <a:close/>
                  <a:moveTo>
                    <a:pt x="25" y="24"/>
                  </a:moveTo>
                  <a:lnTo>
                    <a:pt x="25" y="24"/>
                  </a:lnTo>
                  <a:lnTo>
                    <a:pt x="25" y="18"/>
                  </a:lnTo>
                  <a:lnTo>
                    <a:pt x="25" y="18"/>
                  </a:lnTo>
                  <a:lnTo>
                    <a:pt x="24" y="12"/>
                  </a:lnTo>
                  <a:lnTo>
                    <a:pt x="24" y="12"/>
                  </a:lnTo>
                  <a:lnTo>
                    <a:pt x="22" y="9"/>
                  </a:lnTo>
                  <a:lnTo>
                    <a:pt x="22" y="9"/>
                  </a:lnTo>
                  <a:lnTo>
                    <a:pt x="21" y="6"/>
                  </a:lnTo>
                  <a:lnTo>
                    <a:pt x="21" y="6"/>
                  </a:lnTo>
                  <a:lnTo>
                    <a:pt x="18" y="4"/>
                  </a:lnTo>
                  <a:lnTo>
                    <a:pt x="18" y="4"/>
                  </a:lnTo>
                  <a:lnTo>
                    <a:pt x="15" y="4"/>
                  </a:lnTo>
                  <a:lnTo>
                    <a:pt x="15" y="4"/>
                  </a:lnTo>
                  <a:lnTo>
                    <a:pt x="10" y="6"/>
                  </a:lnTo>
                  <a:lnTo>
                    <a:pt x="10" y="6"/>
                  </a:lnTo>
                  <a:lnTo>
                    <a:pt x="7" y="10"/>
                  </a:lnTo>
                  <a:lnTo>
                    <a:pt x="7" y="10"/>
                  </a:lnTo>
                  <a:lnTo>
                    <a:pt x="6" y="15"/>
                  </a:lnTo>
                  <a:lnTo>
                    <a:pt x="6" y="15"/>
                  </a:lnTo>
                  <a:lnTo>
                    <a:pt x="6" y="22"/>
                  </a:lnTo>
                  <a:lnTo>
                    <a:pt x="6" y="22"/>
                  </a:lnTo>
                  <a:lnTo>
                    <a:pt x="6" y="31"/>
                  </a:lnTo>
                  <a:lnTo>
                    <a:pt x="6" y="31"/>
                  </a:lnTo>
                  <a:lnTo>
                    <a:pt x="7" y="37"/>
                  </a:lnTo>
                  <a:lnTo>
                    <a:pt x="7" y="37"/>
                  </a:lnTo>
                  <a:lnTo>
                    <a:pt x="10" y="40"/>
                  </a:lnTo>
                  <a:lnTo>
                    <a:pt x="10" y="40"/>
                  </a:lnTo>
                  <a:lnTo>
                    <a:pt x="15" y="42"/>
                  </a:lnTo>
                  <a:lnTo>
                    <a:pt x="15" y="42"/>
                  </a:lnTo>
                  <a:lnTo>
                    <a:pt x="19" y="40"/>
                  </a:lnTo>
                  <a:lnTo>
                    <a:pt x="19" y="40"/>
                  </a:lnTo>
                  <a:lnTo>
                    <a:pt x="21" y="39"/>
                  </a:lnTo>
                  <a:lnTo>
                    <a:pt x="21" y="39"/>
                  </a:lnTo>
                  <a:lnTo>
                    <a:pt x="24" y="36"/>
                  </a:lnTo>
                  <a:lnTo>
                    <a:pt x="24" y="36"/>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6" name="Freeform 84"/>
            <p:cNvSpPr>
              <a:spLocks noEditPoints="1"/>
            </p:cNvSpPr>
            <p:nvPr/>
          </p:nvSpPr>
          <p:spPr bwMode="auto">
            <a:xfrm>
              <a:off x="3550" y="2075"/>
              <a:ext cx="14" cy="22"/>
            </a:xfrm>
            <a:custGeom>
              <a:avLst/>
              <a:gdLst/>
              <a:ahLst/>
              <a:cxnLst>
                <a:cxn ang="0">
                  <a:pos x="32" y="24"/>
                </a:cxn>
                <a:cxn ang="0">
                  <a:pos x="30" y="34"/>
                </a:cxn>
                <a:cxn ang="0">
                  <a:pos x="27" y="42"/>
                </a:cxn>
                <a:cxn ang="0">
                  <a:pos x="23" y="46"/>
                </a:cxn>
                <a:cxn ang="0">
                  <a:pos x="20" y="48"/>
                </a:cxn>
                <a:cxn ang="0">
                  <a:pos x="15" y="48"/>
                </a:cxn>
                <a:cxn ang="0">
                  <a:pos x="8" y="46"/>
                </a:cxn>
                <a:cxn ang="0">
                  <a:pos x="3" y="42"/>
                </a:cxn>
                <a:cxn ang="0">
                  <a:pos x="0" y="34"/>
                </a:cxn>
                <a:cxn ang="0">
                  <a:pos x="0" y="24"/>
                </a:cxn>
                <a:cxn ang="0">
                  <a:pos x="0" y="15"/>
                </a:cxn>
                <a:cxn ang="0">
                  <a:pos x="3" y="7"/>
                </a:cxn>
                <a:cxn ang="0">
                  <a:pos x="5" y="4"/>
                </a:cxn>
                <a:cxn ang="0">
                  <a:pos x="8" y="3"/>
                </a:cxn>
                <a:cxn ang="0">
                  <a:pos x="15" y="0"/>
                </a:cxn>
                <a:cxn ang="0">
                  <a:pos x="20" y="1"/>
                </a:cxn>
                <a:cxn ang="0">
                  <a:pos x="23" y="1"/>
                </a:cxn>
                <a:cxn ang="0">
                  <a:pos x="29" y="6"/>
                </a:cxn>
                <a:cxn ang="0">
                  <a:pos x="30" y="13"/>
                </a:cxn>
                <a:cxn ang="0">
                  <a:pos x="32" y="24"/>
                </a:cxn>
                <a:cxn ang="0">
                  <a:pos x="26" y="24"/>
                </a:cxn>
                <a:cxn ang="0">
                  <a:pos x="24" y="18"/>
                </a:cxn>
                <a:cxn ang="0">
                  <a:pos x="24" y="13"/>
                </a:cxn>
                <a:cxn ang="0">
                  <a:pos x="23" y="10"/>
                </a:cxn>
                <a:cxn ang="0">
                  <a:pos x="21" y="7"/>
                </a:cxn>
                <a:cxn ang="0">
                  <a:pos x="18" y="6"/>
                </a:cxn>
                <a:cxn ang="0">
                  <a:pos x="15" y="6"/>
                </a:cxn>
                <a:cxn ang="0">
                  <a:pos x="11" y="7"/>
                </a:cxn>
                <a:cxn ang="0">
                  <a:pos x="8" y="10"/>
                </a:cxn>
                <a:cxn ang="0">
                  <a:pos x="6" y="16"/>
                </a:cxn>
                <a:cxn ang="0">
                  <a:pos x="6" y="24"/>
                </a:cxn>
                <a:cxn ang="0">
                  <a:pos x="6" y="33"/>
                </a:cxn>
                <a:cxn ang="0">
                  <a:pos x="8" y="39"/>
                </a:cxn>
                <a:cxn ang="0">
                  <a:pos x="11" y="42"/>
                </a:cxn>
                <a:cxn ang="0">
                  <a:pos x="15" y="43"/>
                </a:cxn>
                <a:cxn ang="0">
                  <a:pos x="18" y="42"/>
                </a:cxn>
                <a:cxn ang="0">
                  <a:pos x="21" y="40"/>
                </a:cxn>
                <a:cxn ang="0">
                  <a:pos x="23" y="37"/>
                </a:cxn>
                <a:cxn ang="0">
                  <a:pos x="24" y="34"/>
                </a:cxn>
                <a:cxn ang="0">
                  <a:pos x="24" y="30"/>
                </a:cxn>
                <a:cxn ang="0">
                  <a:pos x="26" y="24"/>
                </a:cxn>
              </a:cxnLst>
              <a:rect l="0" t="0" r="r" b="b"/>
              <a:pathLst>
                <a:path w="32" h="48">
                  <a:moveTo>
                    <a:pt x="32" y="24"/>
                  </a:moveTo>
                  <a:lnTo>
                    <a:pt x="32" y="24"/>
                  </a:lnTo>
                  <a:lnTo>
                    <a:pt x="30" y="34"/>
                  </a:lnTo>
                  <a:lnTo>
                    <a:pt x="30" y="34"/>
                  </a:lnTo>
                  <a:lnTo>
                    <a:pt x="27" y="42"/>
                  </a:lnTo>
                  <a:lnTo>
                    <a:pt x="27" y="42"/>
                  </a:lnTo>
                  <a:lnTo>
                    <a:pt x="26" y="43"/>
                  </a:lnTo>
                  <a:lnTo>
                    <a:pt x="23" y="46"/>
                  </a:lnTo>
                  <a:lnTo>
                    <a:pt x="23" y="46"/>
                  </a:lnTo>
                  <a:lnTo>
                    <a:pt x="20" y="48"/>
                  </a:lnTo>
                  <a:lnTo>
                    <a:pt x="15" y="48"/>
                  </a:lnTo>
                  <a:lnTo>
                    <a:pt x="15" y="48"/>
                  </a:lnTo>
                  <a:lnTo>
                    <a:pt x="8" y="46"/>
                  </a:lnTo>
                  <a:lnTo>
                    <a:pt x="8" y="46"/>
                  </a:lnTo>
                  <a:lnTo>
                    <a:pt x="5" y="45"/>
                  </a:lnTo>
                  <a:lnTo>
                    <a:pt x="3" y="42"/>
                  </a:lnTo>
                  <a:lnTo>
                    <a:pt x="3" y="42"/>
                  </a:lnTo>
                  <a:lnTo>
                    <a:pt x="0" y="34"/>
                  </a:lnTo>
                  <a:lnTo>
                    <a:pt x="0" y="34"/>
                  </a:lnTo>
                  <a:lnTo>
                    <a:pt x="0" y="24"/>
                  </a:lnTo>
                  <a:lnTo>
                    <a:pt x="0" y="24"/>
                  </a:lnTo>
                  <a:lnTo>
                    <a:pt x="0" y="15"/>
                  </a:lnTo>
                  <a:lnTo>
                    <a:pt x="0" y="15"/>
                  </a:lnTo>
                  <a:lnTo>
                    <a:pt x="3" y="7"/>
                  </a:lnTo>
                  <a:lnTo>
                    <a:pt x="3" y="7"/>
                  </a:lnTo>
                  <a:lnTo>
                    <a:pt x="5" y="4"/>
                  </a:lnTo>
                  <a:lnTo>
                    <a:pt x="8" y="3"/>
                  </a:lnTo>
                  <a:lnTo>
                    <a:pt x="8" y="3"/>
                  </a:lnTo>
                  <a:lnTo>
                    <a:pt x="12" y="1"/>
                  </a:lnTo>
                  <a:lnTo>
                    <a:pt x="15" y="0"/>
                  </a:lnTo>
                  <a:lnTo>
                    <a:pt x="15" y="0"/>
                  </a:lnTo>
                  <a:lnTo>
                    <a:pt x="20" y="1"/>
                  </a:lnTo>
                  <a:lnTo>
                    <a:pt x="23" y="1"/>
                  </a:lnTo>
                  <a:lnTo>
                    <a:pt x="23" y="1"/>
                  </a:lnTo>
                  <a:lnTo>
                    <a:pt x="26" y="4"/>
                  </a:lnTo>
                  <a:lnTo>
                    <a:pt x="29" y="6"/>
                  </a:lnTo>
                  <a:lnTo>
                    <a:pt x="29" y="6"/>
                  </a:lnTo>
                  <a:lnTo>
                    <a:pt x="30" y="13"/>
                  </a:lnTo>
                  <a:lnTo>
                    <a:pt x="30" y="13"/>
                  </a:lnTo>
                  <a:lnTo>
                    <a:pt x="32" y="24"/>
                  </a:lnTo>
                  <a:lnTo>
                    <a:pt x="32" y="24"/>
                  </a:lnTo>
                  <a:close/>
                  <a:moveTo>
                    <a:pt x="26" y="24"/>
                  </a:moveTo>
                  <a:lnTo>
                    <a:pt x="26" y="24"/>
                  </a:lnTo>
                  <a:lnTo>
                    <a:pt x="24" y="18"/>
                  </a:lnTo>
                  <a:lnTo>
                    <a:pt x="24" y="18"/>
                  </a:lnTo>
                  <a:lnTo>
                    <a:pt x="24" y="13"/>
                  </a:lnTo>
                  <a:lnTo>
                    <a:pt x="24" y="13"/>
                  </a:lnTo>
                  <a:lnTo>
                    <a:pt x="23" y="10"/>
                  </a:lnTo>
                  <a:lnTo>
                    <a:pt x="23" y="10"/>
                  </a:lnTo>
                  <a:lnTo>
                    <a:pt x="21" y="7"/>
                  </a:lnTo>
                  <a:lnTo>
                    <a:pt x="21" y="7"/>
                  </a:lnTo>
                  <a:lnTo>
                    <a:pt x="18" y="6"/>
                  </a:lnTo>
                  <a:lnTo>
                    <a:pt x="18" y="6"/>
                  </a:lnTo>
                  <a:lnTo>
                    <a:pt x="15" y="6"/>
                  </a:lnTo>
                  <a:lnTo>
                    <a:pt x="15" y="6"/>
                  </a:lnTo>
                  <a:lnTo>
                    <a:pt x="11" y="7"/>
                  </a:lnTo>
                  <a:lnTo>
                    <a:pt x="11" y="7"/>
                  </a:lnTo>
                  <a:lnTo>
                    <a:pt x="8" y="10"/>
                  </a:lnTo>
                  <a:lnTo>
                    <a:pt x="8" y="10"/>
                  </a:lnTo>
                  <a:lnTo>
                    <a:pt x="6" y="16"/>
                  </a:lnTo>
                  <a:lnTo>
                    <a:pt x="6" y="16"/>
                  </a:lnTo>
                  <a:lnTo>
                    <a:pt x="6" y="24"/>
                  </a:lnTo>
                  <a:lnTo>
                    <a:pt x="6" y="24"/>
                  </a:lnTo>
                  <a:lnTo>
                    <a:pt x="6" y="33"/>
                  </a:lnTo>
                  <a:lnTo>
                    <a:pt x="6" y="33"/>
                  </a:lnTo>
                  <a:lnTo>
                    <a:pt x="8" y="39"/>
                  </a:lnTo>
                  <a:lnTo>
                    <a:pt x="8" y="39"/>
                  </a:lnTo>
                  <a:lnTo>
                    <a:pt x="11" y="42"/>
                  </a:lnTo>
                  <a:lnTo>
                    <a:pt x="11" y="42"/>
                  </a:lnTo>
                  <a:lnTo>
                    <a:pt x="15" y="43"/>
                  </a:lnTo>
                  <a:lnTo>
                    <a:pt x="15" y="43"/>
                  </a:lnTo>
                  <a:lnTo>
                    <a:pt x="18" y="42"/>
                  </a:lnTo>
                  <a:lnTo>
                    <a:pt x="18" y="42"/>
                  </a:lnTo>
                  <a:lnTo>
                    <a:pt x="21" y="40"/>
                  </a:lnTo>
                  <a:lnTo>
                    <a:pt x="21" y="40"/>
                  </a:lnTo>
                  <a:lnTo>
                    <a:pt x="23" y="37"/>
                  </a:lnTo>
                  <a:lnTo>
                    <a:pt x="23" y="37"/>
                  </a:lnTo>
                  <a:lnTo>
                    <a:pt x="24" y="34"/>
                  </a:lnTo>
                  <a:lnTo>
                    <a:pt x="24" y="34"/>
                  </a:lnTo>
                  <a:lnTo>
                    <a:pt x="24" y="30"/>
                  </a:lnTo>
                  <a:lnTo>
                    <a:pt x="24"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7" name="Freeform 85"/>
            <p:cNvSpPr>
              <a:spLocks/>
            </p:cNvSpPr>
            <p:nvPr/>
          </p:nvSpPr>
          <p:spPr bwMode="auto">
            <a:xfrm>
              <a:off x="3580" y="2075"/>
              <a:ext cx="13" cy="22"/>
            </a:xfrm>
            <a:custGeom>
              <a:avLst/>
              <a:gdLst/>
              <a:ahLst/>
              <a:cxnLst>
                <a:cxn ang="0">
                  <a:pos x="27" y="44"/>
                </a:cxn>
                <a:cxn ang="0">
                  <a:pos x="27" y="45"/>
                </a:cxn>
                <a:cxn ang="0">
                  <a:pos x="27" y="45"/>
                </a:cxn>
                <a:cxn ang="0">
                  <a:pos x="27" y="45"/>
                </a:cxn>
                <a:cxn ang="0">
                  <a:pos x="1" y="47"/>
                </a:cxn>
                <a:cxn ang="0">
                  <a:pos x="1" y="45"/>
                </a:cxn>
                <a:cxn ang="0">
                  <a:pos x="1" y="45"/>
                </a:cxn>
                <a:cxn ang="0">
                  <a:pos x="1" y="45"/>
                </a:cxn>
                <a:cxn ang="0">
                  <a:pos x="0" y="44"/>
                </a:cxn>
                <a:cxn ang="0">
                  <a:pos x="1" y="42"/>
                </a:cxn>
                <a:cxn ang="0">
                  <a:pos x="1" y="42"/>
                </a:cxn>
                <a:cxn ang="0">
                  <a:pos x="1" y="41"/>
                </a:cxn>
                <a:cxn ang="0">
                  <a:pos x="1" y="41"/>
                </a:cxn>
                <a:cxn ang="0">
                  <a:pos x="12" y="6"/>
                </a:cxn>
                <a:cxn ang="0">
                  <a:pos x="3" y="12"/>
                </a:cxn>
                <a:cxn ang="0">
                  <a:pos x="1" y="12"/>
                </a:cxn>
                <a:cxn ang="0">
                  <a:pos x="1" y="12"/>
                </a:cxn>
                <a:cxn ang="0">
                  <a:pos x="0" y="11"/>
                </a:cxn>
                <a:cxn ang="0">
                  <a:pos x="0" y="9"/>
                </a:cxn>
                <a:cxn ang="0">
                  <a:pos x="0" y="9"/>
                </a:cxn>
                <a:cxn ang="0">
                  <a:pos x="0" y="8"/>
                </a:cxn>
                <a:cxn ang="0">
                  <a:pos x="1" y="8"/>
                </a:cxn>
                <a:cxn ang="0">
                  <a:pos x="12" y="0"/>
                </a:cxn>
                <a:cxn ang="0">
                  <a:pos x="12" y="0"/>
                </a:cxn>
                <a:cxn ang="0">
                  <a:pos x="13" y="0"/>
                </a:cxn>
                <a:cxn ang="0">
                  <a:pos x="13" y="0"/>
                </a:cxn>
                <a:cxn ang="0">
                  <a:pos x="15" y="0"/>
                </a:cxn>
                <a:cxn ang="0">
                  <a:pos x="16" y="0"/>
                </a:cxn>
                <a:cxn ang="0">
                  <a:pos x="16" y="0"/>
                </a:cxn>
                <a:cxn ang="0">
                  <a:pos x="18" y="0"/>
                </a:cxn>
                <a:cxn ang="0">
                  <a:pos x="18" y="0"/>
                </a:cxn>
                <a:cxn ang="0">
                  <a:pos x="25" y="41"/>
                </a:cxn>
                <a:cxn ang="0">
                  <a:pos x="27" y="41"/>
                </a:cxn>
                <a:cxn ang="0">
                  <a:pos x="27" y="42"/>
                </a:cxn>
                <a:cxn ang="0">
                  <a:pos x="27" y="42"/>
                </a:cxn>
                <a:cxn ang="0">
                  <a:pos x="27" y="44"/>
                </a:cxn>
              </a:cxnLst>
              <a:rect l="0" t="0" r="r" b="b"/>
              <a:pathLst>
                <a:path w="27" h="47">
                  <a:moveTo>
                    <a:pt x="27" y="44"/>
                  </a:moveTo>
                  <a:lnTo>
                    <a:pt x="27" y="44"/>
                  </a:lnTo>
                  <a:lnTo>
                    <a:pt x="27" y="45"/>
                  </a:lnTo>
                  <a:lnTo>
                    <a:pt x="27" y="45"/>
                  </a:lnTo>
                  <a:lnTo>
                    <a:pt x="27" y="45"/>
                  </a:lnTo>
                  <a:lnTo>
                    <a:pt x="27" y="45"/>
                  </a:lnTo>
                  <a:lnTo>
                    <a:pt x="27" y="45"/>
                  </a:lnTo>
                  <a:lnTo>
                    <a:pt x="27" y="45"/>
                  </a:lnTo>
                  <a:lnTo>
                    <a:pt x="25" y="47"/>
                  </a:lnTo>
                  <a:lnTo>
                    <a:pt x="1" y="47"/>
                  </a:lnTo>
                  <a:lnTo>
                    <a:pt x="1" y="47"/>
                  </a:lnTo>
                  <a:lnTo>
                    <a:pt x="1" y="45"/>
                  </a:lnTo>
                  <a:lnTo>
                    <a:pt x="1" y="45"/>
                  </a:lnTo>
                  <a:lnTo>
                    <a:pt x="1" y="45"/>
                  </a:lnTo>
                  <a:lnTo>
                    <a:pt x="1" y="45"/>
                  </a:lnTo>
                  <a:lnTo>
                    <a:pt x="1" y="45"/>
                  </a:lnTo>
                  <a:lnTo>
                    <a:pt x="1" y="45"/>
                  </a:lnTo>
                  <a:lnTo>
                    <a:pt x="0" y="44"/>
                  </a:lnTo>
                  <a:lnTo>
                    <a:pt x="0" y="44"/>
                  </a:lnTo>
                  <a:lnTo>
                    <a:pt x="1" y="42"/>
                  </a:lnTo>
                  <a:lnTo>
                    <a:pt x="1" y="42"/>
                  </a:lnTo>
                  <a:lnTo>
                    <a:pt x="1" y="42"/>
                  </a:lnTo>
                  <a:lnTo>
                    <a:pt x="1" y="42"/>
                  </a:lnTo>
                  <a:lnTo>
                    <a:pt x="1" y="41"/>
                  </a:lnTo>
                  <a:lnTo>
                    <a:pt x="1" y="41"/>
                  </a:lnTo>
                  <a:lnTo>
                    <a:pt x="1" y="41"/>
                  </a:lnTo>
                  <a:lnTo>
                    <a:pt x="12" y="41"/>
                  </a:lnTo>
                  <a:lnTo>
                    <a:pt x="12" y="6"/>
                  </a:lnTo>
                  <a:lnTo>
                    <a:pt x="3" y="12"/>
                  </a:lnTo>
                  <a:lnTo>
                    <a:pt x="3" y="12"/>
                  </a:lnTo>
                  <a:lnTo>
                    <a:pt x="1" y="12"/>
                  </a:lnTo>
                  <a:lnTo>
                    <a:pt x="1" y="12"/>
                  </a:lnTo>
                  <a:lnTo>
                    <a:pt x="1" y="12"/>
                  </a:lnTo>
                  <a:lnTo>
                    <a:pt x="1" y="12"/>
                  </a:lnTo>
                  <a:lnTo>
                    <a:pt x="0" y="11"/>
                  </a:lnTo>
                  <a:lnTo>
                    <a:pt x="0" y="11"/>
                  </a:lnTo>
                  <a:lnTo>
                    <a:pt x="0" y="9"/>
                  </a:lnTo>
                  <a:lnTo>
                    <a:pt x="0" y="9"/>
                  </a:lnTo>
                  <a:lnTo>
                    <a:pt x="0" y="9"/>
                  </a:lnTo>
                  <a:lnTo>
                    <a:pt x="0" y="9"/>
                  </a:lnTo>
                  <a:lnTo>
                    <a:pt x="0" y="8"/>
                  </a:lnTo>
                  <a:lnTo>
                    <a:pt x="0" y="8"/>
                  </a:lnTo>
                  <a:lnTo>
                    <a:pt x="1" y="8"/>
                  </a:lnTo>
                  <a:lnTo>
                    <a:pt x="1" y="8"/>
                  </a:lnTo>
                  <a:lnTo>
                    <a:pt x="1" y="8"/>
                  </a:lnTo>
                  <a:lnTo>
                    <a:pt x="12" y="0"/>
                  </a:lnTo>
                  <a:lnTo>
                    <a:pt x="12" y="0"/>
                  </a:lnTo>
                  <a:lnTo>
                    <a:pt x="12" y="0"/>
                  </a:lnTo>
                  <a:lnTo>
                    <a:pt x="12" y="0"/>
                  </a:lnTo>
                  <a:lnTo>
                    <a:pt x="13" y="0"/>
                  </a:lnTo>
                  <a:lnTo>
                    <a:pt x="13" y="0"/>
                  </a:lnTo>
                  <a:lnTo>
                    <a:pt x="13" y="0"/>
                  </a:lnTo>
                  <a:lnTo>
                    <a:pt x="13" y="0"/>
                  </a:lnTo>
                  <a:lnTo>
                    <a:pt x="15" y="0"/>
                  </a:lnTo>
                  <a:lnTo>
                    <a:pt x="15" y="0"/>
                  </a:lnTo>
                  <a:lnTo>
                    <a:pt x="16" y="0"/>
                  </a:lnTo>
                  <a:lnTo>
                    <a:pt x="16" y="0"/>
                  </a:lnTo>
                  <a:lnTo>
                    <a:pt x="16" y="0"/>
                  </a:lnTo>
                  <a:lnTo>
                    <a:pt x="16" y="0"/>
                  </a:lnTo>
                  <a:lnTo>
                    <a:pt x="18" y="0"/>
                  </a:lnTo>
                  <a:lnTo>
                    <a:pt x="18" y="0"/>
                  </a:lnTo>
                  <a:lnTo>
                    <a:pt x="18" y="0"/>
                  </a:lnTo>
                  <a:lnTo>
                    <a:pt x="18" y="41"/>
                  </a:lnTo>
                  <a:lnTo>
                    <a:pt x="25" y="41"/>
                  </a:lnTo>
                  <a:lnTo>
                    <a:pt x="25" y="41"/>
                  </a:lnTo>
                  <a:lnTo>
                    <a:pt x="27" y="41"/>
                  </a:lnTo>
                  <a:lnTo>
                    <a:pt x="27" y="41"/>
                  </a:lnTo>
                  <a:lnTo>
                    <a:pt x="27" y="42"/>
                  </a:lnTo>
                  <a:lnTo>
                    <a:pt x="27"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8" name="Freeform 86"/>
            <p:cNvSpPr>
              <a:spLocks noEditPoints="1"/>
            </p:cNvSpPr>
            <p:nvPr/>
          </p:nvSpPr>
          <p:spPr bwMode="auto">
            <a:xfrm>
              <a:off x="3606" y="2073"/>
              <a:ext cx="14" cy="22"/>
            </a:xfrm>
            <a:custGeom>
              <a:avLst/>
              <a:gdLst/>
              <a:ahLst/>
              <a:cxnLst>
                <a:cxn ang="0">
                  <a:pos x="32" y="24"/>
                </a:cxn>
                <a:cxn ang="0">
                  <a:pos x="32" y="33"/>
                </a:cxn>
                <a:cxn ang="0">
                  <a:pos x="29" y="41"/>
                </a:cxn>
                <a:cxn ang="0">
                  <a:pos x="24" y="45"/>
                </a:cxn>
                <a:cxn ang="0">
                  <a:pos x="20" y="47"/>
                </a:cxn>
                <a:cxn ang="0">
                  <a:pos x="15" y="48"/>
                </a:cxn>
                <a:cxn ang="0">
                  <a:pos x="9" y="47"/>
                </a:cxn>
                <a:cxn ang="0">
                  <a:pos x="3"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2" y="24"/>
                </a:cxn>
                <a:cxn ang="0">
                  <a:pos x="26" y="24"/>
                </a:cxn>
                <a:cxn ang="0">
                  <a:pos x="26" y="18"/>
                </a:cxn>
                <a:cxn ang="0">
                  <a:pos x="24" y="14"/>
                </a:cxn>
                <a:cxn ang="0">
                  <a:pos x="24" y="9"/>
                </a:cxn>
                <a:cxn ang="0">
                  <a:pos x="21" y="8"/>
                </a:cxn>
                <a:cxn ang="0">
                  <a:pos x="20" y="6"/>
                </a:cxn>
                <a:cxn ang="0">
                  <a:pos x="17" y="5"/>
                </a:cxn>
                <a:cxn ang="0">
                  <a:pos x="11" y="6"/>
                </a:cxn>
                <a:cxn ang="0">
                  <a:pos x="9" y="11"/>
                </a:cxn>
                <a:cxn ang="0">
                  <a:pos x="8" y="17"/>
                </a:cxn>
                <a:cxn ang="0">
                  <a:pos x="6" y="24"/>
                </a:cxn>
                <a:cxn ang="0">
                  <a:pos x="8" y="32"/>
                </a:cxn>
                <a:cxn ang="0">
                  <a:pos x="9" y="38"/>
                </a:cxn>
                <a:cxn ang="0">
                  <a:pos x="12" y="42"/>
                </a:cxn>
                <a:cxn ang="0">
                  <a:pos x="17" y="42"/>
                </a:cxn>
                <a:cxn ang="0">
                  <a:pos x="20" y="42"/>
                </a:cxn>
                <a:cxn ang="0">
                  <a:pos x="23" y="41"/>
                </a:cxn>
                <a:cxn ang="0">
                  <a:pos x="24" y="38"/>
                </a:cxn>
                <a:cxn ang="0">
                  <a:pos x="26" y="33"/>
                </a:cxn>
                <a:cxn ang="0">
                  <a:pos x="26" y="29"/>
                </a:cxn>
                <a:cxn ang="0">
                  <a:pos x="26" y="24"/>
                </a:cxn>
              </a:cxnLst>
              <a:rect l="0" t="0" r="r" b="b"/>
              <a:pathLst>
                <a:path w="32" h="48">
                  <a:moveTo>
                    <a:pt x="32" y="24"/>
                  </a:moveTo>
                  <a:lnTo>
                    <a:pt x="32" y="24"/>
                  </a:lnTo>
                  <a:lnTo>
                    <a:pt x="32" y="33"/>
                  </a:lnTo>
                  <a:lnTo>
                    <a:pt x="32" y="33"/>
                  </a:lnTo>
                  <a:lnTo>
                    <a:pt x="29" y="41"/>
                  </a:lnTo>
                  <a:lnTo>
                    <a:pt x="29" y="41"/>
                  </a:lnTo>
                  <a:lnTo>
                    <a:pt x="26" y="44"/>
                  </a:lnTo>
                  <a:lnTo>
                    <a:pt x="24" y="45"/>
                  </a:lnTo>
                  <a:lnTo>
                    <a:pt x="24" y="45"/>
                  </a:lnTo>
                  <a:lnTo>
                    <a:pt x="20" y="47"/>
                  </a:lnTo>
                  <a:lnTo>
                    <a:pt x="15" y="48"/>
                  </a:lnTo>
                  <a:lnTo>
                    <a:pt x="15" y="48"/>
                  </a:lnTo>
                  <a:lnTo>
                    <a:pt x="9" y="47"/>
                  </a:lnTo>
                  <a:lnTo>
                    <a:pt x="9" y="47"/>
                  </a:lnTo>
                  <a:lnTo>
                    <a:pt x="6" y="44"/>
                  </a:lnTo>
                  <a:lnTo>
                    <a:pt x="3" y="42"/>
                  </a:lnTo>
                  <a:lnTo>
                    <a:pt x="3" y="42"/>
                  </a:lnTo>
                  <a:lnTo>
                    <a:pt x="2" y="35"/>
                  </a:lnTo>
                  <a:lnTo>
                    <a:pt x="2" y="35"/>
                  </a:lnTo>
                  <a:lnTo>
                    <a:pt x="0" y="24"/>
                  </a:lnTo>
                  <a:lnTo>
                    <a:pt x="0" y="24"/>
                  </a:lnTo>
                  <a:lnTo>
                    <a:pt x="2" y="14"/>
                  </a:lnTo>
                  <a:lnTo>
                    <a:pt x="2" y="14"/>
                  </a:lnTo>
                  <a:lnTo>
                    <a:pt x="5" y="6"/>
                  </a:lnTo>
                  <a:lnTo>
                    <a:pt x="5" y="6"/>
                  </a:lnTo>
                  <a:lnTo>
                    <a:pt x="6" y="5"/>
                  </a:lnTo>
                  <a:lnTo>
                    <a:pt x="9" y="2"/>
                  </a:lnTo>
                  <a:lnTo>
                    <a:pt x="9" y="2"/>
                  </a:lnTo>
                  <a:lnTo>
                    <a:pt x="12" y="0"/>
                  </a:lnTo>
                  <a:lnTo>
                    <a:pt x="17" y="0"/>
                  </a:lnTo>
                  <a:lnTo>
                    <a:pt x="17" y="0"/>
                  </a:lnTo>
                  <a:lnTo>
                    <a:pt x="21" y="0"/>
                  </a:lnTo>
                  <a:lnTo>
                    <a:pt x="24" y="2"/>
                  </a:lnTo>
                  <a:lnTo>
                    <a:pt x="24" y="2"/>
                  </a:lnTo>
                  <a:lnTo>
                    <a:pt x="28" y="3"/>
                  </a:lnTo>
                  <a:lnTo>
                    <a:pt x="29" y="6"/>
                  </a:lnTo>
                  <a:lnTo>
                    <a:pt x="29" y="6"/>
                  </a:lnTo>
                  <a:lnTo>
                    <a:pt x="32" y="14"/>
                  </a:lnTo>
                  <a:lnTo>
                    <a:pt x="32" y="14"/>
                  </a:lnTo>
                  <a:lnTo>
                    <a:pt x="32" y="24"/>
                  </a:lnTo>
                  <a:lnTo>
                    <a:pt x="32" y="24"/>
                  </a:lnTo>
                  <a:close/>
                  <a:moveTo>
                    <a:pt x="26" y="24"/>
                  </a:moveTo>
                  <a:lnTo>
                    <a:pt x="26" y="24"/>
                  </a:lnTo>
                  <a:lnTo>
                    <a:pt x="26" y="18"/>
                  </a:lnTo>
                  <a:lnTo>
                    <a:pt x="26" y="18"/>
                  </a:lnTo>
                  <a:lnTo>
                    <a:pt x="24" y="14"/>
                  </a:lnTo>
                  <a:lnTo>
                    <a:pt x="24" y="14"/>
                  </a:lnTo>
                  <a:lnTo>
                    <a:pt x="24" y="9"/>
                  </a:lnTo>
                  <a:lnTo>
                    <a:pt x="24" y="9"/>
                  </a:lnTo>
                  <a:lnTo>
                    <a:pt x="21" y="8"/>
                  </a:lnTo>
                  <a:lnTo>
                    <a:pt x="21" y="8"/>
                  </a:lnTo>
                  <a:lnTo>
                    <a:pt x="20" y="6"/>
                  </a:lnTo>
                  <a:lnTo>
                    <a:pt x="20" y="6"/>
                  </a:lnTo>
                  <a:lnTo>
                    <a:pt x="17" y="5"/>
                  </a:lnTo>
                  <a:lnTo>
                    <a:pt x="17" y="5"/>
                  </a:lnTo>
                  <a:lnTo>
                    <a:pt x="11" y="6"/>
                  </a:lnTo>
                  <a:lnTo>
                    <a:pt x="11" y="6"/>
                  </a:lnTo>
                  <a:lnTo>
                    <a:pt x="9" y="11"/>
                  </a:lnTo>
                  <a:lnTo>
                    <a:pt x="9" y="11"/>
                  </a:lnTo>
                  <a:lnTo>
                    <a:pt x="8" y="17"/>
                  </a:lnTo>
                  <a:lnTo>
                    <a:pt x="8" y="17"/>
                  </a:lnTo>
                  <a:lnTo>
                    <a:pt x="6" y="24"/>
                  </a:lnTo>
                  <a:lnTo>
                    <a:pt x="6"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9" name="Freeform 87"/>
            <p:cNvSpPr>
              <a:spLocks noEditPoints="1"/>
            </p:cNvSpPr>
            <p:nvPr/>
          </p:nvSpPr>
          <p:spPr bwMode="auto">
            <a:xfrm>
              <a:off x="3640" y="1929"/>
              <a:ext cx="178" cy="179"/>
            </a:xfrm>
            <a:custGeom>
              <a:avLst/>
              <a:gdLst/>
              <a:ahLst/>
              <a:cxnLst>
                <a:cxn ang="0">
                  <a:pos x="190" y="390"/>
                </a:cxn>
                <a:cxn ang="0">
                  <a:pos x="152" y="386"/>
                </a:cxn>
                <a:cxn ang="0">
                  <a:pos x="99" y="364"/>
                </a:cxn>
                <a:cxn ang="0">
                  <a:pos x="53" y="330"/>
                </a:cxn>
                <a:cxn ang="0">
                  <a:pos x="30" y="298"/>
                </a:cxn>
                <a:cxn ang="0">
                  <a:pos x="6" y="247"/>
                </a:cxn>
                <a:cxn ang="0">
                  <a:pos x="0" y="190"/>
                </a:cxn>
                <a:cxn ang="0">
                  <a:pos x="4" y="152"/>
                </a:cxn>
                <a:cxn ang="0">
                  <a:pos x="24" y="99"/>
                </a:cxn>
                <a:cxn ang="0">
                  <a:pos x="60" y="54"/>
                </a:cxn>
                <a:cxn ang="0">
                  <a:pos x="90" y="30"/>
                </a:cxn>
                <a:cxn ang="0">
                  <a:pos x="142" y="7"/>
                </a:cxn>
                <a:cxn ang="0">
                  <a:pos x="199" y="0"/>
                </a:cxn>
                <a:cxn ang="0">
                  <a:pos x="238" y="4"/>
                </a:cxn>
                <a:cxn ang="0">
                  <a:pos x="291" y="25"/>
                </a:cxn>
                <a:cxn ang="0">
                  <a:pos x="336" y="60"/>
                </a:cxn>
                <a:cxn ang="0">
                  <a:pos x="368" y="105"/>
                </a:cxn>
                <a:cxn ang="0">
                  <a:pos x="386" y="159"/>
                </a:cxn>
                <a:cxn ang="0">
                  <a:pos x="389" y="199"/>
                </a:cxn>
                <a:cxn ang="0">
                  <a:pos x="380" y="256"/>
                </a:cxn>
                <a:cxn ang="0">
                  <a:pos x="354" y="306"/>
                </a:cxn>
                <a:cxn ang="0">
                  <a:pos x="317" y="346"/>
                </a:cxn>
                <a:cxn ang="0">
                  <a:pos x="270" y="375"/>
                </a:cxn>
                <a:cxn ang="0">
                  <a:pos x="214" y="389"/>
                </a:cxn>
                <a:cxn ang="0">
                  <a:pos x="194" y="18"/>
                </a:cxn>
                <a:cxn ang="0">
                  <a:pos x="161" y="21"/>
                </a:cxn>
                <a:cxn ang="0">
                  <a:pos x="113" y="37"/>
                </a:cxn>
                <a:cxn ang="0">
                  <a:pos x="72" y="66"/>
                </a:cxn>
                <a:cxn ang="0">
                  <a:pos x="50" y="93"/>
                </a:cxn>
                <a:cxn ang="0">
                  <a:pos x="27" y="140"/>
                </a:cxn>
                <a:cxn ang="0">
                  <a:pos x="18" y="191"/>
                </a:cxn>
                <a:cxn ang="0">
                  <a:pos x="19" y="226"/>
                </a:cxn>
                <a:cxn ang="0">
                  <a:pos x="36" y="274"/>
                </a:cxn>
                <a:cxn ang="0">
                  <a:pos x="66" y="316"/>
                </a:cxn>
                <a:cxn ang="0">
                  <a:pos x="93" y="339"/>
                </a:cxn>
                <a:cxn ang="0">
                  <a:pos x="139" y="363"/>
                </a:cxn>
                <a:cxn ang="0">
                  <a:pos x="190" y="372"/>
                </a:cxn>
                <a:cxn ang="0">
                  <a:pos x="226" y="369"/>
                </a:cxn>
                <a:cxn ang="0">
                  <a:pos x="276" y="352"/>
                </a:cxn>
                <a:cxn ang="0">
                  <a:pos x="317" y="322"/>
                </a:cxn>
                <a:cxn ang="0">
                  <a:pos x="348" y="283"/>
                </a:cxn>
                <a:cxn ang="0">
                  <a:pos x="366" y="235"/>
                </a:cxn>
                <a:cxn ang="0">
                  <a:pos x="371" y="199"/>
                </a:cxn>
                <a:cxn ang="0">
                  <a:pos x="365" y="146"/>
                </a:cxn>
                <a:cxn ang="0">
                  <a:pos x="344" y="99"/>
                </a:cxn>
                <a:cxn ang="0">
                  <a:pos x="310" y="61"/>
                </a:cxn>
                <a:cxn ang="0">
                  <a:pos x="267" y="33"/>
                </a:cxn>
                <a:cxn ang="0">
                  <a:pos x="217" y="19"/>
                </a:cxn>
                <a:cxn ang="0">
                  <a:pos x="194" y="18"/>
                </a:cxn>
              </a:cxnLst>
              <a:rect l="0" t="0" r="r" b="b"/>
              <a:pathLst>
                <a:path w="389" h="390">
                  <a:moveTo>
                    <a:pt x="194" y="390"/>
                  </a:moveTo>
                  <a:lnTo>
                    <a:pt x="194" y="390"/>
                  </a:lnTo>
                  <a:lnTo>
                    <a:pt x="190" y="390"/>
                  </a:lnTo>
                  <a:lnTo>
                    <a:pt x="190" y="390"/>
                  </a:lnTo>
                  <a:lnTo>
                    <a:pt x="170" y="389"/>
                  </a:lnTo>
                  <a:lnTo>
                    <a:pt x="152" y="386"/>
                  </a:lnTo>
                  <a:lnTo>
                    <a:pt x="133" y="380"/>
                  </a:lnTo>
                  <a:lnTo>
                    <a:pt x="116" y="374"/>
                  </a:lnTo>
                  <a:lnTo>
                    <a:pt x="99" y="364"/>
                  </a:lnTo>
                  <a:lnTo>
                    <a:pt x="83" y="354"/>
                  </a:lnTo>
                  <a:lnTo>
                    <a:pt x="68" y="342"/>
                  </a:lnTo>
                  <a:lnTo>
                    <a:pt x="53" y="330"/>
                  </a:lnTo>
                  <a:lnTo>
                    <a:pt x="53" y="330"/>
                  </a:lnTo>
                  <a:lnTo>
                    <a:pt x="40" y="315"/>
                  </a:lnTo>
                  <a:lnTo>
                    <a:pt x="30" y="298"/>
                  </a:lnTo>
                  <a:lnTo>
                    <a:pt x="21" y="283"/>
                  </a:lnTo>
                  <a:lnTo>
                    <a:pt x="12" y="265"/>
                  </a:lnTo>
                  <a:lnTo>
                    <a:pt x="6" y="247"/>
                  </a:lnTo>
                  <a:lnTo>
                    <a:pt x="3" y="229"/>
                  </a:lnTo>
                  <a:lnTo>
                    <a:pt x="0" y="209"/>
                  </a:lnTo>
                  <a:lnTo>
                    <a:pt x="0" y="190"/>
                  </a:lnTo>
                  <a:lnTo>
                    <a:pt x="0" y="190"/>
                  </a:lnTo>
                  <a:lnTo>
                    <a:pt x="1" y="170"/>
                  </a:lnTo>
                  <a:lnTo>
                    <a:pt x="4" y="152"/>
                  </a:lnTo>
                  <a:lnTo>
                    <a:pt x="9" y="134"/>
                  </a:lnTo>
                  <a:lnTo>
                    <a:pt x="16" y="116"/>
                  </a:lnTo>
                  <a:lnTo>
                    <a:pt x="24" y="99"/>
                  </a:lnTo>
                  <a:lnTo>
                    <a:pt x="34" y="82"/>
                  </a:lnTo>
                  <a:lnTo>
                    <a:pt x="47" y="67"/>
                  </a:lnTo>
                  <a:lnTo>
                    <a:pt x="60" y="54"/>
                  </a:lnTo>
                  <a:lnTo>
                    <a:pt x="60" y="54"/>
                  </a:lnTo>
                  <a:lnTo>
                    <a:pt x="75" y="40"/>
                  </a:lnTo>
                  <a:lnTo>
                    <a:pt x="90" y="30"/>
                  </a:lnTo>
                  <a:lnTo>
                    <a:pt x="107" y="21"/>
                  </a:lnTo>
                  <a:lnTo>
                    <a:pt x="123" y="13"/>
                  </a:lnTo>
                  <a:lnTo>
                    <a:pt x="142" y="7"/>
                  </a:lnTo>
                  <a:lnTo>
                    <a:pt x="161" y="3"/>
                  </a:lnTo>
                  <a:lnTo>
                    <a:pt x="179" y="0"/>
                  </a:lnTo>
                  <a:lnTo>
                    <a:pt x="199" y="0"/>
                  </a:lnTo>
                  <a:lnTo>
                    <a:pt x="199" y="0"/>
                  </a:lnTo>
                  <a:lnTo>
                    <a:pt x="218" y="1"/>
                  </a:lnTo>
                  <a:lnTo>
                    <a:pt x="238" y="4"/>
                  </a:lnTo>
                  <a:lnTo>
                    <a:pt x="256" y="10"/>
                  </a:lnTo>
                  <a:lnTo>
                    <a:pt x="274" y="16"/>
                  </a:lnTo>
                  <a:lnTo>
                    <a:pt x="291" y="25"/>
                  </a:lnTo>
                  <a:lnTo>
                    <a:pt x="307" y="36"/>
                  </a:lnTo>
                  <a:lnTo>
                    <a:pt x="323" y="48"/>
                  </a:lnTo>
                  <a:lnTo>
                    <a:pt x="336" y="60"/>
                  </a:lnTo>
                  <a:lnTo>
                    <a:pt x="348" y="75"/>
                  </a:lnTo>
                  <a:lnTo>
                    <a:pt x="359" y="90"/>
                  </a:lnTo>
                  <a:lnTo>
                    <a:pt x="368" y="105"/>
                  </a:lnTo>
                  <a:lnTo>
                    <a:pt x="375" y="123"/>
                  </a:lnTo>
                  <a:lnTo>
                    <a:pt x="381" y="141"/>
                  </a:lnTo>
                  <a:lnTo>
                    <a:pt x="386" y="159"/>
                  </a:lnTo>
                  <a:lnTo>
                    <a:pt x="389" y="179"/>
                  </a:lnTo>
                  <a:lnTo>
                    <a:pt x="389" y="199"/>
                  </a:lnTo>
                  <a:lnTo>
                    <a:pt x="389" y="199"/>
                  </a:lnTo>
                  <a:lnTo>
                    <a:pt x="387" y="218"/>
                  </a:lnTo>
                  <a:lnTo>
                    <a:pt x="384" y="238"/>
                  </a:lnTo>
                  <a:lnTo>
                    <a:pt x="380" y="256"/>
                  </a:lnTo>
                  <a:lnTo>
                    <a:pt x="372" y="274"/>
                  </a:lnTo>
                  <a:lnTo>
                    <a:pt x="365" y="291"/>
                  </a:lnTo>
                  <a:lnTo>
                    <a:pt x="354" y="306"/>
                  </a:lnTo>
                  <a:lnTo>
                    <a:pt x="344" y="321"/>
                  </a:lnTo>
                  <a:lnTo>
                    <a:pt x="330" y="334"/>
                  </a:lnTo>
                  <a:lnTo>
                    <a:pt x="317" y="346"/>
                  </a:lnTo>
                  <a:lnTo>
                    <a:pt x="301" y="357"/>
                  </a:lnTo>
                  <a:lnTo>
                    <a:pt x="286" y="368"/>
                  </a:lnTo>
                  <a:lnTo>
                    <a:pt x="270" y="375"/>
                  </a:lnTo>
                  <a:lnTo>
                    <a:pt x="252" y="381"/>
                  </a:lnTo>
                  <a:lnTo>
                    <a:pt x="234" y="386"/>
                  </a:lnTo>
                  <a:lnTo>
                    <a:pt x="214" y="389"/>
                  </a:lnTo>
                  <a:lnTo>
                    <a:pt x="194" y="390"/>
                  </a:lnTo>
                  <a:lnTo>
                    <a:pt x="194" y="390"/>
                  </a:lnTo>
                  <a:close/>
                  <a:moveTo>
                    <a:pt x="194" y="18"/>
                  </a:moveTo>
                  <a:lnTo>
                    <a:pt x="194" y="18"/>
                  </a:lnTo>
                  <a:lnTo>
                    <a:pt x="178" y="19"/>
                  </a:lnTo>
                  <a:lnTo>
                    <a:pt x="161" y="21"/>
                  </a:lnTo>
                  <a:lnTo>
                    <a:pt x="145" y="25"/>
                  </a:lnTo>
                  <a:lnTo>
                    <a:pt x="128" y="30"/>
                  </a:lnTo>
                  <a:lnTo>
                    <a:pt x="113" y="37"/>
                  </a:lnTo>
                  <a:lnTo>
                    <a:pt x="99" y="46"/>
                  </a:lnTo>
                  <a:lnTo>
                    <a:pt x="86" y="55"/>
                  </a:lnTo>
                  <a:lnTo>
                    <a:pt x="72" y="66"/>
                  </a:lnTo>
                  <a:lnTo>
                    <a:pt x="72" y="66"/>
                  </a:lnTo>
                  <a:lnTo>
                    <a:pt x="60" y="79"/>
                  </a:lnTo>
                  <a:lnTo>
                    <a:pt x="50" y="93"/>
                  </a:lnTo>
                  <a:lnTo>
                    <a:pt x="40" y="108"/>
                  </a:lnTo>
                  <a:lnTo>
                    <a:pt x="33" y="123"/>
                  </a:lnTo>
                  <a:lnTo>
                    <a:pt x="27" y="140"/>
                  </a:lnTo>
                  <a:lnTo>
                    <a:pt x="22" y="156"/>
                  </a:lnTo>
                  <a:lnTo>
                    <a:pt x="19" y="173"/>
                  </a:lnTo>
                  <a:lnTo>
                    <a:pt x="18" y="191"/>
                  </a:lnTo>
                  <a:lnTo>
                    <a:pt x="18" y="191"/>
                  </a:lnTo>
                  <a:lnTo>
                    <a:pt x="18" y="208"/>
                  </a:lnTo>
                  <a:lnTo>
                    <a:pt x="19" y="226"/>
                  </a:lnTo>
                  <a:lnTo>
                    <a:pt x="24" y="242"/>
                  </a:lnTo>
                  <a:lnTo>
                    <a:pt x="30" y="259"/>
                  </a:lnTo>
                  <a:lnTo>
                    <a:pt x="36" y="274"/>
                  </a:lnTo>
                  <a:lnTo>
                    <a:pt x="45" y="289"/>
                  </a:lnTo>
                  <a:lnTo>
                    <a:pt x="56" y="304"/>
                  </a:lnTo>
                  <a:lnTo>
                    <a:pt x="66" y="316"/>
                  </a:lnTo>
                  <a:lnTo>
                    <a:pt x="66" y="316"/>
                  </a:lnTo>
                  <a:lnTo>
                    <a:pt x="80" y="328"/>
                  </a:lnTo>
                  <a:lnTo>
                    <a:pt x="93" y="339"/>
                  </a:lnTo>
                  <a:lnTo>
                    <a:pt x="107" y="349"/>
                  </a:lnTo>
                  <a:lnTo>
                    <a:pt x="123" y="357"/>
                  </a:lnTo>
                  <a:lnTo>
                    <a:pt x="139" y="363"/>
                  </a:lnTo>
                  <a:lnTo>
                    <a:pt x="155" y="368"/>
                  </a:lnTo>
                  <a:lnTo>
                    <a:pt x="173" y="371"/>
                  </a:lnTo>
                  <a:lnTo>
                    <a:pt x="190" y="372"/>
                  </a:lnTo>
                  <a:lnTo>
                    <a:pt x="190" y="372"/>
                  </a:lnTo>
                  <a:lnTo>
                    <a:pt x="208" y="371"/>
                  </a:lnTo>
                  <a:lnTo>
                    <a:pt x="226" y="369"/>
                  </a:lnTo>
                  <a:lnTo>
                    <a:pt x="243" y="364"/>
                  </a:lnTo>
                  <a:lnTo>
                    <a:pt x="259" y="358"/>
                  </a:lnTo>
                  <a:lnTo>
                    <a:pt x="276" y="352"/>
                  </a:lnTo>
                  <a:lnTo>
                    <a:pt x="289" y="343"/>
                  </a:lnTo>
                  <a:lnTo>
                    <a:pt x="304" y="334"/>
                  </a:lnTo>
                  <a:lnTo>
                    <a:pt x="317" y="322"/>
                  </a:lnTo>
                  <a:lnTo>
                    <a:pt x="329" y="310"/>
                  </a:lnTo>
                  <a:lnTo>
                    <a:pt x="339" y="297"/>
                  </a:lnTo>
                  <a:lnTo>
                    <a:pt x="348" y="283"/>
                  </a:lnTo>
                  <a:lnTo>
                    <a:pt x="356" y="268"/>
                  </a:lnTo>
                  <a:lnTo>
                    <a:pt x="362" y="251"/>
                  </a:lnTo>
                  <a:lnTo>
                    <a:pt x="366" y="235"/>
                  </a:lnTo>
                  <a:lnTo>
                    <a:pt x="369" y="217"/>
                  </a:lnTo>
                  <a:lnTo>
                    <a:pt x="371" y="199"/>
                  </a:lnTo>
                  <a:lnTo>
                    <a:pt x="371" y="199"/>
                  </a:lnTo>
                  <a:lnTo>
                    <a:pt x="371" y="181"/>
                  </a:lnTo>
                  <a:lnTo>
                    <a:pt x="368" y="162"/>
                  </a:lnTo>
                  <a:lnTo>
                    <a:pt x="365" y="146"/>
                  </a:lnTo>
                  <a:lnTo>
                    <a:pt x="359" y="129"/>
                  </a:lnTo>
                  <a:lnTo>
                    <a:pt x="351" y="114"/>
                  </a:lnTo>
                  <a:lnTo>
                    <a:pt x="344" y="99"/>
                  </a:lnTo>
                  <a:lnTo>
                    <a:pt x="333" y="85"/>
                  </a:lnTo>
                  <a:lnTo>
                    <a:pt x="323" y="72"/>
                  </a:lnTo>
                  <a:lnTo>
                    <a:pt x="310" y="61"/>
                  </a:lnTo>
                  <a:lnTo>
                    <a:pt x="297" y="51"/>
                  </a:lnTo>
                  <a:lnTo>
                    <a:pt x="282" y="42"/>
                  </a:lnTo>
                  <a:lnTo>
                    <a:pt x="267" y="33"/>
                  </a:lnTo>
                  <a:lnTo>
                    <a:pt x="252" y="27"/>
                  </a:lnTo>
                  <a:lnTo>
                    <a:pt x="234" y="22"/>
                  </a:lnTo>
                  <a:lnTo>
                    <a:pt x="217" y="19"/>
                  </a:lnTo>
                  <a:lnTo>
                    <a:pt x="199" y="18"/>
                  </a:lnTo>
                  <a:lnTo>
                    <a:pt x="199" y="18"/>
                  </a:lnTo>
                  <a:lnTo>
                    <a:pt x="194" y="18"/>
                  </a:lnTo>
                  <a:lnTo>
                    <a:pt x="194" y="18"/>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0" name="Freeform 88"/>
            <p:cNvSpPr>
              <a:spLocks noEditPoints="1"/>
            </p:cNvSpPr>
            <p:nvPr/>
          </p:nvSpPr>
          <p:spPr bwMode="auto">
            <a:xfrm>
              <a:off x="3654" y="1944"/>
              <a:ext cx="150" cy="150"/>
            </a:xfrm>
            <a:custGeom>
              <a:avLst/>
              <a:gdLst/>
              <a:ahLst/>
              <a:cxnLst>
                <a:cxn ang="0">
                  <a:pos x="160" y="327"/>
                </a:cxn>
                <a:cxn ang="0">
                  <a:pos x="128" y="323"/>
                </a:cxn>
                <a:cxn ang="0">
                  <a:pos x="84" y="306"/>
                </a:cxn>
                <a:cxn ang="0">
                  <a:pos x="45" y="276"/>
                </a:cxn>
                <a:cxn ang="0">
                  <a:pos x="26" y="251"/>
                </a:cxn>
                <a:cxn ang="0">
                  <a:pos x="6" y="208"/>
                </a:cxn>
                <a:cxn ang="0">
                  <a:pos x="0" y="160"/>
                </a:cxn>
                <a:cxn ang="0">
                  <a:pos x="4" y="127"/>
                </a:cxn>
                <a:cxn ang="0">
                  <a:pos x="21" y="83"/>
                </a:cxn>
                <a:cxn ang="0">
                  <a:pos x="51" y="45"/>
                </a:cxn>
                <a:cxn ang="0">
                  <a:pos x="77" y="26"/>
                </a:cxn>
                <a:cxn ang="0">
                  <a:pos x="121" y="6"/>
                </a:cxn>
                <a:cxn ang="0">
                  <a:pos x="169" y="0"/>
                </a:cxn>
                <a:cxn ang="0">
                  <a:pos x="201" y="3"/>
                </a:cxn>
                <a:cxn ang="0">
                  <a:pos x="246" y="21"/>
                </a:cxn>
                <a:cxn ang="0">
                  <a:pos x="284" y="50"/>
                </a:cxn>
                <a:cxn ang="0">
                  <a:pos x="311" y="89"/>
                </a:cxn>
                <a:cxn ang="0">
                  <a:pos x="326" y="134"/>
                </a:cxn>
                <a:cxn ang="0">
                  <a:pos x="329" y="168"/>
                </a:cxn>
                <a:cxn ang="0">
                  <a:pos x="320" y="216"/>
                </a:cxn>
                <a:cxn ang="0">
                  <a:pos x="299" y="257"/>
                </a:cxn>
                <a:cxn ang="0">
                  <a:pos x="267" y="291"/>
                </a:cxn>
                <a:cxn ang="0">
                  <a:pos x="228" y="315"/>
                </a:cxn>
                <a:cxn ang="0">
                  <a:pos x="181" y="326"/>
                </a:cxn>
                <a:cxn ang="0">
                  <a:pos x="164" y="18"/>
                </a:cxn>
                <a:cxn ang="0">
                  <a:pos x="137" y="20"/>
                </a:cxn>
                <a:cxn ang="0">
                  <a:pos x="98" y="33"/>
                </a:cxn>
                <a:cxn ang="0">
                  <a:pos x="63" y="58"/>
                </a:cxn>
                <a:cxn ang="0">
                  <a:pos x="45" y="80"/>
                </a:cxn>
                <a:cxn ang="0">
                  <a:pos x="26" y="118"/>
                </a:cxn>
                <a:cxn ang="0">
                  <a:pos x="18" y="160"/>
                </a:cxn>
                <a:cxn ang="0">
                  <a:pos x="21" y="189"/>
                </a:cxn>
                <a:cxn ang="0">
                  <a:pos x="35" y="229"/>
                </a:cxn>
                <a:cxn ang="0">
                  <a:pos x="59" y="264"/>
                </a:cxn>
                <a:cxn ang="0">
                  <a:pos x="81" y="284"/>
                </a:cxn>
                <a:cxn ang="0">
                  <a:pos x="119" y="302"/>
                </a:cxn>
                <a:cxn ang="0">
                  <a:pos x="161" y="309"/>
                </a:cxn>
                <a:cxn ang="0">
                  <a:pos x="190" y="306"/>
                </a:cxn>
                <a:cxn ang="0">
                  <a:pos x="231" y="293"/>
                </a:cxn>
                <a:cxn ang="0">
                  <a:pos x="265" y="269"/>
                </a:cxn>
                <a:cxn ang="0">
                  <a:pos x="291" y="235"/>
                </a:cxn>
                <a:cxn ang="0">
                  <a:pos x="306" y="196"/>
                </a:cxn>
                <a:cxn ang="0">
                  <a:pos x="311" y="168"/>
                </a:cxn>
                <a:cxn ang="0">
                  <a:pos x="305" y="124"/>
                </a:cxn>
                <a:cxn ang="0">
                  <a:pos x="287" y="85"/>
                </a:cxn>
                <a:cxn ang="0">
                  <a:pos x="259" y="53"/>
                </a:cxn>
                <a:cxn ang="0">
                  <a:pos x="225" y="30"/>
                </a:cxn>
                <a:cxn ang="0">
                  <a:pos x="182" y="20"/>
                </a:cxn>
                <a:cxn ang="0">
                  <a:pos x="164" y="18"/>
                </a:cxn>
              </a:cxnLst>
              <a:rect l="0" t="0" r="r" b="b"/>
              <a:pathLst>
                <a:path w="329" h="327">
                  <a:moveTo>
                    <a:pt x="164" y="327"/>
                  </a:moveTo>
                  <a:lnTo>
                    <a:pt x="164" y="327"/>
                  </a:lnTo>
                  <a:lnTo>
                    <a:pt x="160" y="327"/>
                  </a:lnTo>
                  <a:lnTo>
                    <a:pt x="160" y="327"/>
                  </a:lnTo>
                  <a:lnTo>
                    <a:pt x="145" y="326"/>
                  </a:lnTo>
                  <a:lnTo>
                    <a:pt x="128" y="323"/>
                  </a:lnTo>
                  <a:lnTo>
                    <a:pt x="113" y="320"/>
                  </a:lnTo>
                  <a:lnTo>
                    <a:pt x="98" y="314"/>
                  </a:lnTo>
                  <a:lnTo>
                    <a:pt x="84" y="306"/>
                  </a:lnTo>
                  <a:lnTo>
                    <a:pt x="71" y="297"/>
                  </a:lnTo>
                  <a:lnTo>
                    <a:pt x="57" y="288"/>
                  </a:lnTo>
                  <a:lnTo>
                    <a:pt x="45" y="276"/>
                  </a:lnTo>
                  <a:lnTo>
                    <a:pt x="45" y="276"/>
                  </a:lnTo>
                  <a:lnTo>
                    <a:pt x="35" y="264"/>
                  </a:lnTo>
                  <a:lnTo>
                    <a:pt x="26" y="251"/>
                  </a:lnTo>
                  <a:lnTo>
                    <a:pt x="18" y="237"/>
                  </a:lnTo>
                  <a:lnTo>
                    <a:pt x="12" y="223"/>
                  </a:lnTo>
                  <a:lnTo>
                    <a:pt x="6" y="208"/>
                  </a:lnTo>
                  <a:lnTo>
                    <a:pt x="3" y="192"/>
                  </a:lnTo>
                  <a:lnTo>
                    <a:pt x="1" y="177"/>
                  </a:lnTo>
                  <a:lnTo>
                    <a:pt x="0" y="160"/>
                  </a:lnTo>
                  <a:lnTo>
                    <a:pt x="0" y="160"/>
                  </a:lnTo>
                  <a:lnTo>
                    <a:pt x="1" y="143"/>
                  </a:lnTo>
                  <a:lnTo>
                    <a:pt x="4" y="127"/>
                  </a:lnTo>
                  <a:lnTo>
                    <a:pt x="9" y="112"/>
                  </a:lnTo>
                  <a:lnTo>
                    <a:pt x="15" y="97"/>
                  </a:lnTo>
                  <a:lnTo>
                    <a:pt x="21" y="83"/>
                  </a:lnTo>
                  <a:lnTo>
                    <a:pt x="30" y="70"/>
                  </a:lnTo>
                  <a:lnTo>
                    <a:pt x="41" y="58"/>
                  </a:lnTo>
                  <a:lnTo>
                    <a:pt x="51" y="45"/>
                  </a:lnTo>
                  <a:lnTo>
                    <a:pt x="51" y="45"/>
                  </a:lnTo>
                  <a:lnTo>
                    <a:pt x="63" y="35"/>
                  </a:lnTo>
                  <a:lnTo>
                    <a:pt x="77" y="26"/>
                  </a:lnTo>
                  <a:lnTo>
                    <a:pt x="90" y="17"/>
                  </a:lnTo>
                  <a:lnTo>
                    <a:pt x="106" y="11"/>
                  </a:lnTo>
                  <a:lnTo>
                    <a:pt x="121" y="6"/>
                  </a:lnTo>
                  <a:lnTo>
                    <a:pt x="136" y="2"/>
                  </a:lnTo>
                  <a:lnTo>
                    <a:pt x="152" y="0"/>
                  </a:lnTo>
                  <a:lnTo>
                    <a:pt x="169" y="0"/>
                  </a:lnTo>
                  <a:lnTo>
                    <a:pt x="169" y="0"/>
                  </a:lnTo>
                  <a:lnTo>
                    <a:pt x="185" y="2"/>
                  </a:lnTo>
                  <a:lnTo>
                    <a:pt x="201" y="3"/>
                  </a:lnTo>
                  <a:lnTo>
                    <a:pt x="217" y="8"/>
                  </a:lnTo>
                  <a:lnTo>
                    <a:pt x="232" y="14"/>
                  </a:lnTo>
                  <a:lnTo>
                    <a:pt x="246" y="21"/>
                  </a:lnTo>
                  <a:lnTo>
                    <a:pt x="259" y="30"/>
                  </a:lnTo>
                  <a:lnTo>
                    <a:pt x="271" y="39"/>
                  </a:lnTo>
                  <a:lnTo>
                    <a:pt x="284" y="50"/>
                  </a:lnTo>
                  <a:lnTo>
                    <a:pt x="293" y="62"/>
                  </a:lnTo>
                  <a:lnTo>
                    <a:pt x="303" y="76"/>
                  </a:lnTo>
                  <a:lnTo>
                    <a:pt x="311" y="89"/>
                  </a:lnTo>
                  <a:lnTo>
                    <a:pt x="317" y="103"/>
                  </a:lnTo>
                  <a:lnTo>
                    <a:pt x="323" y="119"/>
                  </a:lnTo>
                  <a:lnTo>
                    <a:pt x="326" y="134"/>
                  </a:lnTo>
                  <a:lnTo>
                    <a:pt x="327" y="151"/>
                  </a:lnTo>
                  <a:lnTo>
                    <a:pt x="329" y="168"/>
                  </a:lnTo>
                  <a:lnTo>
                    <a:pt x="329" y="168"/>
                  </a:lnTo>
                  <a:lnTo>
                    <a:pt x="327" y="184"/>
                  </a:lnTo>
                  <a:lnTo>
                    <a:pt x="324" y="199"/>
                  </a:lnTo>
                  <a:lnTo>
                    <a:pt x="320" y="216"/>
                  </a:lnTo>
                  <a:lnTo>
                    <a:pt x="314" y="229"/>
                  </a:lnTo>
                  <a:lnTo>
                    <a:pt x="308" y="245"/>
                  </a:lnTo>
                  <a:lnTo>
                    <a:pt x="299" y="257"/>
                  </a:lnTo>
                  <a:lnTo>
                    <a:pt x="290" y="270"/>
                  </a:lnTo>
                  <a:lnTo>
                    <a:pt x="279" y="281"/>
                  </a:lnTo>
                  <a:lnTo>
                    <a:pt x="267" y="291"/>
                  </a:lnTo>
                  <a:lnTo>
                    <a:pt x="255" y="300"/>
                  </a:lnTo>
                  <a:lnTo>
                    <a:pt x="241" y="308"/>
                  </a:lnTo>
                  <a:lnTo>
                    <a:pt x="228" y="315"/>
                  </a:lnTo>
                  <a:lnTo>
                    <a:pt x="213" y="320"/>
                  </a:lnTo>
                  <a:lnTo>
                    <a:pt x="198" y="324"/>
                  </a:lnTo>
                  <a:lnTo>
                    <a:pt x="181" y="326"/>
                  </a:lnTo>
                  <a:lnTo>
                    <a:pt x="164" y="327"/>
                  </a:lnTo>
                  <a:lnTo>
                    <a:pt x="164" y="327"/>
                  </a:lnTo>
                  <a:close/>
                  <a:moveTo>
                    <a:pt x="164" y="18"/>
                  </a:moveTo>
                  <a:lnTo>
                    <a:pt x="164" y="18"/>
                  </a:lnTo>
                  <a:lnTo>
                    <a:pt x="151" y="18"/>
                  </a:lnTo>
                  <a:lnTo>
                    <a:pt x="137" y="20"/>
                  </a:lnTo>
                  <a:lnTo>
                    <a:pt x="124" y="24"/>
                  </a:lnTo>
                  <a:lnTo>
                    <a:pt x="110" y="29"/>
                  </a:lnTo>
                  <a:lnTo>
                    <a:pt x="98" y="33"/>
                  </a:lnTo>
                  <a:lnTo>
                    <a:pt x="86" y="41"/>
                  </a:lnTo>
                  <a:lnTo>
                    <a:pt x="74" y="48"/>
                  </a:lnTo>
                  <a:lnTo>
                    <a:pt x="63" y="58"/>
                  </a:lnTo>
                  <a:lnTo>
                    <a:pt x="63" y="58"/>
                  </a:lnTo>
                  <a:lnTo>
                    <a:pt x="54" y="68"/>
                  </a:lnTo>
                  <a:lnTo>
                    <a:pt x="45" y="80"/>
                  </a:lnTo>
                  <a:lnTo>
                    <a:pt x="38" y="92"/>
                  </a:lnTo>
                  <a:lnTo>
                    <a:pt x="32" y="104"/>
                  </a:lnTo>
                  <a:lnTo>
                    <a:pt x="26" y="118"/>
                  </a:lnTo>
                  <a:lnTo>
                    <a:pt x="23" y="131"/>
                  </a:lnTo>
                  <a:lnTo>
                    <a:pt x="20" y="145"/>
                  </a:lnTo>
                  <a:lnTo>
                    <a:pt x="18" y="160"/>
                  </a:lnTo>
                  <a:lnTo>
                    <a:pt x="18" y="160"/>
                  </a:lnTo>
                  <a:lnTo>
                    <a:pt x="20" y="175"/>
                  </a:lnTo>
                  <a:lnTo>
                    <a:pt x="21" y="189"/>
                  </a:lnTo>
                  <a:lnTo>
                    <a:pt x="24" y="202"/>
                  </a:lnTo>
                  <a:lnTo>
                    <a:pt x="29" y="216"/>
                  </a:lnTo>
                  <a:lnTo>
                    <a:pt x="35" y="229"/>
                  </a:lnTo>
                  <a:lnTo>
                    <a:pt x="41" y="241"/>
                  </a:lnTo>
                  <a:lnTo>
                    <a:pt x="50" y="254"/>
                  </a:lnTo>
                  <a:lnTo>
                    <a:pt x="59" y="264"/>
                  </a:lnTo>
                  <a:lnTo>
                    <a:pt x="59" y="264"/>
                  </a:lnTo>
                  <a:lnTo>
                    <a:pt x="69" y="275"/>
                  </a:lnTo>
                  <a:lnTo>
                    <a:pt x="81" y="284"/>
                  </a:lnTo>
                  <a:lnTo>
                    <a:pt x="93" y="291"/>
                  </a:lnTo>
                  <a:lnTo>
                    <a:pt x="106" y="297"/>
                  </a:lnTo>
                  <a:lnTo>
                    <a:pt x="119" y="302"/>
                  </a:lnTo>
                  <a:lnTo>
                    <a:pt x="133" y="306"/>
                  </a:lnTo>
                  <a:lnTo>
                    <a:pt x="146" y="308"/>
                  </a:lnTo>
                  <a:lnTo>
                    <a:pt x="161" y="309"/>
                  </a:lnTo>
                  <a:lnTo>
                    <a:pt x="161" y="309"/>
                  </a:lnTo>
                  <a:lnTo>
                    <a:pt x="176" y="309"/>
                  </a:lnTo>
                  <a:lnTo>
                    <a:pt x="190" y="306"/>
                  </a:lnTo>
                  <a:lnTo>
                    <a:pt x="205" y="303"/>
                  </a:lnTo>
                  <a:lnTo>
                    <a:pt x="217" y="299"/>
                  </a:lnTo>
                  <a:lnTo>
                    <a:pt x="231" y="293"/>
                  </a:lnTo>
                  <a:lnTo>
                    <a:pt x="243" y="287"/>
                  </a:lnTo>
                  <a:lnTo>
                    <a:pt x="255" y="278"/>
                  </a:lnTo>
                  <a:lnTo>
                    <a:pt x="265" y="269"/>
                  </a:lnTo>
                  <a:lnTo>
                    <a:pt x="274" y="258"/>
                  </a:lnTo>
                  <a:lnTo>
                    <a:pt x="284" y="248"/>
                  </a:lnTo>
                  <a:lnTo>
                    <a:pt x="291" y="235"/>
                  </a:lnTo>
                  <a:lnTo>
                    <a:pt x="297" y="223"/>
                  </a:lnTo>
                  <a:lnTo>
                    <a:pt x="303" y="210"/>
                  </a:lnTo>
                  <a:lnTo>
                    <a:pt x="306" y="196"/>
                  </a:lnTo>
                  <a:lnTo>
                    <a:pt x="309" y="181"/>
                  </a:lnTo>
                  <a:lnTo>
                    <a:pt x="311" y="168"/>
                  </a:lnTo>
                  <a:lnTo>
                    <a:pt x="311" y="168"/>
                  </a:lnTo>
                  <a:lnTo>
                    <a:pt x="309" y="153"/>
                  </a:lnTo>
                  <a:lnTo>
                    <a:pt x="308" y="137"/>
                  </a:lnTo>
                  <a:lnTo>
                    <a:pt x="305" y="124"/>
                  </a:lnTo>
                  <a:lnTo>
                    <a:pt x="300" y="110"/>
                  </a:lnTo>
                  <a:lnTo>
                    <a:pt x="294" y="97"/>
                  </a:lnTo>
                  <a:lnTo>
                    <a:pt x="287" y="85"/>
                  </a:lnTo>
                  <a:lnTo>
                    <a:pt x="279" y="74"/>
                  </a:lnTo>
                  <a:lnTo>
                    <a:pt x="270" y="64"/>
                  </a:lnTo>
                  <a:lnTo>
                    <a:pt x="259" y="53"/>
                  </a:lnTo>
                  <a:lnTo>
                    <a:pt x="249" y="45"/>
                  </a:lnTo>
                  <a:lnTo>
                    <a:pt x="237" y="38"/>
                  </a:lnTo>
                  <a:lnTo>
                    <a:pt x="225" y="30"/>
                  </a:lnTo>
                  <a:lnTo>
                    <a:pt x="211" y="26"/>
                  </a:lnTo>
                  <a:lnTo>
                    <a:pt x="198" y="21"/>
                  </a:lnTo>
                  <a:lnTo>
                    <a:pt x="182" y="20"/>
                  </a:lnTo>
                  <a:lnTo>
                    <a:pt x="167" y="18"/>
                  </a:lnTo>
                  <a:lnTo>
                    <a:pt x="167" y="18"/>
                  </a:lnTo>
                  <a:lnTo>
                    <a:pt x="164" y="18"/>
                  </a:lnTo>
                  <a:lnTo>
                    <a:pt x="164" y="18"/>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1" name="Freeform 89"/>
            <p:cNvSpPr>
              <a:spLocks/>
            </p:cNvSpPr>
            <p:nvPr/>
          </p:nvSpPr>
          <p:spPr bwMode="auto">
            <a:xfrm>
              <a:off x="3810" y="2016"/>
              <a:ext cx="70" cy="10"/>
            </a:xfrm>
            <a:custGeom>
              <a:avLst/>
              <a:gdLst/>
              <a:ahLst/>
              <a:cxnLst>
                <a:cxn ang="0">
                  <a:pos x="143" y="21"/>
                </a:cxn>
                <a:cxn ang="0">
                  <a:pos x="143" y="21"/>
                </a:cxn>
                <a:cxn ang="0">
                  <a:pos x="143" y="21"/>
                </a:cxn>
                <a:cxn ang="0">
                  <a:pos x="9" y="18"/>
                </a:cxn>
                <a:cxn ang="0">
                  <a:pos x="9" y="18"/>
                </a:cxn>
                <a:cxn ang="0">
                  <a:pos x="6" y="18"/>
                </a:cxn>
                <a:cxn ang="0">
                  <a:pos x="3" y="15"/>
                </a:cxn>
                <a:cxn ang="0">
                  <a:pos x="1" y="12"/>
                </a:cxn>
                <a:cxn ang="0">
                  <a:pos x="0" y="9"/>
                </a:cxn>
                <a:cxn ang="0">
                  <a:pos x="0" y="9"/>
                </a:cxn>
                <a:cxn ang="0">
                  <a:pos x="1" y="6"/>
                </a:cxn>
                <a:cxn ang="0">
                  <a:pos x="3" y="3"/>
                </a:cxn>
                <a:cxn ang="0">
                  <a:pos x="6" y="1"/>
                </a:cxn>
                <a:cxn ang="0">
                  <a:pos x="9" y="0"/>
                </a:cxn>
                <a:cxn ang="0">
                  <a:pos x="9" y="0"/>
                </a:cxn>
                <a:cxn ang="0">
                  <a:pos x="9" y="0"/>
                </a:cxn>
                <a:cxn ang="0">
                  <a:pos x="143" y="3"/>
                </a:cxn>
                <a:cxn ang="0">
                  <a:pos x="143" y="3"/>
                </a:cxn>
                <a:cxn ang="0">
                  <a:pos x="146" y="4"/>
                </a:cxn>
                <a:cxn ang="0">
                  <a:pos x="149" y="6"/>
                </a:cxn>
                <a:cxn ang="0">
                  <a:pos x="151" y="9"/>
                </a:cxn>
                <a:cxn ang="0">
                  <a:pos x="152" y="12"/>
                </a:cxn>
                <a:cxn ang="0">
                  <a:pos x="152" y="12"/>
                </a:cxn>
                <a:cxn ang="0">
                  <a:pos x="151" y="16"/>
                </a:cxn>
                <a:cxn ang="0">
                  <a:pos x="149" y="19"/>
                </a:cxn>
                <a:cxn ang="0">
                  <a:pos x="146" y="21"/>
                </a:cxn>
                <a:cxn ang="0">
                  <a:pos x="143" y="21"/>
                </a:cxn>
                <a:cxn ang="0">
                  <a:pos x="143" y="21"/>
                </a:cxn>
              </a:cxnLst>
              <a:rect l="0" t="0" r="r" b="b"/>
              <a:pathLst>
                <a:path w="152" h="21">
                  <a:moveTo>
                    <a:pt x="143" y="21"/>
                  </a:moveTo>
                  <a:lnTo>
                    <a:pt x="143" y="21"/>
                  </a:lnTo>
                  <a:lnTo>
                    <a:pt x="143" y="21"/>
                  </a:lnTo>
                  <a:lnTo>
                    <a:pt x="9" y="18"/>
                  </a:lnTo>
                  <a:lnTo>
                    <a:pt x="9" y="18"/>
                  </a:lnTo>
                  <a:lnTo>
                    <a:pt x="6" y="18"/>
                  </a:lnTo>
                  <a:lnTo>
                    <a:pt x="3" y="15"/>
                  </a:lnTo>
                  <a:lnTo>
                    <a:pt x="1" y="12"/>
                  </a:lnTo>
                  <a:lnTo>
                    <a:pt x="0" y="9"/>
                  </a:lnTo>
                  <a:lnTo>
                    <a:pt x="0" y="9"/>
                  </a:lnTo>
                  <a:lnTo>
                    <a:pt x="1" y="6"/>
                  </a:lnTo>
                  <a:lnTo>
                    <a:pt x="3" y="3"/>
                  </a:lnTo>
                  <a:lnTo>
                    <a:pt x="6" y="1"/>
                  </a:lnTo>
                  <a:lnTo>
                    <a:pt x="9" y="0"/>
                  </a:lnTo>
                  <a:lnTo>
                    <a:pt x="9" y="0"/>
                  </a:lnTo>
                  <a:lnTo>
                    <a:pt x="9" y="0"/>
                  </a:lnTo>
                  <a:lnTo>
                    <a:pt x="143" y="3"/>
                  </a:lnTo>
                  <a:lnTo>
                    <a:pt x="143" y="3"/>
                  </a:lnTo>
                  <a:lnTo>
                    <a:pt x="146" y="4"/>
                  </a:lnTo>
                  <a:lnTo>
                    <a:pt x="149" y="6"/>
                  </a:lnTo>
                  <a:lnTo>
                    <a:pt x="151" y="9"/>
                  </a:lnTo>
                  <a:lnTo>
                    <a:pt x="152" y="12"/>
                  </a:lnTo>
                  <a:lnTo>
                    <a:pt x="152" y="12"/>
                  </a:lnTo>
                  <a:lnTo>
                    <a:pt x="151" y="16"/>
                  </a:lnTo>
                  <a:lnTo>
                    <a:pt x="149" y="19"/>
                  </a:lnTo>
                  <a:lnTo>
                    <a:pt x="146" y="21"/>
                  </a:lnTo>
                  <a:lnTo>
                    <a:pt x="143" y="21"/>
                  </a:lnTo>
                  <a:lnTo>
                    <a:pt x="143" y="21"/>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2" name="Freeform 90"/>
            <p:cNvSpPr>
              <a:spLocks/>
            </p:cNvSpPr>
            <p:nvPr/>
          </p:nvSpPr>
          <p:spPr bwMode="auto">
            <a:xfrm>
              <a:off x="3876" y="1999"/>
              <a:ext cx="113" cy="47"/>
            </a:xfrm>
            <a:custGeom>
              <a:avLst/>
              <a:gdLst/>
              <a:ahLst/>
              <a:cxnLst>
                <a:cxn ang="0">
                  <a:pos x="249" y="47"/>
                </a:cxn>
                <a:cxn ang="0">
                  <a:pos x="249" y="64"/>
                </a:cxn>
                <a:cxn ang="0">
                  <a:pos x="249" y="64"/>
                </a:cxn>
                <a:cxn ang="0">
                  <a:pos x="247" y="71"/>
                </a:cxn>
                <a:cxn ang="0">
                  <a:pos x="244" y="79"/>
                </a:cxn>
                <a:cxn ang="0">
                  <a:pos x="241" y="86"/>
                </a:cxn>
                <a:cxn ang="0">
                  <a:pos x="235" y="92"/>
                </a:cxn>
                <a:cxn ang="0">
                  <a:pos x="229" y="97"/>
                </a:cxn>
                <a:cxn ang="0">
                  <a:pos x="222" y="101"/>
                </a:cxn>
                <a:cxn ang="0">
                  <a:pos x="214" y="103"/>
                </a:cxn>
                <a:cxn ang="0">
                  <a:pos x="205" y="103"/>
                </a:cxn>
                <a:cxn ang="0">
                  <a:pos x="39" y="100"/>
                </a:cxn>
                <a:cxn ang="0">
                  <a:pos x="39" y="100"/>
                </a:cxn>
                <a:cxn ang="0">
                  <a:pos x="32" y="98"/>
                </a:cxn>
                <a:cxn ang="0">
                  <a:pos x="24" y="95"/>
                </a:cxn>
                <a:cxn ang="0">
                  <a:pos x="17" y="92"/>
                </a:cxn>
                <a:cxn ang="0">
                  <a:pos x="11" y="86"/>
                </a:cxn>
                <a:cxn ang="0">
                  <a:pos x="6" y="80"/>
                </a:cxn>
                <a:cxn ang="0">
                  <a:pos x="2" y="73"/>
                </a:cxn>
                <a:cxn ang="0">
                  <a:pos x="0" y="65"/>
                </a:cxn>
                <a:cxn ang="0">
                  <a:pos x="0" y="58"/>
                </a:cxn>
                <a:cxn ang="0">
                  <a:pos x="0" y="41"/>
                </a:cxn>
                <a:cxn ang="0">
                  <a:pos x="0" y="41"/>
                </a:cxn>
                <a:cxn ang="0">
                  <a:pos x="2" y="34"/>
                </a:cxn>
                <a:cxn ang="0">
                  <a:pos x="3" y="24"/>
                </a:cxn>
                <a:cxn ang="0">
                  <a:pos x="8" y="18"/>
                </a:cxn>
                <a:cxn ang="0">
                  <a:pos x="12" y="12"/>
                </a:cxn>
                <a:cxn ang="0">
                  <a:pos x="20" y="8"/>
                </a:cxn>
                <a:cxn ang="0">
                  <a:pos x="26" y="3"/>
                </a:cxn>
                <a:cxn ang="0">
                  <a:pos x="33" y="2"/>
                </a:cxn>
                <a:cxn ang="0">
                  <a:pos x="42" y="0"/>
                </a:cxn>
                <a:cxn ang="0">
                  <a:pos x="208" y="5"/>
                </a:cxn>
                <a:cxn ang="0">
                  <a:pos x="208" y="5"/>
                </a:cxn>
                <a:cxn ang="0">
                  <a:pos x="217" y="5"/>
                </a:cxn>
                <a:cxn ang="0">
                  <a:pos x="225" y="8"/>
                </a:cxn>
                <a:cxn ang="0">
                  <a:pos x="231" y="12"/>
                </a:cxn>
                <a:cxn ang="0">
                  <a:pos x="237" y="17"/>
                </a:cxn>
                <a:cxn ang="0">
                  <a:pos x="243" y="23"/>
                </a:cxn>
                <a:cxn ang="0">
                  <a:pos x="246" y="31"/>
                </a:cxn>
                <a:cxn ang="0">
                  <a:pos x="247" y="38"/>
                </a:cxn>
                <a:cxn ang="0">
                  <a:pos x="249" y="47"/>
                </a:cxn>
                <a:cxn ang="0">
                  <a:pos x="249" y="47"/>
                </a:cxn>
              </a:cxnLst>
              <a:rect l="0" t="0" r="r" b="b"/>
              <a:pathLst>
                <a:path w="249" h="103">
                  <a:moveTo>
                    <a:pt x="249" y="47"/>
                  </a:moveTo>
                  <a:lnTo>
                    <a:pt x="249" y="64"/>
                  </a:lnTo>
                  <a:lnTo>
                    <a:pt x="249" y="64"/>
                  </a:lnTo>
                  <a:lnTo>
                    <a:pt x="247" y="71"/>
                  </a:lnTo>
                  <a:lnTo>
                    <a:pt x="244" y="79"/>
                  </a:lnTo>
                  <a:lnTo>
                    <a:pt x="241" y="86"/>
                  </a:lnTo>
                  <a:lnTo>
                    <a:pt x="235" y="92"/>
                  </a:lnTo>
                  <a:lnTo>
                    <a:pt x="229" y="97"/>
                  </a:lnTo>
                  <a:lnTo>
                    <a:pt x="222" y="101"/>
                  </a:lnTo>
                  <a:lnTo>
                    <a:pt x="214" y="103"/>
                  </a:lnTo>
                  <a:lnTo>
                    <a:pt x="205" y="103"/>
                  </a:lnTo>
                  <a:lnTo>
                    <a:pt x="39" y="100"/>
                  </a:lnTo>
                  <a:lnTo>
                    <a:pt x="39" y="100"/>
                  </a:lnTo>
                  <a:lnTo>
                    <a:pt x="32" y="98"/>
                  </a:lnTo>
                  <a:lnTo>
                    <a:pt x="24" y="95"/>
                  </a:lnTo>
                  <a:lnTo>
                    <a:pt x="17" y="92"/>
                  </a:lnTo>
                  <a:lnTo>
                    <a:pt x="11" y="86"/>
                  </a:lnTo>
                  <a:lnTo>
                    <a:pt x="6" y="80"/>
                  </a:lnTo>
                  <a:lnTo>
                    <a:pt x="2" y="73"/>
                  </a:lnTo>
                  <a:lnTo>
                    <a:pt x="0" y="65"/>
                  </a:lnTo>
                  <a:lnTo>
                    <a:pt x="0" y="58"/>
                  </a:lnTo>
                  <a:lnTo>
                    <a:pt x="0" y="41"/>
                  </a:lnTo>
                  <a:lnTo>
                    <a:pt x="0" y="41"/>
                  </a:lnTo>
                  <a:lnTo>
                    <a:pt x="2" y="34"/>
                  </a:lnTo>
                  <a:lnTo>
                    <a:pt x="3" y="24"/>
                  </a:lnTo>
                  <a:lnTo>
                    <a:pt x="8" y="18"/>
                  </a:lnTo>
                  <a:lnTo>
                    <a:pt x="12" y="12"/>
                  </a:lnTo>
                  <a:lnTo>
                    <a:pt x="20" y="8"/>
                  </a:lnTo>
                  <a:lnTo>
                    <a:pt x="26" y="3"/>
                  </a:lnTo>
                  <a:lnTo>
                    <a:pt x="33" y="2"/>
                  </a:lnTo>
                  <a:lnTo>
                    <a:pt x="42" y="0"/>
                  </a:lnTo>
                  <a:lnTo>
                    <a:pt x="208" y="5"/>
                  </a:lnTo>
                  <a:lnTo>
                    <a:pt x="208" y="5"/>
                  </a:lnTo>
                  <a:lnTo>
                    <a:pt x="217" y="5"/>
                  </a:lnTo>
                  <a:lnTo>
                    <a:pt x="225" y="8"/>
                  </a:lnTo>
                  <a:lnTo>
                    <a:pt x="231" y="12"/>
                  </a:lnTo>
                  <a:lnTo>
                    <a:pt x="237" y="17"/>
                  </a:lnTo>
                  <a:lnTo>
                    <a:pt x="243" y="23"/>
                  </a:lnTo>
                  <a:lnTo>
                    <a:pt x="246" y="31"/>
                  </a:lnTo>
                  <a:lnTo>
                    <a:pt x="247" y="38"/>
                  </a:lnTo>
                  <a:lnTo>
                    <a:pt x="249" y="47"/>
                  </a:lnTo>
                  <a:lnTo>
                    <a:pt x="249" y="47"/>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3" name="Freeform 91"/>
            <p:cNvSpPr>
              <a:spLocks noEditPoints="1"/>
            </p:cNvSpPr>
            <p:nvPr/>
          </p:nvSpPr>
          <p:spPr bwMode="auto">
            <a:xfrm>
              <a:off x="3872" y="1996"/>
              <a:ext cx="122" cy="55"/>
            </a:xfrm>
            <a:custGeom>
              <a:avLst/>
              <a:gdLst/>
              <a:ahLst/>
              <a:cxnLst>
                <a:cxn ang="0">
                  <a:pos x="216" y="121"/>
                </a:cxn>
                <a:cxn ang="0">
                  <a:pos x="48" y="118"/>
                </a:cxn>
                <a:cxn ang="0">
                  <a:pos x="39" y="116"/>
                </a:cxn>
                <a:cxn ang="0">
                  <a:pos x="21" y="109"/>
                </a:cxn>
                <a:cxn ang="0">
                  <a:pos x="8" y="94"/>
                </a:cxn>
                <a:cxn ang="0">
                  <a:pos x="0" y="76"/>
                </a:cxn>
                <a:cxn ang="0">
                  <a:pos x="0" y="50"/>
                </a:cxn>
                <a:cxn ang="0">
                  <a:pos x="2" y="40"/>
                </a:cxn>
                <a:cxn ang="0">
                  <a:pos x="9" y="23"/>
                </a:cxn>
                <a:cxn ang="0">
                  <a:pos x="23" y="9"/>
                </a:cxn>
                <a:cxn ang="0">
                  <a:pos x="41" y="2"/>
                </a:cxn>
                <a:cxn ang="0">
                  <a:pos x="50" y="0"/>
                </a:cxn>
                <a:cxn ang="0">
                  <a:pos x="217" y="5"/>
                </a:cxn>
                <a:cxn ang="0">
                  <a:pos x="228" y="6"/>
                </a:cxn>
                <a:cxn ang="0">
                  <a:pos x="246" y="14"/>
                </a:cxn>
                <a:cxn ang="0">
                  <a:pos x="259" y="27"/>
                </a:cxn>
                <a:cxn ang="0">
                  <a:pos x="266" y="46"/>
                </a:cxn>
                <a:cxn ang="0">
                  <a:pos x="267" y="56"/>
                </a:cxn>
                <a:cxn ang="0">
                  <a:pos x="267" y="73"/>
                </a:cxn>
                <a:cxn ang="0">
                  <a:pos x="263" y="91"/>
                </a:cxn>
                <a:cxn ang="0">
                  <a:pos x="250" y="107"/>
                </a:cxn>
                <a:cxn ang="0">
                  <a:pos x="243" y="113"/>
                </a:cxn>
                <a:cxn ang="0">
                  <a:pos x="226" y="121"/>
                </a:cxn>
                <a:cxn ang="0">
                  <a:pos x="216" y="121"/>
                </a:cxn>
                <a:cxn ang="0">
                  <a:pos x="50" y="18"/>
                </a:cxn>
                <a:cxn ang="0">
                  <a:pos x="38" y="21"/>
                </a:cxn>
                <a:cxn ang="0">
                  <a:pos x="27" y="27"/>
                </a:cxn>
                <a:cxn ang="0">
                  <a:pos x="21" y="38"/>
                </a:cxn>
                <a:cxn ang="0">
                  <a:pos x="18" y="50"/>
                </a:cxn>
                <a:cxn ang="0">
                  <a:pos x="18" y="67"/>
                </a:cxn>
                <a:cxn ang="0">
                  <a:pos x="20" y="79"/>
                </a:cxn>
                <a:cxn ang="0">
                  <a:pos x="27" y="89"/>
                </a:cxn>
                <a:cxn ang="0">
                  <a:pos x="36" y="97"/>
                </a:cxn>
                <a:cxn ang="0">
                  <a:pos x="50" y="100"/>
                </a:cxn>
                <a:cxn ang="0">
                  <a:pos x="216" y="103"/>
                </a:cxn>
                <a:cxn ang="0">
                  <a:pos x="228" y="101"/>
                </a:cxn>
                <a:cxn ang="0">
                  <a:pos x="238" y="94"/>
                </a:cxn>
                <a:cxn ang="0">
                  <a:pos x="243" y="89"/>
                </a:cxn>
                <a:cxn ang="0">
                  <a:pos x="247" y="79"/>
                </a:cxn>
                <a:cxn ang="0">
                  <a:pos x="249" y="56"/>
                </a:cxn>
                <a:cxn ang="0">
                  <a:pos x="249" y="49"/>
                </a:cxn>
                <a:cxn ang="0">
                  <a:pos x="244" y="38"/>
                </a:cxn>
                <a:cxn ang="0">
                  <a:pos x="235" y="29"/>
                </a:cxn>
                <a:cxn ang="0">
                  <a:pos x="223" y="23"/>
                </a:cxn>
                <a:cxn ang="0">
                  <a:pos x="51" y="18"/>
                </a:cxn>
                <a:cxn ang="0">
                  <a:pos x="50" y="18"/>
                </a:cxn>
                <a:cxn ang="0">
                  <a:pos x="258" y="56"/>
                </a:cxn>
                <a:cxn ang="0">
                  <a:pos x="258" y="56"/>
                </a:cxn>
              </a:cxnLst>
              <a:rect l="0" t="0" r="r" b="b"/>
              <a:pathLst>
                <a:path w="267" h="121">
                  <a:moveTo>
                    <a:pt x="216" y="121"/>
                  </a:moveTo>
                  <a:lnTo>
                    <a:pt x="216" y="121"/>
                  </a:lnTo>
                  <a:lnTo>
                    <a:pt x="214" y="121"/>
                  </a:lnTo>
                  <a:lnTo>
                    <a:pt x="48" y="118"/>
                  </a:lnTo>
                  <a:lnTo>
                    <a:pt x="48" y="118"/>
                  </a:lnTo>
                  <a:lnTo>
                    <a:pt x="39" y="116"/>
                  </a:lnTo>
                  <a:lnTo>
                    <a:pt x="29" y="113"/>
                  </a:lnTo>
                  <a:lnTo>
                    <a:pt x="21" y="109"/>
                  </a:lnTo>
                  <a:lnTo>
                    <a:pt x="14" y="101"/>
                  </a:lnTo>
                  <a:lnTo>
                    <a:pt x="8" y="94"/>
                  </a:lnTo>
                  <a:lnTo>
                    <a:pt x="3" y="86"/>
                  </a:lnTo>
                  <a:lnTo>
                    <a:pt x="0" y="76"/>
                  </a:lnTo>
                  <a:lnTo>
                    <a:pt x="0" y="67"/>
                  </a:lnTo>
                  <a:lnTo>
                    <a:pt x="0" y="50"/>
                  </a:lnTo>
                  <a:lnTo>
                    <a:pt x="0" y="50"/>
                  </a:lnTo>
                  <a:lnTo>
                    <a:pt x="2" y="40"/>
                  </a:lnTo>
                  <a:lnTo>
                    <a:pt x="5" y="30"/>
                  </a:lnTo>
                  <a:lnTo>
                    <a:pt x="9" y="23"/>
                  </a:lnTo>
                  <a:lnTo>
                    <a:pt x="15" y="15"/>
                  </a:lnTo>
                  <a:lnTo>
                    <a:pt x="23" y="9"/>
                  </a:lnTo>
                  <a:lnTo>
                    <a:pt x="32" y="5"/>
                  </a:lnTo>
                  <a:lnTo>
                    <a:pt x="41" y="2"/>
                  </a:lnTo>
                  <a:lnTo>
                    <a:pt x="50" y="0"/>
                  </a:lnTo>
                  <a:lnTo>
                    <a:pt x="50" y="0"/>
                  </a:lnTo>
                  <a:lnTo>
                    <a:pt x="51" y="0"/>
                  </a:lnTo>
                  <a:lnTo>
                    <a:pt x="217" y="5"/>
                  </a:lnTo>
                  <a:lnTo>
                    <a:pt x="217" y="5"/>
                  </a:lnTo>
                  <a:lnTo>
                    <a:pt x="228" y="6"/>
                  </a:lnTo>
                  <a:lnTo>
                    <a:pt x="237" y="9"/>
                  </a:lnTo>
                  <a:lnTo>
                    <a:pt x="246" y="14"/>
                  </a:lnTo>
                  <a:lnTo>
                    <a:pt x="253" y="20"/>
                  </a:lnTo>
                  <a:lnTo>
                    <a:pt x="259" y="27"/>
                  </a:lnTo>
                  <a:lnTo>
                    <a:pt x="264" y="37"/>
                  </a:lnTo>
                  <a:lnTo>
                    <a:pt x="266" y="46"/>
                  </a:lnTo>
                  <a:lnTo>
                    <a:pt x="267" y="56"/>
                  </a:lnTo>
                  <a:lnTo>
                    <a:pt x="267" y="56"/>
                  </a:lnTo>
                  <a:lnTo>
                    <a:pt x="267" y="73"/>
                  </a:lnTo>
                  <a:lnTo>
                    <a:pt x="267" y="73"/>
                  </a:lnTo>
                  <a:lnTo>
                    <a:pt x="266" y="82"/>
                  </a:lnTo>
                  <a:lnTo>
                    <a:pt x="263" y="91"/>
                  </a:lnTo>
                  <a:lnTo>
                    <a:pt x="258" y="100"/>
                  </a:lnTo>
                  <a:lnTo>
                    <a:pt x="250" y="107"/>
                  </a:lnTo>
                  <a:lnTo>
                    <a:pt x="250" y="107"/>
                  </a:lnTo>
                  <a:lnTo>
                    <a:pt x="243" y="113"/>
                  </a:lnTo>
                  <a:lnTo>
                    <a:pt x="235" y="118"/>
                  </a:lnTo>
                  <a:lnTo>
                    <a:pt x="226" y="121"/>
                  </a:lnTo>
                  <a:lnTo>
                    <a:pt x="216" y="121"/>
                  </a:lnTo>
                  <a:lnTo>
                    <a:pt x="216" y="121"/>
                  </a:lnTo>
                  <a:close/>
                  <a:moveTo>
                    <a:pt x="50" y="18"/>
                  </a:moveTo>
                  <a:lnTo>
                    <a:pt x="50" y="18"/>
                  </a:lnTo>
                  <a:lnTo>
                    <a:pt x="44" y="20"/>
                  </a:lnTo>
                  <a:lnTo>
                    <a:pt x="38" y="21"/>
                  </a:lnTo>
                  <a:lnTo>
                    <a:pt x="32" y="24"/>
                  </a:lnTo>
                  <a:lnTo>
                    <a:pt x="27" y="27"/>
                  </a:lnTo>
                  <a:lnTo>
                    <a:pt x="24" y="32"/>
                  </a:lnTo>
                  <a:lnTo>
                    <a:pt x="21" y="38"/>
                  </a:lnTo>
                  <a:lnTo>
                    <a:pt x="18" y="44"/>
                  </a:lnTo>
                  <a:lnTo>
                    <a:pt x="18" y="50"/>
                  </a:lnTo>
                  <a:lnTo>
                    <a:pt x="18" y="67"/>
                  </a:lnTo>
                  <a:lnTo>
                    <a:pt x="18" y="67"/>
                  </a:lnTo>
                  <a:lnTo>
                    <a:pt x="18" y="73"/>
                  </a:lnTo>
                  <a:lnTo>
                    <a:pt x="20" y="79"/>
                  </a:lnTo>
                  <a:lnTo>
                    <a:pt x="23" y="85"/>
                  </a:lnTo>
                  <a:lnTo>
                    <a:pt x="27" y="89"/>
                  </a:lnTo>
                  <a:lnTo>
                    <a:pt x="32" y="94"/>
                  </a:lnTo>
                  <a:lnTo>
                    <a:pt x="36" y="97"/>
                  </a:lnTo>
                  <a:lnTo>
                    <a:pt x="42" y="98"/>
                  </a:lnTo>
                  <a:lnTo>
                    <a:pt x="50" y="100"/>
                  </a:lnTo>
                  <a:lnTo>
                    <a:pt x="216" y="103"/>
                  </a:lnTo>
                  <a:lnTo>
                    <a:pt x="216" y="103"/>
                  </a:lnTo>
                  <a:lnTo>
                    <a:pt x="222" y="103"/>
                  </a:lnTo>
                  <a:lnTo>
                    <a:pt x="228" y="101"/>
                  </a:lnTo>
                  <a:lnTo>
                    <a:pt x="234" y="98"/>
                  </a:lnTo>
                  <a:lnTo>
                    <a:pt x="238" y="94"/>
                  </a:lnTo>
                  <a:lnTo>
                    <a:pt x="238" y="94"/>
                  </a:lnTo>
                  <a:lnTo>
                    <a:pt x="243" y="89"/>
                  </a:lnTo>
                  <a:lnTo>
                    <a:pt x="246" y="85"/>
                  </a:lnTo>
                  <a:lnTo>
                    <a:pt x="247" y="79"/>
                  </a:lnTo>
                  <a:lnTo>
                    <a:pt x="249" y="71"/>
                  </a:lnTo>
                  <a:lnTo>
                    <a:pt x="249" y="56"/>
                  </a:lnTo>
                  <a:lnTo>
                    <a:pt x="249" y="56"/>
                  </a:lnTo>
                  <a:lnTo>
                    <a:pt x="249" y="49"/>
                  </a:lnTo>
                  <a:lnTo>
                    <a:pt x="246" y="43"/>
                  </a:lnTo>
                  <a:lnTo>
                    <a:pt x="244" y="38"/>
                  </a:lnTo>
                  <a:lnTo>
                    <a:pt x="240" y="32"/>
                  </a:lnTo>
                  <a:lnTo>
                    <a:pt x="235" y="29"/>
                  </a:lnTo>
                  <a:lnTo>
                    <a:pt x="229" y="26"/>
                  </a:lnTo>
                  <a:lnTo>
                    <a:pt x="223" y="23"/>
                  </a:lnTo>
                  <a:lnTo>
                    <a:pt x="217" y="23"/>
                  </a:lnTo>
                  <a:lnTo>
                    <a:pt x="51" y="18"/>
                  </a:lnTo>
                  <a:lnTo>
                    <a:pt x="51" y="18"/>
                  </a:lnTo>
                  <a:lnTo>
                    <a:pt x="50" y="18"/>
                  </a:lnTo>
                  <a:lnTo>
                    <a:pt x="50" y="18"/>
                  </a:lnTo>
                  <a:close/>
                  <a:moveTo>
                    <a:pt x="258" y="56"/>
                  </a:moveTo>
                  <a:lnTo>
                    <a:pt x="258" y="56"/>
                  </a:lnTo>
                  <a:lnTo>
                    <a:pt x="258" y="56"/>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4" name="Rectangle 92"/>
            <p:cNvSpPr>
              <a:spLocks noChangeArrowheads="1"/>
            </p:cNvSpPr>
            <p:nvPr/>
          </p:nvSpPr>
          <p:spPr bwMode="auto">
            <a:xfrm>
              <a:off x="3685" y="1997"/>
              <a:ext cx="72" cy="20"/>
            </a:xfrm>
            <a:prstGeom prst="rect">
              <a:avLst/>
            </a:prstGeom>
            <a:solidFill>
              <a:srgbClr val="292929"/>
            </a:solidFill>
            <a:ln w="9525">
              <a:noFill/>
              <a:miter lim="800000"/>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5" name="Rectangle 93"/>
            <p:cNvSpPr>
              <a:spLocks noChangeArrowheads="1"/>
            </p:cNvSpPr>
            <p:nvPr/>
          </p:nvSpPr>
          <p:spPr bwMode="auto">
            <a:xfrm>
              <a:off x="3685" y="2024"/>
              <a:ext cx="90" cy="21"/>
            </a:xfrm>
            <a:prstGeom prst="rect">
              <a:avLst/>
            </a:prstGeom>
            <a:solidFill>
              <a:srgbClr val="292929"/>
            </a:solidFill>
            <a:ln w="9525">
              <a:noFill/>
              <a:miter lim="800000"/>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6" name="Freeform 94"/>
            <p:cNvSpPr>
              <a:spLocks noEditPoints="1"/>
            </p:cNvSpPr>
            <p:nvPr/>
          </p:nvSpPr>
          <p:spPr bwMode="auto">
            <a:xfrm>
              <a:off x="3781" y="1799"/>
              <a:ext cx="227" cy="220"/>
            </a:xfrm>
            <a:custGeom>
              <a:avLst/>
              <a:gdLst/>
              <a:ahLst/>
              <a:cxnLst>
                <a:cxn ang="0">
                  <a:pos x="472" y="471"/>
                </a:cxn>
                <a:cxn ang="0">
                  <a:pos x="478" y="447"/>
                </a:cxn>
                <a:cxn ang="0">
                  <a:pos x="495" y="447"/>
                </a:cxn>
                <a:cxn ang="0">
                  <a:pos x="486" y="480"/>
                </a:cxn>
                <a:cxn ang="0">
                  <a:pos x="478" y="417"/>
                </a:cxn>
                <a:cxn ang="0">
                  <a:pos x="486" y="381"/>
                </a:cxn>
                <a:cxn ang="0">
                  <a:pos x="495" y="414"/>
                </a:cxn>
                <a:cxn ang="0">
                  <a:pos x="486" y="362"/>
                </a:cxn>
                <a:cxn ang="0">
                  <a:pos x="478" y="326"/>
                </a:cxn>
                <a:cxn ang="0">
                  <a:pos x="495" y="326"/>
                </a:cxn>
                <a:cxn ang="0">
                  <a:pos x="486" y="362"/>
                </a:cxn>
                <a:cxn ang="0">
                  <a:pos x="477" y="293"/>
                </a:cxn>
                <a:cxn ang="0">
                  <a:pos x="486" y="260"/>
                </a:cxn>
                <a:cxn ang="0">
                  <a:pos x="495" y="296"/>
                </a:cxn>
                <a:cxn ang="0">
                  <a:pos x="483" y="240"/>
                </a:cxn>
                <a:cxn ang="0">
                  <a:pos x="480" y="203"/>
                </a:cxn>
                <a:cxn ang="0">
                  <a:pos x="495" y="209"/>
                </a:cxn>
                <a:cxn ang="0">
                  <a:pos x="486" y="242"/>
                </a:cxn>
                <a:cxn ang="0">
                  <a:pos x="477" y="148"/>
                </a:cxn>
                <a:cxn ang="0">
                  <a:pos x="490" y="139"/>
                </a:cxn>
                <a:cxn ang="0">
                  <a:pos x="493" y="178"/>
                </a:cxn>
                <a:cxn ang="0">
                  <a:pos x="480" y="118"/>
                </a:cxn>
                <a:cxn ang="0">
                  <a:pos x="483" y="79"/>
                </a:cxn>
                <a:cxn ang="0">
                  <a:pos x="495" y="112"/>
                </a:cxn>
                <a:cxn ang="0">
                  <a:pos x="9" y="96"/>
                </a:cxn>
                <a:cxn ang="0">
                  <a:pos x="0" y="62"/>
                </a:cxn>
                <a:cxn ang="0">
                  <a:pos x="15" y="56"/>
                </a:cxn>
                <a:cxn ang="0">
                  <a:pos x="12" y="96"/>
                </a:cxn>
                <a:cxn ang="0">
                  <a:pos x="478" y="55"/>
                </a:cxn>
                <a:cxn ang="0">
                  <a:pos x="474" y="29"/>
                </a:cxn>
                <a:cxn ang="0">
                  <a:pos x="489" y="22"/>
                </a:cxn>
                <a:cxn ang="0">
                  <a:pos x="495" y="55"/>
                </a:cxn>
                <a:cxn ang="0">
                  <a:pos x="9" y="35"/>
                </a:cxn>
                <a:cxn ang="0">
                  <a:pos x="9" y="16"/>
                </a:cxn>
                <a:cxn ang="0">
                  <a:pos x="38" y="7"/>
                </a:cxn>
                <a:cxn ang="0">
                  <a:pos x="35" y="20"/>
                </a:cxn>
                <a:cxn ang="0">
                  <a:pos x="454" y="19"/>
                </a:cxn>
                <a:cxn ang="0">
                  <a:pos x="421" y="10"/>
                </a:cxn>
                <a:cxn ang="0">
                  <a:pos x="457" y="2"/>
                </a:cxn>
                <a:cxn ang="0">
                  <a:pos x="457" y="19"/>
                </a:cxn>
                <a:cxn ang="0">
                  <a:pos x="362" y="17"/>
                </a:cxn>
                <a:cxn ang="0">
                  <a:pos x="370" y="0"/>
                </a:cxn>
                <a:cxn ang="0">
                  <a:pos x="403" y="10"/>
                </a:cxn>
                <a:cxn ang="0">
                  <a:pos x="309" y="19"/>
                </a:cxn>
                <a:cxn ang="0">
                  <a:pos x="300" y="7"/>
                </a:cxn>
                <a:cxn ang="0">
                  <a:pos x="339" y="4"/>
                </a:cxn>
                <a:cxn ang="0">
                  <a:pos x="333" y="19"/>
                </a:cxn>
                <a:cxn ang="0">
                  <a:pos x="240" y="14"/>
                </a:cxn>
                <a:cxn ang="0">
                  <a:pos x="273" y="0"/>
                </a:cxn>
                <a:cxn ang="0">
                  <a:pos x="281" y="14"/>
                </a:cxn>
                <a:cxn ang="0">
                  <a:pos x="189" y="19"/>
                </a:cxn>
                <a:cxn ang="0">
                  <a:pos x="181" y="4"/>
                </a:cxn>
                <a:cxn ang="0">
                  <a:pos x="220" y="7"/>
                </a:cxn>
                <a:cxn ang="0">
                  <a:pos x="213" y="19"/>
                </a:cxn>
                <a:cxn ang="0">
                  <a:pos x="119" y="10"/>
                </a:cxn>
                <a:cxn ang="0">
                  <a:pos x="152" y="0"/>
                </a:cxn>
                <a:cxn ang="0">
                  <a:pos x="158" y="17"/>
                </a:cxn>
                <a:cxn ang="0">
                  <a:pos x="63" y="19"/>
                </a:cxn>
                <a:cxn ang="0">
                  <a:pos x="63" y="2"/>
                </a:cxn>
                <a:cxn ang="0">
                  <a:pos x="101" y="10"/>
                </a:cxn>
              </a:cxnLst>
              <a:rect l="0" t="0" r="r" b="b"/>
              <a:pathLst>
                <a:path w="495" h="482">
                  <a:moveTo>
                    <a:pt x="481" y="482"/>
                  </a:moveTo>
                  <a:lnTo>
                    <a:pt x="481" y="482"/>
                  </a:lnTo>
                  <a:lnTo>
                    <a:pt x="477" y="480"/>
                  </a:lnTo>
                  <a:lnTo>
                    <a:pt x="477" y="480"/>
                  </a:lnTo>
                  <a:lnTo>
                    <a:pt x="474" y="479"/>
                  </a:lnTo>
                  <a:lnTo>
                    <a:pt x="472" y="474"/>
                  </a:lnTo>
                  <a:lnTo>
                    <a:pt x="472" y="471"/>
                  </a:lnTo>
                  <a:lnTo>
                    <a:pt x="474" y="468"/>
                  </a:lnTo>
                  <a:lnTo>
                    <a:pt x="474" y="468"/>
                  </a:lnTo>
                  <a:lnTo>
                    <a:pt x="477" y="462"/>
                  </a:lnTo>
                  <a:lnTo>
                    <a:pt x="477" y="454"/>
                  </a:lnTo>
                  <a:lnTo>
                    <a:pt x="477" y="450"/>
                  </a:lnTo>
                  <a:lnTo>
                    <a:pt x="477" y="450"/>
                  </a:lnTo>
                  <a:lnTo>
                    <a:pt x="478" y="447"/>
                  </a:lnTo>
                  <a:lnTo>
                    <a:pt x="480" y="444"/>
                  </a:lnTo>
                  <a:lnTo>
                    <a:pt x="483" y="441"/>
                  </a:lnTo>
                  <a:lnTo>
                    <a:pt x="486" y="441"/>
                  </a:lnTo>
                  <a:lnTo>
                    <a:pt x="486" y="441"/>
                  </a:lnTo>
                  <a:lnTo>
                    <a:pt x="490" y="441"/>
                  </a:lnTo>
                  <a:lnTo>
                    <a:pt x="493" y="444"/>
                  </a:lnTo>
                  <a:lnTo>
                    <a:pt x="495" y="447"/>
                  </a:lnTo>
                  <a:lnTo>
                    <a:pt x="495" y="450"/>
                  </a:lnTo>
                  <a:lnTo>
                    <a:pt x="495" y="454"/>
                  </a:lnTo>
                  <a:lnTo>
                    <a:pt x="495" y="454"/>
                  </a:lnTo>
                  <a:lnTo>
                    <a:pt x="493" y="467"/>
                  </a:lnTo>
                  <a:lnTo>
                    <a:pt x="489" y="477"/>
                  </a:lnTo>
                  <a:lnTo>
                    <a:pt x="489" y="477"/>
                  </a:lnTo>
                  <a:lnTo>
                    <a:pt x="486" y="480"/>
                  </a:lnTo>
                  <a:lnTo>
                    <a:pt x="481" y="482"/>
                  </a:lnTo>
                  <a:lnTo>
                    <a:pt x="481" y="482"/>
                  </a:lnTo>
                  <a:close/>
                  <a:moveTo>
                    <a:pt x="486" y="423"/>
                  </a:moveTo>
                  <a:lnTo>
                    <a:pt x="486" y="423"/>
                  </a:lnTo>
                  <a:lnTo>
                    <a:pt x="483" y="421"/>
                  </a:lnTo>
                  <a:lnTo>
                    <a:pt x="480" y="420"/>
                  </a:lnTo>
                  <a:lnTo>
                    <a:pt x="478" y="417"/>
                  </a:lnTo>
                  <a:lnTo>
                    <a:pt x="477" y="414"/>
                  </a:lnTo>
                  <a:lnTo>
                    <a:pt x="477" y="390"/>
                  </a:lnTo>
                  <a:lnTo>
                    <a:pt x="477" y="390"/>
                  </a:lnTo>
                  <a:lnTo>
                    <a:pt x="478" y="387"/>
                  </a:lnTo>
                  <a:lnTo>
                    <a:pt x="480" y="384"/>
                  </a:lnTo>
                  <a:lnTo>
                    <a:pt x="483" y="381"/>
                  </a:lnTo>
                  <a:lnTo>
                    <a:pt x="486" y="381"/>
                  </a:lnTo>
                  <a:lnTo>
                    <a:pt x="486" y="381"/>
                  </a:lnTo>
                  <a:lnTo>
                    <a:pt x="490" y="381"/>
                  </a:lnTo>
                  <a:lnTo>
                    <a:pt x="493" y="384"/>
                  </a:lnTo>
                  <a:lnTo>
                    <a:pt x="495" y="387"/>
                  </a:lnTo>
                  <a:lnTo>
                    <a:pt x="495" y="390"/>
                  </a:lnTo>
                  <a:lnTo>
                    <a:pt x="495" y="414"/>
                  </a:lnTo>
                  <a:lnTo>
                    <a:pt x="495" y="414"/>
                  </a:lnTo>
                  <a:lnTo>
                    <a:pt x="495" y="417"/>
                  </a:lnTo>
                  <a:lnTo>
                    <a:pt x="493" y="420"/>
                  </a:lnTo>
                  <a:lnTo>
                    <a:pt x="490" y="421"/>
                  </a:lnTo>
                  <a:lnTo>
                    <a:pt x="486" y="423"/>
                  </a:lnTo>
                  <a:lnTo>
                    <a:pt x="486" y="423"/>
                  </a:lnTo>
                  <a:close/>
                  <a:moveTo>
                    <a:pt x="486" y="362"/>
                  </a:moveTo>
                  <a:lnTo>
                    <a:pt x="486" y="362"/>
                  </a:lnTo>
                  <a:lnTo>
                    <a:pt x="483" y="361"/>
                  </a:lnTo>
                  <a:lnTo>
                    <a:pt x="480" y="359"/>
                  </a:lnTo>
                  <a:lnTo>
                    <a:pt x="478" y="356"/>
                  </a:lnTo>
                  <a:lnTo>
                    <a:pt x="477" y="353"/>
                  </a:lnTo>
                  <a:lnTo>
                    <a:pt x="477" y="329"/>
                  </a:lnTo>
                  <a:lnTo>
                    <a:pt x="477" y="329"/>
                  </a:lnTo>
                  <a:lnTo>
                    <a:pt x="478" y="326"/>
                  </a:lnTo>
                  <a:lnTo>
                    <a:pt x="480" y="323"/>
                  </a:lnTo>
                  <a:lnTo>
                    <a:pt x="483" y="320"/>
                  </a:lnTo>
                  <a:lnTo>
                    <a:pt x="486" y="320"/>
                  </a:lnTo>
                  <a:lnTo>
                    <a:pt x="486" y="320"/>
                  </a:lnTo>
                  <a:lnTo>
                    <a:pt x="490" y="320"/>
                  </a:lnTo>
                  <a:lnTo>
                    <a:pt x="493" y="323"/>
                  </a:lnTo>
                  <a:lnTo>
                    <a:pt x="495" y="326"/>
                  </a:lnTo>
                  <a:lnTo>
                    <a:pt x="495" y="329"/>
                  </a:lnTo>
                  <a:lnTo>
                    <a:pt x="495" y="353"/>
                  </a:lnTo>
                  <a:lnTo>
                    <a:pt x="495" y="353"/>
                  </a:lnTo>
                  <a:lnTo>
                    <a:pt x="495" y="356"/>
                  </a:lnTo>
                  <a:lnTo>
                    <a:pt x="493" y="359"/>
                  </a:lnTo>
                  <a:lnTo>
                    <a:pt x="490" y="361"/>
                  </a:lnTo>
                  <a:lnTo>
                    <a:pt x="486" y="362"/>
                  </a:lnTo>
                  <a:lnTo>
                    <a:pt x="486" y="362"/>
                  </a:lnTo>
                  <a:close/>
                  <a:moveTo>
                    <a:pt x="486" y="302"/>
                  </a:moveTo>
                  <a:lnTo>
                    <a:pt x="486" y="302"/>
                  </a:lnTo>
                  <a:lnTo>
                    <a:pt x="483" y="301"/>
                  </a:lnTo>
                  <a:lnTo>
                    <a:pt x="480" y="299"/>
                  </a:lnTo>
                  <a:lnTo>
                    <a:pt x="478" y="296"/>
                  </a:lnTo>
                  <a:lnTo>
                    <a:pt x="477" y="293"/>
                  </a:lnTo>
                  <a:lnTo>
                    <a:pt x="477" y="269"/>
                  </a:lnTo>
                  <a:lnTo>
                    <a:pt x="477" y="269"/>
                  </a:lnTo>
                  <a:lnTo>
                    <a:pt x="478" y="266"/>
                  </a:lnTo>
                  <a:lnTo>
                    <a:pt x="480" y="263"/>
                  </a:lnTo>
                  <a:lnTo>
                    <a:pt x="483" y="260"/>
                  </a:lnTo>
                  <a:lnTo>
                    <a:pt x="486" y="260"/>
                  </a:lnTo>
                  <a:lnTo>
                    <a:pt x="486" y="260"/>
                  </a:lnTo>
                  <a:lnTo>
                    <a:pt x="490" y="260"/>
                  </a:lnTo>
                  <a:lnTo>
                    <a:pt x="493" y="263"/>
                  </a:lnTo>
                  <a:lnTo>
                    <a:pt x="495" y="266"/>
                  </a:lnTo>
                  <a:lnTo>
                    <a:pt x="495" y="269"/>
                  </a:lnTo>
                  <a:lnTo>
                    <a:pt x="495" y="293"/>
                  </a:lnTo>
                  <a:lnTo>
                    <a:pt x="495" y="293"/>
                  </a:lnTo>
                  <a:lnTo>
                    <a:pt x="495" y="296"/>
                  </a:lnTo>
                  <a:lnTo>
                    <a:pt x="493" y="299"/>
                  </a:lnTo>
                  <a:lnTo>
                    <a:pt x="490" y="301"/>
                  </a:lnTo>
                  <a:lnTo>
                    <a:pt x="486" y="302"/>
                  </a:lnTo>
                  <a:lnTo>
                    <a:pt x="486" y="302"/>
                  </a:lnTo>
                  <a:close/>
                  <a:moveTo>
                    <a:pt x="486" y="242"/>
                  </a:moveTo>
                  <a:lnTo>
                    <a:pt x="486" y="242"/>
                  </a:lnTo>
                  <a:lnTo>
                    <a:pt x="483" y="240"/>
                  </a:lnTo>
                  <a:lnTo>
                    <a:pt x="480" y="239"/>
                  </a:lnTo>
                  <a:lnTo>
                    <a:pt x="478" y="236"/>
                  </a:lnTo>
                  <a:lnTo>
                    <a:pt x="477" y="233"/>
                  </a:lnTo>
                  <a:lnTo>
                    <a:pt x="477" y="209"/>
                  </a:lnTo>
                  <a:lnTo>
                    <a:pt x="477" y="209"/>
                  </a:lnTo>
                  <a:lnTo>
                    <a:pt x="478" y="206"/>
                  </a:lnTo>
                  <a:lnTo>
                    <a:pt x="480" y="203"/>
                  </a:lnTo>
                  <a:lnTo>
                    <a:pt x="483" y="200"/>
                  </a:lnTo>
                  <a:lnTo>
                    <a:pt x="486" y="200"/>
                  </a:lnTo>
                  <a:lnTo>
                    <a:pt x="486" y="200"/>
                  </a:lnTo>
                  <a:lnTo>
                    <a:pt x="490" y="200"/>
                  </a:lnTo>
                  <a:lnTo>
                    <a:pt x="493" y="203"/>
                  </a:lnTo>
                  <a:lnTo>
                    <a:pt x="495" y="206"/>
                  </a:lnTo>
                  <a:lnTo>
                    <a:pt x="495" y="209"/>
                  </a:lnTo>
                  <a:lnTo>
                    <a:pt x="495" y="233"/>
                  </a:lnTo>
                  <a:lnTo>
                    <a:pt x="495" y="233"/>
                  </a:lnTo>
                  <a:lnTo>
                    <a:pt x="495" y="236"/>
                  </a:lnTo>
                  <a:lnTo>
                    <a:pt x="493" y="239"/>
                  </a:lnTo>
                  <a:lnTo>
                    <a:pt x="490" y="240"/>
                  </a:lnTo>
                  <a:lnTo>
                    <a:pt x="486" y="242"/>
                  </a:lnTo>
                  <a:lnTo>
                    <a:pt x="486" y="242"/>
                  </a:lnTo>
                  <a:close/>
                  <a:moveTo>
                    <a:pt x="486" y="181"/>
                  </a:moveTo>
                  <a:lnTo>
                    <a:pt x="486" y="181"/>
                  </a:lnTo>
                  <a:lnTo>
                    <a:pt x="483" y="180"/>
                  </a:lnTo>
                  <a:lnTo>
                    <a:pt x="480" y="178"/>
                  </a:lnTo>
                  <a:lnTo>
                    <a:pt x="478" y="175"/>
                  </a:lnTo>
                  <a:lnTo>
                    <a:pt x="477" y="172"/>
                  </a:lnTo>
                  <a:lnTo>
                    <a:pt x="477" y="148"/>
                  </a:lnTo>
                  <a:lnTo>
                    <a:pt x="477" y="148"/>
                  </a:lnTo>
                  <a:lnTo>
                    <a:pt x="478" y="145"/>
                  </a:lnTo>
                  <a:lnTo>
                    <a:pt x="480" y="142"/>
                  </a:lnTo>
                  <a:lnTo>
                    <a:pt x="483" y="139"/>
                  </a:lnTo>
                  <a:lnTo>
                    <a:pt x="486" y="139"/>
                  </a:lnTo>
                  <a:lnTo>
                    <a:pt x="486" y="139"/>
                  </a:lnTo>
                  <a:lnTo>
                    <a:pt x="490" y="139"/>
                  </a:lnTo>
                  <a:lnTo>
                    <a:pt x="493" y="142"/>
                  </a:lnTo>
                  <a:lnTo>
                    <a:pt x="495" y="145"/>
                  </a:lnTo>
                  <a:lnTo>
                    <a:pt x="495" y="148"/>
                  </a:lnTo>
                  <a:lnTo>
                    <a:pt x="495" y="172"/>
                  </a:lnTo>
                  <a:lnTo>
                    <a:pt x="495" y="172"/>
                  </a:lnTo>
                  <a:lnTo>
                    <a:pt x="495" y="175"/>
                  </a:lnTo>
                  <a:lnTo>
                    <a:pt x="493" y="178"/>
                  </a:lnTo>
                  <a:lnTo>
                    <a:pt x="490" y="180"/>
                  </a:lnTo>
                  <a:lnTo>
                    <a:pt x="486" y="181"/>
                  </a:lnTo>
                  <a:lnTo>
                    <a:pt x="486" y="181"/>
                  </a:lnTo>
                  <a:close/>
                  <a:moveTo>
                    <a:pt x="486" y="121"/>
                  </a:moveTo>
                  <a:lnTo>
                    <a:pt x="486" y="121"/>
                  </a:lnTo>
                  <a:lnTo>
                    <a:pt x="483" y="120"/>
                  </a:lnTo>
                  <a:lnTo>
                    <a:pt x="480" y="118"/>
                  </a:lnTo>
                  <a:lnTo>
                    <a:pt x="478" y="115"/>
                  </a:lnTo>
                  <a:lnTo>
                    <a:pt x="477" y="112"/>
                  </a:lnTo>
                  <a:lnTo>
                    <a:pt x="477" y="88"/>
                  </a:lnTo>
                  <a:lnTo>
                    <a:pt x="477" y="88"/>
                  </a:lnTo>
                  <a:lnTo>
                    <a:pt x="478" y="85"/>
                  </a:lnTo>
                  <a:lnTo>
                    <a:pt x="480" y="82"/>
                  </a:lnTo>
                  <a:lnTo>
                    <a:pt x="483" y="79"/>
                  </a:lnTo>
                  <a:lnTo>
                    <a:pt x="486" y="79"/>
                  </a:lnTo>
                  <a:lnTo>
                    <a:pt x="486" y="79"/>
                  </a:lnTo>
                  <a:lnTo>
                    <a:pt x="490" y="79"/>
                  </a:lnTo>
                  <a:lnTo>
                    <a:pt x="493" y="82"/>
                  </a:lnTo>
                  <a:lnTo>
                    <a:pt x="495" y="85"/>
                  </a:lnTo>
                  <a:lnTo>
                    <a:pt x="495" y="88"/>
                  </a:lnTo>
                  <a:lnTo>
                    <a:pt x="495" y="112"/>
                  </a:lnTo>
                  <a:lnTo>
                    <a:pt x="495" y="112"/>
                  </a:lnTo>
                  <a:lnTo>
                    <a:pt x="495" y="115"/>
                  </a:lnTo>
                  <a:lnTo>
                    <a:pt x="493" y="118"/>
                  </a:lnTo>
                  <a:lnTo>
                    <a:pt x="490" y="120"/>
                  </a:lnTo>
                  <a:lnTo>
                    <a:pt x="486" y="121"/>
                  </a:lnTo>
                  <a:lnTo>
                    <a:pt x="486" y="121"/>
                  </a:lnTo>
                  <a:close/>
                  <a:moveTo>
                    <a:pt x="9" y="96"/>
                  </a:moveTo>
                  <a:lnTo>
                    <a:pt x="9" y="96"/>
                  </a:lnTo>
                  <a:lnTo>
                    <a:pt x="6" y="96"/>
                  </a:lnTo>
                  <a:lnTo>
                    <a:pt x="3" y="92"/>
                  </a:lnTo>
                  <a:lnTo>
                    <a:pt x="0" y="89"/>
                  </a:lnTo>
                  <a:lnTo>
                    <a:pt x="0" y="86"/>
                  </a:lnTo>
                  <a:lnTo>
                    <a:pt x="0" y="62"/>
                  </a:lnTo>
                  <a:lnTo>
                    <a:pt x="0" y="62"/>
                  </a:lnTo>
                  <a:lnTo>
                    <a:pt x="0" y="59"/>
                  </a:lnTo>
                  <a:lnTo>
                    <a:pt x="3" y="56"/>
                  </a:lnTo>
                  <a:lnTo>
                    <a:pt x="6" y="53"/>
                  </a:lnTo>
                  <a:lnTo>
                    <a:pt x="9" y="53"/>
                  </a:lnTo>
                  <a:lnTo>
                    <a:pt x="9" y="53"/>
                  </a:lnTo>
                  <a:lnTo>
                    <a:pt x="12" y="53"/>
                  </a:lnTo>
                  <a:lnTo>
                    <a:pt x="15" y="56"/>
                  </a:lnTo>
                  <a:lnTo>
                    <a:pt x="17" y="59"/>
                  </a:lnTo>
                  <a:lnTo>
                    <a:pt x="18" y="62"/>
                  </a:lnTo>
                  <a:lnTo>
                    <a:pt x="18" y="86"/>
                  </a:lnTo>
                  <a:lnTo>
                    <a:pt x="18" y="86"/>
                  </a:lnTo>
                  <a:lnTo>
                    <a:pt x="17" y="89"/>
                  </a:lnTo>
                  <a:lnTo>
                    <a:pt x="15" y="92"/>
                  </a:lnTo>
                  <a:lnTo>
                    <a:pt x="12" y="96"/>
                  </a:lnTo>
                  <a:lnTo>
                    <a:pt x="9" y="96"/>
                  </a:lnTo>
                  <a:lnTo>
                    <a:pt x="9" y="96"/>
                  </a:lnTo>
                  <a:close/>
                  <a:moveTo>
                    <a:pt x="486" y="61"/>
                  </a:moveTo>
                  <a:lnTo>
                    <a:pt x="486" y="61"/>
                  </a:lnTo>
                  <a:lnTo>
                    <a:pt x="483" y="59"/>
                  </a:lnTo>
                  <a:lnTo>
                    <a:pt x="480" y="58"/>
                  </a:lnTo>
                  <a:lnTo>
                    <a:pt x="478" y="55"/>
                  </a:lnTo>
                  <a:lnTo>
                    <a:pt x="477" y="52"/>
                  </a:lnTo>
                  <a:lnTo>
                    <a:pt x="477" y="43"/>
                  </a:lnTo>
                  <a:lnTo>
                    <a:pt x="477" y="43"/>
                  </a:lnTo>
                  <a:lnTo>
                    <a:pt x="477" y="37"/>
                  </a:lnTo>
                  <a:lnTo>
                    <a:pt x="475" y="32"/>
                  </a:lnTo>
                  <a:lnTo>
                    <a:pt x="475" y="32"/>
                  </a:lnTo>
                  <a:lnTo>
                    <a:pt x="474" y="29"/>
                  </a:lnTo>
                  <a:lnTo>
                    <a:pt x="474" y="25"/>
                  </a:lnTo>
                  <a:lnTo>
                    <a:pt x="475" y="22"/>
                  </a:lnTo>
                  <a:lnTo>
                    <a:pt x="478" y="20"/>
                  </a:lnTo>
                  <a:lnTo>
                    <a:pt x="478" y="20"/>
                  </a:lnTo>
                  <a:lnTo>
                    <a:pt x="483" y="19"/>
                  </a:lnTo>
                  <a:lnTo>
                    <a:pt x="486" y="20"/>
                  </a:lnTo>
                  <a:lnTo>
                    <a:pt x="489" y="22"/>
                  </a:lnTo>
                  <a:lnTo>
                    <a:pt x="490" y="25"/>
                  </a:lnTo>
                  <a:lnTo>
                    <a:pt x="490" y="25"/>
                  </a:lnTo>
                  <a:lnTo>
                    <a:pt x="495" y="32"/>
                  </a:lnTo>
                  <a:lnTo>
                    <a:pt x="495" y="43"/>
                  </a:lnTo>
                  <a:lnTo>
                    <a:pt x="495" y="52"/>
                  </a:lnTo>
                  <a:lnTo>
                    <a:pt x="495" y="52"/>
                  </a:lnTo>
                  <a:lnTo>
                    <a:pt x="495" y="55"/>
                  </a:lnTo>
                  <a:lnTo>
                    <a:pt x="493" y="58"/>
                  </a:lnTo>
                  <a:lnTo>
                    <a:pt x="490" y="59"/>
                  </a:lnTo>
                  <a:lnTo>
                    <a:pt x="486" y="61"/>
                  </a:lnTo>
                  <a:lnTo>
                    <a:pt x="486" y="61"/>
                  </a:lnTo>
                  <a:close/>
                  <a:moveTo>
                    <a:pt x="14" y="35"/>
                  </a:moveTo>
                  <a:lnTo>
                    <a:pt x="14" y="35"/>
                  </a:lnTo>
                  <a:lnTo>
                    <a:pt x="9" y="35"/>
                  </a:lnTo>
                  <a:lnTo>
                    <a:pt x="9" y="35"/>
                  </a:lnTo>
                  <a:lnTo>
                    <a:pt x="6" y="32"/>
                  </a:lnTo>
                  <a:lnTo>
                    <a:pt x="5" y="29"/>
                  </a:lnTo>
                  <a:lnTo>
                    <a:pt x="5" y="26"/>
                  </a:lnTo>
                  <a:lnTo>
                    <a:pt x="5" y="23"/>
                  </a:lnTo>
                  <a:lnTo>
                    <a:pt x="5" y="23"/>
                  </a:lnTo>
                  <a:lnTo>
                    <a:pt x="9" y="16"/>
                  </a:lnTo>
                  <a:lnTo>
                    <a:pt x="15" y="11"/>
                  </a:lnTo>
                  <a:lnTo>
                    <a:pt x="21" y="7"/>
                  </a:lnTo>
                  <a:lnTo>
                    <a:pt x="29" y="4"/>
                  </a:lnTo>
                  <a:lnTo>
                    <a:pt x="29" y="4"/>
                  </a:lnTo>
                  <a:lnTo>
                    <a:pt x="32" y="4"/>
                  </a:lnTo>
                  <a:lnTo>
                    <a:pt x="35" y="4"/>
                  </a:lnTo>
                  <a:lnTo>
                    <a:pt x="38" y="7"/>
                  </a:lnTo>
                  <a:lnTo>
                    <a:pt x="39" y="10"/>
                  </a:lnTo>
                  <a:lnTo>
                    <a:pt x="39" y="10"/>
                  </a:lnTo>
                  <a:lnTo>
                    <a:pt x="41" y="13"/>
                  </a:lnTo>
                  <a:lnTo>
                    <a:pt x="39" y="16"/>
                  </a:lnTo>
                  <a:lnTo>
                    <a:pt x="38" y="19"/>
                  </a:lnTo>
                  <a:lnTo>
                    <a:pt x="35" y="20"/>
                  </a:lnTo>
                  <a:lnTo>
                    <a:pt x="35" y="20"/>
                  </a:lnTo>
                  <a:lnTo>
                    <a:pt x="27" y="25"/>
                  </a:lnTo>
                  <a:lnTo>
                    <a:pt x="21" y="31"/>
                  </a:lnTo>
                  <a:lnTo>
                    <a:pt x="21" y="31"/>
                  </a:lnTo>
                  <a:lnTo>
                    <a:pt x="18" y="35"/>
                  </a:lnTo>
                  <a:lnTo>
                    <a:pt x="14" y="35"/>
                  </a:lnTo>
                  <a:lnTo>
                    <a:pt x="14" y="35"/>
                  </a:lnTo>
                  <a:close/>
                  <a:moveTo>
                    <a:pt x="454" y="19"/>
                  </a:moveTo>
                  <a:lnTo>
                    <a:pt x="430" y="19"/>
                  </a:lnTo>
                  <a:lnTo>
                    <a:pt x="430" y="19"/>
                  </a:lnTo>
                  <a:lnTo>
                    <a:pt x="425" y="19"/>
                  </a:lnTo>
                  <a:lnTo>
                    <a:pt x="422" y="17"/>
                  </a:lnTo>
                  <a:lnTo>
                    <a:pt x="421" y="14"/>
                  </a:lnTo>
                  <a:lnTo>
                    <a:pt x="421" y="10"/>
                  </a:lnTo>
                  <a:lnTo>
                    <a:pt x="421" y="10"/>
                  </a:lnTo>
                  <a:lnTo>
                    <a:pt x="421" y="7"/>
                  </a:lnTo>
                  <a:lnTo>
                    <a:pt x="422" y="4"/>
                  </a:lnTo>
                  <a:lnTo>
                    <a:pt x="425" y="2"/>
                  </a:lnTo>
                  <a:lnTo>
                    <a:pt x="430" y="0"/>
                  </a:lnTo>
                  <a:lnTo>
                    <a:pt x="454" y="0"/>
                  </a:lnTo>
                  <a:lnTo>
                    <a:pt x="454" y="0"/>
                  </a:lnTo>
                  <a:lnTo>
                    <a:pt x="457" y="2"/>
                  </a:lnTo>
                  <a:lnTo>
                    <a:pt x="460" y="4"/>
                  </a:lnTo>
                  <a:lnTo>
                    <a:pt x="462" y="7"/>
                  </a:lnTo>
                  <a:lnTo>
                    <a:pt x="463" y="10"/>
                  </a:lnTo>
                  <a:lnTo>
                    <a:pt x="463" y="10"/>
                  </a:lnTo>
                  <a:lnTo>
                    <a:pt x="462" y="14"/>
                  </a:lnTo>
                  <a:lnTo>
                    <a:pt x="460" y="17"/>
                  </a:lnTo>
                  <a:lnTo>
                    <a:pt x="457" y="19"/>
                  </a:lnTo>
                  <a:lnTo>
                    <a:pt x="454" y="19"/>
                  </a:lnTo>
                  <a:lnTo>
                    <a:pt x="454" y="19"/>
                  </a:lnTo>
                  <a:close/>
                  <a:moveTo>
                    <a:pt x="394" y="19"/>
                  </a:moveTo>
                  <a:lnTo>
                    <a:pt x="370" y="19"/>
                  </a:lnTo>
                  <a:lnTo>
                    <a:pt x="370" y="19"/>
                  </a:lnTo>
                  <a:lnTo>
                    <a:pt x="365" y="19"/>
                  </a:lnTo>
                  <a:lnTo>
                    <a:pt x="362" y="17"/>
                  </a:lnTo>
                  <a:lnTo>
                    <a:pt x="360" y="14"/>
                  </a:lnTo>
                  <a:lnTo>
                    <a:pt x="360" y="10"/>
                  </a:lnTo>
                  <a:lnTo>
                    <a:pt x="360" y="10"/>
                  </a:lnTo>
                  <a:lnTo>
                    <a:pt x="360" y="7"/>
                  </a:lnTo>
                  <a:lnTo>
                    <a:pt x="362" y="4"/>
                  </a:lnTo>
                  <a:lnTo>
                    <a:pt x="365" y="2"/>
                  </a:lnTo>
                  <a:lnTo>
                    <a:pt x="370" y="0"/>
                  </a:lnTo>
                  <a:lnTo>
                    <a:pt x="394" y="0"/>
                  </a:lnTo>
                  <a:lnTo>
                    <a:pt x="394" y="0"/>
                  </a:lnTo>
                  <a:lnTo>
                    <a:pt x="397" y="2"/>
                  </a:lnTo>
                  <a:lnTo>
                    <a:pt x="400" y="4"/>
                  </a:lnTo>
                  <a:lnTo>
                    <a:pt x="401" y="7"/>
                  </a:lnTo>
                  <a:lnTo>
                    <a:pt x="403" y="10"/>
                  </a:lnTo>
                  <a:lnTo>
                    <a:pt x="403" y="10"/>
                  </a:lnTo>
                  <a:lnTo>
                    <a:pt x="401" y="14"/>
                  </a:lnTo>
                  <a:lnTo>
                    <a:pt x="400" y="17"/>
                  </a:lnTo>
                  <a:lnTo>
                    <a:pt x="397" y="19"/>
                  </a:lnTo>
                  <a:lnTo>
                    <a:pt x="394" y="19"/>
                  </a:lnTo>
                  <a:lnTo>
                    <a:pt x="394" y="19"/>
                  </a:lnTo>
                  <a:close/>
                  <a:moveTo>
                    <a:pt x="333" y="19"/>
                  </a:moveTo>
                  <a:lnTo>
                    <a:pt x="309" y="19"/>
                  </a:lnTo>
                  <a:lnTo>
                    <a:pt x="309" y="19"/>
                  </a:lnTo>
                  <a:lnTo>
                    <a:pt x="305" y="19"/>
                  </a:lnTo>
                  <a:lnTo>
                    <a:pt x="302" y="17"/>
                  </a:lnTo>
                  <a:lnTo>
                    <a:pt x="300" y="14"/>
                  </a:lnTo>
                  <a:lnTo>
                    <a:pt x="300" y="10"/>
                  </a:lnTo>
                  <a:lnTo>
                    <a:pt x="300" y="10"/>
                  </a:lnTo>
                  <a:lnTo>
                    <a:pt x="300" y="7"/>
                  </a:lnTo>
                  <a:lnTo>
                    <a:pt x="302" y="4"/>
                  </a:lnTo>
                  <a:lnTo>
                    <a:pt x="305" y="2"/>
                  </a:lnTo>
                  <a:lnTo>
                    <a:pt x="309" y="0"/>
                  </a:lnTo>
                  <a:lnTo>
                    <a:pt x="333" y="0"/>
                  </a:lnTo>
                  <a:lnTo>
                    <a:pt x="333" y="0"/>
                  </a:lnTo>
                  <a:lnTo>
                    <a:pt x="336" y="2"/>
                  </a:lnTo>
                  <a:lnTo>
                    <a:pt x="339" y="4"/>
                  </a:lnTo>
                  <a:lnTo>
                    <a:pt x="341" y="7"/>
                  </a:lnTo>
                  <a:lnTo>
                    <a:pt x="342" y="10"/>
                  </a:lnTo>
                  <a:lnTo>
                    <a:pt x="342" y="10"/>
                  </a:lnTo>
                  <a:lnTo>
                    <a:pt x="341" y="14"/>
                  </a:lnTo>
                  <a:lnTo>
                    <a:pt x="339" y="17"/>
                  </a:lnTo>
                  <a:lnTo>
                    <a:pt x="336" y="19"/>
                  </a:lnTo>
                  <a:lnTo>
                    <a:pt x="333" y="19"/>
                  </a:lnTo>
                  <a:lnTo>
                    <a:pt x="333" y="19"/>
                  </a:lnTo>
                  <a:close/>
                  <a:moveTo>
                    <a:pt x="273" y="19"/>
                  </a:moveTo>
                  <a:lnTo>
                    <a:pt x="249" y="19"/>
                  </a:lnTo>
                  <a:lnTo>
                    <a:pt x="249" y="19"/>
                  </a:lnTo>
                  <a:lnTo>
                    <a:pt x="244" y="19"/>
                  </a:lnTo>
                  <a:lnTo>
                    <a:pt x="241" y="17"/>
                  </a:lnTo>
                  <a:lnTo>
                    <a:pt x="240" y="14"/>
                  </a:lnTo>
                  <a:lnTo>
                    <a:pt x="240" y="10"/>
                  </a:lnTo>
                  <a:lnTo>
                    <a:pt x="240" y="10"/>
                  </a:lnTo>
                  <a:lnTo>
                    <a:pt x="240" y="7"/>
                  </a:lnTo>
                  <a:lnTo>
                    <a:pt x="241" y="4"/>
                  </a:lnTo>
                  <a:lnTo>
                    <a:pt x="244" y="2"/>
                  </a:lnTo>
                  <a:lnTo>
                    <a:pt x="249" y="0"/>
                  </a:lnTo>
                  <a:lnTo>
                    <a:pt x="273" y="0"/>
                  </a:lnTo>
                  <a:lnTo>
                    <a:pt x="273" y="0"/>
                  </a:lnTo>
                  <a:lnTo>
                    <a:pt x="276" y="2"/>
                  </a:lnTo>
                  <a:lnTo>
                    <a:pt x="279" y="4"/>
                  </a:lnTo>
                  <a:lnTo>
                    <a:pt x="281" y="7"/>
                  </a:lnTo>
                  <a:lnTo>
                    <a:pt x="282" y="10"/>
                  </a:lnTo>
                  <a:lnTo>
                    <a:pt x="282" y="10"/>
                  </a:lnTo>
                  <a:lnTo>
                    <a:pt x="281" y="14"/>
                  </a:lnTo>
                  <a:lnTo>
                    <a:pt x="279" y="17"/>
                  </a:lnTo>
                  <a:lnTo>
                    <a:pt x="276" y="19"/>
                  </a:lnTo>
                  <a:lnTo>
                    <a:pt x="273" y="19"/>
                  </a:lnTo>
                  <a:lnTo>
                    <a:pt x="273" y="19"/>
                  </a:lnTo>
                  <a:close/>
                  <a:moveTo>
                    <a:pt x="213" y="19"/>
                  </a:moveTo>
                  <a:lnTo>
                    <a:pt x="189" y="19"/>
                  </a:lnTo>
                  <a:lnTo>
                    <a:pt x="189" y="19"/>
                  </a:lnTo>
                  <a:lnTo>
                    <a:pt x="184" y="19"/>
                  </a:lnTo>
                  <a:lnTo>
                    <a:pt x="181" y="17"/>
                  </a:lnTo>
                  <a:lnTo>
                    <a:pt x="179" y="14"/>
                  </a:lnTo>
                  <a:lnTo>
                    <a:pt x="179" y="10"/>
                  </a:lnTo>
                  <a:lnTo>
                    <a:pt x="179" y="10"/>
                  </a:lnTo>
                  <a:lnTo>
                    <a:pt x="179" y="7"/>
                  </a:lnTo>
                  <a:lnTo>
                    <a:pt x="181" y="4"/>
                  </a:lnTo>
                  <a:lnTo>
                    <a:pt x="184" y="2"/>
                  </a:lnTo>
                  <a:lnTo>
                    <a:pt x="189" y="0"/>
                  </a:lnTo>
                  <a:lnTo>
                    <a:pt x="213" y="0"/>
                  </a:lnTo>
                  <a:lnTo>
                    <a:pt x="213" y="0"/>
                  </a:lnTo>
                  <a:lnTo>
                    <a:pt x="216" y="2"/>
                  </a:lnTo>
                  <a:lnTo>
                    <a:pt x="219" y="4"/>
                  </a:lnTo>
                  <a:lnTo>
                    <a:pt x="220" y="7"/>
                  </a:lnTo>
                  <a:lnTo>
                    <a:pt x="222" y="10"/>
                  </a:lnTo>
                  <a:lnTo>
                    <a:pt x="222" y="10"/>
                  </a:lnTo>
                  <a:lnTo>
                    <a:pt x="220" y="14"/>
                  </a:lnTo>
                  <a:lnTo>
                    <a:pt x="219" y="17"/>
                  </a:lnTo>
                  <a:lnTo>
                    <a:pt x="216" y="19"/>
                  </a:lnTo>
                  <a:lnTo>
                    <a:pt x="213" y="19"/>
                  </a:lnTo>
                  <a:lnTo>
                    <a:pt x="213" y="19"/>
                  </a:lnTo>
                  <a:close/>
                  <a:moveTo>
                    <a:pt x="152" y="19"/>
                  </a:moveTo>
                  <a:lnTo>
                    <a:pt x="128" y="19"/>
                  </a:lnTo>
                  <a:lnTo>
                    <a:pt x="128" y="19"/>
                  </a:lnTo>
                  <a:lnTo>
                    <a:pt x="124" y="19"/>
                  </a:lnTo>
                  <a:lnTo>
                    <a:pt x="121" y="17"/>
                  </a:lnTo>
                  <a:lnTo>
                    <a:pt x="119" y="14"/>
                  </a:lnTo>
                  <a:lnTo>
                    <a:pt x="119" y="10"/>
                  </a:lnTo>
                  <a:lnTo>
                    <a:pt x="119" y="10"/>
                  </a:lnTo>
                  <a:lnTo>
                    <a:pt x="119" y="7"/>
                  </a:lnTo>
                  <a:lnTo>
                    <a:pt x="121" y="4"/>
                  </a:lnTo>
                  <a:lnTo>
                    <a:pt x="124" y="2"/>
                  </a:lnTo>
                  <a:lnTo>
                    <a:pt x="128" y="0"/>
                  </a:lnTo>
                  <a:lnTo>
                    <a:pt x="152" y="0"/>
                  </a:lnTo>
                  <a:lnTo>
                    <a:pt x="152" y="0"/>
                  </a:lnTo>
                  <a:lnTo>
                    <a:pt x="155" y="2"/>
                  </a:lnTo>
                  <a:lnTo>
                    <a:pt x="158" y="4"/>
                  </a:lnTo>
                  <a:lnTo>
                    <a:pt x="160" y="7"/>
                  </a:lnTo>
                  <a:lnTo>
                    <a:pt x="161" y="10"/>
                  </a:lnTo>
                  <a:lnTo>
                    <a:pt x="161" y="10"/>
                  </a:lnTo>
                  <a:lnTo>
                    <a:pt x="160" y="14"/>
                  </a:lnTo>
                  <a:lnTo>
                    <a:pt x="158" y="17"/>
                  </a:lnTo>
                  <a:lnTo>
                    <a:pt x="155" y="19"/>
                  </a:lnTo>
                  <a:lnTo>
                    <a:pt x="152" y="19"/>
                  </a:lnTo>
                  <a:lnTo>
                    <a:pt x="152" y="19"/>
                  </a:lnTo>
                  <a:close/>
                  <a:moveTo>
                    <a:pt x="92" y="19"/>
                  </a:moveTo>
                  <a:lnTo>
                    <a:pt x="68" y="19"/>
                  </a:lnTo>
                  <a:lnTo>
                    <a:pt x="68" y="19"/>
                  </a:lnTo>
                  <a:lnTo>
                    <a:pt x="63" y="19"/>
                  </a:lnTo>
                  <a:lnTo>
                    <a:pt x="60" y="17"/>
                  </a:lnTo>
                  <a:lnTo>
                    <a:pt x="59" y="14"/>
                  </a:lnTo>
                  <a:lnTo>
                    <a:pt x="59" y="10"/>
                  </a:lnTo>
                  <a:lnTo>
                    <a:pt x="59" y="10"/>
                  </a:lnTo>
                  <a:lnTo>
                    <a:pt x="59" y="7"/>
                  </a:lnTo>
                  <a:lnTo>
                    <a:pt x="60" y="4"/>
                  </a:lnTo>
                  <a:lnTo>
                    <a:pt x="63" y="2"/>
                  </a:lnTo>
                  <a:lnTo>
                    <a:pt x="68" y="0"/>
                  </a:lnTo>
                  <a:lnTo>
                    <a:pt x="92" y="0"/>
                  </a:lnTo>
                  <a:lnTo>
                    <a:pt x="92" y="0"/>
                  </a:lnTo>
                  <a:lnTo>
                    <a:pt x="95" y="2"/>
                  </a:lnTo>
                  <a:lnTo>
                    <a:pt x="98" y="4"/>
                  </a:lnTo>
                  <a:lnTo>
                    <a:pt x="100" y="7"/>
                  </a:lnTo>
                  <a:lnTo>
                    <a:pt x="101" y="10"/>
                  </a:lnTo>
                  <a:lnTo>
                    <a:pt x="101" y="10"/>
                  </a:lnTo>
                  <a:lnTo>
                    <a:pt x="100" y="14"/>
                  </a:lnTo>
                  <a:lnTo>
                    <a:pt x="98" y="17"/>
                  </a:lnTo>
                  <a:lnTo>
                    <a:pt x="95" y="19"/>
                  </a:lnTo>
                  <a:lnTo>
                    <a:pt x="92" y="19"/>
                  </a:lnTo>
                  <a:lnTo>
                    <a:pt x="92" y="19"/>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grpSp>
      <p:sp>
        <p:nvSpPr>
          <p:cNvPr id="3" name="TextBox 2"/>
          <p:cNvSpPr txBox="1"/>
          <p:nvPr/>
        </p:nvSpPr>
        <p:spPr>
          <a:xfrm>
            <a:off x="844291" y="580375"/>
            <a:ext cx="1962397" cy="707886"/>
          </a:xfrm>
          <a:prstGeom prst="rect">
            <a:avLst/>
          </a:prstGeom>
          <a:noFill/>
        </p:spPr>
        <p:txBody>
          <a:bodyPr wrap="none" rtlCol="0">
            <a:spAutoFit/>
          </a:bodyPr>
          <a:lstStyle/>
          <a:p>
            <a:r>
              <a:rPr lang="en-US" sz="4000" dirty="0">
                <a:solidFill>
                  <a:srgbClr val="619AEC"/>
                </a:solidFill>
                <a:latin typeface="HelvNeue Medium for IBM" charset="0"/>
                <a:ea typeface="HelvNeue Medium for IBM" charset="0"/>
                <a:cs typeface="HelvNeue Medium for IBM" charset="0"/>
              </a:rPr>
              <a:t>IBM z14</a:t>
            </a:r>
          </a:p>
        </p:txBody>
      </p:sp>
      <p:sp>
        <p:nvSpPr>
          <p:cNvPr id="67" name="TextBox 66"/>
          <p:cNvSpPr txBox="1"/>
          <p:nvPr/>
        </p:nvSpPr>
        <p:spPr>
          <a:xfrm>
            <a:off x="3567953" y="2991511"/>
            <a:ext cx="3098268" cy="954107"/>
          </a:xfrm>
          <a:prstGeom prst="rect">
            <a:avLst/>
          </a:prstGeom>
          <a:noFill/>
        </p:spPr>
        <p:txBody>
          <a:bodyPr wrap="square" rtlCol="0">
            <a:spAutoFit/>
          </a:bodyPr>
          <a:lstStyle/>
          <a:p>
            <a:r>
              <a:rPr lang="en-US" sz="1400" dirty="0">
                <a:latin typeface="HelvNeue Light for IBM" charset="0"/>
                <a:ea typeface="HelvNeue Light for IBM" charset="0"/>
                <a:cs typeface="HelvNeue Light for IBM" charset="0"/>
              </a:rPr>
              <a:t>Integrate any z/OS</a:t>
            </a:r>
            <a:r>
              <a:rPr lang="en-US" sz="1400" baseline="30000" dirty="0">
                <a:latin typeface="HelvNeue Light for IBM" charset="0"/>
                <a:ea typeface="HelvNeue Light for IBM" charset="0"/>
                <a:cs typeface="HelvNeue Light for IBM" charset="0"/>
              </a:rPr>
              <a:t>®</a:t>
            </a:r>
            <a:r>
              <a:rPr lang="en-US" sz="1400" dirty="0">
                <a:latin typeface="HelvNeue Light for IBM" charset="0"/>
                <a:ea typeface="HelvNeue Light for IBM" charset="0"/>
                <a:cs typeface="HelvNeue Light for IBM" charset="0"/>
              </a:rPr>
              <a:t> subsystem through API’s with transactions that have occurred </a:t>
            </a:r>
            <a:r>
              <a:rPr lang="en-US" sz="1400" dirty="0">
                <a:solidFill>
                  <a:schemeClr val="accent4"/>
                </a:solidFill>
                <a:latin typeface="HelvNeue Medium for IBM" charset="0"/>
                <a:ea typeface="HelvNeue Medium for IBM" charset="0"/>
                <a:cs typeface="HelvNeue Medium for IBM" charset="0"/>
              </a:rPr>
              <a:t>in the Blockchain High Security Business Network.</a:t>
            </a:r>
          </a:p>
        </p:txBody>
      </p:sp>
      <p:sp>
        <p:nvSpPr>
          <p:cNvPr id="68" name="TextBox 67"/>
          <p:cNvSpPr txBox="1"/>
          <p:nvPr/>
        </p:nvSpPr>
        <p:spPr>
          <a:xfrm>
            <a:off x="5659688" y="2044496"/>
            <a:ext cx="2928500" cy="523220"/>
          </a:xfrm>
          <a:prstGeom prst="rect">
            <a:avLst/>
          </a:prstGeom>
          <a:noFill/>
        </p:spPr>
        <p:txBody>
          <a:bodyPr wrap="square" rtlCol="0">
            <a:spAutoFit/>
          </a:bodyPr>
          <a:lstStyle/>
          <a:p>
            <a:r>
              <a:rPr lang="en-US" sz="1400" dirty="0">
                <a:latin typeface="HelvNeue Light for IBM" charset="0"/>
                <a:ea typeface="HelvNeue Light for IBM" charset="0"/>
                <a:cs typeface="HelvNeue Light for IBM" charset="0"/>
              </a:rPr>
              <a:t>Secure the cloud by encrypting </a:t>
            </a:r>
            <a:r>
              <a:rPr lang="en-US" sz="1400">
                <a:latin typeface="HelvNeue Light for IBM" charset="0"/>
                <a:ea typeface="HelvNeue Light for IBM" charset="0"/>
                <a:cs typeface="HelvNeue Light for IBM" charset="0"/>
              </a:rPr>
              <a:t>APIs </a:t>
            </a:r>
            <a:r>
              <a:rPr lang="en-US" sz="1400">
                <a:solidFill>
                  <a:schemeClr val="accent4"/>
                </a:solidFill>
                <a:latin typeface="HelvNeue Medium for IBM" charset="0"/>
                <a:ea typeface="HelvNeue Medium for IBM" charset="0"/>
                <a:cs typeface="HelvNeue Medium for IBM" charset="0"/>
              </a:rPr>
              <a:t>2-3x </a:t>
            </a:r>
            <a:r>
              <a:rPr lang="en-US" sz="1400" dirty="0">
                <a:solidFill>
                  <a:schemeClr val="accent4"/>
                </a:solidFill>
                <a:latin typeface="HelvNeue Medium for IBM" charset="0"/>
                <a:ea typeface="HelvNeue Medium for IBM" charset="0"/>
                <a:cs typeface="HelvNeue Medium for IBM" charset="0"/>
              </a:rPr>
              <a:t>faster than x86</a:t>
            </a:r>
            <a:r>
              <a:rPr lang="en-US" sz="1400" dirty="0">
                <a:latin typeface="HelvNeue Light for IBM" charset="0"/>
                <a:ea typeface="HelvNeue Light for IBM" charset="0"/>
                <a:cs typeface="HelvNeue Light for IBM" charset="0"/>
              </a:rPr>
              <a:t> systems.</a:t>
            </a:r>
          </a:p>
        </p:txBody>
      </p:sp>
      <p:sp>
        <p:nvSpPr>
          <p:cNvPr id="69" name="TextBox 68"/>
          <p:cNvSpPr txBox="1"/>
          <p:nvPr/>
        </p:nvSpPr>
        <p:spPr>
          <a:xfrm>
            <a:off x="3567953" y="882037"/>
            <a:ext cx="2795979" cy="738664"/>
          </a:xfrm>
          <a:prstGeom prst="rect">
            <a:avLst/>
          </a:prstGeom>
          <a:noFill/>
        </p:spPr>
        <p:txBody>
          <a:bodyPr wrap="square" rtlCol="0">
            <a:spAutoFit/>
          </a:bodyPr>
          <a:lstStyle/>
          <a:p>
            <a:r>
              <a:rPr lang="en-US" sz="1400" dirty="0">
                <a:latin typeface="HelvNeue Light for IBM" charset="0"/>
                <a:ea typeface="HelvNeue Light for IBM" charset="0"/>
                <a:cs typeface="HelvNeue Light for IBM" charset="0"/>
              </a:rPr>
              <a:t>Encrypt all incoming and outgoing network connections for </a:t>
            </a:r>
            <a:r>
              <a:rPr lang="en-US" sz="1400" dirty="0">
                <a:solidFill>
                  <a:schemeClr val="accent4"/>
                </a:solidFill>
                <a:latin typeface="HelvNeue Medium for IBM" charset="0"/>
                <a:ea typeface="HelvNeue Medium for IBM" charset="0"/>
                <a:cs typeface="HelvNeue Medium for IBM" charset="0"/>
              </a:rPr>
              <a:t>true end-to-end data protection.</a:t>
            </a:r>
          </a:p>
        </p:txBody>
      </p:sp>
    </p:spTree>
    <p:extLst>
      <p:ext uri="{BB962C8B-B14F-4D97-AF65-F5344CB8AC3E}">
        <p14:creationId xmlns:p14="http://schemas.microsoft.com/office/powerpoint/2010/main" val="1659885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025" y="2707095"/>
            <a:ext cx="3484928" cy="1255305"/>
          </a:xfrm>
          <a:prstGeom prst="rect">
            <a:avLst/>
          </a:prstGeom>
          <a:no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solidFill>
                  <a:srgbClr val="619AEC"/>
                </a:solidFill>
                <a:latin typeface="HelvNeue Medium for IBM" charset="0"/>
                <a:ea typeface="HelvNeue Medium for IBM" charset="0"/>
                <a:cs typeface="HelvNeue Medium for IBM" charset="0"/>
              </a:rPr>
              <a:t>All encryption</a:t>
            </a:r>
          </a:p>
          <a:p>
            <a:pPr marL="0" indent="0" algn="ctr">
              <a:buFont typeface="Arial" panose="020B0604020202020204" pitchFamily="34" charset="0"/>
              <a:buNone/>
            </a:pPr>
            <a:r>
              <a:rPr lang="en-US" sz="2200" dirty="0">
                <a:solidFill>
                  <a:srgbClr val="619AEC"/>
                </a:solidFill>
                <a:latin typeface="HelvNeue Medium for IBM" charset="0"/>
                <a:ea typeface="HelvNeue Medium for IBM" charset="0"/>
                <a:cs typeface="HelvNeue Medium for IBM" charset="0"/>
              </a:rPr>
              <a:t>keys protected</a:t>
            </a:r>
          </a:p>
        </p:txBody>
      </p:sp>
      <p:grpSp>
        <p:nvGrpSpPr>
          <p:cNvPr id="6" name="Group 36"/>
          <p:cNvGrpSpPr>
            <a:grpSpLocks/>
          </p:cNvGrpSpPr>
          <p:nvPr/>
        </p:nvGrpSpPr>
        <p:grpSpPr bwMode="auto">
          <a:xfrm>
            <a:off x="1200499" y="1422761"/>
            <a:ext cx="1249980" cy="910733"/>
            <a:chOff x="3525" y="1799"/>
            <a:chExt cx="483" cy="360"/>
          </a:xfrm>
        </p:grpSpPr>
        <p:sp>
          <p:nvSpPr>
            <p:cNvPr id="7" name="Freeform 37"/>
            <p:cNvSpPr>
              <a:spLocks/>
            </p:cNvSpPr>
            <p:nvPr/>
          </p:nvSpPr>
          <p:spPr bwMode="auto">
            <a:xfrm>
              <a:off x="3529" y="1838"/>
              <a:ext cx="401" cy="50"/>
            </a:xfrm>
            <a:custGeom>
              <a:avLst/>
              <a:gdLst/>
              <a:ahLst/>
              <a:cxnLst>
                <a:cxn ang="0">
                  <a:pos x="875" y="109"/>
                </a:cxn>
                <a:cxn ang="0">
                  <a:pos x="0" y="109"/>
                </a:cxn>
                <a:cxn ang="0">
                  <a:pos x="0" y="23"/>
                </a:cxn>
                <a:cxn ang="0">
                  <a:pos x="0" y="23"/>
                </a:cxn>
                <a:cxn ang="0">
                  <a:pos x="1" y="14"/>
                </a:cxn>
                <a:cxn ang="0">
                  <a:pos x="6" y="6"/>
                </a:cxn>
                <a:cxn ang="0">
                  <a:pos x="14" y="2"/>
                </a:cxn>
                <a:cxn ang="0">
                  <a:pos x="23" y="0"/>
                </a:cxn>
                <a:cxn ang="0">
                  <a:pos x="852" y="0"/>
                </a:cxn>
                <a:cxn ang="0">
                  <a:pos x="852" y="0"/>
                </a:cxn>
                <a:cxn ang="0">
                  <a:pos x="861" y="2"/>
                </a:cxn>
                <a:cxn ang="0">
                  <a:pos x="867" y="6"/>
                </a:cxn>
                <a:cxn ang="0">
                  <a:pos x="873" y="14"/>
                </a:cxn>
                <a:cxn ang="0">
                  <a:pos x="875" y="23"/>
                </a:cxn>
                <a:cxn ang="0">
                  <a:pos x="875" y="109"/>
                </a:cxn>
              </a:cxnLst>
              <a:rect l="0" t="0" r="r" b="b"/>
              <a:pathLst>
                <a:path w="875" h="109">
                  <a:moveTo>
                    <a:pt x="875" y="109"/>
                  </a:moveTo>
                  <a:lnTo>
                    <a:pt x="0" y="109"/>
                  </a:lnTo>
                  <a:lnTo>
                    <a:pt x="0" y="23"/>
                  </a:lnTo>
                  <a:lnTo>
                    <a:pt x="0" y="23"/>
                  </a:lnTo>
                  <a:lnTo>
                    <a:pt x="1" y="14"/>
                  </a:lnTo>
                  <a:lnTo>
                    <a:pt x="6" y="6"/>
                  </a:lnTo>
                  <a:lnTo>
                    <a:pt x="14" y="2"/>
                  </a:lnTo>
                  <a:lnTo>
                    <a:pt x="23" y="0"/>
                  </a:lnTo>
                  <a:lnTo>
                    <a:pt x="852" y="0"/>
                  </a:lnTo>
                  <a:lnTo>
                    <a:pt x="852" y="0"/>
                  </a:lnTo>
                  <a:lnTo>
                    <a:pt x="861" y="2"/>
                  </a:lnTo>
                  <a:lnTo>
                    <a:pt x="867" y="6"/>
                  </a:lnTo>
                  <a:lnTo>
                    <a:pt x="873" y="14"/>
                  </a:lnTo>
                  <a:lnTo>
                    <a:pt x="875" y="23"/>
                  </a:lnTo>
                  <a:lnTo>
                    <a:pt x="875" y="109"/>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9" name="Freeform 38"/>
            <p:cNvSpPr>
              <a:spLocks noEditPoints="1"/>
            </p:cNvSpPr>
            <p:nvPr/>
          </p:nvSpPr>
          <p:spPr bwMode="auto">
            <a:xfrm>
              <a:off x="3525" y="1834"/>
              <a:ext cx="408" cy="58"/>
            </a:xfrm>
            <a:custGeom>
              <a:avLst/>
              <a:gdLst/>
              <a:ahLst/>
              <a:cxnLst>
                <a:cxn ang="0">
                  <a:pos x="884" y="127"/>
                </a:cxn>
                <a:cxn ang="0">
                  <a:pos x="9" y="127"/>
                </a:cxn>
                <a:cxn ang="0">
                  <a:pos x="9" y="127"/>
                </a:cxn>
                <a:cxn ang="0">
                  <a:pos x="6" y="127"/>
                </a:cxn>
                <a:cxn ang="0">
                  <a:pos x="3" y="126"/>
                </a:cxn>
                <a:cxn ang="0">
                  <a:pos x="1" y="123"/>
                </a:cxn>
                <a:cxn ang="0">
                  <a:pos x="0" y="118"/>
                </a:cxn>
                <a:cxn ang="0">
                  <a:pos x="0" y="32"/>
                </a:cxn>
                <a:cxn ang="0">
                  <a:pos x="0" y="32"/>
                </a:cxn>
                <a:cxn ang="0">
                  <a:pos x="1" y="25"/>
                </a:cxn>
                <a:cxn ang="0">
                  <a:pos x="3" y="20"/>
                </a:cxn>
                <a:cxn ang="0">
                  <a:pos x="6" y="14"/>
                </a:cxn>
                <a:cxn ang="0">
                  <a:pos x="9" y="9"/>
                </a:cxn>
                <a:cxn ang="0">
                  <a:pos x="13" y="6"/>
                </a:cxn>
                <a:cxn ang="0">
                  <a:pos x="19" y="3"/>
                </a:cxn>
                <a:cxn ang="0">
                  <a:pos x="24" y="0"/>
                </a:cxn>
                <a:cxn ang="0">
                  <a:pos x="32" y="0"/>
                </a:cxn>
                <a:cxn ang="0">
                  <a:pos x="861" y="0"/>
                </a:cxn>
                <a:cxn ang="0">
                  <a:pos x="861" y="0"/>
                </a:cxn>
                <a:cxn ang="0">
                  <a:pos x="867" y="0"/>
                </a:cxn>
                <a:cxn ang="0">
                  <a:pos x="873" y="3"/>
                </a:cxn>
                <a:cxn ang="0">
                  <a:pos x="879" y="6"/>
                </a:cxn>
                <a:cxn ang="0">
                  <a:pos x="884" y="9"/>
                </a:cxn>
                <a:cxn ang="0">
                  <a:pos x="887" y="14"/>
                </a:cxn>
                <a:cxn ang="0">
                  <a:pos x="890" y="20"/>
                </a:cxn>
                <a:cxn ang="0">
                  <a:pos x="891" y="25"/>
                </a:cxn>
                <a:cxn ang="0">
                  <a:pos x="893" y="32"/>
                </a:cxn>
                <a:cxn ang="0">
                  <a:pos x="893" y="118"/>
                </a:cxn>
                <a:cxn ang="0">
                  <a:pos x="893" y="118"/>
                </a:cxn>
                <a:cxn ang="0">
                  <a:pos x="891" y="123"/>
                </a:cxn>
                <a:cxn ang="0">
                  <a:pos x="890" y="126"/>
                </a:cxn>
                <a:cxn ang="0">
                  <a:pos x="887" y="127"/>
                </a:cxn>
                <a:cxn ang="0">
                  <a:pos x="884" y="127"/>
                </a:cxn>
                <a:cxn ang="0">
                  <a:pos x="884" y="127"/>
                </a:cxn>
                <a:cxn ang="0">
                  <a:pos x="18" y="109"/>
                </a:cxn>
                <a:cxn ang="0">
                  <a:pos x="875" y="109"/>
                </a:cxn>
                <a:cxn ang="0">
                  <a:pos x="875" y="32"/>
                </a:cxn>
                <a:cxn ang="0">
                  <a:pos x="875" y="32"/>
                </a:cxn>
                <a:cxn ang="0">
                  <a:pos x="873" y="26"/>
                </a:cxn>
                <a:cxn ang="0">
                  <a:pos x="870" y="23"/>
                </a:cxn>
                <a:cxn ang="0">
                  <a:pos x="867" y="20"/>
                </a:cxn>
                <a:cxn ang="0">
                  <a:pos x="861" y="19"/>
                </a:cxn>
                <a:cxn ang="0">
                  <a:pos x="32" y="19"/>
                </a:cxn>
                <a:cxn ang="0">
                  <a:pos x="32" y="19"/>
                </a:cxn>
                <a:cxn ang="0">
                  <a:pos x="26" y="20"/>
                </a:cxn>
                <a:cxn ang="0">
                  <a:pos x="23" y="23"/>
                </a:cxn>
                <a:cxn ang="0">
                  <a:pos x="19" y="26"/>
                </a:cxn>
                <a:cxn ang="0">
                  <a:pos x="18" y="32"/>
                </a:cxn>
                <a:cxn ang="0">
                  <a:pos x="18" y="109"/>
                </a:cxn>
              </a:cxnLst>
              <a:rect l="0" t="0" r="r" b="b"/>
              <a:pathLst>
                <a:path w="893" h="127">
                  <a:moveTo>
                    <a:pt x="884" y="127"/>
                  </a:moveTo>
                  <a:lnTo>
                    <a:pt x="9" y="127"/>
                  </a:lnTo>
                  <a:lnTo>
                    <a:pt x="9" y="127"/>
                  </a:lnTo>
                  <a:lnTo>
                    <a:pt x="6" y="127"/>
                  </a:lnTo>
                  <a:lnTo>
                    <a:pt x="3" y="126"/>
                  </a:lnTo>
                  <a:lnTo>
                    <a:pt x="1" y="123"/>
                  </a:lnTo>
                  <a:lnTo>
                    <a:pt x="0" y="118"/>
                  </a:lnTo>
                  <a:lnTo>
                    <a:pt x="0" y="32"/>
                  </a:lnTo>
                  <a:lnTo>
                    <a:pt x="0" y="32"/>
                  </a:lnTo>
                  <a:lnTo>
                    <a:pt x="1" y="25"/>
                  </a:lnTo>
                  <a:lnTo>
                    <a:pt x="3" y="20"/>
                  </a:lnTo>
                  <a:lnTo>
                    <a:pt x="6" y="14"/>
                  </a:lnTo>
                  <a:lnTo>
                    <a:pt x="9" y="9"/>
                  </a:lnTo>
                  <a:lnTo>
                    <a:pt x="13" y="6"/>
                  </a:lnTo>
                  <a:lnTo>
                    <a:pt x="19" y="3"/>
                  </a:lnTo>
                  <a:lnTo>
                    <a:pt x="24" y="0"/>
                  </a:lnTo>
                  <a:lnTo>
                    <a:pt x="32" y="0"/>
                  </a:lnTo>
                  <a:lnTo>
                    <a:pt x="861" y="0"/>
                  </a:lnTo>
                  <a:lnTo>
                    <a:pt x="861" y="0"/>
                  </a:lnTo>
                  <a:lnTo>
                    <a:pt x="867" y="0"/>
                  </a:lnTo>
                  <a:lnTo>
                    <a:pt x="873" y="3"/>
                  </a:lnTo>
                  <a:lnTo>
                    <a:pt x="879" y="6"/>
                  </a:lnTo>
                  <a:lnTo>
                    <a:pt x="884" y="9"/>
                  </a:lnTo>
                  <a:lnTo>
                    <a:pt x="887" y="14"/>
                  </a:lnTo>
                  <a:lnTo>
                    <a:pt x="890" y="20"/>
                  </a:lnTo>
                  <a:lnTo>
                    <a:pt x="891" y="25"/>
                  </a:lnTo>
                  <a:lnTo>
                    <a:pt x="893" y="32"/>
                  </a:lnTo>
                  <a:lnTo>
                    <a:pt x="893" y="118"/>
                  </a:lnTo>
                  <a:lnTo>
                    <a:pt x="893" y="118"/>
                  </a:lnTo>
                  <a:lnTo>
                    <a:pt x="891" y="123"/>
                  </a:lnTo>
                  <a:lnTo>
                    <a:pt x="890" y="126"/>
                  </a:lnTo>
                  <a:lnTo>
                    <a:pt x="887" y="127"/>
                  </a:lnTo>
                  <a:lnTo>
                    <a:pt x="884" y="127"/>
                  </a:lnTo>
                  <a:lnTo>
                    <a:pt x="884" y="127"/>
                  </a:lnTo>
                  <a:close/>
                  <a:moveTo>
                    <a:pt x="18" y="109"/>
                  </a:moveTo>
                  <a:lnTo>
                    <a:pt x="875" y="109"/>
                  </a:lnTo>
                  <a:lnTo>
                    <a:pt x="875" y="32"/>
                  </a:lnTo>
                  <a:lnTo>
                    <a:pt x="875" y="32"/>
                  </a:lnTo>
                  <a:lnTo>
                    <a:pt x="873" y="26"/>
                  </a:lnTo>
                  <a:lnTo>
                    <a:pt x="870" y="23"/>
                  </a:lnTo>
                  <a:lnTo>
                    <a:pt x="867" y="20"/>
                  </a:lnTo>
                  <a:lnTo>
                    <a:pt x="861" y="19"/>
                  </a:lnTo>
                  <a:lnTo>
                    <a:pt x="32" y="19"/>
                  </a:lnTo>
                  <a:lnTo>
                    <a:pt x="32" y="19"/>
                  </a:lnTo>
                  <a:lnTo>
                    <a:pt x="26" y="20"/>
                  </a:lnTo>
                  <a:lnTo>
                    <a:pt x="23" y="23"/>
                  </a:lnTo>
                  <a:lnTo>
                    <a:pt x="19" y="26"/>
                  </a:lnTo>
                  <a:lnTo>
                    <a:pt x="18" y="32"/>
                  </a:lnTo>
                  <a:lnTo>
                    <a:pt x="18" y="109"/>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0" name="Rectangle 39"/>
            <p:cNvSpPr>
              <a:spLocks noChangeArrowheads="1"/>
            </p:cNvSpPr>
            <p:nvPr/>
          </p:nvSpPr>
          <p:spPr bwMode="auto">
            <a:xfrm>
              <a:off x="3630" y="1856"/>
              <a:ext cx="279" cy="18"/>
            </a:xfrm>
            <a:prstGeom prst="rect">
              <a:avLst/>
            </a:prstGeom>
            <a:solidFill>
              <a:srgbClr val="292929"/>
            </a:solidFill>
            <a:ln w="9525">
              <a:noFill/>
              <a:miter lim="800000"/>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2" name="Freeform 40"/>
            <p:cNvSpPr>
              <a:spLocks/>
            </p:cNvSpPr>
            <p:nvPr/>
          </p:nvSpPr>
          <p:spPr bwMode="auto">
            <a:xfrm>
              <a:off x="3553" y="1858"/>
              <a:ext cx="14" cy="14"/>
            </a:xfrm>
            <a:custGeom>
              <a:avLst/>
              <a:gdLst/>
              <a:ahLst/>
              <a:cxnLst>
                <a:cxn ang="0">
                  <a:pos x="30" y="15"/>
                </a:cxn>
                <a:cxn ang="0">
                  <a:pos x="30" y="15"/>
                </a:cxn>
                <a:cxn ang="0">
                  <a:pos x="30" y="21"/>
                </a:cxn>
                <a:cxn ang="0">
                  <a:pos x="25" y="26"/>
                </a:cxn>
                <a:cxn ang="0">
                  <a:pos x="21" y="29"/>
                </a:cxn>
                <a:cxn ang="0">
                  <a:pos x="15" y="30"/>
                </a:cxn>
                <a:cxn ang="0">
                  <a:pos x="15" y="30"/>
                </a:cxn>
                <a:cxn ang="0">
                  <a:pos x="9" y="29"/>
                </a:cxn>
                <a:cxn ang="0">
                  <a:pos x="4" y="26"/>
                </a:cxn>
                <a:cxn ang="0">
                  <a:pos x="1" y="21"/>
                </a:cxn>
                <a:cxn ang="0">
                  <a:pos x="0" y="15"/>
                </a:cxn>
                <a:cxn ang="0">
                  <a:pos x="0" y="15"/>
                </a:cxn>
                <a:cxn ang="0">
                  <a:pos x="1" y="9"/>
                </a:cxn>
                <a:cxn ang="0">
                  <a:pos x="4" y="5"/>
                </a:cxn>
                <a:cxn ang="0">
                  <a:pos x="9" y="2"/>
                </a:cxn>
                <a:cxn ang="0">
                  <a:pos x="15" y="0"/>
                </a:cxn>
                <a:cxn ang="0">
                  <a:pos x="15" y="0"/>
                </a:cxn>
                <a:cxn ang="0">
                  <a:pos x="21" y="2"/>
                </a:cxn>
                <a:cxn ang="0">
                  <a:pos x="25" y="5"/>
                </a:cxn>
                <a:cxn ang="0">
                  <a:pos x="30" y="9"/>
                </a:cxn>
                <a:cxn ang="0">
                  <a:pos x="30" y="15"/>
                </a:cxn>
                <a:cxn ang="0">
                  <a:pos x="30" y="15"/>
                </a:cxn>
              </a:cxnLst>
              <a:rect l="0" t="0" r="r" b="b"/>
              <a:pathLst>
                <a:path w="30" h="30">
                  <a:moveTo>
                    <a:pt x="30" y="15"/>
                  </a:moveTo>
                  <a:lnTo>
                    <a:pt x="30" y="15"/>
                  </a:lnTo>
                  <a:lnTo>
                    <a:pt x="30" y="21"/>
                  </a:lnTo>
                  <a:lnTo>
                    <a:pt x="25" y="26"/>
                  </a:lnTo>
                  <a:lnTo>
                    <a:pt x="21" y="29"/>
                  </a:lnTo>
                  <a:lnTo>
                    <a:pt x="15" y="30"/>
                  </a:lnTo>
                  <a:lnTo>
                    <a:pt x="15" y="30"/>
                  </a:lnTo>
                  <a:lnTo>
                    <a:pt x="9" y="29"/>
                  </a:lnTo>
                  <a:lnTo>
                    <a:pt x="4" y="26"/>
                  </a:lnTo>
                  <a:lnTo>
                    <a:pt x="1" y="21"/>
                  </a:lnTo>
                  <a:lnTo>
                    <a:pt x="0" y="15"/>
                  </a:lnTo>
                  <a:lnTo>
                    <a:pt x="0" y="15"/>
                  </a:lnTo>
                  <a:lnTo>
                    <a:pt x="1" y="9"/>
                  </a:lnTo>
                  <a:lnTo>
                    <a:pt x="4" y="5"/>
                  </a:lnTo>
                  <a:lnTo>
                    <a:pt x="9" y="2"/>
                  </a:lnTo>
                  <a:lnTo>
                    <a:pt x="15" y="0"/>
                  </a:lnTo>
                  <a:lnTo>
                    <a:pt x="15" y="0"/>
                  </a:lnTo>
                  <a:lnTo>
                    <a:pt x="21" y="2"/>
                  </a:lnTo>
                  <a:lnTo>
                    <a:pt x="25" y="5"/>
                  </a:lnTo>
                  <a:lnTo>
                    <a:pt x="30" y="9"/>
                  </a:lnTo>
                  <a:lnTo>
                    <a:pt x="30" y="15"/>
                  </a:lnTo>
                  <a:lnTo>
                    <a:pt x="30" y="1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3" name="Freeform 41"/>
            <p:cNvSpPr>
              <a:spLocks/>
            </p:cNvSpPr>
            <p:nvPr/>
          </p:nvSpPr>
          <p:spPr bwMode="auto">
            <a:xfrm>
              <a:off x="3577" y="1858"/>
              <a:ext cx="14" cy="14"/>
            </a:xfrm>
            <a:custGeom>
              <a:avLst/>
              <a:gdLst/>
              <a:ahLst/>
              <a:cxnLst>
                <a:cxn ang="0">
                  <a:pos x="32" y="15"/>
                </a:cxn>
                <a:cxn ang="0">
                  <a:pos x="32" y="15"/>
                </a:cxn>
                <a:cxn ang="0">
                  <a:pos x="30" y="21"/>
                </a:cxn>
                <a:cxn ang="0">
                  <a:pos x="27" y="26"/>
                </a:cxn>
                <a:cxn ang="0">
                  <a:pos x="21" y="29"/>
                </a:cxn>
                <a:cxn ang="0">
                  <a:pos x="15" y="30"/>
                </a:cxn>
                <a:cxn ang="0">
                  <a:pos x="15" y="30"/>
                </a:cxn>
                <a:cxn ang="0">
                  <a:pos x="9" y="29"/>
                </a:cxn>
                <a:cxn ang="0">
                  <a:pos x="5" y="26"/>
                </a:cxn>
                <a:cxn ang="0">
                  <a:pos x="2" y="21"/>
                </a:cxn>
                <a:cxn ang="0">
                  <a:pos x="0" y="15"/>
                </a:cxn>
                <a:cxn ang="0">
                  <a:pos x="0" y="15"/>
                </a:cxn>
                <a:cxn ang="0">
                  <a:pos x="2" y="9"/>
                </a:cxn>
                <a:cxn ang="0">
                  <a:pos x="5" y="5"/>
                </a:cxn>
                <a:cxn ang="0">
                  <a:pos x="9" y="2"/>
                </a:cxn>
                <a:cxn ang="0">
                  <a:pos x="15" y="0"/>
                </a:cxn>
                <a:cxn ang="0">
                  <a:pos x="15" y="0"/>
                </a:cxn>
                <a:cxn ang="0">
                  <a:pos x="21" y="2"/>
                </a:cxn>
                <a:cxn ang="0">
                  <a:pos x="27" y="5"/>
                </a:cxn>
                <a:cxn ang="0">
                  <a:pos x="30" y="9"/>
                </a:cxn>
                <a:cxn ang="0">
                  <a:pos x="32" y="15"/>
                </a:cxn>
                <a:cxn ang="0">
                  <a:pos x="32" y="15"/>
                </a:cxn>
              </a:cxnLst>
              <a:rect l="0" t="0" r="r" b="b"/>
              <a:pathLst>
                <a:path w="32" h="30">
                  <a:moveTo>
                    <a:pt x="32" y="15"/>
                  </a:moveTo>
                  <a:lnTo>
                    <a:pt x="32" y="15"/>
                  </a:lnTo>
                  <a:lnTo>
                    <a:pt x="30" y="21"/>
                  </a:lnTo>
                  <a:lnTo>
                    <a:pt x="27" y="26"/>
                  </a:lnTo>
                  <a:lnTo>
                    <a:pt x="21" y="29"/>
                  </a:lnTo>
                  <a:lnTo>
                    <a:pt x="15" y="30"/>
                  </a:lnTo>
                  <a:lnTo>
                    <a:pt x="15" y="30"/>
                  </a:lnTo>
                  <a:lnTo>
                    <a:pt x="9" y="29"/>
                  </a:lnTo>
                  <a:lnTo>
                    <a:pt x="5" y="26"/>
                  </a:lnTo>
                  <a:lnTo>
                    <a:pt x="2" y="21"/>
                  </a:lnTo>
                  <a:lnTo>
                    <a:pt x="0" y="15"/>
                  </a:lnTo>
                  <a:lnTo>
                    <a:pt x="0" y="15"/>
                  </a:lnTo>
                  <a:lnTo>
                    <a:pt x="2" y="9"/>
                  </a:lnTo>
                  <a:lnTo>
                    <a:pt x="5" y="5"/>
                  </a:lnTo>
                  <a:lnTo>
                    <a:pt x="9" y="2"/>
                  </a:lnTo>
                  <a:lnTo>
                    <a:pt x="15" y="0"/>
                  </a:lnTo>
                  <a:lnTo>
                    <a:pt x="15" y="0"/>
                  </a:lnTo>
                  <a:lnTo>
                    <a:pt x="21" y="2"/>
                  </a:lnTo>
                  <a:lnTo>
                    <a:pt x="27" y="5"/>
                  </a:lnTo>
                  <a:lnTo>
                    <a:pt x="30" y="9"/>
                  </a:lnTo>
                  <a:lnTo>
                    <a:pt x="32" y="15"/>
                  </a:lnTo>
                  <a:lnTo>
                    <a:pt x="32" y="1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4" name="Freeform 42"/>
            <p:cNvSpPr>
              <a:spLocks/>
            </p:cNvSpPr>
            <p:nvPr/>
          </p:nvSpPr>
          <p:spPr bwMode="auto">
            <a:xfrm>
              <a:off x="3600" y="1858"/>
              <a:ext cx="15" cy="14"/>
            </a:xfrm>
            <a:custGeom>
              <a:avLst/>
              <a:gdLst/>
              <a:ahLst/>
              <a:cxnLst>
                <a:cxn ang="0">
                  <a:pos x="32" y="15"/>
                </a:cxn>
                <a:cxn ang="0">
                  <a:pos x="32" y="15"/>
                </a:cxn>
                <a:cxn ang="0">
                  <a:pos x="30" y="21"/>
                </a:cxn>
                <a:cxn ang="0">
                  <a:pos x="27" y="26"/>
                </a:cxn>
                <a:cxn ang="0">
                  <a:pos x="21" y="29"/>
                </a:cxn>
                <a:cxn ang="0">
                  <a:pos x="15" y="30"/>
                </a:cxn>
                <a:cxn ang="0">
                  <a:pos x="15" y="30"/>
                </a:cxn>
                <a:cxn ang="0">
                  <a:pos x="9" y="29"/>
                </a:cxn>
                <a:cxn ang="0">
                  <a:pos x="5" y="26"/>
                </a:cxn>
                <a:cxn ang="0">
                  <a:pos x="2" y="21"/>
                </a:cxn>
                <a:cxn ang="0">
                  <a:pos x="0" y="15"/>
                </a:cxn>
                <a:cxn ang="0">
                  <a:pos x="0" y="15"/>
                </a:cxn>
                <a:cxn ang="0">
                  <a:pos x="2" y="9"/>
                </a:cxn>
                <a:cxn ang="0">
                  <a:pos x="5" y="5"/>
                </a:cxn>
                <a:cxn ang="0">
                  <a:pos x="9" y="2"/>
                </a:cxn>
                <a:cxn ang="0">
                  <a:pos x="15" y="0"/>
                </a:cxn>
                <a:cxn ang="0">
                  <a:pos x="15" y="0"/>
                </a:cxn>
                <a:cxn ang="0">
                  <a:pos x="21" y="2"/>
                </a:cxn>
                <a:cxn ang="0">
                  <a:pos x="27" y="5"/>
                </a:cxn>
                <a:cxn ang="0">
                  <a:pos x="30" y="9"/>
                </a:cxn>
                <a:cxn ang="0">
                  <a:pos x="32" y="15"/>
                </a:cxn>
                <a:cxn ang="0">
                  <a:pos x="32" y="15"/>
                </a:cxn>
              </a:cxnLst>
              <a:rect l="0" t="0" r="r" b="b"/>
              <a:pathLst>
                <a:path w="32" h="30">
                  <a:moveTo>
                    <a:pt x="32" y="15"/>
                  </a:moveTo>
                  <a:lnTo>
                    <a:pt x="32" y="15"/>
                  </a:lnTo>
                  <a:lnTo>
                    <a:pt x="30" y="21"/>
                  </a:lnTo>
                  <a:lnTo>
                    <a:pt x="27" y="26"/>
                  </a:lnTo>
                  <a:lnTo>
                    <a:pt x="21" y="29"/>
                  </a:lnTo>
                  <a:lnTo>
                    <a:pt x="15" y="30"/>
                  </a:lnTo>
                  <a:lnTo>
                    <a:pt x="15" y="30"/>
                  </a:lnTo>
                  <a:lnTo>
                    <a:pt x="9" y="29"/>
                  </a:lnTo>
                  <a:lnTo>
                    <a:pt x="5" y="26"/>
                  </a:lnTo>
                  <a:lnTo>
                    <a:pt x="2" y="21"/>
                  </a:lnTo>
                  <a:lnTo>
                    <a:pt x="0" y="15"/>
                  </a:lnTo>
                  <a:lnTo>
                    <a:pt x="0" y="15"/>
                  </a:lnTo>
                  <a:lnTo>
                    <a:pt x="2" y="9"/>
                  </a:lnTo>
                  <a:lnTo>
                    <a:pt x="5" y="5"/>
                  </a:lnTo>
                  <a:lnTo>
                    <a:pt x="9" y="2"/>
                  </a:lnTo>
                  <a:lnTo>
                    <a:pt x="15" y="0"/>
                  </a:lnTo>
                  <a:lnTo>
                    <a:pt x="15" y="0"/>
                  </a:lnTo>
                  <a:lnTo>
                    <a:pt x="21" y="2"/>
                  </a:lnTo>
                  <a:lnTo>
                    <a:pt x="27" y="5"/>
                  </a:lnTo>
                  <a:lnTo>
                    <a:pt x="30" y="9"/>
                  </a:lnTo>
                  <a:lnTo>
                    <a:pt x="32" y="15"/>
                  </a:lnTo>
                  <a:lnTo>
                    <a:pt x="32" y="1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5" name="Freeform 43"/>
            <p:cNvSpPr>
              <a:spLocks noEditPoints="1"/>
            </p:cNvSpPr>
            <p:nvPr/>
          </p:nvSpPr>
          <p:spPr bwMode="auto">
            <a:xfrm>
              <a:off x="3525" y="1883"/>
              <a:ext cx="408" cy="276"/>
            </a:xfrm>
            <a:custGeom>
              <a:avLst/>
              <a:gdLst/>
              <a:ahLst/>
              <a:cxnLst>
                <a:cxn ang="0">
                  <a:pos x="884" y="602"/>
                </a:cxn>
                <a:cxn ang="0">
                  <a:pos x="9" y="602"/>
                </a:cxn>
                <a:cxn ang="0">
                  <a:pos x="9" y="602"/>
                </a:cxn>
                <a:cxn ang="0">
                  <a:pos x="6" y="600"/>
                </a:cxn>
                <a:cxn ang="0">
                  <a:pos x="3" y="599"/>
                </a:cxn>
                <a:cxn ang="0">
                  <a:pos x="1" y="596"/>
                </a:cxn>
                <a:cxn ang="0">
                  <a:pos x="0" y="593"/>
                </a:cxn>
                <a:cxn ang="0">
                  <a:pos x="0" y="9"/>
                </a:cxn>
                <a:cxn ang="0">
                  <a:pos x="0" y="9"/>
                </a:cxn>
                <a:cxn ang="0">
                  <a:pos x="1" y="6"/>
                </a:cxn>
                <a:cxn ang="0">
                  <a:pos x="3" y="3"/>
                </a:cxn>
                <a:cxn ang="0">
                  <a:pos x="6" y="1"/>
                </a:cxn>
                <a:cxn ang="0">
                  <a:pos x="9" y="0"/>
                </a:cxn>
                <a:cxn ang="0">
                  <a:pos x="884" y="0"/>
                </a:cxn>
                <a:cxn ang="0">
                  <a:pos x="884" y="0"/>
                </a:cxn>
                <a:cxn ang="0">
                  <a:pos x="887" y="1"/>
                </a:cxn>
                <a:cxn ang="0">
                  <a:pos x="890" y="3"/>
                </a:cxn>
                <a:cxn ang="0">
                  <a:pos x="891" y="6"/>
                </a:cxn>
                <a:cxn ang="0">
                  <a:pos x="893" y="9"/>
                </a:cxn>
                <a:cxn ang="0">
                  <a:pos x="893" y="593"/>
                </a:cxn>
                <a:cxn ang="0">
                  <a:pos x="893" y="593"/>
                </a:cxn>
                <a:cxn ang="0">
                  <a:pos x="891" y="596"/>
                </a:cxn>
                <a:cxn ang="0">
                  <a:pos x="890" y="599"/>
                </a:cxn>
                <a:cxn ang="0">
                  <a:pos x="887" y="600"/>
                </a:cxn>
                <a:cxn ang="0">
                  <a:pos x="884" y="602"/>
                </a:cxn>
                <a:cxn ang="0">
                  <a:pos x="884" y="602"/>
                </a:cxn>
                <a:cxn ang="0">
                  <a:pos x="18" y="584"/>
                </a:cxn>
                <a:cxn ang="0">
                  <a:pos x="875" y="584"/>
                </a:cxn>
                <a:cxn ang="0">
                  <a:pos x="875" y="18"/>
                </a:cxn>
                <a:cxn ang="0">
                  <a:pos x="18" y="18"/>
                </a:cxn>
                <a:cxn ang="0">
                  <a:pos x="18" y="584"/>
                </a:cxn>
              </a:cxnLst>
              <a:rect l="0" t="0" r="r" b="b"/>
              <a:pathLst>
                <a:path w="893" h="602">
                  <a:moveTo>
                    <a:pt x="884" y="602"/>
                  </a:moveTo>
                  <a:lnTo>
                    <a:pt x="9" y="602"/>
                  </a:lnTo>
                  <a:lnTo>
                    <a:pt x="9" y="602"/>
                  </a:lnTo>
                  <a:lnTo>
                    <a:pt x="6" y="600"/>
                  </a:lnTo>
                  <a:lnTo>
                    <a:pt x="3" y="599"/>
                  </a:lnTo>
                  <a:lnTo>
                    <a:pt x="1" y="596"/>
                  </a:lnTo>
                  <a:lnTo>
                    <a:pt x="0" y="593"/>
                  </a:lnTo>
                  <a:lnTo>
                    <a:pt x="0" y="9"/>
                  </a:lnTo>
                  <a:lnTo>
                    <a:pt x="0" y="9"/>
                  </a:lnTo>
                  <a:lnTo>
                    <a:pt x="1" y="6"/>
                  </a:lnTo>
                  <a:lnTo>
                    <a:pt x="3" y="3"/>
                  </a:lnTo>
                  <a:lnTo>
                    <a:pt x="6" y="1"/>
                  </a:lnTo>
                  <a:lnTo>
                    <a:pt x="9" y="0"/>
                  </a:lnTo>
                  <a:lnTo>
                    <a:pt x="884" y="0"/>
                  </a:lnTo>
                  <a:lnTo>
                    <a:pt x="884" y="0"/>
                  </a:lnTo>
                  <a:lnTo>
                    <a:pt x="887" y="1"/>
                  </a:lnTo>
                  <a:lnTo>
                    <a:pt x="890" y="3"/>
                  </a:lnTo>
                  <a:lnTo>
                    <a:pt x="891" y="6"/>
                  </a:lnTo>
                  <a:lnTo>
                    <a:pt x="893" y="9"/>
                  </a:lnTo>
                  <a:lnTo>
                    <a:pt x="893" y="593"/>
                  </a:lnTo>
                  <a:lnTo>
                    <a:pt x="893" y="593"/>
                  </a:lnTo>
                  <a:lnTo>
                    <a:pt x="891" y="596"/>
                  </a:lnTo>
                  <a:lnTo>
                    <a:pt x="890" y="599"/>
                  </a:lnTo>
                  <a:lnTo>
                    <a:pt x="887" y="600"/>
                  </a:lnTo>
                  <a:lnTo>
                    <a:pt x="884" y="602"/>
                  </a:lnTo>
                  <a:lnTo>
                    <a:pt x="884" y="602"/>
                  </a:lnTo>
                  <a:close/>
                  <a:moveTo>
                    <a:pt x="18" y="584"/>
                  </a:moveTo>
                  <a:lnTo>
                    <a:pt x="875" y="584"/>
                  </a:lnTo>
                  <a:lnTo>
                    <a:pt x="875" y="18"/>
                  </a:lnTo>
                  <a:lnTo>
                    <a:pt x="18" y="18"/>
                  </a:lnTo>
                  <a:lnTo>
                    <a:pt x="18" y="58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6" name="Freeform 44"/>
            <p:cNvSpPr>
              <a:spLocks/>
            </p:cNvSpPr>
            <p:nvPr/>
          </p:nvSpPr>
          <p:spPr bwMode="auto">
            <a:xfrm>
              <a:off x="3823" y="2041"/>
              <a:ext cx="10" cy="13"/>
            </a:xfrm>
            <a:custGeom>
              <a:avLst/>
              <a:gdLst/>
              <a:ahLst/>
              <a:cxnLst>
                <a:cxn ang="0">
                  <a:pos x="10" y="30"/>
                </a:cxn>
                <a:cxn ang="0">
                  <a:pos x="10" y="30"/>
                </a:cxn>
                <a:cxn ang="0">
                  <a:pos x="7" y="30"/>
                </a:cxn>
                <a:cxn ang="0">
                  <a:pos x="7" y="30"/>
                </a:cxn>
                <a:cxn ang="0">
                  <a:pos x="3" y="29"/>
                </a:cxn>
                <a:cxn ang="0">
                  <a:pos x="0" y="26"/>
                </a:cxn>
                <a:cxn ang="0">
                  <a:pos x="0" y="21"/>
                </a:cxn>
                <a:cxn ang="0">
                  <a:pos x="0" y="18"/>
                </a:cxn>
                <a:cxn ang="0">
                  <a:pos x="0" y="18"/>
                </a:cxn>
                <a:cxn ang="0">
                  <a:pos x="3" y="8"/>
                </a:cxn>
                <a:cxn ang="0">
                  <a:pos x="3" y="8"/>
                </a:cxn>
                <a:cxn ang="0">
                  <a:pos x="5" y="5"/>
                </a:cxn>
                <a:cxn ang="0">
                  <a:pos x="8" y="2"/>
                </a:cxn>
                <a:cxn ang="0">
                  <a:pos x="11" y="0"/>
                </a:cxn>
                <a:cxn ang="0">
                  <a:pos x="16" y="2"/>
                </a:cxn>
                <a:cxn ang="0">
                  <a:pos x="16" y="2"/>
                </a:cxn>
                <a:cxn ang="0">
                  <a:pos x="19" y="3"/>
                </a:cxn>
                <a:cxn ang="0">
                  <a:pos x="20" y="5"/>
                </a:cxn>
                <a:cxn ang="0">
                  <a:pos x="22" y="9"/>
                </a:cxn>
                <a:cxn ang="0">
                  <a:pos x="22" y="12"/>
                </a:cxn>
                <a:cxn ang="0">
                  <a:pos x="22" y="12"/>
                </a:cxn>
                <a:cxn ang="0">
                  <a:pos x="17" y="24"/>
                </a:cxn>
                <a:cxn ang="0">
                  <a:pos x="17" y="24"/>
                </a:cxn>
                <a:cxn ang="0">
                  <a:pos x="16" y="27"/>
                </a:cxn>
                <a:cxn ang="0">
                  <a:pos x="14" y="29"/>
                </a:cxn>
                <a:cxn ang="0">
                  <a:pos x="10" y="30"/>
                </a:cxn>
                <a:cxn ang="0">
                  <a:pos x="10" y="30"/>
                </a:cxn>
              </a:cxnLst>
              <a:rect l="0" t="0" r="r" b="b"/>
              <a:pathLst>
                <a:path w="22" h="30">
                  <a:moveTo>
                    <a:pt x="10" y="30"/>
                  </a:moveTo>
                  <a:lnTo>
                    <a:pt x="10" y="30"/>
                  </a:lnTo>
                  <a:lnTo>
                    <a:pt x="7" y="30"/>
                  </a:lnTo>
                  <a:lnTo>
                    <a:pt x="7" y="30"/>
                  </a:lnTo>
                  <a:lnTo>
                    <a:pt x="3" y="29"/>
                  </a:lnTo>
                  <a:lnTo>
                    <a:pt x="0" y="26"/>
                  </a:lnTo>
                  <a:lnTo>
                    <a:pt x="0" y="21"/>
                  </a:lnTo>
                  <a:lnTo>
                    <a:pt x="0" y="18"/>
                  </a:lnTo>
                  <a:lnTo>
                    <a:pt x="0" y="18"/>
                  </a:lnTo>
                  <a:lnTo>
                    <a:pt x="3" y="8"/>
                  </a:lnTo>
                  <a:lnTo>
                    <a:pt x="3" y="8"/>
                  </a:lnTo>
                  <a:lnTo>
                    <a:pt x="5" y="5"/>
                  </a:lnTo>
                  <a:lnTo>
                    <a:pt x="8" y="2"/>
                  </a:lnTo>
                  <a:lnTo>
                    <a:pt x="11" y="0"/>
                  </a:lnTo>
                  <a:lnTo>
                    <a:pt x="16" y="2"/>
                  </a:lnTo>
                  <a:lnTo>
                    <a:pt x="16" y="2"/>
                  </a:lnTo>
                  <a:lnTo>
                    <a:pt x="19" y="3"/>
                  </a:lnTo>
                  <a:lnTo>
                    <a:pt x="20" y="5"/>
                  </a:lnTo>
                  <a:lnTo>
                    <a:pt x="22" y="9"/>
                  </a:lnTo>
                  <a:lnTo>
                    <a:pt x="22" y="12"/>
                  </a:lnTo>
                  <a:lnTo>
                    <a:pt x="22" y="12"/>
                  </a:lnTo>
                  <a:lnTo>
                    <a:pt x="17" y="24"/>
                  </a:lnTo>
                  <a:lnTo>
                    <a:pt x="17" y="24"/>
                  </a:lnTo>
                  <a:lnTo>
                    <a:pt x="16" y="27"/>
                  </a:lnTo>
                  <a:lnTo>
                    <a:pt x="14" y="29"/>
                  </a:lnTo>
                  <a:lnTo>
                    <a:pt x="10" y="30"/>
                  </a:lnTo>
                  <a:lnTo>
                    <a:pt x="10" y="30"/>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7" name="Freeform 45"/>
            <p:cNvSpPr>
              <a:spLocks noEditPoints="1"/>
            </p:cNvSpPr>
            <p:nvPr/>
          </p:nvSpPr>
          <p:spPr bwMode="auto">
            <a:xfrm>
              <a:off x="3622" y="1910"/>
              <a:ext cx="204" cy="215"/>
            </a:xfrm>
            <a:custGeom>
              <a:avLst/>
              <a:gdLst/>
              <a:ahLst/>
              <a:cxnLst>
                <a:cxn ang="0">
                  <a:pos x="211" y="459"/>
                </a:cxn>
                <a:cxn ang="0">
                  <a:pos x="250" y="453"/>
                </a:cxn>
                <a:cxn ang="0">
                  <a:pos x="235" y="469"/>
                </a:cxn>
                <a:cxn ang="0">
                  <a:pos x="270" y="454"/>
                </a:cxn>
                <a:cxn ang="0">
                  <a:pos x="309" y="444"/>
                </a:cxn>
                <a:cxn ang="0">
                  <a:pos x="282" y="465"/>
                </a:cxn>
                <a:cxn ang="0">
                  <a:pos x="157" y="456"/>
                </a:cxn>
                <a:cxn ang="0">
                  <a:pos x="166" y="439"/>
                </a:cxn>
                <a:cxn ang="0">
                  <a:pos x="192" y="462"/>
                </a:cxn>
                <a:cxn ang="0">
                  <a:pos x="326" y="438"/>
                </a:cxn>
                <a:cxn ang="0">
                  <a:pos x="361" y="418"/>
                </a:cxn>
                <a:cxn ang="0">
                  <a:pos x="339" y="445"/>
                </a:cxn>
                <a:cxn ang="0">
                  <a:pos x="103" y="427"/>
                </a:cxn>
                <a:cxn ang="0">
                  <a:pos x="115" y="415"/>
                </a:cxn>
                <a:cxn ang="0">
                  <a:pos x="130" y="444"/>
                </a:cxn>
                <a:cxn ang="0">
                  <a:pos x="376" y="400"/>
                </a:cxn>
                <a:cxn ang="0">
                  <a:pos x="407" y="380"/>
                </a:cxn>
                <a:cxn ang="0">
                  <a:pos x="385" y="414"/>
                </a:cxn>
                <a:cxn ang="0">
                  <a:pos x="57" y="386"/>
                </a:cxn>
                <a:cxn ang="0">
                  <a:pos x="72" y="377"/>
                </a:cxn>
                <a:cxn ang="0">
                  <a:pos x="83" y="409"/>
                </a:cxn>
                <a:cxn ang="0">
                  <a:pos x="415" y="355"/>
                </a:cxn>
                <a:cxn ang="0">
                  <a:pos x="442" y="334"/>
                </a:cxn>
                <a:cxn ang="0">
                  <a:pos x="422" y="368"/>
                </a:cxn>
                <a:cxn ang="0">
                  <a:pos x="24" y="332"/>
                </a:cxn>
                <a:cxn ang="0">
                  <a:pos x="53" y="350"/>
                </a:cxn>
                <a:cxn ang="0">
                  <a:pos x="20" y="311"/>
                </a:cxn>
                <a:cxn ang="0">
                  <a:pos x="6" y="273"/>
                </a:cxn>
                <a:cxn ang="0">
                  <a:pos x="29" y="299"/>
                </a:cxn>
                <a:cxn ang="0">
                  <a:pos x="11" y="252"/>
                </a:cxn>
                <a:cxn ang="0">
                  <a:pos x="2" y="219"/>
                </a:cxn>
                <a:cxn ang="0">
                  <a:pos x="18" y="217"/>
                </a:cxn>
                <a:cxn ang="0">
                  <a:pos x="14" y="252"/>
                </a:cxn>
                <a:cxn ang="0">
                  <a:pos x="11" y="192"/>
                </a:cxn>
                <a:cxn ang="0">
                  <a:pos x="21" y="153"/>
                </a:cxn>
                <a:cxn ang="0">
                  <a:pos x="24" y="187"/>
                </a:cxn>
                <a:cxn ang="0">
                  <a:pos x="430" y="141"/>
                </a:cxn>
                <a:cxn ang="0">
                  <a:pos x="425" y="106"/>
                </a:cxn>
                <a:cxn ang="0">
                  <a:pos x="445" y="142"/>
                </a:cxn>
                <a:cxn ang="0">
                  <a:pos x="29" y="136"/>
                </a:cxn>
                <a:cxn ang="0">
                  <a:pos x="50" y="100"/>
                </a:cxn>
                <a:cxn ang="0">
                  <a:pos x="44" y="135"/>
                </a:cxn>
                <a:cxn ang="0">
                  <a:pos x="383" y="77"/>
                </a:cxn>
                <a:cxn ang="0">
                  <a:pos x="392" y="61"/>
                </a:cxn>
                <a:cxn ang="0">
                  <a:pos x="412" y="94"/>
                </a:cxn>
                <a:cxn ang="0">
                  <a:pos x="62" y="85"/>
                </a:cxn>
                <a:cxn ang="0">
                  <a:pos x="91" y="58"/>
                </a:cxn>
                <a:cxn ang="0">
                  <a:pos x="77" y="88"/>
                </a:cxn>
                <a:cxn ang="0">
                  <a:pos x="336" y="44"/>
                </a:cxn>
                <a:cxn ang="0">
                  <a:pos x="345" y="27"/>
                </a:cxn>
                <a:cxn ang="0">
                  <a:pos x="365" y="56"/>
                </a:cxn>
                <a:cxn ang="0">
                  <a:pos x="107" y="43"/>
                </a:cxn>
                <a:cxn ang="0">
                  <a:pos x="143" y="29"/>
                </a:cxn>
                <a:cxn ang="0">
                  <a:pos x="115" y="53"/>
                </a:cxn>
                <a:cxn ang="0">
                  <a:pos x="278" y="20"/>
                </a:cxn>
                <a:cxn ang="0">
                  <a:pos x="311" y="12"/>
                </a:cxn>
                <a:cxn ang="0">
                  <a:pos x="308" y="30"/>
                </a:cxn>
                <a:cxn ang="0">
                  <a:pos x="161" y="15"/>
                </a:cxn>
                <a:cxn ang="0">
                  <a:pos x="201" y="12"/>
                </a:cxn>
                <a:cxn ang="0">
                  <a:pos x="169" y="29"/>
                </a:cxn>
                <a:cxn ang="0">
                  <a:pos x="228" y="18"/>
                </a:cxn>
                <a:cxn ang="0">
                  <a:pos x="226" y="0"/>
                </a:cxn>
                <a:cxn ang="0">
                  <a:pos x="259" y="11"/>
                </a:cxn>
              </a:cxnLst>
              <a:rect l="0" t="0" r="r" b="b"/>
              <a:pathLst>
                <a:path w="447" h="469">
                  <a:moveTo>
                    <a:pt x="235" y="469"/>
                  </a:moveTo>
                  <a:lnTo>
                    <a:pt x="235" y="469"/>
                  </a:lnTo>
                  <a:lnTo>
                    <a:pt x="220" y="469"/>
                  </a:lnTo>
                  <a:lnTo>
                    <a:pt x="220" y="469"/>
                  </a:lnTo>
                  <a:lnTo>
                    <a:pt x="217" y="468"/>
                  </a:lnTo>
                  <a:lnTo>
                    <a:pt x="214" y="466"/>
                  </a:lnTo>
                  <a:lnTo>
                    <a:pt x="213" y="463"/>
                  </a:lnTo>
                  <a:lnTo>
                    <a:pt x="211" y="459"/>
                  </a:lnTo>
                  <a:lnTo>
                    <a:pt x="211" y="459"/>
                  </a:lnTo>
                  <a:lnTo>
                    <a:pt x="213" y="456"/>
                  </a:lnTo>
                  <a:lnTo>
                    <a:pt x="214" y="453"/>
                  </a:lnTo>
                  <a:lnTo>
                    <a:pt x="217" y="451"/>
                  </a:lnTo>
                  <a:lnTo>
                    <a:pt x="222" y="451"/>
                  </a:lnTo>
                  <a:lnTo>
                    <a:pt x="222" y="451"/>
                  </a:lnTo>
                  <a:lnTo>
                    <a:pt x="244" y="451"/>
                  </a:lnTo>
                  <a:lnTo>
                    <a:pt x="244" y="451"/>
                  </a:lnTo>
                  <a:lnTo>
                    <a:pt x="247" y="451"/>
                  </a:lnTo>
                  <a:lnTo>
                    <a:pt x="250" y="453"/>
                  </a:lnTo>
                  <a:lnTo>
                    <a:pt x="252" y="456"/>
                  </a:lnTo>
                  <a:lnTo>
                    <a:pt x="253" y="459"/>
                  </a:lnTo>
                  <a:lnTo>
                    <a:pt x="253" y="459"/>
                  </a:lnTo>
                  <a:lnTo>
                    <a:pt x="253" y="463"/>
                  </a:lnTo>
                  <a:lnTo>
                    <a:pt x="250" y="466"/>
                  </a:lnTo>
                  <a:lnTo>
                    <a:pt x="249" y="468"/>
                  </a:lnTo>
                  <a:lnTo>
                    <a:pt x="244" y="469"/>
                  </a:lnTo>
                  <a:lnTo>
                    <a:pt x="244" y="469"/>
                  </a:lnTo>
                  <a:lnTo>
                    <a:pt x="235" y="469"/>
                  </a:lnTo>
                  <a:lnTo>
                    <a:pt x="235" y="469"/>
                  </a:lnTo>
                  <a:close/>
                  <a:moveTo>
                    <a:pt x="279" y="465"/>
                  </a:moveTo>
                  <a:lnTo>
                    <a:pt x="279" y="465"/>
                  </a:lnTo>
                  <a:lnTo>
                    <a:pt x="276" y="465"/>
                  </a:lnTo>
                  <a:lnTo>
                    <a:pt x="275" y="463"/>
                  </a:lnTo>
                  <a:lnTo>
                    <a:pt x="272" y="460"/>
                  </a:lnTo>
                  <a:lnTo>
                    <a:pt x="270" y="457"/>
                  </a:lnTo>
                  <a:lnTo>
                    <a:pt x="270" y="457"/>
                  </a:lnTo>
                  <a:lnTo>
                    <a:pt x="270" y="454"/>
                  </a:lnTo>
                  <a:lnTo>
                    <a:pt x="272" y="451"/>
                  </a:lnTo>
                  <a:lnTo>
                    <a:pt x="275" y="448"/>
                  </a:lnTo>
                  <a:lnTo>
                    <a:pt x="278" y="447"/>
                  </a:lnTo>
                  <a:lnTo>
                    <a:pt x="278" y="447"/>
                  </a:lnTo>
                  <a:lnTo>
                    <a:pt x="300" y="441"/>
                  </a:lnTo>
                  <a:lnTo>
                    <a:pt x="300" y="441"/>
                  </a:lnTo>
                  <a:lnTo>
                    <a:pt x="303" y="441"/>
                  </a:lnTo>
                  <a:lnTo>
                    <a:pt x="306" y="442"/>
                  </a:lnTo>
                  <a:lnTo>
                    <a:pt x="309" y="444"/>
                  </a:lnTo>
                  <a:lnTo>
                    <a:pt x="311" y="447"/>
                  </a:lnTo>
                  <a:lnTo>
                    <a:pt x="311" y="447"/>
                  </a:lnTo>
                  <a:lnTo>
                    <a:pt x="312" y="451"/>
                  </a:lnTo>
                  <a:lnTo>
                    <a:pt x="311" y="454"/>
                  </a:lnTo>
                  <a:lnTo>
                    <a:pt x="308" y="457"/>
                  </a:lnTo>
                  <a:lnTo>
                    <a:pt x="305" y="459"/>
                  </a:lnTo>
                  <a:lnTo>
                    <a:pt x="305" y="459"/>
                  </a:lnTo>
                  <a:lnTo>
                    <a:pt x="282" y="465"/>
                  </a:lnTo>
                  <a:lnTo>
                    <a:pt x="282" y="465"/>
                  </a:lnTo>
                  <a:lnTo>
                    <a:pt x="279" y="465"/>
                  </a:lnTo>
                  <a:lnTo>
                    <a:pt x="279" y="465"/>
                  </a:lnTo>
                  <a:close/>
                  <a:moveTo>
                    <a:pt x="186" y="463"/>
                  </a:moveTo>
                  <a:lnTo>
                    <a:pt x="186" y="463"/>
                  </a:lnTo>
                  <a:lnTo>
                    <a:pt x="184" y="463"/>
                  </a:lnTo>
                  <a:lnTo>
                    <a:pt x="184" y="463"/>
                  </a:lnTo>
                  <a:lnTo>
                    <a:pt x="160" y="457"/>
                  </a:lnTo>
                  <a:lnTo>
                    <a:pt x="160" y="457"/>
                  </a:lnTo>
                  <a:lnTo>
                    <a:pt x="157" y="456"/>
                  </a:lnTo>
                  <a:lnTo>
                    <a:pt x="155" y="453"/>
                  </a:lnTo>
                  <a:lnTo>
                    <a:pt x="154" y="448"/>
                  </a:lnTo>
                  <a:lnTo>
                    <a:pt x="154" y="445"/>
                  </a:lnTo>
                  <a:lnTo>
                    <a:pt x="154" y="445"/>
                  </a:lnTo>
                  <a:lnTo>
                    <a:pt x="157" y="442"/>
                  </a:lnTo>
                  <a:lnTo>
                    <a:pt x="158" y="441"/>
                  </a:lnTo>
                  <a:lnTo>
                    <a:pt x="163" y="439"/>
                  </a:lnTo>
                  <a:lnTo>
                    <a:pt x="166" y="439"/>
                  </a:lnTo>
                  <a:lnTo>
                    <a:pt x="166" y="439"/>
                  </a:lnTo>
                  <a:lnTo>
                    <a:pt x="187" y="445"/>
                  </a:lnTo>
                  <a:lnTo>
                    <a:pt x="187" y="445"/>
                  </a:lnTo>
                  <a:lnTo>
                    <a:pt x="192" y="447"/>
                  </a:lnTo>
                  <a:lnTo>
                    <a:pt x="193" y="450"/>
                  </a:lnTo>
                  <a:lnTo>
                    <a:pt x="195" y="453"/>
                  </a:lnTo>
                  <a:lnTo>
                    <a:pt x="195" y="457"/>
                  </a:lnTo>
                  <a:lnTo>
                    <a:pt x="195" y="457"/>
                  </a:lnTo>
                  <a:lnTo>
                    <a:pt x="193" y="459"/>
                  </a:lnTo>
                  <a:lnTo>
                    <a:pt x="192" y="462"/>
                  </a:lnTo>
                  <a:lnTo>
                    <a:pt x="189" y="463"/>
                  </a:lnTo>
                  <a:lnTo>
                    <a:pt x="186" y="463"/>
                  </a:lnTo>
                  <a:lnTo>
                    <a:pt x="186" y="463"/>
                  </a:lnTo>
                  <a:close/>
                  <a:moveTo>
                    <a:pt x="335" y="445"/>
                  </a:moveTo>
                  <a:lnTo>
                    <a:pt x="335" y="445"/>
                  </a:lnTo>
                  <a:lnTo>
                    <a:pt x="330" y="444"/>
                  </a:lnTo>
                  <a:lnTo>
                    <a:pt x="327" y="441"/>
                  </a:lnTo>
                  <a:lnTo>
                    <a:pt x="327" y="441"/>
                  </a:lnTo>
                  <a:lnTo>
                    <a:pt x="326" y="438"/>
                  </a:lnTo>
                  <a:lnTo>
                    <a:pt x="327" y="433"/>
                  </a:lnTo>
                  <a:lnTo>
                    <a:pt x="329" y="430"/>
                  </a:lnTo>
                  <a:lnTo>
                    <a:pt x="332" y="429"/>
                  </a:lnTo>
                  <a:lnTo>
                    <a:pt x="332" y="429"/>
                  </a:lnTo>
                  <a:lnTo>
                    <a:pt x="351" y="418"/>
                  </a:lnTo>
                  <a:lnTo>
                    <a:pt x="351" y="418"/>
                  </a:lnTo>
                  <a:lnTo>
                    <a:pt x="355" y="417"/>
                  </a:lnTo>
                  <a:lnTo>
                    <a:pt x="358" y="417"/>
                  </a:lnTo>
                  <a:lnTo>
                    <a:pt x="361" y="418"/>
                  </a:lnTo>
                  <a:lnTo>
                    <a:pt x="364" y="420"/>
                  </a:lnTo>
                  <a:lnTo>
                    <a:pt x="364" y="420"/>
                  </a:lnTo>
                  <a:lnTo>
                    <a:pt x="365" y="424"/>
                  </a:lnTo>
                  <a:lnTo>
                    <a:pt x="365" y="427"/>
                  </a:lnTo>
                  <a:lnTo>
                    <a:pt x="364" y="430"/>
                  </a:lnTo>
                  <a:lnTo>
                    <a:pt x="361" y="433"/>
                  </a:lnTo>
                  <a:lnTo>
                    <a:pt x="361" y="433"/>
                  </a:lnTo>
                  <a:lnTo>
                    <a:pt x="339" y="445"/>
                  </a:lnTo>
                  <a:lnTo>
                    <a:pt x="339" y="445"/>
                  </a:lnTo>
                  <a:lnTo>
                    <a:pt x="335" y="445"/>
                  </a:lnTo>
                  <a:lnTo>
                    <a:pt x="335" y="445"/>
                  </a:lnTo>
                  <a:close/>
                  <a:moveTo>
                    <a:pt x="130" y="444"/>
                  </a:moveTo>
                  <a:lnTo>
                    <a:pt x="130" y="444"/>
                  </a:lnTo>
                  <a:lnTo>
                    <a:pt x="127" y="442"/>
                  </a:lnTo>
                  <a:lnTo>
                    <a:pt x="127" y="442"/>
                  </a:lnTo>
                  <a:lnTo>
                    <a:pt x="106" y="430"/>
                  </a:lnTo>
                  <a:lnTo>
                    <a:pt x="106" y="430"/>
                  </a:lnTo>
                  <a:lnTo>
                    <a:pt x="103" y="427"/>
                  </a:lnTo>
                  <a:lnTo>
                    <a:pt x="101" y="424"/>
                  </a:lnTo>
                  <a:lnTo>
                    <a:pt x="101" y="421"/>
                  </a:lnTo>
                  <a:lnTo>
                    <a:pt x="103" y="417"/>
                  </a:lnTo>
                  <a:lnTo>
                    <a:pt x="103" y="417"/>
                  </a:lnTo>
                  <a:lnTo>
                    <a:pt x="106" y="415"/>
                  </a:lnTo>
                  <a:lnTo>
                    <a:pt x="109" y="414"/>
                  </a:lnTo>
                  <a:lnTo>
                    <a:pt x="112" y="414"/>
                  </a:lnTo>
                  <a:lnTo>
                    <a:pt x="115" y="415"/>
                  </a:lnTo>
                  <a:lnTo>
                    <a:pt x="115" y="415"/>
                  </a:lnTo>
                  <a:lnTo>
                    <a:pt x="134" y="426"/>
                  </a:lnTo>
                  <a:lnTo>
                    <a:pt x="134" y="426"/>
                  </a:lnTo>
                  <a:lnTo>
                    <a:pt x="137" y="429"/>
                  </a:lnTo>
                  <a:lnTo>
                    <a:pt x="139" y="432"/>
                  </a:lnTo>
                  <a:lnTo>
                    <a:pt x="139" y="435"/>
                  </a:lnTo>
                  <a:lnTo>
                    <a:pt x="139" y="439"/>
                  </a:lnTo>
                  <a:lnTo>
                    <a:pt x="139" y="439"/>
                  </a:lnTo>
                  <a:lnTo>
                    <a:pt x="136" y="442"/>
                  </a:lnTo>
                  <a:lnTo>
                    <a:pt x="130" y="444"/>
                  </a:lnTo>
                  <a:lnTo>
                    <a:pt x="130" y="444"/>
                  </a:lnTo>
                  <a:close/>
                  <a:moveTo>
                    <a:pt x="385" y="414"/>
                  </a:moveTo>
                  <a:lnTo>
                    <a:pt x="385" y="414"/>
                  </a:lnTo>
                  <a:lnTo>
                    <a:pt x="380" y="412"/>
                  </a:lnTo>
                  <a:lnTo>
                    <a:pt x="377" y="409"/>
                  </a:lnTo>
                  <a:lnTo>
                    <a:pt x="377" y="409"/>
                  </a:lnTo>
                  <a:lnTo>
                    <a:pt x="376" y="406"/>
                  </a:lnTo>
                  <a:lnTo>
                    <a:pt x="376" y="403"/>
                  </a:lnTo>
                  <a:lnTo>
                    <a:pt x="376" y="400"/>
                  </a:lnTo>
                  <a:lnTo>
                    <a:pt x="379" y="397"/>
                  </a:lnTo>
                  <a:lnTo>
                    <a:pt x="379" y="397"/>
                  </a:lnTo>
                  <a:lnTo>
                    <a:pt x="394" y="382"/>
                  </a:lnTo>
                  <a:lnTo>
                    <a:pt x="394" y="382"/>
                  </a:lnTo>
                  <a:lnTo>
                    <a:pt x="397" y="379"/>
                  </a:lnTo>
                  <a:lnTo>
                    <a:pt x="401" y="379"/>
                  </a:lnTo>
                  <a:lnTo>
                    <a:pt x="404" y="379"/>
                  </a:lnTo>
                  <a:lnTo>
                    <a:pt x="407" y="380"/>
                  </a:lnTo>
                  <a:lnTo>
                    <a:pt x="407" y="380"/>
                  </a:lnTo>
                  <a:lnTo>
                    <a:pt x="409" y="383"/>
                  </a:lnTo>
                  <a:lnTo>
                    <a:pt x="410" y="386"/>
                  </a:lnTo>
                  <a:lnTo>
                    <a:pt x="410" y="391"/>
                  </a:lnTo>
                  <a:lnTo>
                    <a:pt x="407" y="394"/>
                  </a:lnTo>
                  <a:lnTo>
                    <a:pt x="407" y="394"/>
                  </a:lnTo>
                  <a:lnTo>
                    <a:pt x="391" y="411"/>
                  </a:lnTo>
                  <a:lnTo>
                    <a:pt x="391" y="411"/>
                  </a:lnTo>
                  <a:lnTo>
                    <a:pt x="388" y="412"/>
                  </a:lnTo>
                  <a:lnTo>
                    <a:pt x="385" y="414"/>
                  </a:lnTo>
                  <a:lnTo>
                    <a:pt x="385" y="414"/>
                  </a:lnTo>
                  <a:close/>
                  <a:moveTo>
                    <a:pt x="83" y="409"/>
                  </a:moveTo>
                  <a:lnTo>
                    <a:pt x="83" y="409"/>
                  </a:lnTo>
                  <a:lnTo>
                    <a:pt x="78" y="409"/>
                  </a:lnTo>
                  <a:lnTo>
                    <a:pt x="75" y="407"/>
                  </a:lnTo>
                  <a:lnTo>
                    <a:pt x="75" y="407"/>
                  </a:lnTo>
                  <a:lnTo>
                    <a:pt x="59" y="389"/>
                  </a:lnTo>
                  <a:lnTo>
                    <a:pt x="59" y="389"/>
                  </a:lnTo>
                  <a:lnTo>
                    <a:pt x="57" y="386"/>
                  </a:lnTo>
                  <a:lnTo>
                    <a:pt x="57" y="383"/>
                  </a:lnTo>
                  <a:lnTo>
                    <a:pt x="57" y="379"/>
                  </a:lnTo>
                  <a:lnTo>
                    <a:pt x="60" y="377"/>
                  </a:lnTo>
                  <a:lnTo>
                    <a:pt x="60" y="377"/>
                  </a:lnTo>
                  <a:lnTo>
                    <a:pt x="63" y="374"/>
                  </a:lnTo>
                  <a:lnTo>
                    <a:pt x="66" y="374"/>
                  </a:lnTo>
                  <a:lnTo>
                    <a:pt x="69" y="376"/>
                  </a:lnTo>
                  <a:lnTo>
                    <a:pt x="72" y="377"/>
                  </a:lnTo>
                  <a:lnTo>
                    <a:pt x="72" y="377"/>
                  </a:lnTo>
                  <a:lnTo>
                    <a:pt x="89" y="394"/>
                  </a:lnTo>
                  <a:lnTo>
                    <a:pt x="89" y="394"/>
                  </a:lnTo>
                  <a:lnTo>
                    <a:pt x="91" y="397"/>
                  </a:lnTo>
                  <a:lnTo>
                    <a:pt x="92" y="400"/>
                  </a:lnTo>
                  <a:lnTo>
                    <a:pt x="91" y="403"/>
                  </a:lnTo>
                  <a:lnTo>
                    <a:pt x="89" y="406"/>
                  </a:lnTo>
                  <a:lnTo>
                    <a:pt x="89" y="406"/>
                  </a:lnTo>
                  <a:lnTo>
                    <a:pt x="86" y="409"/>
                  </a:lnTo>
                  <a:lnTo>
                    <a:pt x="83" y="409"/>
                  </a:lnTo>
                  <a:lnTo>
                    <a:pt x="83" y="409"/>
                  </a:lnTo>
                  <a:close/>
                  <a:moveTo>
                    <a:pt x="422" y="368"/>
                  </a:moveTo>
                  <a:lnTo>
                    <a:pt x="422" y="368"/>
                  </a:lnTo>
                  <a:lnTo>
                    <a:pt x="418" y="367"/>
                  </a:lnTo>
                  <a:lnTo>
                    <a:pt x="418" y="367"/>
                  </a:lnTo>
                  <a:lnTo>
                    <a:pt x="415" y="364"/>
                  </a:lnTo>
                  <a:lnTo>
                    <a:pt x="415" y="361"/>
                  </a:lnTo>
                  <a:lnTo>
                    <a:pt x="415" y="358"/>
                  </a:lnTo>
                  <a:lnTo>
                    <a:pt x="415" y="355"/>
                  </a:lnTo>
                  <a:lnTo>
                    <a:pt x="415" y="355"/>
                  </a:lnTo>
                  <a:lnTo>
                    <a:pt x="427" y="335"/>
                  </a:lnTo>
                  <a:lnTo>
                    <a:pt x="427" y="335"/>
                  </a:lnTo>
                  <a:lnTo>
                    <a:pt x="430" y="332"/>
                  </a:lnTo>
                  <a:lnTo>
                    <a:pt x="433" y="331"/>
                  </a:lnTo>
                  <a:lnTo>
                    <a:pt x="436" y="331"/>
                  </a:lnTo>
                  <a:lnTo>
                    <a:pt x="439" y="331"/>
                  </a:lnTo>
                  <a:lnTo>
                    <a:pt x="439" y="331"/>
                  </a:lnTo>
                  <a:lnTo>
                    <a:pt x="442" y="334"/>
                  </a:lnTo>
                  <a:lnTo>
                    <a:pt x="443" y="337"/>
                  </a:lnTo>
                  <a:lnTo>
                    <a:pt x="443" y="340"/>
                  </a:lnTo>
                  <a:lnTo>
                    <a:pt x="443" y="343"/>
                  </a:lnTo>
                  <a:lnTo>
                    <a:pt x="443" y="343"/>
                  </a:lnTo>
                  <a:lnTo>
                    <a:pt x="430" y="364"/>
                  </a:lnTo>
                  <a:lnTo>
                    <a:pt x="430" y="364"/>
                  </a:lnTo>
                  <a:lnTo>
                    <a:pt x="427" y="367"/>
                  </a:lnTo>
                  <a:lnTo>
                    <a:pt x="422" y="368"/>
                  </a:lnTo>
                  <a:lnTo>
                    <a:pt x="422" y="368"/>
                  </a:lnTo>
                  <a:close/>
                  <a:moveTo>
                    <a:pt x="45" y="364"/>
                  </a:moveTo>
                  <a:lnTo>
                    <a:pt x="45" y="364"/>
                  </a:lnTo>
                  <a:lnTo>
                    <a:pt x="41" y="362"/>
                  </a:lnTo>
                  <a:lnTo>
                    <a:pt x="36" y="359"/>
                  </a:lnTo>
                  <a:lnTo>
                    <a:pt x="36" y="359"/>
                  </a:lnTo>
                  <a:lnTo>
                    <a:pt x="26" y="338"/>
                  </a:lnTo>
                  <a:lnTo>
                    <a:pt x="26" y="338"/>
                  </a:lnTo>
                  <a:lnTo>
                    <a:pt x="24" y="335"/>
                  </a:lnTo>
                  <a:lnTo>
                    <a:pt x="24" y="332"/>
                  </a:lnTo>
                  <a:lnTo>
                    <a:pt x="26" y="329"/>
                  </a:lnTo>
                  <a:lnTo>
                    <a:pt x="29" y="326"/>
                  </a:lnTo>
                  <a:lnTo>
                    <a:pt x="29" y="326"/>
                  </a:lnTo>
                  <a:lnTo>
                    <a:pt x="33" y="326"/>
                  </a:lnTo>
                  <a:lnTo>
                    <a:pt x="36" y="326"/>
                  </a:lnTo>
                  <a:lnTo>
                    <a:pt x="39" y="328"/>
                  </a:lnTo>
                  <a:lnTo>
                    <a:pt x="41" y="331"/>
                  </a:lnTo>
                  <a:lnTo>
                    <a:pt x="41" y="331"/>
                  </a:lnTo>
                  <a:lnTo>
                    <a:pt x="53" y="350"/>
                  </a:lnTo>
                  <a:lnTo>
                    <a:pt x="53" y="350"/>
                  </a:lnTo>
                  <a:lnTo>
                    <a:pt x="53" y="353"/>
                  </a:lnTo>
                  <a:lnTo>
                    <a:pt x="53" y="358"/>
                  </a:lnTo>
                  <a:lnTo>
                    <a:pt x="51" y="361"/>
                  </a:lnTo>
                  <a:lnTo>
                    <a:pt x="50" y="362"/>
                  </a:lnTo>
                  <a:lnTo>
                    <a:pt x="50" y="362"/>
                  </a:lnTo>
                  <a:lnTo>
                    <a:pt x="45" y="364"/>
                  </a:lnTo>
                  <a:lnTo>
                    <a:pt x="45" y="364"/>
                  </a:lnTo>
                  <a:close/>
                  <a:moveTo>
                    <a:pt x="20" y="311"/>
                  </a:moveTo>
                  <a:lnTo>
                    <a:pt x="20" y="311"/>
                  </a:lnTo>
                  <a:lnTo>
                    <a:pt x="15" y="309"/>
                  </a:lnTo>
                  <a:lnTo>
                    <a:pt x="12" y="306"/>
                  </a:lnTo>
                  <a:lnTo>
                    <a:pt x="11" y="305"/>
                  </a:lnTo>
                  <a:lnTo>
                    <a:pt x="11" y="305"/>
                  </a:lnTo>
                  <a:lnTo>
                    <a:pt x="5" y="281"/>
                  </a:lnTo>
                  <a:lnTo>
                    <a:pt x="5" y="281"/>
                  </a:lnTo>
                  <a:lnTo>
                    <a:pt x="5" y="276"/>
                  </a:lnTo>
                  <a:lnTo>
                    <a:pt x="6" y="273"/>
                  </a:lnTo>
                  <a:lnTo>
                    <a:pt x="9" y="272"/>
                  </a:lnTo>
                  <a:lnTo>
                    <a:pt x="12" y="270"/>
                  </a:lnTo>
                  <a:lnTo>
                    <a:pt x="12" y="270"/>
                  </a:lnTo>
                  <a:lnTo>
                    <a:pt x="17" y="270"/>
                  </a:lnTo>
                  <a:lnTo>
                    <a:pt x="20" y="272"/>
                  </a:lnTo>
                  <a:lnTo>
                    <a:pt x="21" y="273"/>
                  </a:lnTo>
                  <a:lnTo>
                    <a:pt x="23" y="276"/>
                  </a:lnTo>
                  <a:lnTo>
                    <a:pt x="23" y="276"/>
                  </a:lnTo>
                  <a:lnTo>
                    <a:pt x="29" y="299"/>
                  </a:lnTo>
                  <a:lnTo>
                    <a:pt x="29" y="299"/>
                  </a:lnTo>
                  <a:lnTo>
                    <a:pt x="29" y="302"/>
                  </a:lnTo>
                  <a:lnTo>
                    <a:pt x="27" y="306"/>
                  </a:lnTo>
                  <a:lnTo>
                    <a:pt x="26" y="308"/>
                  </a:lnTo>
                  <a:lnTo>
                    <a:pt x="23" y="309"/>
                  </a:lnTo>
                  <a:lnTo>
                    <a:pt x="23" y="309"/>
                  </a:lnTo>
                  <a:lnTo>
                    <a:pt x="20" y="311"/>
                  </a:lnTo>
                  <a:lnTo>
                    <a:pt x="20" y="311"/>
                  </a:lnTo>
                  <a:close/>
                  <a:moveTo>
                    <a:pt x="11" y="252"/>
                  </a:moveTo>
                  <a:lnTo>
                    <a:pt x="11" y="252"/>
                  </a:lnTo>
                  <a:lnTo>
                    <a:pt x="6" y="252"/>
                  </a:lnTo>
                  <a:lnTo>
                    <a:pt x="3" y="251"/>
                  </a:lnTo>
                  <a:lnTo>
                    <a:pt x="2" y="248"/>
                  </a:lnTo>
                  <a:lnTo>
                    <a:pt x="2" y="243"/>
                  </a:lnTo>
                  <a:lnTo>
                    <a:pt x="2" y="243"/>
                  </a:lnTo>
                  <a:lnTo>
                    <a:pt x="0" y="234"/>
                  </a:lnTo>
                  <a:lnTo>
                    <a:pt x="0" y="234"/>
                  </a:lnTo>
                  <a:lnTo>
                    <a:pt x="2" y="219"/>
                  </a:lnTo>
                  <a:lnTo>
                    <a:pt x="2" y="219"/>
                  </a:lnTo>
                  <a:lnTo>
                    <a:pt x="2" y="216"/>
                  </a:lnTo>
                  <a:lnTo>
                    <a:pt x="5" y="213"/>
                  </a:lnTo>
                  <a:lnTo>
                    <a:pt x="8" y="211"/>
                  </a:lnTo>
                  <a:lnTo>
                    <a:pt x="11" y="211"/>
                  </a:lnTo>
                  <a:lnTo>
                    <a:pt x="11" y="211"/>
                  </a:lnTo>
                  <a:lnTo>
                    <a:pt x="15" y="211"/>
                  </a:lnTo>
                  <a:lnTo>
                    <a:pt x="17" y="214"/>
                  </a:lnTo>
                  <a:lnTo>
                    <a:pt x="18" y="217"/>
                  </a:lnTo>
                  <a:lnTo>
                    <a:pt x="20" y="220"/>
                  </a:lnTo>
                  <a:lnTo>
                    <a:pt x="20" y="220"/>
                  </a:lnTo>
                  <a:lnTo>
                    <a:pt x="18" y="234"/>
                  </a:lnTo>
                  <a:lnTo>
                    <a:pt x="18" y="234"/>
                  </a:lnTo>
                  <a:lnTo>
                    <a:pt x="20" y="243"/>
                  </a:lnTo>
                  <a:lnTo>
                    <a:pt x="20" y="243"/>
                  </a:lnTo>
                  <a:lnTo>
                    <a:pt x="18" y="246"/>
                  </a:lnTo>
                  <a:lnTo>
                    <a:pt x="17" y="249"/>
                  </a:lnTo>
                  <a:lnTo>
                    <a:pt x="14" y="252"/>
                  </a:lnTo>
                  <a:lnTo>
                    <a:pt x="11" y="252"/>
                  </a:lnTo>
                  <a:lnTo>
                    <a:pt x="11" y="252"/>
                  </a:lnTo>
                  <a:lnTo>
                    <a:pt x="11" y="252"/>
                  </a:lnTo>
                  <a:lnTo>
                    <a:pt x="11" y="252"/>
                  </a:lnTo>
                  <a:close/>
                  <a:moveTo>
                    <a:pt x="15" y="193"/>
                  </a:moveTo>
                  <a:lnTo>
                    <a:pt x="15" y="193"/>
                  </a:lnTo>
                  <a:lnTo>
                    <a:pt x="14" y="193"/>
                  </a:lnTo>
                  <a:lnTo>
                    <a:pt x="14" y="193"/>
                  </a:lnTo>
                  <a:lnTo>
                    <a:pt x="11" y="192"/>
                  </a:lnTo>
                  <a:lnTo>
                    <a:pt x="8" y="190"/>
                  </a:lnTo>
                  <a:lnTo>
                    <a:pt x="6" y="186"/>
                  </a:lnTo>
                  <a:lnTo>
                    <a:pt x="6" y="183"/>
                  </a:lnTo>
                  <a:lnTo>
                    <a:pt x="6" y="183"/>
                  </a:lnTo>
                  <a:lnTo>
                    <a:pt x="14" y="159"/>
                  </a:lnTo>
                  <a:lnTo>
                    <a:pt x="14" y="159"/>
                  </a:lnTo>
                  <a:lnTo>
                    <a:pt x="15" y="156"/>
                  </a:lnTo>
                  <a:lnTo>
                    <a:pt x="18" y="154"/>
                  </a:lnTo>
                  <a:lnTo>
                    <a:pt x="21" y="153"/>
                  </a:lnTo>
                  <a:lnTo>
                    <a:pt x="24" y="154"/>
                  </a:lnTo>
                  <a:lnTo>
                    <a:pt x="24" y="154"/>
                  </a:lnTo>
                  <a:lnTo>
                    <a:pt x="27" y="156"/>
                  </a:lnTo>
                  <a:lnTo>
                    <a:pt x="30" y="159"/>
                  </a:lnTo>
                  <a:lnTo>
                    <a:pt x="30" y="162"/>
                  </a:lnTo>
                  <a:lnTo>
                    <a:pt x="30" y="165"/>
                  </a:lnTo>
                  <a:lnTo>
                    <a:pt x="30" y="165"/>
                  </a:lnTo>
                  <a:lnTo>
                    <a:pt x="24" y="187"/>
                  </a:lnTo>
                  <a:lnTo>
                    <a:pt x="24" y="187"/>
                  </a:lnTo>
                  <a:lnTo>
                    <a:pt x="23" y="190"/>
                  </a:lnTo>
                  <a:lnTo>
                    <a:pt x="21" y="192"/>
                  </a:lnTo>
                  <a:lnTo>
                    <a:pt x="18" y="193"/>
                  </a:lnTo>
                  <a:lnTo>
                    <a:pt x="15" y="193"/>
                  </a:lnTo>
                  <a:lnTo>
                    <a:pt x="15" y="193"/>
                  </a:lnTo>
                  <a:close/>
                  <a:moveTo>
                    <a:pt x="437" y="145"/>
                  </a:moveTo>
                  <a:lnTo>
                    <a:pt x="437" y="145"/>
                  </a:lnTo>
                  <a:lnTo>
                    <a:pt x="433" y="144"/>
                  </a:lnTo>
                  <a:lnTo>
                    <a:pt x="430" y="141"/>
                  </a:lnTo>
                  <a:lnTo>
                    <a:pt x="430" y="141"/>
                  </a:lnTo>
                  <a:lnTo>
                    <a:pt x="419" y="119"/>
                  </a:lnTo>
                  <a:lnTo>
                    <a:pt x="419" y="119"/>
                  </a:lnTo>
                  <a:lnTo>
                    <a:pt x="418" y="116"/>
                  </a:lnTo>
                  <a:lnTo>
                    <a:pt x="418" y="113"/>
                  </a:lnTo>
                  <a:lnTo>
                    <a:pt x="419" y="110"/>
                  </a:lnTo>
                  <a:lnTo>
                    <a:pt x="421" y="107"/>
                  </a:lnTo>
                  <a:lnTo>
                    <a:pt x="421" y="107"/>
                  </a:lnTo>
                  <a:lnTo>
                    <a:pt x="425" y="106"/>
                  </a:lnTo>
                  <a:lnTo>
                    <a:pt x="428" y="106"/>
                  </a:lnTo>
                  <a:lnTo>
                    <a:pt x="431" y="107"/>
                  </a:lnTo>
                  <a:lnTo>
                    <a:pt x="434" y="110"/>
                  </a:lnTo>
                  <a:lnTo>
                    <a:pt x="434" y="110"/>
                  </a:lnTo>
                  <a:lnTo>
                    <a:pt x="447" y="132"/>
                  </a:lnTo>
                  <a:lnTo>
                    <a:pt x="447" y="132"/>
                  </a:lnTo>
                  <a:lnTo>
                    <a:pt x="447" y="136"/>
                  </a:lnTo>
                  <a:lnTo>
                    <a:pt x="447" y="139"/>
                  </a:lnTo>
                  <a:lnTo>
                    <a:pt x="445" y="142"/>
                  </a:lnTo>
                  <a:lnTo>
                    <a:pt x="442" y="144"/>
                  </a:lnTo>
                  <a:lnTo>
                    <a:pt x="442" y="144"/>
                  </a:lnTo>
                  <a:lnTo>
                    <a:pt x="437" y="145"/>
                  </a:lnTo>
                  <a:lnTo>
                    <a:pt x="437" y="145"/>
                  </a:lnTo>
                  <a:close/>
                  <a:moveTo>
                    <a:pt x="36" y="139"/>
                  </a:moveTo>
                  <a:lnTo>
                    <a:pt x="36" y="139"/>
                  </a:lnTo>
                  <a:lnTo>
                    <a:pt x="32" y="138"/>
                  </a:lnTo>
                  <a:lnTo>
                    <a:pt x="32" y="138"/>
                  </a:lnTo>
                  <a:lnTo>
                    <a:pt x="29" y="136"/>
                  </a:lnTo>
                  <a:lnTo>
                    <a:pt x="27" y="132"/>
                  </a:lnTo>
                  <a:lnTo>
                    <a:pt x="27" y="128"/>
                  </a:lnTo>
                  <a:lnTo>
                    <a:pt x="27" y="125"/>
                  </a:lnTo>
                  <a:lnTo>
                    <a:pt x="27" y="125"/>
                  </a:lnTo>
                  <a:lnTo>
                    <a:pt x="41" y="104"/>
                  </a:lnTo>
                  <a:lnTo>
                    <a:pt x="41" y="104"/>
                  </a:lnTo>
                  <a:lnTo>
                    <a:pt x="42" y="101"/>
                  </a:lnTo>
                  <a:lnTo>
                    <a:pt x="47" y="100"/>
                  </a:lnTo>
                  <a:lnTo>
                    <a:pt x="50" y="100"/>
                  </a:lnTo>
                  <a:lnTo>
                    <a:pt x="53" y="101"/>
                  </a:lnTo>
                  <a:lnTo>
                    <a:pt x="53" y="101"/>
                  </a:lnTo>
                  <a:lnTo>
                    <a:pt x="56" y="104"/>
                  </a:lnTo>
                  <a:lnTo>
                    <a:pt x="57" y="107"/>
                  </a:lnTo>
                  <a:lnTo>
                    <a:pt x="57" y="110"/>
                  </a:lnTo>
                  <a:lnTo>
                    <a:pt x="56" y="115"/>
                  </a:lnTo>
                  <a:lnTo>
                    <a:pt x="56" y="115"/>
                  </a:lnTo>
                  <a:lnTo>
                    <a:pt x="44" y="135"/>
                  </a:lnTo>
                  <a:lnTo>
                    <a:pt x="44" y="135"/>
                  </a:lnTo>
                  <a:lnTo>
                    <a:pt x="41" y="138"/>
                  </a:lnTo>
                  <a:lnTo>
                    <a:pt x="36" y="139"/>
                  </a:lnTo>
                  <a:lnTo>
                    <a:pt x="36" y="139"/>
                  </a:lnTo>
                  <a:close/>
                  <a:moveTo>
                    <a:pt x="406" y="95"/>
                  </a:moveTo>
                  <a:lnTo>
                    <a:pt x="406" y="95"/>
                  </a:lnTo>
                  <a:lnTo>
                    <a:pt x="401" y="95"/>
                  </a:lnTo>
                  <a:lnTo>
                    <a:pt x="398" y="92"/>
                  </a:lnTo>
                  <a:lnTo>
                    <a:pt x="398" y="92"/>
                  </a:lnTo>
                  <a:lnTo>
                    <a:pt x="383" y="77"/>
                  </a:lnTo>
                  <a:lnTo>
                    <a:pt x="383" y="77"/>
                  </a:lnTo>
                  <a:lnTo>
                    <a:pt x="380" y="74"/>
                  </a:lnTo>
                  <a:lnTo>
                    <a:pt x="380" y="70"/>
                  </a:lnTo>
                  <a:lnTo>
                    <a:pt x="380" y="67"/>
                  </a:lnTo>
                  <a:lnTo>
                    <a:pt x="382" y="64"/>
                  </a:lnTo>
                  <a:lnTo>
                    <a:pt x="382" y="64"/>
                  </a:lnTo>
                  <a:lnTo>
                    <a:pt x="385" y="62"/>
                  </a:lnTo>
                  <a:lnTo>
                    <a:pt x="389" y="61"/>
                  </a:lnTo>
                  <a:lnTo>
                    <a:pt x="392" y="61"/>
                  </a:lnTo>
                  <a:lnTo>
                    <a:pt x="395" y="64"/>
                  </a:lnTo>
                  <a:lnTo>
                    <a:pt x="395" y="64"/>
                  </a:lnTo>
                  <a:lnTo>
                    <a:pt x="412" y="80"/>
                  </a:lnTo>
                  <a:lnTo>
                    <a:pt x="412" y="80"/>
                  </a:lnTo>
                  <a:lnTo>
                    <a:pt x="413" y="85"/>
                  </a:lnTo>
                  <a:lnTo>
                    <a:pt x="415" y="88"/>
                  </a:lnTo>
                  <a:lnTo>
                    <a:pt x="413" y="91"/>
                  </a:lnTo>
                  <a:lnTo>
                    <a:pt x="412" y="94"/>
                  </a:lnTo>
                  <a:lnTo>
                    <a:pt x="412" y="94"/>
                  </a:lnTo>
                  <a:lnTo>
                    <a:pt x="409" y="95"/>
                  </a:lnTo>
                  <a:lnTo>
                    <a:pt x="406" y="95"/>
                  </a:lnTo>
                  <a:lnTo>
                    <a:pt x="406" y="95"/>
                  </a:lnTo>
                  <a:close/>
                  <a:moveTo>
                    <a:pt x="69" y="91"/>
                  </a:moveTo>
                  <a:lnTo>
                    <a:pt x="69" y="91"/>
                  </a:lnTo>
                  <a:lnTo>
                    <a:pt x="66" y="89"/>
                  </a:lnTo>
                  <a:lnTo>
                    <a:pt x="63" y="88"/>
                  </a:lnTo>
                  <a:lnTo>
                    <a:pt x="63" y="88"/>
                  </a:lnTo>
                  <a:lnTo>
                    <a:pt x="62" y="85"/>
                  </a:lnTo>
                  <a:lnTo>
                    <a:pt x="60" y="82"/>
                  </a:lnTo>
                  <a:lnTo>
                    <a:pt x="62" y="79"/>
                  </a:lnTo>
                  <a:lnTo>
                    <a:pt x="63" y="76"/>
                  </a:lnTo>
                  <a:lnTo>
                    <a:pt x="63" y="76"/>
                  </a:lnTo>
                  <a:lnTo>
                    <a:pt x="81" y="58"/>
                  </a:lnTo>
                  <a:lnTo>
                    <a:pt x="81" y="58"/>
                  </a:lnTo>
                  <a:lnTo>
                    <a:pt x="85" y="56"/>
                  </a:lnTo>
                  <a:lnTo>
                    <a:pt x="88" y="56"/>
                  </a:lnTo>
                  <a:lnTo>
                    <a:pt x="91" y="58"/>
                  </a:lnTo>
                  <a:lnTo>
                    <a:pt x="94" y="59"/>
                  </a:lnTo>
                  <a:lnTo>
                    <a:pt x="94" y="59"/>
                  </a:lnTo>
                  <a:lnTo>
                    <a:pt x="95" y="62"/>
                  </a:lnTo>
                  <a:lnTo>
                    <a:pt x="97" y="65"/>
                  </a:lnTo>
                  <a:lnTo>
                    <a:pt x="95" y="70"/>
                  </a:lnTo>
                  <a:lnTo>
                    <a:pt x="94" y="71"/>
                  </a:lnTo>
                  <a:lnTo>
                    <a:pt x="94" y="71"/>
                  </a:lnTo>
                  <a:lnTo>
                    <a:pt x="77" y="88"/>
                  </a:lnTo>
                  <a:lnTo>
                    <a:pt x="77" y="88"/>
                  </a:lnTo>
                  <a:lnTo>
                    <a:pt x="74" y="89"/>
                  </a:lnTo>
                  <a:lnTo>
                    <a:pt x="69" y="91"/>
                  </a:lnTo>
                  <a:lnTo>
                    <a:pt x="69" y="91"/>
                  </a:lnTo>
                  <a:close/>
                  <a:moveTo>
                    <a:pt x="361" y="58"/>
                  </a:moveTo>
                  <a:lnTo>
                    <a:pt x="361" y="58"/>
                  </a:lnTo>
                  <a:lnTo>
                    <a:pt x="356" y="55"/>
                  </a:lnTo>
                  <a:lnTo>
                    <a:pt x="356" y="55"/>
                  </a:lnTo>
                  <a:lnTo>
                    <a:pt x="336" y="44"/>
                  </a:lnTo>
                  <a:lnTo>
                    <a:pt x="336" y="44"/>
                  </a:lnTo>
                  <a:lnTo>
                    <a:pt x="333" y="41"/>
                  </a:lnTo>
                  <a:lnTo>
                    <a:pt x="332" y="38"/>
                  </a:lnTo>
                  <a:lnTo>
                    <a:pt x="332" y="35"/>
                  </a:lnTo>
                  <a:lnTo>
                    <a:pt x="333" y="32"/>
                  </a:lnTo>
                  <a:lnTo>
                    <a:pt x="333" y="32"/>
                  </a:lnTo>
                  <a:lnTo>
                    <a:pt x="335" y="29"/>
                  </a:lnTo>
                  <a:lnTo>
                    <a:pt x="338" y="27"/>
                  </a:lnTo>
                  <a:lnTo>
                    <a:pt x="341" y="26"/>
                  </a:lnTo>
                  <a:lnTo>
                    <a:pt x="345" y="27"/>
                  </a:lnTo>
                  <a:lnTo>
                    <a:pt x="345" y="27"/>
                  </a:lnTo>
                  <a:lnTo>
                    <a:pt x="367" y="41"/>
                  </a:lnTo>
                  <a:lnTo>
                    <a:pt x="367" y="41"/>
                  </a:lnTo>
                  <a:lnTo>
                    <a:pt x="368" y="43"/>
                  </a:lnTo>
                  <a:lnTo>
                    <a:pt x="370" y="46"/>
                  </a:lnTo>
                  <a:lnTo>
                    <a:pt x="370" y="50"/>
                  </a:lnTo>
                  <a:lnTo>
                    <a:pt x="368" y="53"/>
                  </a:lnTo>
                  <a:lnTo>
                    <a:pt x="368" y="53"/>
                  </a:lnTo>
                  <a:lnTo>
                    <a:pt x="365" y="56"/>
                  </a:lnTo>
                  <a:lnTo>
                    <a:pt x="361" y="58"/>
                  </a:lnTo>
                  <a:lnTo>
                    <a:pt x="361" y="58"/>
                  </a:lnTo>
                  <a:close/>
                  <a:moveTo>
                    <a:pt x="115" y="53"/>
                  </a:moveTo>
                  <a:lnTo>
                    <a:pt x="115" y="53"/>
                  </a:lnTo>
                  <a:lnTo>
                    <a:pt x="112" y="52"/>
                  </a:lnTo>
                  <a:lnTo>
                    <a:pt x="107" y="49"/>
                  </a:lnTo>
                  <a:lnTo>
                    <a:pt x="107" y="49"/>
                  </a:lnTo>
                  <a:lnTo>
                    <a:pt x="106" y="46"/>
                  </a:lnTo>
                  <a:lnTo>
                    <a:pt x="107" y="43"/>
                  </a:lnTo>
                  <a:lnTo>
                    <a:pt x="107" y="38"/>
                  </a:lnTo>
                  <a:lnTo>
                    <a:pt x="110" y="36"/>
                  </a:lnTo>
                  <a:lnTo>
                    <a:pt x="110" y="36"/>
                  </a:lnTo>
                  <a:lnTo>
                    <a:pt x="131" y="24"/>
                  </a:lnTo>
                  <a:lnTo>
                    <a:pt x="131" y="24"/>
                  </a:lnTo>
                  <a:lnTo>
                    <a:pt x="136" y="23"/>
                  </a:lnTo>
                  <a:lnTo>
                    <a:pt x="139" y="24"/>
                  </a:lnTo>
                  <a:lnTo>
                    <a:pt x="142" y="26"/>
                  </a:lnTo>
                  <a:lnTo>
                    <a:pt x="143" y="29"/>
                  </a:lnTo>
                  <a:lnTo>
                    <a:pt x="143" y="29"/>
                  </a:lnTo>
                  <a:lnTo>
                    <a:pt x="145" y="32"/>
                  </a:lnTo>
                  <a:lnTo>
                    <a:pt x="145" y="35"/>
                  </a:lnTo>
                  <a:lnTo>
                    <a:pt x="143" y="38"/>
                  </a:lnTo>
                  <a:lnTo>
                    <a:pt x="140" y="41"/>
                  </a:lnTo>
                  <a:lnTo>
                    <a:pt x="140" y="41"/>
                  </a:lnTo>
                  <a:lnTo>
                    <a:pt x="121" y="52"/>
                  </a:lnTo>
                  <a:lnTo>
                    <a:pt x="121" y="52"/>
                  </a:lnTo>
                  <a:lnTo>
                    <a:pt x="115" y="53"/>
                  </a:lnTo>
                  <a:lnTo>
                    <a:pt x="115" y="53"/>
                  </a:lnTo>
                  <a:close/>
                  <a:moveTo>
                    <a:pt x="308" y="30"/>
                  </a:moveTo>
                  <a:lnTo>
                    <a:pt x="308" y="30"/>
                  </a:lnTo>
                  <a:lnTo>
                    <a:pt x="305" y="30"/>
                  </a:lnTo>
                  <a:lnTo>
                    <a:pt x="305" y="30"/>
                  </a:lnTo>
                  <a:lnTo>
                    <a:pt x="284" y="24"/>
                  </a:lnTo>
                  <a:lnTo>
                    <a:pt x="284" y="24"/>
                  </a:lnTo>
                  <a:lnTo>
                    <a:pt x="281" y="23"/>
                  </a:lnTo>
                  <a:lnTo>
                    <a:pt x="278" y="20"/>
                  </a:lnTo>
                  <a:lnTo>
                    <a:pt x="276" y="17"/>
                  </a:lnTo>
                  <a:lnTo>
                    <a:pt x="276" y="12"/>
                  </a:lnTo>
                  <a:lnTo>
                    <a:pt x="276" y="12"/>
                  </a:lnTo>
                  <a:lnTo>
                    <a:pt x="278" y="9"/>
                  </a:lnTo>
                  <a:lnTo>
                    <a:pt x="281" y="8"/>
                  </a:lnTo>
                  <a:lnTo>
                    <a:pt x="284" y="6"/>
                  </a:lnTo>
                  <a:lnTo>
                    <a:pt x="288" y="6"/>
                  </a:lnTo>
                  <a:lnTo>
                    <a:pt x="288" y="6"/>
                  </a:lnTo>
                  <a:lnTo>
                    <a:pt x="311" y="12"/>
                  </a:lnTo>
                  <a:lnTo>
                    <a:pt x="311" y="12"/>
                  </a:lnTo>
                  <a:lnTo>
                    <a:pt x="314" y="15"/>
                  </a:lnTo>
                  <a:lnTo>
                    <a:pt x="317" y="17"/>
                  </a:lnTo>
                  <a:lnTo>
                    <a:pt x="317" y="21"/>
                  </a:lnTo>
                  <a:lnTo>
                    <a:pt x="317" y="24"/>
                  </a:lnTo>
                  <a:lnTo>
                    <a:pt x="317" y="24"/>
                  </a:lnTo>
                  <a:lnTo>
                    <a:pt x="315" y="27"/>
                  </a:lnTo>
                  <a:lnTo>
                    <a:pt x="314" y="29"/>
                  </a:lnTo>
                  <a:lnTo>
                    <a:pt x="308" y="30"/>
                  </a:lnTo>
                  <a:lnTo>
                    <a:pt x="308" y="30"/>
                  </a:lnTo>
                  <a:close/>
                  <a:moveTo>
                    <a:pt x="169" y="29"/>
                  </a:moveTo>
                  <a:lnTo>
                    <a:pt x="169" y="29"/>
                  </a:lnTo>
                  <a:lnTo>
                    <a:pt x="163" y="26"/>
                  </a:lnTo>
                  <a:lnTo>
                    <a:pt x="161" y="24"/>
                  </a:lnTo>
                  <a:lnTo>
                    <a:pt x="160" y="21"/>
                  </a:lnTo>
                  <a:lnTo>
                    <a:pt x="160" y="21"/>
                  </a:lnTo>
                  <a:lnTo>
                    <a:pt x="160" y="18"/>
                  </a:lnTo>
                  <a:lnTo>
                    <a:pt x="161" y="15"/>
                  </a:lnTo>
                  <a:lnTo>
                    <a:pt x="163" y="12"/>
                  </a:lnTo>
                  <a:lnTo>
                    <a:pt x="166" y="11"/>
                  </a:lnTo>
                  <a:lnTo>
                    <a:pt x="166" y="11"/>
                  </a:lnTo>
                  <a:lnTo>
                    <a:pt x="190" y="5"/>
                  </a:lnTo>
                  <a:lnTo>
                    <a:pt x="190" y="5"/>
                  </a:lnTo>
                  <a:lnTo>
                    <a:pt x="193" y="5"/>
                  </a:lnTo>
                  <a:lnTo>
                    <a:pt x="196" y="6"/>
                  </a:lnTo>
                  <a:lnTo>
                    <a:pt x="199" y="8"/>
                  </a:lnTo>
                  <a:lnTo>
                    <a:pt x="201" y="12"/>
                  </a:lnTo>
                  <a:lnTo>
                    <a:pt x="201" y="12"/>
                  </a:lnTo>
                  <a:lnTo>
                    <a:pt x="201" y="15"/>
                  </a:lnTo>
                  <a:lnTo>
                    <a:pt x="199" y="18"/>
                  </a:lnTo>
                  <a:lnTo>
                    <a:pt x="196" y="21"/>
                  </a:lnTo>
                  <a:lnTo>
                    <a:pt x="193" y="23"/>
                  </a:lnTo>
                  <a:lnTo>
                    <a:pt x="193" y="23"/>
                  </a:lnTo>
                  <a:lnTo>
                    <a:pt x="172" y="27"/>
                  </a:lnTo>
                  <a:lnTo>
                    <a:pt x="172" y="27"/>
                  </a:lnTo>
                  <a:lnTo>
                    <a:pt x="169" y="29"/>
                  </a:lnTo>
                  <a:lnTo>
                    <a:pt x="169" y="29"/>
                  </a:lnTo>
                  <a:close/>
                  <a:moveTo>
                    <a:pt x="250" y="18"/>
                  </a:moveTo>
                  <a:lnTo>
                    <a:pt x="250" y="18"/>
                  </a:lnTo>
                  <a:lnTo>
                    <a:pt x="250" y="18"/>
                  </a:lnTo>
                  <a:lnTo>
                    <a:pt x="250" y="18"/>
                  </a:lnTo>
                  <a:lnTo>
                    <a:pt x="235" y="18"/>
                  </a:lnTo>
                  <a:lnTo>
                    <a:pt x="235" y="18"/>
                  </a:lnTo>
                  <a:lnTo>
                    <a:pt x="228" y="18"/>
                  </a:lnTo>
                  <a:lnTo>
                    <a:pt x="228" y="18"/>
                  </a:lnTo>
                  <a:lnTo>
                    <a:pt x="223" y="18"/>
                  </a:lnTo>
                  <a:lnTo>
                    <a:pt x="220" y="17"/>
                  </a:lnTo>
                  <a:lnTo>
                    <a:pt x="219" y="14"/>
                  </a:lnTo>
                  <a:lnTo>
                    <a:pt x="217" y="9"/>
                  </a:lnTo>
                  <a:lnTo>
                    <a:pt x="217" y="9"/>
                  </a:lnTo>
                  <a:lnTo>
                    <a:pt x="219" y="6"/>
                  </a:lnTo>
                  <a:lnTo>
                    <a:pt x="220" y="3"/>
                  </a:lnTo>
                  <a:lnTo>
                    <a:pt x="223" y="2"/>
                  </a:lnTo>
                  <a:lnTo>
                    <a:pt x="226" y="0"/>
                  </a:lnTo>
                  <a:lnTo>
                    <a:pt x="226" y="0"/>
                  </a:lnTo>
                  <a:lnTo>
                    <a:pt x="235" y="0"/>
                  </a:lnTo>
                  <a:lnTo>
                    <a:pt x="235" y="0"/>
                  </a:lnTo>
                  <a:lnTo>
                    <a:pt x="250" y="0"/>
                  </a:lnTo>
                  <a:lnTo>
                    <a:pt x="250" y="0"/>
                  </a:lnTo>
                  <a:lnTo>
                    <a:pt x="255" y="2"/>
                  </a:lnTo>
                  <a:lnTo>
                    <a:pt x="258" y="3"/>
                  </a:lnTo>
                  <a:lnTo>
                    <a:pt x="259" y="6"/>
                  </a:lnTo>
                  <a:lnTo>
                    <a:pt x="259" y="11"/>
                  </a:lnTo>
                  <a:lnTo>
                    <a:pt x="259" y="11"/>
                  </a:lnTo>
                  <a:lnTo>
                    <a:pt x="258" y="14"/>
                  </a:lnTo>
                  <a:lnTo>
                    <a:pt x="256" y="17"/>
                  </a:lnTo>
                  <a:lnTo>
                    <a:pt x="253" y="18"/>
                  </a:lnTo>
                  <a:lnTo>
                    <a:pt x="250" y="18"/>
                  </a:lnTo>
                  <a:lnTo>
                    <a:pt x="250" y="18"/>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8" name="Freeform 46"/>
            <p:cNvSpPr>
              <a:spLocks/>
            </p:cNvSpPr>
            <p:nvPr/>
          </p:nvSpPr>
          <p:spPr bwMode="auto">
            <a:xfrm>
              <a:off x="3823" y="1983"/>
              <a:ext cx="11" cy="14"/>
            </a:xfrm>
            <a:custGeom>
              <a:avLst/>
              <a:gdLst/>
              <a:ahLst/>
              <a:cxnLst>
                <a:cxn ang="0">
                  <a:pos x="12" y="30"/>
                </a:cxn>
                <a:cxn ang="0">
                  <a:pos x="12" y="30"/>
                </a:cxn>
                <a:cxn ang="0">
                  <a:pos x="9" y="30"/>
                </a:cxn>
                <a:cxn ang="0">
                  <a:pos x="6" y="29"/>
                </a:cxn>
                <a:cxn ang="0">
                  <a:pos x="5" y="26"/>
                </a:cxn>
                <a:cxn ang="0">
                  <a:pos x="3" y="23"/>
                </a:cxn>
                <a:cxn ang="0">
                  <a:pos x="3" y="23"/>
                </a:cxn>
                <a:cxn ang="0">
                  <a:pos x="0" y="12"/>
                </a:cxn>
                <a:cxn ang="0">
                  <a:pos x="0" y="12"/>
                </a:cxn>
                <a:cxn ang="0">
                  <a:pos x="0" y="9"/>
                </a:cxn>
                <a:cxn ang="0">
                  <a:pos x="1" y="5"/>
                </a:cxn>
                <a:cxn ang="0">
                  <a:pos x="3" y="3"/>
                </a:cxn>
                <a:cxn ang="0">
                  <a:pos x="6" y="0"/>
                </a:cxn>
                <a:cxn ang="0">
                  <a:pos x="6" y="0"/>
                </a:cxn>
                <a:cxn ang="0">
                  <a:pos x="11" y="0"/>
                </a:cxn>
                <a:cxn ang="0">
                  <a:pos x="14" y="2"/>
                </a:cxn>
                <a:cxn ang="0">
                  <a:pos x="17" y="3"/>
                </a:cxn>
                <a:cxn ang="0">
                  <a:pos x="18" y="6"/>
                </a:cxn>
                <a:cxn ang="0">
                  <a:pos x="18" y="6"/>
                </a:cxn>
                <a:cxn ang="0">
                  <a:pos x="21" y="20"/>
                </a:cxn>
                <a:cxn ang="0">
                  <a:pos x="21" y="20"/>
                </a:cxn>
                <a:cxn ang="0">
                  <a:pos x="21" y="23"/>
                </a:cxn>
                <a:cxn ang="0">
                  <a:pos x="20" y="26"/>
                </a:cxn>
                <a:cxn ang="0">
                  <a:pos x="18" y="29"/>
                </a:cxn>
                <a:cxn ang="0">
                  <a:pos x="14" y="30"/>
                </a:cxn>
                <a:cxn ang="0">
                  <a:pos x="14" y="30"/>
                </a:cxn>
                <a:cxn ang="0">
                  <a:pos x="12" y="30"/>
                </a:cxn>
                <a:cxn ang="0">
                  <a:pos x="12" y="30"/>
                </a:cxn>
              </a:cxnLst>
              <a:rect l="0" t="0" r="r" b="b"/>
              <a:pathLst>
                <a:path w="21" h="30">
                  <a:moveTo>
                    <a:pt x="12" y="30"/>
                  </a:moveTo>
                  <a:lnTo>
                    <a:pt x="12" y="30"/>
                  </a:lnTo>
                  <a:lnTo>
                    <a:pt x="9" y="30"/>
                  </a:lnTo>
                  <a:lnTo>
                    <a:pt x="6" y="29"/>
                  </a:lnTo>
                  <a:lnTo>
                    <a:pt x="5" y="26"/>
                  </a:lnTo>
                  <a:lnTo>
                    <a:pt x="3" y="23"/>
                  </a:lnTo>
                  <a:lnTo>
                    <a:pt x="3" y="23"/>
                  </a:lnTo>
                  <a:lnTo>
                    <a:pt x="0" y="12"/>
                  </a:lnTo>
                  <a:lnTo>
                    <a:pt x="0" y="12"/>
                  </a:lnTo>
                  <a:lnTo>
                    <a:pt x="0" y="9"/>
                  </a:lnTo>
                  <a:lnTo>
                    <a:pt x="1" y="5"/>
                  </a:lnTo>
                  <a:lnTo>
                    <a:pt x="3" y="3"/>
                  </a:lnTo>
                  <a:lnTo>
                    <a:pt x="6" y="0"/>
                  </a:lnTo>
                  <a:lnTo>
                    <a:pt x="6" y="0"/>
                  </a:lnTo>
                  <a:lnTo>
                    <a:pt x="11" y="0"/>
                  </a:lnTo>
                  <a:lnTo>
                    <a:pt x="14" y="2"/>
                  </a:lnTo>
                  <a:lnTo>
                    <a:pt x="17" y="3"/>
                  </a:lnTo>
                  <a:lnTo>
                    <a:pt x="18" y="6"/>
                  </a:lnTo>
                  <a:lnTo>
                    <a:pt x="18" y="6"/>
                  </a:lnTo>
                  <a:lnTo>
                    <a:pt x="21" y="20"/>
                  </a:lnTo>
                  <a:lnTo>
                    <a:pt x="21" y="20"/>
                  </a:lnTo>
                  <a:lnTo>
                    <a:pt x="21" y="23"/>
                  </a:lnTo>
                  <a:lnTo>
                    <a:pt x="20" y="26"/>
                  </a:lnTo>
                  <a:lnTo>
                    <a:pt x="18" y="29"/>
                  </a:lnTo>
                  <a:lnTo>
                    <a:pt x="14" y="30"/>
                  </a:lnTo>
                  <a:lnTo>
                    <a:pt x="14" y="30"/>
                  </a:lnTo>
                  <a:lnTo>
                    <a:pt x="12" y="30"/>
                  </a:lnTo>
                  <a:lnTo>
                    <a:pt x="12" y="30"/>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19" name="Freeform 47"/>
            <p:cNvSpPr>
              <a:spLocks/>
            </p:cNvSpPr>
            <p:nvPr/>
          </p:nvSpPr>
          <p:spPr bwMode="auto">
            <a:xfrm>
              <a:off x="3548" y="1907"/>
              <a:ext cx="12" cy="22"/>
            </a:xfrm>
            <a:custGeom>
              <a:avLst/>
              <a:gdLst/>
              <a:ahLst/>
              <a:cxnLst>
                <a:cxn ang="0">
                  <a:pos x="25" y="44"/>
                </a:cxn>
                <a:cxn ang="0">
                  <a:pos x="25" y="46"/>
                </a:cxn>
                <a:cxn ang="0">
                  <a:pos x="25" y="47"/>
                </a:cxn>
                <a:cxn ang="0">
                  <a:pos x="25" y="47"/>
                </a:cxn>
                <a:cxn ang="0">
                  <a:pos x="0" y="47"/>
                </a:cxn>
                <a:cxn ang="0">
                  <a:pos x="0" y="47"/>
                </a:cxn>
                <a:cxn ang="0">
                  <a:pos x="0" y="47"/>
                </a:cxn>
                <a:cxn ang="0">
                  <a:pos x="0" y="46"/>
                </a:cxn>
                <a:cxn ang="0">
                  <a:pos x="0" y="44"/>
                </a:cxn>
                <a:cxn ang="0">
                  <a:pos x="0" y="44"/>
                </a:cxn>
                <a:cxn ang="0">
                  <a:pos x="0" y="42"/>
                </a:cxn>
                <a:cxn ang="0">
                  <a:pos x="0" y="42"/>
                </a:cxn>
                <a:cxn ang="0">
                  <a:pos x="0" y="42"/>
                </a:cxn>
                <a:cxn ang="0">
                  <a:pos x="10" y="8"/>
                </a:cxn>
                <a:cxn ang="0">
                  <a:pos x="1" y="12"/>
                </a:cxn>
                <a:cxn ang="0">
                  <a:pos x="0" y="12"/>
                </a:cxn>
                <a:cxn ang="0">
                  <a:pos x="0" y="12"/>
                </a:cxn>
                <a:cxn ang="0">
                  <a:pos x="0" y="12"/>
                </a:cxn>
                <a:cxn ang="0">
                  <a:pos x="0" y="11"/>
                </a:cxn>
                <a:cxn ang="0">
                  <a:pos x="0" y="9"/>
                </a:cxn>
                <a:cxn ang="0">
                  <a:pos x="0" y="9"/>
                </a:cxn>
                <a:cxn ang="0">
                  <a:pos x="0" y="8"/>
                </a:cxn>
                <a:cxn ang="0">
                  <a:pos x="10" y="2"/>
                </a:cxn>
                <a:cxn ang="0">
                  <a:pos x="10" y="0"/>
                </a:cxn>
                <a:cxn ang="0">
                  <a:pos x="12" y="0"/>
                </a:cxn>
                <a:cxn ang="0">
                  <a:pos x="12" y="0"/>
                </a:cxn>
                <a:cxn ang="0">
                  <a:pos x="13" y="0"/>
                </a:cxn>
                <a:cxn ang="0">
                  <a:pos x="15" y="0"/>
                </a:cxn>
                <a:cxn ang="0">
                  <a:pos x="16" y="0"/>
                </a:cxn>
                <a:cxn ang="0">
                  <a:pos x="16" y="2"/>
                </a:cxn>
                <a:cxn ang="0">
                  <a:pos x="16" y="2"/>
                </a:cxn>
                <a:cxn ang="0">
                  <a:pos x="24" y="42"/>
                </a:cxn>
                <a:cxn ang="0">
                  <a:pos x="25" y="42"/>
                </a:cxn>
                <a:cxn ang="0">
                  <a:pos x="25" y="42"/>
                </a:cxn>
                <a:cxn ang="0">
                  <a:pos x="25" y="44"/>
                </a:cxn>
                <a:cxn ang="0">
                  <a:pos x="25" y="44"/>
                </a:cxn>
              </a:cxnLst>
              <a:rect l="0" t="0" r="r" b="b"/>
              <a:pathLst>
                <a:path w="25" h="47">
                  <a:moveTo>
                    <a:pt x="25" y="44"/>
                  </a:moveTo>
                  <a:lnTo>
                    <a:pt x="25" y="44"/>
                  </a:lnTo>
                  <a:lnTo>
                    <a:pt x="25" y="46"/>
                  </a:lnTo>
                  <a:lnTo>
                    <a:pt x="25" y="46"/>
                  </a:lnTo>
                  <a:lnTo>
                    <a:pt x="25" y="47"/>
                  </a:lnTo>
                  <a:lnTo>
                    <a:pt x="25" y="47"/>
                  </a:lnTo>
                  <a:lnTo>
                    <a:pt x="25" y="47"/>
                  </a:lnTo>
                  <a:lnTo>
                    <a:pt x="25" y="47"/>
                  </a:lnTo>
                  <a:lnTo>
                    <a:pt x="24" y="47"/>
                  </a:lnTo>
                  <a:lnTo>
                    <a:pt x="0" y="47"/>
                  </a:lnTo>
                  <a:lnTo>
                    <a:pt x="0" y="47"/>
                  </a:lnTo>
                  <a:lnTo>
                    <a:pt x="0" y="47"/>
                  </a:lnTo>
                  <a:lnTo>
                    <a:pt x="0" y="47"/>
                  </a:lnTo>
                  <a:lnTo>
                    <a:pt x="0" y="47"/>
                  </a:lnTo>
                  <a:lnTo>
                    <a:pt x="0" y="47"/>
                  </a:lnTo>
                  <a:lnTo>
                    <a:pt x="0" y="46"/>
                  </a:lnTo>
                  <a:lnTo>
                    <a:pt x="0" y="46"/>
                  </a:lnTo>
                  <a:lnTo>
                    <a:pt x="0" y="44"/>
                  </a:lnTo>
                  <a:lnTo>
                    <a:pt x="0" y="44"/>
                  </a:lnTo>
                  <a:lnTo>
                    <a:pt x="0" y="44"/>
                  </a:lnTo>
                  <a:lnTo>
                    <a:pt x="0" y="44"/>
                  </a:lnTo>
                  <a:lnTo>
                    <a:pt x="0" y="42"/>
                  </a:lnTo>
                  <a:lnTo>
                    <a:pt x="0" y="42"/>
                  </a:lnTo>
                  <a:lnTo>
                    <a:pt x="0" y="42"/>
                  </a:lnTo>
                  <a:lnTo>
                    <a:pt x="0" y="42"/>
                  </a:lnTo>
                  <a:lnTo>
                    <a:pt x="0" y="42"/>
                  </a:lnTo>
                  <a:lnTo>
                    <a:pt x="10" y="42"/>
                  </a:lnTo>
                  <a:lnTo>
                    <a:pt x="10" y="8"/>
                  </a:lnTo>
                  <a:lnTo>
                    <a:pt x="1" y="12"/>
                  </a:lnTo>
                  <a:lnTo>
                    <a:pt x="1" y="12"/>
                  </a:lnTo>
                  <a:lnTo>
                    <a:pt x="0" y="12"/>
                  </a:lnTo>
                  <a:lnTo>
                    <a:pt x="0"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0" y="8"/>
                  </a:lnTo>
                  <a:lnTo>
                    <a:pt x="10" y="2"/>
                  </a:lnTo>
                  <a:lnTo>
                    <a:pt x="10" y="2"/>
                  </a:lnTo>
                  <a:lnTo>
                    <a:pt x="10" y="0"/>
                  </a:lnTo>
                  <a:lnTo>
                    <a:pt x="10" y="0"/>
                  </a:lnTo>
                  <a:lnTo>
                    <a:pt x="12" y="0"/>
                  </a:lnTo>
                  <a:lnTo>
                    <a:pt x="12" y="0"/>
                  </a:lnTo>
                  <a:lnTo>
                    <a:pt x="12" y="0"/>
                  </a:lnTo>
                  <a:lnTo>
                    <a:pt x="12" y="0"/>
                  </a:lnTo>
                  <a:lnTo>
                    <a:pt x="13" y="0"/>
                  </a:lnTo>
                  <a:lnTo>
                    <a:pt x="13" y="0"/>
                  </a:lnTo>
                  <a:lnTo>
                    <a:pt x="15" y="0"/>
                  </a:lnTo>
                  <a:lnTo>
                    <a:pt x="15" y="0"/>
                  </a:lnTo>
                  <a:lnTo>
                    <a:pt x="16" y="0"/>
                  </a:lnTo>
                  <a:lnTo>
                    <a:pt x="16" y="0"/>
                  </a:lnTo>
                  <a:lnTo>
                    <a:pt x="16" y="2"/>
                  </a:lnTo>
                  <a:lnTo>
                    <a:pt x="16" y="2"/>
                  </a:lnTo>
                  <a:lnTo>
                    <a:pt x="16" y="2"/>
                  </a:lnTo>
                  <a:lnTo>
                    <a:pt x="16" y="42"/>
                  </a:lnTo>
                  <a:lnTo>
                    <a:pt x="24" y="42"/>
                  </a:lnTo>
                  <a:lnTo>
                    <a:pt x="24" y="42"/>
                  </a:lnTo>
                  <a:lnTo>
                    <a:pt x="25" y="42"/>
                  </a:lnTo>
                  <a:lnTo>
                    <a:pt x="25" y="42"/>
                  </a:lnTo>
                  <a:lnTo>
                    <a:pt x="25" y="42"/>
                  </a:lnTo>
                  <a:lnTo>
                    <a:pt x="25" y="42"/>
                  </a:lnTo>
                  <a:lnTo>
                    <a:pt x="25" y="44"/>
                  </a:lnTo>
                  <a:lnTo>
                    <a:pt x="25" y="44"/>
                  </a:lnTo>
                  <a:lnTo>
                    <a:pt x="25" y="44"/>
                  </a:lnTo>
                  <a:lnTo>
                    <a:pt x="25"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0" name="Freeform 48"/>
            <p:cNvSpPr>
              <a:spLocks noEditPoints="1"/>
            </p:cNvSpPr>
            <p:nvPr/>
          </p:nvSpPr>
          <p:spPr bwMode="auto">
            <a:xfrm>
              <a:off x="3576" y="1907"/>
              <a:ext cx="15" cy="22"/>
            </a:xfrm>
            <a:custGeom>
              <a:avLst/>
              <a:gdLst/>
              <a:ahLst/>
              <a:cxnLst>
                <a:cxn ang="0">
                  <a:pos x="32" y="24"/>
                </a:cxn>
                <a:cxn ang="0">
                  <a:pos x="32" y="33"/>
                </a:cxn>
                <a:cxn ang="0">
                  <a:pos x="29" y="41"/>
                </a:cxn>
                <a:cxn ang="0">
                  <a:pos x="25" y="46"/>
                </a:cxn>
                <a:cxn ang="0">
                  <a:pos x="20" y="47"/>
                </a:cxn>
                <a:cxn ang="0">
                  <a:pos x="17" y="47"/>
                </a:cxn>
                <a:cxn ang="0">
                  <a:pos x="10" y="46"/>
                </a:cxn>
                <a:cxn ang="0">
                  <a:pos x="7" y="44"/>
                </a:cxn>
                <a:cxn ang="0">
                  <a:pos x="5" y="41"/>
                </a:cxn>
                <a:cxn ang="0">
                  <a:pos x="2" y="33"/>
                </a:cxn>
                <a:cxn ang="0">
                  <a:pos x="0" y="24"/>
                </a:cxn>
                <a:cxn ang="0">
                  <a:pos x="2" y="14"/>
                </a:cxn>
                <a:cxn ang="0">
                  <a:pos x="5" y="6"/>
                </a:cxn>
                <a:cxn ang="0">
                  <a:pos x="10" y="2"/>
                </a:cxn>
                <a:cxn ang="0">
                  <a:pos x="13" y="0"/>
                </a:cxn>
                <a:cxn ang="0">
                  <a:pos x="17" y="0"/>
                </a:cxn>
                <a:cxn ang="0">
                  <a:pos x="25" y="2"/>
                </a:cxn>
                <a:cxn ang="0">
                  <a:pos x="28" y="3"/>
                </a:cxn>
                <a:cxn ang="0">
                  <a:pos x="29" y="6"/>
                </a:cxn>
                <a:cxn ang="0">
                  <a:pos x="32" y="14"/>
                </a:cxn>
                <a:cxn ang="0">
                  <a:pos x="32" y="24"/>
                </a:cxn>
                <a:cxn ang="0">
                  <a:pos x="26" y="24"/>
                </a:cxn>
                <a:cxn ang="0">
                  <a:pos x="26" y="18"/>
                </a:cxn>
                <a:cxn ang="0">
                  <a:pos x="26" y="14"/>
                </a:cxn>
                <a:cxn ang="0">
                  <a:pos x="25" y="9"/>
                </a:cxn>
                <a:cxn ang="0">
                  <a:pos x="23" y="8"/>
                </a:cxn>
                <a:cxn ang="0">
                  <a:pos x="20" y="6"/>
                </a:cxn>
                <a:cxn ang="0">
                  <a:pos x="17" y="5"/>
                </a:cxn>
                <a:cxn ang="0">
                  <a:pos x="13" y="6"/>
                </a:cxn>
                <a:cxn ang="0">
                  <a:pos x="10" y="11"/>
                </a:cxn>
                <a:cxn ang="0">
                  <a:pos x="8" y="17"/>
                </a:cxn>
                <a:cxn ang="0">
                  <a:pos x="7" y="23"/>
                </a:cxn>
                <a:cxn ang="0">
                  <a:pos x="8" y="32"/>
                </a:cxn>
                <a:cxn ang="0">
                  <a:pos x="10" y="38"/>
                </a:cxn>
                <a:cxn ang="0">
                  <a:pos x="13" y="41"/>
                </a:cxn>
                <a:cxn ang="0">
                  <a:pos x="17" y="42"/>
                </a:cxn>
                <a:cxn ang="0">
                  <a:pos x="20" y="42"/>
                </a:cxn>
                <a:cxn ang="0">
                  <a:pos x="23" y="39"/>
                </a:cxn>
                <a:cxn ang="0">
                  <a:pos x="25" y="38"/>
                </a:cxn>
                <a:cxn ang="0">
                  <a:pos x="26" y="33"/>
                </a:cxn>
                <a:cxn ang="0">
                  <a:pos x="26" y="29"/>
                </a:cxn>
                <a:cxn ang="0">
                  <a:pos x="26" y="24"/>
                </a:cxn>
              </a:cxnLst>
              <a:rect l="0" t="0" r="r" b="b"/>
              <a:pathLst>
                <a:path w="32" h="47">
                  <a:moveTo>
                    <a:pt x="32" y="24"/>
                  </a:moveTo>
                  <a:lnTo>
                    <a:pt x="32" y="24"/>
                  </a:lnTo>
                  <a:lnTo>
                    <a:pt x="32" y="33"/>
                  </a:lnTo>
                  <a:lnTo>
                    <a:pt x="32" y="33"/>
                  </a:lnTo>
                  <a:lnTo>
                    <a:pt x="29" y="41"/>
                  </a:lnTo>
                  <a:lnTo>
                    <a:pt x="29" y="41"/>
                  </a:lnTo>
                  <a:lnTo>
                    <a:pt x="28" y="44"/>
                  </a:lnTo>
                  <a:lnTo>
                    <a:pt x="25" y="46"/>
                  </a:lnTo>
                  <a:lnTo>
                    <a:pt x="25" y="46"/>
                  </a:lnTo>
                  <a:lnTo>
                    <a:pt x="20" y="47"/>
                  </a:lnTo>
                  <a:lnTo>
                    <a:pt x="17" y="47"/>
                  </a:lnTo>
                  <a:lnTo>
                    <a:pt x="17" y="47"/>
                  </a:lnTo>
                  <a:lnTo>
                    <a:pt x="13" y="47"/>
                  </a:lnTo>
                  <a:lnTo>
                    <a:pt x="10" y="46"/>
                  </a:lnTo>
                  <a:lnTo>
                    <a:pt x="10" y="46"/>
                  </a:lnTo>
                  <a:lnTo>
                    <a:pt x="7" y="44"/>
                  </a:lnTo>
                  <a:lnTo>
                    <a:pt x="5" y="41"/>
                  </a:lnTo>
                  <a:lnTo>
                    <a:pt x="5" y="41"/>
                  </a:lnTo>
                  <a:lnTo>
                    <a:pt x="2" y="33"/>
                  </a:lnTo>
                  <a:lnTo>
                    <a:pt x="2" y="33"/>
                  </a:lnTo>
                  <a:lnTo>
                    <a:pt x="0" y="24"/>
                  </a:lnTo>
                  <a:lnTo>
                    <a:pt x="0" y="24"/>
                  </a:lnTo>
                  <a:lnTo>
                    <a:pt x="2" y="14"/>
                  </a:lnTo>
                  <a:lnTo>
                    <a:pt x="2" y="14"/>
                  </a:lnTo>
                  <a:lnTo>
                    <a:pt x="5" y="6"/>
                  </a:lnTo>
                  <a:lnTo>
                    <a:pt x="5" y="6"/>
                  </a:lnTo>
                  <a:lnTo>
                    <a:pt x="7" y="3"/>
                  </a:lnTo>
                  <a:lnTo>
                    <a:pt x="10" y="2"/>
                  </a:lnTo>
                  <a:lnTo>
                    <a:pt x="10" y="2"/>
                  </a:lnTo>
                  <a:lnTo>
                    <a:pt x="13" y="0"/>
                  </a:lnTo>
                  <a:lnTo>
                    <a:pt x="17" y="0"/>
                  </a:lnTo>
                  <a:lnTo>
                    <a:pt x="17" y="0"/>
                  </a:lnTo>
                  <a:lnTo>
                    <a:pt x="22" y="0"/>
                  </a:lnTo>
                  <a:lnTo>
                    <a:pt x="25" y="2"/>
                  </a:lnTo>
                  <a:lnTo>
                    <a:pt x="25" y="2"/>
                  </a:lnTo>
                  <a:lnTo>
                    <a:pt x="28" y="3"/>
                  </a:lnTo>
                  <a:lnTo>
                    <a:pt x="29" y="6"/>
                  </a:lnTo>
                  <a:lnTo>
                    <a:pt x="29" y="6"/>
                  </a:lnTo>
                  <a:lnTo>
                    <a:pt x="32" y="14"/>
                  </a:lnTo>
                  <a:lnTo>
                    <a:pt x="32" y="14"/>
                  </a:lnTo>
                  <a:lnTo>
                    <a:pt x="32" y="24"/>
                  </a:lnTo>
                  <a:lnTo>
                    <a:pt x="32" y="24"/>
                  </a:lnTo>
                  <a:close/>
                  <a:moveTo>
                    <a:pt x="26" y="24"/>
                  </a:moveTo>
                  <a:lnTo>
                    <a:pt x="26" y="24"/>
                  </a:lnTo>
                  <a:lnTo>
                    <a:pt x="26" y="18"/>
                  </a:lnTo>
                  <a:lnTo>
                    <a:pt x="26" y="18"/>
                  </a:lnTo>
                  <a:lnTo>
                    <a:pt x="26" y="14"/>
                  </a:lnTo>
                  <a:lnTo>
                    <a:pt x="26" y="14"/>
                  </a:lnTo>
                  <a:lnTo>
                    <a:pt x="25" y="9"/>
                  </a:lnTo>
                  <a:lnTo>
                    <a:pt x="25" y="9"/>
                  </a:lnTo>
                  <a:lnTo>
                    <a:pt x="23" y="8"/>
                  </a:lnTo>
                  <a:lnTo>
                    <a:pt x="23" y="8"/>
                  </a:lnTo>
                  <a:lnTo>
                    <a:pt x="20" y="6"/>
                  </a:lnTo>
                  <a:lnTo>
                    <a:pt x="20" y="6"/>
                  </a:lnTo>
                  <a:lnTo>
                    <a:pt x="17" y="5"/>
                  </a:lnTo>
                  <a:lnTo>
                    <a:pt x="17" y="5"/>
                  </a:lnTo>
                  <a:lnTo>
                    <a:pt x="13" y="6"/>
                  </a:lnTo>
                  <a:lnTo>
                    <a:pt x="13" y="6"/>
                  </a:lnTo>
                  <a:lnTo>
                    <a:pt x="10" y="11"/>
                  </a:lnTo>
                  <a:lnTo>
                    <a:pt x="10" y="11"/>
                  </a:lnTo>
                  <a:lnTo>
                    <a:pt x="8" y="17"/>
                  </a:lnTo>
                  <a:lnTo>
                    <a:pt x="8" y="17"/>
                  </a:lnTo>
                  <a:lnTo>
                    <a:pt x="7" y="23"/>
                  </a:lnTo>
                  <a:lnTo>
                    <a:pt x="7" y="23"/>
                  </a:lnTo>
                  <a:lnTo>
                    <a:pt x="8" y="32"/>
                  </a:lnTo>
                  <a:lnTo>
                    <a:pt x="8" y="32"/>
                  </a:lnTo>
                  <a:lnTo>
                    <a:pt x="10" y="38"/>
                  </a:lnTo>
                  <a:lnTo>
                    <a:pt x="10" y="38"/>
                  </a:lnTo>
                  <a:lnTo>
                    <a:pt x="13" y="41"/>
                  </a:lnTo>
                  <a:lnTo>
                    <a:pt x="13" y="41"/>
                  </a:lnTo>
                  <a:lnTo>
                    <a:pt x="17" y="42"/>
                  </a:lnTo>
                  <a:lnTo>
                    <a:pt x="17" y="42"/>
                  </a:lnTo>
                  <a:lnTo>
                    <a:pt x="20" y="42"/>
                  </a:lnTo>
                  <a:lnTo>
                    <a:pt x="20" y="42"/>
                  </a:lnTo>
                  <a:lnTo>
                    <a:pt x="23" y="39"/>
                  </a:lnTo>
                  <a:lnTo>
                    <a:pt x="23" y="39"/>
                  </a:lnTo>
                  <a:lnTo>
                    <a:pt x="25" y="38"/>
                  </a:lnTo>
                  <a:lnTo>
                    <a:pt x="25"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1" name="Freeform 49"/>
            <p:cNvSpPr>
              <a:spLocks/>
            </p:cNvSpPr>
            <p:nvPr/>
          </p:nvSpPr>
          <p:spPr bwMode="auto">
            <a:xfrm>
              <a:off x="3608" y="1905"/>
              <a:ext cx="13" cy="21"/>
            </a:xfrm>
            <a:custGeom>
              <a:avLst/>
              <a:gdLst/>
              <a:ahLst/>
              <a:cxnLst>
                <a:cxn ang="0">
                  <a:pos x="28" y="45"/>
                </a:cxn>
                <a:cxn ang="0">
                  <a:pos x="28" y="45"/>
                </a:cxn>
                <a:cxn ang="0">
                  <a:pos x="28" y="46"/>
                </a:cxn>
                <a:cxn ang="0">
                  <a:pos x="26" y="46"/>
                </a:cxn>
                <a:cxn ang="0">
                  <a:pos x="2" y="46"/>
                </a:cxn>
                <a:cxn ang="0">
                  <a:pos x="2" y="46"/>
                </a:cxn>
                <a:cxn ang="0">
                  <a:pos x="2" y="46"/>
                </a:cxn>
                <a:cxn ang="0">
                  <a:pos x="0" y="45"/>
                </a:cxn>
                <a:cxn ang="0">
                  <a:pos x="0" y="45"/>
                </a:cxn>
                <a:cxn ang="0">
                  <a:pos x="0" y="43"/>
                </a:cxn>
                <a:cxn ang="0">
                  <a:pos x="2" y="42"/>
                </a:cxn>
                <a:cxn ang="0">
                  <a:pos x="2" y="42"/>
                </a:cxn>
                <a:cxn ang="0">
                  <a:pos x="2" y="42"/>
                </a:cxn>
                <a:cxn ang="0">
                  <a:pos x="12" y="7"/>
                </a:cxn>
                <a:cxn ang="0">
                  <a:pos x="3" y="12"/>
                </a:cxn>
                <a:cxn ang="0">
                  <a:pos x="2" y="12"/>
                </a:cxn>
                <a:cxn ang="0">
                  <a:pos x="0" y="12"/>
                </a:cxn>
                <a:cxn ang="0">
                  <a:pos x="0" y="12"/>
                </a:cxn>
                <a:cxn ang="0">
                  <a:pos x="0" y="10"/>
                </a:cxn>
                <a:cxn ang="0">
                  <a:pos x="0" y="9"/>
                </a:cxn>
                <a:cxn ang="0">
                  <a:pos x="0" y="9"/>
                </a:cxn>
                <a:cxn ang="0">
                  <a:pos x="0" y="7"/>
                </a:cxn>
                <a:cxn ang="0">
                  <a:pos x="12" y="1"/>
                </a:cxn>
                <a:cxn ang="0">
                  <a:pos x="12" y="0"/>
                </a:cxn>
                <a:cxn ang="0">
                  <a:pos x="12" y="0"/>
                </a:cxn>
                <a:cxn ang="0">
                  <a:pos x="14" y="0"/>
                </a:cxn>
                <a:cxn ang="0">
                  <a:pos x="15" y="0"/>
                </a:cxn>
                <a:cxn ang="0">
                  <a:pos x="17" y="0"/>
                </a:cxn>
                <a:cxn ang="0">
                  <a:pos x="17" y="0"/>
                </a:cxn>
                <a:cxn ang="0">
                  <a:pos x="18" y="1"/>
                </a:cxn>
                <a:cxn ang="0">
                  <a:pos x="18" y="1"/>
                </a:cxn>
                <a:cxn ang="0">
                  <a:pos x="26" y="42"/>
                </a:cxn>
                <a:cxn ang="0">
                  <a:pos x="26" y="42"/>
                </a:cxn>
                <a:cxn ang="0">
                  <a:pos x="28" y="42"/>
                </a:cxn>
                <a:cxn ang="0">
                  <a:pos x="28" y="43"/>
                </a:cxn>
                <a:cxn ang="0">
                  <a:pos x="28" y="45"/>
                </a:cxn>
              </a:cxnLst>
              <a:rect l="0" t="0" r="r" b="b"/>
              <a:pathLst>
                <a:path w="28" h="46">
                  <a:moveTo>
                    <a:pt x="28" y="45"/>
                  </a:moveTo>
                  <a:lnTo>
                    <a:pt x="28" y="45"/>
                  </a:lnTo>
                  <a:lnTo>
                    <a:pt x="28" y="45"/>
                  </a:lnTo>
                  <a:lnTo>
                    <a:pt x="28" y="45"/>
                  </a:lnTo>
                  <a:lnTo>
                    <a:pt x="28" y="46"/>
                  </a:lnTo>
                  <a:lnTo>
                    <a:pt x="28" y="46"/>
                  </a:lnTo>
                  <a:lnTo>
                    <a:pt x="26" y="46"/>
                  </a:lnTo>
                  <a:lnTo>
                    <a:pt x="26" y="46"/>
                  </a:lnTo>
                  <a:lnTo>
                    <a:pt x="26" y="46"/>
                  </a:lnTo>
                  <a:lnTo>
                    <a:pt x="2" y="46"/>
                  </a:lnTo>
                  <a:lnTo>
                    <a:pt x="2" y="46"/>
                  </a:lnTo>
                  <a:lnTo>
                    <a:pt x="2" y="46"/>
                  </a:lnTo>
                  <a:lnTo>
                    <a:pt x="2" y="46"/>
                  </a:lnTo>
                  <a:lnTo>
                    <a:pt x="2" y="46"/>
                  </a:lnTo>
                  <a:lnTo>
                    <a:pt x="2" y="46"/>
                  </a:lnTo>
                  <a:lnTo>
                    <a:pt x="0" y="45"/>
                  </a:lnTo>
                  <a:lnTo>
                    <a:pt x="0" y="45"/>
                  </a:lnTo>
                  <a:lnTo>
                    <a:pt x="0" y="45"/>
                  </a:lnTo>
                  <a:lnTo>
                    <a:pt x="0" y="45"/>
                  </a:lnTo>
                  <a:lnTo>
                    <a:pt x="0" y="43"/>
                  </a:lnTo>
                  <a:lnTo>
                    <a:pt x="0" y="43"/>
                  </a:lnTo>
                  <a:lnTo>
                    <a:pt x="2" y="42"/>
                  </a:lnTo>
                  <a:lnTo>
                    <a:pt x="2" y="42"/>
                  </a:lnTo>
                  <a:lnTo>
                    <a:pt x="2" y="42"/>
                  </a:lnTo>
                  <a:lnTo>
                    <a:pt x="2" y="42"/>
                  </a:lnTo>
                  <a:lnTo>
                    <a:pt x="2" y="42"/>
                  </a:lnTo>
                  <a:lnTo>
                    <a:pt x="12" y="42"/>
                  </a:lnTo>
                  <a:lnTo>
                    <a:pt x="12" y="7"/>
                  </a:lnTo>
                  <a:lnTo>
                    <a:pt x="3" y="12"/>
                  </a:lnTo>
                  <a:lnTo>
                    <a:pt x="3" y="12"/>
                  </a:lnTo>
                  <a:lnTo>
                    <a:pt x="2" y="12"/>
                  </a:lnTo>
                  <a:lnTo>
                    <a:pt x="2"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2" y="7"/>
                  </a:lnTo>
                  <a:lnTo>
                    <a:pt x="12" y="1"/>
                  </a:lnTo>
                  <a:lnTo>
                    <a:pt x="12" y="1"/>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8" y="1"/>
                  </a:lnTo>
                  <a:lnTo>
                    <a:pt x="18" y="1"/>
                  </a:lnTo>
                  <a:lnTo>
                    <a:pt x="18" y="1"/>
                  </a:lnTo>
                  <a:lnTo>
                    <a:pt x="18" y="42"/>
                  </a:lnTo>
                  <a:lnTo>
                    <a:pt x="26" y="42"/>
                  </a:lnTo>
                  <a:lnTo>
                    <a:pt x="26" y="42"/>
                  </a:lnTo>
                  <a:lnTo>
                    <a:pt x="26" y="42"/>
                  </a:lnTo>
                  <a:lnTo>
                    <a:pt x="26" y="42"/>
                  </a:lnTo>
                  <a:lnTo>
                    <a:pt x="28" y="42"/>
                  </a:lnTo>
                  <a:lnTo>
                    <a:pt x="28" y="42"/>
                  </a:lnTo>
                  <a:lnTo>
                    <a:pt x="28" y="43"/>
                  </a:lnTo>
                  <a:lnTo>
                    <a:pt x="28" y="43"/>
                  </a:lnTo>
                  <a:lnTo>
                    <a:pt x="28" y="45"/>
                  </a:lnTo>
                  <a:lnTo>
                    <a:pt x="28"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2" name="Freeform 50"/>
            <p:cNvSpPr>
              <a:spLocks noEditPoints="1"/>
            </p:cNvSpPr>
            <p:nvPr/>
          </p:nvSpPr>
          <p:spPr bwMode="auto">
            <a:xfrm>
              <a:off x="3835" y="1943"/>
              <a:ext cx="14" cy="22"/>
            </a:xfrm>
            <a:custGeom>
              <a:avLst/>
              <a:gdLst/>
              <a:ahLst/>
              <a:cxnLst>
                <a:cxn ang="0">
                  <a:pos x="32" y="24"/>
                </a:cxn>
                <a:cxn ang="0">
                  <a:pos x="30" y="33"/>
                </a:cxn>
                <a:cxn ang="0">
                  <a:pos x="29" y="41"/>
                </a:cxn>
                <a:cxn ang="0">
                  <a:pos x="23" y="47"/>
                </a:cxn>
                <a:cxn ang="0">
                  <a:pos x="20" y="47"/>
                </a:cxn>
                <a:cxn ang="0">
                  <a:pos x="15" y="48"/>
                </a:cxn>
                <a:cxn ang="0">
                  <a:pos x="8" y="47"/>
                </a:cxn>
                <a:cxn ang="0">
                  <a:pos x="3" y="42"/>
                </a:cxn>
                <a:cxn ang="0">
                  <a:pos x="0" y="35"/>
                </a:cxn>
                <a:cxn ang="0">
                  <a:pos x="0" y="24"/>
                </a:cxn>
                <a:cxn ang="0">
                  <a:pos x="0" y="15"/>
                </a:cxn>
                <a:cxn ang="0">
                  <a:pos x="3" y="8"/>
                </a:cxn>
                <a:cxn ang="0">
                  <a:pos x="6" y="5"/>
                </a:cxn>
                <a:cxn ang="0">
                  <a:pos x="9" y="2"/>
                </a:cxn>
                <a:cxn ang="0">
                  <a:pos x="17" y="0"/>
                </a:cxn>
                <a:cxn ang="0">
                  <a:pos x="24" y="2"/>
                </a:cxn>
                <a:cxn ang="0">
                  <a:pos x="26" y="5"/>
                </a:cxn>
                <a:cxn ang="0">
                  <a:pos x="29" y="6"/>
                </a:cxn>
                <a:cxn ang="0">
                  <a:pos x="32" y="14"/>
                </a:cxn>
                <a:cxn ang="0">
                  <a:pos x="32" y="24"/>
                </a:cxn>
                <a:cxn ang="0">
                  <a:pos x="26" y="24"/>
                </a:cxn>
                <a:cxn ang="0">
                  <a:pos x="26" y="18"/>
                </a:cxn>
                <a:cxn ang="0">
                  <a:pos x="24" y="14"/>
                </a:cxn>
                <a:cxn ang="0">
                  <a:pos x="23" y="9"/>
                </a:cxn>
                <a:cxn ang="0">
                  <a:pos x="21" y="8"/>
                </a:cxn>
                <a:cxn ang="0">
                  <a:pos x="20" y="6"/>
                </a:cxn>
                <a:cxn ang="0">
                  <a:pos x="17" y="6"/>
                </a:cxn>
                <a:cxn ang="0">
                  <a:pos x="11" y="8"/>
                </a:cxn>
                <a:cxn ang="0">
                  <a:pos x="8" y="11"/>
                </a:cxn>
                <a:cxn ang="0">
                  <a:pos x="6" y="17"/>
                </a:cxn>
                <a:cxn ang="0">
                  <a:pos x="6" y="24"/>
                </a:cxn>
                <a:cxn ang="0">
                  <a:pos x="6" y="33"/>
                </a:cxn>
                <a:cxn ang="0">
                  <a:pos x="9" y="39"/>
                </a:cxn>
                <a:cxn ang="0">
                  <a:pos x="11" y="42"/>
                </a:cxn>
                <a:cxn ang="0">
                  <a:pos x="15" y="42"/>
                </a:cxn>
                <a:cxn ang="0">
                  <a:pos x="20" y="42"/>
                </a:cxn>
                <a:cxn ang="0">
                  <a:pos x="21" y="41"/>
                </a:cxn>
                <a:cxn ang="0">
                  <a:pos x="24" y="38"/>
                </a:cxn>
                <a:cxn ang="0">
                  <a:pos x="24" y="33"/>
                </a:cxn>
                <a:cxn ang="0">
                  <a:pos x="26" y="29"/>
                </a:cxn>
                <a:cxn ang="0">
                  <a:pos x="26" y="24"/>
                </a:cxn>
              </a:cxnLst>
              <a:rect l="0" t="0" r="r" b="b"/>
              <a:pathLst>
                <a:path w="32" h="48">
                  <a:moveTo>
                    <a:pt x="32" y="24"/>
                  </a:moveTo>
                  <a:lnTo>
                    <a:pt x="32" y="24"/>
                  </a:lnTo>
                  <a:lnTo>
                    <a:pt x="30" y="33"/>
                  </a:lnTo>
                  <a:lnTo>
                    <a:pt x="30" y="33"/>
                  </a:lnTo>
                  <a:lnTo>
                    <a:pt x="29" y="41"/>
                  </a:lnTo>
                  <a:lnTo>
                    <a:pt x="29" y="41"/>
                  </a:lnTo>
                  <a:lnTo>
                    <a:pt x="26" y="44"/>
                  </a:lnTo>
                  <a:lnTo>
                    <a:pt x="23" y="47"/>
                  </a:lnTo>
                  <a:lnTo>
                    <a:pt x="23" y="47"/>
                  </a:lnTo>
                  <a:lnTo>
                    <a:pt x="20" y="47"/>
                  </a:lnTo>
                  <a:lnTo>
                    <a:pt x="15" y="48"/>
                  </a:lnTo>
                  <a:lnTo>
                    <a:pt x="15" y="48"/>
                  </a:lnTo>
                  <a:lnTo>
                    <a:pt x="8" y="47"/>
                  </a:lnTo>
                  <a:lnTo>
                    <a:pt x="8" y="47"/>
                  </a:lnTo>
                  <a:lnTo>
                    <a:pt x="5" y="44"/>
                  </a:lnTo>
                  <a:lnTo>
                    <a:pt x="3" y="42"/>
                  </a:lnTo>
                  <a:lnTo>
                    <a:pt x="3" y="42"/>
                  </a:lnTo>
                  <a:lnTo>
                    <a:pt x="0" y="35"/>
                  </a:lnTo>
                  <a:lnTo>
                    <a:pt x="0" y="35"/>
                  </a:lnTo>
                  <a:lnTo>
                    <a:pt x="0" y="24"/>
                  </a:lnTo>
                  <a:lnTo>
                    <a:pt x="0" y="24"/>
                  </a:lnTo>
                  <a:lnTo>
                    <a:pt x="0" y="15"/>
                  </a:lnTo>
                  <a:lnTo>
                    <a:pt x="0" y="15"/>
                  </a:lnTo>
                  <a:lnTo>
                    <a:pt x="3" y="8"/>
                  </a:lnTo>
                  <a:lnTo>
                    <a:pt x="3" y="8"/>
                  </a:lnTo>
                  <a:lnTo>
                    <a:pt x="6" y="5"/>
                  </a:lnTo>
                  <a:lnTo>
                    <a:pt x="9" y="2"/>
                  </a:lnTo>
                  <a:lnTo>
                    <a:pt x="9" y="2"/>
                  </a:lnTo>
                  <a:lnTo>
                    <a:pt x="12" y="2"/>
                  </a:lnTo>
                  <a:lnTo>
                    <a:pt x="17" y="0"/>
                  </a:lnTo>
                  <a:lnTo>
                    <a:pt x="17" y="0"/>
                  </a:lnTo>
                  <a:lnTo>
                    <a:pt x="24" y="2"/>
                  </a:lnTo>
                  <a:lnTo>
                    <a:pt x="24" y="2"/>
                  </a:lnTo>
                  <a:lnTo>
                    <a:pt x="26" y="5"/>
                  </a:lnTo>
                  <a:lnTo>
                    <a:pt x="29" y="6"/>
                  </a:lnTo>
                  <a:lnTo>
                    <a:pt x="29" y="6"/>
                  </a:lnTo>
                  <a:lnTo>
                    <a:pt x="32" y="14"/>
                  </a:lnTo>
                  <a:lnTo>
                    <a:pt x="32" y="14"/>
                  </a:lnTo>
                  <a:lnTo>
                    <a:pt x="32" y="24"/>
                  </a:lnTo>
                  <a:lnTo>
                    <a:pt x="32" y="24"/>
                  </a:lnTo>
                  <a:close/>
                  <a:moveTo>
                    <a:pt x="26" y="24"/>
                  </a:moveTo>
                  <a:lnTo>
                    <a:pt x="26" y="24"/>
                  </a:lnTo>
                  <a:lnTo>
                    <a:pt x="26" y="18"/>
                  </a:lnTo>
                  <a:lnTo>
                    <a:pt x="26" y="18"/>
                  </a:lnTo>
                  <a:lnTo>
                    <a:pt x="24" y="14"/>
                  </a:lnTo>
                  <a:lnTo>
                    <a:pt x="24" y="14"/>
                  </a:lnTo>
                  <a:lnTo>
                    <a:pt x="23" y="9"/>
                  </a:lnTo>
                  <a:lnTo>
                    <a:pt x="23" y="9"/>
                  </a:lnTo>
                  <a:lnTo>
                    <a:pt x="21" y="8"/>
                  </a:lnTo>
                  <a:lnTo>
                    <a:pt x="21" y="8"/>
                  </a:lnTo>
                  <a:lnTo>
                    <a:pt x="20" y="6"/>
                  </a:lnTo>
                  <a:lnTo>
                    <a:pt x="20" y="6"/>
                  </a:lnTo>
                  <a:lnTo>
                    <a:pt x="17" y="6"/>
                  </a:lnTo>
                  <a:lnTo>
                    <a:pt x="17" y="6"/>
                  </a:lnTo>
                  <a:lnTo>
                    <a:pt x="11" y="8"/>
                  </a:lnTo>
                  <a:lnTo>
                    <a:pt x="11" y="8"/>
                  </a:lnTo>
                  <a:lnTo>
                    <a:pt x="8" y="11"/>
                  </a:lnTo>
                  <a:lnTo>
                    <a:pt x="8" y="11"/>
                  </a:lnTo>
                  <a:lnTo>
                    <a:pt x="6" y="17"/>
                  </a:lnTo>
                  <a:lnTo>
                    <a:pt x="6" y="17"/>
                  </a:lnTo>
                  <a:lnTo>
                    <a:pt x="6" y="24"/>
                  </a:lnTo>
                  <a:lnTo>
                    <a:pt x="6" y="24"/>
                  </a:lnTo>
                  <a:lnTo>
                    <a:pt x="6" y="33"/>
                  </a:lnTo>
                  <a:lnTo>
                    <a:pt x="6" y="33"/>
                  </a:lnTo>
                  <a:lnTo>
                    <a:pt x="9" y="39"/>
                  </a:lnTo>
                  <a:lnTo>
                    <a:pt x="9" y="39"/>
                  </a:lnTo>
                  <a:lnTo>
                    <a:pt x="11" y="42"/>
                  </a:lnTo>
                  <a:lnTo>
                    <a:pt x="11" y="42"/>
                  </a:lnTo>
                  <a:lnTo>
                    <a:pt x="15" y="42"/>
                  </a:lnTo>
                  <a:lnTo>
                    <a:pt x="15" y="42"/>
                  </a:lnTo>
                  <a:lnTo>
                    <a:pt x="20" y="42"/>
                  </a:lnTo>
                  <a:lnTo>
                    <a:pt x="20" y="42"/>
                  </a:lnTo>
                  <a:lnTo>
                    <a:pt x="21" y="41"/>
                  </a:lnTo>
                  <a:lnTo>
                    <a:pt x="21" y="41"/>
                  </a:lnTo>
                  <a:lnTo>
                    <a:pt x="24" y="38"/>
                  </a:lnTo>
                  <a:lnTo>
                    <a:pt x="24" y="38"/>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3" name="Freeform 51"/>
            <p:cNvSpPr>
              <a:spLocks noEditPoints="1"/>
            </p:cNvSpPr>
            <p:nvPr/>
          </p:nvSpPr>
          <p:spPr bwMode="auto">
            <a:xfrm>
              <a:off x="3634" y="1905"/>
              <a:ext cx="15" cy="21"/>
            </a:xfrm>
            <a:custGeom>
              <a:avLst/>
              <a:gdLst/>
              <a:ahLst/>
              <a:cxnLst>
                <a:cxn ang="0">
                  <a:pos x="32" y="24"/>
                </a:cxn>
                <a:cxn ang="0">
                  <a:pos x="32" y="33"/>
                </a:cxn>
                <a:cxn ang="0">
                  <a:pos x="29" y="40"/>
                </a:cxn>
                <a:cxn ang="0">
                  <a:pos x="23" y="45"/>
                </a:cxn>
                <a:cxn ang="0">
                  <a:pos x="20" y="46"/>
                </a:cxn>
                <a:cxn ang="0">
                  <a:pos x="15" y="46"/>
                </a:cxn>
                <a:cxn ang="0">
                  <a:pos x="8" y="45"/>
                </a:cxn>
                <a:cxn ang="0">
                  <a:pos x="3" y="40"/>
                </a:cxn>
                <a:cxn ang="0">
                  <a:pos x="0" y="33"/>
                </a:cxn>
                <a:cxn ang="0">
                  <a:pos x="0" y="24"/>
                </a:cxn>
                <a:cxn ang="0">
                  <a:pos x="0" y="13"/>
                </a:cxn>
                <a:cxn ang="0">
                  <a:pos x="3" y="6"/>
                </a:cxn>
                <a:cxn ang="0">
                  <a:pos x="6" y="3"/>
                </a:cxn>
                <a:cxn ang="0">
                  <a:pos x="9" y="1"/>
                </a:cxn>
                <a:cxn ang="0">
                  <a:pos x="17" y="0"/>
                </a:cxn>
                <a:cxn ang="0">
                  <a:pos x="20" y="0"/>
                </a:cxn>
                <a:cxn ang="0">
                  <a:pos x="24" y="1"/>
                </a:cxn>
                <a:cxn ang="0">
                  <a:pos x="29" y="6"/>
                </a:cxn>
                <a:cxn ang="0">
                  <a:pos x="32" y="13"/>
                </a:cxn>
                <a:cxn ang="0">
                  <a:pos x="32" y="24"/>
                </a:cxn>
                <a:cxn ang="0">
                  <a:pos x="26" y="24"/>
                </a:cxn>
                <a:cxn ang="0">
                  <a:pos x="26" y="18"/>
                </a:cxn>
                <a:cxn ang="0">
                  <a:pos x="24" y="13"/>
                </a:cxn>
                <a:cxn ang="0">
                  <a:pos x="23" y="9"/>
                </a:cxn>
                <a:cxn ang="0">
                  <a:pos x="21" y="7"/>
                </a:cxn>
                <a:cxn ang="0">
                  <a:pos x="20" y="6"/>
                </a:cxn>
                <a:cxn ang="0">
                  <a:pos x="17" y="4"/>
                </a:cxn>
                <a:cxn ang="0">
                  <a:pos x="11" y="6"/>
                </a:cxn>
                <a:cxn ang="0">
                  <a:pos x="8" y="10"/>
                </a:cxn>
                <a:cxn ang="0">
                  <a:pos x="6" y="16"/>
                </a:cxn>
                <a:cxn ang="0">
                  <a:pos x="6" y="22"/>
                </a:cxn>
                <a:cxn ang="0">
                  <a:pos x="6" y="31"/>
                </a:cxn>
                <a:cxn ang="0">
                  <a:pos x="9" y="37"/>
                </a:cxn>
                <a:cxn ang="0">
                  <a:pos x="12" y="40"/>
                </a:cxn>
                <a:cxn ang="0">
                  <a:pos x="15" y="42"/>
                </a:cxn>
                <a:cxn ang="0">
                  <a:pos x="20" y="42"/>
                </a:cxn>
                <a:cxn ang="0">
                  <a:pos x="21" y="39"/>
                </a:cxn>
                <a:cxn ang="0">
                  <a:pos x="24" y="37"/>
                </a:cxn>
                <a:cxn ang="0">
                  <a:pos x="24" y="33"/>
                </a:cxn>
                <a:cxn ang="0">
                  <a:pos x="26" y="28"/>
                </a:cxn>
                <a:cxn ang="0">
                  <a:pos x="26" y="24"/>
                </a:cxn>
              </a:cxnLst>
              <a:rect l="0" t="0" r="r" b="b"/>
              <a:pathLst>
                <a:path w="32" h="46">
                  <a:moveTo>
                    <a:pt x="32" y="24"/>
                  </a:moveTo>
                  <a:lnTo>
                    <a:pt x="32" y="24"/>
                  </a:lnTo>
                  <a:lnTo>
                    <a:pt x="32" y="33"/>
                  </a:lnTo>
                  <a:lnTo>
                    <a:pt x="32" y="33"/>
                  </a:lnTo>
                  <a:lnTo>
                    <a:pt x="29" y="40"/>
                  </a:lnTo>
                  <a:lnTo>
                    <a:pt x="29" y="40"/>
                  </a:lnTo>
                  <a:lnTo>
                    <a:pt x="26" y="43"/>
                  </a:lnTo>
                  <a:lnTo>
                    <a:pt x="23" y="45"/>
                  </a:lnTo>
                  <a:lnTo>
                    <a:pt x="23" y="45"/>
                  </a:lnTo>
                  <a:lnTo>
                    <a:pt x="20" y="46"/>
                  </a:lnTo>
                  <a:lnTo>
                    <a:pt x="15" y="46"/>
                  </a:lnTo>
                  <a:lnTo>
                    <a:pt x="15" y="46"/>
                  </a:lnTo>
                  <a:lnTo>
                    <a:pt x="8" y="45"/>
                  </a:lnTo>
                  <a:lnTo>
                    <a:pt x="8" y="45"/>
                  </a:lnTo>
                  <a:lnTo>
                    <a:pt x="6" y="43"/>
                  </a:lnTo>
                  <a:lnTo>
                    <a:pt x="3" y="40"/>
                  </a:lnTo>
                  <a:lnTo>
                    <a:pt x="3" y="40"/>
                  </a:lnTo>
                  <a:lnTo>
                    <a:pt x="0" y="33"/>
                  </a:lnTo>
                  <a:lnTo>
                    <a:pt x="0" y="33"/>
                  </a:lnTo>
                  <a:lnTo>
                    <a:pt x="0" y="24"/>
                  </a:lnTo>
                  <a:lnTo>
                    <a:pt x="0" y="24"/>
                  </a:lnTo>
                  <a:lnTo>
                    <a:pt x="0" y="13"/>
                  </a:lnTo>
                  <a:lnTo>
                    <a:pt x="0" y="13"/>
                  </a:lnTo>
                  <a:lnTo>
                    <a:pt x="3" y="6"/>
                  </a:lnTo>
                  <a:lnTo>
                    <a:pt x="3" y="6"/>
                  </a:lnTo>
                  <a:lnTo>
                    <a:pt x="6" y="3"/>
                  </a:lnTo>
                  <a:lnTo>
                    <a:pt x="9" y="1"/>
                  </a:lnTo>
                  <a:lnTo>
                    <a:pt x="9" y="1"/>
                  </a:lnTo>
                  <a:lnTo>
                    <a:pt x="12" y="0"/>
                  </a:lnTo>
                  <a:lnTo>
                    <a:pt x="17" y="0"/>
                  </a:lnTo>
                  <a:lnTo>
                    <a:pt x="17" y="0"/>
                  </a:lnTo>
                  <a:lnTo>
                    <a:pt x="20" y="0"/>
                  </a:lnTo>
                  <a:lnTo>
                    <a:pt x="24" y="1"/>
                  </a:lnTo>
                  <a:lnTo>
                    <a:pt x="24" y="1"/>
                  </a:lnTo>
                  <a:lnTo>
                    <a:pt x="26" y="3"/>
                  </a:lnTo>
                  <a:lnTo>
                    <a:pt x="29" y="6"/>
                  </a:lnTo>
                  <a:lnTo>
                    <a:pt x="29" y="6"/>
                  </a:lnTo>
                  <a:lnTo>
                    <a:pt x="32" y="13"/>
                  </a:lnTo>
                  <a:lnTo>
                    <a:pt x="32" y="13"/>
                  </a:lnTo>
                  <a:lnTo>
                    <a:pt x="32" y="24"/>
                  </a:lnTo>
                  <a:lnTo>
                    <a:pt x="32" y="24"/>
                  </a:lnTo>
                  <a:close/>
                  <a:moveTo>
                    <a:pt x="26" y="24"/>
                  </a:moveTo>
                  <a:lnTo>
                    <a:pt x="26" y="24"/>
                  </a:lnTo>
                  <a:lnTo>
                    <a:pt x="26" y="18"/>
                  </a:lnTo>
                  <a:lnTo>
                    <a:pt x="26" y="18"/>
                  </a:lnTo>
                  <a:lnTo>
                    <a:pt x="24" y="13"/>
                  </a:lnTo>
                  <a:lnTo>
                    <a:pt x="24" y="13"/>
                  </a:lnTo>
                  <a:lnTo>
                    <a:pt x="23" y="9"/>
                  </a:lnTo>
                  <a:lnTo>
                    <a:pt x="23" y="9"/>
                  </a:lnTo>
                  <a:lnTo>
                    <a:pt x="21" y="7"/>
                  </a:lnTo>
                  <a:lnTo>
                    <a:pt x="21" y="7"/>
                  </a:lnTo>
                  <a:lnTo>
                    <a:pt x="20" y="6"/>
                  </a:lnTo>
                  <a:lnTo>
                    <a:pt x="20" y="6"/>
                  </a:lnTo>
                  <a:lnTo>
                    <a:pt x="17" y="4"/>
                  </a:lnTo>
                  <a:lnTo>
                    <a:pt x="17" y="4"/>
                  </a:lnTo>
                  <a:lnTo>
                    <a:pt x="11" y="6"/>
                  </a:lnTo>
                  <a:lnTo>
                    <a:pt x="11" y="6"/>
                  </a:lnTo>
                  <a:lnTo>
                    <a:pt x="8" y="10"/>
                  </a:lnTo>
                  <a:lnTo>
                    <a:pt x="8" y="10"/>
                  </a:lnTo>
                  <a:lnTo>
                    <a:pt x="6" y="16"/>
                  </a:lnTo>
                  <a:lnTo>
                    <a:pt x="6" y="16"/>
                  </a:lnTo>
                  <a:lnTo>
                    <a:pt x="6" y="22"/>
                  </a:lnTo>
                  <a:lnTo>
                    <a:pt x="6" y="22"/>
                  </a:lnTo>
                  <a:lnTo>
                    <a:pt x="6" y="31"/>
                  </a:lnTo>
                  <a:lnTo>
                    <a:pt x="6" y="31"/>
                  </a:lnTo>
                  <a:lnTo>
                    <a:pt x="9" y="37"/>
                  </a:lnTo>
                  <a:lnTo>
                    <a:pt x="9" y="37"/>
                  </a:lnTo>
                  <a:lnTo>
                    <a:pt x="12" y="40"/>
                  </a:lnTo>
                  <a:lnTo>
                    <a:pt x="12" y="40"/>
                  </a:lnTo>
                  <a:lnTo>
                    <a:pt x="15" y="42"/>
                  </a:lnTo>
                  <a:lnTo>
                    <a:pt x="15" y="42"/>
                  </a:lnTo>
                  <a:lnTo>
                    <a:pt x="20" y="42"/>
                  </a:lnTo>
                  <a:lnTo>
                    <a:pt x="20" y="42"/>
                  </a:lnTo>
                  <a:lnTo>
                    <a:pt x="21" y="39"/>
                  </a:lnTo>
                  <a:lnTo>
                    <a:pt x="21" y="39"/>
                  </a:lnTo>
                  <a:lnTo>
                    <a:pt x="24" y="37"/>
                  </a:lnTo>
                  <a:lnTo>
                    <a:pt x="24" y="37"/>
                  </a:lnTo>
                  <a:lnTo>
                    <a:pt x="24" y="33"/>
                  </a:lnTo>
                  <a:lnTo>
                    <a:pt x="24"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4" name="Freeform 52"/>
            <p:cNvSpPr>
              <a:spLocks/>
            </p:cNvSpPr>
            <p:nvPr/>
          </p:nvSpPr>
          <p:spPr bwMode="auto">
            <a:xfrm>
              <a:off x="3804" y="1907"/>
              <a:ext cx="13" cy="22"/>
            </a:xfrm>
            <a:custGeom>
              <a:avLst/>
              <a:gdLst/>
              <a:ahLst/>
              <a:cxnLst>
                <a:cxn ang="0">
                  <a:pos x="27" y="44"/>
                </a:cxn>
                <a:cxn ang="0">
                  <a:pos x="27" y="46"/>
                </a:cxn>
                <a:cxn ang="0">
                  <a:pos x="27" y="47"/>
                </a:cxn>
                <a:cxn ang="0">
                  <a:pos x="25" y="47"/>
                </a:cxn>
                <a:cxn ang="0">
                  <a:pos x="1" y="47"/>
                </a:cxn>
                <a:cxn ang="0">
                  <a:pos x="1" y="47"/>
                </a:cxn>
                <a:cxn ang="0">
                  <a:pos x="0" y="47"/>
                </a:cxn>
                <a:cxn ang="0">
                  <a:pos x="0" y="46"/>
                </a:cxn>
                <a:cxn ang="0">
                  <a:pos x="0" y="44"/>
                </a:cxn>
                <a:cxn ang="0">
                  <a:pos x="0" y="44"/>
                </a:cxn>
                <a:cxn ang="0">
                  <a:pos x="0" y="42"/>
                </a:cxn>
                <a:cxn ang="0">
                  <a:pos x="1" y="42"/>
                </a:cxn>
                <a:cxn ang="0">
                  <a:pos x="1" y="42"/>
                </a:cxn>
                <a:cxn ang="0">
                  <a:pos x="10" y="8"/>
                </a:cxn>
                <a:cxn ang="0">
                  <a:pos x="1" y="12"/>
                </a:cxn>
                <a:cxn ang="0">
                  <a:pos x="1" y="12"/>
                </a:cxn>
                <a:cxn ang="0">
                  <a:pos x="0" y="12"/>
                </a:cxn>
                <a:cxn ang="0">
                  <a:pos x="0" y="12"/>
                </a:cxn>
                <a:cxn ang="0">
                  <a:pos x="0" y="11"/>
                </a:cxn>
                <a:cxn ang="0">
                  <a:pos x="0" y="9"/>
                </a:cxn>
                <a:cxn ang="0">
                  <a:pos x="0" y="9"/>
                </a:cxn>
                <a:cxn ang="0">
                  <a:pos x="0" y="8"/>
                </a:cxn>
                <a:cxn ang="0">
                  <a:pos x="12" y="2"/>
                </a:cxn>
                <a:cxn ang="0">
                  <a:pos x="12" y="0"/>
                </a:cxn>
                <a:cxn ang="0">
                  <a:pos x="12" y="0"/>
                </a:cxn>
                <a:cxn ang="0">
                  <a:pos x="13" y="0"/>
                </a:cxn>
                <a:cxn ang="0">
                  <a:pos x="15" y="0"/>
                </a:cxn>
                <a:cxn ang="0">
                  <a:pos x="16" y="0"/>
                </a:cxn>
                <a:cxn ang="0">
                  <a:pos x="16" y="0"/>
                </a:cxn>
                <a:cxn ang="0">
                  <a:pos x="16" y="2"/>
                </a:cxn>
                <a:cxn ang="0">
                  <a:pos x="16" y="2"/>
                </a:cxn>
                <a:cxn ang="0">
                  <a:pos x="25" y="42"/>
                </a:cxn>
                <a:cxn ang="0">
                  <a:pos x="25" y="42"/>
                </a:cxn>
                <a:cxn ang="0">
                  <a:pos x="27" y="42"/>
                </a:cxn>
                <a:cxn ang="0">
                  <a:pos x="27" y="44"/>
                </a:cxn>
                <a:cxn ang="0">
                  <a:pos x="27" y="44"/>
                </a:cxn>
              </a:cxnLst>
              <a:rect l="0" t="0" r="r" b="b"/>
              <a:pathLst>
                <a:path w="27" h="47">
                  <a:moveTo>
                    <a:pt x="27" y="44"/>
                  </a:moveTo>
                  <a:lnTo>
                    <a:pt x="27" y="44"/>
                  </a:lnTo>
                  <a:lnTo>
                    <a:pt x="27" y="46"/>
                  </a:lnTo>
                  <a:lnTo>
                    <a:pt x="27" y="46"/>
                  </a:lnTo>
                  <a:lnTo>
                    <a:pt x="27" y="47"/>
                  </a:lnTo>
                  <a:lnTo>
                    <a:pt x="27" y="47"/>
                  </a:lnTo>
                  <a:lnTo>
                    <a:pt x="25" y="47"/>
                  </a:lnTo>
                  <a:lnTo>
                    <a:pt x="25" y="47"/>
                  </a:lnTo>
                  <a:lnTo>
                    <a:pt x="25" y="47"/>
                  </a:lnTo>
                  <a:lnTo>
                    <a:pt x="1" y="47"/>
                  </a:lnTo>
                  <a:lnTo>
                    <a:pt x="1" y="47"/>
                  </a:lnTo>
                  <a:lnTo>
                    <a:pt x="1" y="47"/>
                  </a:lnTo>
                  <a:lnTo>
                    <a:pt x="1" y="47"/>
                  </a:lnTo>
                  <a:lnTo>
                    <a:pt x="0" y="47"/>
                  </a:lnTo>
                  <a:lnTo>
                    <a:pt x="0" y="47"/>
                  </a:lnTo>
                  <a:lnTo>
                    <a:pt x="0" y="46"/>
                  </a:lnTo>
                  <a:lnTo>
                    <a:pt x="0" y="46"/>
                  </a:lnTo>
                  <a:lnTo>
                    <a:pt x="0" y="44"/>
                  </a:lnTo>
                  <a:lnTo>
                    <a:pt x="0" y="44"/>
                  </a:lnTo>
                  <a:lnTo>
                    <a:pt x="0" y="44"/>
                  </a:lnTo>
                  <a:lnTo>
                    <a:pt x="0" y="44"/>
                  </a:lnTo>
                  <a:lnTo>
                    <a:pt x="0" y="42"/>
                  </a:lnTo>
                  <a:lnTo>
                    <a:pt x="0" y="42"/>
                  </a:lnTo>
                  <a:lnTo>
                    <a:pt x="1" y="42"/>
                  </a:lnTo>
                  <a:lnTo>
                    <a:pt x="1" y="42"/>
                  </a:lnTo>
                  <a:lnTo>
                    <a:pt x="1" y="42"/>
                  </a:lnTo>
                  <a:lnTo>
                    <a:pt x="10" y="42"/>
                  </a:lnTo>
                  <a:lnTo>
                    <a:pt x="10" y="8"/>
                  </a:lnTo>
                  <a:lnTo>
                    <a:pt x="1" y="12"/>
                  </a:lnTo>
                  <a:lnTo>
                    <a:pt x="1" y="12"/>
                  </a:lnTo>
                  <a:lnTo>
                    <a:pt x="1" y="12"/>
                  </a:lnTo>
                  <a:lnTo>
                    <a:pt x="1"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1" y="8"/>
                  </a:lnTo>
                  <a:lnTo>
                    <a:pt x="12" y="2"/>
                  </a:lnTo>
                  <a:lnTo>
                    <a:pt x="12" y="2"/>
                  </a:lnTo>
                  <a:lnTo>
                    <a:pt x="12" y="0"/>
                  </a:lnTo>
                  <a:lnTo>
                    <a:pt x="12" y="0"/>
                  </a:lnTo>
                  <a:lnTo>
                    <a:pt x="12" y="0"/>
                  </a:lnTo>
                  <a:lnTo>
                    <a:pt x="12" y="0"/>
                  </a:lnTo>
                  <a:lnTo>
                    <a:pt x="13" y="0"/>
                  </a:lnTo>
                  <a:lnTo>
                    <a:pt x="13" y="0"/>
                  </a:lnTo>
                  <a:lnTo>
                    <a:pt x="15" y="0"/>
                  </a:lnTo>
                  <a:lnTo>
                    <a:pt x="15" y="0"/>
                  </a:lnTo>
                  <a:lnTo>
                    <a:pt x="16" y="0"/>
                  </a:lnTo>
                  <a:lnTo>
                    <a:pt x="16" y="0"/>
                  </a:lnTo>
                  <a:lnTo>
                    <a:pt x="16" y="0"/>
                  </a:lnTo>
                  <a:lnTo>
                    <a:pt x="16" y="0"/>
                  </a:lnTo>
                  <a:lnTo>
                    <a:pt x="16" y="2"/>
                  </a:lnTo>
                  <a:lnTo>
                    <a:pt x="16" y="2"/>
                  </a:lnTo>
                  <a:lnTo>
                    <a:pt x="16" y="2"/>
                  </a:lnTo>
                  <a:lnTo>
                    <a:pt x="16" y="42"/>
                  </a:lnTo>
                  <a:lnTo>
                    <a:pt x="25" y="42"/>
                  </a:lnTo>
                  <a:lnTo>
                    <a:pt x="25" y="42"/>
                  </a:lnTo>
                  <a:lnTo>
                    <a:pt x="25" y="42"/>
                  </a:lnTo>
                  <a:lnTo>
                    <a:pt x="25" y="42"/>
                  </a:lnTo>
                  <a:lnTo>
                    <a:pt x="27" y="42"/>
                  </a:lnTo>
                  <a:lnTo>
                    <a:pt x="27" y="42"/>
                  </a:lnTo>
                  <a:lnTo>
                    <a:pt x="27" y="44"/>
                  </a:lnTo>
                  <a:lnTo>
                    <a:pt x="27" y="44"/>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5" name="Freeform 53"/>
            <p:cNvSpPr>
              <a:spLocks noEditPoints="1"/>
            </p:cNvSpPr>
            <p:nvPr/>
          </p:nvSpPr>
          <p:spPr bwMode="auto">
            <a:xfrm>
              <a:off x="3834" y="1907"/>
              <a:ext cx="14" cy="22"/>
            </a:xfrm>
            <a:custGeom>
              <a:avLst/>
              <a:gdLst/>
              <a:ahLst/>
              <a:cxnLst>
                <a:cxn ang="0">
                  <a:pos x="32" y="24"/>
                </a:cxn>
                <a:cxn ang="0">
                  <a:pos x="30" y="33"/>
                </a:cxn>
                <a:cxn ang="0">
                  <a:pos x="29" y="41"/>
                </a:cxn>
                <a:cxn ang="0">
                  <a:pos x="23" y="46"/>
                </a:cxn>
                <a:cxn ang="0">
                  <a:pos x="20" y="47"/>
                </a:cxn>
                <a:cxn ang="0">
                  <a:pos x="15" y="47"/>
                </a:cxn>
                <a:cxn ang="0">
                  <a:pos x="8" y="46"/>
                </a:cxn>
                <a:cxn ang="0">
                  <a:pos x="3" y="41"/>
                </a:cxn>
                <a:cxn ang="0">
                  <a:pos x="0" y="33"/>
                </a:cxn>
                <a:cxn ang="0">
                  <a:pos x="0" y="24"/>
                </a:cxn>
                <a:cxn ang="0">
                  <a:pos x="0" y="14"/>
                </a:cxn>
                <a:cxn ang="0">
                  <a:pos x="3" y="6"/>
                </a:cxn>
                <a:cxn ang="0">
                  <a:pos x="6" y="3"/>
                </a:cxn>
                <a:cxn ang="0">
                  <a:pos x="9" y="2"/>
                </a:cxn>
                <a:cxn ang="0">
                  <a:pos x="17" y="0"/>
                </a:cxn>
                <a:cxn ang="0">
                  <a:pos x="24" y="2"/>
                </a:cxn>
                <a:cxn ang="0">
                  <a:pos x="26" y="3"/>
                </a:cxn>
                <a:cxn ang="0">
                  <a:pos x="29" y="6"/>
                </a:cxn>
                <a:cxn ang="0">
                  <a:pos x="30" y="14"/>
                </a:cxn>
                <a:cxn ang="0">
                  <a:pos x="32" y="24"/>
                </a:cxn>
                <a:cxn ang="0">
                  <a:pos x="26" y="24"/>
                </a:cxn>
                <a:cxn ang="0">
                  <a:pos x="26" y="18"/>
                </a:cxn>
                <a:cxn ang="0">
                  <a:pos x="24" y="14"/>
                </a:cxn>
                <a:cxn ang="0">
                  <a:pos x="23" y="9"/>
                </a:cxn>
                <a:cxn ang="0">
                  <a:pos x="21" y="8"/>
                </a:cxn>
                <a:cxn ang="0">
                  <a:pos x="18" y="6"/>
                </a:cxn>
                <a:cxn ang="0">
                  <a:pos x="15" y="5"/>
                </a:cxn>
                <a:cxn ang="0">
                  <a:pos x="11" y="6"/>
                </a:cxn>
                <a:cxn ang="0">
                  <a:pos x="8" y="11"/>
                </a:cxn>
                <a:cxn ang="0">
                  <a:pos x="6" y="17"/>
                </a:cxn>
                <a:cxn ang="0">
                  <a:pos x="6" y="23"/>
                </a:cxn>
                <a:cxn ang="0">
                  <a:pos x="6" y="32"/>
                </a:cxn>
                <a:cxn ang="0">
                  <a:pos x="8" y="38"/>
                </a:cxn>
                <a:cxn ang="0">
                  <a:pos x="11" y="41"/>
                </a:cxn>
                <a:cxn ang="0">
                  <a:pos x="15" y="42"/>
                </a:cxn>
                <a:cxn ang="0">
                  <a:pos x="20" y="42"/>
                </a:cxn>
                <a:cxn ang="0">
                  <a:pos x="21" y="39"/>
                </a:cxn>
                <a:cxn ang="0">
                  <a:pos x="24" y="38"/>
                </a:cxn>
                <a:cxn ang="0">
                  <a:pos x="24" y="33"/>
                </a:cxn>
                <a:cxn ang="0">
                  <a:pos x="26" y="29"/>
                </a:cxn>
                <a:cxn ang="0">
                  <a:pos x="26" y="24"/>
                </a:cxn>
              </a:cxnLst>
              <a:rect l="0" t="0" r="r" b="b"/>
              <a:pathLst>
                <a:path w="32" h="47">
                  <a:moveTo>
                    <a:pt x="32" y="24"/>
                  </a:moveTo>
                  <a:lnTo>
                    <a:pt x="32" y="24"/>
                  </a:lnTo>
                  <a:lnTo>
                    <a:pt x="30" y="33"/>
                  </a:lnTo>
                  <a:lnTo>
                    <a:pt x="30" y="33"/>
                  </a:lnTo>
                  <a:lnTo>
                    <a:pt x="29" y="41"/>
                  </a:lnTo>
                  <a:lnTo>
                    <a:pt x="29" y="41"/>
                  </a:lnTo>
                  <a:lnTo>
                    <a:pt x="26" y="44"/>
                  </a:lnTo>
                  <a:lnTo>
                    <a:pt x="23" y="46"/>
                  </a:lnTo>
                  <a:lnTo>
                    <a:pt x="23" y="46"/>
                  </a:lnTo>
                  <a:lnTo>
                    <a:pt x="20" y="47"/>
                  </a:lnTo>
                  <a:lnTo>
                    <a:pt x="15" y="47"/>
                  </a:lnTo>
                  <a:lnTo>
                    <a:pt x="15" y="47"/>
                  </a:lnTo>
                  <a:lnTo>
                    <a:pt x="8" y="46"/>
                  </a:lnTo>
                  <a:lnTo>
                    <a:pt x="8" y="46"/>
                  </a:lnTo>
                  <a:lnTo>
                    <a:pt x="5" y="44"/>
                  </a:lnTo>
                  <a:lnTo>
                    <a:pt x="3" y="41"/>
                  </a:lnTo>
                  <a:lnTo>
                    <a:pt x="3" y="41"/>
                  </a:lnTo>
                  <a:lnTo>
                    <a:pt x="0" y="33"/>
                  </a:lnTo>
                  <a:lnTo>
                    <a:pt x="0" y="33"/>
                  </a:lnTo>
                  <a:lnTo>
                    <a:pt x="0" y="24"/>
                  </a:lnTo>
                  <a:lnTo>
                    <a:pt x="0" y="24"/>
                  </a:lnTo>
                  <a:lnTo>
                    <a:pt x="0" y="14"/>
                  </a:lnTo>
                  <a:lnTo>
                    <a:pt x="0" y="14"/>
                  </a:lnTo>
                  <a:lnTo>
                    <a:pt x="3" y="6"/>
                  </a:lnTo>
                  <a:lnTo>
                    <a:pt x="3" y="6"/>
                  </a:lnTo>
                  <a:lnTo>
                    <a:pt x="6" y="3"/>
                  </a:lnTo>
                  <a:lnTo>
                    <a:pt x="9" y="2"/>
                  </a:lnTo>
                  <a:lnTo>
                    <a:pt x="9" y="2"/>
                  </a:lnTo>
                  <a:lnTo>
                    <a:pt x="12" y="0"/>
                  </a:lnTo>
                  <a:lnTo>
                    <a:pt x="17" y="0"/>
                  </a:lnTo>
                  <a:lnTo>
                    <a:pt x="17" y="0"/>
                  </a:lnTo>
                  <a:lnTo>
                    <a:pt x="24" y="2"/>
                  </a:lnTo>
                  <a:lnTo>
                    <a:pt x="24" y="2"/>
                  </a:lnTo>
                  <a:lnTo>
                    <a:pt x="26" y="3"/>
                  </a:lnTo>
                  <a:lnTo>
                    <a:pt x="29" y="6"/>
                  </a:lnTo>
                  <a:lnTo>
                    <a:pt x="29" y="6"/>
                  </a:lnTo>
                  <a:lnTo>
                    <a:pt x="30" y="14"/>
                  </a:lnTo>
                  <a:lnTo>
                    <a:pt x="30" y="14"/>
                  </a:lnTo>
                  <a:lnTo>
                    <a:pt x="32" y="24"/>
                  </a:lnTo>
                  <a:lnTo>
                    <a:pt x="32" y="24"/>
                  </a:lnTo>
                  <a:close/>
                  <a:moveTo>
                    <a:pt x="26" y="24"/>
                  </a:moveTo>
                  <a:lnTo>
                    <a:pt x="26" y="24"/>
                  </a:lnTo>
                  <a:lnTo>
                    <a:pt x="26" y="18"/>
                  </a:lnTo>
                  <a:lnTo>
                    <a:pt x="26" y="18"/>
                  </a:lnTo>
                  <a:lnTo>
                    <a:pt x="24" y="14"/>
                  </a:lnTo>
                  <a:lnTo>
                    <a:pt x="24" y="14"/>
                  </a:lnTo>
                  <a:lnTo>
                    <a:pt x="23" y="9"/>
                  </a:lnTo>
                  <a:lnTo>
                    <a:pt x="23" y="9"/>
                  </a:lnTo>
                  <a:lnTo>
                    <a:pt x="21" y="8"/>
                  </a:lnTo>
                  <a:lnTo>
                    <a:pt x="21" y="8"/>
                  </a:lnTo>
                  <a:lnTo>
                    <a:pt x="18" y="6"/>
                  </a:lnTo>
                  <a:lnTo>
                    <a:pt x="18" y="6"/>
                  </a:lnTo>
                  <a:lnTo>
                    <a:pt x="15" y="5"/>
                  </a:lnTo>
                  <a:lnTo>
                    <a:pt x="15" y="5"/>
                  </a:lnTo>
                  <a:lnTo>
                    <a:pt x="11" y="6"/>
                  </a:lnTo>
                  <a:lnTo>
                    <a:pt x="11" y="6"/>
                  </a:lnTo>
                  <a:lnTo>
                    <a:pt x="8" y="11"/>
                  </a:lnTo>
                  <a:lnTo>
                    <a:pt x="8" y="11"/>
                  </a:lnTo>
                  <a:lnTo>
                    <a:pt x="6" y="17"/>
                  </a:lnTo>
                  <a:lnTo>
                    <a:pt x="6" y="17"/>
                  </a:lnTo>
                  <a:lnTo>
                    <a:pt x="6" y="23"/>
                  </a:lnTo>
                  <a:lnTo>
                    <a:pt x="6" y="23"/>
                  </a:lnTo>
                  <a:lnTo>
                    <a:pt x="6" y="32"/>
                  </a:lnTo>
                  <a:lnTo>
                    <a:pt x="6" y="32"/>
                  </a:lnTo>
                  <a:lnTo>
                    <a:pt x="8" y="38"/>
                  </a:lnTo>
                  <a:lnTo>
                    <a:pt x="8" y="38"/>
                  </a:lnTo>
                  <a:lnTo>
                    <a:pt x="11" y="41"/>
                  </a:lnTo>
                  <a:lnTo>
                    <a:pt x="11" y="41"/>
                  </a:lnTo>
                  <a:lnTo>
                    <a:pt x="15" y="42"/>
                  </a:lnTo>
                  <a:lnTo>
                    <a:pt x="15" y="42"/>
                  </a:lnTo>
                  <a:lnTo>
                    <a:pt x="20" y="42"/>
                  </a:lnTo>
                  <a:lnTo>
                    <a:pt x="20" y="42"/>
                  </a:lnTo>
                  <a:lnTo>
                    <a:pt x="21" y="39"/>
                  </a:lnTo>
                  <a:lnTo>
                    <a:pt x="21" y="39"/>
                  </a:lnTo>
                  <a:lnTo>
                    <a:pt x="24" y="38"/>
                  </a:lnTo>
                  <a:lnTo>
                    <a:pt x="24" y="38"/>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6" name="Freeform 54"/>
            <p:cNvSpPr>
              <a:spLocks/>
            </p:cNvSpPr>
            <p:nvPr/>
          </p:nvSpPr>
          <p:spPr bwMode="auto">
            <a:xfrm>
              <a:off x="3866" y="1905"/>
              <a:ext cx="11" cy="21"/>
            </a:xfrm>
            <a:custGeom>
              <a:avLst/>
              <a:gdLst/>
              <a:ahLst/>
              <a:cxnLst>
                <a:cxn ang="0">
                  <a:pos x="26" y="45"/>
                </a:cxn>
                <a:cxn ang="0">
                  <a:pos x="26" y="45"/>
                </a:cxn>
                <a:cxn ang="0">
                  <a:pos x="26" y="46"/>
                </a:cxn>
                <a:cxn ang="0">
                  <a:pos x="26" y="46"/>
                </a:cxn>
                <a:cxn ang="0">
                  <a:pos x="2" y="46"/>
                </a:cxn>
                <a:cxn ang="0">
                  <a:pos x="0" y="46"/>
                </a:cxn>
                <a:cxn ang="0">
                  <a:pos x="0" y="46"/>
                </a:cxn>
                <a:cxn ang="0">
                  <a:pos x="0" y="45"/>
                </a:cxn>
                <a:cxn ang="0">
                  <a:pos x="0" y="45"/>
                </a:cxn>
                <a:cxn ang="0">
                  <a:pos x="0" y="43"/>
                </a:cxn>
                <a:cxn ang="0">
                  <a:pos x="0" y="42"/>
                </a:cxn>
                <a:cxn ang="0">
                  <a:pos x="0" y="42"/>
                </a:cxn>
                <a:cxn ang="0">
                  <a:pos x="2" y="42"/>
                </a:cxn>
                <a:cxn ang="0">
                  <a:pos x="11" y="7"/>
                </a:cxn>
                <a:cxn ang="0">
                  <a:pos x="2" y="12"/>
                </a:cxn>
                <a:cxn ang="0">
                  <a:pos x="0" y="12"/>
                </a:cxn>
                <a:cxn ang="0">
                  <a:pos x="0" y="12"/>
                </a:cxn>
                <a:cxn ang="0">
                  <a:pos x="0" y="12"/>
                </a:cxn>
                <a:cxn ang="0">
                  <a:pos x="0" y="10"/>
                </a:cxn>
                <a:cxn ang="0">
                  <a:pos x="0" y="9"/>
                </a:cxn>
                <a:cxn ang="0">
                  <a:pos x="0" y="9"/>
                </a:cxn>
                <a:cxn ang="0">
                  <a:pos x="0" y="7"/>
                </a:cxn>
                <a:cxn ang="0">
                  <a:pos x="11" y="1"/>
                </a:cxn>
                <a:cxn ang="0">
                  <a:pos x="12" y="0"/>
                </a:cxn>
                <a:cxn ang="0">
                  <a:pos x="12" y="0"/>
                </a:cxn>
                <a:cxn ang="0">
                  <a:pos x="12" y="0"/>
                </a:cxn>
                <a:cxn ang="0">
                  <a:pos x="14" y="0"/>
                </a:cxn>
                <a:cxn ang="0">
                  <a:pos x="15" y="0"/>
                </a:cxn>
                <a:cxn ang="0">
                  <a:pos x="17" y="0"/>
                </a:cxn>
                <a:cxn ang="0">
                  <a:pos x="17" y="1"/>
                </a:cxn>
                <a:cxn ang="0">
                  <a:pos x="17" y="1"/>
                </a:cxn>
                <a:cxn ang="0">
                  <a:pos x="26" y="42"/>
                </a:cxn>
                <a:cxn ang="0">
                  <a:pos x="26" y="42"/>
                </a:cxn>
                <a:cxn ang="0">
                  <a:pos x="26" y="42"/>
                </a:cxn>
                <a:cxn ang="0">
                  <a:pos x="26" y="43"/>
                </a:cxn>
                <a:cxn ang="0">
                  <a:pos x="26" y="45"/>
                </a:cxn>
              </a:cxnLst>
              <a:rect l="0" t="0" r="r" b="b"/>
              <a:pathLst>
                <a:path w="26" h="46">
                  <a:moveTo>
                    <a:pt x="26" y="45"/>
                  </a:moveTo>
                  <a:lnTo>
                    <a:pt x="26" y="45"/>
                  </a:lnTo>
                  <a:lnTo>
                    <a:pt x="26" y="45"/>
                  </a:lnTo>
                  <a:lnTo>
                    <a:pt x="26" y="45"/>
                  </a:lnTo>
                  <a:lnTo>
                    <a:pt x="26" y="46"/>
                  </a:lnTo>
                  <a:lnTo>
                    <a:pt x="26" y="46"/>
                  </a:lnTo>
                  <a:lnTo>
                    <a:pt x="26" y="46"/>
                  </a:lnTo>
                  <a:lnTo>
                    <a:pt x="26" y="46"/>
                  </a:lnTo>
                  <a:lnTo>
                    <a:pt x="26" y="46"/>
                  </a:lnTo>
                  <a:lnTo>
                    <a:pt x="2" y="46"/>
                  </a:lnTo>
                  <a:lnTo>
                    <a:pt x="2"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2" y="42"/>
                  </a:lnTo>
                  <a:lnTo>
                    <a:pt x="11" y="42"/>
                  </a:lnTo>
                  <a:lnTo>
                    <a:pt x="11" y="7"/>
                  </a:lnTo>
                  <a:lnTo>
                    <a:pt x="2" y="12"/>
                  </a:lnTo>
                  <a:lnTo>
                    <a:pt x="2"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1"/>
                  </a:lnTo>
                  <a:lnTo>
                    <a:pt x="17" y="1"/>
                  </a:lnTo>
                  <a:lnTo>
                    <a:pt x="17" y="1"/>
                  </a:lnTo>
                  <a:lnTo>
                    <a:pt x="17" y="42"/>
                  </a:lnTo>
                  <a:lnTo>
                    <a:pt x="26" y="42"/>
                  </a:lnTo>
                  <a:lnTo>
                    <a:pt x="26" y="42"/>
                  </a:lnTo>
                  <a:lnTo>
                    <a:pt x="26" y="42"/>
                  </a:lnTo>
                  <a:lnTo>
                    <a:pt x="26" y="42"/>
                  </a:lnTo>
                  <a:lnTo>
                    <a:pt x="26" y="42"/>
                  </a:lnTo>
                  <a:lnTo>
                    <a:pt x="26" y="42"/>
                  </a:lnTo>
                  <a:lnTo>
                    <a:pt x="26" y="43"/>
                  </a:lnTo>
                  <a:lnTo>
                    <a:pt x="26" y="43"/>
                  </a:lnTo>
                  <a:lnTo>
                    <a:pt x="26" y="45"/>
                  </a:lnTo>
                  <a:lnTo>
                    <a:pt x="26"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7" name="Freeform 55"/>
            <p:cNvSpPr>
              <a:spLocks noEditPoints="1"/>
            </p:cNvSpPr>
            <p:nvPr/>
          </p:nvSpPr>
          <p:spPr bwMode="auto">
            <a:xfrm>
              <a:off x="3891" y="1905"/>
              <a:ext cx="15" cy="21"/>
            </a:xfrm>
            <a:custGeom>
              <a:avLst/>
              <a:gdLst/>
              <a:ahLst/>
              <a:cxnLst>
                <a:cxn ang="0">
                  <a:pos x="33" y="24"/>
                </a:cxn>
                <a:cxn ang="0">
                  <a:pos x="32" y="33"/>
                </a:cxn>
                <a:cxn ang="0">
                  <a:pos x="29" y="40"/>
                </a:cxn>
                <a:cxn ang="0">
                  <a:pos x="24" y="45"/>
                </a:cxn>
                <a:cxn ang="0">
                  <a:pos x="20" y="46"/>
                </a:cxn>
                <a:cxn ang="0">
                  <a:pos x="17" y="46"/>
                </a:cxn>
                <a:cxn ang="0">
                  <a:pos x="9" y="45"/>
                </a:cxn>
                <a:cxn ang="0">
                  <a:pos x="5" y="40"/>
                </a:cxn>
                <a:cxn ang="0">
                  <a:pos x="2" y="33"/>
                </a:cxn>
                <a:cxn ang="0">
                  <a:pos x="0" y="24"/>
                </a:cxn>
                <a:cxn ang="0">
                  <a:pos x="2" y="13"/>
                </a:cxn>
                <a:cxn ang="0">
                  <a:pos x="5" y="6"/>
                </a:cxn>
                <a:cxn ang="0">
                  <a:pos x="6" y="3"/>
                </a:cxn>
                <a:cxn ang="0">
                  <a:pos x="9" y="1"/>
                </a:cxn>
                <a:cxn ang="0">
                  <a:pos x="17" y="0"/>
                </a:cxn>
                <a:cxn ang="0">
                  <a:pos x="21" y="0"/>
                </a:cxn>
                <a:cxn ang="0">
                  <a:pos x="24" y="1"/>
                </a:cxn>
                <a:cxn ang="0">
                  <a:pos x="29" y="6"/>
                </a:cxn>
                <a:cxn ang="0">
                  <a:pos x="32" y="13"/>
                </a:cxn>
                <a:cxn ang="0">
                  <a:pos x="33" y="24"/>
                </a:cxn>
                <a:cxn ang="0">
                  <a:pos x="26" y="24"/>
                </a:cxn>
                <a:cxn ang="0">
                  <a:pos x="26" y="18"/>
                </a:cxn>
                <a:cxn ang="0">
                  <a:pos x="26" y="13"/>
                </a:cxn>
                <a:cxn ang="0">
                  <a:pos x="24" y="9"/>
                </a:cxn>
                <a:cxn ang="0">
                  <a:pos x="23" y="7"/>
                </a:cxn>
                <a:cxn ang="0">
                  <a:pos x="20" y="6"/>
                </a:cxn>
                <a:cxn ang="0">
                  <a:pos x="17" y="4"/>
                </a:cxn>
                <a:cxn ang="0">
                  <a:pos x="12" y="6"/>
                </a:cxn>
                <a:cxn ang="0">
                  <a:pos x="9" y="10"/>
                </a:cxn>
                <a:cxn ang="0">
                  <a:pos x="8" y="16"/>
                </a:cxn>
                <a:cxn ang="0">
                  <a:pos x="8" y="22"/>
                </a:cxn>
                <a:cxn ang="0">
                  <a:pos x="8" y="31"/>
                </a:cxn>
                <a:cxn ang="0">
                  <a:pos x="9" y="37"/>
                </a:cxn>
                <a:cxn ang="0">
                  <a:pos x="12" y="40"/>
                </a:cxn>
                <a:cxn ang="0">
                  <a:pos x="17" y="42"/>
                </a:cxn>
                <a:cxn ang="0">
                  <a:pos x="20" y="42"/>
                </a:cxn>
                <a:cxn ang="0">
                  <a:pos x="23" y="39"/>
                </a:cxn>
                <a:cxn ang="0">
                  <a:pos x="24" y="37"/>
                </a:cxn>
                <a:cxn ang="0">
                  <a:pos x="26" y="33"/>
                </a:cxn>
                <a:cxn ang="0">
                  <a:pos x="26" y="28"/>
                </a:cxn>
                <a:cxn ang="0">
                  <a:pos x="26" y="24"/>
                </a:cxn>
              </a:cxnLst>
              <a:rect l="0" t="0" r="r" b="b"/>
              <a:pathLst>
                <a:path w="33" h="46">
                  <a:moveTo>
                    <a:pt x="33" y="24"/>
                  </a:moveTo>
                  <a:lnTo>
                    <a:pt x="33" y="24"/>
                  </a:lnTo>
                  <a:lnTo>
                    <a:pt x="32" y="33"/>
                  </a:lnTo>
                  <a:lnTo>
                    <a:pt x="32" y="33"/>
                  </a:lnTo>
                  <a:lnTo>
                    <a:pt x="29" y="40"/>
                  </a:lnTo>
                  <a:lnTo>
                    <a:pt x="29" y="40"/>
                  </a:lnTo>
                  <a:lnTo>
                    <a:pt x="27" y="43"/>
                  </a:lnTo>
                  <a:lnTo>
                    <a:pt x="24" y="45"/>
                  </a:lnTo>
                  <a:lnTo>
                    <a:pt x="24" y="45"/>
                  </a:lnTo>
                  <a:lnTo>
                    <a:pt x="20" y="46"/>
                  </a:lnTo>
                  <a:lnTo>
                    <a:pt x="17" y="46"/>
                  </a:lnTo>
                  <a:lnTo>
                    <a:pt x="17" y="46"/>
                  </a:lnTo>
                  <a:lnTo>
                    <a:pt x="9" y="45"/>
                  </a:lnTo>
                  <a:lnTo>
                    <a:pt x="9" y="45"/>
                  </a:lnTo>
                  <a:lnTo>
                    <a:pt x="6" y="43"/>
                  </a:lnTo>
                  <a:lnTo>
                    <a:pt x="5" y="40"/>
                  </a:lnTo>
                  <a:lnTo>
                    <a:pt x="5" y="40"/>
                  </a:lnTo>
                  <a:lnTo>
                    <a:pt x="2" y="33"/>
                  </a:lnTo>
                  <a:lnTo>
                    <a:pt x="2" y="33"/>
                  </a:lnTo>
                  <a:lnTo>
                    <a:pt x="0" y="24"/>
                  </a:lnTo>
                  <a:lnTo>
                    <a:pt x="0" y="24"/>
                  </a:lnTo>
                  <a:lnTo>
                    <a:pt x="2" y="13"/>
                  </a:lnTo>
                  <a:lnTo>
                    <a:pt x="2" y="13"/>
                  </a:lnTo>
                  <a:lnTo>
                    <a:pt x="5" y="6"/>
                  </a:lnTo>
                  <a:lnTo>
                    <a:pt x="5" y="6"/>
                  </a:lnTo>
                  <a:lnTo>
                    <a:pt x="6" y="3"/>
                  </a:lnTo>
                  <a:lnTo>
                    <a:pt x="9" y="1"/>
                  </a:lnTo>
                  <a:lnTo>
                    <a:pt x="9" y="1"/>
                  </a:lnTo>
                  <a:lnTo>
                    <a:pt x="12" y="0"/>
                  </a:lnTo>
                  <a:lnTo>
                    <a:pt x="17" y="0"/>
                  </a:lnTo>
                  <a:lnTo>
                    <a:pt x="17" y="0"/>
                  </a:lnTo>
                  <a:lnTo>
                    <a:pt x="21" y="0"/>
                  </a:lnTo>
                  <a:lnTo>
                    <a:pt x="24" y="1"/>
                  </a:lnTo>
                  <a:lnTo>
                    <a:pt x="24" y="1"/>
                  </a:lnTo>
                  <a:lnTo>
                    <a:pt x="27" y="3"/>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9"/>
                  </a:lnTo>
                  <a:lnTo>
                    <a:pt x="24" y="9"/>
                  </a:lnTo>
                  <a:lnTo>
                    <a:pt x="23" y="7"/>
                  </a:lnTo>
                  <a:lnTo>
                    <a:pt x="23" y="7"/>
                  </a:lnTo>
                  <a:lnTo>
                    <a:pt x="20" y="6"/>
                  </a:lnTo>
                  <a:lnTo>
                    <a:pt x="20" y="6"/>
                  </a:lnTo>
                  <a:lnTo>
                    <a:pt x="17" y="4"/>
                  </a:lnTo>
                  <a:lnTo>
                    <a:pt x="17" y="4"/>
                  </a:lnTo>
                  <a:lnTo>
                    <a:pt x="12" y="6"/>
                  </a:lnTo>
                  <a:lnTo>
                    <a:pt x="12" y="6"/>
                  </a:lnTo>
                  <a:lnTo>
                    <a:pt x="9" y="10"/>
                  </a:lnTo>
                  <a:lnTo>
                    <a:pt x="9" y="10"/>
                  </a:lnTo>
                  <a:lnTo>
                    <a:pt x="8" y="16"/>
                  </a:lnTo>
                  <a:lnTo>
                    <a:pt x="8" y="16"/>
                  </a:lnTo>
                  <a:lnTo>
                    <a:pt x="8" y="22"/>
                  </a:lnTo>
                  <a:lnTo>
                    <a:pt x="8" y="22"/>
                  </a:lnTo>
                  <a:lnTo>
                    <a:pt x="8" y="31"/>
                  </a:lnTo>
                  <a:lnTo>
                    <a:pt x="8" y="31"/>
                  </a:lnTo>
                  <a:lnTo>
                    <a:pt x="9" y="37"/>
                  </a:lnTo>
                  <a:lnTo>
                    <a:pt x="9" y="37"/>
                  </a:lnTo>
                  <a:lnTo>
                    <a:pt x="12" y="40"/>
                  </a:lnTo>
                  <a:lnTo>
                    <a:pt x="12" y="40"/>
                  </a:lnTo>
                  <a:lnTo>
                    <a:pt x="17" y="42"/>
                  </a:lnTo>
                  <a:lnTo>
                    <a:pt x="17" y="42"/>
                  </a:lnTo>
                  <a:lnTo>
                    <a:pt x="20" y="42"/>
                  </a:lnTo>
                  <a:lnTo>
                    <a:pt x="20" y="42"/>
                  </a:lnTo>
                  <a:lnTo>
                    <a:pt x="23" y="39"/>
                  </a:lnTo>
                  <a:lnTo>
                    <a:pt x="23" y="39"/>
                  </a:lnTo>
                  <a:lnTo>
                    <a:pt x="24" y="37"/>
                  </a:lnTo>
                  <a:lnTo>
                    <a:pt x="24" y="37"/>
                  </a:lnTo>
                  <a:lnTo>
                    <a:pt x="26" y="33"/>
                  </a:lnTo>
                  <a:lnTo>
                    <a:pt x="26"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8" name="Freeform 56"/>
            <p:cNvSpPr>
              <a:spLocks/>
            </p:cNvSpPr>
            <p:nvPr/>
          </p:nvSpPr>
          <p:spPr bwMode="auto">
            <a:xfrm>
              <a:off x="3807" y="2111"/>
              <a:ext cx="13" cy="21"/>
            </a:xfrm>
            <a:custGeom>
              <a:avLst/>
              <a:gdLst/>
              <a:ahLst/>
              <a:cxnLst>
                <a:cxn ang="0">
                  <a:pos x="27" y="44"/>
                </a:cxn>
                <a:cxn ang="0">
                  <a:pos x="27" y="45"/>
                </a:cxn>
                <a:cxn ang="0">
                  <a:pos x="27" y="45"/>
                </a:cxn>
                <a:cxn ang="0">
                  <a:pos x="25" y="47"/>
                </a:cxn>
                <a:cxn ang="0">
                  <a:pos x="1" y="47"/>
                </a:cxn>
                <a:cxn ang="0">
                  <a:pos x="1" y="47"/>
                </a:cxn>
                <a:cxn ang="0">
                  <a:pos x="1" y="45"/>
                </a:cxn>
                <a:cxn ang="0">
                  <a:pos x="0" y="45"/>
                </a:cxn>
                <a:cxn ang="0">
                  <a:pos x="0" y="44"/>
                </a:cxn>
                <a:cxn ang="0">
                  <a:pos x="0" y="42"/>
                </a:cxn>
                <a:cxn ang="0">
                  <a:pos x="1" y="42"/>
                </a:cxn>
                <a:cxn ang="0">
                  <a:pos x="1" y="42"/>
                </a:cxn>
                <a:cxn ang="0">
                  <a:pos x="1" y="42"/>
                </a:cxn>
                <a:cxn ang="0">
                  <a:pos x="12" y="6"/>
                </a:cxn>
                <a:cxn ang="0">
                  <a:pos x="3" y="12"/>
                </a:cxn>
                <a:cxn ang="0">
                  <a:pos x="1" y="12"/>
                </a:cxn>
                <a:cxn ang="0">
                  <a:pos x="0" y="12"/>
                </a:cxn>
                <a:cxn ang="0">
                  <a:pos x="0" y="11"/>
                </a:cxn>
                <a:cxn ang="0">
                  <a:pos x="0" y="11"/>
                </a:cxn>
                <a:cxn ang="0">
                  <a:pos x="0" y="9"/>
                </a:cxn>
                <a:cxn ang="0">
                  <a:pos x="0" y="8"/>
                </a:cxn>
                <a:cxn ang="0">
                  <a:pos x="1" y="8"/>
                </a:cxn>
                <a:cxn ang="0">
                  <a:pos x="12" y="0"/>
                </a:cxn>
                <a:cxn ang="0">
                  <a:pos x="12" y="0"/>
                </a:cxn>
                <a:cxn ang="0">
                  <a:pos x="12" y="0"/>
                </a:cxn>
                <a:cxn ang="0">
                  <a:pos x="13" y="0"/>
                </a:cxn>
                <a:cxn ang="0">
                  <a:pos x="15" y="0"/>
                </a:cxn>
                <a:cxn ang="0">
                  <a:pos x="16" y="0"/>
                </a:cxn>
                <a:cxn ang="0">
                  <a:pos x="16" y="0"/>
                </a:cxn>
                <a:cxn ang="0">
                  <a:pos x="18" y="0"/>
                </a:cxn>
                <a:cxn ang="0">
                  <a:pos x="18" y="2"/>
                </a:cxn>
                <a:cxn ang="0">
                  <a:pos x="25" y="42"/>
                </a:cxn>
                <a:cxn ang="0">
                  <a:pos x="25" y="42"/>
                </a:cxn>
                <a:cxn ang="0">
                  <a:pos x="27" y="42"/>
                </a:cxn>
                <a:cxn ang="0">
                  <a:pos x="27" y="42"/>
                </a:cxn>
                <a:cxn ang="0">
                  <a:pos x="27" y="44"/>
                </a:cxn>
              </a:cxnLst>
              <a:rect l="0" t="0" r="r" b="b"/>
              <a:pathLst>
                <a:path w="27" h="47">
                  <a:moveTo>
                    <a:pt x="27" y="44"/>
                  </a:moveTo>
                  <a:lnTo>
                    <a:pt x="27" y="44"/>
                  </a:lnTo>
                  <a:lnTo>
                    <a:pt x="27" y="45"/>
                  </a:lnTo>
                  <a:lnTo>
                    <a:pt x="27" y="45"/>
                  </a:lnTo>
                  <a:lnTo>
                    <a:pt x="27" y="45"/>
                  </a:lnTo>
                  <a:lnTo>
                    <a:pt x="27" y="45"/>
                  </a:lnTo>
                  <a:lnTo>
                    <a:pt x="25" y="47"/>
                  </a:lnTo>
                  <a:lnTo>
                    <a:pt x="25" y="47"/>
                  </a:lnTo>
                  <a:lnTo>
                    <a:pt x="25" y="47"/>
                  </a:lnTo>
                  <a:lnTo>
                    <a:pt x="1" y="47"/>
                  </a:lnTo>
                  <a:lnTo>
                    <a:pt x="1" y="47"/>
                  </a:lnTo>
                  <a:lnTo>
                    <a:pt x="1" y="47"/>
                  </a:lnTo>
                  <a:lnTo>
                    <a:pt x="1" y="47"/>
                  </a:lnTo>
                  <a:lnTo>
                    <a:pt x="1" y="45"/>
                  </a:lnTo>
                  <a:lnTo>
                    <a:pt x="1" y="45"/>
                  </a:lnTo>
                  <a:lnTo>
                    <a:pt x="0" y="45"/>
                  </a:lnTo>
                  <a:lnTo>
                    <a:pt x="0" y="45"/>
                  </a:lnTo>
                  <a:lnTo>
                    <a:pt x="0" y="44"/>
                  </a:lnTo>
                  <a:lnTo>
                    <a:pt x="0" y="44"/>
                  </a:lnTo>
                  <a:lnTo>
                    <a:pt x="0" y="42"/>
                  </a:lnTo>
                  <a:lnTo>
                    <a:pt x="0" y="42"/>
                  </a:lnTo>
                  <a:lnTo>
                    <a:pt x="1" y="42"/>
                  </a:lnTo>
                  <a:lnTo>
                    <a:pt x="1" y="42"/>
                  </a:lnTo>
                  <a:lnTo>
                    <a:pt x="1" y="42"/>
                  </a:lnTo>
                  <a:lnTo>
                    <a:pt x="1" y="42"/>
                  </a:lnTo>
                  <a:lnTo>
                    <a:pt x="1" y="42"/>
                  </a:lnTo>
                  <a:lnTo>
                    <a:pt x="12" y="42"/>
                  </a:lnTo>
                  <a:lnTo>
                    <a:pt x="12" y="6"/>
                  </a:lnTo>
                  <a:lnTo>
                    <a:pt x="3" y="12"/>
                  </a:lnTo>
                  <a:lnTo>
                    <a:pt x="3" y="12"/>
                  </a:lnTo>
                  <a:lnTo>
                    <a:pt x="1" y="12"/>
                  </a:lnTo>
                  <a:lnTo>
                    <a:pt x="1" y="12"/>
                  </a:lnTo>
                  <a:lnTo>
                    <a:pt x="0" y="12"/>
                  </a:lnTo>
                  <a:lnTo>
                    <a:pt x="0" y="12"/>
                  </a:lnTo>
                  <a:lnTo>
                    <a:pt x="0" y="11"/>
                  </a:lnTo>
                  <a:lnTo>
                    <a:pt x="0" y="11"/>
                  </a:lnTo>
                  <a:lnTo>
                    <a:pt x="0" y="11"/>
                  </a:lnTo>
                  <a:lnTo>
                    <a:pt x="0" y="11"/>
                  </a:lnTo>
                  <a:lnTo>
                    <a:pt x="0" y="9"/>
                  </a:lnTo>
                  <a:lnTo>
                    <a:pt x="0" y="9"/>
                  </a:lnTo>
                  <a:lnTo>
                    <a:pt x="0" y="8"/>
                  </a:lnTo>
                  <a:lnTo>
                    <a:pt x="0" y="8"/>
                  </a:lnTo>
                  <a:lnTo>
                    <a:pt x="1" y="8"/>
                  </a:lnTo>
                  <a:lnTo>
                    <a:pt x="1" y="8"/>
                  </a:lnTo>
                  <a:lnTo>
                    <a:pt x="1" y="8"/>
                  </a:lnTo>
                  <a:lnTo>
                    <a:pt x="12" y="0"/>
                  </a:lnTo>
                  <a:lnTo>
                    <a:pt x="12" y="0"/>
                  </a:lnTo>
                  <a:lnTo>
                    <a:pt x="12" y="0"/>
                  </a:lnTo>
                  <a:lnTo>
                    <a:pt x="12" y="0"/>
                  </a:lnTo>
                  <a:lnTo>
                    <a:pt x="12" y="0"/>
                  </a:lnTo>
                  <a:lnTo>
                    <a:pt x="12" y="0"/>
                  </a:lnTo>
                  <a:lnTo>
                    <a:pt x="13" y="0"/>
                  </a:lnTo>
                  <a:lnTo>
                    <a:pt x="13" y="0"/>
                  </a:lnTo>
                  <a:lnTo>
                    <a:pt x="15" y="0"/>
                  </a:lnTo>
                  <a:lnTo>
                    <a:pt x="15" y="0"/>
                  </a:lnTo>
                  <a:lnTo>
                    <a:pt x="16" y="0"/>
                  </a:lnTo>
                  <a:lnTo>
                    <a:pt x="16" y="0"/>
                  </a:lnTo>
                  <a:lnTo>
                    <a:pt x="16" y="0"/>
                  </a:lnTo>
                  <a:lnTo>
                    <a:pt x="16" y="0"/>
                  </a:lnTo>
                  <a:lnTo>
                    <a:pt x="18" y="0"/>
                  </a:lnTo>
                  <a:lnTo>
                    <a:pt x="18" y="0"/>
                  </a:lnTo>
                  <a:lnTo>
                    <a:pt x="18" y="2"/>
                  </a:lnTo>
                  <a:lnTo>
                    <a:pt x="18" y="42"/>
                  </a:lnTo>
                  <a:lnTo>
                    <a:pt x="25" y="42"/>
                  </a:lnTo>
                  <a:lnTo>
                    <a:pt x="25" y="42"/>
                  </a:lnTo>
                  <a:lnTo>
                    <a:pt x="25" y="42"/>
                  </a:lnTo>
                  <a:lnTo>
                    <a:pt x="25" y="42"/>
                  </a:lnTo>
                  <a:lnTo>
                    <a:pt x="27" y="42"/>
                  </a:lnTo>
                  <a:lnTo>
                    <a:pt x="27"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29" name="Freeform 57"/>
            <p:cNvSpPr>
              <a:spLocks noEditPoints="1"/>
            </p:cNvSpPr>
            <p:nvPr/>
          </p:nvSpPr>
          <p:spPr bwMode="auto">
            <a:xfrm>
              <a:off x="3836" y="2111"/>
              <a:ext cx="15" cy="21"/>
            </a:xfrm>
            <a:custGeom>
              <a:avLst/>
              <a:gdLst/>
              <a:ahLst/>
              <a:cxnLst>
                <a:cxn ang="0">
                  <a:pos x="32" y="23"/>
                </a:cxn>
                <a:cxn ang="0">
                  <a:pos x="32" y="33"/>
                </a:cxn>
                <a:cxn ang="0">
                  <a:pos x="29" y="41"/>
                </a:cxn>
                <a:cxn ang="0">
                  <a:pos x="23" y="45"/>
                </a:cxn>
                <a:cxn ang="0">
                  <a:pos x="20" y="47"/>
                </a:cxn>
                <a:cxn ang="0">
                  <a:pos x="15" y="47"/>
                </a:cxn>
                <a:cxn ang="0">
                  <a:pos x="8" y="45"/>
                </a:cxn>
                <a:cxn ang="0">
                  <a:pos x="3" y="41"/>
                </a:cxn>
                <a:cxn ang="0">
                  <a:pos x="0" y="33"/>
                </a:cxn>
                <a:cxn ang="0">
                  <a:pos x="0" y="23"/>
                </a:cxn>
                <a:cxn ang="0">
                  <a:pos x="2" y="14"/>
                </a:cxn>
                <a:cxn ang="0">
                  <a:pos x="3" y="6"/>
                </a:cxn>
                <a:cxn ang="0">
                  <a:pos x="6" y="3"/>
                </a:cxn>
                <a:cxn ang="0">
                  <a:pos x="9" y="2"/>
                </a:cxn>
                <a:cxn ang="0">
                  <a:pos x="17" y="0"/>
                </a:cxn>
                <a:cxn ang="0">
                  <a:pos x="24" y="2"/>
                </a:cxn>
                <a:cxn ang="0">
                  <a:pos x="26" y="3"/>
                </a:cxn>
                <a:cxn ang="0">
                  <a:pos x="29" y="6"/>
                </a:cxn>
                <a:cxn ang="0">
                  <a:pos x="32" y="14"/>
                </a:cxn>
                <a:cxn ang="0">
                  <a:pos x="32" y="23"/>
                </a:cxn>
                <a:cxn ang="0">
                  <a:pos x="26" y="24"/>
                </a:cxn>
                <a:cxn ang="0">
                  <a:pos x="26" y="17"/>
                </a:cxn>
                <a:cxn ang="0">
                  <a:pos x="24" y="12"/>
                </a:cxn>
                <a:cxn ang="0">
                  <a:pos x="23" y="9"/>
                </a:cxn>
                <a:cxn ang="0">
                  <a:pos x="21" y="6"/>
                </a:cxn>
                <a:cxn ang="0">
                  <a:pos x="20" y="5"/>
                </a:cxn>
                <a:cxn ang="0">
                  <a:pos x="17" y="5"/>
                </a:cxn>
                <a:cxn ang="0">
                  <a:pos x="11" y="6"/>
                </a:cxn>
                <a:cxn ang="0">
                  <a:pos x="8" y="9"/>
                </a:cxn>
                <a:cxn ang="0">
                  <a:pos x="6" y="15"/>
                </a:cxn>
                <a:cxn ang="0">
                  <a:pos x="6" y="23"/>
                </a:cxn>
                <a:cxn ang="0">
                  <a:pos x="6" y="32"/>
                </a:cxn>
                <a:cxn ang="0">
                  <a:pos x="9" y="38"/>
                </a:cxn>
                <a:cxn ang="0">
                  <a:pos x="12" y="41"/>
                </a:cxn>
                <a:cxn ang="0">
                  <a:pos x="15" y="42"/>
                </a:cxn>
                <a:cxn ang="0">
                  <a:pos x="20" y="41"/>
                </a:cxn>
                <a:cxn ang="0">
                  <a:pos x="21" y="39"/>
                </a:cxn>
                <a:cxn ang="0">
                  <a:pos x="24" y="36"/>
                </a:cxn>
                <a:cxn ang="0">
                  <a:pos x="24" y="33"/>
                </a:cxn>
                <a:cxn ang="0">
                  <a:pos x="26" y="29"/>
                </a:cxn>
                <a:cxn ang="0">
                  <a:pos x="26" y="24"/>
                </a:cxn>
              </a:cxnLst>
              <a:rect l="0" t="0" r="r" b="b"/>
              <a:pathLst>
                <a:path w="32" h="47">
                  <a:moveTo>
                    <a:pt x="32" y="23"/>
                  </a:moveTo>
                  <a:lnTo>
                    <a:pt x="32" y="23"/>
                  </a:lnTo>
                  <a:lnTo>
                    <a:pt x="32" y="33"/>
                  </a:lnTo>
                  <a:lnTo>
                    <a:pt x="32" y="33"/>
                  </a:lnTo>
                  <a:lnTo>
                    <a:pt x="29" y="41"/>
                  </a:lnTo>
                  <a:lnTo>
                    <a:pt x="29" y="41"/>
                  </a:lnTo>
                  <a:lnTo>
                    <a:pt x="26" y="44"/>
                  </a:lnTo>
                  <a:lnTo>
                    <a:pt x="23" y="45"/>
                  </a:lnTo>
                  <a:lnTo>
                    <a:pt x="23" y="45"/>
                  </a:lnTo>
                  <a:lnTo>
                    <a:pt x="20" y="47"/>
                  </a:lnTo>
                  <a:lnTo>
                    <a:pt x="15" y="47"/>
                  </a:lnTo>
                  <a:lnTo>
                    <a:pt x="15" y="47"/>
                  </a:lnTo>
                  <a:lnTo>
                    <a:pt x="8" y="45"/>
                  </a:lnTo>
                  <a:lnTo>
                    <a:pt x="8" y="45"/>
                  </a:lnTo>
                  <a:lnTo>
                    <a:pt x="6" y="44"/>
                  </a:lnTo>
                  <a:lnTo>
                    <a:pt x="3" y="41"/>
                  </a:lnTo>
                  <a:lnTo>
                    <a:pt x="3" y="41"/>
                  </a:lnTo>
                  <a:lnTo>
                    <a:pt x="0" y="33"/>
                  </a:lnTo>
                  <a:lnTo>
                    <a:pt x="0" y="33"/>
                  </a:lnTo>
                  <a:lnTo>
                    <a:pt x="0" y="23"/>
                  </a:lnTo>
                  <a:lnTo>
                    <a:pt x="0" y="23"/>
                  </a:lnTo>
                  <a:lnTo>
                    <a:pt x="2" y="14"/>
                  </a:lnTo>
                  <a:lnTo>
                    <a:pt x="2" y="14"/>
                  </a:lnTo>
                  <a:lnTo>
                    <a:pt x="3" y="6"/>
                  </a:lnTo>
                  <a:lnTo>
                    <a:pt x="3" y="6"/>
                  </a:lnTo>
                  <a:lnTo>
                    <a:pt x="6" y="3"/>
                  </a:lnTo>
                  <a:lnTo>
                    <a:pt x="9" y="2"/>
                  </a:lnTo>
                  <a:lnTo>
                    <a:pt x="9" y="2"/>
                  </a:lnTo>
                  <a:lnTo>
                    <a:pt x="12" y="0"/>
                  </a:lnTo>
                  <a:lnTo>
                    <a:pt x="17" y="0"/>
                  </a:lnTo>
                  <a:lnTo>
                    <a:pt x="17" y="0"/>
                  </a:lnTo>
                  <a:lnTo>
                    <a:pt x="24" y="2"/>
                  </a:lnTo>
                  <a:lnTo>
                    <a:pt x="24" y="2"/>
                  </a:lnTo>
                  <a:lnTo>
                    <a:pt x="26" y="3"/>
                  </a:lnTo>
                  <a:lnTo>
                    <a:pt x="29" y="6"/>
                  </a:lnTo>
                  <a:lnTo>
                    <a:pt x="29" y="6"/>
                  </a:lnTo>
                  <a:lnTo>
                    <a:pt x="32" y="14"/>
                  </a:lnTo>
                  <a:lnTo>
                    <a:pt x="32" y="14"/>
                  </a:lnTo>
                  <a:lnTo>
                    <a:pt x="32" y="23"/>
                  </a:lnTo>
                  <a:lnTo>
                    <a:pt x="32" y="23"/>
                  </a:lnTo>
                  <a:close/>
                  <a:moveTo>
                    <a:pt x="26" y="24"/>
                  </a:moveTo>
                  <a:lnTo>
                    <a:pt x="26" y="24"/>
                  </a:lnTo>
                  <a:lnTo>
                    <a:pt x="26" y="17"/>
                  </a:lnTo>
                  <a:lnTo>
                    <a:pt x="26" y="17"/>
                  </a:lnTo>
                  <a:lnTo>
                    <a:pt x="24" y="12"/>
                  </a:lnTo>
                  <a:lnTo>
                    <a:pt x="24" y="12"/>
                  </a:lnTo>
                  <a:lnTo>
                    <a:pt x="23" y="9"/>
                  </a:lnTo>
                  <a:lnTo>
                    <a:pt x="23" y="9"/>
                  </a:lnTo>
                  <a:lnTo>
                    <a:pt x="21" y="6"/>
                  </a:lnTo>
                  <a:lnTo>
                    <a:pt x="21" y="6"/>
                  </a:lnTo>
                  <a:lnTo>
                    <a:pt x="20" y="5"/>
                  </a:lnTo>
                  <a:lnTo>
                    <a:pt x="20" y="5"/>
                  </a:lnTo>
                  <a:lnTo>
                    <a:pt x="17" y="5"/>
                  </a:lnTo>
                  <a:lnTo>
                    <a:pt x="17" y="5"/>
                  </a:lnTo>
                  <a:lnTo>
                    <a:pt x="11" y="6"/>
                  </a:lnTo>
                  <a:lnTo>
                    <a:pt x="11" y="6"/>
                  </a:lnTo>
                  <a:lnTo>
                    <a:pt x="8" y="9"/>
                  </a:lnTo>
                  <a:lnTo>
                    <a:pt x="8" y="9"/>
                  </a:lnTo>
                  <a:lnTo>
                    <a:pt x="6" y="15"/>
                  </a:lnTo>
                  <a:lnTo>
                    <a:pt x="6" y="15"/>
                  </a:lnTo>
                  <a:lnTo>
                    <a:pt x="6" y="23"/>
                  </a:lnTo>
                  <a:lnTo>
                    <a:pt x="6" y="23"/>
                  </a:lnTo>
                  <a:lnTo>
                    <a:pt x="6" y="32"/>
                  </a:lnTo>
                  <a:lnTo>
                    <a:pt x="6" y="32"/>
                  </a:lnTo>
                  <a:lnTo>
                    <a:pt x="9" y="38"/>
                  </a:lnTo>
                  <a:lnTo>
                    <a:pt x="9" y="38"/>
                  </a:lnTo>
                  <a:lnTo>
                    <a:pt x="12" y="41"/>
                  </a:lnTo>
                  <a:lnTo>
                    <a:pt x="12" y="41"/>
                  </a:lnTo>
                  <a:lnTo>
                    <a:pt x="15" y="42"/>
                  </a:lnTo>
                  <a:lnTo>
                    <a:pt x="15" y="42"/>
                  </a:lnTo>
                  <a:lnTo>
                    <a:pt x="20" y="41"/>
                  </a:lnTo>
                  <a:lnTo>
                    <a:pt x="20" y="41"/>
                  </a:lnTo>
                  <a:lnTo>
                    <a:pt x="21" y="39"/>
                  </a:lnTo>
                  <a:lnTo>
                    <a:pt x="21" y="39"/>
                  </a:lnTo>
                  <a:lnTo>
                    <a:pt x="24" y="36"/>
                  </a:lnTo>
                  <a:lnTo>
                    <a:pt x="24" y="36"/>
                  </a:lnTo>
                  <a:lnTo>
                    <a:pt x="24" y="33"/>
                  </a:lnTo>
                  <a:lnTo>
                    <a:pt x="24"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0" name="Freeform 58"/>
            <p:cNvSpPr>
              <a:spLocks/>
            </p:cNvSpPr>
            <p:nvPr/>
          </p:nvSpPr>
          <p:spPr bwMode="auto">
            <a:xfrm>
              <a:off x="3869" y="2108"/>
              <a:ext cx="12" cy="22"/>
            </a:xfrm>
            <a:custGeom>
              <a:avLst/>
              <a:gdLst/>
              <a:ahLst/>
              <a:cxnLst>
                <a:cxn ang="0">
                  <a:pos x="27" y="43"/>
                </a:cxn>
                <a:cxn ang="0">
                  <a:pos x="27" y="45"/>
                </a:cxn>
                <a:cxn ang="0">
                  <a:pos x="26" y="45"/>
                </a:cxn>
                <a:cxn ang="0">
                  <a:pos x="26" y="46"/>
                </a:cxn>
                <a:cxn ang="0">
                  <a:pos x="2" y="46"/>
                </a:cxn>
                <a:cxn ang="0">
                  <a:pos x="0" y="46"/>
                </a:cxn>
                <a:cxn ang="0">
                  <a:pos x="0" y="45"/>
                </a:cxn>
                <a:cxn ang="0">
                  <a:pos x="0" y="45"/>
                </a:cxn>
                <a:cxn ang="0">
                  <a:pos x="0" y="43"/>
                </a:cxn>
                <a:cxn ang="0">
                  <a:pos x="0" y="42"/>
                </a:cxn>
                <a:cxn ang="0">
                  <a:pos x="0" y="42"/>
                </a:cxn>
                <a:cxn ang="0">
                  <a:pos x="0" y="42"/>
                </a:cxn>
                <a:cxn ang="0">
                  <a:pos x="2" y="42"/>
                </a:cxn>
                <a:cxn ang="0">
                  <a:pos x="11" y="6"/>
                </a:cxn>
                <a:cxn ang="0">
                  <a:pos x="2" y="12"/>
                </a:cxn>
                <a:cxn ang="0">
                  <a:pos x="2" y="12"/>
                </a:cxn>
                <a:cxn ang="0">
                  <a:pos x="0" y="12"/>
                </a:cxn>
                <a:cxn ang="0">
                  <a:pos x="0" y="10"/>
                </a:cxn>
                <a:cxn ang="0">
                  <a:pos x="0" y="10"/>
                </a:cxn>
                <a:cxn ang="0">
                  <a:pos x="0" y="9"/>
                </a:cxn>
                <a:cxn ang="0">
                  <a:pos x="0" y="7"/>
                </a:cxn>
                <a:cxn ang="0">
                  <a:pos x="0" y="7"/>
                </a:cxn>
                <a:cxn ang="0">
                  <a:pos x="12" y="0"/>
                </a:cxn>
                <a:cxn ang="0">
                  <a:pos x="12" y="0"/>
                </a:cxn>
                <a:cxn ang="0">
                  <a:pos x="12" y="0"/>
                </a:cxn>
                <a:cxn ang="0">
                  <a:pos x="14" y="0"/>
                </a:cxn>
                <a:cxn ang="0">
                  <a:pos x="14" y="0"/>
                </a:cxn>
                <a:cxn ang="0">
                  <a:pos x="15" y="0"/>
                </a:cxn>
                <a:cxn ang="0">
                  <a:pos x="17" y="0"/>
                </a:cxn>
                <a:cxn ang="0">
                  <a:pos x="17" y="0"/>
                </a:cxn>
                <a:cxn ang="0">
                  <a:pos x="17" y="1"/>
                </a:cxn>
                <a:cxn ang="0">
                  <a:pos x="26" y="42"/>
                </a:cxn>
                <a:cxn ang="0">
                  <a:pos x="26" y="42"/>
                </a:cxn>
                <a:cxn ang="0">
                  <a:pos x="26" y="42"/>
                </a:cxn>
                <a:cxn ang="0">
                  <a:pos x="27" y="42"/>
                </a:cxn>
                <a:cxn ang="0">
                  <a:pos x="27" y="43"/>
                </a:cxn>
              </a:cxnLst>
              <a:rect l="0" t="0" r="r" b="b"/>
              <a:pathLst>
                <a:path w="27" h="46">
                  <a:moveTo>
                    <a:pt x="27" y="43"/>
                  </a:moveTo>
                  <a:lnTo>
                    <a:pt x="27" y="43"/>
                  </a:lnTo>
                  <a:lnTo>
                    <a:pt x="27" y="45"/>
                  </a:lnTo>
                  <a:lnTo>
                    <a:pt x="27" y="45"/>
                  </a:lnTo>
                  <a:lnTo>
                    <a:pt x="26" y="45"/>
                  </a:lnTo>
                  <a:lnTo>
                    <a:pt x="26" y="45"/>
                  </a:lnTo>
                  <a:lnTo>
                    <a:pt x="26" y="46"/>
                  </a:lnTo>
                  <a:lnTo>
                    <a:pt x="26" y="46"/>
                  </a:lnTo>
                  <a:lnTo>
                    <a:pt x="26" y="46"/>
                  </a:lnTo>
                  <a:lnTo>
                    <a:pt x="2" y="46"/>
                  </a:lnTo>
                  <a:lnTo>
                    <a:pt x="2"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0" y="42"/>
                  </a:lnTo>
                  <a:lnTo>
                    <a:pt x="0" y="42"/>
                  </a:lnTo>
                  <a:lnTo>
                    <a:pt x="2" y="42"/>
                  </a:lnTo>
                  <a:lnTo>
                    <a:pt x="11" y="42"/>
                  </a:lnTo>
                  <a:lnTo>
                    <a:pt x="11" y="6"/>
                  </a:lnTo>
                  <a:lnTo>
                    <a:pt x="2" y="12"/>
                  </a:lnTo>
                  <a:lnTo>
                    <a:pt x="2" y="12"/>
                  </a:lnTo>
                  <a:lnTo>
                    <a:pt x="2" y="12"/>
                  </a:lnTo>
                  <a:lnTo>
                    <a:pt x="2" y="12"/>
                  </a:lnTo>
                  <a:lnTo>
                    <a:pt x="0" y="12"/>
                  </a:lnTo>
                  <a:lnTo>
                    <a:pt x="0" y="12"/>
                  </a:lnTo>
                  <a:lnTo>
                    <a:pt x="0" y="10"/>
                  </a:lnTo>
                  <a:lnTo>
                    <a:pt x="0" y="10"/>
                  </a:lnTo>
                  <a:lnTo>
                    <a:pt x="0" y="10"/>
                  </a:lnTo>
                  <a:lnTo>
                    <a:pt x="0" y="10"/>
                  </a:lnTo>
                  <a:lnTo>
                    <a:pt x="0" y="9"/>
                  </a:lnTo>
                  <a:lnTo>
                    <a:pt x="0" y="9"/>
                  </a:lnTo>
                  <a:lnTo>
                    <a:pt x="0" y="7"/>
                  </a:lnTo>
                  <a:lnTo>
                    <a:pt x="0" y="7"/>
                  </a:lnTo>
                  <a:lnTo>
                    <a:pt x="0" y="7"/>
                  </a:lnTo>
                  <a:lnTo>
                    <a:pt x="0" y="7"/>
                  </a:lnTo>
                  <a:lnTo>
                    <a:pt x="0" y="7"/>
                  </a:lnTo>
                  <a:lnTo>
                    <a:pt x="12" y="0"/>
                  </a:lnTo>
                  <a:lnTo>
                    <a:pt x="12" y="0"/>
                  </a:lnTo>
                  <a:lnTo>
                    <a:pt x="12" y="0"/>
                  </a:lnTo>
                  <a:lnTo>
                    <a:pt x="12" y="0"/>
                  </a:lnTo>
                  <a:lnTo>
                    <a:pt x="12" y="0"/>
                  </a:lnTo>
                  <a:lnTo>
                    <a:pt x="12" y="0"/>
                  </a:lnTo>
                  <a:lnTo>
                    <a:pt x="14" y="0"/>
                  </a:lnTo>
                  <a:lnTo>
                    <a:pt x="14" y="0"/>
                  </a:lnTo>
                  <a:lnTo>
                    <a:pt x="14" y="0"/>
                  </a:lnTo>
                  <a:lnTo>
                    <a:pt x="14" y="0"/>
                  </a:lnTo>
                  <a:lnTo>
                    <a:pt x="15" y="0"/>
                  </a:lnTo>
                  <a:lnTo>
                    <a:pt x="15" y="0"/>
                  </a:lnTo>
                  <a:lnTo>
                    <a:pt x="17" y="0"/>
                  </a:lnTo>
                  <a:lnTo>
                    <a:pt x="17" y="0"/>
                  </a:lnTo>
                  <a:lnTo>
                    <a:pt x="17" y="0"/>
                  </a:lnTo>
                  <a:lnTo>
                    <a:pt x="17" y="0"/>
                  </a:lnTo>
                  <a:lnTo>
                    <a:pt x="17" y="1"/>
                  </a:lnTo>
                  <a:lnTo>
                    <a:pt x="17" y="42"/>
                  </a:lnTo>
                  <a:lnTo>
                    <a:pt x="26" y="42"/>
                  </a:lnTo>
                  <a:lnTo>
                    <a:pt x="26" y="42"/>
                  </a:lnTo>
                  <a:lnTo>
                    <a:pt x="26" y="42"/>
                  </a:lnTo>
                  <a:lnTo>
                    <a:pt x="26" y="42"/>
                  </a:lnTo>
                  <a:lnTo>
                    <a:pt x="26" y="42"/>
                  </a:lnTo>
                  <a:lnTo>
                    <a:pt x="26" y="42"/>
                  </a:lnTo>
                  <a:lnTo>
                    <a:pt x="27" y="42"/>
                  </a:lnTo>
                  <a:lnTo>
                    <a:pt x="27" y="42"/>
                  </a:lnTo>
                  <a:lnTo>
                    <a:pt x="27" y="43"/>
                  </a:lnTo>
                  <a:lnTo>
                    <a:pt x="27"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1" name="Freeform 59"/>
            <p:cNvSpPr>
              <a:spLocks noEditPoints="1"/>
            </p:cNvSpPr>
            <p:nvPr/>
          </p:nvSpPr>
          <p:spPr bwMode="auto">
            <a:xfrm>
              <a:off x="3894" y="2108"/>
              <a:ext cx="15" cy="22"/>
            </a:xfrm>
            <a:custGeom>
              <a:avLst/>
              <a:gdLst/>
              <a:ahLst/>
              <a:cxnLst>
                <a:cxn ang="0">
                  <a:pos x="32" y="22"/>
                </a:cxn>
                <a:cxn ang="0">
                  <a:pos x="30" y="33"/>
                </a:cxn>
                <a:cxn ang="0">
                  <a:pos x="27" y="40"/>
                </a:cxn>
                <a:cxn ang="0">
                  <a:pos x="22" y="45"/>
                </a:cxn>
                <a:cxn ang="0">
                  <a:pos x="19" y="46"/>
                </a:cxn>
                <a:cxn ang="0">
                  <a:pos x="15" y="46"/>
                </a:cxn>
                <a:cxn ang="0">
                  <a:pos x="7" y="45"/>
                </a:cxn>
                <a:cxn ang="0">
                  <a:pos x="3" y="40"/>
                </a:cxn>
                <a:cxn ang="0">
                  <a:pos x="0" y="33"/>
                </a:cxn>
                <a:cxn ang="0">
                  <a:pos x="0" y="22"/>
                </a:cxn>
                <a:cxn ang="0">
                  <a:pos x="0" y="13"/>
                </a:cxn>
                <a:cxn ang="0">
                  <a:pos x="3" y="6"/>
                </a:cxn>
                <a:cxn ang="0">
                  <a:pos x="4" y="3"/>
                </a:cxn>
                <a:cxn ang="0">
                  <a:pos x="7" y="1"/>
                </a:cxn>
                <a:cxn ang="0">
                  <a:pos x="15" y="0"/>
                </a:cxn>
                <a:cxn ang="0">
                  <a:pos x="19" y="0"/>
                </a:cxn>
                <a:cxn ang="0">
                  <a:pos x="22" y="1"/>
                </a:cxn>
                <a:cxn ang="0">
                  <a:pos x="28" y="6"/>
                </a:cxn>
                <a:cxn ang="0">
                  <a:pos x="30" y="13"/>
                </a:cxn>
                <a:cxn ang="0">
                  <a:pos x="32" y="22"/>
                </a:cxn>
                <a:cxn ang="0">
                  <a:pos x="25" y="24"/>
                </a:cxn>
                <a:cxn ang="0">
                  <a:pos x="24" y="16"/>
                </a:cxn>
                <a:cxn ang="0">
                  <a:pos x="24" y="12"/>
                </a:cxn>
                <a:cxn ang="0">
                  <a:pos x="22" y="9"/>
                </a:cxn>
                <a:cxn ang="0">
                  <a:pos x="21" y="6"/>
                </a:cxn>
                <a:cxn ang="0">
                  <a:pos x="18" y="4"/>
                </a:cxn>
                <a:cxn ang="0">
                  <a:pos x="15" y="4"/>
                </a:cxn>
                <a:cxn ang="0">
                  <a:pos x="10" y="6"/>
                </a:cxn>
                <a:cxn ang="0">
                  <a:pos x="7" y="9"/>
                </a:cxn>
                <a:cxn ang="0">
                  <a:pos x="6" y="15"/>
                </a:cxn>
                <a:cxn ang="0">
                  <a:pos x="6" y="22"/>
                </a:cxn>
                <a:cxn ang="0">
                  <a:pos x="6" y="31"/>
                </a:cxn>
                <a:cxn ang="0">
                  <a:pos x="7" y="37"/>
                </a:cxn>
                <a:cxn ang="0">
                  <a:pos x="10" y="40"/>
                </a:cxn>
                <a:cxn ang="0">
                  <a:pos x="15" y="42"/>
                </a:cxn>
                <a:cxn ang="0">
                  <a:pos x="18" y="40"/>
                </a:cxn>
                <a:cxn ang="0">
                  <a:pos x="21" y="39"/>
                </a:cxn>
                <a:cxn ang="0">
                  <a:pos x="22" y="36"/>
                </a:cxn>
                <a:cxn ang="0">
                  <a:pos x="24" y="33"/>
                </a:cxn>
                <a:cxn ang="0">
                  <a:pos x="24" y="28"/>
                </a:cxn>
                <a:cxn ang="0">
                  <a:pos x="25" y="24"/>
                </a:cxn>
              </a:cxnLst>
              <a:rect l="0" t="0" r="r" b="b"/>
              <a:pathLst>
                <a:path w="32" h="46">
                  <a:moveTo>
                    <a:pt x="32" y="22"/>
                  </a:moveTo>
                  <a:lnTo>
                    <a:pt x="32" y="22"/>
                  </a:lnTo>
                  <a:lnTo>
                    <a:pt x="30" y="33"/>
                  </a:lnTo>
                  <a:lnTo>
                    <a:pt x="30" y="33"/>
                  </a:lnTo>
                  <a:lnTo>
                    <a:pt x="27" y="40"/>
                  </a:lnTo>
                  <a:lnTo>
                    <a:pt x="27" y="40"/>
                  </a:lnTo>
                  <a:lnTo>
                    <a:pt x="25" y="43"/>
                  </a:lnTo>
                  <a:lnTo>
                    <a:pt x="22" y="45"/>
                  </a:lnTo>
                  <a:lnTo>
                    <a:pt x="22" y="45"/>
                  </a:lnTo>
                  <a:lnTo>
                    <a:pt x="19" y="46"/>
                  </a:lnTo>
                  <a:lnTo>
                    <a:pt x="15" y="46"/>
                  </a:lnTo>
                  <a:lnTo>
                    <a:pt x="15" y="46"/>
                  </a:lnTo>
                  <a:lnTo>
                    <a:pt x="7" y="45"/>
                  </a:lnTo>
                  <a:lnTo>
                    <a:pt x="7" y="45"/>
                  </a:lnTo>
                  <a:lnTo>
                    <a:pt x="4" y="43"/>
                  </a:lnTo>
                  <a:lnTo>
                    <a:pt x="3" y="40"/>
                  </a:lnTo>
                  <a:lnTo>
                    <a:pt x="3" y="40"/>
                  </a:lnTo>
                  <a:lnTo>
                    <a:pt x="0" y="33"/>
                  </a:lnTo>
                  <a:lnTo>
                    <a:pt x="0" y="33"/>
                  </a:lnTo>
                  <a:lnTo>
                    <a:pt x="0" y="22"/>
                  </a:lnTo>
                  <a:lnTo>
                    <a:pt x="0" y="22"/>
                  </a:lnTo>
                  <a:lnTo>
                    <a:pt x="0" y="13"/>
                  </a:lnTo>
                  <a:lnTo>
                    <a:pt x="0" y="13"/>
                  </a:lnTo>
                  <a:lnTo>
                    <a:pt x="3" y="6"/>
                  </a:lnTo>
                  <a:lnTo>
                    <a:pt x="3" y="6"/>
                  </a:lnTo>
                  <a:lnTo>
                    <a:pt x="4" y="3"/>
                  </a:lnTo>
                  <a:lnTo>
                    <a:pt x="7" y="1"/>
                  </a:lnTo>
                  <a:lnTo>
                    <a:pt x="7" y="1"/>
                  </a:lnTo>
                  <a:lnTo>
                    <a:pt x="12" y="0"/>
                  </a:lnTo>
                  <a:lnTo>
                    <a:pt x="15" y="0"/>
                  </a:lnTo>
                  <a:lnTo>
                    <a:pt x="15" y="0"/>
                  </a:lnTo>
                  <a:lnTo>
                    <a:pt x="19" y="0"/>
                  </a:lnTo>
                  <a:lnTo>
                    <a:pt x="22" y="1"/>
                  </a:lnTo>
                  <a:lnTo>
                    <a:pt x="22" y="1"/>
                  </a:lnTo>
                  <a:lnTo>
                    <a:pt x="25" y="3"/>
                  </a:lnTo>
                  <a:lnTo>
                    <a:pt x="28" y="6"/>
                  </a:lnTo>
                  <a:lnTo>
                    <a:pt x="28" y="6"/>
                  </a:lnTo>
                  <a:lnTo>
                    <a:pt x="30" y="13"/>
                  </a:lnTo>
                  <a:lnTo>
                    <a:pt x="30" y="13"/>
                  </a:lnTo>
                  <a:lnTo>
                    <a:pt x="32" y="22"/>
                  </a:lnTo>
                  <a:lnTo>
                    <a:pt x="32" y="22"/>
                  </a:lnTo>
                  <a:close/>
                  <a:moveTo>
                    <a:pt x="25" y="24"/>
                  </a:moveTo>
                  <a:lnTo>
                    <a:pt x="25" y="24"/>
                  </a:lnTo>
                  <a:lnTo>
                    <a:pt x="24" y="16"/>
                  </a:lnTo>
                  <a:lnTo>
                    <a:pt x="24" y="16"/>
                  </a:lnTo>
                  <a:lnTo>
                    <a:pt x="24" y="12"/>
                  </a:lnTo>
                  <a:lnTo>
                    <a:pt x="24" y="12"/>
                  </a:lnTo>
                  <a:lnTo>
                    <a:pt x="22" y="9"/>
                  </a:lnTo>
                  <a:lnTo>
                    <a:pt x="22" y="9"/>
                  </a:lnTo>
                  <a:lnTo>
                    <a:pt x="21" y="6"/>
                  </a:lnTo>
                  <a:lnTo>
                    <a:pt x="21" y="6"/>
                  </a:lnTo>
                  <a:lnTo>
                    <a:pt x="18" y="4"/>
                  </a:lnTo>
                  <a:lnTo>
                    <a:pt x="18" y="4"/>
                  </a:lnTo>
                  <a:lnTo>
                    <a:pt x="15" y="4"/>
                  </a:lnTo>
                  <a:lnTo>
                    <a:pt x="15" y="4"/>
                  </a:lnTo>
                  <a:lnTo>
                    <a:pt x="10" y="6"/>
                  </a:lnTo>
                  <a:lnTo>
                    <a:pt x="10" y="6"/>
                  </a:lnTo>
                  <a:lnTo>
                    <a:pt x="7" y="9"/>
                  </a:lnTo>
                  <a:lnTo>
                    <a:pt x="7" y="9"/>
                  </a:lnTo>
                  <a:lnTo>
                    <a:pt x="6" y="15"/>
                  </a:lnTo>
                  <a:lnTo>
                    <a:pt x="6" y="15"/>
                  </a:lnTo>
                  <a:lnTo>
                    <a:pt x="6" y="22"/>
                  </a:lnTo>
                  <a:lnTo>
                    <a:pt x="6" y="22"/>
                  </a:lnTo>
                  <a:lnTo>
                    <a:pt x="6" y="31"/>
                  </a:lnTo>
                  <a:lnTo>
                    <a:pt x="6" y="31"/>
                  </a:lnTo>
                  <a:lnTo>
                    <a:pt x="7" y="37"/>
                  </a:lnTo>
                  <a:lnTo>
                    <a:pt x="7" y="37"/>
                  </a:lnTo>
                  <a:lnTo>
                    <a:pt x="10" y="40"/>
                  </a:lnTo>
                  <a:lnTo>
                    <a:pt x="10" y="40"/>
                  </a:lnTo>
                  <a:lnTo>
                    <a:pt x="15" y="42"/>
                  </a:lnTo>
                  <a:lnTo>
                    <a:pt x="15" y="42"/>
                  </a:lnTo>
                  <a:lnTo>
                    <a:pt x="18" y="40"/>
                  </a:lnTo>
                  <a:lnTo>
                    <a:pt x="18" y="40"/>
                  </a:lnTo>
                  <a:lnTo>
                    <a:pt x="21" y="39"/>
                  </a:lnTo>
                  <a:lnTo>
                    <a:pt x="21" y="39"/>
                  </a:lnTo>
                  <a:lnTo>
                    <a:pt x="22" y="36"/>
                  </a:lnTo>
                  <a:lnTo>
                    <a:pt x="22" y="36"/>
                  </a:lnTo>
                  <a:lnTo>
                    <a:pt x="24" y="33"/>
                  </a:lnTo>
                  <a:lnTo>
                    <a:pt x="24" y="33"/>
                  </a:lnTo>
                  <a:lnTo>
                    <a:pt x="24" y="28"/>
                  </a:lnTo>
                  <a:lnTo>
                    <a:pt x="24"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2" name="Freeform 60"/>
            <p:cNvSpPr>
              <a:spLocks/>
            </p:cNvSpPr>
            <p:nvPr/>
          </p:nvSpPr>
          <p:spPr bwMode="auto">
            <a:xfrm>
              <a:off x="3550" y="2111"/>
              <a:ext cx="13" cy="21"/>
            </a:xfrm>
            <a:custGeom>
              <a:avLst/>
              <a:gdLst/>
              <a:ahLst/>
              <a:cxnLst>
                <a:cxn ang="0">
                  <a:pos x="27" y="44"/>
                </a:cxn>
                <a:cxn ang="0">
                  <a:pos x="27" y="45"/>
                </a:cxn>
                <a:cxn ang="0">
                  <a:pos x="26" y="45"/>
                </a:cxn>
                <a:cxn ang="0">
                  <a:pos x="26" y="47"/>
                </a:cxn>
                <a:cxn ang="0">
                  <a:pos x="2" y="47"/>
                </a:cxn>
                <a:cxn ang="0">
                  <a:pos x="2" y="47"/>
                </a:cxn>
                <a:cxn ang="0">
                  <a:pos x="0" y="45"/>
                </a:cxn>
                <a:cxn ang="0">
                  <a:pos x="0" y="45"/>
                </a:cxn>
                <a:cxn ang="0">
                  <a:pos x="0" y="44"/>
                </a:cxn>
                <a:cxn ang="0">
                  <a:pos x="0" y="42"/>
                </a:cxn>
                <a:cxn ang="0">
                  <a:pos x="0" y="42"/>
                </a:cxn>
                <a:cxn ang="0">
                  <a:pos x="2" y="42"/>
                </a:cxn>
                <a:cxn ang="0">
                  <a:pos x="2" y="42"/>
                </a:cxn>
                <a:cxn ang="0">
                  <a:pos x="11" y="6"/>
                </a:cxn>
                <a:cxn ang="0">
                  <a:pos x="2" y="12"/>
                </a:cxn>
                <a:cxn ang="0">
                  <a:pos x="2" y="12"/>
                </a:cxn>
                <a:cxn ang="0">
                  <a:pos x="0" y="12"/>
                </a:cxn>
                <a:cxn ang="0">
                  <a:pos x="0" y="11"/>
                </a:cxn>
                <a:cxn ang="0">
                  <a:pos x="0" y="11"/>
                </a:cxn>
                <a:cxn ang="0">
                  <a:pos x="0" y="9"/>
                </a:cxn>
                <a:cxn ang="0">
                  <a:pos x="0" y="8"/>
                </a:cxn>
                <a:cxn ang="0">
                  <a:pos x="0" y="8"/>
                </a:cxn>
                <a:cxn ang="0">
                  <a:pos x="12" y="0"/>
                </a:cxn>
                <a:cxn ang="0">
                  <a:pos x="12" y="0"/>
                </a:cxn>
                <a:cxn ang="0">
                  <a:pos x="12" y="0"/>
                </a:cxn>
                <a:cxn ang="0">
                  <a:pos x="14" y="0"/>
                </a:cxn>
                <a:cxn ang="0">
                  <a:pos x="14" y="0"/>
                </a:cxn>
                <a:cxn ang="0">
                  <a:pos x="15" y="0"/>
                </a:cxn>
                <a:cxn ang="0">
                  <a:pos x="17" y="0"/>
                </a:cxn>
                <a:cxn ang="0">
                  <a:pos x="17" y="0"/>
                </a:cxn>
                <a:cxn ang="0">
                  <a:pos x="17" y="2"/>
                </a:cxn>
                <a:cxn ang="0">
                  <a:pos x="26" y="42"/>
                </a:cxn>
                <a:cxn ang="0">
                  <a:pos x="26" y="42"/>
                </a:cxn>
                <a:cxn ang="0">
                  <a:pos x="26" y="42"/>
                </a:cxn>
                <a:cxn ang="0">
                  <a:pos x="27" y="42"/>
                </a:cxn>
                <a:cxn ang="0">
                  <a:pos x="27" y="44"/>
                </a:cxn>
              </a:cxnLst>
              <a:rect l="0" t="0" r="r" b="b"/>
              <a:pathLst>
                <a:path w="27" h="47">
                  <a:moveTo>
                    <a:pt x="27" y="44"/>
                  </a:moveTo>
                  <a:lnTo>
                    <a:pt x="27" y="44"/>
                  </a:lnTo>
                  <a:lnTo>
                    <a:pt x="27" y="45"/>
                  </a:lnTo>
                  <a:lnTo>
                    <a:pt x="27" y="45"/>
                  </a:lnTo>
                  <a:lnTo>
                    <a:pt x="26" y="45"/>
                  </a:lnTo>
                  <a:lnTo>
                    <a:pt x="26" y="45"/>
                  </a:lnTo>
                  <a:lnTo>
                    <a:pt x="26" y="47"/>
                  </a:lnTo>
                  <a:lnTo>
                    <a:pt x="26" y="47"/>
                  </a:lnTo>
                  <a:lnTo>
                    <a:pt x="26" y="47"/>
                  </a:lnTo>
                  <a:lnTo>
                    <a:pt x="2" y="47"/>
                  </a:lnTo>
                  <a:lnTo>
                    <a:pt x="2" y="47"/>
                  </a:lnTo>
                  <a:lnTo>
                    <a:pt x="2" y="47"/>
                  </a:lnTo>
                  <a:lnTo>
                    <a:pt x="2" y="47"/>
                  </a:lnTo>
                  <a:lnTo>
                    <a:pt x="0" y="45"/>
                  </a:lnTo>
                  <a:lnTo>
                    <a:pt x="0" y="45"/>
                  </a:lnTo>
                  <a:lnTo>
                    <a:pt x="0" y="45"/>
                  </a:lnTo>
                  <a:lnTo>
                    <a:pt x="0" y="45"/>
                  </a:lnTo>
                  <a:lnTo>
                    <a:pt x="0" y="44"/>
                  </a:lnTo>
                  <a:lnTo>
                    <a:pt x="0" y="44"/>
                  </a:lnTo>
                  <a:lnTo>
                    <a:pt x="0" y="42"/>
                  </a:lnTo>
                  <a:lnTo>
                    <a:pt x="0" y="42"/>
                  </a:lnTo>
                  <a:lnTo>
                    <a:pt x="0" y="42"/>
                  </a:lnTo>
                  <a:lnTo>
                    <a:pt x="0" y="42"/>
                  </a:lnTo>
                  <a:lnTo>
                    <a:pt x="2" y="42"/>
                  </a:lnTo>
                  <a:lnTo>
                    <a:pt x="2" y="42"/>
                  </a:lnTo>
                  <a:lnTo>
                    <a:pt x="2" y="42"/>
                  </a:lnTo>
                  <a:lnTo>
                    <a:pt x="11" y="42"/>
                  </a:lnTo>
                  <a:lnTo>
                    <a:pt x="11" y="6"/>
                  </a:lnTo>
                  <a:lnTo>
                    <a:pt x="2" y="12"/>
                  </a:lnTo>
                  <a:lnTo>
                    <a:pt x="2" y="12"/>
                  </a:lnTo>
                  <a:lnTo>
                    <a:pt x="2" y="12"/>
                  </a:lnTo>
                  <a:lnTo>
                    <a:pt x="2" y="12"/>
                  </a:lnTo>
                  <a:lnTo>
                    <a:pt x="0" y="12"/>
                  </a:lnTo>
                  <a:lnTo>
                    <a:pt x="0" y="12"/>
                  </a:lnTo>
                  <a:lnTo>
                    <a:pt x="0" y="11"/>
                  </a:lnTo>
                  <a:lnTo>
                    <a:pt x="0" y="11"/>
                  </a:lnTo>
                  <a:lnTo>
                    <a:pt x="0" y="11"/>
                  </a:lnTo>
                  <a:lnTo>
                    <a:pt x="0" y="11"/>
                  </a:lnTo>
                  <a:lnTo>
                    <a:pt x="0" y="9"/>
                  </a:lnTo>
                  <a:lnTo>
                    <a:pt x="0" y="9"/>
                  </a:lnTo>
                  <a:lnTo>
                    <a:pt x="0" y="8"/>
                  </a:lnTo>
                  <a:lnTo>
                    <a:pt x="0" y="8"/>
                  </a:lnTo>
                  <a:lnTo>
                    <a:pt x="0" y="8"/>
                  </a:lnTo>
                  <a:lnTo>
                    <a:pt x="0" y="8"/>
                  </a:lnTo>
                  <a:lnTo>
                    <a:pt x="2" y="8"/>
                  </a:lnTo>
                  <a:lnTo>
                    <a:pt x="12" y="0"/>
                  </a:lnTo>
                  <a:lnTo>
                    <a:pt x="12" y="0"/>
                  </a:lnTo>
                  <a:lnTo>
                    <a:pt x="12" y="0"/>
                  </a:lnTo>
                  <a:lnTo>
                    <a:pt x="12" y="0"/>
                  </a:lnTo>
                  <a:lnTo>
                    <a:pt x="12" y="0"/>
                  </a:lnTo>
                  <a:lnTo>
                    <a:pt x="12" y="0"/>
                  </a:lnTo>
                  <a:lnTo>
                    <a:pt x="14" y="0"/>
                  </a:lnTo>
                  <a:lnTo>
                    <a:pt x="14" y="0"/>
                  </a:lnTo>
                  <a:lnTo>
                    <a:pt x="14" y="0"/>
                  </a:lnTo>
                  <a:lnTo>
                    <a:pt x="14" y="0"/>
                  </a:lnTo>
                  <a:lnTo>
                    <a:pt x="15" y="0"/>
                  </a:lnTo>
                  <a:lnTo>
                    <a:pt x="15" y="0"/>
                  </a:lnTo>
                  <a:lnTo>
                    <a:pt x="17" y="0"/>
                  </a:lnTo>
                  <a:lnTo>
                    <a:pt x="17" y="0"/>
                  </a:lnTo>
                  <a:lnTo>
                    <a:pt x="17" y="0"/>
                  </a:lnTo>
                  <a:lnTo>
                    <a:pt x="17" y="0"/>
                  </a:lnTo>
                  <a:lnTo>
                    <a:pt x="17" y="2"/>
                  </a:lnTo>
                  <a:lnTo>
                    <a:pt x="17" y="42"/>
                  </a:lnTo>
                  <a:lnTo>
                    <a:pt x="26" y="42"/>
                  </a:lnTo>
                  <a:lnTo>
                    <a:pt x="26" y="42"/>
                  </a:lnTo>
                  <a:lnTo>
                    <a:pt x="26" y="42"/>
                  </a:lnTo>
                  <a:lnTo>
                    <a:pt x="26" y="42"/>
                  </a:lnTo>
                  <a:lnTo>
                    <a:pt x="26" y="42"/>
                  </a:lnTo>
                  <a:lnTo>
                    <a:pt x="26"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3" name="Freeform 61"/>
            <p:cNvSpPr>
              <a:spLocks noEditPoints="1"/>
            </p:cNvSpPr>
            <p:nvPr/>
          </p:nvSpPr>
          <p:spPr bwMode="auto">
            <a:xfrm>
              <a:off x="3579" y="2111"/>
              <a:ext cx="15" cy="21"/>
            </a:xfrm>
            <a:custGeom>
              <a:avLst/>
              <a:gdLst/>
              <a:ahLst/>
              <a:cxnLst>
                <a:cxn ang="0">
                  <a:pos x="31" y="23"/>
                </a:cxn>
                <a:cxn ang="0">
                  <a:pos x="30" y="33"/>
                </a:cxn>
                <a:cxn ang="0">
                  <a:pos x="27" y="41"/>
                </a:cxn>
                <a:cxn ang="0">
                  <a:pos x="22" y="45"/>
                </a:cxn>
                <a:cxn ang="0">
                  <a:pos x="19" y="47"/>
                </a:cxn>
                <a:cxn ang="0">
                  <a:pos x="15" y="47"/>
                </a:cxn>
                <a:cxn ang="0">
                  <a:pos x="7" y="45"/>
                </a:cxn>
                <a:cxn ang="0">
                  <a:pos x="3" y="41"/>
                </a:cxn>
                <a:cxn ang="0">
                  <a:pos x="0" y="33"/>
                </a:cxn>
                <a:cxn ang="0">
                  <a:pos x="0" y="23"/>
                </a:cxn>
                <a:cxn ang="0">
                  <a:pos x="0" y="14"/>
                </a:cxn>
                <a:cxn ang="0">
                  <a:pos x="3" y="6"/>
                </a:cxn>
                <a:cxn ang="0">
                  <a:pos x="6" y="3"/>
                </a:cxn>
                <a:cxn ang="0">
                  <a:pos x="7" y="2"/>
                </a:cxn>
                <a:cxn ang="0">
                  <a:pos x="16" y="0"/>
                </a:cxn>
                <a:cxn ang="0">
                  <a:pos x="22" y="2"/>
                </a:cxn>
                <a:cxn ang="0">
                  <a:pos x="25" y="3"/>
                </a:cxn>
                <a:cxn ang="0">
                  <a:pos x="28" y="6"/>
                </a:cxn>
                <a:cxn ang="0">
                  <a:pos x="30" y="14"/>
                </a:cxn>
                <a:cxn ang="0">
                  <a:pos x="31" y="23"/>
                </a:cxn>
                <a:cxn ang="0">
                  <a:pos x="25" y="24"/>
                </a:cxn>
                <a:cxn ang="0">
                  <a:pos x="24" y="17"/>
                </a:cxn>
                <a:cxn ang="0">
                  <a:pos x="24" y="12"/>
                </a:cxn>
                <a:cxn ang="0">
                  <a:pos x="22" y="9"/>
                </a:cxn>
                <a:cxn ang="0">
                  <a:pos x="21" y="6"/>
                </a:cxn>
                <a:cxn ang="0">
                  <a:pos x="18" y="5"/>
                </a:cxn>
                <a:cxn ang="0">
                  <a:pos x="15" y="5"/>
                </a:cxn>
                <a:cxn ang="0">
                  <a:pos x="10" y="6"/>
                </a:cxn>
                <a:cxn ang="0">
                  <a:pos x="7" y="9"/>
                </a:cxn>
                <a:cxn ang="0">
                  <a:pos x="6" y="15"/>
                </a:cxn>
                <a:cxn ang="0">
                  <a:pos x="6" y="23"/>
                </a:cxn>
                <a:cxn ang="0">
                  <a:pos x="6" y="32"/>
                </a:cxn>
                <a:cxn ang="0">
                  <a:pos x="7" y="38"/>
                </a:cxn>
                <a:cxn ang="0">
                  <a:pos x="10" y="41"/>
                </a:cxn>
                <a:cxn ang="0">
                  <a:pos x="15" y="42"/>
                </a:cxn>
                <a:cxn ang="0">
                  <a:pos x="18" y="41"/>
                </a:cxn>
                <a:cxn ang="0">
                  <a:pos x="21" y="39"/>
                </a:cxn>
                <a:cxn ang="0">
                  <a:pos x="22" y="36"/>
                </a:cxn>
                <a:cxn ang="0">
                  <a:pos x="24" y="33"/>
                </a:cxn>
                <a:cxn ang="0">
                  <a:pos x="25" y="29"/>
                </a:cxn>
                <a:cxn ang="0">
                  <a:pos x="25" y="24"/>
                </a:cxn>
              </a:cxnLst>
              <a:rect l="0" t="0" r="r" b="b"/>
              <a:pathLst>
                <a:path w="31" h="47">
                  <a:moveTo>
                    <a:pt x="31" y="23"/>
                  </a:moveTo>
                  <a:lnTo>
                    <a:pt x="31" y="23"/>
                  </a:lnTo>
                  <a:lnTo>
                    <a:pt x="30" y="33"/>
                  </a:lnTo>
                  <a:lnTo>
                    <a:pt x="30" y="33"/>
                  </a:lnTo>
                  <a:lnTo>
                    <a:pt x="27" y="41"/>
                  </a:lnTo>
                  <a:lnTo>
                    <a:pt x="27" y="41"/>
                  </a:lnTo>
                  <a:lnTo>
                    <a:pt x="25" y="44"/>
                  </a:lnTo>
                  <a:lnTo>
                    <a:pt x="22" y="45"/>
                  </a:lnTo>
                  <a:lnTo>
                    <a:pt x="22" y="45"/>
                  </a:lnTo>
                  <a:lnTo>
                    <a:pt x="19" y="47"/>
                  </a:lnTo>
                  <a:lnTo>
                    <a:pt x="15" y="47"/>
                  </a:lnTo>
                  <a:lnTo>
                    <a:pt x="15" y="47"/>
                  </a:lnTo>
                  <a:lnTo>
                    <a:pt x="7" y="45"/>
                  </a:lnTo>
                  <a:lnTo>
                    <a:pt x="7" y="45"/>
                  </a:lnTo>
                  <a:lnTo>
                    <a:pt x="4" y="44"/>
                  </a:lnTo>
                  <a:lnTo>
                    <a:pt x="3" y="41"/>
                  </a:lnTo>
                  <a:lnTo>
                    <a:pt x="3" y="41"/>
                  </a:lnTo>
                  <a:lnTo>
                    <a:pt x="0" y="33"/>
                  </a:lnTo>
                  <a:lnTo>
                    <a:pt x="0" y="33"/>
                  </a:lnTo>
                  <a:lnTo>
                    <a:pt x="0" y="23"/>
                  </a:lnTo>
                  <a:lnTo>
                    <a:pt x="0" y="23"/>
                  </a:lnTo>
                  <a:lnTo>
                    <a:pt x="0" y="14"/>
                  </a:lnTo>
                  <a:lnTo>
                    <a:pt x="0" y="14"/>
                  </a:lnTo>
                  <a:lnTo>
                    <a:pt x="3" y="6"/>
                  </a:lnTo>
                  <a:lnTo>
                    <a:pt x="3" y="6"/>
                  </a:lnTo>
                  <a:lnTo>
                    <a:pt x="6" y="3"/>
                  </a:lnTo>
                  <a:lnTo>
                    <a:pt x="7" y="2"/>
                  </a:lnTo>
                  <a:lnTo>
                    <a:pt x="7" y="2"/>
                  </a:lnTo>
                  <a:lnTo>
                    <a:pt x="12" y="0"/>
                  </a:lnTo>
                  <a:lnTo>
                    <a:pt x="16" y="0"/>
                  </a:lnTo>
                  <a:lnTo>
                    <a:pt x="16" y="0"/>
                  </a:lnTo>
                  <a:lnTo>
                    <a:pt x="22" y="2"/>
                  </a:lnTo>
                  <a:lnTo>
                    <a:pt x="22" y="2"/>
                  </a:lnTo>
                  <a:lnTo>
                    <a:pt x="25" y="3"/>
                  </a:lnTo>
                  <a:lnTo>
                    <a:pt x="28" y="6"/>
                  </a:lnTo>
                  <a:lnTo>
                    <a:pt x="28" y="6"/>
                  </a:lnTo>
                  <a:lnTo>
                    <a:pt x="30" y="14"/>
                  </a:lnTo>
                  <a:lnTo>
                    <a:pt x="30" y="14"/>
                  </a:lnTo>
                  <a:lnTo>
                    <a:pt x="31" y="23"/>
                  </a:lnTo>
                  <a:lnTo>
                    <a:pt x="31" y="23"/>
                  </a:lnTo>
                  <a:close/>
                  <a:moveTo>
                    <a:pt x="25" y="24"/>
                  </a:moveTo>
                  <a:lnTo>
                    <a:pt x="25" y="24"/>
                  </a:lnTo>
                  <a:lnTo>
                    <a:pt x="24" y="17"/>
                  </a:lnTo>
                  <a:lnTo>
                    <a:pt x="24" y="17"/>
                  </a:lnTo>
                  <a:lnTo>
                    <a:pt x="24" y="12"/>
                  </a:lnTo>
                  <a:lnTo>
                    <a:pt x="24" y="12"/>
                  </a:lnTo>
                  <a:lnTo>
                    <a:pt x="22" y="9"/>
                  </a:lnTo>
                  <a:lnTo>
                    <a:pt x="22" y="9"/>
                  </a:lnTo>
                  <a:lnTo>
                    <a:pt x="21" y="6"/>
                  </a:lnTo>
                  <a:lnTo>
                    <a:pt x="21" y="6"/>
                  </a:lnTo>
                  <a:lnTo>
                    <a:pt x="18" y="5"/>
                  </a:lnTo>
                  <a:lnTo>
                    <a:pt x="18" y="5"/>
                  </a:lnTo>
                  <a:lnTo>
                    <a:pt x="15" y="5"/>
                  </a:lnTo>
                  <a:lnTo>
                    <a:pt x="15" y="5"/>
                  </a:lnTo>
                  <a:lnTo>
                    <a:pt x="10" y="6"/>
                  </a:lnTo>
                  <a:lnTo>
                    <a:pt x="10" y="6"/>
                  </a:lnTo>
                  <a:lnTo>
                    <a:pt x="7" y="9"/>
                  </a:lnTo>
                  <a:lnTo>
                    <a:pt x="7" y="9"/>
                  </a:lnTo>
                  <a:lnTo>
                    <a:pt x="6" y="15"/>
                  </a:lnTo>
                  <a:lnTo>
                    <a:pt x="6" y="15"/>
                  </a:lnTo>
                  <a:lnTo>
                    <a:pt x="6" y="23"/>
                  </a:lnTo>
                  <a:lnTo>
                    <a:pt x="6" y="23"/>
                  </a:lnTo>
                  <a:lnTo>
                    <a:pt x="6" y="32"/>
                  </a:lnTo>
                  <a:lnTo>
                    <a:pt x="6" y="32"/>
                  </a:lnTo>
                  <a:lnTo>
                    <a:pt x="7" y="38"/>
                  </a:lnTo>
                  <a:lnTo>
                    <a:pt x="7" y="38"/>
                  </a:lnTo>
                  <a:lnTo>
                    <a:pt x="10" y="41"/>
                  </a:lnTo>
                  <a:lnTo>
                    <a:pt x="10" y="41"/>
                  </a:lnTo>
                  <a:lnTo>
                    <a:pt x="15" y="42"/>
                  </a:lnTo>
                  <a:lnTo>
                    <a:pt x="15" y="42"/>
                  </a:lnTo>
                  <a:lnTo>
                    <a:pt x="18" y="41"/>
                  </a:lnTo>
                  <a:lnTo>
                    <a:pt x="18" y="41"/>
                  </a:lnTo>
                  <a:lnTo>
                    <a:pt x="21" y="39"/>
                  </a:lnTo>
                  <a:lnTo>
                    <a:pt x="21" y="39"/>
                  </a:lnTo>
                  <a:lnTo>
                    <a:pt x="22" y="36"/>
                  </a:lnTo>
                  <a:lnTo>
                    <a:pt x="22" y="36"/>
                  </a:lnTo>
                  <a:lnTo>
                    <a:pt x="24" y="33"/>
                  </a:lnTo>
                  <a:lnTo>
                    <a:pt x="24" y="33"/>
                  </a:lnTo>
                  <a:lnTo>
                    <a:pt x="25" y="29"/>
                  </a:lnTo>
                  <a:lnTo>
                    <a:pt x="25" y="29"/>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4" name="Freeform 62"/>
            <p:cNvSpPr>
              <a:spLocks/>
            </p:cNvSpPr>
            <p:nvPr/>
          </p:nvSpPr>
          <p:spPr bwMode="auto">
            <a:xfrm>
              <a:off x="3611" y="2108"/>
              <a:ext cx="12" cy="22"/>
            </a:xfrm>
            <a:custGeom>
              <a:avLst/>
              <a:gdLst/>
              <a:ahLst/>
              <a:cxnLst>
                <a:cxn ang="0">
                  <a:pos x="26" y="43"/>
                </a:cxn>
                <a:cxn ang="0">
                  <a:pos x="26" y="45"/>
                </a:cxn>
                <a:cxn ang="0">
                  <a:pos x="26" y="45"/>
                </a:cxn>
                <a:cxn ang="0">
                  <a:pos x="26" y="46"/>
                </a:cxn>
                <a:cxn ang="0">
                  <a:pos x="0" y="46"/>
                </a:cxn>
                <a:cxn ang="0">
                  <a:pos x="0" y="46"/>
                </a:cxn>
                <a:cxn ang="0">
                  <a:pos x="0" y="45"/>
                </a:cxn>
                <a:cxn ang="0">
                  <a:pos x="0" y="45"/>
                </a:cxn>
                <a:cxn ang="0">
                  <a:pos x="0" y="43"/>
                </a:cxn>
                <a:cxn ang="0">
                  <a:pos x="0" y="42"/>
                </a:cxn>
                <a:cxn ang="0">
                  <a:pos x="0" y="42"/>
                </a:cxn>
                <a:cxn ang="0">
                  <a:pos x="0" y="42"/>
                </a:cxn>
                <a:cxn ang="0">
                  <a:pos x="0" y="42"/>
                </a:cxn>
                <a:cxn ang="0">
                  <a:pos x="11" y="6"/>
                </a:cxn>
                <a:cxn ang="0">
                  <a:pos x="2" y="12"/>
                </a:cxn>
                <a:cxn ang="0">
                  <a:pos x="0" y="12"/>
                </a:cxn>
                <a:cxn ang="0">
                  <a:pos x="0" y="12"/>
                </a:cxn>
                <a:cxn ang="0">
                  <a:pos x="0" y="10"/>
                </a:cxn>
                <a:cxn ang="0">
                  <a:pos x="0" y="10"/>
                </a:cxn>
                <a:cxn ang="0">
                  <a:pos x="0" y="9"/>
                </a:cxn>
                <a:cxn ang="0">
                  <a:pos x="0" y="7"/>
                </a:cxn>
                <a:cxn ang="0">
                  <a:pos x="0" y="7"/>
                </a:cxn>
                <a:cxn ang="0">
                  <a:pos x="11" y="0"/>
                </a:cxn>
                <a:cxn ang="0">
                  <a:pos x="11" y="0"/>
                </a:cxn>
                <a:cxn ang="0">
                  <a:pos x="12" y="0"/>
                </a:cxn>
                <a:cxn ang="0">
                  <a:pos x="12" y="0"/>
                </a:cxn>
                <a:cxn ang="0">
                  <a:pos x="14" y="0"/>
                </a:cxn>
                <a:cxn ang="0">
                  <a:pos x="16" y="0"/>
                </a:cxn>
                <a:cxn ang="0">
                  <a:pos x="17" y="0"/>
                </a:cxn>
                <a:cxn ang="0">
                  <a:pos x="17" y="0"/>
                </a:cxn>
                <a:cxn ang="0">
                  <a:pos x="17" y="1"/>
                </a:cxn>
                <a:cxn ang="0">
                  <a:pos x="25" y="42"/>
                </a:cxn>
                <a:cxn ang="0">
                  <a:pos x="26" y="42"/>
                </a:cxn>
                <a:cxn ang="0">
                  <a:pos x="26" y="42"/>
                </a:cxn>
                <a:cxn ang="0">
                  <a:pos x="26" y="42"/>
                </a:cxn>
                <a:cxn ang="0">
                  <a:pos x="26" y="43"/>
                </a:cxn>
              </a:cxnLst>
              <a:rect l="0" t="0" r="r" b="b"/>
              <a:pathLst>
                <a:path w="26" h="46">
                  <a:moveTo>
                    <a:pt x="26" y="43"/>
                  </a:moveTo>
                  <a:lnTo>
                    <a:pt x="26" y="43"/>
                  </a:lnTo>
                  <a:lnTo>
                    <a:pt x="26" y="45"/>
                  </a:lnTo>
                  <a:lnTo>
                    <a:pt x="26" y="45"/>
                  </a:lnTo>
                  <a:lnTo>
                    <a:pt x="26" y="45"/>
                  </a:lnTo>
                  <a:lnTo>
                    <a:pt x="26" y="45"/>
                  </a:lnTo>
                  <a:lnTo>
                    <a:pt x="26" y="46"/>
                  </a:lnTo>
                  <a:lnTo>
                    <a:pt x="26" y="46"/>
                  </a:lnTo>
                  <a:lnTo>
                    <a:pt x="25"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0" y="42"/>
                  </a:lnTo>
                  <a:lnTo>
                    <a:pt x="0" y="42"/>
                  </a:lnTo>
                  <a:lnTo>
                    <a:pt x="0" y="42"/>
                  </a:lnTo>
                  <a:lnTo>
                    <a:pt x="11" y="42"/>
                  </a:lnTo>
                  <a:lnTo>
                    <a:pt x="11" y="6"/>
                  </a:lnTo>
                  <a:lnTo>
                    <a:pt x="2" y="12"/>
                  </a:lnTo>
                  <a:lnTo>
                    <a:pt x="2" y="12"/>
                  </a:lnTo>
                  <a:lnTo>
                    <a:pt x="0" y="12"/>
                  </a:lnTo>
                  <a:lnTo>
                    <a:pt x="0" y="12"/>
                  </a:lnTo>
                  <a:lnTo>
                    <a:pt x="0" y="12"/>
                  </a:lnTo>
                  <a:lnTo>
                    <a:pt x="0" y="12"/>
                  </a:lnTo>
                  <a:lnTo>
                    <a:pt x="0" y="10"/>
                  </a:lnTo>
                  <a:lnTo>
                    <a:pt x="0" y="10"/>
                  </a:lnTo>
                  <a:lnTo>
                    <a:pt x="0" y="10"/>
                  </a:lnTo>
                  <a:lnTo>
                    <a:pt x="0" y="10"/>
                  </a:lnTo>
                  <a:lnTo>
                    <a:pt x="0" y="9"/>
                  </a:lnTo>
                  <a:lnTo>
                    <a:pt x="0" y="9"/>
                  </a:lnTo>
                  <a:lnTo>
                    <a:pt x="0" y="7"/>
                  </a:lnTo>
                  <a:lnTo>
                    <a:pt x="0" y="7"/>
                  </a:lnTo>
                  <a:lnTo>
                    <a:pt x="0" y="7"/>
                  </a:lnTo>
                  <a:lnTo>
                    <a:pt x="0" y="7"/>
                  </a:lnTo>
                  <a:lnTo>
                    <a:pt x="0" y="7"/>
                  </a:lnTo>
                  <a:lnTo>
                    <a:pt x="11" y="0"/>
                  </a:lnTo>
                  <a:lnTo>
                    <a:pt x="11" y="0"/>
                  </a:lnTo>
                  <a:lnTo>
                    <a:pt x="11" y="0"/>
                  </a:lnTo>
                  <a:lnTo>
                    <a:pt x="11" y="0"/>
                  </a:lnTo>
                  <a:lnTo>
                    <a:pt x="12" y="0"/>
                  </a:lnTo>
                  <a:lnTo>
                    <a:pt x="12" y="0"/>
                  </a:lnTo>
                  <a:lnTo>
                    <a:pt x="12" y="0"/>
                  </a:lnTo>
                  <a:lnTo>
                    <a:pt x="12" y="0"/>
                  </a:lnTo>
                  <a:lnTo>
                    <a:pt x="14" y="0"/>
                  </a:lnTo>
                  <a:lnTo>
                    <a:pt x="14" y="0"/>
                  </a:lnTo>
                  <a:lnTo>
                    <a:pt x="16" y="0"/>
                  </a:lnTo>
                  <a:lnTo>
                    <a:pt x="16" y="0"/>
                  </a:lnTo>
                  <a:lnTo>
                    <a:pt x="17" y="0"/>
                  </a:lnTo>
                  <a:lnTo>
                    <a:pt x="17" y="0"/>
                  </a:lnTo>
                  <a:lnTo>
                    <a:pt x="17" y="0"/>
                  </a:lnTo>
                  <a:lnTo>
                    <a:pt x="17" y="0"/>
                  </a:lnTo>
                  <a:lnTo>
                    <a:pt x="17" y="1"/>
                  </a:lnTo>
                  <a:lnTo>
                    <a:pt x="17" y="42"/>
                  </a:lnTo>
                  <a:lnTo>
                    <a:pt x="25" y="42"/>
                  </a:lnTo>
                  <a:lnTo>
                    <a:pt x="25" y="42"/>
                  </a:lnTo>
                  <a:lnTo>
                    <a:pt x="26" y="42"/>
                  </a:lnTo>
                  <a:lnTo>
                    <a:pt x="26" y="42"/>
                  </a:lnTo>
                  <a:lnTo>
                    <a:pt x="26" y="42"/>
                  </a:lnTo>
                  <a:lnTo>
                    <a:pt x="26" y="42"/>
                  </a:lnTo>
                  <a:lnTo>
                    <a:pt x="26" y="42"/>
                  </a:lnTo>
                  <a:lnTo>
                    <a:pt x="26" y="42"/>
                  </a:lnTo>
                  <a:lnTo>
                    <a:pt x="26" y="43"/>
                  </a:lnTo>
                  <a:lnTo>
                    <a:pt x="26"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5" name="Freeform 63"/>
            <p:cNvSpPr>
              <a:spLocks noEditPoints="1"/>
            </p:cNvSpPr>
            <p:nvPr/>
          </p:nvSpPr>
          <p:spPr bwMode="auto">
            <a:xfrm>
              <a:off x="3636" y="2108"/>
              <a:ext cx="14" cy="22"/>
            </a:xfrm>
            <a:custGeom>
              <a:avLst/>
              <a:gdLst/>
              <a:ahLst/>
              <a:cxnLst>
                <a:cxn ang="0">
                  <a:pos x="31" y="22"/>
                </a:cxn>
                <a:cxn ang="0">
                  <a:pos x="31" y="33"/>
                </a:cxn>
                <a:cxn ang="0">
                  <a:pos x="28" y="40"/>
                </a:cxn>
                <a:cxn ang="0">
                  <a:pos x="24" y="45"/>
                </a:cxn>
                <a:cxn ang="0">
                  <a:pos x="19" y="46"/>
                </a:cxn>
                <a:cxn ang="0">
                  <a:pos x="16" y="46"/>
                </a:cxn>
                <a:cxn ang="0">
                  <a:pos x="9" y="45"/>
                </a:cxn>
                <a:cxn ang="0">
                  <a:pos x="3" y="40"/>
                </a:cxn>
                <a:cxn ang="0">
                  <a:pos x="1" y="33"/>
                </a:cxn>
                <a:cxn ang="0">
                  <a:pos x="0" y="22"/>
                </a:cxn>
                <a:cxn ang="0">
                  <a:pos x="1" y="13"/>
                </a:cxn>
                <a:cxn ang="0">
                  <a:pos x="4" y="6"/>
                </a:cxn>
                <a:cxn ang="0">
                  <a:pos x="6" y="3"/>
                </a:cxn>
                <a:cxn ang="0">
                  <a:pos x="9" y="1"/>
                </a:cxn>
                <a:cxn ang="0">
                  <a:pos x="16" y="0"/>
                </a:cxn>
                <a:cxn ang="0">
                  <a:pos x="21" y="0"/>
                </a:cxn>
                <a:cxn ang="0">
                  <a:pos x="24" y="1"/>
                </a:cxn>
                <a:cxn ang="0">
                  <a:pos x="28" y="6"/>
                </a:cxn>
                <a:cxn ang="0">
                  <a:pos x="31" y="13"/>
                </a:cxn>
                <a:cxn ang="0">
                  <a:pos x="31" y="22"/>
                </a:cxn>
                <a:cxn ang="0">
                  <a:pos x="25" y="24"/>
                </a:cxn>
                <a:cxn ang="0">
                  <a:pos x="25" y="16"/>
                </a:cxn>
                <a:cxn ang="0">
                  <a:pos x="25" y="12"/>
                </a:cxn>
                <a:cxn ang="0">
                  <a:pos x="24" y="9"/>
                </a:cxn>
                <a:cxn ang="0">
                  <a:pos x="22" y="6"/>
                </a:cxn>
                <a:cxn ang="0">
                  <a:pos x="19" y="4"/>
                </a:cxn>
                <a:cxn ang="0">
                  <a:pos x="16" y="4"/>
                </a:cxn>
                <a:cxn ang="0">
                  <a:pos x="12" y="6"/>
                </a:cxn>
                <a:cxn ang="0">
                  <a:pos x="9" y="9"/>
                </a:cxn>
                <a:cxn ang="0">
                  <a:pos x="7" y="15"/>
                </a:cxn>
                <a:cxn ang="0">
                  <a:pos x="6" y="22"/>
                </a:cxn>
                <a:cxn ang="0">
                  <a:pos x="7" y="31"/>
                </a:cxn>
                <a:cxn ang="0">
                  <a:pos x="9" y="37"/>
                </a:cxn>
                <a:cxn ang="0">
                  <a:pos x="12" y="40"/>
                </a:cxn>
                <a:cxn ang="0">
                  <a:pos x="16" y="42"/>
                </a:cxn>
                <a:cxn ang="0">
                  <a:pos x="19" y="40"/>
                </a:cxn>
                <a:cxn ang="0">
                  <a:pos x="22" y="39"/>
                </a:cxn>
                <a:cxn ang="0">
                  <a:pos x="24" y="36"/>
                </a:cxn>
                <a:cxn ang="0">
                  <a:pos x="25" y="33"/>
                </a:cxn>
                <a:cxn ang="0">
                  <a:pos x="25" y="28"/>
                </a:cxn>
                <a:cxn ang="0">
                  <a:pos x="25" y="24"/>
                </a:cxn>
              </a:cxnLst>
              <a:rect l="0" t="0" r="r" b="b"/>
              <a:pathLst>
                <a:path w="31" h="46">
                  <a:moveTo>
                    <a:pt x="31" y="22"/>
                  </a:moveTo>
                  <a:lnTo>
                    <a:pt x="31" y="22"/>
                  </a:lnTo>
                  <a:lnTo>
                    <a:pt x="31" y="33"/>
                  </a:lnTo>
                  <a:lnTo>
                    <a:pt x="31" y="33"/>
                  </a:lnTo>
                  <a:lnTo>
                    <a:pt x="28" y="40"/>
                  </a:lnTo>
                  <a:lnTo>
                    <a:pt x="28" y="40"/>
                  </a:lnTo>
                  <a:lnTo>
                    <a:pt x="27" y="43"/>
                  </a:lnTo>
                  <a:lnTo>
                    <a:pt x="24" y="45"/>
                  </a:lnTo>
                  <a:lnTo>
                    <a:pt x="24" y="45"/>
                  </a:lnTo>
                  <a:lnTo>
                    <a:pt x="19" y="46"/>
                  </a:lnTo>
                  <a:lnTo>
                    <a:pt x="16" y="46"/>
                  </a:lnTo>
                  <a:lnTo>
                    <a:pt x="16" y="46"/>
                  </a:lnTo>
                  <a:lnTo>
                    <a:pt x="9" y="45"/>
                  </a:lnTo>
                  <a:lnTo>
                    <a:pt x="9" y="45"/>
                  </a:lnTo>
                  <a:lnTo>
                    <a:pt x="6" y="43"/>
                  </a:lnTo>
                  <a:lnTo>
                    <a:pt x="3" y="40"/>
                  </a:lnTo>
                  <a:lnTo>
                    <a:pt x="3" y="40"/>
                  </a:lnTo>
                  <a:lnTo>
                    <a:pt x="1" y="33"/>
                  </a:lnTo>
                  <a:lnTo>
                    <a:pt x="1" y="33"/>
                  </a:lnTo>
                  <a:lnTo>
                    <a:pt x="0" y="22"/>
                  </a:lnTo>
                  <a:lnTo>
                    <a:pt x="0" y="22"/>
                  </a:lnTo>
                  <a:lnTo>
                    <a:pt x="1" y="13"/>
                  </a:lnTo>
                  <a:lnTo>
                    <a:pt x="1" y="13"/>
                  </a:lnTo>
                  <a:lnTo>
                    <a:pt x="4" y="6"/>
                  </a:lnTo>
                  <a:lnTo>
                    <a:pt x="4" y="6"/>
                  </a:lnTo>
                  <a:lnTo>
                    <a:pt x="6" y="3"/>
                  </a:lnTo>
                  <a:lnTo>
                    <a:pt x="9" y="1"/>
                  </a:lnTo>
                  <a:lnTo>
                    <a:pt x="9" y="1"/>
                  </a:lnTo>
                  <a:lnTo>
                    <a:pt x="12" y="0"/>
                  </a:lnTo>
                  <a:lnTo>
                    <a:pt x="16" y="0"/>
                  </a:lnTo>
                  <a:lnTo>
                    <a:pt x="16" y="0"/>
                  </a:lnTo>
                  <a:lnTo>
                    <a:pt x="21" y="0"/>
                  </a:lnTo>
                  <a:lnTo>
                    <a:pt x="24" y="1"/>
                  </a:lnTo>
                  <a:lnTo>
                    <a:pt x="24" y="1"/>
                  </a:lnTo>
                  <a:lnTo>
                    <a:pt x="27" y="3"/>
                  </a:lnTo>
                  <a:lnTo>
                    <a:pt x="28" y="6"/>
                  </a:lnTo>
                  <a:lnTo>
                    <a:pt x="28" y="6"/>
                  </a:lnTo>
                  <a:lnTo>
                    <a:pt x="31" y="13"/>
                  </a:lnTo>
                  <a:lnTo>
                    <a:pt x="31" y="13"/>
                  </a:lnTo>
                  <a:lnTo>
                    <a:pt x="31" y="22"/>
                  </a:lnTo>
                  <a:lnTo>
                    <a:pt x="31" y="22"/>
                  </a:lnTo>
                  <a:close/>
                  <a:moveTo>
                    <a:pt x="25" y="24"/>
                  </a:moveTo>
                  <a:lnTo>
                    <a:pt x="25" y="24"/>
                  </a:lnTo>
                  <a:lnTo>
                    <a:pt x="25" y="16"/>
                  </a:lnTo>
                  <a:lnTo>
                    <a:pt x="25" y="16"/>
                  </a:lnTo>
                  <a:lnTo>
                    <a:pt x="25" y="12"/>
                  </a:lnTo>
                  <a:lnTo>
                    <a:pt x="25" y="12"/>
                  </a:lnTo>
                  <a:lnTo>
                    <a:pt x="24" y="9"/>
                  </a:lnTo>
                  <a:lnTo>
                    <a:pt x="24" y="9"/>
                  </a:lnTo>
                  <a:lnTo>
                    <a:pt x="22" y="6"/>
                  </a:lnTo>
                  <a:lnTo>
                    <a:pt x="22" y="6"/>
                  </a:lnTo>
                  <a:lnTo>
                    <a:pt x="19" y="4"/>
                  </a:lnTo>
                  <a:lnTo>
                    <a:pt x="19" y="4"/>
                  </a:lnTo>
                  <a:lnTo>
                    <a:pt x="16" y="4"/>
                  </a:lnTo>
                  <a:lnTo>
                    <a:pt x="16" y="4"/>
                  </a:lnTo>
                  <a:lnTo>
                    <a:pt x="12" y="6"/>
                  </a:lnTo>
                  <a:lnTo>
                    <a:pt x="12" y="6"/>
                  </a:lnTo>
                  <a:lnTo>
                    <a:pt x="9" y="9"/>
                  </a:lnTo>
                  <a:lnTo>
                    <a:pt x="9" y="9"/>
                  </a:lnTo>
                  <a:lnTo>
                    <a:pt x="7" y="15"/>
                  </a:lnTo>
                  <a:lnTo>
                    <a:pt x="7" y="15"/>
                  </a:lnTo>
                  <a:lnTo>
                    <a:pt x="6" y="22"/>
                  </a:lnTo>
                  <a:lnTo>
                    <a:pt x="6" y="22"/>
                  </a:lnTo>
                  <a:lnTo>
                    <a:pt x="7" y="31"/>
                  </a:lnTo>
                  <a:lnTo>
                    <a:pt x="7" y="31"/>
                  </a:lnTo>
                  <a:lnTo>
                    <a:pt x="9" y="37"/>
                  </a:lnTo>
                  <a:lnTo>
                    <a:pt x="9" y="37"/>
                  </a:lnTo>
                  <a:lnTo>
                    <a:pt x="12" y="40"/>
                  </a:lnTo>
                  <a:lnTo>
                    <a:pt x="12" y="40"/>
                  </a:lnTo>
                  <a:lnTo>
                    <a:pt x="16" y="42"/>
                  </a:lnTo>
                  <a:lnTo>
                    <a:pt x="16" y="42"/>
                  </a:lnTo>
                  <a:lnTo>
                    <a:pt x="19" y="40"/>
                  </a:lnTo>
                  <a:lnTo>
                    <a:pt x="19" y="40"/>
                  </a:lnTo>
                  <a:lnTo>
                    <a:pt x="22" y="39"/>
                  </a:lnTo>
                  <a:lnTo>
                    <a:pt x="22" y="39"/>
                  </a:lnTo>
                  <a:lnTo>
                    <a:pt x="24" y="36"/>
                  </a:lnTo>
                  <a:lnTo>
                    <a:pt x="24" y="36"/>
                  </a:lnTo>
                  <a:lnTo>
                    <a:pt x="25" y="33"/>
                  </a:lnTo>
                  <a:lnTo>
                    <a:pt x="25"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6" name="Freeform 64"/>
            <p:cNvSpPr>
              <a:spLocks/>
            </p:cNvSpPr>
            <p:nvPr/>
          </p:nvSpPr>
          <p:spPr bwMode="auto">
            <a:xfrm>
              <a:off x="3866" y="1943"/>
              <a:ext cx="11" cy="21"/>
            </a:xfrm>
            <a:custGeom>
              <a:avLst/>
              <a:gdLst/>
              <a:ahLst/>
              <a:cxnLst>
                <a:cxn ang="0">
                  <a:pos x="26" y="43"/>
                </a:cxn>
                <a:cxn ang="0">
                  <a:pos x="26" y="45"/>
                </a:cxn>
                <a:cxn ang="0">
                  <a:pos x="26" y="45"/>
                </a:cxn>
                <a:cxn ang="0">
                  <a:pos x="26" y="45"/>
                </a:cxn>
                <a:cxn ang="0">
                  <a:pos x="2" y="45"/>
                </a:cxn>
                <a:cxn ang="0">
                  <a:pos x="0" y="45"/>
                </a:cxn>
                <a:cxn ang="0">
                  <a:pos x="0" y="45"/>
                </a:cxn>
                <a:cxn ang="0">
                  <a:pos x="0" y="45"/>
                </a:cxn>
                <a:cxn ang="0">
                  <a:pos x="0" y="43"/>
                </a:cxn>
                <a:cxn ang="0">
                  <a:pos x="0" y="42"/>
                </a:cxn>
                <a:cxn ang="0">
                  <a:pos x="0" y="42"/>
                </a:cxn>
                <a:cxn ang="0">
                  <a:pos x="0" y="40"/>
                </a:cxn>
                <a:cxn ang="0">
                  <a:pos x="2" y="40"/>
                </a:cxn>
                <a:cxn ang="0">
                  <a:pos x="11" y="6"/>
                </a:cxn>
                <a:cxn ang="0">
                  <a:pos x="2" y="10"/>
                </a:cxn>
                <a:cxn ang="0">
                  <a:pos x="0" y="12"/>
                </a:cxn>
                <a:cxn ang="0">
                  <a:pos x="0" y="12"/>
                </a:cxn>
                <a:cxn ang="0">
                  <a:pos x="0" y="10"/>
                </a:cxn>
                <a:cxn ang="0">
                  <a:pos x="0" y="9"/>
                </a:cxn>
                <a:cxn ang="0">
                  <a:pos x="0" y="7"/>
                </a:cxn>
                <a:cxn ang="0">
                  <a:pos x="0" y="7"/>
                </a:cxn>
                <a:cxn ang="0">
                  <a:pos x="0" y="7"/>
                </a:cxn>
                <a:cxn ang="0">
                  <a:pos x="11" y="0"/>
                </a:cxn>
                <a:cxn ang="0">
                  <a:pos x="12" y="0"/>
                </a:cxn>
                <a:cxn ang="0">
                  <a:pos x="12" y="0"/>
                </a:cxn>
                <a:cxn ang="0">
                  <a:pos x="12" y="0"/>
                </a:cxn>
                <a:cxn ang="0">
                  <a:pos x="14" y="0"/>
                </a:cxn>
                <a:cxn ang="0">
                  <a:pos x="15" y="0"/>
                </a:cxn>
                <a:cxn ang="0">
                  <a:pos x="17" y="0"/>
                </a:cxn>
                <a:cxn ang="0">
                  <a:pos x="17" y="0"/>
                </a:cxn>
                <a:cxn ang="0">
                  <a:pos x="17" y="0"/>
                </a:cxn>
                <a:cxn ang="0">
                  <a:pos x="26" y="40"/>
                </a:cxn>
                <a:cxn ang="0">
                  <a:pos x="26" y="40"/>
                </a:cxn>
                <a:cxn ang="0">
                  <a:pos x="26" y="42"/>
                </a:cxn>
                <a:cxn ang="0">
                  <a:pos x="26" y="42"/>
                </a:cxn>
                <a:cxn ang="0">
                  <a:pos x="26" y="43"/>
                </a:cxn>
              </a:cxnLst>
              <a:rect l="0" t="0" r="r" b="b"/>
              <a:pathLst>
                <a:path w="26" h="45">
                  <a:moveTo>
                    <a:pt x="26" y="43"/>
                  </a:moveTo>
                  <a:lnTo>
                    <a:pt x="26" y="43"/>
                  </a:lnTo>
                  <a:lnTo>
                    <a:pt x="26" y="45"/>
                  </a:lnTo>
                  <a:lnTo>
                    <a:pt x="26" y="45"/>
                  </a:lnTo>
                  <a:lnTo>
                    <a:pt x="26" y="45"/>
                  </a:lnTo>
                  <a:lnTo>
                    <a:pt x="26" y="45"/>
                  </a:lnTo>
                  <a:lnTo>
                    <a:pt x="26" y="45"/>
                  </a:lnTo>
                  <a:lnTo>
                    <a:pt x="26" y="45"/>
                  </a:lnTo>
                  <a:lnTo>
                    <a:pt x="26" y="45"/>
                  </a:lnTo>
                  <a:lnTo>
                    <a:pt x="2" y="45"/>
                  </a:lnTo>
                  <a:lnTo>
                    <a:pt x="2" y="45"/>
                  </a:lnTo>
                  <a:lnTo>
                    <a:pt x="0" y="45"/>
                  </a:lnTo>
                  <a:lnTo>
                    <a:pt x="0" y="45"/>
                  </a:lnTo>
                  <a:lnTo>
                    <a:pt x="0" y="45"/>
                  </a:lnTo>
                  <a:lnTo>
                    <a:pt x="0" y="45"/>
                  </a:lnTo>
                  <a:lnTo>
                    <a:pt x="0" y="45"/>
                  </a:lnTo>
                  <a:lnTo>
                    <a:pt x="0" y="45"/>
                  </a:lnTo>
                  <a:lnTo>
                    <a:pt x="0" y="43"/>
                  </a:lnTo>
                  <a:lnTo>
                    <a:pt x="0" y="43"/>
                  </a:lnTo>
                  <a:lnTo>
                    <a:pt x="0" y="42"/>
                  </a:lnTo>
                  <a:lnTo>
                    <a:pt x="0" y="42"/>
                  </a:lnTo>
                  <a:lnTo>
                    <a:pt x="0" y="42"/>
                  </a:lnTo>
                  <a:lnTo>
                    <a:pt x="0" y="42"/>
                  </a:lnTo>
                  <a:lnTo>
                    <a:pt x="0" y="40"/>
                  </a:lnTo>
                  <a:lnTo>
                    <a:pt x="0" y="40"/>
                  </a:lnTo>
                  <a:lnTo>
                    <a:pt x="2" y="40"/>
                  </a:lnTo>
                  <a:lnTo>
                    <a:pt x="11" y="40"/>
                  </a:lnTo>
                  <a:lnTo>
                    <a:pt x="11" y="6"/>
                  </a:lnTo>
                  <a:lnTo>
                    <a:pt x="2" y="10"/>
                  </a:lnTo>
                  <a:lnTo>
                    <a:pt x="2" y="10"/>
                  </a:lnTo>
                  <a:lnTo>
                    <a:pt x="0" y="12"/>
                  </a:lnTo>
                  <a:lnTo>
                    <a:pt x="0" y="12"/>
                  </a:lnTo>
                  <a:lnTo>
                    <a:pt x="0" y="12"/>
                  </a:lnTo>
                  <a:lnTo>
                    <a:pt x="0" y="12"/>
                  </a:lnTo>
                  <a:lnTo>
                    <a:pt x="0" y="10"/>
                  </a:lnTo>
                  <a:lnTo>
                    <a:pt x="0" y="10"/>
                  </a:lnTo>
                  <a:lnTo>
                    <a:pt x="0" y="9"/>
                  </a:lnTo>
                  <a:lnTo>
                    <a:pt x="0" y="9"/>
                  </a:lnTo>
                  <a:lnTo>
                    <a:pt x="0" y="7"/>
                  </a:lnTo>
                  <a:lnTo>
                    <a:pt x="0" y="7"/>
                  </a:lnTo>
                  <a:lnTo>
                    <a:pt x="0" y="7"/>
                  </a:lnTo>
                  <a:lnTo>
                    <a:pt x="0" y="7"/>
                  </a:lnTo>
                  <a:lnTo>
                    <a:pt x="0" y="7"/>
                  </a:lnTo>
                  <a:lnTo>
                    <a:pt x="0" y="7"/>
                  </a:lnTo>
                  <a:lnTo>
                    <a:pt x="0" y="6"/>
                  </a:lnTo>
                  <a:lnTo>
                    <a:pt x="11" y="0"/>
                  </a:lnTo>
                  <a:lnTo>
                    <a:pt x="11" y="0"/>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7" y="0"/>
                  </a:lnTo>
                  <a:lnTo>
                    <a:pt x="17" y="40"/>
                  </a:lnTo>
                  <a:lnTo>
                    <a:pt x="26" y="40"/>
                  </a:lnTo>
                  <a:lnTo>
                    <a:pt x="26" y="40"/>
                  </a:lnTo>
                  <a:lnTo>
                    <a:pt x="26" y="40"/>
                  </a:lnTo>
                  <a:lnTo>
                    <a:pt x="26" y="40"/>
                  </a:lnTo>
                  <a:lnTo>
                    <a:pt x="26" y="42"/>
                  </a:lnTo>
                  <a:lnTo>
                    <a:pt x="26" y="42"/>
                  </a:lnTo>
                  <a:lnTo>
                    <a:pt x="26" y="42"/>
                  </a:lnTo>
                  <a:lnTo>
                    <a:pt x="26" y="42"/>
                  </a:lnTo>
                  <a:lnTo>
                    <a:pt x="26" y="43"/>
                  </a:lnTo>
                  <a:lnTo>
                    <a:pt x="26"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7" name="Freeform 65"/>
            <p:cNvSpPr>
              <a:spLocks noEditPoints="1"/>
            </p:cNvSpPr>
            <p:nvPr/>
          </p:nvSpPr>
          <p:spPr bwMode="auto">
            <a:xfrm>
              <a:off x="3844" y="1986"/>
              <a:ext cx="13" cy="22"/>
            </a:xfrm>
            <a:custGeom>
              <a:avLst/>
              <a:gdLst/>
              <a:ahLst/>
              <a:cxnLst>
                <a:cxn ang="0">
                  <a:pos x="32" y="24"/>
                </a:cxn>
                <a:cxn ang="0">
                  <a:pos x="32" y="35"/>
                </a:cxn>
                <a:cxn ang="0">
                  <a:pos x="29" y="42"/>
                </a:cxn>
                <a:cxn ang="0">
                  <a:pos x="24" y="47"/>
                </a:cxn>
                <a:cxn ang="0">
                  <a:pos x="20" y="48"/>
                </a:cxn>
                <a:cxn ang="0">
                  <a:pos x="17" y="48"/>
                </a:cxn>
                <a:cxn ang="0">
                  <a:pos x="9" y="47"/>
                </a:cxn>
                <a:cxn ang="0">
                  <a:pos x="6" y="45"/>
                </a:cxn>
                <a:cxn ang="0">
                  <a:pos x="3" y="42"/>
                </a:cxn>
                <a:cxn ang="0">
                  <a:pos x="2" y="35"/>
                </a:cxn>
                <a:cxn ang="0">
                  <a:pos x="0" y="24"/>
                </a:cxn>
                <a:cxn ang="0">
                  <a:pos x="2" y="15"/>
                </a:cxn>
                <a:cxn ang="0">
                  <a:pos x="5" y="8"/>
                </a:cxn>
                <a:cxn ang="0">
                  <a:pos x="9" y="3"/>
                </a:cxn>
                <a:cxn ang="0">
                  <a:pos x="12" y="2"/>
                </a:cxn>
                <a:cxn ang="0">
                  <a:pos x="17" y="0"/>
                </a:cxn>
                <a:cxn ang="0">
                  <a:pos x="24" y="2"/>
                </a:cxn>
                <a:cxn ang="0">
                  <a:pos x="29" y="8"/>
                </a:cxn>
                <a:cxn ang="0">
                  <a:pos x="32" y="14"/>
                </a:cxn>
                <a:cxn ang="0">
                  <a:pos x="32" y="24"/>
                </a:cxn>
                <a:cxn ang="0">
                  <a:pos x="26" y="24"/>
                </a:cxn>
                <a:cxn ang="0">
                  <a:pos x="26" y="18"/>
                </a:cxn>
                <a:cxn ang="0">
                  <a:pos x="26" y="14"/>
                </a:cxn>
                <a:cxn ang="0">
                  <a:pos x="24" y="11"/>
                </a:cxn>
                <a:cxn ang="0">
                  <a:pos x="23" y="8"/>
                </a:cxn>
                <a:cxn ang="0">
                  <a:pos x="20" y="6"/>
                </a:cxn>
                <a:cxn ang="0">
                  <a:pos x="17" y="6"/>
                </a:cxn>
                <a:cxn ang="0">
                  <a:pos x="12" y="8"/>
                </a:cxn>
                <a:cxn ang="0">
                  <a:pos x="9" y="11"/>
                </a:cxn>
                <a:cxn ang="0">
                  <a:pos x="8" y="17"/>
                </a:cxn>
                <a:cxn ang="0">
                  <a:pos x="6" y="24"/>
                </a:cxn>
                <a:cxn ang="0">
                  <a:pos x="8" y="33"/>
                </a:cxn>
                <a:cxn ang="0">
                  <a:pos x="9" y="39"/>
                </a:cxn>
                <a:cxn ang="0">
                  <a:pos x="12" y="42"/>
                </a:cxn>
                <a:cxn ang="0">
                  <a:pos x="17" y="44"/>
                </a:cxn>
                <a:cxn ang="0">
                  <a:pos x="20" y="42"/>
                </a:cxn>
                <a:cxn ang="0">
                  <a:pos x="23" y="41"/>
                </a:cxn>
                <a:cxn ang="0">
                  <a:pos x="24" y="38"/>
                </a:cxn>
                <a:cxn ang="0">
                  <a:pos x="26" y="35"/>
                </a:cxn>
                <a:cxn ang="0">
                  <a:pos x="26" y="30"/>
                </a:cxn>
                <a:cxn ang="0">
                  <a:pos x="26" y="24"/>
                </a:cxn>
              </a:cxnLst>
              <a:rect l="0" t="0" r="r" b="b"/>
              <a:pathLst>
                <a:path w="32" h="48">
                  <a:moveTo>
                    <a:pt x="32" y="24"/>
                  </a:moveTo>
                  <a:lnTo>
                    <a:pt x="32" y="24"/>
                  </a:lnTo>
                  <a:lnTo>
                    <a:pt x="32" y="35"/>
                  </a:lnTo>
                  <a:lnTo>
                    <a:pt x="32" y="35"/>
                  </a:lnTo>
                  <a:lnTo>
                    <a:pt x="29" y="42"/>
                  </a:lnTo>
                  <a:lnTo>
                    <a:pt x="29" y="42"/>
                  </a:lnTo>
                  <a:lnTo>
                    <a:pt x="27" y="44"/>
                  </a:lnTo>
                  <a:lnTo>
                    <a:pt x="24" y="47"/>
                  </a:lnTo>
                  <a:lnTo>
                    <a:pt x="24" y="47"/>
                  </a:lnTo>
                  <a:lnTo>
                    <a:pt x="20" y="48"/>
                  </a:lnTo>
                  <a:lnTo>
                    <a:pt x="17" y="48"/>
                  </a:lnTo>
                  <a:lnTo>
                    <a:pt x="17" y="48"/>
                  </a:lnTo>
                  <a:lnTo>
                    <a:pt x="12" y="48"/>
                  </a:lnTo>
                  <a:lnTo>
                    <a:pt x="9" y="47"/>
                  </a:lnTo>
                  <a:lnTo>
                    <a:pt x="9" y="47"/>
                  </a:lnTo>
                  <a:lnTo>
                    <a:pt x="6" y="45"/>
                  </a:lnTo>
                  <a:lnTo>
                    <a:pt x="3" y="42"/>
                  </a:lnTo>
                  <a:lnTo>
                    <a:pt x="3" y="42"/>
                  </a:lnTo>
                  <a:lnTo>
                    <a:pt x="2" y="35"/>
                  </a:lnTo>
                  <a:lnTo>
                    <a:pt x="2" y="35"/>
                  </a:lnTo>
                  <a:lnTo>
                    <a:pt x="0" y="24"/>
                  </a:lnTo>
                  <a:lnTo>
                    <a:pt x="0" y="24"/>
                  </a:lnTo>
                  <a:lnTo>
                    <a:pt x="2" y="15"/>
                  </a:lnTo>
                  <a:lnTo>
                    <a:pt x="2" y="15"/>
                  </a:lnTo>
                  <a:lnTo>
                    <a:pt x="5" y="8"/>
                  </a:lnTo>
                  <a:lnTo>
                    <a:pt x="5" y="8"/>
                  </a:lnTo>
                  <a:lnTo>
                    <a:pt x="6" y="5"/>
                  </a:lnTo>
                  <a:lnTo>
                    <a:pt x="9" y="3"/>
                  </a:lnTo>
                  <a:lnTo>
                    <a:pt x="9" y="3"/>
                  </a:lnTo>
                  <a:lnTo>
                    <a:pt x="12" y="2"/>
                  </a:lnTo>
                  <a:lnTo>
                    <a:pt x="17" y="0"/>
                  </a:lnTo>
                  <a:lnTo>
                    <a:pt x="17" y="0"/>
                  </a:lnTo>
                  <a:lnTo>
                    <a:pt x="24" y="2"/>
                  </a:lnTo>
                  <a:lnTo>
                    <a:pt x="24" y="2"/>
                  </a:lnTo>
                  <a:lnTo>
                    <a:pt x="27" y="5"/>
                  </a:lnTo>
                  <a:lnTo>
                    <a:pt x="29" y="8"/>
                  </a:lnTo>
                  <a:lnTo>
                    <a:pt x="29" y="8"/>
                  </a:lnTo>
                  <a:lnTo>
                    <a:pt x="32" y="14"/>
                  </a:lnTo>
                  <a:lnTo>
                    <a:pt x="32" y="14"/>
                  </a:lnTo>
                  <a:lnTo>
                    <a:pt x="32" y="24"/>
                  </a:lnTo>
                  <a:lnTo>
                    <a:pt x="32" y="24"/>
                  </a:lnTo>
                  <a:close/>
                  <a:moveTo>
                    <a:pt x="26" y="24"/>
                  </a:moveTo>
                  <a:lnTo>
                    <a:pt x="26" y="24"/>
                  </a:lnTo>
                  <a:lnTo>
                    <a:pt x="26" y="18"/>
                  </a:lnTo>
                  <a:lnTo>
                    <a:pt x="26" y="18"/>
                  </a:lnTo>
                  <a:lnTo>
                    <a:pt x="26" y="14"/>
                  </a:lnTo>
                  <a:lnTo>
                    <a:pt x="26" y="14"/>
                  </a:lnTo>
                  <a:lnTo>
                    <a:pt x="24" y="11"/>
                  </a:lnTo>
                  <a:lnTo>
                    <a:pt x="24" y="11"/>
                  </a:lnTo>
                  <a:lnTo>
                    <a:pt x="23" y="8"/>
                  </a:lnTo>
                  <a:lnTo>
                    <a:pt x="23" y="8"/>
                  </a:lnTo>
                  <a:lnTo>
                    <a:pt x="20" y="6"/>
                  </a:lnTo>
                  <a:lnTo>
                    <a:pt x="20" y="6"/>
                  </a:lnTo>
                  <a:lnTo>
                    <a:pt x="17" y="6"/>
                  </a:lnTo>
                  <a:lnTo>
                    <a:pt x="17" y="6"/>
                  </a:lnTo>
                  <a:lnTo>
                    <a:pt x="12" y="8"/>
                  </a:lnTo>
                  <a:lnTo>
                    <a:pt x="12" y="8"/>
                  </a:lnTo>
                  <a:lnTo>
                    <a:pt x="9" y="11"/>
                  </a:lnTo>
                  <a:lnTo>
                    <a:pt x="9" y="11"/>
                  </a:lnTo>
                  <a:lnTo>
                    <a:pt x="8" y="17"/>
                  </a:lnTo>
                  <a:lnTo>
                    <a:pt x="8" y="17"/>
                  </a:lnTo>
                  <a:lnTo>
                    <a:pt x="6" y="24"/>
                  </a:lnTo>
                  <a:lnTo>
                    <a:pt x="6" y="24"/>
                  </a:lnTo>
                  <a:lnTo>
                    <a:pt x="8" y="33"/>
                  </a:lnTo>
                  <a:lnTo>
                    <a:pt x="8" y="33"/>
                  </a:lnTo>
                  <a:lnTo>
                    <a:pt x="9" y="39"/>
                  </a:lnTo>
                  <a:lnTo>
                    <a:pt x="9" y="39"/>
                  </a:lnTo>
                  <a:lnTo>
                    <a:pt x="12" y="42"/>
                  </a:lnTo>
                  <a:lnTo>
                    <a:pt x="12" y="42"/>
                  </a:lnTo>
                  <a:lnTo>
                    <a:pt x="17" y="44"/>
                  </a:lnTo>
                  <a:lnTo>
                    <a:pt x="17" y="44"/>
                  </a:lnTo>
                  <a:lnTo>
                    <a:pt x="20" y="42"/>
                  </a:lnTo>
                  <a:lnTo>
                    <a:pt x="20" y="42"/>
                  </a:lnTo>
                  <a:lnTo>
                    <a:pt x="23" y="41"/>
                  </a:lnTo>
                  <a:lnTo>
                    <a:pt x="23" y="41"/>
                  </a:lnTo>
                  <a:lnTo>
                    <a:pt x="24" y="38"/>
                  </a:lnTo>
                  <a:lnTo>
                    <a:pt x="24" y="38"/>
                  </a:lnTo>
                  <a:lnTo>
                    <a:pt x="26" y="35"/>
                  </a:lnTo>
                  <a:lnTo>
                    <a:pt x="26" y="35"/>
                  </a:lnTo>
                  <a:lnTo>
                    <a:pt x="26" y="30"/>
                  </a:lnTo>
                  <a:lnTo>
                    <a:pt x="26"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8" name="Freeform 66"/>
            <p:cNvSpPr>
              <a:spLocks/>
            </p:cNvSpPr>
            <p:nvPr/>
          </p:nvSpPr>
          <p:spPr bwMode="auto">
            <a:xfrm>
              <a:off x="3866" y="1985"/>
              <a:ext cx="11" cy="21"/>
            </a:xfrm>
            <a:custGeom>
              <a:avLst/>
              <a:gdLst/>
              <a:ahLst/>
              <a:cxnLst>
                <a:cxn ang="0">
                  <a:pos x="26" y="44"/>
                </a:cxn>
                <a:cxn ang="0">
                  <a:pos x="26" y="45"/>
                </a:cxn>
                <a:cxn ang="0">
                  <a:pos x="26" y="45"/>
                </a:cxn>
                <a:cxn ang="0">
                  <a:pos x="26" y="47"/>
                </a:cxn>
                <a:cxn ang="0">
                  <a:pos x="2" y="47"/>
                </a:cxn>
                <a:cxn ang="0">
                  <a:pos x="0" y="47"/>
                </a:cxn>
                <a:cxn ang="0">
                  <a:pos x="0" y="45"/>
                </a:cxn>
                <a:cxn ang="0">
                  <a:pos x="0" y="45"/>
                </a:cxn>
                <a:cxn ang="0">
                  <a:pos x="0" y="44"/>
                </a:cxn>
                <a:cxn ang="0">
                  <a:pos x="0" y="42"/>
                </a:cxn>
                <a:cxn ang="0">
                  <a:pos x="0" y="42"/>
                </a:cxn>
                <a:cxn ang="0">
                  <a:pos x="0" y="41"/>
                </a:cxn>
                <a:cxn ang="0">
                  <a:pos x="2" y="41"/>
                </a:cxn>
                <a:cxn ang="0">
                  <a:pos x="11" y="6"/>
                </a:cxn>
                <a:cxn ang="0">
                  <a:pos x="2" y="12"/>
                </a:cxn>
                <a:cxn ang="0">
                  <a:pos x="0" y="12"/>
                </a:cxn>
                <a:cxn ang="0">
                  <a:pos x="0" y="12"/>
                </a:cxn>
                <a:cxn ang="0">
                  <a:pos x="0" y="11"/>
                </a:cxn>
                <a:cxn ang="0">
                  <a:pos x="0" y="9"/>
                </a:cxn>
                <a:cxn ang="0">
                  <a:pos x="0" y="9"/>
                </a:cxn>
                <a:cxn ang="0">
                  <a:pos x="0" y="8"/>
                </a:cxn>
                <a:cxn ang="0">
                  <a:pos x="0" y="8"/>
                </a:cxn>
                <a:cxn ang="0">
                  <a:pos x="11" y="0"/>
                </a:cxn>
                <a:cxn ang="0">
                  <a:pos x="12" y="0"/>
                </a:cxn>
                <a:cxn ang="0">
                  <a:pos x="12" y="0"/>
                </a:cxn>
                <a:cxn ang="0">
                  <a:pos x="12" y="0"/>
                </a:cxn>
                <a:cxn ang="0">
                  <a:pos x="14" y="0"/>
                </a:cxn>
                <a:cxn ang="0">
                  <a:pos x="15" y="0"/>
                </a:cxn>
                <a:cxn ang="0">
                  <a:pos x="17" y="0"/>
                </a:cxn>
                <a:cxn ang="0">
                  <a:pos x="17" y="0"/>
                </a:cxn>
                <a:cxn ang="0">
                  <a:pos x="17" y="0"/>
                </a:cxn>
                <a:cxn ang="0">
                  <a:pos x="26" y="41"/>
                </a:cxn>
                <a:cxn ang="0">
                  <a:pos x="26" y="41"/>
                </a:cxn>
                <a:cxn ang="0">
                  <a:pos x="26" y="42"/>
                </a:cxn>
                <a:cxn ang="0">
                  <a:pos x="26" y="42"/>
                </a:cxn>
                <a:cxn ang="0">
                  <a:pos x="26" y="44"/>
                </a:cxn>
              </a:cxnLst>
              <a:rect l="0" t="0" r="r" b="b"/>
              <a:pathLst>
                <a:path w="26" h="47">
                  <a:moveTo>
                    <a:pt x="26" y="44"/>
                  </a:moveTo>
                  <a:lnTo>
                    <a:pt x="26" y="44"/>
                  </a:lnTo>
                  <a:lnTo>
                    <a:pt x="26" y="45"/>
                  </a:lnTo>
                  <a:lnTo>
                    <a:pt x="26" y="45"/>
                  </a:lnTo>
                  <a:lnTo>
                    <a:pt x="26" y="45"/>
                  </a:lnTo>
                  <a:lnTo>
                    <a:pt x="26" y="45"/>
                  </a:lnTo>
                  <a:lnTo>
                    <a:pt x="26" y="47"/>
                  </a:lnTo>
                  <a:lnTo>
                    <a:pt x="26" y="47"/>
                  </a:lnTo>
                  <a:lnTo>
                    <a:pt x="26" y="47"/>
                  </a:lnTo>
                  <a:lnTo>
                    <a:pt x="2" y="47"/>
                  </a:lnTo>
                  <a:lnTo>
                    <a:pt x="2" y="47"/>
                  </a:lnTo>
                  <a:lnTo>
                    <a:pt x="0" y="47"/>
                  </a:lnTo>
                  <a:lnTo>
                    <a:pt x="0" y="47"/>
                  </a:lnTo>
                  <a:lnTo>
                    <a:pt x="0" y="45"/>
                  </a:lnTo>
                  <a:lnTo>
                    <a:pt x="0" y="45"/>
                  </a:lnTo>
                  <a:lnTo>
                    <a:pt x="0" y="45"/>
                  </a:lnTo>
                  <a:lnTo>
                    <a:pt x="0" y="45"/>
                  </a:lnTo>
                  <a:lnTo>
                    <a:pt x="0" y="44"/>
                  </a:lnTo>
                  <a:lnTo>
                    <a:pt x="0" y="44"/>
                  </a:lnTo>
                  <a:lnTo>
                    <a:pt x="0" y="42"/>
                  </a:lnTo>
                  <a:lnTo>
                    <a:pt x="0" y="42"/>
                  </a:lnTo>
                  <a:lnTo>
                    <a:pt x="0" y="42"/>
                  </a:lnTo>
                  <a:lnTo>
                    <a:pt x="0" y="42"/>
                  </a:lnTo>
                  <a:lnTo>
                    <a:pt x="0" y="41"/>
                  </a:lnTo>
                  <a:lnTo>
                    <a:pt x="0" y="41"/>
                  </a:lnTo>
                  <a:lnTo>
                    <a:pt x="2" y="41"/>
                  </a:lnTo>
                  <a:lnTo>
                    <a:pt x="11" y="41"/>
                  </a:lnTo>
                  <a:lnTo>
                    <a:pt x="11" y="6"/>
                  </a:lnTo>
                  <a:lnTo>
                    <a:pt x="2" y="12"/>
                  </a:lnTo>
                  <a:lnTo>
                    <a:pt x="2"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0" y="8"/>
                  </a:lnTo>
                  <a:lnTo>
                    <a:pt x="0" y="8"/>
                  </a:lnTo>
                  <a:lnTo>
                    <a:pt x="0" y="8"/>
                  </a:lnTo>
                  <a:lnTo>
                    <a:pt x="11" y="0"/>
                  </a:lnTo>
                  <a:lnTo>
                    <a:pt x="11" y="0"/>
                  </a:lnTo>
                  <a:lnTo>
                    <a:pt x="12" y="0"/>
                  </a:lnTo>
                  <a:lnTo>
                    <a:pt x="12" y="0"/>
                  </a:lnTo>
                  <a:lnTo>
                    <a:pt x="12" y="0"/>
                  </a:lnTo>
                  <a:lnTo>
                    <a:pt x="12" y="0"/>
                  </a:lnTo>
                  <a:lnTo>
                    <a:pt x="12" y="0"/>
                  </a:lnTo>
                  <a:lnTo>
                    <a:pt x="12" y="0"/>
                  </a:lnTo>
                  <a:lnTo>
                    <a:pt x="14" y="0"/>
                  </a:lnTo>
                  <a:lnTo>
                    <a:pt x="14" y="0"/>
                  </a:lnTo>
                  <a:lnTo>
                    <a:pt x="15" y="0"/>
                  </a:lnTo>
                  <a:lnTo>
                    <a:pt x="15" y="0"/>
                  </a:lnTo>
                  <a:lnTo>
                    <a:pt x="17" y="0"/>
                  </a:lnTo>
                  <a:lnTo>
                    <a:pt x="17" y="0"/>
                  </a:lnTo>
                  <a:lnTo>
                    <a:pt x="17" y="0"/>
                  </a:lnTo>
                  <a:lnTo>
                    <a:pt x="17" y="0"/>
                  </a:lnTo>
                  <a:lnTo>
                    <a:pt x="17" y="0"/>
                  </a:lnTo>
                  <a:lnTo>
                    <a:pt x="17" y="41"/>
                  </a:lnTo>
                  <a:lnTo>
                    <a:pt x="26" y="41"/>
                  </a:lnTo>
                  <a:lnTo>
                    <a:pt x="26" y="41"/>
                  </a:lnTo>
                  <a:lnTo>
                    <a:pt x="26" y="41"/>
                  </a:lnTo>
                  <a:lnTo>
                    <a:pt x="26" y="41"/>
                  </a:lnTo>
                  <a:lnTo>
                    <a:pt x="26" y="42"/>
                  </a:lnTo>
                  <a:lnTo>
                    <a:pt x="26" y="42"/>
                  </a:lnTo>
                  <a:lnTo>
                    <a:pt x="26" y="42"/>
                  </a:lnTo>
                  <a:lnTo>
                    <a:pt x="26" y="42"/>
                  </a:lnTo>
                  <a:lnTo>
                    <a:pt x="26" y="44"/>
                  </a:lnTo>
                  <a:lnTo>
                    <a:pt x="26"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39" name="Freeform 67"/>
            <p:cNvSpPr>
              <a:spLocks noEditPoints="1"/>
            </p:cNvSpPr>
            <p:nvPr/>
          </p:nvSpPr>
          <p:spPr bwMode="auto">
            <a:xfrm>
              <a:off x="3891" y="1984"/>
              <a:ext cx="15" cy="22"/>
            </a:xfrm>
            <a:custGeom>
              <a:avLst/>
              <a:gdLst/>
              <a:ahLst/>
              <a:cxnLst>
                <a:cxn ang="0">
                  <a:pos x="33" y="24"/>
                </a:cxn>
                <a:cxn ang="0">
                  <a:pos x="32" y="34"/>
                </a:cxn>
                <a:cxn ang="0">
                  <a:pos x="29" y="42"/>
                </a:cxn>
                <a:cxn ang="0">
                  <a:pos x="24" y="46"/>
                </a:cxn>
                <a:cxn ang="0">
                  <a:pos x="20" y="48"/>
                </a:cxn>
                <a:cxn ang="0">
                  <a:pos x="17" y="48"/>
                </a:cxn>
                <a:cxn ang="0">
                  <a:pos x="9" y="46"/>
                </a:cxn>
                <a:cxn ang="0">
                  <a:pos x="5" y="42"/>
                </a:cxn>
                <a:cxn ang="0">
                  <a:pos x="2" y="34"/>
                </a:cxn>
                <a:cxn ang="0">
                  <a:pos x="0" y="24"/>
                </a:cxn>
                <a:cxn ang="0">
                  <a:pos x="2" y="15"/>
                </a:cxn>
                <a:cxn ang="0">
                  <a:pos x="5" y="7"/>
                </a:cxn>
                <a:cxn ang="0">
                  <a:pos x="6" y="4"/>
                </a:cxn>
                <a:cxn ang="0">
                  <a:pos x="9" y="3"/>
                </a:cxn>
                <a:cxn ang="0">
                  <a:pos x="17" y="0"/>
                </a:cxn>
                <a:cxn ang="0">
                  <a:pos x="21" y="1"/>
                </a:cxn>
                <a:cxn ang="0">
                  <a:pos x="24" y="1"/>
                </a:cxn>
                <a:cxn ang="0">
                  <a:pos x="29" y="6"/>
                </a:cxn>
                <a:cxn ang="0">
                  <a:pos x="32" y="13"/>
                </a:cxn>
                <a:cxn ang="0">
                  <a:pos x="33" y="24"/>
                </a:cxn>
                <a:cxn ang="0">
                  <a:pos x="26" y="24"/>
                </a:cxn>
                <a:cxn ang="0">
                  <a:pos x="26" y="18"/>
                </a:cxn>
                <a:cxn ang="0">
                  <a:pos x="26" y="13"/>
                </a:cxn>
                <a:cxn ang="0">
                  <a:pos x="24" y="10"/>
                </a:cxn>
                <a:cxn ang="0">
                  <a:pos x="23" y="7"/>
                </a:cxn>
                <a:cxn ang="0">
                  <a:pos x="20" y="6"/>
                </a:cxn>
                <a:cxn ang="0">
                  <a:pos x="17" y="6"/>
                </a:cxn>
                <a:cxn ang="0">
                  <a:pos x="12" y="7"/>
                </a:cxn>
                <a:cxn ang="0">
                  <a:pos x="9" y="10"/>
                </a:cxn>
                <a:cxn ang="0">
                  <a:pos x="8" y="16"/>
                </a:cxn>
                <a:cxn ang="0">
                  <a:pos x="8" y="24"/>
                </a:cxn>
                <a:cxn ang="0">
                  <a:pos x="8" y="33"/>
                </a:cxn>
                <a:cxn ang="0">
                  <a:pos x="9" y="39"/>
                </a:cxn>
                <a:cxn ang="0">
                  <a:pos x="12" y="42"/>
                </a:cxn>
                <a:cxn ang="0">
                  <a:pos x="17" y="43"/>
                </a:cxn>
                <a:cxn ang="0">
                  <a:pos x="20" y="42"/>
                </a:cxn>
                <a:cxn ang="0">
                  <a:pos x="23" y="40"/>
                </a:cxn>
                <a:cxn ang="0">
                  <a:pos x="24" y="37"/>
                </a:cxn>
                <a:cxn ang="0">
                  <a:pos x="26" y="34"/>
                </a:cxn>
                <a:cxn ang="0">
                  <a:pos x="26" y="30"/>
                </a:cxn>
                <a:cxn ang="0">
                  <a:pos x="26" y="24"/>
                </a:cxn>
              </a:cxnLst>
              <a:rect l="0" t="0" r="r" b="b"/>
              <a:pathLst>
                <a:path w="33" h="48">
                  <a:moveTo>
                    <a:pt x="33" y="24"/>
                  </a:moveTo>
                  <a:lnTo>
                    <a:pt x="33" y="24"/>
                  </a:lnTo>
                  <a:lnTo>
                    <a:pt x="32" y="34"/>
                  </a:lnTo>
                  <a:lnTo>
                    <a:pt x="32" y="34"/>
                  </a:lnTo>
                  <a:lnTo>
                    <a:pt x="29" y="42"/>
                  </a:lnTo>
                  <a:lnTo>
                    <a:pt x="29" y="42"/>
                  </a:lnTo>
                  <a:lnTo>
                    <a:pt x="27" y="43"/>
                  </a:lnTo>
                  <a:lnTo>
                    <a:pt x="24" y="46"/>
                  </a:lnTo>
                  <a:lnTo>
                    <a:pt x="24" y="46"/>
                  </a:lnTo>
                  <a:lnTo>
                    <a:pt x="20" y="48"/>
                  </a:lnTo>
                  <a:lnTo>
                    <a:pt x="17" y="48"/>
                  </a:lnTo>
                  <a:lnTo>
                    <a:pt x="17" y="48"/>
                  </a:lnTo>
                  <a:lnTo>
                    <a:pt x="9" y="46"/>
                  </a:lnTo>
                  <a:lnTo>
                    <a:pt x="9" y="46"/>
                  </a:lnTo>
                  <a:lnTo>
                    <a:pt x="6" y="45"/>
                  </a:lnTo>
                  <a:lnTo>
                    <a:pt x="5" y="42"/>
                  </a:lnTo>
                  <a:lnTo>
                    <a:pt x="5" y="42"/>
                  </a:lnTo>
                  <a:lnTo>
                    <a:pt x="2" y="34"/>
                  </a:lnTo>
                  <a:lnTo>
                    <a:pt x="2" y="34"/>
                  </a:lnTo>
                  <a:lnTo>
                    <a:pt x="0" y="24"/>
                  </a:lnTo>
                  <a:lnTo>
                    <a:pt x="0" y="24"/>
                  </a:lnTo>
                  <a:lnTo>
                    <a:pt x="2" y="15"/>
                  </a:lnTo>
                  <a:lnTo>
                    <a:pt x="2" y="15"/>
                  </a:lnTo>
                  <a:lnTo>
                    <a:pt x="5" y="7"/>
                  </a:lnTo>
                  <a:lnTo>
                    <a:pt x="5" y="7"/>
                  </a:lnTo>
                  <a:lnTo>
                    <a:pt x="6" y="4"/>
                  </a:lnTo>
                  <a:lnTo>
                    <a:pt x="9" y="3"/>
                  </a:lnTo>
                  <a:lnTo>
                    <a:pt x="9" y="3"/>
                  </a:lnTo>
                  <a:lnTo>
                    <a:pt x="12" y="1"/>
                  </a:lnTo>
                  <a:lnTo>
                    <a:pt x="17" y="0"/>
                  </a:lnTo>
                  <a:lnTo>
                    <a:pt x="17" y="0"/>
                  </a:lnTo>
                  <a:lnTo>
                    <a:pt x="21" y="1"/>
                  </a:lnTo>
                  <a:lnTo>
                    <a:pt x="24" y="1"/>
                  </a:lnTo>
                  <a:lnTo>
                    <a:pt x="24" y="1"/>
                  </a:lnTo>
                  <a:lnTo>
                    <a:pt x="27" y="4"/>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10"/>
                  </a:lnTo>
                  <a:lnTo>
                    <a:pt x="24" y="10"/>
                  </a:lnTo>
                  <a:lnTo>
                    <a:pt x="23" y="7"/>
                  </a:lnTo>
                  <a:lnTo>
                    <a:pt x="23" y="7"/>
                  </a:lnTo>
                  <a:lnTo>
                    <a:pt x="20" y="6"/>
                  </a:lnTo>
                  <a:lnTo>
                    <a:pt x="20" y="6"/>
                  </a:lnTo>
                  <a:lnTo>
                    <a:pt x="17" y="6"/>
                  </a:lnTo>
                  <a:lnTo>
                    <a:pt x="17" y="6"/>
                  </a:lnTo>
                  <a:lnTo>
                    <a:pt x="12" y="7"/>
                  </a:lnTo>
                  <a:lnTo>
                    <a:pt x="12" y="7"/>
                  </a:lnTo>
                  <a:lnTo>
                    <a:pt x="9" y="10"/>
                  </a:lnTo>
                  <a:lnTo>
                    <a:pt x="9" y="10"/>
                  </a:lnTo>
                  <a:lnTo>
                    <a:pt x="8" y="16"/>
                  </a:lnTo>
                  <a:lnTo>
                    <a:pt x="8" y="16"/>
                  </a:lnTo>
                  <a:lnTo>
                    <a:pt x="8" y="24"/>
                  </a:lnTo>
                  <a:lnTo>
                    <a:pt x="8" y="24"/>
                  </a:lnTo>
                  <a:lnTo>
                    <a:pt x="8" y="33"/>
                  </a:lnTo>
                  <a:lnTo>
                    <a:pt x="8" y="33"/>
                  </a:lnTo>
                  <a:lnTo>
                    <a:pt x="9" y="39"/>
                  </a:lnTo>
                  <a:lnTo>
                    <a:pt x="9" y="39"/>
                  </a:lnTo>
                  <a:lnTo>
                    <a:pt x="12" y="42"/>
                  </a:lnTo>
                  <a:lnTo>
                    <a:pt x="12" y="42"/>
                  </a:lnTo>
                  <a:lnTo>
                    <a:pt x="17" y="43"/>
                  </a:lnTo>
                  <a:lnTo>
                    <a:pt x="17" y="43"/>
                  </a:lnTo>
                  <a:lnTo>
                    <a:pt x="20" y="42"/>
                  </a:lnTo>
                  <a:lnTo>
                    <a:pt x="20" y="42"/>
                  </a:lnTo>
                  <a:lnTo>
                    <a:pt x="23" y="40"/>
                  </a:lnTo>
                  <a:lnTo>
                    <a:pt x="23" y="40"/>
                  </a:lnTo>
                  <a:lnTo>
                    <a:pt x="24" y="37"/>
                  </a:lnTo>
                  <a:lnTo>
                    <a:pt x="24" y="37"/>
                  </a:lnTo>
                  <a:lnTo>
                    <a:pt x="26" y="34"/>
                  </a:lnTo>
                  <a:lnTo>
                    <a:pt x="26" y="34"/>
                  </a:lnTo>
                  <a:lnTo>
                    <a:pt x="26" y="30"/>
                  </a:lnTo>
                  <a:lnTo>
                    <a:pt x="26"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0" name="Freeform 68"/>
            <p:cNvSpPr>
              <a:spLocks noEditPoints="1"/>
            </p:cNvSpPr>
            <p:nvPr/>
          </p:nvSpPr>
          <p:spPr bwMode="auto">
            <a:xfrm>
              <a:off x="3547" y="1993"/>
              <a:ext cx="16" cy="21"/>
            </a:xfrm>
            <a:custGeom>
              <a:avLst/>
              <a:gdLst/>
              <a:ahLst/>
              <a:cxnLst>
                <a:cxn ang="0">
                  <a:pos x="33" y="24"/>
                </a:cxn>
                <a:cxn ang="0">
                  <a:pos x="32" y="33"/>
                </a:cxn>
                <a:cxn ang="0">
                  <a:pos x="29" y="41"/>
                </a:cxn>
                <a:cxn ang="0">
                  <a:pos x="24" y="46"/>
                </a:cxn>
                <a:cxn ang="0">
                  <a:pos x="21" y="47"/>
                </a:cxn>
                <a:cxn ang="0">
                  <a:pos x="17" y="47"/>
                </a:cxn>
                <a:cxn ang="0">
                  <a:pos x="9" y="46"/>
                </a:cxn>
                <a:cxn ang="0">
                  <a:pos x="5" y="41"/>
                </a:cxn>
                <a:cxn ang="0">
                  <a:pos x="2" y="33"/>
                </a:cxn>
                <a:cxn ang="0">
                  <a:pos x="0" y="24"/>
                </a:cxn>
                <a:cxn ang="0">
                  <a:pos x="2" y="14"/>
                </a:cxn>
                <a:cxn ang="0">
                  <a:pos x="5" y="6"/>
                </a:cxn>
                <a:cxn ang="0">
                  <a:pos x="6" y="3"/>
                </a:cxn>
                <a:cxn ang="0">
                  <a:pos x="9" y="2"/>
                </a:cxn>
                <a:cxn ang="0">
                  <a:pos x="17" y="0"/>
                </a:cxn>
                <a:cxn ang="0">
                  <a:pos x="21" y="0"/>
                </a:cxn>
                <a:cxn ang="0">
                  <a:pos x="24" y="2"/>
                </a:cxn>
                <a:cxn ang="0">
                  <a:pos x="29" y="6"/>
                </a:cxn>
                <a:cxn ang="0">
                  <a:pos x="32" y="14"/>
                </a:cxn>
                <a:cxn ang="0">
                  <a:pos x="33" y="24"/>
                </a:cxn>
                <a:cxn ang="0">
                  <a:pos x="27" y="24"/>
                </a:cxn>
                <a:cxn ang="0">
                  <a:pos x="26" y="18"/>
                </a:cxn>
                <a:cxn ang="0">
                  <a:pos x="26" y="14"/>
                </a:cxn>
                <a:cxn ang="0">
                  <a:pos x="24" y="9"/>
                </a:cxn>
                <a:cxn ang="0">
                  <a:pos x="23" y="8"/>
                </a:cxn>
                <a:cxn ang="0">
                  <a:pos x="20" y="6"/>
                </a:cxn>
                <a:cxn ang="0">
                  <a:pos x="17" y="5"/>
                </a:cxn>
                <a:cxn ang="0">
                  <a:pos x="12" y="6"/>
                </a:cxn>
                <a:cxn ang="0">
                  <a:pos x="9" y="11"/>
                </a:cxn>
                <a:cxn ang="0">
                  <a:pos x="8" y="17"/>
                </a:cxn>
                <a:cxn ang="0">
                  <a:pos x="8" y="23"/>
                </a:cxn>
                <a:cxn ang="0">
                  <a:pos x="8" y="32"/>
                </a:cxn>
                <a:cxn ang="0">
                  <a:pos x="9" y="38"/>
                </a:cxn>
                <a:cxn ang="0">
                  <a:pos x="12" y="41"/>
                </a:cxn>
                <a:cxn ang="0">
                  <a:pos x="17" y="43"/>
                </a:cxn>
                <a:cxn ang="0">
                  <a:pos x="20" y="43"/>
                </a:cxn>
                <a:cxn ang="0">
                  <a:pos x="23" y="39"/>
                </a:cxn>
                <a:cxn ang="0">
                  <a:pos x="24" y="38"/>
                </a:cxn>
                <a:cxn ang="0">
                  <a:pos x="26" y="33"/>
                </a:cxn>
                <a:cxn ang="0">
                  <a:pos x="26" y="29"/>
                </a:cxn>
                <a:cxn ang="0">
                  <a:pos x="27" y="24"/>
                </a:cxn>
              </a:cxnLst>
              <a:rect l="0" t="0" r="r" b="b"/>
              <a:pathLst>
                <a:path w="33" h="47">
                  <a:moveTo>
                    <a:pt x="33" y="24"/>
                  </a:moveTo>
                  <a:lnTo>
                    <a:pt x="33" y="24"/>
                  </a:lnTo>
                  <a:lnTo>
                    <a:pt x="32" y="33"/>
                  </a:lnTo>
                  <a:lnTo>
                    <a:pt x="32" y="33"/>
                  </a:lnTo>
                  <a:lnTo>
                    <a:pt x="29" y="41"/>
                  </a:lnTo>
                  <a:lnTo>
                    <a:pt x="29" y="41"/>
                  </a:lnTo>
                  <a:lnTo>
                    <a:pt x="27" y="44"/>
                  </a:lnTo>
                  <a:lnTo>
                    <a:pt x="24" y="46"/>
                  </a:lnTo>
                  <a:lnTo>
                    <a:pt x="24" y="46"/>
                  </a:lnTo>
                  <a:lnTo>
                    <a:pt x="21" y="47"/>
                  </a:lnTo>
                  <a:lnTo>
                    <a:pt x="17" y="47"/>
                  </a:lnTo>
                  <a:lnTo>
                    <a:pt x="17" y="47"/>
                  </a:lnTo>
                  <a:lnTo>
                    <a:pt x="9" y="46"/>
                  </a:lnTo>
                  <a:lnTo>
                    <a:pt x="9" y="46"/>
                  </a:lnTo>
                  <a:lnTo>
                    <a:pt x="6" y="44"/>
                  </a:lnTo>
                  <a:lnTo>
                    <a:pt x="5" y="41"/>
                  </a:lnTo>
                  <a:lnTo>
                    <a:pt x="5" y="41"/>
                  </a:lnTo>
                  <a:lnTo>
                    <a:pt x="2" y="33"/>
                  </a:lnTo>
                  <a:lnTo>
                    <a:pt x="2" y="33"/>
                  </a:lnTo>
                  <a:lnTo>
                    <a:pt x="0" y="24"/>
                  </a:lnTo>
                  <a:lnTo>
                    <a:pt x="0" y="24"/>
                  </a:lnTo>
                  <a:lnTo>
                    <a:pt x="2" y="14"/>
                  </a:lnTo>
                  <a:lnTo>
                    <a:pt x="2" y="14"/>
                  </a:lnTo>
                  <a:lnTo>
                    <a:pt x="5" y="6"/>
                  </a:lnTo>
                  <a:lnTo>
                    <a:pt x="5" y="6"/>
                  </a:lnTo>
                  <a:lnTo>
                    <a:pt x="6" y="3"/>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3" y="24"/>
                  </a:lnTo>
                  <a:lnTo>
                    <a:pt x="33" y="24"/>
                  </a:lnTo>
                  <a:close/>
                  <a:moveTo>
                    <a:pt x="27" y="24"/>
                  </a:moveTo>
                  <a:lnTo>
                    <a:pt x="27"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8" y="23"/>
                  </a:lnTo>
                  <a:lnTo>
                    <a:pt x="8" y="23"/>
                  </a:lnTo>
                  <a:lnTo>
                    <a:pt x="8" y="32"/>
                  </a:lnTo>
                  <a:lnTo>
                    <a:pt x="8" y="32"/>
                  </a:lnTo>
                  <a:lnTo>
                    <a:pt x="9" y="38"/>
                  </a:lnTo>
                  <a:lnTo>
                    <a:pt x="9" y="38"/>
                  </a:lnTo>
                  <a:lnTo>
                    <a:pt x="12" y="41"/>
                  </a:lnTo>
                  <a:lnTo>
                    <a:pt x="12" y="41"/>
                  </a:lnTo>
                  <a:lnTo>
                    <a:pt x="17" y="43"/>
                  </a:lnTo>
                  <a:lnTo>
                    <a:pt x="17" y="43"/>
                  </a:lnTo>
                  <a:lnTo>
                    <a:pt x="20" y="43"/>
                  </a:lnTo>
                  <a:lnTo>
                    <a:pt x="20" y="43"/>
                  </a:lnTo>
                  <a:lnTo>
                    <a:pt x="23" y="39"/>
                  </a:lnTo>
                  <a:lnTo>
                    <a:pt x="23" y="39"/>
                  </a:lnTo>
                  <a:lnTo>
                    <a:pt x="24" y="38"/>
                  </a:lnTo>
                  <a:lnTo>
                    <a:pt x="24" y="38"/>
                  </a:lnTo>
                  <a:lnTo>
                    <a:pt x="26" y="33"/>
                  </a:lnTo>
                  <a:lnTo>
                    <a:pt x="26" y="33"/>
                  </a:lnTo>
                  <a:lnTo>
                    <a:pt x="26" y="29"/>
                  </a:lnTo>
                  <a:lnTo>
                    <a:pt x="26" y="29"/>
                  </a:lnTo>
                  <a:lnTo>
                    <a:pt x="27" y="24"/>
                  </a:lnTo>
                  <a:lnTo>
                    <a:pt x="27"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1" name="Freeform 69"/>
            <p:cNvSpPr>
              <a:spLocks/>
            </p:cNvSpPr>
            <p:nvPr/>
          </p:nvSpPr>
          <p:spPr bwMode="auto">
            <a:xfrm>
              <a:off x="3570" y="1990"/>
              <a:ext cx="13" cy="22"/>
            </a:xfrm>
            <a:custGeom>
              <a:avLst/>
              <a:gdLst/>
              <a:ahLst/>
              <a:cxnLst>
                <a:cxn ang="0">
                  <a:pos x="27" y="43"/>
                </a:cxn>
                <a:cxn ang="0">
                  <a:pos x="27" y="45"/>
                </a:cxn>
                <a:cxn ang="0">
                  <a:pos x="26" y="47"/>
                </a:cxn>
                <a:cxn ang="0">
                  <a:pos x="26" y="47"/>
                </a:cxn>
                <a:cxn ang="0">
                  <a:pos x="1" y="47"/>
                </a:cxn>
                <a:cxn ang="0">
                  <a:pos x="1" y="47"/>
                </a:cxn>
                <a:cxn ang="0">
                  <a:pos x="0" y="47"/>
                </a:cxn>
                <a:cxn ang="0">
                  <a:pos x="0" y="45"/>
                </a:cxn>
                <a:cxn ang="0">
                  <a:pos x="0" y="43"/>
                </a:cxn>
                <a:cxn ang="0">
                  <a:pos x="0" y="43"/>
                </a:cxn>
                <a:cxn ang="0">
                  <a:pos x="0" y="42"/>
                </a:cxn>
                <a:cxn ang="0">
                  <a:pos x="1" y="42"/>
                </a:cxn>
                <a:cxn ang="0">
                  <a:pos x="1" y="42"/>
                </a:cxn>
                <a:cxn ang="0">
                  <a:pos x="10" y="7"/>
                </a:cxn>
                <a:cxn ang="0">
                  <a:pos x="1" y="12"/>
                </a:cxn>
                <a:cxn ang="0">
                  <a:pos x="1" y="12"/>
                </a:cxn>
                <a:cxn ang="0">
                  <a:pos x="0" y="12"/>
                </a:cxn>
                <a:cxn ang="0">
                  <a:pos x="0" y="12"/>
                </a:cxn>
                <a:cxn ang="0">
                  <a:pos x="0" y="10"/>
                </a:cxn>
                <a:cxn ang="0">
                  <a:pos x="0" y="9"/>
                </a:cxn>
                <a:cxn ang="0">
                  <a:pos x="0" y="9"/>
                </a:cxn>
                <a:cxn ang="0">
                  <a:pos x="0" y="7"/>
                </a:cxn>
                <a:cxn ang="0">
                  <a:pos x="12" y="1"/>
                </a:cxn>
                <a:cxn ang="0">
                  <a:pos x="12" y="0"/>
                </a:cxn>
                <a:cxn ang="0">
                  <a:pos x="12" y="0"/>
                </a:cxn>
                <a:cxn ang="0">
                  <a:pos x="13" y="0"/>
                </a:cxn>
                <a:cxn ang="0">
                  <a:pos x="13" y="0"/>
                </a:cxn>
                <a:cxn ang="0">
                  <a:pos x="15" y="0"/>
                </a:cxn>
                <a:cxn ang="0">
                  <a:pos x="17" y="0"/>
                </a:cxn>
                <a:cxn ang="0">
                  <a:pos x="17" y="1"/>
                </a:cxn>
                <a:cxn ang="0">
                  <a:pos x="17" y="1"/>
                </a:cxn>
                <a:cxn ang="0">
                  <a:pos x="26" y="42"/>
                </a:cxn>
                <a:cxn ang="0">
                  <a:pos x="26" y="42"/>
                </a:cxn>
                <a:cxn ang="0">
                  <a:pos x="26" y="42"/>
                </a:cxn>
                <a:cxn ang="0">
                  <a:pos x="27" y="43"/>
                </a:cxn>
                <a:cxn ang="0">
                  <a:pos x="27" y="43"/>
                </a:cxn>
              </a:cxnLst>
              <a:rect l="0" t="0" r="r" b="b"/>
              <a:pathLst>
                <a:path w="27" h="47">
                  <a:moveTo>
                    <a:pt x="27" y="43"/>
                  </a:moveTo>
                  <a:lnTo>
                    <a:pt x="27" y="43"/>
                  </a:lnTo>
                  <a:lnTo>
                    <a:pt x="27" y="45"/>
                  </a:lnTo>
                  <a:lnTo>
                    <a:pt x="27" y="45"/>
                  </a:lnTo>
                  <a:lnTo>
                    <a:pt x="26" y="47"/>
                  </a:lnTo>
                  <a:lnTo>
                    <a:pt x="26" y="47"/>
                  </a:lnTo>
                  <a:lnTo>
                    <a:pt x="26" y="47"/>
                  </a:lnTo>
                  <a:lnTo>
                    <a:pt x="26" y="47"/>
                  </a:lnTo>
                  <a:lnTo>
                    <a:pt x="26" y="47"/>
                  </a:lnTo>
                  <a:lnTo>
                    <a:pt x="1" y="47"/>
                  </a:lnTo>
                  <a:lnTo>
                    <a:pt x="1" y="47"/>
                  </a:lnTo>
                  <a:lnTo>
                    <a:pt x="1" y="47"/>
                  </a:lnTo>
                  <a:lnTo>
                    <a:pt x="1" y="47"/>
                  </a:lnTo>
                  <a:lnTo>
                    <a:pt x="0" y="47"/>
                  </a:lnTo>
                  <a:lnTo>
                    <a:pt x="0" y="47"/>
                  </a:lnTo>
                  <a:lnTo>
                    <a:pt x="0" y="45"/>
                  </a:lnTo>
                  <a:lnTo>
                    <a:pt x="0" y="45"/>
                  </a:lnTo>
                  <a:lnTo>
                    <a:pt x="0" y="43"/>
                  </a:lnTo>
                  <a:lnTo>
                    <a:pt x="0" y="43"/>
                  </a:lnTo>
                  <a:lnTo>
                    <a:pt x="0" y="43"/>
                  </a:lnTo>
                  <a:lnTo>
                    <a:pt x="0" y="43"/>
                  </a:lnTo>
                  <a:lnTo>
                    <a:pt x="0" y="42"/>
                  </a:lnTo>
                  <a:lnTo>
                    <a:pt x="0" y="42"/>
                  </a:lnTo>
                  <a:lnTo>
                    <a:pt x="1" y="42"/>
                  </a:lnTo>
                  <a:lnTo>
                    <a:pt x="1" y="42"/>
                  </a:lnTo>
                  <a:lnTo>
                    <a:pt x="1" y="42"/>
                  </a:lnTo>
                  <a:lnTo>
                    <a:pt x="10" y="42"/>
                  </a:lnTo>
                  <a:lnTo>
                    <a:pt x="10" y="7"/>
                  </a:lnTo>
                  <a:lnTo>
                    <a:pt x="1" y="12"/>
                  </a:lnTo>
                  <a:lnTo>
                    <a:pt x="1" y="12"/>
                  </a:lnTo>
                  <a:lnTo>
                    <a:pt x="1" y="12"/>
                  </a:lnTo>
                  <a:lnTo>
                    <a:pt x="1"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1" y="7"/>
                  </a:lnTo>
                  <a:lnTo>
                    <a:pt x="12" y="1"/>
                  </a:lnTo>
                  <a:lnTo>
                    <a:pt x="12" y="1"/>
                  </a:lnTo>
                  <a:lnTo>
                    <a:pt x="12" y="0"/>
                  </a:lnTo>
                  <a:lnTo>
                    <a:pt x="12" y="0"/>
                  </a:lnTo>
                  <a:lnTo>
                    <a:pt x="12" y="0"/>
                  </a:lnTo>
                  <a:lnTo>
                    <a:pt x="12" y="0"/>
                  </a:lnTo>
                  <a:lnTo>
                    <a:pt x="13" y="0"/>
                  </a:lnTo>
                  <a:lnTo>
                    <a:pt x="13" y="0"/>
                  </a:lnTo>
                  <a:lnTo>
                    <a:pt x="13" y="0"/>
                  </a:lnTo>
                  <a:lnTo>
                    <a:pt x="13" y="0"/>
                  </a:lnTo>
                  <a:lnTo>
                    <a:pt x="15" y="0"/>
                  </a:lnTo>
                  <a:lnTo>
                    <a:pt x="15" y="0"/>
                  </a:lnTo>
                  <a:lnTo>
                    <a:pt x="17" y="0"/>
                  </a:lnTo>
                  <a:lnTo>
                    <a:pt x="17" y="0"/>
                  </a:lnTo>
                  <a:lnTo>
                    <a:pt x="17" y="1"/>
                  </a:lnTo>
                  <a:lnTo>
                    <a:pt x="17" y="1"/>
                  </a:lnTo>
                  <a:lnTo>
                    <a:pt x="17" y="1"/>
                  </a:lnTo>
                  <a:lnTo>
                    <a:pt x="17" y="42"/>
                  </a:lnTo>
                  <a:lnTo>
                    <a:pt x="26" y="42"/>
                  </a:lnTo>
                  <a:lnTo>
                    <a:pt x="26" y="42"/>
                  </a:lnTo>
                  <a:lnTo>
                    <a:pt x="26" y="42"/>
                  </a:lnTo>
                  <a:lnTo>
                    <a:pt x="26" y="42"/>
                  </a:lnTo>
                  <a:lnTo>
                    <a:pt x="26" y="42"/>
                  </a:lnTo>
                  <a:lnTo>
                    <a:pt x="26" y="42"/>
                  </a:lnTo>
                  <a:lnTo>
                    <a:pt x="27" y="43"/>
                  </a:lnTo>
                  <a:lnTo>
                    <a:pt x="27" y="43"/>
                  </a:lnTo>
                  <a:lnTo>
                    <a:pt x="27" y="43"/>
                  </a:lnTo>
                  <a:lnTo>
                    <a:pt x="27" y="43"/>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2" name="Freeform 70"/>
            <p:cNvSpPr>
              <a:spLocks noEditPoints="1"/>
            </p:cNvSpPr>
            <p:nvPr/>
          </p:nvSpPr>
          <p:spPr bwMode="auto">
            <a:xfrm>
              <a:off x="3596" y="1990"/>
              <a:ext cx="14" cy="22"/>
            </a:xfrm>
            <a:custGeom>
              <a:avLst/>
              <a:gdLst/>
              <a:ahLst/>
              <a:cxnLst>
                <a:cxn ang="0">
                  <a:pos x="31" y="24"/>
                </a:cxn>
                <a:cxn ang="0">
                  <a:pos x="30" y="33"/>
                </a:cxn>
                <a:cxn ang="0">
                  <a:pos x="27" y="40"/>
                </a:cxn>
                <a:cxn ang="0">
                  <a:pos x="22" y="45"/>
                </a:cxn>
                <a:cxn ang="0">
                  <a:pos x="19" y="47"/>
                </a:cxn>
                <a:cxn ang="0">
                  <a:pos x="15" y="47"/>
                </a:cxn>
                <a:cxn ang="0">
                  <a:pos x="7" y="45"/>
                </a:cxn>
                <a:cxn ang="0">
                  <a:pos x="4" y="43"/>
                </a:cxn>
                <a:cxn ang="0">
                  <a:pos x="3" y="40"/>
                </a:cxn>
                <a:cxn ang="0">
                  <a:pos x="0" y="33"/>
                </a:cxn>
                <a:cxn ang="0">
                  <a:pos x="0" y="24"/>
                </a:cxn>
                <a:cxn ang="0">
                  <a:pos x="0" y="13"/>
                </a:cxn>
                <a:cxn ang="0">
                  <a:pos x="3" y="6"/>
                </a:cxn>
                <a:cxn ang="0">
                  <a:pos x="7" y="1"/>
                </a:cxn>
                <a:cxn ang="0">
                  <a:pos x="12" y="0"/>
                </a:cxn>
                <a:cxn ang="0">
                  <a:pos x="16" y="0"/>
                </a:cxn>
                <a:cxn ang="0">
                  <a:pos x="22" y="1"/>
                </a:cxn>
                <a:cxn ang="0">
                  <a:pos x="28" y="6"/>
                </a:cxn>
                <a:cxn ang="0">
                  <a:pos x="30" y="13"/>
                </a:cxn>
                <a:cxn ang="0">
                  <a:pos x="31" y="24"/>
                </a:cxn>
                <a:cxn ang="0">
                  <a:pos x="25" y="24"/>
                </a:cxn>
                <a:cxn ang="0">
                  <a:pos x="24" y="18"/>
                </a:cxn>
                <a:cxn ang="0">
                  <a:pos x="24" y="13"/>
                </a:cxn>
                <a:cxn ang="0">
                  <a:pos x="22" y="9"/>
                </a:cxn>
                <a:cxn ang="0">
                  <a:pos x="21" y="6"/>
                </a:cxn>
                <a:cxn ang="0">
                  <a:pos x="18" y="6"/>
                </a:cxn>
                <a:cxn ang="0">
                  <a:pos x="15" y="4"/>
                </a:cxn>
                <a:cxn ang="0">
                  <a:pos x="10" y="6"/>
                </a:cxn>
                <a:cxn ang="0">
                  <a:pos x="7" y="10"/>
                </a:cxn>
                <a:cxn ang="0">
                  <a:pos x="6" y="16"/>
                </a:cxn>
                <a:cxn ang="0">
                  <a:pos x="6" y="22"/>
                </a:cxn>
                <a:cxn ang="0">
                  <a:pos x="6" y="31"/>
                </a:cxn>
                <a:cxn ang="0">
                  <a:pos x="7" y="37"/>
                </a:cxn>
                <a:cxn ang="0">
                  <a:pos x="10" y="40"/>
                </a:cxn>
                <a:cxn ang="0">
                  <a:pos x="15" y="42"/>
                </a:cxn>
                <a:cxn ang="0">
                  <a:pos x="18" y="42"/>
                </a:cxn>
                <a:cxn ang="0">
                  <a:pos x="21" y="39"/>
                </a:cxn>
                <a:cxn ang="0">
                  <a:pos x="22" y="37"/>
                </a:cxn>
                <a:cxn ang="0">
                  <a:pos x="24" y="33"/>
                </a:cxn>
                <a:cxn ang="0">
                  <a:pos x="25" y="28"/>
                </a:cxn>
                <a:cxn ang="0">
                  <a:pos x="25" y="24"/>
                </a:cxn>
              </a:cxnLst>
              <a:rect l="0" t="0" r="r" b="b"/>
              <a:pathLst>
                <a:path w="31" h="47">
                  <a:moveTo>
                    <a:pt x="31" y="24"/>
                  </a:moveTo>
                  <a:lnTo>
                    <a:pt x="31" y="24"/>
                  </a:lnTo>
                  <a:lnTo>
                    <a:pt x="30" y="33"/>
                  </a:lnTo>
                  <a:lnTo>
                    <a:pt x="30" y="33"/>
                  </a:lnTo>
                  <a:lnTo>
                    <a:pt x="27" y="40"/>
                  </a:lnTo>
                  <a:lnTo>
                    <a:pt x="27" y="40"/>
                  </a:lnTo>
                  <a:lnTo>
                    <a:pt x="25" y="43"/>
                  </a:lnTo>
                  <a:lnTo>
                    <a:pt x="22" y="45"/>
                  </a:lnTo>
                  <a:lnTo>
                    <a:pt x="22" y="45"/>
                  </a:lnTo>
                  <a:lnTo>
                    <a:pt x="19" y="47"/>
                  </a:lnTo>
                  <a:lnTo>
                    <a:pt x="15" y="47"/>
                  </a:lnTo>
                  <a:lnTo>
                    <a:pt x="15" y="47"/>
                  </a:lnTo>
                  <a:lnTo>
                    <a:pt x="10" y="47"/>
                  </a:lnTo>
                  <a:lnTo>
                    <a:pt x="7" y="45"/>
                  </a:lnTo>
                  <a:lnTo>
                    <a:pt x="7" y="45"/>
                  </a:lnTo>
                  <a:lnTo>
                    <a:pt x="4" y="43"/>
                  </a:lnTo>
                  <a:lnTo>
                    <a:pt x="3" y="40"/>
                  </a:lnTo>
                  <a:lnTo>
                    <a:pt x="3" y="40"/>
                  </a:lnTo>
                  <a:lnTo>
                    <a:pt x="0" y="33"/>
                  </a:lnTo>
                  <a:lnTo>
                    <a:pt x="0" y="33"/>
                  </a:lnTo>
                  <a:lnTo>
                    <a:pt x="0" y="24"/>
                  </a:lnTo>
                  <a:lnTo>
                    <a:pt x="0" y="24"/>
                  </a:lnTo>
                  <a:lnTo>
                    <a:pt x="0" y="13"/>
                  </a:lnTo>
                  <a:lnTo>
                    <a:pt x="0" y="13"/>
                  </a:lnTo>
                  <a:lnTo>
                    <a:pt x="3" y="6"/>
                  </a:lnTo>
                  <a:lnTo>
                    <a:pt x="3" y="6"/>
                  </a:lnTo>
                  <a:lnTo>
                    <a:pt x="6" y="3"/>
                  </a:lnTo>
                  <a:lnTo>
                    <a:pt x="7" y="1"/>
                  </a:lnTo>
                  <a:lnTo>
                    <a:pt x="7" y="1"/>
                  </a:lnTo>
                  <a:lnTo>
                    <a:pt x="12" y="0"/>
                  </a:lnTo>
                  <a:lnTo>
                    <a:pt x="16" y="0"/>
                  </a:lnTo>
                  <a:lnTo>
                    <a:pt x="16" y="0"/>
                  </a:lnTo>
                  <a:lnTo>
                    <a:pt x="22" y="1"/>
                  </a:lnTo>
                  <a:lnTo>
                    <a:pt x="22" y="1"/>
                  </a:lnTo>
                  <a:lnTo>
                    <a:pt x="25" y="3"/>
                  </a:lnTo>
                  <a:lnTo>
                    <a:pt x="28" y="6"/>
                  </a:lnTo>
                  <a:lnTo>
                    <a:pt x="28" y="6"/>
                  </a:lnTo>
                  <a:lnTo>
                    <a:pt x="30" y="13"/>
                  </a:lnTo>
                  <a:lnTo>
                    <a:pt x="30" y="13"/>
                  </a:lnTo>
                  <a:lnTo>
                    <a:pt x="31" y="24"/>
                  </a:lnTo>
                  <a:lnTo>
                    <a:pt x="31" y="24"/>
                  </a:lnTo>
                  <a:close/>
                  <a:moveTo>
                    <a:pt x="25" y="24"/>
                  </a:moveTo>
                  <a:lnTo>
                    <a:pt x="25" y="24"/>
                  </a:lnTo>
                  <a:lnTo>
                    <a:pt x="24" y="18"/>
                  </a:lnTo>
                  <a:lnTo>
                    <a:pt x="24" y="18"/>
                  </a:lnTo>
                  <a:lnTo>
                    <a:pt x="24" y="13"/>
                  </a:lnTo>
                  <a:lnTo>
                    <a:pt x="24" y="13"/>
                  </a:lnTo>
                  <a:lnTo>
                    <a:pt x="22" y="9"/>
                  </a:lnTo>
                  <a:lnTo>
                    <a:pt x="22" y="9"/>
                  </a:lnTo>
                  <a:lnTo>
                    <a:pt x="21" y="6"/>
                  </a:lnTo>
                  <a:lnTo>
                    <a:pt x="21" y="6"/>
                  </a:lnTo>
                  <a:lnTo>
                    <a:pt x="18" y="6"/>
                  </a:lnTo>
                  <a:lnTo>
                    <a:pt x="18" y="6"/>
                  </a:lnTo>
                  <a:lnTo>
                    <a:pt x="15" y="4"/>
                  </a:lnTo>
                  <a:lnTo>
                    <a:pt x="15" y="4"/>
                  </a:lnTo>
                  <a:lnTo>
                    <a:pt x="10" y="6"/>
                  </a:lnTo>
                  <a:lnTo>
                    <a:pt x="10" y="6"/>
                  </a:lnTo>
                  <a:lnTo>
                    <a:pt x="7" y="10"/>
                  </a:lnTo>
                  <a:lnTo>
                    <a:pt x="7" y="10"/>
                  </a:lnTo>
                  <a:lnTo>
                    <a:pt x="6" y="16"/>
                  </a:lnTo>
                  <a:lnTo>
                    <a:pt x="6" y="16"/>
                  </a:lnTo>
                  <a:lnTo>
                    <a:pt x="6" y="22"/>
                  </a:lnTo>
                  <a:lnTo>
                    <a:pt x="6" y="22"/>
                  </a:lnTo>
                  <a:lnTo>
                    <a:pt x="6" y="31"/>
                  </a:lnTo>
                  <a:lnTo>
                    <a:pt x="6" y="31"/>
                  </a:lnTo>
                  <a:lnTo>
                    <a:pt x="7" y="37"/>
                  </a:lnTo>
                  <a:lnTo>
                    <a:pt x="7" y="37"/>
                  </a:lnTo>
                  <a:lnTo>
                    <a:pt x="10" y="40"/>
                  </a:lnTo>
                  <a:lnTo>
                    <a:pt x="10" y="40"/>
                  </a:lnTo>
                  <a:lnTo>
                    <a:pt x="15" y="42"/>
                  </a:lnTo>
                  <a:lnTo>
                    <a:pt x="15" y="42"/>
                  </a:lnTo>
                  <a:lnTo>
                    <a:pt x="18" y="42"/>
                  </a:lnTo>
                  <a:lnTo>
                    <a:pt x="18" y="42"/>
                  </a:lnTo>
                  <a:lnTo>
                    <a:pt x="21" y="39"/>
                  </a:lnTo>
                  <a:lnTo>
                    <a:pt x="21" y="39"/>
                  </a:lnTo>
                  <a:lnTo>
                    <a:pt x="22" y="37"/>
                  </a:lnTo>
                  <a:lnTo>
                    <a:pt x="22" y="37"/>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3" name="Freeform 71"/>
            <p:cNvSpPr>
              <a:spLocks noEditPoints="1"/>
            </p:cNvSpPr>
            <p:nvPr/>
          </p:nvSpPr>
          <p:spPr bwMode="auto">
            <a:xfrm>
              <a:off x="3844" y="2028"/>
              <a:ext cx="15" cy="22"/>
            </a:xfrm>
            <a:custGeom>
              <a:avLst/>
              <a:gdLst/>
              <a:ahLst/>
              <a:cxnLst>
                <a:cxn ang="0">
                  <a:pos x="33" y="24"/>
                </a:cxn>
                <a:cxn ang="0">
                  <a:pos x="31" y="33"/>
                </a:cxn>
                <a:cxn ang="0">
                  <a:pos x="28" y="41"/>
                </a:cxn>
                <a:cxn ang="0">
                  <a:pos x="24" y="47"/>
                </a:cxn>
                <a:cxn ang="0">
                  <a:pos x="21" y="48"/>
                </a:cxn>
                <a:cxn ang="0">
                  <a:pos x="16" y="48"/>
                </a:cxn>
                <a:cxn ang="0">
                  <a:pos x="9" y="47"/>
                </a:cxn>
                <a:cxn ang="0">
                  <a:pos x="4" y="42"/>
                </a:cxn>
                <a:cxn ang="0">
                  <a:pos x="1" y="35"/>
                </a:cxn>
                <a:cxn ang="0">
                  <a:pos x="0" y="24"/>
                </a:cxn>
                <a:cxn ang="0">
                  <a:pos x="1" y="15"/>
                </a:cxn>
                <a:cxn ang="0">
                  <a:pos x="4" y="8"/>
                </a:cxn>
                <a:cxn ang="0">
                  <a:pos x="6" y="5"/>
                </a:cxn>
                <a:cxn ang="0">
                  <a:pos x="9" y="3"/>
                </a:cxn>
                <a:cxn ang="0">
                  <a:pos x="16" y="0"/>
                </a:cxn>
                <a:cxn ang="0">
                  <a:pos x="24" y="2"/>
                </a:cxn>
                <a:cxn ang="0">
                  <a:pos x="27" y="5"/>
                </a:cxn>
                <a:cxn ang="0">
                  <a:pos x="28" y="6"/>
                </a:cxn>
                <a:cxn ang="0">
                  <a:pos x="31" y="14"/>
                </a:cxn>
                <a:cxn ang="0">
                  <a:pos x="33" y="24"/>
                </a:cxn>
                <a:cxn ang="0">
                  <a:pos x="25" y="24"/>
                </a:cxn>
                <a:cxn ang="0">
                  <a:pos x="25" y="18"/>
                </a:cxn>
                <a:cxn ang="0">
                  <a:pos x="25" y="14"/>
                </a:cxn>
                <a:cxn ang="0">
                  <a:pos x="24" y="11"/>
                </a:cxn>
                <a:cxn ang="0">
                  <a:pos x="22" y="8"/>
                </a:cxn>
                <a:cxn ang="0">
                  <a:pos x="19" y="6"/>
                </a:cxn>
                <a:cxn ang="0">
                  <a:pos x="16" y="6"/>
                </a:cxn>
                <a:cxn ang="0">
                  <a:pos x="12" y="8"/>
                </a:cxn>
                <a:cxn ang="0">
                  <a:pos x="9" y="11"/>
                </a:cxn>
                <a:cxn ang="0">
                  <a:pos x="7" y="17"/>
                </a:cxn>
                <a:cxn ang="0">
                  <a:pos x="7" y="24"/>
                </a:cxn>
                <a:cxn ang="0">
                  <a:pos x="7" y="33"/>
                </a:cxn>
                <a:cxn ang="0">
                  <a:pos x="9" y="39"/>
                </a:cxn>
                <a:cxn ang="0">
                  <a:pos x="12" y="42"/>
                </a:cxn>
                <a:cxn ang="0">
                  <a:pos x="16" y="44"/>
                </a:cxn>
                <a:cxn ang="0">
                  <a:pos x="19" y="42"/>
                </a:cxn>
                <a:cxn ang="0">
                  <a:pos x="22" y="41"/>
                </a:cxn>
                <a:cxn ang="0">
                  <a:pos x="24" y="38"/>
                </a:cxn>
                <a:cxn ang="0">
                  <a:pos x="25" y="35"/>
                </a:cxn>
                <a:cxn ang="0">
                  <a:pos x="25" y="30"/>
                </a:cxn>
                <a:cxn ang="0">
                  <a:pos x="25" y="24"/>
                </a:cxn>
              </a:cxnLst>
              <a:rect l="0" t="0" r="r" b="b"/>
              <a:pathLst>
                <a:path w="33" h="48">
                  <a:moveTo>
                    <a:pt x="33" y="24"/>
                  </a:moveTo>
                  <a:lnTo>
                    <a:pt x="33" y="24"/>
                  </a:lnTo>
                  <a:lnTo>
                    <a:pt x="31" y="33"/>
                  </a:lnTo>
                  <a:lnTo>
                    <a:pt x="31" y="33"/>
                  </a:lnTo>
                  <a:lnTo>
                    <a:pt x="28" y="41"/>
                  </a:lnTo>
                  <a:lnTo>
                    <a:pt x="28" y="41"/>
                  </a:lnTo>
                  <a:lnTo>
                    <a:pt x="27" y="44"/>
                  </a:lnTo>
                  <a:lnTo>
                    <a:pt x="24" y="47"/>
                  </a:lnTo>
                  <a:lnTo>
                    <a:pt x="24" y="47"/>
                  </a:lnTo>
                  <a:lnTo>
                    <a:pt x="21" y="48"/>
                  </a:lnTo>
                  <a:lnTo>
                    <a:pt x="16" y="48"/>
                  </a:lnTo>
                  <a:lnTo>
                    <a:pt x="16" y="48"/>
                  </a:lnTo>
                  <a:lnTo>
                    <a:pt x="9" y="47"/>
                  </a:lnTo>
                  <a:lnTo>
                    <a:pt x="9" y="47"/>
                  </a:lnTo>
                  <a:lnTo>
                    <a:pt x="6" y="45"/>
                  </a:lnTo>
                  <a:lnTo>
                    <a:pt x="4" y="42"/>
                  </a:lnTo>
                  <a:lnTo>
                    <a:pt x="4" y="42"/>
                  </a:lnTo>
                  <a:lnTo>
                    <a:pt x="1" y="35"/>
                  </a:lnTo>
                  <a:lnTo>
                    <a:pt x="1" y="35"/>
                  </a:lnTo>
                  <a:lnTo>
                    <a:pt x="0" y="24"/>
                  </a:lnTo>
                  <a:lnTo>
                    <a:pt x="0" y="24"/>
                  </a:lnTo>
                  <a:lnTo>
                    <a:pt x="1" y="15"/>
                  </a:lnTo>
                  <a:lnTo>
                    <a:pt x="1" y="15"/>
                  </a:lnTo>
                  <a:lnTo>
                    <a:pt x="4" y="8"/>
                  </a:lnTo>
                  <a:lnTo>
                    <a:pt x="4" y="8"/>
                  </a:lnTo>
                  <a:lnTo>
                    <a:pt x="6" y="5"/>
                  </a:lnTo>
                  <a:lnTo>
                    <a:pt x="9" y="3"/>
                  </a:lnTo>
                  <a:lnTo>
                    <a:pt x="9" y="3"/>
                  </a:lnTo>
                  <a:lnTo>
                    <a:pt x="13" y="2"/>
                  </a:lnTo>
                  <a:lnTo>
                    <a:pt x="16" y="0"/>
                  </a:lnTo>
                  <a:lnTo>
                    <a:pt x="16" y="0"/>
                  </a:lnTo>
                  <a:lnTo>
                    <a:pt x="24" y="2"/>
                  </a:lnTo>
                  <a:lnTo>
                    <a:pt x="24" y="2"/>
                  </a:lnTo>
                  <a:lnTo>
                    <a:pt x="27" y="5"/>
                  </a:lnTo>
                  <a:lnTo>
                    <a:pt x="28" y="6"/>
                  </a:lnTo>
                  <a:lnTo>
                    <a:pt x="28" y="6"/>
                  </a:lnTo>
                  <a:lnTo>
                    <a:pt x="31" y="14"/>
                  </a:lnTo>
                  <a:lnTo>
                    <a:pt x="31" y="14"/>
                  </a:lnTo>
                  <a:lnTo>
                    <a:pt x="33" y="24"/>
                  </a:lnTo>
                  <a:lnTo>
                    <a:pt x="33" y="24"/>
                  </a:lnTo>
                  <a:close/>
                  <a:moveTo>
                    <a:pt x="25" y="24"/>
                  </a:moveTo>
                  <a:lnTo>
                    <a:pt x="25" y="24"/>
                  </a:lnTo>
                  <a:lnTo>
                    <a:pt x="25" y="18"/>
                  </a:lnTo>
                  <a:lnTo>
                    <a:pt x="25" y="18"/>
                  </a:lnTo>
                  <a:lnTo>
                    <a:pt x="25" y="14"/>
                  </a:lnTo>
                  <a:lnTo>
                    <a:pt x="25" y="14"/>
                  </a:lnTo>
                  <a:lnTo>
                    <a:pt x="24" y="11"/>
                  </a:lnTo>
                  <a:lnTo>
                    <a:pt x="24" y="11"/>
                  </a:lnTo>
                  <a:lnTo>
                    <a:pt x="22" y="8"/>
                  </a:lnTo>
                  <a:lnTo>
                    <a:pt x="22" y="8"/>
                  </a:lnTo>
                  <a:lnTo>
                    <a:pt x="19" y="6"/>
                  </a:lnTo>
                  <a:lnTo>
                    <a:pt x="19" y="6"/>
                  </a:lnTo>
                  <a:lnTo>
                    <a:pt x="16" y="6"/>
                  </a:lnTo>
                  <a:lnTo>
                    <a:pt x="16" y="6"/>
                  </a:lnTo>
                  <a:lnTo>
                    <a:pt x="12" y="8"/>
                  </a:lnTo>
                  <a:lnTo>
                    <a:pt x="12" y="8"/>
                  </a:lnTo>
                  <a:lnTo>
                    <a:pt x="9" y="11"/>
                  </a:lnTo>
                  <a:lnTo>
                    <a:pt x="9" y="11"/>
                  </a:lnTo>
                  <a:lnTo>
                    <a:pt x="7" y="17"/>
                  </a:lnTo>
                  <a:lnTo>
                    <a:pt x="7" y="17"/>
                  </a:lnTo>
                  <a:lnTo>
                    <a:pt x="7" y="24"/>
                  </a:lnTo>
                  <a:lnTo>
                    <a:pt x="7" y="24"/>
                  </a:lnTo>
                  <a:lnTo>
                    <a:pt x="7" y="33"/>
                  </a:lnTo>
                  <a:lnTo>
                    <a:pt x="7" y="33"/>
                  </a:lnTo>
                  <a:lnTo>
                    <a:pt x="9" y="39"/>
                  </a:lnTo>
                  <a:lnTo>
                    <a:pt x="9" y="39"/>
                  </a:lnTo>
                  <a:lnTo>
                    <a:pt x="12" y="42"/>
                  </a:lnTo>
                  <a:lnTo>
                    <a:pt x="12" y="42"/>
                  </a:lnTo>
                  <a:lnTo>
                    <a:pt x="16" y="44"/>
                  </a:lnTo>
                  <a:lnTo>
                    <a:pt x="16" y="44"/>
                  </a:lnTo>
                  <a:lnTo>
                    <a:pt x="19" y="42"/>
                  </a:lnTo>
                  <a:lnTo>
                    <a:pt x="19" y="42"/>
                  </a:lnTo>
                  <a:lnTo>
                    <a:pt x="22" y="41"/>
                  </a:lnTo>
                  <a:lnTo>
                    <a:pt x="22" y="41"/>
                  </a:lnTo>
                  <a:lnTo>
                    <a:pt x="24" y="38"/>
                  </a:lnTo>
                  <a:lnTo>
                    <a:pt x="24" y="38"/>
                  </a:lnTo>
                  <a:lnTo>
                    <a:pt x="25" y="35"/>
                  </a:lnTo>
                  <a:lnTo>
                    <a:pt x="25" y="35"/>
                  </a:lnTo>
                  <a:lnTo>
                    <a:pt x="25" y="30"/>
                  </a:lnTo>
                  <a:lnTo>
                    <a:pt x="25" y="30"/>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4" name="Freeform 72"/>
            <p:cNvSpPr>
              <a:spLocks/>
            </p:cNvSpPr>
            <p:nvPr/>
          </p:nvSpPr>
          <p:spPr bwMode="auto">
            <a:xfrm>
              <a:off x="3866" y="2027"/>
              <a:ext cx="13" cy="21"/>
            </a:xfrm>
            <a:custGeom>
              <a:avLst/>
              <a:gdLst/>
              <a:ahLst/>
              <a:cxnLst>
                <a:cxn ang="0">
                  <a:pos x="27" y="44"/>
                </a:cxn>
                <a:cxn ang="0">
                  <a:pos x="27" y="45"/>
                </a:cxn>
                <a:cxn ang="0">
                  <a:pos x="25" y="45"/>
                </a:cxn>
                <a:cxn ang="0">
                  <a:pos x="25" y="45"/>
                </a:cxn>
                <a:cxn ang="0">
                  <a:pos x="1" y="47"/>
                </a:cxn>
                <a:cxn ang="0">
                  <a:pos x="1" y="45"/>
                </a:cxn>
                <a:cxn ang="0">
                  <a:pos x="0" y="45"/>
                </a:cxn>
                <a:cxn ang="0">
                  <a:pos x="0" y="45"/>
                </a:cxn>
                <a:cxn ang="0">
                  <a:pos x="0" y="44"/>
                </a:cxn>
                <a:cxn ang="0">
                  <a:pos x="0" y="42"/>
                </a:cxn>
                <a:cxn ang="0">
                  <a:pos x="0" y="42"/>
                </a:cxn>
                <a:cxn ang="0">
                  <a:pos x="0" y="41"/>
                </a:cxn>
                <a:cxn ang="0">
                  <a:pos x="1" y="41"/>
                </a:cxn>
                <a:cxn ang="0">
                  <a:pos x="10" y="6"/>
                </a:cxn>
                <a:cxn ang="0">
                  <a:pos x="1" y="11"/>
                </a:cxn>
                <a:cxn ang="0">
                  <a:pos x="1" y="12"/>
                </a:cxn>
                <a:cxn ang="0">
                  <a:pos x="0" y="12"/>
                </a:cxn>
                <a:cxn ang="0">
                  <a:pos x="0" y="11"/>
                </a:cxn>
                <a:cxn ang="0">
                  <a:pos x="0" y="9"/>
                </a:cxn>
                <a:cxn ang="0">
                  <a:pos x="0" y="9"/>
                </a:cxn>
                <a:cxn ang="0">
                  <a:pos x="0" y="8"/>
                </a:cxn>
                <a:cxn ang="0">
                  <a:pos x="0" y="8"/>
                </a:cxn>
                <a:cxn ang="0">
                  <a:pos x="12" y="0"/>
                </a:cxn>
                <a:cxn ang="0">
                  <a:pos x="12" y="0"/>
                </a:cxn>
                <a:cxn ang="0">
                  <a:pos x="12" y="0"/>
                </a:cxn>
                <a:cxn ang="0">
                  <a:pos x="13" y="0"/>
                </a:cxn>
                <a:cxn ang="0">
                  <a:pos x="13" y="0"/>
                </a:cxn>
                <a:cxn ang="0">
                  <a:pos x="15" y="0"/>
                </a:cxn>
                <a:cxn ang="0">
                  <a:pos x="16" y="0"/>
                </a:cxn>
                <a:cxn ang="0">
                  <a:pos x="16" y="0"/>
                </a:cxn>
                <a:cxn ang="0">
                  <a:pos x="16" y="0"/>
                </a:cxn>
                <a:cxn ang="0">
                  <a:pos x="25" y="41"/>
                </a:cxn>
                <a:cxn ang="0">
                  <a:pos x="25" y="41"/>
                </a:cxn>
                <a:cxn ang="0">
                  <a:pos x="25" y="42"/>
                </a:cxn>
                <a:cxn ang="0">
                  <a:pos x="27" y="42"/>
                </a:cxn>
                <a:cxn ang="0">
                  <a:pos x="27" y="44"/>
                </a:cxn>
              </a:cxnLst>
              <a:rect l="0" t="0" r="r" b="b"/>
              <a:pathLst>
                <a:path w="27" h="47">
                  <a:moveTo>
                    <a:pt x="27" y="44"/>
                  </a:moveTo>
                  <a:lnTo>
                    <a:pt x="27" y="44"/>
                  </a:lnTo>
                  <a:lnTo>
                    <a:pt x="27" y="45"/>
                  </a:lnTo>
                  <a:lnTo>
                    <a:pt x="27" y="45"/>
                  </a:lnTo>
                  <a:lnTo>
                    <a:pt x="25" y="45"/>
                  </a:lnTo>
                  <a:lnTo>
                    <a:pt x="25" y="45"/>
                  </a:lnTo>
                  <a:lnTo>
                    <a:pt x="25" y="45"/>
                  </a:lnTo>
                  <a:lnTo>
                    <a:pt x="25" y="45"/>
                  </a:lnTo>
                  <a:lnTo>
                    <a:pt x="25" y="47"/>
                  </a:lnTo>
                  <a:lnTo>
                    <a:pt x="1" y="47"/>
                  </a:lnTo>
                  <a:lnTo>
                    <a:pt x="1" y="47"/>
                  </a:lnTo>
                  <a:lnTo>
                    <a:pt x="1" y="45"/>
                  </a:lnTo>
                  <a:lnTo>
                    <a:pt x="1" y="45"/>
                  </a:lnTo>
                  <a:lnTo>
                    <a:pt x="0" y="45"/>
                  </a:lnTo>
                  <a:lnTo>
                    <a:pt x="0" y="45"/>
                  </a:lnTo>
                  <a:lnTo>
                    <a:pt x="0" y="45"/>
                  </a:lnTo>
                  <a:lnTo>
                    <a:pt x="0" y="45"/>
                  </a:lnTo>
                  <a:lnTo>
                    <a:pt x="0" y="44"/>
                  </a:lnTo>
                  <a:lnTo>
                    <a:pt x="0" y="44"/>
                  </a:lnTo>
                  <a:lnTo>
                    <a:pt x="0" y="42"/>
                  </a:lnTo>
                  <a:lnTo>
                    <a:pt x="0" y="42"/>
                  </a:lnTo>
                  <a:lnTo>
                    <a:pt x="0" y="42"/>
                  </a:lnTo>
                  <a:lnTo>
                    <a:pt x="0" y="42"/>
                  </a:lnTo>
                  <a:lnTo>
                    <a:pt x="0" y="41"/>
                  </a:lnTo>
                  <a:lnTo>
                    <a:pt x="0" y="41"/>
                  </a:lnTo>
                  <a:lnTo>
                    <a:pt x="1" y="41"/>
                  </a:lnTo>
                  <a:lnTo>
                    <a:pt x="10" y="41"/>
                  </a:lnTo>
                  <a:lnTo>
                    <a:pt x="10" y="6"/>
                  </a:lnTo>
                  <a:lnTo>
                    <a:pt x="1" y="11"/>
                  </a:lnTo>
                  <a:lnTo>
                    <a:pt x="1" y="11"/>
                  </a:lnTo>
                  <a:lnTo>
                    <a:pt x="1" y="12"/>
                  </a:lnTo>
                  <a:lnTo>
                    <a:pt x="1" y="12"/>
                  </a:lnTo>
                  <a:lnTo>
                    <a:pt x="0" y="12"/>
                  </a:lnTo>
                  <a:lnTo>
                    <a:pt x="0" y="12"/>
                  </a:lnTo>
                  <a:lnTo>
                    <a:pt x="0" y="11"/>
                  </a:lnTo>
                  <a:lnTo>
                    <a:pt x="0" y="11"/>
                  </a:lnTo>
                  <a:lnTo>
                    <a:pt x="0" y="9"/>
                  </a:lnTo>
                  <a:lnTo>
                    <a:pt x="0" y="9"/>
                  </a:lnTo>
                  <a:lnTo>
                    <a:pt x="0" y="9"/>
                  </a:lnTo>
                  <a:lnTo>
                    <a:pt x="0" y="9"/>
                  </a:lnTo>
                  <a:lnTo>
                    <a:pt x="0" y="8"/>
                  </a:lnTo>
                  <a:lnTo>
                    <a:pt x="0" y="8"/>
                  </a:lnTo>
                  <a:lnTo>
                    <a:pt x="0" y="8"/>
                  </a:lnTo>
                  <a:lnTo>
                    <a:pt x="0" y="8"/>
                  </a:lnTo>
                  <a:lnTo>
                    <a:pt x="1" y="6"/>
                  </a:lnTo>
                  <a:lnTo>
                    <a:pt x="12" y="0"/>
                  </a:lnTo>
                  <a:lnTo>
                    <a:pt x="12" y="0"/>
                  </a:lnTo>
                  <a:lnTo>
                    <a:pt x="12" y="0"/>
                  </a:lnTo>
                  <a:lnTo>
                    <a:pt x="12" y="0"/>
                  </a:lnTo>
                  <a:lnTo>
                    <a:pt x="12" y="0"/>
                  </a:lnTo>
                  <a:lnTo>
                    <a:pt x="12" y="0"/>
                  </a:lnTo>
                  <a:lnTo>
                    <a:pt x="13" y="0"/>
                  </a:lnTo>
                  <a:lnTo>
                    <a:pt x="13" y="0"/>
                  </a:lnTo>
                  <a:lnTo>
                    <a:pt x="13" y="0"/>
                  </a:lnTo>
                  <a:lnTo>
                    <a:pt x="13" y="0"/>
                  </a:lnTo>
                  <a:lnTo>
                    <a:pt x="15" y="0"/>
                  </a:lnTo>
                  <a:lnTo>
                    <a:pt x="15" y="0"/>
                  </a:lnTo>
                  <a:lnTo>
                    <a:pt x="16" y="0"/>
                  </a:lnTo>
                  <a:lnTo>
                    <a:pt x="16" y="0"/>
                  </a:lnTo>
                  <a:lnTo>
                    <a:pt x="16" y="0"/>
                  </a:lnTo>
                  <a:lnTo>
                    <a:pt x="16" y="0"/>
                  </a:lnTo>
                  <a:lnTo>
                    <a:pt x="16" y="0"/>
                  </a:lnTo>
                  <a:lnTo>
                    <a:pt x="16" y="41"/>
                  </a:lnTo>
                  <a:lnTo>
                    <a:pt x="25" y="41"/>
                  </a:lnTo>
                  <a:lnTo>
                    <a:pt x="25" y="41"/>
                  </a:lnTo>
                  <a:lnTo>
                    <a:pt x="25" y="41"/>
                  </a:lnTo>
                  <a:lnTo>
                    <a:pt x="25" y="41"/>
                  </a:lnTo>
                  <a:lnTo>
                    <a:pt x="25" y="42"/>
                  </a:lnTo>
                  <a:lnTo>
                    <a:pt x="25"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5" name="Freeform 73"/>
            <p:cNvSpPr>
              <a:spLocks noEditPoints="1"/>
            </p:cNvSpPr>
            <p:nvPr/>
          </p:nvSpPr>
          <p:spPr bwMode="auto">
            <a:xfrm>
              <a:off x="3892" y="2026"/>
              <a:ext cx="15" cy="22"/>
            </a:xfrm>
            <a:custGeom>
              <a:avLst/>
              <a:gdLst/>
              <a:ahLst/>
              <a:cxnLst>
                <a:cxn ang="0">
                  <a:pos x="32" y="24"/>
                </a:cxn>
                <a:cxn ang="0">
                  <a:pos x="30" y="33"/>
                </a:cxn>
                <a:cxn ang="0">
                  <a:pos x="27" y="40"/>
                </a:cxn>
                <a:cxn ang="0">
                  <a:pos x="23" y="46"/>
                </a:cxn>
                <a:cxn ang="0">
                  <a:pos x="20" y="48"/>
                </a:cxn>
                <a:cxn ang="0">
                  <a:pos x="15" y="48"/>
                </a:cxn>
                <a:cxn ang="0">
                  <a:pos x="8" y="46"/>
                </a:cxn>
                <a:cxn ang="0">
                  <a:pos x="3" y="42"/>
                </a:cxn>
                <a:cxn ang="0">
                  <a:pos x="0" y="34"/>
                </a:cxn>
                <a:cxn ang="0">
                  <a:pos x="0" y="24"/>
                </a:cxn>
                <a:cxn ang="0">
                  <a:pos x="0" y="15"/>
                </a:cxn>
                <a:cxn ang="0">
                  <a:pos x="3" y="7"/>
                </a:cxn>
                <a:cxn ang="0">
                  <a:pos x="5" y="4"/>
                </a:cxn>
                <a:cxn ang="0">
                  <a:pos x="8" y="1"/>
                </a:cxn>
                <a:cxn ang="0">
                  <a:pos x="15" y="0"/>
                </a:cxn>
                <a:cxn ang="0">
                  <a:pos x="20" y="1"/>
                </a:cxn>
                <a:cxn ang="0">
                  <a:pos x="23" y="1"/>
                </a:cxn>
                <a:cxn ang="0">
                  <a:pos x="29" y="6"/>
                </a:cxn>
                <a:cxn ang="0">
                  <a:pos x="30" y="13"/>
                </a:cxn>
                <a:cxn ang="0">
                  <a:pos x="32" y="24"/>
                </a:cxn>
                <a:cxn ang="0">
                  <a:pos x="26" y="24"/>
                </a:cxn>
                <a:cxn ang="0">
                  <a:pos x="24" y="18"/>
                </a:cxn>
                <a:cxn ang="0">
                  <a:pos x="24" y="13"/>
                </a:cxn>
                <a:cxn ang="0">
                  <a:pos x="23" y="10"/>
                </a:cxn>
                <a:cxn ang="0">
                  <a:pos x="21" y="7"/>
                </a:cxn>
                <a:cxn ang="0">
                  <a:pos x="18" y="6"/>
                </a:cxn>
                <a:cxn ang="0">
                  <a:pos x="15" y="6"/>
                </a:cxn>
                <a:cxn ang="0">
                  <a:pos x="11" y="7"/>
                </a:cxn>
                <a:cxn ang="0">
                  <a:pos x="8" y="10"/>
                </a:cxn>
                <a:cxn ang="0">
                  <a:pos x="6" y="16"/>
                </a:cxn>
                <a:cxn ang="0">
                  <a:pos x="6" y="24"/>
                </a:cxn>
                <a:cxn ang="0">
                  <a:pos x="6" y="33"/>
                </a:cxn>
                <a:cxn ang="0">
                  <a:pos x="8" y="39"/>
                </a:cxn>
                <a:cxn ang="0">
                  <a:pos x="11" y="42"/>
                </a:cxn>
                <a:cxn ang="0">
                  <a:pos x="15" y="43"/>
                </a:cxn>
                <a:cxn ang="0">
                  <a:pos x="18" y="42"/>
                </a:cxn>
                <a:cxn ang="0">
                  <a:pos x="21" y="40"/>
                </a:cxn>
                <a:cxn ang="0">
                  <a:pos x="23" y="37"/>
                </a:cxn>
                <a:cxn ang="0">
                  <a:pos x="24" y="34"/>
                </a:cxn>
                <a:cxn ang="0">
                  <a:pos x="24" y="30"/>
                </a:cxn>
                <a:cxn ang="0">
                  <a:pos x="26" y="24"/>
                </a:cxn>
              </a:cxnLst>
              <a:rect l="0" t="0" r="r" b="b"/>
              <a:pathLst>
                <a:path w="32" h="48">
                  <a:moveTo>
                    <a:pt x="32" y="24"/>
                  </a:moveTo>
                  <a:lnTo>
                    <a:pt x="32" y="24"/>
                  </a:lnTo>
                  <a:lnTo>
                    <a:pt x="30" y="33"/>
                  </a:lnTo>
                  <a:lnTo>
                    <a:pt x="30" y="33"/>
                  </a:lnTo>
                  <a:lnTo>
                    <a:pt x="27" y="40"/>
                  </a:lnTo>
                  <a:lnTo>
                    <a:pt x="27" y="40"/>
                  </a:lnTo>
                  <a:lnTo>
                    <a:pt x="26" y="43"/>
                  </a:lnTo>
                  <a:lnTo>
                    <a:pt x="23" y="46"/>
                  </a:lnTo>
                  <a:lnTo>
                    <a:pt x="23" y="46"/>
                  </a:lnTo>
                  <a:lnTo>
                    <a:pt x="20" y="48"/>
                  </a:lnTo>
                  <a:lnTo>
                    <a:pt x="15" y="48"/>
                  </a:lnTo>
                  <a:lnTo>
                    <a:pt x="15" y="48"/>
                  </a:lnTo>
                  <a:lnTo>
                    <a:pt x="8" y="46"/>
                  </a:lnTo>
                  <a:lnTo>
                    <a:pt x="8" y="46"/>
                  </a:lnTo>
                  <a:lnTo>
                    <a:pt x="5" y="45"/>
                  </a:lnTo>
                  <a:lnTo>
                    <a:pt x="3" y="42"/>
                  </a:lnTo>
                  <a:lnTo>
                    <a:pt x="3" y="42"/>
                  </a:lnTo>
                  <a:lnTo>
                    <a:pt x="0" y="34"/>
                  </a:lnTo>
                  <a:lnTo>
                    <a:pt x="0" y="34"/>
                  </a:lnTo>
                  <a:lnTo>
                    <a:pt x="0" y="24"/>
                  </a:lnTo>
                  <a:lnTo>
                    <a:pt x="0" y="24"/>
                  </a:lnTo>
                  <a:lnTo>
                    <a:pt x="0" y="15"/>
                  </a:lnTo>
                  <a:lnTo>
                    <a:pt x="0" y="15"/>
                  </a:lnTo>
                  <a:lnTo>
                    <a:pt x="3" y="7"/>
                  </a:lnTo>
                  <a:lnTo>
                    <a:pt x="3" y="7"/>
                  </a:lnTo>
                  <a:lnTo>
                    <a:pt x="5" y="4"/>
                  </a:lnTo>
                  <a:lnTo>
                    <a:pt x="8" y="1"/>
                  </a:lnTo>
                  <a:lnTo>
                    <a:pt x="8" y="1"/>
                  </a:lnTo>
                  <a:lnTo>
                    <a:pt x="12" y="1"/>
                  </a:lnTo>
                  <a:lnTo>
                    <a:pt x="15" y="0"/>
                  </a:lnTo>
                  <a:lnTo>
                    <a:pt x="15" y="0"/>
                  </a:lnTo>
                  <a:lnTo>
                    <a:pt x="20" y="1"/>
                  </a:lnTo>
                  <a:lnTo>
                    <a:pt x="23" y="1"/>
                  </a:lnTo>
                  <a:lnTo>
                    <a:pt x="23" y="1"/>
                  </a:lnTo>
                  <a:lnTo>
                    <a:pt x="26" y="4"/>
                  </a:lnTo>
                  <a:lnTo>
                    <a:pt x="29" y="6"/>
                  </a:lnTo>
                  <a:lnTo>
                    <a:pt x="29" y="6"/>
                  </a:lnTo>
                  <a:lnTo>
                    <a:pt x="30" y="13"/>
                  </a:lnTo>
                  <a:lnTo>
                    <a:pt x="30" y="13"/>
                  </a:lnTo>
                  <a:lnTo>
                    <a:pt x="32" y="24"/>
                  </a:lnTo>
                  <a:lnTo>
                    <a:pt x="32" y="24"/>
                  </a:lnTo>
                  <a:close/>
                  <a:moveTo>
                    <a:pt x="26" y="24"/>
                  </a:moveTo>
                  <a:lnTo>
                    <a:pt x="26" y="24"/>
                  </a:lnTo>
                  <a:lnTo>
                    <a:pt x="24" y="18"/>
                  </a:lnTo>
                  <a:lnTo>
                    <a:pt x="24" y="18"/>
                  </a:lnTo>
                  <a:lnTo>
                    <a:pt x="24" y="13"/>
                  </a:lnTo>
                  <a:lnTo>
                    <a:pt x="24" y="13"/>
                  </a:lnTo>
                  <a:lnTo>
                    <a:pt x="23" y="10"/>
                  </a:lnTo>
                  <a:lnTo>
                    <a:pt x="23" y="10"/>
                  </a:lnTo>
                  <a:lnTo>
                    <a:pt x="21" y="7"/>
                  </a:lnTo>
                  <a:lnTo>
                    <a:pt x="21" y="7"/>
                  </a:lnTo>
                  <a:lnTo>
                    <a:pt x="18" y="6"/>
                  </a:lnTo>
                  <a:lnTo>
                    <a:pt x="18" y="6"/>
                  </a:lnTo>
                  <a:lnTo>
                    <a:pt x="15" y="6"/>
                  </a:lnTo>
                  <a:lnTo>
                    <a:pt x="15" y="6"/>
                  </a:lnTo>
                  <a:lnTo>
                    <a:pt x="11" y="7"/>
                  </a:lnTo>
                  <a:lnTo>
                    <a:pt x="11" y="7"/>
                  </a:lnTo>
                  <a:lnTo>
                    <a:pt x="8" y="10"/>
                  </a:lnTo>
                  <a:lnTo>
                    <a:pt x="8" y="10"/>
                  </a:lnTo>
                  <a:lnTo>
                    <a:pt x="6" y="16"/>
                  </a:lnTo>
                  <a:lnTo>
                    <a:pt x="6" y="16"/>
                  </a:lnTo>
                  <a:lnTo>
                    <a:pt x="6" y="24"/>
                  </a:lnTo>
                  <a:lnTo>
                    <a:pt x="6" y="24"/>
                  </a:lnTo>
                  <a:lnTo>
                    <a:pt x="6" y="33"/>
                  </a:lnTo>
                  <a:lnTo>
                    <a:pt x="6" y="33"/>
                  </a:lnTo>
                  <a:lnTo>
                    <a:pt x="8" y="39"/>
                  </a:lnTo>
                  <a:lnTo>
                    <a:pt x="8" y="39"/>
                  </a:lnTo>
                  <a:lnTo>
                    <a:pt x="11" y="42"/>
                  </a:lnTo>
                  <a:lnTo>
                    <a:pt x="11" y="42"/>
                  </a:lnTo>
                  <a:lnTo>
                    <a:pt x="15" y="43"/>
                  </a:lnTo>
                  <a:lnTo>
                    <a:pt x="15" y="43"/>
                  </a:lnTo>
                  <a:lnTo>
                    <a:pt x="18" y="42"/>
                  </a:lnTo>
                  <a:lnTo>
                    <a:pt x="18" y="42"/>
                  </a:lnTo>
                  <a:lnTo>
                    <a:pt x="21" y="40"/>
                  </a:lnTo>
                  <a:lnTo>
                    <a:pt x="21" y="40"/>
                  </a:lnTo>
                  <a:lnTo>
                    <a:pt x="23" y="37"/>
                  </a:lnTo>
                  <a:lnTo>
                    <a:pt x="23" y="37"/>
                  </a:lnTo>
                  <a:lnTo>
                    <a:pt x="24" y="34"/>
                  </a:lnTo>
                  <a:lnTo>
                    <a:pt x="24" y="34"/>
                  </a:lnTo>
                  <a:lnTo>
                    <a:pt x="24" y="30"/>
                  </a:lnTo>
                  <a:lnTo>
                    <a:pt x="24"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6" name="Freeform 74"/>
            <p:cNvSpPr>
              <a:spLocks noEditPoints="1"/>
            </p:cNvSpPr>
            <p:nvPr/>
          </p:nvSpPr>
          <p:spPr bwMode="auto">
            <a:xfrm>
              <a:off x="3547" y="2035"/>
              <a:ext cx="16" cy="22"/>
            </a:xfrm>
            <a:custGeom>
              <a:avLst/>
              <a:gdLst/>
              <a:ahLst/>
              <a:cxnLst>
                <a:cxn ang="0">
                  <a:pos x="33" y="24"/>
                </a:cxn>
                <a:cxn ang="0">
                  <a:pos x="32" y="33"/>
                </a:cxn>
                <a:cxn ang="0">
                  <a:pos x="29" y="41"/>
                </a:cxn>
                <a:cxn ang="0">
                  <a:pos x="24" y="46"/>
                </a:cxn>
                <a:cxn ang="0">
                  <a:pos x="21" y="47"/>
                </a:cxn>
                <a:cxn ang="0">
                  <a:pos x="17" y="49"/>
                </a:cxn>
                <a:cxn ang="0">
                  <a:pos x="9" y="47"/>
                </a:cxn>
                <a:cxn ang="0">
                  <a:pos x="5"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3" y="24"/>
                </a:cxn>
                <a:cxn ang="0">
                  <a:pos x="27" y="24"/>
                </a:cxn>
                <a:cxn ang="0">
                  <a:pos x="26" y="18"/>
                </a:cxn>
                <a:cxn ang="0">
                  <a:pos x="26" y="14"/>
                </a:cxn>
                <a:cxn ang="0">
                  <a:pos x="24" y="9"/>
                </a:cxn>
                <a:cxn ang="0">
                  <a:pos x="23" y="8"/>
                </a:cxn>
                <a:cxn ang="0">
                  <a:pos x="20" y="6"/>
                </a:cxn>
                <a:cxn ang="0">
                  <a:pos x="17" y="5"/>
                </a:cxn>
                <a:cxn ang="0">
                  <a:pos x="12" y="6"/>
                </a:cxn>
                <a:cxn ang="0">
                  <a:pos x="9" y="11"/>
                </a:cxn>
                <a:cxn ang="0">
                  <a:pos x="8" y="17"/>
                </a:cxn>
                <a:cxn ang="0">
                  <a:pos x="8" y="24"/>
                </a:cxn>
                <a:cxn ang="0">
                  <a:pos x="8" y="32"/>
                </a:cxn>
                <a:cxn ang="0">
                  <a:pos x="9" y="38"/>
                </a:cxn>
                <a:cxn ang="0">
                  <a:pos x="12" y="42"/>
                </a:cxn>
                <a:cxn ang="0">
                  <a:pos x="17" y="42"/>
                </a:cxn>
                <a:cxn ang="0">
                  <a:pos x="20" y="42"/>
                </a:cxn>
                <a:cxn ang="0">
                  <a:pos x="23" y="41"/>
                </a:cxn>
                <a:cxn ang="0">
                  <a:pos x="24" y="38"/>
                </a:cxn>
                <a:cxn ang="0">
                  <a:pos x="26" y="33"/>
                </a:cxn>
                <a:cxn ang="0">
                  <a:pos x="26" y="29"/>
                </a:cxn>
                <a:cxn ang="0">
                  <a:pos x="27" y="24"/>
                </a:cxn>
              </a:cxnLst>
              <a:rect l="0" t="0" r="r" b="b"/>
              <a:pathLst>
                <a:path w="33" h="49">
                  <a:moveTo>
                    <a:pt x="33" y="24"/>
                  </a:moveTo>
                  <a:lnTo>
                    <a:pt x="33" y="24"/>
                  </a:lnTo>
                  <a:lnTo>
                    <a:pt x="32" y="33"/>
                  </a:lnTo>
                  <a:lnTo>
                    <a:pt x="32" y="33"/>
                  </a:lnTo>
                  <a:lnTo>
                    <a:pt x="29" y="41"/>
                  </a:lnTo>
                  <a:lnTo>
                    <a:pt x="29" y="41"/>
                  </a:lnTo>
                  <a:lnTo>
                    <a:pt x="27" y="44"/>
                  </a:lnTo>
                  <a:lnTo>
                    <a:pt x="24" y="46"/>
                  </a:lnTo>
                  <a:lnTo>
                    <a:pt x="24" y="46"/>
                  </a:lnTo>
                  <a:lnTo>
                    <a:pt x="21" y="47"/>
                  </a:lnTo>
                  <a:lnTo>
                    <a:pt x="17" y="49"/>
                  </a:lnTo>
                  <a:lnTo>
                    <a:pt x="17" y="49"/>
                  </a:lnTo>
                  <a:lnTo>
                    <a:pt x="9" y="47"/>
                  </a:lnTo>
                  <a:lnTo>
                    <a:pt x="9" y="47"/>
                  </a:lnTo>
                  <a:lnTo>
                    <a:pt x="6" y="44"/>
                  </a:lnTo>
                  <a:lnTo>
                    <a:pt x="5" y="42"/>
                  </a:lnTo>
                  <a:lnTo>
                    <a:pt x="5" y="42"/>
                  </a:lnTo>
                  <a:lnTo>
                    <a:pt x="2" y="35"/>
                  </a:lnTo>
                  <a:lnTo>
                    <a:pt x="2" y="35"/>
                  </a:lnTo>
                  <a:lnTo>
                    <a:pt x="0" y="24"/>
                  </a:lnTo>
                  <a:lnTo>
                    <a:pt x="0" y="24"/>
                  </a:lnTo>
                  <a:lnTo>
                    <a:pt x="2" y="14"/>
                  </a:lnTo>
                  <a:lnTo>
                    <a:pt x="2" y="14"/>
                  </a:lnTo>
                  <a:lnTo>
                    <a:pt x="5" y="6"/>
                  </a:lnTo>
                  <a:lnTo>
                    <a:pt x="5" y="6"/>
                  </a:lnTo>
                  <a:lnTo>
                    <a:pt x="6" y="5"/>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3" y="24"/>
                  </a:lnTo>
                  <a:lnTo>
                    <a:pt x="33" y="24"/>
                  </a:lnTo>
                  <a:close/>
                  <a:moveTo>
                    <a:pt x="27" y="24"/>
                  </a:moveTo>
                  <a:lnTo>
                    <a:pt x="27"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8" y="24"/>
                  </a:lnTo>
                  <a:lnTo>
                    <a:pt x="8"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7" y="24"/>
                  </a:lnTo>
                  <a:lnTo>
                    <a:pt x="27"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7" name="Freeform 75"/>
            <p:cNvSpPr>
              <a:spLocks/>
            </p:cNvSpPr>
            <p:nvPr/>
          </p:nvSpPr>
          <p:spPr bwMode="auto">
            <a:xfrm>
              <a:off x="3573" y="2032"/>
              <a:ext cx="12" cy="22"/>
            </a:xfrm>
            <a:custGeom>
              <a:avLst/>
              <a:gdLst/>
              <a:ahLst/>
              <a:cxnLst>
                <a:cxn ang="0">
                  <a:pos x="27" y="45"/>
                </a:cxn>
                <a:cxn ang="0">
                  <a:pos x="26" y="45"/>
                </a:cxn>
                <a:cxn ang="0">
                  <a:pos x="26" y="46"/>
                </a:cxn>
                <a:cxn ang="0">
                  <a:pos x="26" y="46"/>
                </a:cxn>
                <a:cxn ang="0">
                  <a:pos x="1" y="46"/>
                </a:cxn>
                <a:cxn ang="0">
                  <a:pos x="0" y="46"/>
                </a:cxn>
                <a:cxn ang="0">
                  <a:pos x="0" y="46"/>
                </a:cxn>
                <a:cxn ang="0">
                  <a:pos x="0" y="45"/>
                </a:cxn>
                <a:cxn ang="0">
                  <a:pos x="0" y="45"/>
                </a:cxn>
                <a:cxn ang="0">
                  <a:pos x="0" y="43"/>
                </a:cxn>
                <a:cxn ang="0">
                  <a:pos x="0" y="42"/>
                </a:cxn>
                <a:cxn ang="0">
                  <a:pos x="0" y="42"/>
                </a:cxn>
                <a:cxn ang="0">
                  <a:pos x="1" y="42"/>
                </a:cxn>
                <a:cxn ang="0">
                  <a:pos x="11" y="7"/>
                </a:cxn>
                <a:cxn ang="0">
                  <a:pos x="1" y="12"/>
                </a:cxn>
                <a:cxn ang="0">
                  <a:pos x="0" y="12"/>
                </a:cxn>
                <a:cxn ang="0">
                  <a:pos x="0" y="12"/>
                </a:cxn>
                <a:cxn ang="0">
                  <a:pos x="0" y="12"/>
                </a:cxn>
                <a:cxn ang="0">
                  <a:pos x="0" y="10"/>
                </a:cxn>
                <a:cxn ang="0">
                  <a:pos x="0" y="9"/>
                </a:cxn>
                <a:cxn ang="0">
                  <a:pos x="0" y="9"/>
                </a:cxn>
                <a:cxn ang="0">
                  <a:pos x="0" y="7"/>
                </a:cxn>
                <a:cxn ang="0">
                  <a:pos x="11" y="1"/>
                </a:cxn>
                <a:cxn ang="0">
                  <a:pos x="12" y="1"/>
                </a:cxn>
                <a:cxn ang="0">
                  <a:pos x="12" y="0"/>
                </a:cxn>
                <a:cxn ang="0">
                  <a:pos x="14" y="0"/>
                </a:cxn>
                <a:cxn ang="0">
                  <a:pos x="14" y="0"/>
                </a:cxn>
                <a:cxn ang="0">
                  <a:pos x="15" y="0"/>
                </a:cxn>
                <a:cxn ang="0">
                  <a:pos x="17" y="1"/>
                </a:cxn>
                <a:cxn ang="0">
                  <a:pos x="17" y="1"/>
                </a:cxn>
                <a:cxn ang="0">
                  <a:pos x="17" y="1"/>
                </a:cxn>
                <a:cxn ang="0">
                  <a:pos x="26" y="42"/>
                </a:cxn>
                <a:cxn ang="0">
                  <a:pos x="26" y="42"/>
                </a:cxn>
                <a:cxn ang="0">
                  <a:pos x="26" y="42"/>
                </a:cxn>
                <a:cxn ang="0">
                  <a:pos x="26" y="43"/>
                </a:cxn>
                <a:cxn ang="0">
                  <a:pos x="27" y="45"/>
                </a:cxn>
              </a:cxnLst>
              <a:rect l="0" t="0" r="r" b="b"/>
              <a:pathLst>
                <a:path w="27" h="46">
                  <a:moveTo>
                    <a:pt x="27" y="45"/>
                  </a:moveTo>
                  <a:lnTo>
                    <a:pt x="27" y="45"/>
                  </a:lnTo>
                  <a:lnTo>
                    <a:pt x="26" y="45"/>
                  </a:lnTo>
                  <a:lnTo>
                    <a:pt x="26" y="45"/>
                  </a:lnTo>
                  <a:lnTo>
                    <a:pt x="26" y="46"/>
                  </a:lnTo>
                  <a:lnTo>
                    <a:pt x="26" y="46"/>
                  </a:lnTo>
                  <a:lnTo>
                    <a:pt x="26" y="46"/>
                  </a:lnTo>
                  <a:lnTo>
                    <a:pt x="26" y="46"/>
                  </a:lnTo>
                  <a:lnTo>
                    <a:pt x="26" y="46"/>
                  </a:lnTo>
                  <a:lnTo>
                    <a:pt x="1" y="46"/>
                  </a:lnTo>
                  <a:lnTo>
                    <a:pt x="1" y="46"/>
                  </a:lnTo>
                  <a:lnTo>
                    <a:pt x="0" y="46"/>
                  </a:lnTo>
                  <a:lnTo>
                    <a:pt x="0" y="46"/>
                  </a:lnTo>
                  <a:lnTo>
                    <a:pt x="0" y="46"/>
                  </a:lnTo>
                  <a:lnTo>
                    <a:pt x="0" y="46"/>
                  </a:lnTo>
                  <a:lnTo>
                    <a:pt x="0" y="45"/>
                  </a:lnTo>
                  <a:lnTo>
                    <a:pt x="0" y="45"/>
                  </a:lnTo>
                  <a:lnTo>
                    <a:pt x="0" y="45"/>
                  </a:lnTo>
                  <a:lnTo>
                    <a:pt x="0" y="45"/>
                  </a:lnTo>
                  <a:lnTo>
                    <a:pt x="0" y="43"/>
                  </a:lnTo>
                  <a:lnTo>
                    <a:pt x="0" y="43"/>
                  </a:lnTo>
                  <a:lnTo>
                    <a:pt x="0" y="42"/>
                  </a:lnTo>
                  <a:lnTo>
                    <a:pt x="0" y="42"/>
                  </a:lnTo>
                  <a:lnTo>
                    <a:pt x="0" y="42"/>
                  </a:lnTo>
                  <a:lnTo>
                    <a:pt x="0" y="42"/>
                  </a:lnTo>
                  <a:lnTo>
                    <a:pt x="1" y="42"/>
                  </a:lnTo>
                  <a:lnTo>
                    <a:pt x="11" y="42"/>
                  </a:lnTo>
                  <a:lnTo>
                    <a:pt x="11" y="7"/>
                  </a:lnTo>
                  <a:lnTo>
                    <a:pt x="1" y="12"/>
                  </a:lnTo>
                  <a:lnTo>
                    <a:pt x="1"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1"/>
                  </a:lnTo>
                  <a:lnTo>
                    <a:pt x="12" y="1"/>
                  </a:lnTo>
                  <a:lnTo>
                    <a:pt x="12" y="0"/>
                  </a:lnTo>
                  <a:lnTo>
                    <a:pt x="12" y="0"/>
                  </a:lnTo>
                  <a:lnTo>
                    <a:pt x="14" y="0"/>
                  </a:lnTo>
                  <a:lnTo>
                    <a:pt x="14" y="0"/>
                  </a:lnTo>
                  <a:lnTo>
                    <a:pt x="14" y="0"/>
                  </a:lnTo>
                  <a:lnTo>
                    <a:pt x="14" y="0"/>
                  </a:lnTo>
                  <a:lnTo>
                    <a:pt x="15" y="0"/>
                  </a:lnTo>
                  <a:lnTo>
                    <a:pt x="15" y="0"/>
                  </a:lnTo>
                  <a:lnTo>
                    <a:pt x="17" y="1"/>
                  </a:lnTo>
                  <a:lnTo>
                    <a:pt x="17" y="1"/>
                  </a:lnTo>
                  <a:lnTo>
                    <a:pt x="17" y="1"/>
                  </a:lnTo>
                  <a:lnTo>
                    <a:pt x="17" y="1"/>
                  </a:lnTo>
                  <a:lnTo>
                    <a:pt x="17" y="1"/>
                  </a:lnTo>
                  <a:lnTo>
                    <a:pt x="17" y="42"/>
                  </a:lnTo>
                  <a:lnTo>
                    <a:pt x="26" y="42"/>
                  </a:lnTo>
                  <a:lnTo>
                    <a:pt x="26" y="42"/>
                  </a:lnTo>
                  <a:lnTo>
                    <a:pt x="26" y="42"/>
                  </a:lnTo>
                  <a:lnTo>
                    <a:pt x="26" y="42"/>
                  </a:lnTo>
                  <a:lnTo>
                    <a:pt x="26" y="42"/>
                  </a:lnTo>
                  <a:lnTo>
                    <a:pt x="26" y="42"/>
                  </a:lnTo>
                  <a:lnTo>
                    <a:pt x="26" y="43"/>
                  </a:lnTo>
                  <a:lnTo>
                    <a:pt x="26" y="43"/>
                  </a:lnTo>
                  <a:lnTo>
                    <a:pt x="27" y="45"/>
                  </a:lnTo>
                  <a:lnTo>
                    <a:pt x="27"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8" name="Freeform 76"/>
            <p:cNvSpPr>
              <a:spLocks noEditPoints="1"/>
            </p:cNvSpPr>
            <p:nvPr/>
          </p:nvSpPr>
          <p:spPr bwMode="auto">
            <a:xfrm>
              <a:off x="3596" y="2032"/>
              <a:ext cx="14" cy="23"/>
            </a:xfrm>
            <a:custGeom>
              <a:avLst/>
              <a:gdLst/>
              <a:ahLst/>
              <a:cxnLst>
                <a:cxn ang="0">
                  <a:pos x="31" y="24"/>
                </a:cxn>
                <a:cxn ang="0">
                  <a:pos x="30" y="33"/>
                </a:cxn>
                <a:cxn ang="0">
                  <a:pos x="27" y="40"/>
                </a:cxn>
                <a:cxn ang="0">
                  <a:pos x="22" y="45"/>
                </a:cxn>
                <a:cxn ang="0">
                  <a:pos x="19" y="46"/>
                </a:cxn>
                <a:cxn ang="0">
                  <a:pos x="15" y="48"/>
                </a:cxn>
                <a:cxn ang="0">
                  <a:pos x="7" y="46"/>
                </a:cxn>
                <a:cxn ang="0">
                  <a:pos x="3" y="42"/>
                </a:cxn>
                <a:cxn ang="0">
                  <a:pos x="0" y="34"/>
                </a:cxn>
                <a:cxn ang="0">
                  <a:pos x="0" y="24"/>
                </a:cxn>
                <a:cxn ang="0">
                  <a:pos x="0" y="13"/>
                </a:cxn>
                <a:cxn ang="0">
                  <a:pos x="3" y="6"/>
                </a:cxn>
                <a:cxn ang="0">
                  <a:pos x="6" y="4"/>
                </a:cxn>
                <a:cxn ang="0">
                  <a:pos x="7" y="1"/>
                </a:cxn>
                <a:cxn ang="0">
                  <a:pos x="16" y="0"/>
                </a:cxn>
                <a:cxn ang="0">
                  <a:pos x="22" y="1"/>
                </a:cxn>
                <a:cxn ang="0">
                  <a:pos x="25" y="3"/>
                </a:cxn>
                <a:cxn ang="0">
                  <a:pos x="28" y="6"/>
                </a:cxn>
                <a:cxn ang="0">
                  <a:pos x="30" y="13"/>
                </a:cxn>
                <a:cxn ang="0">
                  <a:pos x="31" y="24"/>
                </a:cxn>
                <a:cxn ang="0">
                  <a:pos x="25" y="24"/>
                </a:cxn>
                <a:cxn ang="0">
                  <a:pos x="24" y="18"/>
                </a:cxn>
                <a:cxn ang="0">
                  <a:pos x="24" y="13"/>
                </a:cxn>
                <a:cxn ang="0">
                  <a:pos x="22" y="9"/>
                </a:cxn>
                <a:cxn ang="0">
                  <a:pos x="21" y="7"/>
                </a:cxn>
                <a:cxn ang="0">
                  <a:pos x="18" y="6"/>
                </a:cxn>
                <a:cxn ang="0">
                  <a:pos x="15" y="4"/>
                </a:cxn>
                <a:cxn ang="0">
                  <a:pos x="10" y="6"/>
                </a:cxn>
                <a:cxn ang="0">
                  <a:pos x="7" y="10"/>
                </a:cxn>
                <a:cxn ang="0">
                  <a:pos x="6" y="16"/>
                </a:cxn>
                <a:cxn ang="0">
                  <a:pos x="6" y="24"/>
                </a:cxn>
                <a:cxn ang="0">
                  <a:pos x="6" y="31"/>
                </a:cxn>
                <a:cxn ang="0">
                  <a:pos x="7" y="37"/>
                </a:cxn>
                <a:cxn ang="0">
                  <a:pos x="10" y="42"/>
                </a:cxn>
                <a:cxn ang="0">
                  <a:pos x="15" y="42"/>
                </a:cxn>
                <a:cxn ang="0">
                  <a:pos x="18" y="42"/>
                </a:cxn>
                <a:cxn ang="0">
                  <a:pos x="21" y="40"/>
                </a:cxn>
                <a:cxn ang="0">
                  <a:pos x="22" y="37"/>
                </a:cxn>
                <a:cxn ang="0">
                  <a:pos x="24" y="33"/>
                </a:cxn>
                <a:cxn ang="0">
                  <a:pos x="25" y="28"/>
                </a:cxn>
                <a:cxn ang="0">
                  <a:pos x="25" y="24"/>
                </a:cxn>
              </a:cxnLst>
              <a:rect l="0" t="0" r="r" b="b"/>
              <a:pathLst>
                <a:path w="31" h="48">
                  <a:moveTo>
                    <a:pt x="31" y="24"/>
                  </a:moveTo>
                  <a:lnTo>
                    <a:pt x="31" y="24"/>
                  </a:lnTo>
                  <a:lnTo>
                    <a:pt x="30" y="33"/>
                  </a:lnTo>
                  <a:lnTo>
                    <a:pt x="30" y="33"/>
                  </a:lnTo>
                  <a:lnTo>
                    <a:pt x="27" y="40"/>
                  </a:lnTo>
                  <a:lnTo>
                    <a:pt x="27" y="40"/>
                  </a:lnTo>
                  <a:lnTo>
                    <a:pt x="25" y="43"/>
                  </a:lnTo>
                  <a:lnTo>
                    <a:pt x="22" y="45"/>
                  </a:lnTo>
                  <a:lnTo>
                    <a:pt x="22" y="45"/>
                  </a:lnTo>
                  <a:lnTo>
                    <a:pt x="19" y="46"/>
                  </a:lnTo>
                  <a:lnTo>
                    <a:pt x="15" y="48"/>
                  </a:lnTo>
                  <a:lnTo>
                    <a:pt x="15" y="48"/>
                  </a:lnTo>
                  <a:lnTo>
                    <a:pt x="7" y="46"/>
                  </a:lnTo>
                  <a:lnTo>
                    <a:pt x="7" y="46"/>
                  </a:lnTo>
                  <a:lnTo>
                    <a:pt x="4" y="43"/>
                  </a:lnTo>
                  <a:lnTo>
                    <a:pt x="3" y="42"/>
                  </a:lnTo>
                  <a:lnTo>
                    <a:pt x="3" y="42"/>
                  </a:lnTo>
                  <a:lnTo>
                    <a:pt x="0" y="34"/>
                  </a:lnTo>
                  <a:lnTo>
                    <a:pt x="0" y="34"/>
                  </a:lnTo>
                  <a:lnTo>
                    <a:pt x="0" y="24"/>
                  </a:lnTo>
                  <a:lnTo>
                    <a:pt x="0" y="24"/>
                  </a:lnTo>
                  <a:lnTo>
                    <a:pt x="0" y="13"/>
                  </a:lnTo>
                  <a:lnTo>
                    <a:pt x="0" y="13"/>
                  </a:lnTo>
                  <a:lnTo>
                    <a:pt x="3" y="6"/>
                  </a:lnTo>
                  <a:lnTo>
                    <a:pt x="3" y="6"/>
                  </a:lnTo>
                  <a:lnTo>
                    <a:pt x="6" y="4"/>
                  </a:lnTo>
                  <a:lnTo>
                    <a:pt x="7" y="1"/>
                  </a:lnTo>
                  <a:lnTo>
                    <a:pt x="7" y="1"/>
                  </a:lnTo>
                  <a:lnTo>
                    <a:pt x="12" y="0"/>
                  </a:lnTo>
                  <a:lnTo>
                    <a:pt x="16" y="0"/>
                  </a:lnTo>
                  <a:lnTo>
                    <a:pt x="16" y="0"/>
                  </a:lnTo>
                  <a:lnTo>
                    <a:pt x="22" y="1"/>
                  </a:lnTo>
                  <a:lnTo>
                    <a:pt x="22" y="1"/>
                  </a:lnTo>
                  <a:lnTo>
                    <a:pt x="25" y="3"/>
                  </a:lnTo>
                  <a:lnTo>
                    <a:pt x="28" y="6"/>
                  </a:lnTo>
                  <a:lnTo>
                    <a:pt x="28" y="6"/>
                  </a:lnTo>
                  <a:lnTo>
                    <a:pt x="30" y="13"/>
                  </a:lnTo>
                  <a:lnTo>
                    <a:pt x="30" y="13"/>
                  </a:lnTo>
                  <a:lnTo>
                    <a:pt x="31" y="24"/>
                  </a:lnTo>
                  <a:lnTo>
                    <a:pt x="31" y="24"/>
                  </a:lnTo>
                  <a:close/>
                  <a:moveTo>
                    <a:pt x="25" y="24"/>
                  </a:moveTo>
                  <a:lnTo>
                    <a:pt x="25" y="24"/>
                  </a:lnTo>
                  <a:lnTo>
                    <a:pt x="24" y="18"/>
                  </a:lnTo>
                  <a:lnTo>
                    <a:pt x="24" y="18"/>
                  </a:lnTo>
                  <a:lnTo>
                    <a:pt x="24" y="13"/>
                  </a:lnTo>
                  <a:lnTo>
                    <a:pt x="24" y="13"/>
                  </a:lnTo>
                  <a:lnTo>
                    <a:pt x="22" y="9"/>
                  </a:lnTo>
                  <a:lnTo>
                    <a:pt x="22" y="9"/>
                  </a:lnTo>
                  <a:lnTo>
                    <a:pt x="21" y="7"/>
                  </a:lnTo>
                  <a:lnTo>
                    <a:pt x="21" y="7"/>
                  </a:lnTo>
                  <a:lnTo>
                    <a:pt x="18" y="6"/>
                  </a:lnTo>
                  <a:lnTo>
                    <a:pt x="18" y="6"/>
                  </a:lnTo>
                  <a:lnTo>
                    <a:pt x="15" y="4"/>
                  </a:lnTo>
                  <a:lnTo>
                    <a:pt x="15" y="4"/>
                  </a:lnTo>
                  <a:lnTo>
                    <a:pt x="10" y="6"/>
                  </a:lnTo>
                  <a:lnTo>
                    <a:pt x="10" y="6"/>
                  </a:lnTo>
                  <a:lnTo>
                    <a:pt x="7" y="10"/>
                  </a:lnTo>
                  <a:lnTo>
                    <a:pt x="7" y="10"/>
                  </a:lnTo>
                  <a:lnTo>
                    <a:pt x="6" y="16"/>
                  </a:lnTo>
                  <a:lnTo>
                    <a:pt x="6" y="16"/>
                  </a:lnTo>
                  <a:lnTo>
                    <a:pt x="6" y="24"/>
                  </a:lnTo>
                  <a:lnTo>
                    <a:pt x="6" y="24"/>
                  </a:lnTo>
                  <a:lnTo>
                    <a:pt x="6" y="31"/>
                  </a:lnTo>
                  <a:lnTo>
                    <a:pt x="6" y="31"/>
                  </a:lnTo>
                  <a:lnTo>
                    <a:pt x="7" y="37"/>
                  </a:lnTo>
                  <a:lnTo>
                    <a:pt x="7" y="37"/>
                  </a:lnTo>
                  <a:lnTo>
                    <a:pt x="10" y="42"/>
                  </a:lnTo>
                  <a:lnTo>
                    <a:pt x="10" y="42"/>
                  </a:lnTo>
                  <a:lnTo>
                    <a:pt x="15" y="42"/>
                  </a:lnTo>
                  <a:lnTo>
                    <a:pt x="15" y="42"/>
                  </a:lnTo>
                  <a:lnTo>
                    <a:pt x="18" y="42"/>
                  </a:lnTo>
                  <a:lnTo>
                    <a:pt x="18" y="42"/>
                  </a:lnTo>
                  <a:lnTo>
                    <a:pt x="21" y="40"/>
                  </a:lnTo>
                  <a:lnTo>
                    <a:pt x="21" y="40"/>
                  </a:lnTo>
                  <a:lnTo>
                    <a:pt x="22" y="37"/>
                  </a:lnTo>
                  <a:lnTo>
                    <a:pt x="22" y="37"/>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49" name="Freeform 77"/>
            <p:cNvSpPr>
              <a:spLocks noEditPoints="1"/>
            </p:cNvSpPr>
            <p:nvPr/>
          </p:nvSpPr>
          <p:spPr bwMode="auto">
            <a:xfrm>
              <a:off x="3891" y="1940"/>
              <a:ext cx="15" cy="22"/>
            </a:xfrm>
            <a:custGeom>
              <a:avLst/>
              <a:gdLst/>
              <a:ahLst/>
              <a:cxnLst>
                <a:cxn ang="0">
                  <a:pos x="33" y="24"/>
                </a:cxn>
                <a:cxn ang="0">
                  <a:pos x="32" y="33"/>
                </a:cxn>
                <a:cxn ang="0">
                  <a:pos x="29" y="40"/>
                </a:cxn>
                <a:cxn ang="0">
                  <a:pos x="24" y="45"/>
                </a:cxn>
                <a:cxn ang="0">
                  <a:pos x="20" y="46"/>
                </a:cxn>
                <a:cxn ang="0">
                  <a:pos x="17" y="46"/>
                </a:cxn>
                <a:cxn ang="0">
                  <a:pos x="9" y="45"/>
                </a:cxn>
                <a:cxn ang="0">
                  <a:pos x="5" y="40"/>
                </a:cxn>
                <a:cxn ang="0">
                  <a:pos x="2" y="33"/>
                </a:cxn>
                <a:cxn ang="0">
                  <a:pos x="0" y="24"/>
                </a:cxn>
                <a:cxn ang="0">
                  <a:pos x="2" y="13"/>
                </a:cxn>
                <a:cxn ang="0">
                  <a:pos x="5" y="6"/>
                </a:cxn>
                <a:cxn ang="0">
                  <a:pos x="6" y="3"/>
                </a:cxn>
                <a:cxn ang="0">
                  <a:pos x="9" y="1"/>
                </a:cxn>
                <a:cxn ang="0">
                  <a:pos x="17" y="0"/>
                </a:cxn>
                <a:cxn ang="0">
                  <a:pos x="21" y="0"/>
                </a:cxn>
                <a:cxn ang="0">
                  <a:pos x="24" y="1"/>
                </a:cxn>
                <a:cxn ang="0">
                  <a:pos x="29" y="6"/>
                </a:cxn>
                <a:cxn ang="0">
                  <a:pos x="32" y="13"/>
                </a:cxn>
                <a:cxn ang="0">
                  <a:pos x="33" y="24"/>
                </a:cxn>
                <a:cxn ang="0">
                  <a:pos x="26" y="24"/>
                </a:cxn>
                <a:cxn ang="0">
                  <a:pos x="26" y="18"/>
                </a:cxn>
                <a:cxn ang="0">
                  <a:pos x="26" y="13"/>
                </a:cxn>
                <a:cxn ang="0">
                  <a:pos x="24" y="9"/>
                </a:cxn>
                <a:cxn ang="0">
                  <a:pos x="23" y="6"/>
                </a:cxn>
                <a:cxn ang="0">
                  <a:pos x="20" y="6"/>
                </a:cxn>
                <a:cxn ang="0">
                  <a:pos x="17" y="4"/>
                </a:cxn>
                <a:cxn ang="0">
                  <a:pos x="12" y="6"/>
                </a:cxn>
                <a:cxn ang="0">
                  <a:pos x="9" y="10"/>
                </a:cxn>
                <a:cxn ang="0">
                  <a:pos x="8" y="16"/>
                </a:cxn>
                <a:cxn ang="0">
                  <a:pos x="8" y="22"/>
                </a:cxn>
                <a:cxn ang="0">
                  <a:pos x="8" y="31"/>
                </a:cxn>
                <a:cxn ang="0">
                  <a:pos x="9" y="37"/>
                </a:cxn>
                <a:cxn ang="0">
                  <a:pos x="12" y="40"/>
                </a:cxn>
                <a:cxn ang="0">
                  <a:pos x="17" y="42"/>
                </a:cxn>
                <a:cxn ang="0">
                  <a:pos x="20" y="42"/>
                </a:cxn>
                <a:cxn ang="0">
                  <a:pos x="23" y="39"/>
                </a:cxn>
                <a:cxn ang="0">
                  <a:pos x="24" y="37"/>
                </a:cxn>
                <a:cxn ang="0">
                  <a:pos x="26" y="33"/>
                </a:cxn>
                <a:cxn ang="0">
                  <a:pos x="26" y="28"/>
                </a:cxn>
                <a:cxn ang="0">
                  <a:pos x="26" y="24"/>
                </a:cxn>
              </a:cxnLst>
              <a:rect l="0" t="0" r="r" b="b"/>
              <a:pathLst>
                <a:path w="33" h="46">
                  <a:moveTo>
                    <a:pt x="33" y="24"/>
                  </a:moveTo>
                  <a:lnTo>
                    <a:pt x="33" y="24"/>
                  </a:lnTo>
                  <a:lnTo>
                    <a:pt x="32" y="33"/>
                  </a:lnTo>
                  <a:lnTo>
                    <a:pt x="32" y="33"/>
                  </a:lnTo>
                  <a:lnTo>
                    <a:pt x="29" y="40"/>
                  </a:lnTo>
                  <a:lnTo>
                    <a:pt x="29" y="40"/>
                  </a:lnTo>
                  <a:lnTo>
                    <a:pt x="27" y="43"/>
                  </a:lnTo>
                  <a:lnTo>
                    <a:pt x="24" y="45"/>
                  </a:lnTo>
                  <a:lnTo>
                    <a:pt x="24" y="45"/>
                  </a:lnTo>
                  <a:lnTo>
                    <a:pt x="20" y="46"/>
                  </a:lnTo>
                  <a:lnTo>
                    <a:pt x="17" y="46"/>
                  </a:lnTo>
                  <a:lnTo>
                    <a:pt x="17" y="46"/>
                  </a:lnTo>
                  <a:lnTo>
                    <a:pt x="9" y="45"/>
                  </a:lnTo>
                  <a:lnTo>
                    <a:pt x="9" y="45"/>
                  </a:lnTo>
                  <a:lnTo>
                    <a:pt x="6" y="43"/>
                  </a:lnTo>
                  <a:lnTo>
                    <a:pt x="5" y="40"/>
                  </a:lnTo>
                  <a:lnTo>
                    <a:pt x="5" y="40"/>
                  </a:lnTo>
                  <a:lnTo>
                    <a:pt x="2" y="33"/>
                  </a:lnTo>
                  <a:lnTo>
                    <a:pt x="2" y="33"/>
                  </a:lnTo>
                  <a:lnTo>
                    <a:pt x="0" y="24"/>
                  </a:lnTo>
                  <a:lnTo>
                    <a:pt x="0" y="24"/>
                  </a:lnTo>
                  <a:lnTo>
                    <a:pt x="2" y="13"/>
                  </a:lnTo>
                  <a:lnTo>
                    <a:pt x="2" y="13"/>
                  </a:lnTo>
                  <a:lnTo>
                    <a:pt x="5" y="6"/>
                  </a:lnTo>
                  <a:lnTo>
                    <a:pt x="5" y="6"/>
                  </a:lnTo>
                  <a:lnTo>
                    <a:pt x="6" y="3"/>
                  </a:lnTo>
                  <a:lnTo>
                    <a:pt x="9" y="1"/>
                  </a:lnTo>
                  <a:lnTo>
                    <a:pt x="9" y="1"/>
                  </a:lnTo>
                  <a:lnTo>
                    <a:pt x="12" y="0"/>
                  </a:lnTo>
                  <a:lnTo>
                    <a:pt x="17" y="0"/>
                  </a:lnTo>
                  <a:lnTo>
                    <a:pt x="17" y="0"/>
                  </a:lnTo>
                  <a:lnTo>
                    <a:pt x="21" y="0"/>
                  </a:lnTo>
                  <a:lnTo>
                    <a:pt x="24" y="1"/>
                  </a:lnTo>
                  <a:lnTo>
                    <a:pt x="24" y="1"/>
                  </a:lnTo>
                  <a:lnTo>
                    <a:pt x="27" y="3"/>
                  </a:lnTo>
                  <a:lnTo>
                    <a:pt x="29" y="6"/>
                  </a:lnTo>
                  <a:lnTo>
                    <a:pt x="29" y="6"/>
                  </a:lnTo>
                  <a:lnTo>
                    <a:pt x="32" y="13"/>
                  </a:lnTo>
                  <a:lnTo>
                    <a:pt x="32" y="13"/>
                  </a:lnTo>
                  <a:lnTo>
                    <a:pt x="33" y="24"/>
                  </a:lnTo>
                  <a:lnTo>
                    <a:pt x="33" y="24"/>
                  </a:lnTo>
                  <a:close/>
                  <a:moveTo>
                    <a:pt x="26" y="24"/>
                  </a:moveTo>
                  <a:lnTo>
                    <a:pt x="26" y="24"/>
                  </a:lnTo>
                  <a:lnTo>
                    <a:pt x="26" y="18"/>
                  </a:lnTo>
                  <a:lnTo>
                    <a:pt x="26" y="18"/>
                  </a:lnTo>
                  <a:lnTo>
                    <a:pt x="26" y="13"/>
                  </a:lnTo>
                  <a:lnTo>
                    <a:pt x="26" y="13"/>
                  </a:lnTo>
                  <a:lnTo>
                    <a:pt x="24" y="9"/>
                  </a:lnTo>
                  <a:lnTo>
                    <a:pt x="24" y="9"/>
                  </a:lnTo>
                  <a:lnTo>
                    <a:pt x="23" y="6"/>
                  </a:lnTo>
                  <a:lnTo>
                    <a:pt x="23" y="6"/>
                  </a:lnTo>
                  <a:lnTo>
                    <a:pt x="20" y="6"/>
                  </a:lnTo>
                  <a:lnTo>
                    <a:pt x="20" y="6"/>
                  </a:lnTo>
                  <a:lnTo>
                    <a:pt x="17" y="4"/>
                  </a:lnTo>
                  <a:lnTo>
                    <a:pt x="17" y="4"/>
                  </a:lnTo>
                  <a:lnTo>
                    <a:pt x="12" y="6"/>
                  </a:lnTo>
                  <a:lnTo>
                    <a:pt x="12" y="6"/>
                  </a:lnTo>
                  <a:lnTo>
                    <a:pt x="9" y="10"/>
                  </a:lnTo>
                  <a:lnTo>
                    <a:pt x="9" y="10"/>
                  </a:lnTo>
                  <a:lnTo>
                    <a:pt x="8" y="16"/>
                  </a:lnTo>
                  <a:lnTo>
                    <a:pt x="8" y="16"/>
                  </a:lnTo>
                  <a:lnTo>
                    <a:pt x="8" y="22"/>
                  </a:lnTo>
                  <a:lnTo>
                    <a:pt x="8" y="22"/>
                  </a:lnTo>
                  <a:lnTo>
                    <a:pt x="8" y="31"/>
                  </a:lnTo>
                  <a:lnTo>
                    <a:pt x="8" y="31"/>
                  </a:lnTo>
                  <a:lnTo>
                    <a:pt x="9" y="37"/>
                  </a:lnTo>
                  <a:lnTo>
                    <a:pt x="9" y="37"/>
                  </a:lnTo>
                  <a:lnTo>
                    <a:pt x="12" y="40"/>
                  </a:lnTo>
                  <a:lnTo>
                    <a:pt x="12" y="40"/>
                  </a:lnTo>
                  <a:lnTo>
                    <a:pt x="17" y="42"/>
                  </a:lnTo>
                  <a:lnTo>
                    <a:pt x="17" y="42"/>
                  </a:lnTo>
                  <a:lnTo>
                    <a:pt x="20" y="42"/>
                  </a:lnTo>
                  <a:lnTo>
                    <a:pt x="20" y="42"/>
                  </a:lnTo>
                  <a:lnTo>
                    <a:pt x="23" y="39"/>
                  </a:lnTo>
                  <a:lnTo>
                    <a:pt x="23" y="39"/>
                  </a:lnTo>
                  <a:lnTo>
                    <a:pt x="24" y="37"/>
                  </a:lnTo>
                  <a:lnTo>
                    <a:pt x="24" y="37"/>
                  </a:lnTo>
                  <a:lnTo>
                    <a:pt x="26" y="33"/>
                  </a:lnTo>
                  <a:lnTo>
                    <a:pt x="26"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0" name="Freeform 78"/>
            <p:cNvSpPr>
              <a:spLocks noEditPoints="1"/>
            </p:cNvSpPr>
            <p:nvPr/>
          </p:nvSpPr>
          <p:spPr bwMode="auto">
            <a:xfrm>
              <a:off x="3549" y="1950"/>
              <a:ext cx="14" cy="22"/>
            </a:xfrm>
            <a:custGeom>
              <a:avLst/>
              <a:gdLst/>
              <a:ahLst/>
              <a:cxnLst>
                <a:cxn ang="0">
                  <a:pos x="32" y="24"/>
                </a:cxn>
                <a:cxn ang="0">
                  <a:pos x="32" y="33"/>
                </a:cxn>
                <a:cxn ang="0">
                  <a:pos x="29" y="40"/>
                </a:cxn>
                <a:cxn ang="0">
                  <a:pos x="23" y="45"/>
                </a:cxn>
                <a:cxn ang="0">
                  <a:pos x="20" y="47"/>
                </a:cxn>
                <a:cxn ang="0">
                  <a:pos x="15" y="48"/>
                </a:cxn>
                <a:cxn ang="0">
                  <a:pos x="8" y="45"/>
                </a:cxn>
                <a:cxn ang="0">
                  <a:pos x="6" y="44"/>
                </a:cxn>
                <a:cxn ang="0">
                  <a:pos x="3" y="40"/>
                </a:cxn>
                <a:cxn ang="0">
                  <a:pos x="0" y="34"/>
                </a:cxn>
                <a:cxn ang="0">
                  <a:pos x="0" y="24"/>
                </a:cxn>
                <a:cxn ang="0">
                  <a:pos x="2" y="13"/>
                </a:cxn>
                <a:cxn ang="0">
                  <a:pos x="3" y="6"/>
                </a:cxn>
                <a:cxn ang="0">
                  <a:pos x="9" y="1"/>
                </a:cxn>
                <a:cxn ang="0">
                  <a:pos x="12" y="0"/>
                </a:cxn>
                <a:cxn ang="0">
                  <a:pos x="17" y="0"/>
                </a:cxn>
                <a:cxn ang="0">
                  <a:pos x="24" y="1"/>
                </a:cxn>
                <a:cxn ang="0">
                  <a:pos x="26" y="3"/>
                </a:cxn>
                <a:cxn ang="0">
                  <a:pos x="29" y="6"/>
                </a:cxn>
                <a:cxn ang="0">
                  <a:pos x="32" y="13"/>
                </a:cxn>
                <a:cxn ang="0">
                  <a:pos x="32" y="24"/>
                </a:cxn>
                <a:cxn ang="0">
                  <a:pos x="26" y="24"/>
                </a:cxn>
                <a:cxn ang="0">
                  <a:pos x="26" y="18"/>
                </a:cxn>
                <a:cxn ang="0">
                  <a:pos x="24" y="13"/>
                </a:cxn>
                <a:cxn ang="0">
                  <a:pos x="23" y="9"/>
                </a:cxn>
                <a:cxn ang="0">
                  <a:pos x="21" y="7"/>
                </a:cxn>
                <a:cxn ang="0">
                  <a:pos x="20" y="6"/>
                </a:cxn>
                <a:cxn ang="0">
                  <a:pos x="17" y="4"/>
                </a:cxn>
                <a:cxn ang="0">
                  <a:pos x="11" y="6"/>
                </a:cxn>
                <a:cxn ang="0">
                  <a:pos x="8" y="10"/>
                </a:cxn>
                <a:cxn ang="0">
                  <a:pos x="6" y="16"/>
                </a:cxn>
                <a:cxn ang="0">
                  <a:pos x="6" y="24"/>
                </a:cxn>
                <a:cxn ang="0">
                  <a:pos x="6" y="31"/>
                </a:cxn>
                <a:cxn ang="0">
                  <a:pos x="9" y="37"/>
                </a:cxn>
                <a:cxn ang="0">
                  <a:pos x="12" y="40"/>
                </a:cxn>
                <a:cxn ang="0">
                  <a:pos x="15" y="42"/>
                </a:cxn>
                <a:cxn ang="0">
                  <a:pos x="20" y="42"/>
                </a:cxn>
                <a:cxn ang="0">
                  <a:pos x="23" y="40"/>
                </a:cxn>
                <a:cxn ang="0">
                  <a:pos x="24" y="37"/>
                </a:cxn>
                <a:cxn ang="0">
                  <a:pos x="24" y="33"/>
                </a:cxn>
                <a:cxn ang="0">
                  <a:pos x="26" y="28"/>
                </a:cxn>
                <a:cxn ang="0">
                  <a:pos x="26" y="24"/>
                </a:cxn>
              </a:cxnLst>
              <a:rect l="0" t="0" r="r" b="b"/>
              <a:pathLst>
                <a:path w="32" h="48">
                  <a:moveTo>
                    <a:pt x="32" y="24"/>
                  </a:moveTo>
                  <a:lnTo>
                    <a:pt x="32" y="24"/>
                  </a:lnTo>
                  <a:lnTo>
                    <a:pt x="32" y="33"/>
                  </a:lnTo>
                  <a:lnTo>
                    <a:pt x="32" y="33"/>
                  </a:lnTo>
                  <a:lnTo>
                    <a:pt x="29" y="40"/>
                  </a:lnTo>
                  <a:lnTo>
                    <a:pt x="29" y="40"/>
                  </a:lnTo>
                  <a:lnTo>
                    <a:pt x="26" y="44"/>
                  </a:lnTo>
                  <a:lnTo>
                    <a:pt x="23" y="45"/>
                  </a:lnTo>
                  <a:lnTo>
                    <a:pt x="23" y="45"/>
                  </a:lnTo>
                  <a:lnTo>
                    <a:pt x="20" y="47"/>
                  </a:lnTo>
                  <a:lnTo>
                    <a:pt x="15" y="48"/>
                  </a:lnTo>
                  <a:lnTo>
                    <a:pt x="15" y="48"/>
                  </a:lnTo>
                  <a:lnTo>
                    <a:pt x="12" y="47"/>
                  </a:lnTo>
                  <a:lnTo>
                    <a:pt x="8" y="45"/>
                  </a:lnTo>
                  <a:lnTo>
                    <a:pt x="8" y="45"/>
                  </a:lnTo>
                  <a:lnTo>
                    <a:pt x="6" y="44"/>
                  </a:lnTo>
                  <a:lnTo>
                    <a:pt x="3" y="40"/>
                  </a:lnTo>
                  <a:lnTo>
                    <a:pt x="3" y="40"/>
                  </a:lnTo>
                  <a:lnTo>
                    <a:pt x="0" y="34"/>
                  </a:lnTo>
                  <a:lnTo>
                    <a:pt x="0" y="34"/>
                  </a:lnTo>
                  <a:lnTo>
                    <a:pt x="0" y="24"/>
                  </a:lnTo>
                  <a:lnTo>
                    <a:pt x="0" y="24"/>
                  </a:lnTo>
                  <a:lnTo>
                    <a:pt x="2" y="13"/>
                  </a:lnTo>
                  <a:lnTo>
                    <a:pt x="2" y="13"/>
                  </a:lnTo>
                  <a:lnTo>
                    <a:pt x="3" y="6"/>
                  </a:lnTo>
                  <a:lnTo>
                    <a:pt x="3" y="6"/>
                  </a:lnTo>
                  <a:lnTo>
                    <a:pt x="6" y="4"/>
                  </a:lnTo>
                  <a:lnTo>
                    <a:pt x="9" y="1"/>
                  </a:lnTo>
                  <a:lnTo>
                    <a:pt x="9" y="1"/>
                  </a:lnTo>
                  <a:lnTo>
                    <a:pt x="12" y="0"/>
                  </a:lnTo>
                  <a:lnTo>
                    <a:pt x="17" y="0"/>
                  </a:lnTo>
                  <a:lnTo>
                    <a:pt x="17" y="0"/>
                  </a:lnTo>
                  <a:lnTo>
                    <a:pt x="21" y="0"/>
                  </a:lnTo>
                  <a:lnTo>
                    <a:pt x="24" y="1"/>
                  </a:lnTo>
                  <a:lnTo>
                    <a:pt x="24" y="1"/>
                  </a:lnTo>
                  <a:lnTo>
                    <a:pt x="26" y="3"/>
                  </a:lnTo>
                  <a:lnTo>
                    <a:pt x="29" y="6"/>
                  </a:lnTo>
                  <a:lnTo>
                    <a:pt x="29" y="6"/>
                  </a:lnTo>
                  <a:lnTo>
                    <a:pt x="32" y="13"/>
                  </a:lnTo>
                  <a:lnTo>
                    <a:pt x="32" y="13"/>
                  </a:lnTo>
                  <a:lnTo>
                    <a:pt x="32" y="24"/>
                  </a:lnTo>
                  <a:lnTo>
                    <a:pt x="32" y="24"/>
                  </a:lnTo>
                  <a:close/>
                  <a:moveTo>
                    <a:pt x="26" y="24"/>
                  </a:moveTo>
                  <a:lnTo>
                    <a:pt x="26" y="24"/>
                  </a:lnTo>
                  <a:lnTo>
                    <a:pt x="26" y="18"/>
                  </a:lnTo>
                  <a:lnTo>
                    <a:pt x="26" y="18"/>
                  </a:lnTo>
                  <a:lnTo>
                    <a:pt x="24" y="13"/>
                  </a:lnTo>
                  <a:lnTo>
                    <a:pt x="24" y="13"/>
                  </a:lnTo>
                  <a:lnTo>
                    <a:pt x="23" y="9"/>
                  </a:lnTo>
                  <a:lnTo>
                    <a:pt x="23" y="9"/>
                  </a:lnTo>
                  <a:lnTo>
                    <a:pt x="21" y="7"/>
                  </a:lnTo>
                  <a:lnTo>
                    <a:pt x="21" y="7"/>
                  </a:lnTo>
                  <a:lnTo>
                    <a:pt x="20" y="6"/>
                  </a:lnTo>
                  <a:lnTo>
                    <a:pt x="20" y="6"/>
                  </a:lnTo>
                  <a:lnTo>
                    <a:pt x="17" y="4"/>
                  </a:lnTo>
                  <a:lnTo>
                    <a:pt x="17" y="4"/>
                  </a:lnTo>
                  <a:lnTo>
                    <a:pt x="11" y="6"/>
                  </a:lnTo>
                  <a:lnTo>
                    <a:pt x="11" y="6"/>
                  </a:lnTo>
                  <a:lnTo>
                    <a:pt x="8" y="10"/>
                  </a:lnTo>
                  <a:lnTo>
                    <a:pt x="8" y="10"/>
                  </a:lnTo>
                  <a:lnTo>
                    <a:pt x="6" y="16"/>
                  </a:lnTo>
                  <a:lnTo>
                    <a:pt x="6" y="16"/>
                  </a:lnTo>
                  <a:lnTo>
                    <a:pt x="6" y="24"/>
                  </a:lnTo>
                  <a:lnTo>
                    <a:pt x="6" y="24"/>
                  </a:lnTo>
                  <a:lnTo>
                    <a:pt x="6" y="31"/>
                  </a:lnTo>
                  <a:lnTo>
                    <a:pt x="6" y="31"/>
                  </a:lnTo>
                  <a:lnTo>
                    <a:pt x="9" y="37"/>
                  </a:lnTo>
                  <a:lnTo>
                    <a:pt x="9" y="37"/>
                  </a:lnTo>
                  <a:lnTo>
                    <a:pt x="12" y="40"/>
                  </a:lnTo>
                  <a:lnTo>
                    <a:pt x="12" y="40"/>
                  </a:lnTo>
                  <a:lnTo>
                    <a:pt x="15" y="42"/>
                  </a:lnTo>
                  <a:lnTo>
                    <a:pt x="15" y="42"/>
                  </a:lnTo>
                  <a:lnTo>
                    <a:pt x="20" y="42"/>
                  </a:lnTo>
                  <a:lnTo>
                    <a:pt x="20" y="42"/>
                  </a:lnTo>
                  <a:lnTo>
                    <a:pt x="23" y="40"/>
                  </a:lnTo>
                  <a:lnTo>
                    <a:pt x="23" y="40"/>
                  </a:lnTo>
                  <a:lnTo>
                    <a:pt x="24" y="37"/>
                  </a:lnTo>
                  <a:lnTo>
                    <a:pt x="24" y="37"/>
                  </a:lnTo>
                  <a:lnTo>
                    <a:pt x="24" y="33"/>
                  </a:lnTo>
                  <a:lnTo>
                    <a:pt x="24" y="33"/>
                  </a:lnTo>
                  <a:lnTo>
                    <a:pt x="26" y="28"/>
                  </a:lnTo>
                  <a:lnTo>
                    <a:pt x="26" y="28"/>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1" name="Freeform 79"/>
            <p:cNvSpPr>
              <a:spLocks/>
            </p:cNvSpPr>
            <p:nvPr/>
          </p:nvSpPr>
          <p:spPr bwMode="auto">
            <a:xfrm>
              <a:off x="3580" y="1950"/>
              <a:ext cx="12" cy="21"/>
            </a:xfrm>
            <a:custGeom>
              <a:avLst/>
              <a:gdLst/>
              <a:ahLst/>
              <a:cxnLst>
                <a:cxn ang="0">
                  <a:pos x="27" y="45"/>
                </a:cxn>
                <a:cxn ang="0">
                  <a:pos x="26" y="45"/>
                </a:cxn>
                <a:cxn ang="0">
                  <a:pos x="26" y="47"/>
                </a:cxn>
                <a:cxn ang="0">
                  <a:pos x="26" y="47"/>
                </a:cxn>
                <a:cxn ang="0">
                  <a:pos x="2" y="47"/>
                </a:cxn>
                <a:cxn ang="0">
                  <a:pos x="0" y="47"/>
                </a:cxn>
                <a:cxn ang="0">
                  <a:pos x="0" y="47"/>
                </a:cxn>
                <a:cxn ang="0">
                  <a:pos x="0" y="45"/>
                </a:cxn>
                <a:cxn ang="0">
                  <a:pos x="0" y="45"/>
                </a:cxn>
                <a:cxn ang="0">
                  <a:pos x="0" y="44"/>
                </a:cxn>
                <a:cxn ang="0">
                  <a:pos x="0" y="42"/>
                </a:cxn>
                <a:cxn ang="0">
                  <a:pos x="0" y="42"/>
                </a:cxn>
                <a:cxn ang="0">
                  <a:pos x="2" y="42"/>
                </a:cxn>
                <a:cxn ang="0">
                  <a:pos x="11" y="7"/>
                </a:cxn>
                <a:cxn ang="0">
                  <a:pos x="2" y="12"/>
                </a:cxn>
                <a:cxn ang="0">
                  <a:pos x="0" y="12"/>
                </a:cxn>
                <a:cxn ang="0">
                  <a:pos x="0" y="12"/>
                </a:cxn>
                <a:cxn ang="0">
                  <a:pos x="0" y="12"/>
                </a:cxn>
                <a:cxn ang="0">
                  <a:pos x="0" y="10"/>
                </a:cxn>
                <a:cxn ang="0">
                  <a:pos x="0" y="9"/>
                </a:cxn>
                <a:cxn ang="0">
                  <a:pos x="0" y="9"/>
                </a:cxn>
                <a:cxn ang="0">
                  <a:pos x="0" y="7"/>
                </a:cxn>
                <a:cxn ang="0">
                  <a:pos x="11" y="1"/>
                </a:cxn>
                <a:cxn ang="0">
                  <a:pos x="12" y="0"/>
                </a:cxn>
                <a:cxn ang="0">
                  <a:pos x="12" y="0"/>
                </a:cxn>
                <a:cxn ang="0">
                  <a:pos x="14" y="0"/>
                </a:cxn>
                <a:cxn ang="0">
                  <a:pos x="14" y="0"/>
                </a:cxn>
                <a:cxn ang="0">
                  <a:pos x="15" y="0"/>
                </a:cxn>
                <a:cxn ang="0">
                  <a:pos x="17" y="1"/>
                </a:cxn>
                <a:cxn ang="0">
                  <a:pos x="17" y="1"/>
                </a:cxn>
                <a:cxn ang="0">
                  <a:pos x="17" y="1"/>
                </a:cxn>
                <a:cxn ang="0">
                  <a:pos x="26" y="42"/>
                </a:cxn>
                <a:cxn ang="0">
                  <a:pos x="26" y="42"/>
                </a:cxn>
                <a:cxn ang="0">
                  <a:pos x="26" y="42"/>
                </a:cxn>
                <a:cxn ang="0">
                  <a:pos x="26" y="44"/>
                </a:cxn>
                <a:cxn ang="0">
                  <a:pos x="27" y="45"/>
                </a:cxn>
              </a:cxnLst>
              <a:rect l="0" t="0" r="r" b="b"/>
              <a:pathLst>
                <a:path w="27" h="47">
                  <a:moveTo>
                    <a:pt x="27" y="45"/>
                  </a:moveTo>
                  <a:lnTo>
                    <a:pt x="27" y="45"/>
                  </a:lnTo>
                  <a:lnTo>
                    <a:pt x="26" y="45"/>
                  </a:lnTo>
                  <a:lnTo>
                    <a:pt x="26" y="45"/>
                  </a:lnTo>
                  <a:lnTo>
                    <a:pt x="26" y="47"/>
                  </a:lnTo>
                  <a:lnTo>
                    <a:pt x="26" y="47"/>
                  </a:lnTo>
                  <a:lnTo>
                    <a:pt x="26" y="47"/>
                  </a:lnTo>
                  <a:lnTo>
                    <a:pt x="26" y="47"/>
                  </a:lnTo>
                  <a:lnTo>
                    <a:pt x="26" y="47"/>
                  </a:lnTo>
                  <a:lnTo>
                    <a:pt x="2" y="47"/>
                  </a:lnTo>
                  <a:lnTo>
                    <a:pt x="2" y="47"/>
                  </a:lnTo>
                  <a:lnTo>
                    <a:pt x="0" y="47"/>
                  </a:lnTo>
                  <a:lnTo>
                    <a:pt x="0" y="47"/>
                  </a:lnTo>
                  <a:lnTo>
                    <a:pt x="0" y="47"/>
                  </a:lnTo>
                  <a:lnTo>
                    <a:pt x="0" y="47"/>
                  </a:lnTo>
                  <a:lnTo>
                    <a:pt x="0" y="45"/>
                  </a:lnTo>
                  <a:lnTo>
                    <a:pt x="0" y="45"/>
                  </a:lnTo>
                  <a:lnTo>
                    <a:pt x="0" y="45"/>
                  </a:lnTo>
                  <a:lnTo>
                    <a:pt x="0" y="45"/>
                  </a:lnTo>
                  <a:lnTo>
                    <a:pt x="0" y="44"/>
                  </a:lnTo>
                  <a:lnTo>
                    <a:pt x="0" y="44"/>
                  </a:lnTo>
                  <a:lnTo>
                    <a:pt x="0" y="42"/>
                  </a:lnTo>
                  <a:lnTo>
                    <a:pt x="0" y="42"/>
                  </a:lnTo>
                  <a:lnTo>
                    <a:pt x="0" y="42"/>
                  </a:lnTo>
                  <a:lnTo>
                    <a:pt x="0" y="42"/>
                  </a:lnTo>
                  <a:lnTo>
                    <a:pt x="2" y="42"/>
                  </a:lnTo>
                  <a:lnTo>
                    <a:pt x="11" y="42"/>
                  </a:lnTo>
                  <a:lnTo>
                    <a:pt x="11" y="7"/>
                  </a:lnTo>
                  <a:lnTo>
                    <a:pt x="2" y="12"/>
                  </a:lnTo>
                  <a:lnTo>
                    <a:pt x="2" y="12"/>
                  </a:lnTo>
                  <a:lnTo>
                    <a:pt x="0" y="12"/>
                  </a:lnTo>
                  <a:lnTo>
                    <a:pt x="0" y="12"/>
                  </a:lnTo>
                  <a:lnTo>
                    <a:pt x="0" y="12"/>
                  </a:lnTo>
                  <a:lnTo>
                    <a:pt x="0" y="12"/>
                  </a:lnTo>
                  <a:lnTo>
                    <a:pt x="0" y="12"/>
                  </a:lnTo>
                  <a:lnTo>
                    <a:pt x="0" y="12"/>
                  </a:lnTo>
                  <a:lnTo>
                    <a:pt x="0" y="10"/>
                  </a:lnTo>
                  <a:lnTo>
                    <a:pt x="0" y="10"/>
                  </a:lnTo>
                  <a:lnTo>
                    <a:pt x="0" y="9"/>
                  </a:lnTo>
                  <a:lnTo>
                    <a:pt x="0" y="9"/>
                  </a:lnTo>
                  <a:lnTo>
                    <a:pt x="0" y="9"/>
                  </a:lnTo>
                  <a:lnTo>
                    <a:pt x="0" y="9"/>
                  </a:lnTo>
                  <a:lnTo>
                    <a:pt x="0" y="7"/>
                  </a:lnTo>
                  <a:lnTo>
                    <a:pt x="0" y="7"/>
                  </a:lnTo>
                  <a:lnTo>
                    <a:pt x="0" y="7"/>
                  </a:lnTo>
                  <a:lnTo>
                    <a:pt x="11" y="1"/>
                  </a:lnTo>
                  <a:lnTo>
                    <a:pt x="11" y="1"/>
                  </a:lnTo>
                  <a:lnTo>
                    <a:pt x="12" y="0"/>
                  </a:lnTo>
                  <a:lnTo>
                    <a:pt x="12" y="0"/>
                  </a:lnTo>
                  <a:lnTo>
                    <a:pt x="12" y="0"/>
                  </a:lnTo>
                  <a:lnTo>
                    <a:pt x="12" y="0"/>
                  </a:lnTo>
                  <a:lnTo>
                    <a:pt x="14" y="0"/>
                  </a:lnTo>
                  <a:lnTo>
                    <a:pt x="14" y="0"/>
                  </a:lnTo>
                  <a:lnTo>
                    <a:pt x="14" y="0"/>
                  </a:lnTo>
                  <a:lnTo>
                    <a:pt x="14" y="0"/>
                  </a:lnTo>
                  <a:lnTo>
                    <a:pt x="15" y="0"/>
                  </a:lnTo>
                  <a:lnTo>
                    <a:pt x="15" y="0"/>
                  </a:lnTo>
                  <a:lnTo>
                    <a:pt x="17" y="1"/>
                  </a:lnTo>
                  <a:lnTo>
                    <a:pt x="17" y="1"/>
                  </a:lnTo>
                  <a:lnTo>
                    <a:pt x="17" y="1"/>
                  </a:lnTo>
                  <a:lnTo>
                    <a:pt x="17" y="1"/>
                  </a:lnTo>
                  <a:lnTo>
                    <a:pt x="17" y="1"/>
                  </a:lnTo>
                  <a:lnTo>
                    <a:pt x="17" y="42"/>
                  </a:lnTo>
                  <a:lnTo>
                    <a:pt x="26" y="42"/>
                  </a:lnTo>
                  <a:lnTo>
                    <a:pt x="26" y="42"/>
                  </a:lnTo>
                  <a:lnTo>
                    <a:pt x="26" y="42"/>
                  </a:lnTo>
                  <a:lnTo>
                    <a:pt x="26" y="42"/>
                  </a:lnTo>
                  <a:lnTo>
                    <a:pt x="26" y="42"/>
                  </a:lnTo>
                  <a:lnTo>
                    <a:pt x="26" y="42"/>
                  </a:lnTo>
                  <a:lnTo>
                    <a:pt x="26" y="44"/>
                  </a:lnTo>
                  <a:lnTo>
                    <a:pt x="26" y="44"/>
                  </a:lnTo>
                  <a:lnTo>
                    <a:pt x="27" y="45"/>
                  </a:lnTo>
                  <a:lnTo>
                    <a:pt x="27"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2" name="Freeform 80"/>
            <p:cNvSpPr>
              <a:spLocks noEditPoints="1"/>
            </p:cNvSpPr>
            <p:nvPr/>
          </p:nvSpPr>
          <p:spPr bwMode="auto">
            <a:xfrm>
              <a:off x="3605" y="1948"/>
              <a:ext cx="14" cy="21"/>
            </a:xfrm>
            <a:custGeom>
              <a:avLst/>
              <a:gdLst/>
              <a:ahLst/>
              <a:cxnLst>
                <a:cxn ang="0">
                  <a:pos x="34" y="23"/>
                </a:cxn>
                <a:cxn ang="0">
                  <a:pos x="32" y="33"/>
                </a:cxn>
                <a:cxn ang="0">
                  <a:pos x="29" y="41"/>
                </a:cxn>
                <a:cxn ang="0">
                  <a:pos x="24" y="45"/>
                </a:cxn>
                <a:cxn ang="0">
                  <a:pos x="21" y="47"/>
                </a:cxn>
                <a:cxn ang="0">
                  <a:pos x="17" y="47"/>
                </a:cxn>
                <a:cxn ang="0">
                  <a:pos x="9" y="45"/>
                </a:cxn>
                <a:cxn ang="0">
                  <a:pos x="5" y="41"/>
                </a:cxn>
                <a:cxn ang="0">
                  <a:pos x="2" y="33"/>
                </a:cxn>
                <a:cxn ang="0">
                  <a:pos x="0" y="23"/>
                </a:cxn>
                <a:cxn ang="0">
                  <a:pos x="2" y="14"/>
                </a:cxn>
                <a:cxn ang="0">
                  <a:pos x="5" y="6"/>
                </a:cxn>
                <a:cxn ang="0">
                  <a:pos x="6" y="3"/>
                </a:cxn>
                <a:cxn ang="0">
                  <a:pos x="9" y="2"/>
                </a:cxn>
                <a:cxn ang="0">
                  <a:pos x="17" y="0"/>
                </a:cxn>
                <a:cxn ang="0">
                  <a:pos x="21" y="0"/>
                </a:cxn>
                <a:cxn ang="0">
                  <a:pos x="24" y="2"/>
                </a:cxn>
                <a:cxn ang="0">
                  <a:pos x="29" y="6"/>
                </a:cxn>
                <a:cxn ang="0">
                  <a:pos x="32" y="14"/>
                </a:cxn>
                <a:cxn ang="0">
                  <a:pos x="34" y="23"/>
                </a:cxn>
                <a:cxn ang="0">
                  <a:pos x="26" y="24"/>
                </a:cxn>
                <a:cxn ang="0">
                  <a:pos x="26" y="18"/>
                </a:cxn>
                <a:cxn ang="0">
                  <a:pos x="26" y="12"/>
                </a:cxn>
                <a:cxn ang="0">
                  <a:pos x="24" y="9"/>
                </a:cxn>
                <a:cxn ang="0">
                  <a:pos x="23" y="6"/>
                </a:cxn>
                <a:cxn ang="0">
                  <a:pos x="20" y="5"/>
                </a:cxn>
                <a:cxn ang="0">
                  <a:pos x="17" y="5"/>
                </a:cxn>
                <a:cxn ang="0">
                  <a:pos x="12" y="6"/>
                </a:cxn>
                <a:cxn ang="0">
                  <a:pos x="9" y="11"/>
                </a:cxn>
                <a:cxn ang="0">
                  <a:pos x="8" y="15"/>
                </a:cxn>
                <a:cxn ang="0">
                  <a:pos x="8" y="23"/>
                </a:cxn>
                <a:cxn ang="0">
                  <a:pos x="8" y="32"/>
                </a:cxn>
                <a:cxn ang="0">
                  <a:pos x="9" y="38"/>
                </a:cxn>
                <a:cxn ang="0">
                  <a:pos x="12" y="41"/>
                </a:cxn>
                <a:cxn ang="0">
                  <a:pos x="17" y="42"/>
                </a:cxn>
                <a:cxn ang="0">
                  <a:pos x="20" y="41"/>
                </a:cxn>
                <a:cxn ang="0">
                  <a:pos x="23" y="39"/>
                </a:cxn>
                <a:cxn ang="0">
                  <a:pos x="24" y="36"/>
                </a:cxn>
                <a:cxn ang="0">
                  <a:pos x="26" y="33"/>
                </a:cxn>
                <a:cxn ang="0">
                  <a:pos x="26" y="29"/>
                </a:cxn>
                <a:cxn ang="0">
                  <a:pos x="26" y="24"/>
                </a:cxn>
              </a:cxnLst>
              <a:rect l="0" t="0" r="r" b="b"/>
              <a:pathLst>
                <a:path w="34" h="47">
                  <a:moveTo>
                    <a:pt x="34" y="23"/>
                  </a:moveTo>
                  <a:lnTo>
                    <a:pt x="34" y="23"/>
                  </a:lnTo>
                  <a:lnTo>
                    <a:pt x="32" y="33"/>
                  </a:lnTo>
                  <a:lnTo>
                    <a:pt x="32" y="33"/>
                  </a:lnTo>
                  <a:lnTo>
                    <a:pt x="29" y="41"/>
                  </a:lnTo>
                  <a:lnTo>
                    <a:pt x="29" y="41"/>
                  </a:lnTo>
                  <a:lnTo>
                    <a:pt x="27" y="44"/>
                  </a:lnTo>
                  <a:lnTo>
                    <a:pt x="24" y="45"/>
                  </a:lnTo>
                  <a:lnTo>
                    <a:pt x="24" y="45"/>
                  </a:lnTo>
                  <a:lnTo>
                    <a:pt x="21" y="47"/>
                  </a:lnTo>
                  <a:lnTo>
                    <a:pt x="17" y="47"/>
                  </a:lnTo>
                  <a:lnTo>
                    <a:pt x="17" y="47"/>
                  </a:lnTo>
                  <a:lnTo>
                    <a:pt x="9" y="45"/>
                  </a:lnTo>
                  <a:lnTo>
                    <a:pt x="9" y="45"/>
                  </a:lnTo>
                  <a:lnTo>
                    <a:pt x="6" y="44"/>
                  </a:lnTo>
                  <a:lnTo>
                    <a:pt x="5" y="41"/>
                  </a:lnTo>
                  <a:lnTo>
                    <a:pt x="5" y="41"/>
                  </a:lnTo>
                  <a:lnTo>
                    <a:pt x="2" y="33"/>
                  </a:lnTo>
                  <a:lnTo>
                    <a:pt x="2" y="33"/>
                  </a:lnTo>
                  <a:lnTo>
                    <a:pt x="0" y="23"/>
                  </a:lnTo>
                  <a:lnTo>
                    <a:pt x="0" y="23"/>
                  </a:lnTo>
                  <a:lnTo>
                    <a:pt x="2" y="14"/>
                  </a:lnTo>
                  <a:lnTo>
                    <a:pt x="2" y="14"/>
                  </a:lnTo>
                  <a:lnTo>
                    <a:pt x="5" y="6"/>
                  </a:lnTo>
                  <a:lnTo>
                    <a:pt x="5" y="6"/>
                  </a:lnTo>
                  <a:lnTo>
                    <a:pt x="6" y="3"/>
                  </a:lnTo>
                  <a:lnTo>
                    <a:pt x="9" y="2"/>
                  </a:lnTo>
                  <a:lnTo>
                    <a:pt x="9" y="2"/>
                  </a:lnTo>
                  <a:lnTo>
                    <a:pt x="14" y="0"/>
                  </a:lnTo>
                  <a:lnTo>
                    <a:pt x="17" y="0"/>
                  </a:lnTo>
                  <a:lnTo>
                    <a:pt x="17" y="0"/>
                  </a:lnTo>
                  <a:lnTo>
                    <a:pt x="21" y="0"/>
                  </a:lnTo>
                  <a:lnTo>
                    <a:pt x="24" y="2"/>
                  </a:lnTo>
                  <a:lnTo>
                    <a:pt x="24" y="2"/>
                  </a:lnTo>
                  <a:lnTo>
                    <a:pt x="27" y="3"/>
                  </a:lnTo>
                  <a:lnTo>
                    <a:pt x="29" y="6"/>
                  </a:lnTo>
                  <a:lnTo>
                    <a:pt x="29" y="6"/>
                  </a:lnTo>
                  <a:lnTo>
                    <a:pt x="32" y="14"/>
                  </a:lnTo>
                  <a:lnTo>
                    <a:pt x="32" y="14"/>
                  </a:lnTo>
                  <a:lnTo>
                    <a:pt x="34" y="23"/>
                  </a:lnTo>
                  <a:lnTo>
                    <a:pt x="34" y="23"/>
                  </a:lnTo>
                  <a:close/>
                  <a:moveTo>
                    <a:pt x="26" y="24"/>
                  </a:moveTo>
                  <a:lnTo>
                    <a:pt x="26" y="24"/>
                  </a:lnTo>
                  <a:lnTo>
                    <a:pt x="26" y="18"/>
                  </a:lnTo>
                  <a:lnTo>
                    <a:pt x="26" y="18"/>
                  </a:lnTo>
                  <a:lnTo>
                    <a:pt x="26" y="12"/>
                  </a:lnTo>
                  <a:lnTo>
                    <a:pt x="26" y="12"/>
                  </a:lnTo>
                  <a:lnTo>
                    <a:pt x="24" y="9"/>
                  </a:lnTo>
                  <a:lnTo>
                    <a:pt x="24" y="9"/>
                  </a:lnTo>
                  <a:lnTo>
                    <a:pt x="23" y="6"/>
                  </a:lnTo>
                  <a:lnTo>
                    <a:pt x="23" y="6"/>
                  </a:lnTo>
                  <a:lnTo>
                    <a:pt x="20" y="5"/>
                  </a:lnTo>
                  <a:lnTo>
                    <a:pt x="20" y="5"/>
                  </a:lnTo>
                  <a:lnTo>
                    <a:pt x="17" y="5"/>
                  </a:lnTo>
                  <a:lnTo>
                    <a:pt x="17" y="5"/>
                  </a:lnTo>
                  <a:lnTo>
                    <a:pt x="12" y="6"/>
                  </a:lnTo>
                  <a:lnTo>
                    <a:pt x="12" y="6"/>
                  </a:lnTo>
                  <a:lnTo>
                    <a:pt x="9" y="11"/>
                  </a:lnTo>
                  <a:lnTo>
                    <a:pt x="9" y="11"/>
                  </a:lnTo>
                  <a:lnTo>
                    <a:pt x="8" y="15"/>
                  </a:lnTo>
                  <a:lnTo>
                    <a:pt x="8" y="15"/>
                  </a:lnTo>
                  <a:lnTo>
                    <a:pt x="8" y="23"/>
                  </a:lnTo>
                  <a:lnTo>
                    <a:pt x="8" y="23"/>
                  </a:lnTo>
                  <a:lnTo>
                    <a:pt x="8" y="32"/>
                  </a:lnTo>
                  <a:lnTo>
                    <a:pt x="8" y="32"/>
                  </a:lnTo>
                  <a:lnTo>
                    <a:pt x="9" y="38"/>
                  </a:lnTo>
                  <a:lnTo>
                    <a:pt x="9" y="38"/>
                  </a:lnTo>
                  <a:lnTo>
                    <a:pt x="12" y="41"/>
                  </a:lnTo>
                  <a:lnTo>
                    <a:pt x="12" y="41"/>
                  </a:lnTo>
                  <a:lnTo>
                    <a:pt x="17" y="42"/>
                  </a:lnTo>
                  <a:lnTo>
                    <a:pt x="17" y="42"/>
                  </a:lnTo>
                  <a:lnTo>
                    <a:pt x="20" y="41"/>
                  </a:lnTo>
                  <a:lnTo>
                    <a:pt x="20" y="41"/>
                  </a:lnTo>
                  <a:lnTo>
                    <a:pt x="23" y="39"/>
                  </a:lnTo>
                  <a:lnTo>
                    <a:pt x="23" y="39"/>
                  </a:lnTo>
                  <a:lnTo>
                    <a:pt x="24" y="36"/>
                  </a:lnTo>
                  <a:lnTo>
                    <a:pt x="24" y="36"/>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3" name="Freeform 81"/>
            <p:cNvSpPr>
              <a:spLocks noEditPoints="1"/>
            </p:cNvSpPr>
            <p:nvPr/>
          </p:nvSpPr>
          <p:spPr bwMode="auto">
            <a:xfrm>
              <a:off x="3836" y="2073"/>
              <a:ext cx="15" cy="22"/>
            </a:xfrm>
            <a:custGeom>
              <a:avLst/>
              <a:gdLst/>
              <a:ahLst/>
              <a:cxnLst>
                <a:cxn ang="0">
                  <a:pos x="32" y="24"/>
                </a:cxn>
                <a:cxn ang="0">
                  <a:pos x="32" y="33"/>
                </a:cxn>
                <a:cxn ang="0">
                  <a:pos x="29" y="41"/>
                </a:cxn>
                <a:cxn ang="0">
                  <a:pos x="24" y="45"/>
                </a:cxn>
                <a:cxn ang="0">
                  <a:pos x="20" y="47"/>
                </a:cxn>
                <a:cxn ang="0">
                  <a:pos x="15" y="48"/>
                </a:cxn>
                <a:cxn ang="0">
                  <a:pos x="9" y="47"/>
                </a:cxn>
                <a:cxn ang="0">
                  <a:pos x="3"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2" y="24"/>
                </a:cxn>
                <a:cxn ang="0">
                  <a:pos x="26" y="24"/>
                </a:cxn>
                <a:cxn ang="0">
                  <a:pos x="26" y="18"/>
                </a:cxn>
                <a:cxn ang="0">
                  <a:pos x="26" y="14"/>
                </a:cxn>
                <a:cxn ang="0">
                  <a:pos x="24" y="9"/>
                </a:cxn>
                <a:cxn ang="0">
                  <a:pos x="23" y="8"/>
                </a:cxn>
                <a:cxn ang="0">
                  <a:pos x="20" y="6"/>
                </a:cxn>
                <a:cxn ang="0">
                  <a:pos x="17" y="5"/>
                </a:cxn>
                <a:cxn ang="0">
                  <a:pos x="12" y="6"/>
                </a:cxn>
                <a:cxn ang="0">
                  <a:pos x="9" y="11"/>
                </a:cxn>
                <a:cxn ang="0">
                  <a:pos x="8" y="17"/>
                </a:cxn>
                <a:cxn ang="0">
                  <a:pos x="6" y="24"/>
                </a:cxn>
                <a:cxn ang="0">
                  <a:pos x="8" y="32"/>
                </a:cxn>
                <a:cxn ang="0">
                  <a:pos x="9" y="38"/>
                </a:cxn>
                <a:cxn ang="0">
                  <a:pos x="12" y="42"/>
                </a:cxn>
                <a:cxn ang="0">
                  <a:pos x="17" y="42"/>
                </a:cxn>
                <a:cxn ang="0">
                  <a:pos x="20" y="42"/>
                </a:cxn>
                <a:cxn ang="0">
                  <a:pos x="23" y="41"/>
                </a:cxn>
                <a:cxn ang="0">
                  <a:pos x="24" y="38"/>
                </a:cxn>
                <a:cxn ang="0">
                  <a:pos x="26" y="33"/>
                </a:cxn>
                <a:cxn ang="0">
                  <a:pos x="26" y="29"/>
                </a:cxn>
                <a:cxn ang="0">
                  <a:pos x="26" y="24"/>
                </a:cxn>
              </a:cxnLst>
              <a:rect l="0" t="0" r="r" b="b"/>
              <a:pathLst>
                <a:path w="32" h="48">
                  <a:moveTo>
                    <a:pt x="32" y="24"/>
                  </a:moveTo>
                  <a:lnTo>
                    <a:pt x="32" y="24"/>
                  </a:lnTo>
                  <a:lnTo>
                    <a:pt x="32" y="33"/>
                  </a:lnTo>
                  <a:lnTo>
                    <a:pt x="32" y="33"/>
                  </a:lnTo>
                  <a:lnTo>
                    <a:pt x="29" y="41"/>
                  </a:lnTo>
                  <a:lnTo>
                    <a:pt x="29" y="41"/>
                  </a:lnTo>
                  <a:lnTo>
                    <a:pt x="26" y="44"/>
                  </a:lnTo>
                  <a:lnTo>
                    <a:pt x="24" y="45"/>
                  </a:lnTo>
                  <a:lnTo>
                    <a:pt x="24" y="45"/>
                  </a:lnTo>
                  <a:lnTo>
                    <a:pt x="20" y="47"/>
                  </a:lnTo>
                  <a:lnTo>
                    <a:pt x="15" y="48"/>
                  </a:lnTo>
                  <a:lnTo>
                    <a:pt x="15" y="48"/>
                  </a:lnTo>
                  <a:lnTo>
                    <a:pt x="9" y="47"/>
                  </a:lnTo>
                  <a:lnTo>
                    <a:pt x="9" y="47"/>
                  </a:lnTo>
                  <a:lnTo>
                    <a:pt x="6" y="44"/>
                  </a:lnTo>
                  <a:lnTo>
                    <a:pt x="3" y="42"/>
                  </a:lnTo>
                  <a:lnTo>
                    <a:pt x="3" y="42"/>
                  </a:lnTo>
                  <a:lnTo>
                    <a:pt x="2" y="35"/>
                  </a:lnTo>
                  <a:lnTo>
                    <a:pt x="2" y="35"/>
                  </a:lnTo>
                  <a:lnTo>
                    <a:pt x="0" y="24"/>
                  </a:lnTo>
                  <a:lnTo>
                    <a:pt x="0" y="24"/>
                  </a:lnTo>
                  <a:lnTo>
                    <a:pt x="2" y="14"/>
                  </a:lnTo>
                  <a:lnTo>
                    <a:pt x="2" y="14"/>
                  </a:lnTo>
                  <a:lnTo>
                    <a:pt x="5" y="6"/>
                  </a:lnTo>
                  <a:lnTo>
                    <a:pt x="5" y="6"/>
                  </a:lnTo>
                  <a:lnTo>
                    <a:pt x="6" y="5"/>
                  </a:lnTo>
                  <a:lnTo>
                    <a:pt x="9" y="2"/>
                  </a:lnTo>
                  <a:lnTo>
                    <a:pt x="9" y="2"/>
                  </a:lnTo>
                  <a:lnTo>
                    <a:pt x="12" y="0"/>
                  </a:lnTo>
                  <a:lnTo>
                    <a:pt x="17" y="0"/>
                  </a:lnTo>
                  <a:lnTo>
                    <a:pt x="17" y="0"/>
                  </a:lnTo>
                  <a:lnTo>
                    <a:pt x="21" y="0"/>
                  </a:lnTo>
                  <a:lnTo>
                    <a:pt x="24" y="2"/>
                  </a:lnTo>
                  <a:lnTo>
                    <a:pt x="24" y="2"/>
                  </a:lnTo>
                  <a:lnTo>
                    <a:pt x="27" y="3"/>
                  </a:lnTo>
                  <a:lnTo>
                    <a:pt x="29" y="6"/>
                  </a:lnTo>
                  <a:lnTo>
                    <a:pt x="29" y="6"/>
                  </a:lnTo>
                  <a:lnTo>
                    <a:pt x="32" y="14"/>
                  </a:lnTo>
                  <a:lnTo>
                    <a:pt x="32" y="14"/>
                  </a:lnTo>
                  <a:lnTo>
                    <a:pt x="32" y="24"/>
                  </a:lnTo>
                  <a:lnTo>
                    <a:pt x="32" y="24"/>
                  </a:lnTo>
                  <a:close/>
                  <a:moveTo>
                    <a:pt x="26" y="24"/>
                  </a:moveTo>
                  <a:lnTo>
                    <a:pt x="26" y="24"/>
                  </a:lnTo>
                  <a:lnTo>
                    <a:pt x="26" y="18"/>
                  </a:lnTo>
                  <a:lnTo>
                    <a:pt x="26" y="18"/>
                  </a:lnTo>
                  <a:lnTo>
                    <a:pt x="26" y="14"/>
                  </a:lnTo>
                  <a:lnTo>
                    <a:pt x="26" y="14"/>
                  </a:lnTo>
                  <a:lnTo>
                    <a:pt x="24" y="9"/>
                  </a:lnTo>
                  <a:lnTo>
                    <a:pt x="24" y="9"/>
                  </a:lnTo>
                  <a:lnTo>
                    <a:pt x="23" y="8"/>
                  </a:lnTo>
                  <a:lnTo>
                    <a:pt x="23" y="8"/>
                  </a:lnTo>
                  <a:lnTo>
                    <a:pt x="20" y="6"/>
                  </a:lnTo>
                  <a:lnTo>
                    <a:pt x="20" y="6"/>
                  </a:lnTo>
                  <a:lnTo>
                    <a:pt x="17" y="5"/>
                  </a:lnTo>
                  <a:lnTo>
                    <a:pt x="17" y="5"/>
                  </a:lnTo>
                  <a:lnTo>
                    <a:pt x="12" y="6"/>
                  </a:lnTo>
                  <a:lnTo>
                    <a:pt x="12" y="6"/>
                  </a:lnTo>
                  <a:lnTo>
                    <a:pt x="9" y="11"/>
                  </a:lnTo>
                  <a:lnTo>
                    <a:pt x="9" y="11"/>
                  </a:lnTo>
                  <a:lnTo>
                    <a:pt x="8" y="17"/>
                  </a:lnTo>
                  <a:lnTo>
                    <a:pt x="8" y="17"/>
                  </a:lnTo>
                  <a:lnTo>
                    <a:pt x="6" y="24"/>
                  </a:lnTo>
                  <a:lnTo>
                    <a:pt x="6"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4" name="Freeform 82"/>
            <p:cNvSpPr>
              <a:spLocks/>
            </p:cNvSpPr>
            <p:nvPr/>
          </p:nvSpPr>
          <p:spPr bwMode="auto">
            <a:xfrm>
              <a:off x="3867" y="2073"/>
              <a:ext cx="13" cy="21"/>
            </a:xfrm>
            <a:custGeom>
              <a:avLst/>
              <a:gdLst/>
              <a:ahLst/>
              <a:cxnLst>
                <a:cxn ang="0">
                  <a:pos x="27" y="45"/>
                </a:cxn>
                <a:cxn ang="0">
                  <a:pos x="27" y="45"/>
                </a:cxn>
                <a:cxn ang="0">
                  <a:pos x="27" y="47"/>
                </a:cxn>
                <a:cxn ang="0">
                  <a:pos x="26" y="47"/>
                </a:cxn>
                <a:cxn ang="0">
                  <a:pos x="2" y="47"/>
                </a:cxn>
                <a:cxn ang="0">
                  <a:pos x="2" y="47"/>
                </a:cxn>
                <a:cxn ang="0">
                  <a:pos x="0" y="47"/>
                </a:cxn>
                <a:cxn ang="0">
                  <a:pos x="0" y="45"/>
                </a:cxn>
                <a:cxn ang="0">
                  <a:pos x="0" y="45"/>
                </a:cxn>
                <a:cxn ang="0">
                  <a:pos x="0" y="44"/>
                </a:cxn>
                <a:cxn ang="0">
                  <a:pos x="0" y="42"/>
                </a:cxn>
                <a:cxn ang="0">
                  <a:pos x="2" y="42"/>
                </a:cxn>
                <a:cxn ang="0">
                  <a:pos x="2" y="42"/>
                </a:cxn>
                <a:cxn ang="0">
                  <a:pos x="11" y="8"/>
                </a:cxn>
                <a:cxn ang="0">
                  <a:pos x="2" y="12"/>
                </a:cxn>
                <a:cxn ang="0">
                  <a:pos x="2" y="12"/>
                </a:cxn>
                <a:cxn ang="0">
                  <a:pos x="0" y="12"/>
                </a:cxn>
                <a:cxn ang="0">
                  <a:pos x="0" y="12"/>
                </a:cxn>
                <a:cxn ang="0">
                  <a:pos x="0" y="11"/>
                </a:cxn>
                <a:cxn ang="0">
                  <a:pos x="0" y="9"/>
                </a:cxn>
                <a:cxn ang="0">
                  <a:pos x="0" y="9"/>
                </a:cxn>
                <a:cxn ang="0">
                  <a:pos x="0" y="8"/>
                </a:cxn>
                <a:cxn ang="0">
                  <a:pos x="12" y="2"/>
                </a:cxn>
                <a:cxn ang="0">
                  <a:pos x="12" y="2"/>
                </a:cxn>
                <a:cxn ang="0">
                  <a:pos x="12" y="0"/>
                </a:cxn>
                <a:cxn ang="0">
                  <a:pos x="14" y="0"/>
                </a:cxn>
                <a:cxn ang="0">
                  <a:pos x="15" y="0"/>
                </a:cxn>
                <a:cxn ang="0">
                  <a:pos x="15" y="0"/>
                </a:cxn>
                <a:cxn ang="0">
                  <a:pos x="17" y="2"/>
                </a:cxn>
                <a:cxn ang="0">
                  <a:pos x="17" y="2"/>
                </a:cxn>
                <a:cxn ang="0">
                  <a:pos x="17" y="2"/>
                </a:cxn>
                <a:cxn ang="0">
                  <a:pos x="26" y="42"/>
                </a:cxn>
                <a:cxn ang="0">
                  <a:pos x="26" y="42"/>
                </a:cxn>
                <a:cxn ang="0">
                  <a:pos x="27" y="42"/>
                </a:cxn>
                <a:cxn ang="0">
                  <a:pos x="27" y="44"/>
                </a:cxn>
                <a:cxn ang="0">
                  <a:pos x="27" y="45"/>
                </a:cxn>
              </a:cxnLst>
              <a:rect l="0" t="0" r="r" b="b"/>
              <a:pathLst>
                <a:path w="27" h="47">
                  <a:moveTo>
                    <a:pt x="27" y="45"/>
                  </a:moveTo>
                  <a:lnTo>
                    <a:pt x="27" y="45"/>
                  </a:lnTo>
                  <a:lnTo>
                    <a:pt x="27" y="45"/>
                  </a:lnTo>
                  <a:lnTo>
                    <a:pt x="27" y="45"/>
                  </a:lnTo>
                  <a:lnTo>
                    <a:pt x="27" y="47"/>
                  </a:lnTo>
                  <a:lnTo>
                    <a:pt x="27" y="47"/>
                  </a:lnTo>
                  <a:lnTo>
                    <a:pt x="26" y="47"/>
                  </a:lnTo>
                  <a:lnTo>
                    <a:pt x="26" y="47"/>
                  </a:lnTo>
                  <a:lnTo>
                    <a:pt x="26" y="47"/>
                  </a:lnTo>
                  <a:lnTo>
                    <a:pt x="2" y="47"/>
                  </a:lnTo>
                  <a:lnTo>
                    <a:pt x="2" y="47"/>
                  </a:lnTo>
                  <a:lnTo>
                    <a:pt x="2" y="47"/>
                  </a:lnTo>
                  <a:lnTo>
                    <a:pt x="2" y="47"/>
                  </a:lnTo>
                  <a:lnTo>
                    <a:pt x="0" y="47"/>
                  </a:lnTo>
                  <a:lnTo>
                    <a:pt x="0" y="47"/>
                  </a:lnTo>
                  <a:lnTo>
                    <a:pt x="0" y="45"/>
                  </a:lnTo>
                  <a:lnTo>
                    <a:pt x="0" y="45"/>
                  </a:lnTo>
                  <a:lnTo>
                    <a:pt x="0" y="45"/>
                  </a:lnTo>
                  <a:lnTo>
                    <a:pt x="0" y="45"/>
                  </a:lnTo>
                  <a:lnTo>
                    <a:pt x="0" y="44"/>
                  </a:lnTo>
                  <a:lnTo>
                    <a:pt x="0" y="44"/>
                  </a:lnTo>
                  <a:lnTo>
                    <a:pt x="0" y="42"/>
                  </a:lnTo>
                  <a:lnTo>
                    <a:pt x="0" y="42"/>
                  </a:lnTo>
                  <a:lnTo>
                    <a:pt x="2" y="42"/>
                  </a:lnTo>
                  <a:lnTo>
                    <a:pt x="2" y="42"/>
                  </a:lnTo>
                  <a:lnTo>
                    <a:pt x="2" y="42"/>
                  </a:lnTo>
                  <a:lnTo>
                    <a:pt x="11" y="42"/>
                  </a:lnTo>
                  <a:lnTo>
                    <a:pt x="11" y="8"/>
                  </a:lnTo>
                  <a:lnTo>
                    <a:pt x="2" y="12"/>
                  </a:lnTo>
                  <a:lnTo>
                    <a:pt x="2" y="12"/>
                  </a:lnTo>
                  <a:lnTo>
                    <a:pt x="2" y="12"/>
                  </a:lnTo>
                  <a:lnTo>
                    <a:pt x="2" y="12"/>
                  </a:lnTo>
                  <a:lnTo>
                    <a:pt x="0" y="12"/>
                  </a:lnTo>
                  <a:lnTo>
                    <a:pt x="0" y="12"/>
                  </a:lnTo>
                  <a:lnTo>
                    <a:pt x="0" y="12"/>
                  </a:lnTo>
                  <a:lnTo>
                    <a:pt x="0" y="12"/>
                  </a:lnTo>
                  <a:lnTo>
                    <a:pt x="0" y="11"/>
                  </a:lnTo>
                  <a:lnTo>
                    <a:pt x="0" y="11"/>
                  </a:lnTo>
                  <a:lnTo>
                    <a:pt x="0" y="9"/>
                  </a:lnTo>
                  <a:lnTo>
                    <a:pt x="0" y="9"/>
                  </a:lnTo>
                  <a:lnTo>
                    <a:pt x="0" y="9"/>
                  </a:lnTo>
                  <a:lnTo>
                    <a:pt x="0" y="9"/>
                  </a:lnTo>
                  <a:lnTo>
                    <a:pt x="0" y="8"/>
                  </a:lnTo>
                  <a:lnTo>
                    <a:pt x="0" y="8"/>
                  </a:lnTo>
                  <a:lnTo>
                    <a:pt x="2" y="8"/>
                  </a:lnTo>
                  <a:lnTo>
                    <a:pt x="12" y="2"/>
                  </a:lnTo>
                  <a:lnTo>
                    <a:pt x="12" y="2"/>
                  </a:lnTo>
                  <a:lnTo>
                    <a:pt x="12" y="2"/>
                  </a:lnTo>
                  <a:lnTo>
                    <a:pt x="12" y="2"/>
                  </a:lnTo>
                  <a:lnTo>
                    <a:pt x="12" y="0"/>
                  </a:lnTo>
                  <a:lnTo>
                    <a:pt x="12" y="0"/>
                  </a:lnTo>
                  <a:lnTo>
                    <a:pt x="14" y="0"/>
                  </a:lnTo>
                  <a:lnTo>
                    <a:pt x="14" y="0"/>
                  </a:lnTo>
                  <a:lnTo>
                    <a:pt x="15" y="0"/>
                  </a:lnTo>
                  <a:lnTo>
                    <a:pt x="15" y="0"/>
                  </a:lnTo>
                  <a:lnTo>
                    <a:pt x="15" y="0"/>
                  </a:lnTo>
                  <a:lnTo>
                    <a:pt x="15" y="0"/>
                  </a:lnTo>
                  <a:lnTo>
                    <a:pt x="17" y="2"/>
                  </a:lnTo>
                  <a:lnTo>
                    <a:pt x="17" y="2"/>
                  </a:lnTo>
                  <a:lnTo>
                    <a:pt x="17" y="2"/>
                  </a:lnTo>
                  <a:lnTo>
                    <a:pt x="17" y="2"/>
                  </a:lnTo>
                  <a:lnTo>
                    <a:pt x="17" y="2"/>
                  </a:lnTo>
                  <a:lnTo>
                    <a:pt x="17" y="42"/>
                  </a:lnTo>
                  <a:lnTo>
                    <a:pt x="26" y="42"/>
                  </a:lnTo>
                  <a:lnTo>
                    <a:pt x="26" y="42"/>
                  </a:lnTo>
                  <a:lnTo>
                    <a:pt x="26" y="42"/>
                  </a:lnTo>
                  <a:lnTo>
                    <a:pt x="26" y="42"/>
                  </a:lnTo>
                  <a:lnTo>
                    <a:pt x="27" y="42"/>
                  </a:lnTo>
                  <a:lnTo>
                    <a:pt x="27" y="42"/>
                  </a:lnTo>
                  <a:lnTo>
                    <a:pt x="27" y="44"/>
                  </a:lnTo>
                  <a:lnTo>
                    <a:pt x="27" y="44"/>
                  </a:lnTo>
                  <a:lnTo>
                    <a:pt x="27" y="45"/>
                  </a:lnTo>
                  <a:lnTo>
                    <a:pt x="27" y="45"/>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5" name="Freeform 83"/>
            <p:cNvSpPr>
              <a:spLocks noEditPoints="1"/>
            </p:cNvSpPr>
            <p:nvPr/>
          </p:nvSpPr>
          <p:spPr bwMode="auto">
            <a:xfrm>
              <a:off x="3893" y="2071"/>
              <a:ext cx="15" cy="21"/>
            </a:xfrm>
            <a:custGeom>
              <a:avLst/>
              <a:gdLst/>
              <a:ahLst/>
              <a:cxnLst>
                <a:cxn ang="0">
                  <a:pos x="31" y="22"/>
                </a:cxn>
                <a:cxn ang="0">
                  <a:pos x="30" y="33"/>
                </a:cxn>
                <a:cxn ang="0">
                  <a:pos x="28" y="40"/>
                </a:cxn>
                <a:cxn ang="0">
                  <a:pos x="22" y="45"/>
                </a:cxn>
                <a:cxn ang="0">
                  <a:pos x="19" y="46"/>
                </a:cxn>
                <a:cxn ang="0">
                  <a:pos x="15" y="46"/>
                </a:cxn>
                <a:cxn ang="0">
                  <a:pos x="7" y="45"/>
                </a:cxn>
                <a:cxn ang="0">
                  <a:pos x="3" y="40"/>
                </a:cxn>
                <a:cxn ang="0">
                  <a:pos x="0" y="33"/>
                </a:cxn>
                <a:cxn ang="0">
                  <a:pos x="0" y="24"/>
                </a:cxn>
                <a:cxn ang="0">
                  <a:pos x="0" y="13"/>
                </a:cxn>
                <a:cxn ang="0">
                  <a:pos x="3" y="6"/>
                </a:cxn>
                <a:cxn ang="0">
                  <a:pos x="6" y="3"/>
                </a:cxn>
                <a:cxn ang="0">
                  <a:pos x="9" y="1"/>
                </a:cxn>
                <a:cxn ang="0">
                  <a:pos x="16" y="0"/>
                </a:cxn>
                <a:cxn ang="0">
                  <a:pos x="19" y="0"/>
                </a:cxn>
                <a:cxn ang="0">
                  <a:pos x="24" y="1"/>
                </a:cxn>
                <a:cxn ang="0">
                  <a:pos x="28" y="6"/>
                </a:cxn>
                <a:cxn ang="0">
                  <a:pos x="30" y="13"/>
                </a:cxn>
                <a:cxn ang="0">
                  <a:pos x="31" y="22"/>
                </a:cxn>
                <a:cxn ang="0">
                  <a:pos x="25" y="24"/>
                </a:cxn>
                <a:cxn ang="0">
                  <a:pos x="25" y="18"/>
                </a:cxn>
                <a:cxn ang="0">
                  <a:pos x="24" y="12"/>
                </a:cxn>
                <a:cxn ang="0">
                  <a:pos x="22" y="9"/>
                </a:cxn>
                <a:cxn ang="0">
                  <a:pos x="21" y="6"/>
                </a:cxn>
                <a:cxn ang="0">
                  <a:pos x="18" y="4"/>
                </a:cxn>
                <a:cxn ang="0">
                  <a:pos x="15" y="4"/>
                </a:cxn>
                <a:cxn ang="0">
                  <a:pos x="10" y="6"/>
                </a:cxn>
                <a:cxn ang="0">
                  <a:pos x="7" y="10"/>
                </a:cxn>
                <a:cxn ang="0">
                  <a:pos x="6" y="15"/>
                </a:cxn>
                <a:cxn ang="0">
                  <a:pos x="6" y="22"/>
                </a:cxn>
                <a:cxn ang="0">
                  <a:pos x="6" y="31"/>
                </a:cxn>
                <a:cxn ang="0">
                  <a:pos x="7" y="37"/>
                </a:cxn>
                <a:cxn ang="0">
                  <a:pos x="10" y="40"/>
                </a:cxn>
                <a:cxn ang="0">
                  <a:pos x="15" y="42"/>
                </a:cxn>
                <a:cxn ang="0">
                  <a:pos x="19" y="40"/>
                </a:cxn>
                <a:cxn ang="0">
                  <a:pos x="21" y="39"/>
                </a:cxn>
                <a:cxn ang="0">
                  <a:pos x="24" y="36"/>
                </a:cxn>
                <a:cxn ang="0">
                  <a:pos x="24" y="33"/>
                </a:cxn>
                <a:cxn ang="0">
                  <a:pos x="25" y="28"/>
                </a:cxn>
                <a:cxn ang="0">
                  <a:pos x="25" y="24"/>
                </a:cxn>
              </a:cxnLst>
              <a:rect l="0" t="0" r="r" b="b"/>
              <a:pathLst>
                <a:path w="31" h="46">
                  <a:moveTo>
                    <a:pt x="31" y="22"/>
                  </a:moveTo>
                  <a:lnTo>
                    <a:pt x="31" y="22"/>
                  </a:lnTo>
                  <a:lnTo>
                    <a:pt x="30" y="33"/>
                  </a:lnTo>
                  <a:lnTo>
                    <a:pt x="30" y="33"/>
                  </a:lnTo>
                  <a:lnTo>
                    <a:pt x="28" y="40"/>
                  </a:lnTo>
                  <a:lnTo>
                    <a:pt x="28" y="40"/>
                  </a:lnTo>
                  <a:lnTo>
                    <a:pt x="25" y="43"/>
                  </a:lnTo>
                  <a:lnTo>
                    <a:pt x="22" y="45"/>
                  </a:lnTo>
                  <a:lnTo>
                    <a:pt x="22" y="45"/>
                  </a:lnTo>
                  <a:lnTo>
                    <a:pt x="19" y="46"/>
                  </a:lnTo>
                  <a:lnTo>
                    <a:pt x="15" y="46"/>
                  </a:lnTo>
                  <a:lnTo>
                    <a:pt x="15" y="46"/>
                  </a:lnTo>
                  <a:lnTo>
                    <a:pt x="7" y="45"/>
                  </a:lnTo>
                  <a:lnTo>
                    <a:pt x="7" y="45"/>
                  </a:lnTo>
                  <a:lnTo>
                    <a:pt x="4" y="43"/>
                  </a:lnTo>
                  <a:lnTo>
                    <a:pt x="3" y="40"/>
                  </a:lnTo>
                  <a:lnTo>
                    <a:pt x="3" y="40"/>
                  </a:lnTo>
                  <a:lnTo>
                    <a:pt x="0" y="33"/>
                  </a:lnTo>
                  <a:lnTo>
                    <a:pt x="0" y="33"/>
                  </a:lnTo>
                  <a:lnTo>
                    <a:pt x="0" y="24"/>
                  </a:lnTo>
                  <a:lnTo>
                    <a:pt x="0" y="24"/>
                  </a:lnTo>
                  <a:lnTo>
                    <a:pt x="0" y="13"/>
                  </a:lnTo>
                  <a:lnTo>
                    <a:pt x="0" y="13"/>
                  </a:lnTo>
                  <a:lnTo>
                    <a:pt x="3" y="6"/>
                  </a:lnTo>
                  <a:lnTo>
                    <a:pt x="3" y="6"/>
                  </a:lnTo>
                  <a:lnTo>
                    <a:pt x="6" y="3"/>
                  </a:lnTo>
                  <a:lnTo>
                    <a:pt x="9" y="1"/>
                  </a:lnTo>
                  <a:lnTo>
                    <a:pt x="9" y="1"/>
                  </a:lnTo>
                  <a:lnTo>
                    <a:pt x="12" y="0"/>
                  </a:lnTo>
                  <a:lnTo>
                    <a:pt x="16" y="0"/>
                  </a:lnTo>
                  <a:lnTo>
                    <a:pt x="16" y="0"/>
                  </a:lnTo>
                  <a:lnTo>
                    <a:pt x="19" y="0"/>
                  </a:lnTo>
                  <a:lnTo>
                    <a:pt x="24" y="1"/>
                  </a:lnTo>
                  <a:lnTo>
                    <a:pt x="24" y="1"/>
                  </a:lnTo>
                  <a:lnTo>
                    <a:pt x="25" y="3"/>
                  </a:lnTo>
                  <a:lnTo>
                    <a:pt x="28" y="6"/>
                  </a:lnTo>
                  <a:lnTo>
                    <a:pt x="28" y="6"/>
                  </a:lnTo>
                  <a:lnTo>
                    <a:pt x="30" y="13"/>
                  </a:lnTo>
                  <a:lnTo>
                    <a:pt x="30" y="13"/>
                  </a:lnTo>
                  <a:lnTo>
                    <a:pt x="31" y="22"/>
                  </a:lnTo>
                  <a:lnTo>
                    <a:pt x="31" y="22"/>
                  </a:lnTo>
                  <a:close/>
                  <a:moveTo>
                    <a:pt x="25" y="24"/>
                  </a:moveTo>
                  <a:lnTo>
                    <a:pt x="25" y="24"/>
                  </a:lnTo>
                  <a:lnTo>
                    <a:pt x="25" y="18"/>
                  </a:lnTo>
                  <a:lnTo>
                    <a:pt x="25" y="18"/>
                  </a:lnTo>
                  <a:lnTo>
                    <a:pt x="24" y="12"/>
                  </a:lnTo>
                  <a:lnTo>
                    <a:pt x="24" y="12"/>
                  </a:lnTo>
                  <a:lnTo>
                    <a:pt x="22" y="9"/>
                  </a:lnTo>
                  <a:lnTo>
                    <a:pt x="22" y="9"/>
                  </a:lnTo>
                  <a:lnTo>
                    <a:pt x="21" y="6"/>
                  </a:lnTo>
                  <a:lnTo>
                    <a:pt x="21" y="6"/>
                  </a:lnTo>
                  <a:lnTo>
                    <a:pt x="18" y="4"/>
                  </a:lnTo>
                  <a:lnTo>
                    <a:pt x="18" y="4"/>
                  </a:lnTo>
                  <a:lnTo>
                    <a:pt x="15" y="4"/>
                  </a:lnTo>
                  <a:lnTo>
                    <a:pt x="15" y="4"/>
                  </a:lnTo>
                  <a:lnTo>
                    <a:pt x="10" y="6"/>
                  </a:lnTo>
                  <a:lnTo>
                    <a:pt x="10" y="6"/>
                  </a:lnTo>
                  <a:lnTo>
                    <a:pt x="7" y="10"/>
                  </a:lnTo>
                  <a:lnTo>
                    <a:pt x="7" y="10"/>
                  </a:lnTo>
                  <a:lnTo>
                    <a:pt x="6" y="15"/>
                  </a:lnTo>
                  <a:lnTo>
                    <a:pt x="6" y="15"/>
                  </a:lnTo>
                  <a:lnTo>
                    <a:pt x="6" y="22"/>
                  </a:lnTo>
                  <a:lnTo>
                    <a:pt x="6" y="22"/>
                  </a:lnTo>
                  <a:lnTo>
                    <a:pt x="6" y="31"/>
                  </a:lnTo>
                  <a:lnTo>
                    <a:pt x="6" y="31"/>
                  </a:lnTo>
                  <a:lnTo>
                    <a:pt x="7" y="37"/>
                  </a:lnTo>
                  <a:lnTo>
                    <a:pt x="7" y="37"/>
                  </a:lnTo>
                  <a:lnTo>
                    <a:pt x="10" y="40"/>
                  </a:lnTo>
                  <a:lnTo>
                    <a:pt x="10" y="40"/>
                  </a:lnTo>
                  <a:lnTo>
                    <a:pt x="15" y="42"/>
                  </a:lnTo>
                  <a:lnTo>
                    <a:pt x="15" y="42"/>
                  </a:lnTo>
                  <a:lnTo>
                    <a:pt x="19" y="40"/>
                  </a:lnTo>
                  <a:lnTo>
                    <a:pt x="19" y="40"/>
                  </a:lnTo>
                  <a:lnTo>
                    <a:pt x="21" y="39"/>
                  </a:lnTo>
                  <a:lnTo>
                    <a:pt x="21" y="39"/>
                  </a:lnTo>
                  <a:lnTo>
                    <a:pt x="24" y="36"/>
                  </a:lnTo>
                  <a:lnTo>
                    <a:pt x="24" y="36"/>
                  </a:lnTo>
                  <a:lnTo>
                    <a:pt x="24" y="33"/>
                  </a:lnTo>
                  <a:lnTo>
                    <a:pt x="24" y="33"/>
                  </a:lnTo>
                  <a:lnTo>
                    <a:pt x="25" y="28"/>
                  </a:lnTo>
                  <a:lnTo>
                    <a:pt x="25" y="28"/>
                  </a:lnTo>
                  <a:lnTo>
                    <a:pt x="25" y="24"/>
                  </a:lnTo>
                  <a:lnTo>
                    <a:pt x="25"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6" name="Freeform 84"/>
            <p:cNvSpPr>
              <a:spLocks noEditPoints="1"/>
            </p:cNvSpPr>
            <p:nvPr/>
          </p:nvSpPr>
          <p:spPr bwMode="auto">
            <a:xfrm>
              <a:off x="3550" y="2075"/>
              <a:ext cx="14" cy="22"/>
            </a:xfrm>
            <a:custGeom>
              <a:avLst/>
              <a:gdLst/>
              <a:ahLst/>
              <a:cxnLst>
                <a:cxn ang="0">
                  <a:pos x="32" y="24"/>
                </a:cxn>
                <a:cxn ang="0">
                  <a:pos x="30" y="34"/>
                </a:cxn>
                <a:cxn ang="0">
                  <a:pos x="27" y="42"/>
                </a:cxn>
                <a:cxn ang="0">
                  <a:pos x="23" y="46"/>
                </a:cxn>
                <a:cxn ang="0">
                  <a:pos x="20" y="48"/>
                </a:cxn>
                <a:cxn ang="0">
                  <a:pos x="15" y="48"/>
                </a:cxn>
                <a:cxn ang="0">
                  <a:pos x="8" y="46"/>
                </a:cxn>
                <a:cxn ang="0">
                  <a:pos x="3" y="42"/>
                </a:cxn>
                <a:cxn ang="0">
                  <a:pos x="0" y="34"/>
                </a:cxn>
                <a:cxn ang="0">
                  <a:pos x="0" y="24"/>
                </a:cxn>
                <a:cxn ang="0">
                  <a:pos x="0" y="15"/>
                </a:cxn>
                <a:cxn ang="0">
                  <a:pos x="3" y="7"/>
                </a:cxn>
                <a:cxn ang="0">
                  <a:pos x="5" y="4"/>
                </a:cxn>
                <a:cxn ang="0">
                  <a:pos x="8" y="3"/>
                </a:cxn>
                <a:cxn ang="0">
                  <a:pos x="15" y="0"/>
                </a:cxn>
                <a:cxn ang="0">
                  <a:pos x="20" y="1"/>
                </a:cxn>
                <a:cxn ang="0">
                  <a:pos x="23" y="1"/>
                </a:cxn>
                <a:cxn ang="0">
                  <a:pos x="29" y="6"/>
                </a:cxn>
                <a:cxn ang="0">
                  <a:pos x="30" y="13"/>
                </a:cxn>
                <a:cxn ang="0">
                  <a:pos x="32" y="24"/>
                </a:cxn>
                <a:cxn ang="0">
                  <a:pos x="26" y="24"/>
                </a:cxn>
                <a:cxn ang="0">
                  <a:pos x="24" y="18"/>
                </a:cxn>
                <a:cxn ang="0">
                  <a:pos x="24" y="13"/>
                </a:cxn>
                <a:cxn ang="0">
                  <a:pos x="23" y="10"/>
                </a:cxn>
                <a:cxn ang="0">
                  <a:pos x="21" y="7"/>
                </a:cxn>
                <a:cxn ang="0">
                  <a:pos x="18" y="6"/>
                </a:cxn>
                <a:cxn ang="0">
                  <a:pos x="15" y="6"/>
                </a:cxn>
                <a:cxn ang="0">
                  <a:pos x="11" y="7"/>
                </a:cxn>
                <a:cxn ang="0">
                  <a:pos x="8" y="10"/>
                </a:cxn>
                <a:cxn ang="0">
                  <a:pos x="6" y="16"/>
                </a:cxn>
                <a:cxn ang="0">
                  <a:pos x="6" y="24"/>
                </a:cxn>
                <a:cxn ang="0">
                  <a:pos x="6" y="33"/>
                </a:cxn>
                <a:cxn ang="0">
                  <a:pos x="8" y="39"/>
                </a:cxn>
                <a:cxn ang="0">
                  <a:pos x="11" y="42"/>
                </a:cxn>
                <a:cxn ang="0">
                  <a:pos x="15" y="43"/>
                </a:cxn>
                <a:cxn ang="0">
                  <a:pos x="18" y="42"/>
                </a:cxn>
                <a:cxn ang="0">
                  <a:pos x="21" y="40"/>
                </a:cxn>
                <a:cxn ang="0">
                  <a:pos x="23" y="37"/>
                </a:cxn>
                <a:cxn ang="0">
                  <a:pos x="24" y="34"/>
                </a:cxn>
                <a:cxn ang="0">
                  <a:pos x="24" y="30"/>
                </a:cxn>
                <a:cxn ang="0">
                  <a:pos x="26" y="24"/>
                </a:cxn>
              </a:cxnLst>
              <a:rect l="0" t="0" r="r" b="b"/>
              <a:pathLst>
                <a:path w="32" h="48">
                  <a:moveTo>
                    <a:pt x="32" y="24"/>
                  </a:moveTo>
                  <a:lnTo>
                    <a:pt x="32" y="24"/>
                  </a:lnTo>
                  <a:lnTo>
                    <a:pt x="30" y="34"/>
                  </a:lnTo>
                  <a:lnTo>
                    <a:pt x="30" y="34"/>
                  </a:lnTo>
                  <a:lnTo>
                    <a:pt x="27" y="42"/>
                  </a:lnTo>
                  <a:lnTo>
                    <a:pt x="27" y="42"/>
                  </a:lnTo>
                  <a:lnTo>
                    <a:pt x="26" y="43"/>
                  </a:lnTo>
                  <a:lnTo>
                    <a:pt x="23" y="46"/>
                  </a:lnTo>
                  <a:lnTo>
                    <a:pt x="23" y="46"/>
                  </a:lnTo>
                  <a:lnTo>
                    <a:pt x="20" y="48"/>
                  </a:lnTo>
                  <a:lnTo>
                    <a:pt x="15" y="48"/>
                  </a:lnTo>
                  <a:lnTo>
                    <a:pt x="15" y="48"/>
                  </a:lnTo>
                  <a:lnTo>
                    <a:pt x="8" y="46"/>
                  </a:lnTo>
                  <a:lnTo>
                    <a:pt x="8" y="46"/>
                  </a:lnTo>
                  <a:lnTo>
                    <a:pt x="5" y="45"/>
                  </a:lnTo>
                  <a:lnTo>
                    <a:pt x="3" y="42"/>
                  </a:lnTo>
                  <a:lnTo>
                    <a:pt x="3" y="42"/>
                  </a:lnTo>
                  <a:lnTo>
                    <a:pt x="0" y="34"/>
                  </a:lnTo>
                  <a:lnTo>
                    <a:pt x="0" y="34"/>
                  </a:lnTo>
                  <a:lnTo>
                    <a:pt x="0" y="24"/>
                  </a:lnTo>
                  <a:lnTo>
                    <a:pt x="0" y="24"/>
                  </a:lnTo>
                  <a:lnTo>
                    <a:pt x="0" y="15"/>
                  </a:lnTo>
                  <a:lnTo>
                    <a:pt x="0" y="15"/>
                  </a:lnTo>
                  <a:lnTo>
                    <a:pt x="3" y="7"/>
                  </a:lnTo>
                  <a:lnTo>
                    <a:pt x="3" y="7"/>
                  </a:lnTo>
                  <a:lnTo>
                    <a:pt x="5" y="4"/>
                  </a:lnTo>
                  <a:lnTo>
                    <a:pt x="8" y="3"/>
                  </a:lnTo>
                  <a:lnTo>
                    <a:pt x="8" y="3"/>
                  </a:lnTo>
                  <a:lnTo>
                    <a:pt x="12" y="1"/>
                  </a:lnTo>
                  <a:lnTo>
                    <a:pt x="15" y="0"/>
                  </a:lnTo>
                  <a:lnTo>
                    <a:pt x="15" y="0"/>
                  </a:lnTo>
                  <a:lnTo>
                    <a:pt x="20" y="1"/>
                  </a:lnTo>
                  <a:lnTo>
                    <a:pt x="23" y="1"/>
                  </a:lnTo>
                  <a:lnTo>
                    <a:pt x="23" y="1"/>
                  </a:lnTo>
                  <a:lnTo>
                    <a:pt x="26" y="4"/>
                  </a:lnTo>
                  <a:lnTo>
                    <a:pt x="29" y="6"/>
                  </a:lnTo>
                  <a:lnTo>
                    <a:pt x="29" y="6"/>
                  </a:lnTo>
                  <a:lnTo>
                    <a:pt x="30" y="13"/>
                  </a:lnTo>
                  <a:lnTo>
                    <a:pt x="30" y="13"/>
                  </a:lnTo>
                  <a:lnTo>
                    <a:pt x="32" y="24"/>
                  </a:lnTo>
                  <a:lnTo>
                    <a:pt x="32" y="24"/>
                  </a:lnTo>
                  <a:close/>
                  <a:moveTo>
                    <a:pt x="26" y="24"/>
                  </a:moveTo>
                  <a:lnTo>
                    <a:pt x="26" y="24"/>
                  </a:lnTo>
                  <a:lnTo>
                    <a:pt x="24" y="18"/>
                  </a:lnTo>
                  <a:lnTo>
                    <a:pt x="24" y="18"/>
                  </a:lnTo>
                  <a:lnTo>
                    <a:pt x="24" y="13"/>
                  </a:lnTo>
                  <a:lnTo>
                    <a:pt x="24" y="13"/>
                  </a:lnTo>
                  <a:lnTo>
                    <a:pt x="23" y="10"/>
                  </a:lnTo>
                  <a:lnTo>
                    <a:pt x="23" y="10"/>
                  </a:lnTo>
                  <a:lnTo>
                    <a:pt x="21" y="7"/>
                  </a:lnTo>
                  <a:lnTo>
                    <a:pt x="21" y="7"/>
                  </a:lnTo>
                  <a:lnTo>
                    <a:pt x="18" y="6"/>
                  </a:lnTo>
                  <a:lnTo>
                    <a:pt x="18" y="6"/>
                  </a:lnTo>
                  <a:lnTo>
                    <a:pt x="15" y="6"/>
                  </a:lnTo>
                  <a:lnTo>
                    <a:pt x="15" y="6"/>
                  </a:lnTo>
                  <a:lnTo>
                    <a:pt x="11" y="7"/>
                  </a:lnTo>
                  <a:lnTo>
                    <a:pt x="11" y="7"/>
                  </a:lnTo>
                  <a:lnTo>
                    <a:pt x="8" y="10"/>
                  </a:lnTo>
                  <a:lnTo>
                    <a:pt x="8" y="10"/>
                  </a:lnTo>
                  <a:lnTo>
                    <a:pt x="6" y="16"/>
                  </a:lnTo>
                  <a:lnTo>
                    <a:pt x="6" y="16"/>
                  </a:lnTo>
                  <a:lnTo>
                    <a:pt x="6" y="24"/>
                  </a:lnTo>
                  <a:lnTo>
                    <a:pt x="6" y="24"/>
                  </a:lnTo>
                  <a:lnTo>
                    <a:pt x="6" y="33"/>
                  </a:lnTo>
                  <a:lnTo>
                    <a:pt x="6" y="33"/>
                  </a:lnTo>
                  <a:lnTo>
                    <a:pt x="8" y="39"/>
                  </a:lnTo>
                  <a:lnTo>
                    <a:pt x="8" y="39"/>
                  </a:lnTo>
                  <a:lnTo>
                    <a:pt x="11" y="42"/>
                  </a:lnTo>
                  <a:lnTo>
                    <a:pt x="11" y="42"/>
                  </a:lnTo>
                  <a:lnTo>
                    <a:pt x="15" y="43"/>
                  </a:lnTo>
                  <a:lnTo>
                    <a:pt x="15" y="43"/>
                  </a:lnTo>
                  <a:lnTo>
                    <a:pt x="18" y="42"/>
                  </a:lnTo>
                  <a:lnTo>
                    <a:pt x="18" y="42"/>
                  </a:lnTo>
                  <a:lnTo>
                    <a:pt x="21" y="40"/>
                  </a:lnTo>
                  <a:lnTo>
                    <a:pt x="21" y="40"/>
                  </a:lnTo>
                  <a:lnTo>
                    <a:pt x="23" y="37"/>
                  </a:lnTo>
                  <a:lnTo>
                    <a:pt x="23" y="37"/>
                  </a:lnTo>
                  <a:lnTo>
                    <a:pt x="24" y="34"/>
                  </a:lnTo>
                  <a:lnTo>
                    <a:pt x="24" y="34"/>
                  </a:lnTo>
                  <a:lnTo>
                    <a:pt x="24" y="30"/>
                  </a:lnTo>
                  <a:lnTo>
                    <a:pt x="24" y="30"/>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7" name="Freeform 85"/>
            <p:cNvSpPr>
              <a:spLocks/>
            </p:cNvSpPr>
            <p:nvPr/>
          </p:nvSpPr>
          <p:spPr bwMode="auto">
            <a:xfrm>
              <a:off x="3580" y="2075"/>
              <a:ext cx="13" cy="22"/>
            </a:xfrm>
            <a:custGeom>
              <a:avLst/>
              <a:gdLst/>
              <a:ahLst/>
              <a:cxnLst>
                <a:cxn ang="0">
                  <a:pos x="27" y="44"/>
                </a:cxn>
                <a:cxn ang="0">
                  <a:pos x="27" y="45"/>
                </a:cxn>
                <a:cxn ang="0">
                  <a:pos x="27" y="45"/>
                </a:cxn>
                <a:cxn ang="0">
                  <a:pos x="27" y="45"/>
                </a:cxn>
                <a:cxn ang="0">
                  <a:pos x="1" y="47"/>
                </a:cxn>
                <a:cxn ang="0">
                  <a:pos x="1" y="45"/>
                </a:cxn>
                <a:cxn ang="0">
                  <a:pos x="1" y="45"/>
                </a:cxn>
                <a:cxn ang="0">
                  <a:pos x="1" y="45"/>
                </a:cxn>
                <a:cxn ang="0">
                  <a:pos x="0" y="44"/>
                </a:cxn>
                <a:cxn ang="0">
                  <a:pos x="1" y="42"/>
                </a:cxn>
                <a:cxn ang="0">
                  <a:pos x="1" y="42"/>
                </a:cxn>
                <a:cxn ang="0">
                  <a:pos x="1" y="41"/>
                </a:cxn>
                <a:cxn ang="0">
                  <a:pos x="1" y="41"/>
                </a:cxn>
                <a:cxn ang="0">
                  <a:pos x="12" y="6"/>
                </a:cxn>
                <a:cxn ang="0">
                  <a:pos x="3" y="12"/>
                </a:cxn>
                <a:cxn ang="0">
                  <a:pos x="1" y="12"/>
                </a:cxn>
                <a:cxn ang="0">
                  <a:pos x="1" y="12"/>
                </a:cxn>
                <a:cxn ang="0">
                  <a:pos x="0" y="11"/>
                </a:cxn>
                <a:cxn ang="0">
                  <a:pos x="0" y="9"/>
                </a:cxn>
                <a:cxn ang="0">
                  <a:pos x="0" y="9"/>
                </a:cxn>
                <a:cxn ang="0">
                  <a:pos x="0" y="8"/>
                </a:cxn>
                <a:cxn ang="0">
                  <a:pos x="1" y="8"/>
                </a:cxn>
                <a:cxn ang="0">
                  <a:pos x="12" y="0"/>
                </a:cxn>
                <a:cxn ang="0">
                  <a:pos x="12" y="0"/>
                </a:cxn>
                <a:cxn ang="0">
                  <a:pos x="13" y="0"/>
                </a:cxn>
                <a:cxn ang="0">
                  <a:pos x="13" y="0"/>
                </a:cxn>
                <a:cxn ang="0">
                  <a:pos x="15" y="0"/>
                </a:cxn>
                <a:cxn ang="0">
                  <a:pos x="16" y="0"/>
                </a:cxn>
                <a:cxn ang="0">
                  <a:pos x="16" y="0"/>
                </a:cxn>
                <a:cxn ang="0">
                  <a:pos x="18" y="0"/>
                </a:cxn>
                <a:cxn ang="0">
                  <a:pos x="18" y="0"/>
                </a:cxn>
                <a:cxn ang="0">
                  <a:pos x="25" y="41"/>
                </a:cxn>
                <a:cxn ang="0">
                  <a:pos x="27" y="41"/>
                </a:cxn>
                <a:cxn ang="0">
                  <a:pos x="27" y="42"/>
                </a:cxn>
                <a:cxn ang="0">
                  <a:pos x="27" y="42"/>
                </a:cxn>
                <a:cxn ang="0">
                  <a:pos x="27" y="44"/>
                </a:cxn>
              </a:cxnLst>
              <a:rect l="0" t="0" r="r" b="b"/>
              <a:pathLst>
                <a:path w="27" h="47">
                  <a:moveTo>
                    <a:pt x="27" y="44"/>
                  </a:moveTo>
                  <a:lnTo>
                    <a:pt x="27" y="44"/>
                  </a:lnTo>
                  <a:lnTo>
                    <a:pt x="27" y="45"/>
                  </a:lnTo>
                  <a:lnTo>
                    <a:pt x="27" y="45"/>
                  </a:lnTo>
                  <a:lnTo>
                    <a:pt x="27" y="45"/>
                  </a:lnTo>
                  <a:lnTo>
                    <a:pt x="27" y="45"/>
                  </a:lnTo>
                  <a:lnTo>
                    <a:pt x="27" y="45"/>
                  </a:lnTo>
                  <a:lnTo>
                    <a:pt x="27" y="45"/>
                  </a:lnTo>
                  <a:lnTo>
                    <a:pt x="25" y="47"/>
                  </a:lnTo>
                  <a:lnTo>
                    <a:pt x="1" y="47"/>
                  </a:lnTo>
                  <a:lnTo>
                    <a:pt x="1" y="47"/>
                  </a:lnTo>
                  <a:lnTo>
                    <a:pt x="1" y="45"/>
                  </a:lnTo>
                  <a:lnTo>
                    <a:pt x="1" y="45"/>
                  </a:lnTo>
                  <a:lnTo>
                    <a:pt x="1" y="45"/>
                  </a:lnTo>
                  <a:lnTo>
                    <a:pt x="1" y="45"/>
                  </a:lnTo>
                  <a:lnTo>
                    <a:pt x="1" y="45"/>
                  </a:lnTo>
                  <a:lnTo>
                    <a:pt x="1" y="45"/>
                  </a:lnTo>
                  <a:lnTo>
                    <a:pt x="0" y="44"/>
                  </a:lnTo>
                  <a:lnTo>
                    <a:pt x="0" y="44"/>
                  </a:lnTo>
                  <a:lnTo>
                    <a:pt x="1" y="42"/>
                  </a:lnTo>
                  <a:lnTo>
                    <a:pt x="1" y="42"/>
                  </a:lnTo>
                  <a:lnTo>
                    <a:pt x="1" y="42"/>
                  </a:lnTo>
                  <a:lnTo>
                    <a:pt x="1" y="42"/>
                  </a:lnTo>
                  <a:lnTo>
                    <a:pt x="1" y="41"/>
                  </a:lnTo>
                  <a:lnTo>
                    <a:pt x="1" y="41"/>
                  </a:lnTo>
                  <a:lnTo>
                    <a:pt x="1" y="41"/>
                  </a:lnTo>
                  <a:lnTo>
                    <a:pt x="12" y="41"/>
                  </a:lnTo>
                  <a:lnTo>
                    <a:pt x="12" y="6"/>
                  </a:lnTo>
                  <a:lnTo>
                    <a:pt x="3" y="12"/>
                  </a:lnTo>
                  <a:lnTo>
                    <a:pt x="3" y="12"/>
                  </a:lnTo>
                  <a:lnTo>
                    <a:pt x="1" y="12"/>
                  </a:lnTo>
                  <a:lnTo>
                    <a:pt x="1" y="12"/>
                  </a:lnTo>
                  <a:lnTo>
                    <a:pt x="1" y="12"/>
                  </a:lnTo>
                  <a:lnTo>
                    <a:pt x="1" y="12"/>
                  </a:lnTo>
                  <a:lnTo>
                    <a:pt x="0" y="11"/>
                  </a:lnTo>
                  <a:lnTo>
                    <a:pt x="0" y="11"/>
                  </a:lnTo>
                  <a:lnTo>
                    <a:pt x="0" y="9"/>
                  </a:lnTo>
                  <a:lnTo>
                    <a:pt x="0" y="9"/>
                  </a:lnTo>
                  <a:lnTo>
                    <a:pt x="0" y="9"/>
                  </a:lnTo>
                  <a:lnTo>
                    <a:pt x="0" y="9"/>
                  </a:lnTo>
                  <a:lnTo>
                    <a:pt x="0" y="8"/>
                  </a:lnTo>
                  <a:lnTo>
                    <a:pt x="0" y="8"/>
                  </a:lnTo>
                  <a:lnTo>
                    <a:pt x="1" y="8"/>
                  </a:lnTo>
                  <a:lnTo>
                    <a:pt x="1" y="8"/>
                  </a:lnTo>
                  <a:lnTo>
                    <a:pt x="1" y="8"/>
                  </a:lnTo>
                  <a:lnTo>
                    <a:pt x="12" y="0"/>
                  </a:lnTo>
                  <a:lnTo>
                    <a:pt x="12" y="0"/>
                  </a:lnTo>
                  <a:lnTo>
                    <a:pt x="12" y="0"/>
                  </a:lnTo>
                  <a:lnTo>
                    <a:pt x="12" y="0"/>
                  </a:lnTo>
                  <a:lnTo>
                    <a:pt x="13" y="0"/>
                  </a:lnTo>
                  <a:lnTo>
                    <a:pt x="13" y="0"/>
                  </a:lnTo>
                  <a:lnTo>
                    <a:pt x="13" y="0"/>
                  </a:lnTo>
                  <a:lnTo>
                    <a:pt x="13" y="0"/>
                  </a:lnTo>
                  <a:lnTo>
                    <a:pt x="15" y="0"/>
                  </a:lnTo>
                  <a:lnTo>
                    <a:pt x="15" y="0"/>
                  </a:lnTo>
                  <a:lnTo>
                    <a:pt x="16" y="0"/>
                  </a:lnTo>
                  <a:lnTo>
                    <a:pt x="16" y="0"/>
                  </a:lnTo>
                  <a:lnTo>
                    <a:pt x="16" y="0"/>
                  </a:lnTo>
                  <a:lnTo>
                    <a:pt x="16" y="0"/>
                  </a:lnTo>
                  <a:lnTo>
                    <a:pt x="18" y="0"/>
                  </a:lnTo>
                  <a:lnTo>
                    <a:pt x="18" y="0"/>
                  </a:lnTo>
                  <a:lnTo>
                    <a:pt x="18" y="0"/>
                  </a:lnTo>
                  <a:lnTo>
                    <a:pt x="18" y="41"/>
                  </a:lnTo>
                  <a:lnTo>
                    <a:pt x="25" y="41"/>
                  </a:lnTo>
                  <a:lnTo>
                    <a:pt x="25" y="41"/>
                  </a:lnTo>
                  <a:lnTo>
                    <a:pt x="27" y="41"/>
                  </a:lnTo>
                  <a:lnTo>
                    <a:pt x="27" y="41"/>
                  </a:lnTo>
                  <a:lnTo>
                    <a:pt x="27" y="42"/>
                  </a:lnTo>
                  <a:lnTo>
                    <a:pt x="27" y="42"/>
                  </a:lnTo>
                  <a:lnTo>
                    <a:pt x="27" y="42"/>
                  </a:lnTo>
                  <a:lnTo>
                    <a:pt x="27" y="42"/>
                  </a:lnTo>
                  <a:lnTo>
                    <a:pt x="27" y="44"/>
                  </a:lnTo>
                  <a:lnTo>
                    <a:pt x="27" y="4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8" name="Freeform 86"/>
            <p:cNvSpPr>
              <a:spLocks noEditPoints="1"/>
            </p:cNvSpPr>
            <p:nvPr/>
          </p:nvSpPr>
          <p:spPr bwMode="auto">
            <a:xfrm>
              <a:off x="3606" y="2073"/>
              <a:ext cx="14" cy="22"/>
            </a:xfrm>
            <a:custGeom>
              <a:avLst/>
              <a:gdLst/>
              <a:ahLst/>
              <a:cxnLst>
                <a:cxn ang="0">
                  <a:pos x="32" y="24"/>
                </a:cxn>
                <a:cxn ang="0">
                  <a:pos x="32" y="33"/>
                </a:cxn>
                <a:cxn ang="0">
                  <a:pos x="29" y="41"/>
                </a:cxn>
                <a:cxn ang="0">
                  <a:pos x="24" y="45"/>
                </a:cxn>
                <a:cxn ang="0">
                  <a:pos x="20" y="47"/>
                </a:cxn>
                <a:cxn ang="0">
                  <a:pos x="15" y="48"/>
                </a:cxn>
                <a:cxn ang="0">
                  <a:pos x="9" y="47"/>
                </a:cxn>
                <a:cxn ang="0">
                  <a:pos x="3" y="42"/>
                </a:cxn>
                <a:cxn ang="0">
                  <a:pos x="2" y="35"/>
                </a:cxn>
                <a:cxn ang="0">
                  <a:pos x="0" y="24"/>
                </a:cxn>
                <a:cxn ang="0">
                  <a:pos x="2" y="14"/>
                </a:cxn>
                <a:cxn ang="0">
                  <a:pos x="5" y="6"/>
                </a:cxn>
                <a:cxn ang="0">
                  <a:pos x="6" y="5"/>
                </a:cxn>
                <a:cxn ang="0">
                  <a:pos x="9" y="2"/>
                </a:cxn>
                <a:cxn ang="0">
                  <a:pos x="17" y="0"/>
                </a:cxn>
                <a:cxn ang="0">
                  <a:pos x="21" y="0"/>
                </a:cxn>
                <a:cxn ang="0">
                  <a:pos x="24" y="2"/>
                </a:cxn>
                <a:cxn ang="0">
                  <a:pos x="29" y="6"/>
                </a:cxn>
                <a:cxn ang="0">
                  <a:pos x="32" y="14"/>
                </a:cxn>
                <a:cxn ang="0">
                  <a:pos x="32" y="24"/>
                </a:cxn>
                <a:cxn ang="0">
                  <a:pos x="26" y="24"/>
                </a:cxn>
                <a:cxn ang="0">
                  <a:pos x="26" y="18"/>
                </a:cxn>
                <a:cxn ang="0">
                  <a:pos x="24" y="14"/>
                </a:cxn>
                <a:cxn ang="0">
                  <a:pos x="24" y="9"/>
                </a:cxn>
                <a:cxn ang="0">
                  <a:pos x="21" y="8"/>
                </a:cxn>
                <a:cxn ang="0">
                  <a:pos x="20" y="6"/>
                </a:cxn>
                <a:cxn ang="0">
                  <a:pos x="17" y="5"/>
                </a:cxn>
                <a:cxn ang="0">
                  <a:pos x="11" y="6"/>
                </a:cxn>
                <a:cxn ang="0">
                  <a:pos x="9" y="11"/>
                </a:cxn>
                <a:cxn ang="0">
                  <a:pos x="8" y="17"/>
                </a:cxn>
                <a:cxn ang="0">
                  <a:pos x="6" y="24"/>
                </a:cxn>
                <a:cxn ang="0">
                  <a:pos x="8" y="32"/>
                </a:cxn>
                <a:cxn ang="0">
                  <a:pos x="9" y="38"/>
                </a:cxn>
                <a:cxn ang="0">
                  <a:pos x="12" y="42"/>
                </a:cxn>
                <a:cxn ang="0">
                  <a:pos x="17" y="42"/>
                </a:cxn>
                <a:cxn ang="0">
                  <a:pos x="20" y="42"/>
                </a:cxn>
                <a:cxn ang="0">
                  <a:pos x="23" y="41"/>
                </a:cxn>
                <a:cxn ang="0">
                  <a:pos x="24" y="38"/>
                </a:cxn>
                <a:cxn ang="0">
                  <a:pos x="26" y="33"/>
                </a:cxn>
                <a:cxn ang="0">
                  <a:pos x="26" y="29"/>
                </a:cxn>
                <a:cxn ang="0">
                  <a:pos x="26" y="24"/>
                </a:cxn>
              </a:cxnLst>
              <a:rect l="0" t="0" r="r" b="b"/>
              <a:pathLst>
                <a:path w="32" h="48">
                  <a:moveTo>
                    <a:pt x="32" y="24"/>
                  </a:moveTo>
                  <a:lnTo>
                    <a:pt x="32" y="24"/>
                  </a:lnTo>
                  <a:lnTo>
                    <a:pt x="32" y="33"/>
                  </a:lnTo>
                  <a:lnTo>
                    <a:pt x="32" y="33"/>
                  </a:lnTo>
                  <a:lnTo>
                    <a:pt x="29" y="41"/>
                  </a:lnTo>
                  <a:lnTo>
                    <a:pt x="29" y="41"/>
                  </a:lnTo>
                  <a:lnTo>
                    <a:pt x="26" y="44"/>
                  </a:lnTo>
                  <a:lnTo>
                    <a:pt x="24" y="45"/>
                  </a:lnTo>
                  <a:lnTo>
                    <a:pt x="24" y="45"/>
                  </a:lnTo>
                  <a:lnTo>
                    <a:pt x="20" y="47"/>
                  </a:lnTo>
                  <a:lnTo>
                    <a:pt x="15" y="48"/>
                  </a:lnTo>
                  <a:lnTo>
                    <a:pt x="15" y="48"/>
                  </a:lnTo>
                  <a:lnTo>
                    <a:pt x="9" y="47"/>
                  </a:lnTo>
                  <a:lnTo>
                    <a:pt x="9" y="47"/>
                  </a:lnTo>
                  <a:lnTo>
                    <a:pt x="6" y="44"/>
                  </a:lnTo>
                  <a:lnTo>
                    <a:pt x="3" y="42"/>
                  </a:lnTo>
                  <a:lnTo>
                    <a:pt x="3" y="42"/>
                  </a:lnTo>
                  <a:lnTo>
                    <a:pt x="2" y="35"/>
                  </a:lnTo>
                  <a:lnTo>
                    <a:pt x="2" y="35"/>
                  </a:lnTo>
                  <a:lnTo>
                    <a:pt x="0" y="24"/>
                  </a:lnTo>
                  <a:lnTo>
                    <a:pt x="0" y="24"/>
                  </a:lnTo>
                  <a:lnTo>
                    <a:pt x="2" y="14"/>
                  </a:lnTo>
                  <a:lnTo>
                    <a:pt x="2" y="14"/>
                  </a:lnTo>
                  <a:lnTo>
                    <a:pt x="5" y="6"/>
                  </a:lnTo>
                  <a:lnTo>
                    <a:pt x="5" y="6"/>
                  </a:lnTo>
                  <a:lnTo>
                    <a:pt x="6" y="5"/>
                  </a:lnTo>
                  <a:lnTo>
                    <a:pt x="9" y="2"/>
                  </a:lnTo>
                  <a:lnTo>
                    <a:pt x="9" y="2"/>
                  </a:lnTo>
                  <a:lnTo>
                    <a:pt x="12" y="0"/>
                  </a:lnTo>
                  <a:lnTo>
                    <a:pt x="17" y="0"/>
                  </a:lnTo>
                  <a:lnTo>
                    <a:pt x="17" y="0"/>
                  </a:lnTo>
                  <a:lnTo>
                    <a:pt x="21" y="0"/>
                  </a:lnTo>
                  <a:lnTo>
                    <a:pt x="24" y="2"/>
                  </a:lnTo>
                  <a:lnTo>
                    <a:pt x="24" y="2"/>
                  </a:lnTo>
                  <a:lnTo>
                    <a:pt x="28" y="3"/>
                  </a:lnTo>
                  <a:lnTo>
                    <a:pt x="29" y="6"/>
                  </a:lnTo>
                  <a:lnTo>
                    <a:pt x="29" y="6"/>
                  </a:lnTo>
                  <a:lnTo>
                    <a:pt x="32" y="14"/>
                  </a:lnTo>
                  <a:lnTo>
                    <a:pt x="32" y="14"/>
                  </a:lnTo>
                  <a:lnTo>
                    <a:pt x="32" y="24"/>
                  </a:lnTo>
                  <a:lnTo>
                    <a:pt x="32" y="24"/>
                  </a:lnTo>
                  <a:close/>
                  <a:moveTo>
                    <a:pt x="26" y="24"/>
                  </a:moveTo>
                  <a:lnTo>
                    <a:pt x="26" y="24"/>
                  </a:lnTo>
                  <a:lnTo>
                    <a:pt x="26" y="18"/>
                  </a:lnTo>
                  <a:lnTo>
                    <a:pt x="26" y="18"/>
                  </a:lnTo>
                  <a:lnTo>
                    <a:pt x="24" y="14"/>
                  </a:lnTo>
                  <a:lnTo>
                    <a:pt x="24" y="14"/>
                  </a:lnTo>
                  <a:lnTo>
                    <a:pt x="24" y="9"/>
                  </a:lnTo>
                  <a:lnTo>
                    <a:pt x="24" y="9"/>
                  </a:lnTo>
                  <a:lnTo>
                    <a:pt x="21" y="8"/>
                  </a:lnTo>
                  <a:lnTo>
                    <a:pt x="21" y="8"/>
                  </a:lnTo>
                  <a:lnTo>
                    <a:pt x="20" y="6"/>
                  </a:lnTo>
                  <a:lnTo>
                    <a:pt x="20" y="6"/>
                  </a:lnTo>
                  <a:lnTo>
                    <a:pt x="17" y="5"/>
                  </a:lnTo>
                  <a:lnTo>
                    <a:pt x="17" y="5"/>
                  </a:lnTo>
                  <a:lnTo>
                    <a:pt x="11" y="6"/>
                  </a:lnTo>
                  <a:lnTo>
                    <a:pt x="11" y="6"/>
                  </a:lnTo>
                  <a:lnTo>
                    <a:pt x="9" y="11"/>
                  </a:lnTo>
                  <a:lnTo>
                    <a:pt x="9" y="11"/>
                  </a:lnTo>
                  <a:lnTo>
                    <a:pt x="8" y="17"/>
                  </a:lnTo>
                  <a:lnTo>
                    <a:pt x="8" y="17"/>
                  </a:lnTo>
                  <a:lnTo>
                    <a:pt x="6" y="24"/>
                  </a:lnTo>
                  <a:lnTo>
                    <a:pt x="6" y="24"/>
                  </a:lnTo>
                  <a:lnTo>
                    <a:pt x="8" y="32"/>
                  </a:lnTo>
                  <a:lnTo>
                    <a:pt x="8" y="32"/>
                  </a:lnTo>
                  <a:lnTo>
                    <a:pt x="9" y="38"/>
                  </a:lnTo>
                  <a:lnTo>
                    <a:pt x="9" y="38"/>
                  </a:lnTo>
                  <a:lnTo>
                    <a:pt x="12" y="42"/>
                  </a:lnTo>
                  <a:lnTo>
                    <a:pt x="12" y="42"/>
                  </a:lnTo>
                  <a:lnTo>
                    <a:pt x="17" y="42"/>
                  </a:lnTo>
                  <a:lnTo>
                    <a:pt x="17" y="42"/>
                  </a:lnTo>
                  <a:lnTo>
                    <a:pt x="20" y="42"/>
                  </a:lnTo>
                  <a:lnTo>
                    <a:pt x="20" y="42"/>
                  </a:lnTo>
                  <a:lnTo>
                    <a:pt x="23" y="41"/>
                  </a:lnTo>
                  <a:lnTo>
                    <a:pt x="23" y="41"/>
                  </a:lnTo>
                  <a:lnTo>
                    <a:pt x="24" y="38"/>
                  </a:lnTo>
                  <a:lnTo>
                    <a:pt x="24" y="38"/>
                  </a:lnTo>
                  <a:lnTo>
                    <a:pt x="26" y="33"/>
                  </a:lnTo>
                  <a:lnTo>
                    <a:pt x="26" y="33"/>
                  </a:lnTo>
                  <a:lnTo>
                    <a:pt x="26" y="29"/>
                  </a:lnTo>
                  <a:lnTo>
                    <a:pt x="26" y="29"/>
                  </a:lnTo>
                  <a:lnTo>
                    <a:pt x="26" y="24"/>
                  </a:lnTo>
                  <a:lnTo>
                    <a:pt x="26" y="24"/>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59" name="Freeform 87"/>
            <p:cNvSpPr>
              <a:spLocks noEditPoints="1"/>
            </p:cNvSpPr>
            <p:nvPr/>
          </p:nvSpPr>
          <p:spPr bwMode="auto">
            <a:xfrm>
              <a:off x="3640" y="1929"/>
              <a:ext cx="178" cy="179"/>
            </a:xfrm>
            <a:custGeom>
              <a:avLst/>
              <a:gdLst/>
              <a:ahLst/>
              <a:cxnLst>
                <a:cxn ang="0">
                  <a:pos x="190" y="390"/>
                </a:cxn>
                <a:cxn ang="0">
                  <a:pos x="152" y="386"/>
                </a:cxn>
                <a:cxn ang="0">
                  <a:pos x="99" y="364"/>
                </a:cxn>
                <a:cxn ang="0">
                  <a:pos x="53" y="330"/>
                </a:cxn>
                <a:cxn ang="0">
                  <a:pos x="30" y="298"/>
                </a:cxn>
                <a:cxn ang="0">
                  <a:pos x="6" y="247"/>
                </a:cxn>
                <a:cxn ang="0">
                  <a:pos x="0" y="190"/>
                </a:cxn>
                <a:cxn ang="0">
                  <a:pos x="4" y="152"/>
                </a:cxn>
                <a:cxn ang="0">
                  <a:pos x="24" y="99"/>
                </a:cxn>
                <a:cxn ang="0">
                  <a:pos x="60" y="54"/>
                </a:cxn>
                <a:cxn ang="0">
                  <a:pos x="90" y="30"/>
                </a:cxn>
                <a:cxn ang="0">
                  <a:pos x="142" y="7"/>
                </a:cxn>
                <a:cxn ang="0">
                  <a:pos x="199" y="0"/>
                </a:cxn>
                <a:cxn ang="0">
                  <a:pos x="238" y="4"/>
                </a:cxn>
                <a:cxn ang="0">
                  <a:pos x="291" y="25"/>
                </a:cxn>
                <a:cxn ang="0">
                  <a:pos x="336" y="60"/>
                </a:cxn>
                <a:cxn ang="0">
                  <a:pos x="368" y="105"/>
                </a:cxn>
                <a:cxn ang="0">
                  <a:pos x="386" y="159"/>
                </a:cxn>
                <a:cxn ang="0">
                  <a:pos x="389" y="199"/>
                </a:cxn>
                <a:cxn ang="0">
                  <a:pos x="380" y="256"/>
                </a:cxn>
                <a:cxn ang="0">
                  <a:pos x="354" y="306"/>
                </a:cxn>
                <a:cxn ang="0">
                  <a:pos x="317" y="346"/>
                </a:cxn>
                <a:cxn ang="0">
                  <a:pos x="270" y="375"/>
                </a:cxn>
                <a:cxn ang="0">
                  <a:pos x="214" y="389"/>
                </a:cxn>
                <a:cxn ang="0">
                  <a:pos x="194" y="18"/>
                </a:cxn>
                <a:cxn ang="0">
                  <a:pos x="161" y="21"/>
                </a:cxn>
                <a:cxn ang="0">
                  <a:pos x="113" y="37"/>
                </a:cxn>
                <a:cxn ang="0">
                  <a:pos x="72" y="66"/>
                </a:cxn>
                <a:cxn ang="0">
                  <a:pos x="50" y="93"/>
                </a:cxn>
                <a:cxn ang="0">
                  <a:pos x="27" y="140"/>
                </a:cxn>
                <a:cxn ang="0">
                  <a:pos x="18" y="191"/>
                </a:cxn>
                <a:cxn ang="0">
                  <a:pos x="19" y="226"/>
                </a:cxn>
                <a:cxn ang="0">
                  <a:pos x="36" y="274"/>
                </a:cxn>
                <a:cxn ang="0">
                  <a:pos x="66" y="316"/>
                </a:cxn>
                <a:cxn ang="0">
                  <a:pos x="93" y="339"/>
                </a:cxn>
                <a:cxn ang="0">
                  <a:pos x="139" y="363"/>
                </a:cxn>
                <a:cxn ang="0">
                  <a:pos x="190" y="372"/>
                </a:cxn>
                <a:cxn ang="0">
                  <a:pos x="226" y="369"/>
                </a:cxn>
                <a:cxn ang="0">
                  <a:pos x="276" y="352"/>
                </a:cxn>
                <a:cxn ang="0">
                  <a:pos x="317" y="322"/>
                </a:cxn>
                <a:cxn ang="0">
                  <a:pos x="348" y="283"/>
                </a:cxn>
                <a:cxn ang="0">
                  <a:pos x="366" y="235"/>
                </a:cxn>
                <a:cxn ang="0">
                  <a:pos x="371" y="199"/>
                </a:cxn>
                <a:cxn ang="0">
                  <a:pos x="365" y="146"/>
                </a:cxn>
                <a:cxn ang="0">
                  <a:pos x="344" y="99"/>
                </a:cxn>
                <a:cxn ang="0">
                  <a:pos x="310" y="61"/>
                </a:cxn>
                <a:cxn ang="0">
                  <a:pos x="267" y="33"/>
                </a:cxn>
                <a:cxn ang="0">
                  <a:pos x="217" y="19"/>
                </a:cxn>
                <a:cxn ang="0">
                  <a:pos x="194" y="18"/>
                </a:cxn>
              </a:cxnLst>
              <a:rect l="0" t="0" r="r" b="b"/>
              <a:pathLst>
                <a:path w="389" h="390">
                  <a:moveTo>
                    <a:pt x="194" y="390"/>
                  </a:moveTo>
                  <a:lnTo>
                    <a:pt x="194" y="390"/>
                  </a:lnTo>
                  <a:lnTo>
                    <a:pt x="190" y="390"/>
                  </a:lnTo>
                  <a:lnTo>
                    <a:pt x="190" y="390"/>
                  </a:lnTo>
                  <a:lnTo>
                    <a:pt x="170" y="389"/>
                  </a:lnTo>
                  <a:lnTo>
                    <a:pt x="152" y="386"/>
                  </a:lnTo>
                  <a:lnTo>
                    <a:pt x="133" y="380"/>
                  </a:lnTo>
                  <a:lnTo>
                    <a:pt x="116" y="374"/>
                  </a:lnTo>
                  <a:lnTo>
                    <a:pt x="99" y="364"/>
                  </a:lnTo>
                  <a:lnTo>
                    <a:pt x="83" y="354"/>
                  </a:lnTo>
                  <a:lnTo>
                    <a:pt x="68" y="342"/>
                  </a:lnTo>
                  <a:lnTo>
                    <a:pt x="53" y="330"/>
                  </a:lnTo>
                  <a:lnTo>
                    <a:pt x="53" y="330"/>
                  </a:lnTo>
                  <a:lnTo>
                    <a:pt x="40" y="315"/>
                  </a:lnTo>
                  <a:lnTo>
                    <a:pt x="30" y="298"/>
                  </a:lnTo>
                  <a:lnTo>
                    <a:pt x="21" y="283"/>
                  </a:lnTo>
                  <a:lnTo>
                    <a:pt x="12" y="265"/>
                  </a:lnTo>
                  <a:lnTo>
                    <a:pt x="6" y="247"/>
                  </a:lnTo>
                  <a:lnTo>
                    <a:pt x="3" y="229"/>
                  </a:lnTo>
                  <a:lnTo>
                    <a:pt x="0" y="209"/>
                  </a:lnTo>
                  <a:lnTo>
                    <a:pt x="0" y="190"/>
                  </a:lnTo>
                  <a:lnTo>
                    <a:pt x="0" y="190"/>
                  </a:lnTo>
                  <a:lnTo>
                    <a:pt x="1" y="170"/>
                  </a:lnTo>
                  <a:lnTo>
                    <a:pt x="4" y="152"/>
                  </a:lnTo>
                  <a:lnTo>
                    <a:pt x="9" y="134"/>
                  </a:lnTo>
                  <a:lnTo>
                    <a:pt x="16" y="116"/>
                  </a:lnTo>
                  <a:lnTo>
                    <a:pt x="24" y="99"/>
                  </a:lnTo>
                  <a:lnTo>
                    <a:pt x="34" y="82"/>
                  </a:lnTo>
                  <a:lnTo>
                    <a:pt x="47" y="67"/>
                  </a:lnTo>
                  <a:lnTo>
                    <a:pt x="60" y="54"/>
                  </a:lnTo>
                  <a:lnTo>
                    <a:pt x="60" y="54"/>
                  </a:lnTo>
                  <a:lnTo>
                    <a:pt x="75" y="40"/>
                  </a:lnTo>
                  <a:lnTo>
                    <a:pt x="90" y="30"/>
                  </a:lnTo>
                  <a:lnTo>
                    <a:pt x="107" y="21"/>
                  </a:lnTo>
                  <a:lnTo>
                    <a:pt x="123" y="13"/>
                  </a:lnTo>
                  <a:lnTo>
                    <a:pt x="142" y="7"/>
                  </a:lnTo>
                  <a:lnTo>
                    <a:pt x="161" y="3"/>
                  </a:lnTo>
                  <a:lnTo>
                    <a:pt x="179" y="0"/>
                  </a:lnTo>
                  <a:lnTo>
                    <a:pt x="199" y="0"/>
                  </a:lnTo>
                  <a:lnTo>
                    <a:pt x="199" y="0"/>
                  </a:lnTo>
                  <a:lnTo>
                    <a:pt x="218" y="1"/>
                  </a:lnTo>
                  <a:lnTo>
                    <a:pt x="238" y="4"/>
                  </a:lnTo>
                  <a:lnTo>
                    <a:pt x="256" y="10"/>
                  </a:lnTo>
                  <a:lnTo>
                    <a:pt x="274" y="16"/>
                  </a:lnTo>
                  <a:lnTo>
                    <a:pt x="291" y="25"/>
                  </a:lnTo>
                  <a:lnTo>
                    <a:pt x="307" y="36"/>
                  </a:lnTo>
                  <a:lnTo>
                    <a:pt x="323" y="48"/>
                  </a:lnTo>
                  <a:lnTo>
                    <a:pt x="336" y="60"/>
                  </a:lnTo>
                  <a:lnTo>
                    <a:pt x="348" y="75"/>
                  </a:lnTo>
                  <a:lnTo>
                    <a:pt x="359" y="90"/>
                  </a:lnTo>
                  <a:lnTo>
                    <a:pt x="368" y="105"/>
                  </a:lnTo>
                  <a:lnTo>
                    <a:pt x="375" y="123"/>
                  </a:lnTo>
                  <a:lnTo>
                    <a:pt x="381" y="141"/>
                  </a:lnTo>
                  <a:lnTo>
                    <a:pt x="386" y="159"/>
                  </a:lnTo>
                  <a:lnTo>
                    <a:pt x="389" y="179"/>
                  </a:lnTo>
                  <a:lnTo>
                    <a:pt x="389" y="199"/>
                  </a:lnTo>
                  <a:lnTo>
                    <a:pt x="389" y="199"/>
                  </a:lnTo>
                  <a:lnTo>
                    <a:pt x="387" y="218"/>
                  </a:lnTo>
                  <a:lnTo>
                    <a:pt x="384" y="238"/>
                  </a:lnTo>
                  <a:lnTo>
                    <a:pt x="380" y="256"/>
                  </a:lnTo>
                  <a:lnTo>
                    <a:pt x="372" y="274"/>
                  </a:lnTo>
                  <a:lnTo>
                    <a:pt x="365" y="291"/>
                  </a:lnTo>
                  <a:lnTo>
                    <a:pt x="354" y="306"/>
                  </a:lnTo>
                  <a:lnTo>
                    <a:pt x="344" y="321"/>
                  </a:lnTo>
                  <a:lnTo>
                    <a:pt x="330" y="334"/>
                  </a:lnTo>
                  <a:lnTo>
                    <a:pt x="317" y="346"/>
                  </a:lnTo>
                  <a:lnTo>
                    <a:pt x="301" y="357"/>
                  </a:lnTo>
                  <a:lnTo>
                    <a:pt x="286" y="368"/>
                  </a:lnTo>
                  <a:lnTo>
                    <a:pt x="270" y="375"/>
                  </a:lnTo>
                  <a:lnTo>
                    <a:pt x="252" y="381"/>
                  </a:lnTo>
                  <a:lnTo>
                    <a:pt x="234" y="386"/>
                  </a:lnTo>
                  <a:lnTo>
                    <a:pt x="214" y="389"/>
                  </a:lnTo>
                  <a:lnTo>
                    <a:pt x="194" y="390"/>
                  </a:lnTo>
                  <a:lnTo>
                    <a:pt x="194" y="390"/>
                  </a:lnTo>
                  <a:close/>
                  <a:moveTo>
                    <a:pt x="194" y="18"/>
                  </a:moveTo>
                  <a:lnTo>
                    <a:pt x="194" y="18"/>
                  </a:lnTo>
                  <a:lnTo>
                    <a:pt x="178" y="19"/>
                  </a:lnTo>
                  <a:lnTo>
                    <a:pt x="161" y="21"/>
                  </a:lnTo>
                  <a:lnTo>
                    <a:pt x="145" y="25"/>
                  </a:lnTo>
                  <a:lnTo>
                    <a:pt x="128" y="30"/>
                  </a:lnTo>
                  <a:lnTo>
                    <a:pt x="113" y="37"/>
                  </a:lnTo>
                  <a:lnTo>
                    <a:pt x="99" y="46"/>
                  </a:lnTo>
                  <a:lnTo>
                    <a:pt x="86" y="55"/>
                  </a:lnTo>
                  <a:lnTo>
                    <a:pt x="72" y="66"/>
                  </a:lnTo>
                  <a:lnTo>
                    <a:pt x="72" y="66"/>
                  </a:lnTo>
                  <a:lnTo>
                    <a:pt x="60" y="79"/>
                  </a:lnTo>
                  <a:lnTo>
                    <a:pt x="50" y="93"/>
                  </a:lnTo>
                  <a:lnTo>
                    <a:pt x="40" y="108"/>
                  </a:lnTo>
                  <a:lnTo>
                    <a:pt x="33" y="123"/>
                  </a:lnTo>
                  <a:lnTo>
                    <a:pt x="27" y="140"/>
                  </a:lnTo>
                  <a:lnTo>
                    <a:pt x="22" y="156"/>
                  </a:lnTo>
                  <a:lnTo>
                    <a:pt x="19" y="173"/>
                  </a:lnTo>
                  <a:lnTo>
                    <a:pt x="18" y="191"/>
                  </a:lnTo>
                  <a:lnTo>
                    <a:pt x="18" y="191"/>
                  </a:lnTo>
                  <a:lnTo>
                    <a:pt x="18" y="208"/>
                  </a:lnTo>
                  <a:lnTo>
                    <a:pt x="19" y="226"/>
                  </a:lnTo>
                  <a:lnTo>
                    <a:pt x="24" y="242"/>
                  </a:lnTo>
                  <a:lnTo>
                    <a:pt x="30" y="259"/>
                  </a:lnTo>
                  <a:lnTo>
                    <a:pt x="36" y="274"/>
                  </a:lnTo>
                  <a:lnTo>
                    <a:pt x="45" y="289"/>
                  </a:lnTo>
                  <a:lnTo>
                    <a:pt x="56" y="304"/>
                  </a:lnTo>
                  <a:lnTo>
                    <a:pt x="66" y="316"/>
                  </a:lnTo>
                  <a:lnTo>
                    <a:pt x="66" y="316"/>
                  </a:lnTo>
                  <a:lnTo>
                    <a:pt x="80" y="328"/>
                  </a:lnTo>
                  <a:lnTo>
                    <a:pt x="93" y="339"/>
                  </a:lnTo>
                  <a:lnTo>
                    <a:pt x="107" y="349"/>
                  </a:lnTo>
                  <a:lnTo>
                    <a:pt x="123" y="357"/>
                  </a:lnTo>
                  <a:lnTo>
                    <a:pt x="139" y="363"/>
                  </a:lnTo>
                  <a:lnTo>
                    <a:pt x="155" y="368"/>
                  </a:lnTo>
                  <a:lnTo>
                    <a:pt x="173" y="371"/>
                  </a:lnTo>
                  <a:lnTo>
                    <a:pt x="190" y="372"/>
                  </a:lnTo>
                  <a:lnTo>
                    <a:pt x="190" y="372"/>
                  </a:lnTo>
                  <a:lnTo>
                    <a:pt x="208" y="371"/>
                  </a:lnTo>
                  <a:lnTo>
                    <a:pt x="226" y="369"/>
                  </a:lnTo>
                  <a:lnTo>
                    <a:pt x="243" y="364"/>
                  </a:lnTo>
                  <a:lnTo>
                    <a:pt x="259" y="358"/>
                  </a:lnTo>
                  <a:lnTo>
                    <a:pt x="276" y="352"/>
                  </a:lnTo>
                  <a:lnTo>
                    <a:pt x="289" y="343"/>
                  </a:lnTo>
                  <a:lnTo>
                    <a:pt x="304" y="334"/>
                  </a:lnTo>
                  <a:lnTo>
                    <a:pt x="317" y="322"/>
                  </a:lnTo>
                  <a:lnTo>
                    <a:pt x="329" y="310"/>
                  </a:lnTo>
                  <a:lnTo>
                    <a:pt x="339" y="297"/>
                  </a:lnTo>
                  <a:lnTo>
                    <a:pt x="348" y="283"/>
                  </a:lnTo>
                  <a:lnTo>
                    <a:pt x="356" y="268"/>
                  </a:lnTo>
                  <a:lnTo>
                    <a:pt x="362" y="251"/>
                  </a:lnTo>
                  <a:lnTo>
                    <a:pt x="366" y="235"/>
                  </a:lnTo>
                  <a:lnTo>
                    <a:pt x="369" y="217"/>
                  </a:lnTo>
                  <a:lnTo>
                    <a:pt x="371" y="199"/>
                  </a:lnTo>
                  <a:lnTo>
                    <a:pt x="371" y="199"/>
                  </a:lnTo>
                  <a:lnTo>
                    <a:pt x="371" y="181"/>
                  </a:lnTo>
                  <a:lnTo>
                    <a:pt x="368" y="162"/>
                  </a:lnTo>
                  <a:lnTo>
                    <a:pt x="365" y="146"/>
                  </a:lnTo>
                  <a:lnTo>
                    <a:pt x="359" y="129"/>
                  </a:lnTo>
                  <a:lnTo>
                    <a:pt x="351" y="114"/>
                  </a:lnTo>
                  <a:lnTo>
                    <a:pt x="344" y="99"/>
                  </a:lnTo>
                  <a:lnTo>
                    <a:pt x="333" y="85"/>
                  </a:lnTo>
                  <a:lnTo>
                    <a:pt x="323" y="72"/>
                  </a:lnTo>
                  <a:lnTo>
                    <a:pt x="310" y="61"/>
                  </a:lnTo>
                  <a:lnTo>
                    <a:pt x="297" y="51"/>
                  </a:lnTo>
                  <a:lnTo>
                    <a:pt x="282" y="42"/>
                  </a:lnTo>
                  <a:lnTo>
                    <a:pt x="267" y="33"/>
                  </a:lnTo>
                  <a:lnTo>
                    <a:pt x="252" y="27"/>
                  </a:lnTo>
                  <a:lnTo>
                    <a:pt x="234" y="22"/>
                  </a:lnTo>
                  <a:lnTo>
                    <a:pt x="217" y="19"/>
                  </a:lnTo>
                  <a:lnTo>
                    <a:pt x="199" y="18"/>
                  </a:lnTo>
                  <a:lnTo>
                    <a:pt x="199" y="18"/>
                  </a:lnTo>
                  <a:lnTo>
                    <a:pt x="194" y="18"/>
                  </a:lnTo>
                  <a:lnTo>
                    <a:pt x="194" y="18"/>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0" name="Freeform 88"/>
            <p:cNvSpPr>
              <a:spLocks noEditPoints="1"/>
            </p:cNvSpPr>
            <p:nvPr/>
          </p:nvSpPr>
          <p:spPr bwMode="auto">
            <a:xfrm>
              <a:off x="3654" y="1944"/>
              <a:ext cx="150" cy="150"/>
            </a:xfrm>
            <a:custGeom>
              <a:avLst/>
              <a:gdLst/>
              <a:ahLst/>
              <a:cxnLst>
                <a:cxn ang="0">
                  <a:pos x="160" y="327"/>
                </a:cxn>
                <a:cxn ang="0">
                  <a:pos x="128" y="323"/>
                </a:cxn>
                <a:cxn ang="0">
                  <a:pos x="84" y="306"/>
                </a:cxn>
                <a:cxn ang="0">
                  <a:pos x="45" y="276"/>
                </a:cxn>
                <a:cxn ang="0">
                  <a:pos x="26" y="251"/>
                </a:cxn>
                <a:cxn ang="0">
                  <a:pos x="6" y="208"/>
                </a:cxn>
                <a:cxn ang="0">
                  <a:pos x="0" y="160"/>
                </a:cxn>
                <a:cxn ang="0">
                  <a:pos x="4" y="127"/>
                </a:cxn>
                <a:cxn ang="0">
                  <a:pos x="21" y="83"/>
                </a:cxn>
                <a:cxn ang="0">
                  <a:pos x="51" y="45"/>
                </a:cxn>
                <a:cxn ang="0">
                  <a:pos x="77" y="26"/>
                </a:cxn>
                <a:cxn ang="0">
                  <a:pos x="121" y="6"/>
                </a:cxn>
                <a:cxn ang="0">
                  <a:pos x="169" y="0"/>
                </a:cxn>
                <a:cxn ang="0">
                  <a:pos x="201" y="3"/>
                </a:cxn>
                <a:cxn ang="0">
                  <a:pos x="246" y="21"/>
                </a:cxn>
                <a:cxn ang="0">
                  <a:pos x="284" y="50"/>
                </a:cxn>
                <a:cxn ang="0">
                  <a:pos x="311" y="89"/>
                </a:cxn>
                <a:cxn ang="0">
                  <a:pos x="326" y="134"/>
                </a:cxn>
                <a:cxn ang="0">
                  <a:pos x="329" y="168"/>
                </a:cxn>
                <a:cxn ang="0">
                  <a:pos x="320" y="216"/>
                </a:cxn>
                <a:cxn ang="0">
                  <a:pos x="299" y="257"/>
                </a:cxn>
                <a:cxn ang="0">
                  <a:pos x="267" y="291"/>
                </a:cxn>
                <a:cxn ang="0">
                  <a:pos x="228" y="315"/>
                </a:cxn>
                <a:cxn ang="0">
                  <a:pos x="181" y="326"/>
                </a:cxn>
                <a:cxn ang="0">
                  <a:pos x="164" y="18"/>
                </a:cxn>
                <a:cxn ang="0">
                  <a:pos x="137" y="20"/>
                </a:cxn>
                <a:cxn ang="0">
                  <a:pos x="98" y="33"/>
                </a:cxn>
                <a:cxn ang="0">
                  <a:pos x="63" y="58"/>
                </a:cxn>
                <a:cxn ang="0">
                  <a:pos x="45" y="80"/>
                </a:cxn>
                <a:cxn ang="0">
                  <a:pos x="26" y="118"/>
                </a:cxn>
                <a:cxn ang="0">
                  <a:pos x="18" y="160"/>
                </a:cxn>
                <a:cxn ang="0">
                  <a:pos x="21" y="189"/>
                </a:cxn>
                <a:cxn ang="0">
                  <a:pos x="35" y="229"/>
                </a:cxn>
                <a:cxn ang="0">
                  <a:pos x="59" y="264"/>
                </a:cxn>
                <a:cxn ang="0">
                  <a:pos x="81" y="284"/>
                </a:cxn>
                <a:cxn ang="0">
                  <a:pos x="119" y="302"/>
                </a:cxn>
                <a:cxn ang="0">
                  <a:pos x="161" y="309"/>
                </a:cxn>
                <a:cxn ang="0">
                  <a:pos x="190" y="306"/>
                </a:cxn>
                <a:cxn ang="0">
                  <a:pos x="231" y="293"/>
                </a:cxn>
                <a:cxn ang="0">
                  <a:pos x="265" y="269"/>
                </a:cxn>
                <a:cxn ang="0">
                  <a:pos x="291" y="235"/>
                </a:cxn>
                <a:cxn ang="0">
                  <a:pos x="306" y="196"/>
                </a:cxn>
                <a:cxn ang="0">
                  <a:pos x="311" y="168"/>
                </a:cxn>
                <a:cxn ang="0">
                  <a:pos x="305" y="124"/>
                </a:cxn>
                <a:cxn ang="0">
                  <a:pos x="287" y="85"/>
                </a:cxn>
                <a:cxn ang="0">
                  <a:pos x="259" y="53"/>
                </a:cxn>
                <a:cxn ang="0">
                  <a:pos x="225" y="30"/>
                </a:cxn>
                <a:cxn ang="0">
                  <a:pos x="182" y="20"/>
                </a:cxn>
                <a:cxn ang="0">
                  <a:pos x="164" y="18"/>
                </a:cxn>
              </a:cxnLst>
              <a:rect l="0" t="0" r="r" b="b"/>
              <a:pathLst>
                <a:path w="329" h="327">
                  <a:moveTo>
                    <a:pt x="164" y="327"/>
                  </a:moveTo>
                  <a:lnTo>
                    <a:pt x="164" y="327"/>
                  </a:lnTo>
                  <a:lnTo>
                    <a:pt x="160" y="327"/>
                  </a:lnTo>
                  <a:lnTo>
                    <a:pt x="160" y="327"/>
                  </a:lnTo>
                  <a:lnTo>
                    <a:pt x="145" y="326"/>
                  </a:lnTo>
                  <a:lnTo>
                    <a:pt x="128" y="323"/>
                  </a:lnTo>
                  <a:lnTo>
                    <a:pt x="113" y="320"/>
                  </a:lnTo>
                  <a:lnTo>
                    <a:pt x="98" y="314"/>
                  </a:lnTo>
                  <a:lnTo>
                    <a:pt x="84" y="306"/>
                  </a:lnTo>
                  <a:lnTo>
                    <a:pt x="71" y="297"/>
                  </a:lnTo>
                  <a:lnTo>
                    <a:pt x="57" y="288"/>
                  </a:lnTo>
                  <a:lnTo>
                    <a:pt x="45" y="276"/>
                  </a:lnTo>
                  <a:lnTo>
                    <a:pt x="45" y="276"/>
                  </a:lnTo>
                  <a:lnTo>
                    <a:pt x="35" y="264"/>
                  </a:lnTo>
                  <a:lnTo>
                    <a:pt x="26" y="251"/>
                  </a:lnTo>
                  <a:lnTo>
                    <a:pt x="18" y="237"/>
                  </a:lnTo>
                  <a:lnTo>
                    <a:pt x="12" y="223"/>
                  </a:lnTo>
                  <a:lnTo>
                    <a:pt x="6" y="208"/>
                  </a:lnTo>
                  <a:lnTo>
                    <a:pt x="3" y="192"/>
                  </a:lnTo>
                  <a:lnTo>
                    <a:pt x="1" y="177"/>
                  </a:lnTo>
                  <a:lnTo>
                    <a:pt x="0" y="160"/>
                  </a:lnTo>
                  <a:lnTo>
                    <a:pt x="0" y="160"/>
                  </a:lnTo>
                  <a:lnTo>
                    <a:pt x="1" y="143"/>
                  </a:lnTo>
                  <a:lnTo>
                    <a:pt x="4" y="127"/>
                  </a:lnTo>
                  <a:lnTo>
                    <a:pt x="9" y="112"/>
                  </a:lnTo>
                  <a:lnTo>
                    <a:pt x="15" y="97"/>
                  </a:lnTo>
                  <a:lnTo>
                    <a:pt x="21" y="83"/>
                  </a:lnTo>
                  <a:lnTo>
                    <a:pt x="30" y="70"/>
                  </a:lnTo>
                  <a:lnTo>
                    <a:pt x="41" y="58"/>
                  </a:lnTo>
                  <a:lnTo>
                    <a:pt x="51" y="45"/>
                  </a:lnTo>
                  <a:lnTo>
                    <a:pt x="51" y="45"/>
                  </a:lnTo>
                  <a:lnTo>
                    <a:pt x="63" y="35"/>
                  </a:lnTo>
                  <a:lnTo>
                    <a:pt x="77" y="26"/>
                  </a:lnTo>
                  <a:lnTo>
                    <a:pt x="90" y="17"/>
                  </a:lnTo>
                  <a:lnTo>
                    <a:pt x="106" y="11"/>
                  </a:lnTo>
                  <a:lnTo>
                    <a:pt x="121" y="6"/>
                  </a:lnTo>
                  <a:lnTo>
                    <a:pt x="136" y="2"/>
                  </a:lnTo>
                  <a:lnTo>
                    <a:pt x="152" y="0"/>
                  </a:lnTo>
                  <a:lnTo>
                    <a:pt x="169" y="0"/>
                  </a:lnTo>
                  <a:lnTo>
                    <a:pt x="169" y="0"/>
                  </a:lnTo>
                  <a:lnTo>
                    <a:pt x="185" y="2"/>
                  </a:lnTo>
                  <a:lnTo>
                    <a:pt x="201" y="3"/>
                  </a:lnTo>
                  <a:lnTo>
                    <a:pt x="217" y="8"/>
                  </a:lnTo>
                  <a:lnTo>
                    <a:pt x="232" y="14"/>
                  </a:lnTo>
                  <a:lnTo>
                    <a:pt x="246" y="21"/>
                  </a:lnTo>
                  <a:lnTo>
                    <a:pt x="259" y="30"/>
                  </a:lnTo>
                  <a:lnTo>
                    <a:pt x="271" y="39"/>
                  </a:lnTo>
                  <a:lnTo>
                    <a:pt x="284" y="50"/>
                  </a:lnTo>
                  <a:lnTo>
                    <a:pt x="293" y="62"/>
                  </a:lnTo>
                  <a:lnTo>
                    <a:pt x="303" y="76"/>
                  </a:lnTo>
                  <a:lnTo>
                    <a:pt x="311" y="89"/>
                  </a:lnTo>
                  <a:lnTo>
                    <a:pt x="317" y="103"/>
                  </a:lnTo>
                  <a:lnTo>
                    <a:pt x="323" y="119"/>
                  </a:lnTo>
                  <a:lnTo>
                    <a:pt x="326" y="134"/>
                  </a:lnTo>
                  <a:lnTo>
                    <a:pt x="327" y="151"/>
                  </a:lnTo>
                  <a:lnTo>
                    <a:pt x="329" y="168"/>
                  </a:lnTo>
                  <a:lnTo>
                    <a:pt x="329" y="168"/>
                  </a:lnTo>
                  <a:lnTo>
                    <a:pt x="327" y="184"/>
                  </a:lnTo>
                  <a:lnTo>
                    <a:pt x="324" y="199"/>
                  </a:lnTo>
                  <a:lnTo>
                    <a:pt x="320" y="216"/>
                  </a:lnTo>
                  <a:lnTo>
                    <a:pt x="314" y="229"/>
                  </a:lnTo>
                  <a:lnTo>
                    <a:pt x="308" y="245"/>
                  </a:lnTo>
                  <a:lnTo>
                    <a:pt x="299" y="257"/>
                  </a:lnTo>
                  <a:lnTo>
                    <a:pt x="290" y="270"/>
                  </a:lnTo>
                  <a:lnTo>
                    <a:pt x="279" y="281"/>
                  </a:lnTo>
                  <a:lnTo>
                    <a:pt x="267" y="291"/>
                  </a:lnTo>
                  <a:lnTo>
                    <a:pt x="255" y="300"/>
                  </a:lnTo>
                  <a:lnTo>
                    <a:pt x="241" y="308"/>
                  </a:lnTo>
                  <a:lnTo>
                    <a:pt x="228" y="315"/>
                  </a:lnTo>
                  <a:lnTo>
                    <a:pt x="213" y="320"/>
                  </a:lnTo>
                  <a:lnTo>
                    <a:pt x="198" y="324"/>
                  </a:lnTo>
                  <a:lnTo>
                    <a:pt x="181" y="326"/>
                  </a:lnTo>
                  <a:lnTo>
                    <a:pt x="164" y="327"/>
                  </a:lnTo>
                  <a:lnTo>
                    <a:pt x="164" y="327"/>
                  </a:lnTo>
                  <a:close/>
                  <a:moveTo>
                    <a:pt x="164" y="18"/>
                  </a:moveTo>
                  <a:lnTo>
                    <a:pt x="164" y="18"/>
                  </a:lnTo>
                  <a:lnTo>
                    <a:pt x="151" y="18"/>
                  </a:lnTo>
                  <a:lnTo>
                    <a:pt x="137" y="20"/>
                  </a:lnTo>
                  <a:lnTo>
                    <a:pt x="124" y="24"/>
                  </a:lnTo>
                  <a:lnTo>
                    <a:pt x="110" y="29"/>
                  </a:lnTo>
                  <a:lnTo>
                    <a:pt x="98" y="33"/>
                  </a:lnTo>
                  <a:lnTo>
                    <a:pt x="86" y="41"/>
                  </a:lnTo>
                  <a:lnTo>
                    <a:pt x="74" y="48"/>
                  </a:lnTo>
                  <a:lnTo>
                    <a:pt x="63" y="58"/>
                  </a:lnTo>
                  <a:lnTo>
                    <a:pt x="63" y="58"/>
                  </a:lnTo>
                  <a:lnTo>
                    <a:pt x="54" y="68"/>
                  </a:lnTo>
                  <a:lnTo>
                    <a:pt x="45" y="80"/>
                  </a:lnTo>
                  <a:lnTo>
                    <a:pt x="38" y="92"/>
                  </a:lnTo>
                  <a:lnTo>
                    <a:pt x="32" y="104"/>
                  </a:lnTo>
                  <a:lnTo>
                    <a:pt x="26" y="118"/>
                  </a:lnTo>
                  <a:lnTo>
                    <a:pt x="23" y="131"/>
                  </a:lnTo>
                  <a:lnTo>
                    <a:pt x="20" y="145"/>
                  </a:lnTo>
                  <a:lnTo>
                    <a:pt x="18" y="160"/>
                  </a:lnTo>
                  <a:lnTo>
                    <a:pt x="18" y="160"/>
                  </a:lnTo>
                  <a:lnTo>
                    <a:pt x="20" y="175"/>
                  </a:lnTo>
                  <a:lnTo>
                    <a:pt x="21" y="189"/>
                  </a:lnTo>
                  <a:lnTo>
                    <a:pt x="24" y="202"/>
                  </a:lnTo>
                  <a:lnTo>
                    <a:pt x="29" y="216"/>
                  </a:lnTo>
                  <a:lnTo>
                    <a:pt x="35" y="229"/>
                  </a:lnTo>
                  <a:lnTo>
                    <a:pt x="41" y="241"/>
                  </a:lnTo>
                  <a:lnTo>
                    <a:pt x="50" y="254"/>
                  </a:lnTo>
                  <a:lnTo>
                    <a:pt x="59" y="264"/>
                  </a:lnTo>
                  <a:lnTo>
                    <a:pt x="59" y="264"/>
                  </a:lnTo>
                  <a:lnTo>
                    <a:pt x="69" y="275"/>
                  </a:lnTo>
                  <a:lnTo>
                    <a:pt x="81" y="284"/>
                  </a:lnTo>
                  <a:lnTo>
                    <a:pt x="93" y="291"/>
                  </a:lnTo>
                  <a:lnTo>
                    <a:pt x="106" y="297"/>
                  </a:lnTo>
                  <a:lnTo>
                    <a:pt x="119" y="302"/>
                  </a:lnTo>
                  <a:lnTo>
                    <a:pt x="133" y="306"/>
                  </a:lnTo>
                  <a:lnTo>
                    <a:pt x="146" y="308"/>
                  </a:lnTo>
                  <a:lnTo>
                    <a:pt x="161" y="309"/>
                  </a:lnTo>
                  <a:lnTo>
                    <a:pt x="161" y="309"/>
                  </a:lnTo>
                  <a:lnTo>
                    <a:pt x="176" y="309"/>
                  </a:lnTo>
                  <a:lnTo>
                    <a:pt x="190" y="306"/>
                  </a:lnTo>
                  <a:lnTo>
                    <a:pt x="205" y="303"/>
                  </a:lnTo>
                  <a:lnTo>
                    <a:pt x="217" y="299"/>
                  </a:lnTo>
                  <a:lnTo>
                    <a:pt x="231" y="293"/>
                  </a:lnTo>
                  <a:lnTo>
                    <a:pt x="243" y="287"/>
                  </a:lnTo>
                  <a:lnTo>
                    <a:pt x="255" y="278"/>
                  </a:lnTo>
                  <a:lnTo>
                    <a:pt x="265" y="269"/>
                  </a:lnTo>
                  <a:lnTo>
                    <a:pt x="274" y="258"/>
                  </a:lnTo>
                  <a:lnTo>
                    <a:pt x="284" y="248"/>
                  </a:lnTo>
                  <a:lnTo>
                    <a:pt x="291" y="235"/>
                  </a:lnTo>
                  <a:lnTo>
                    <a:pt x="297" y="223"/>
                  </a:lnTo>
                  <a:lnTo>
                    <a:pt x="303" y="210"/>
                  </a:lnTo>
                  <a:lnTo>
                    <a:pt x="306" y="196"/>
                  </a:lnTo>
                  <a:lnTo>
                    <a:pt x="309" y="181"/>
                  </a:lnTo>
                  <a:lnTo>
                    <a:pt x="311" y="168"/>
                  </a:lnTo>
                  <a:lnTo>
                    <a:pt x="311" y="168"/>
                  </a:lnTo>
                  <a:lnTo>
                    <a:pt x="309" y="153"/>
                  </a:lnTo>
                  <a:lnTo>
                    <a:pt x="308" y="137"/>
                  </a:lnTo>
                  <a:lnTo>
                    <a:pt x="305" y="124"/>
                  </a:lnTo>
                  <a:lnTo>
                    <a:pt x="300" y="110"/>
                  </a:lnTo>
                  <a:lnTo>
                    <a:pt x="294" y="97"/>
                  </a:lnTo>
                  <a:lnTo>
                    <a:pt x="287" y="85"/>
                  </a:lnTo>
                  <a:lnTo>
                    <a:pt x="279" y="74"/>
                  </a:lnTo>
                  <a:lnTo>
                    <a:pt x="270" y="64"/>
                  </a:lnTo>
                  <a:lnTo>
                    <a:pt x="259" y="53"/>
                  </a:lnTo>
                  <a:lnTo>
                    <a:pt x="249" y="45"/>
                  </a:lnTo>
                  <a:lnTo>
                    <a:pt x="237" y="38"/>
                  </a:lnTo>
                  <a:lnTo>
                    <a:pt x="225" y="30"/>
                  </a:lnTo>
                  <a:lnTo>
                    <a:pt x="211" y="26"/>
                  </a:lnTo>
                  <a:lnTo>
                    <a:pt x="198" y="21"/>
                  </a:lnTo>
                  <a:lnTo>
                    <a:pt x="182" y="20"/>
                  </a:lnTo>
                  <a:lnTo>
                    <a:pt x="167" y="18"/>
                  </a:lnTo>
                  <a:lnTo>
                    <a:pt x="167" y="18"/>
                  </a:lnTo>
                  <a:lnTo>
                    <a:pt x="164" y="18"/>
                  </a:lnTo>
                  <a:lnTo>
                    <a:pt x="164" y="18"/>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1" name="Freeform 89"/>
            <p:cNvSpPr>
              <a:spLocks/>
            </p:cNvSpPr>
            <p:nvPr/>
          </p:nvSpPr>
          <p:spPr bwMode="auto">
            <a:xfrm>
              <a:off x="3810" y="2016"/>
              <a:ext cx="70" cy="10"/>
            </a:xfrm>
            <a:custGeom>
              <a:avLst/>
              <a:gdLst/>
              <a:ahLst/>
              <a:cxnLst>
                <a:cxn ang="0">
                  <a:pos x="143" y="21"/>
                </a:cxn>
                <a:cxn ang="0">
                  <a:pos x="143" y="21"/>
                </a:cxn>
                <a:cxn ang="0">
                  <a:pos x="143" y="21"/>
                </a:cxn>
                <a:cxn ang="0">
                  <a:pos x="9" y="18"/>
                </a:cxn>
                <a:cxn ang="0">
                  <a:pos x="9" y="18"/>
                </a:cxn>
                <a:cxn ang="0">
                  <a:pos x="6" y="18"/>
                </a:cxn>
                <a:cxn ang="0">
                  <a:pos x="3" y="15"/>
                </a:cxn>
                <a:cxn ang="0">
                  <a:pos x="1" y="12"/>
                </a:cxn>
                <a:cxn ang="0">
                  <a:pos x="0" y="9"/>
                </a:cxn>
                <a:cxn ang="0">
                  <a:pos x="0" y="9"/>
                </a:cxn>
                <a:cxn ang="0">
                  <a:pos x="1" y="6"/>
                </a:cxn>
                <a:cxn ang="0">
                  <a:pos x="3" y="3"/>
                </a:cxn>
                <a:cxn ang="0">
                  <a:pos x="6" y="1"/>
                </a:cxn>
                <a:cxn ang="0">
                  <a:pos x="9" y="0"/>
                </a:cxn>
                <a:cxn ang="0">
                  <a:pos x="9" y="0"/>
                </a:cxn>
                <a:cxn ang="0">
                  <a:pos x="9" y="0"/>
                </a:cxn>
                <a:cxn ang="0">
                  <a:pos x="143" y="3"/>
                </a:cxn>
                <a:cxn ang="0">
                  <a:pos x="143" y="3"/>
                </a:cxn>
                <a:cxn ang="0">
                  <a:pos x="146" y="4"/>
                </a:cxn>
                <a:cxn ang="0">
                  <a:pos x="149" y="6"/>
                </a:cxn>
                <a:cxn ang="0">
                  <a:pos x="151" y="9"/>
                </a:cxn>
                <a:cxn ang="0">
                  <a:pos x="152" y="12"/>
                </a:cxn>
                <a:cxn ang="0">
                  <a:pos x="152" y="12"/>
                </a:cxn>
                <a:cxn ang="0">
                  <a:pos x="151" y="16"/>
                </a:cxn>
                <a:cxn ang="0">
                  <a:pos x="149" y="19"/>
                </a:cxn>
                <a:cxn ang="0">
                  <a:pos x="146" y="21"/>
                </a:cxn>
                <a:cxn ang="0">
                  <a:pos x="143" y="21"/>
                </a:cxn>
                <a:cxn ang="0">
                  <a:pos x="143" y="21"/>
                </a:cxn>
              </a:cxnLst>
              <a:rect l="0" t="0" r="r" b="b"/>
              <a:pathLst>
                <a:path w="152" h="21">
                  <a:moveTo>
                    <a:pt x="143" y="21"/>
                  </a:moveTo>
                  <a:lnTo>
                    <a:pt x="143" y="21"/>
                  </a:lnTo>
                  <a:lnTo>
                    <a:pt x="143" y="21"/>
                  </a:lnTo>
                  <a:lnTo>
                    <a:pt x="9" y="18"/>
                  </a:lnTo>
                  <a:lnTo>
                    <a:pt x="9" y="18"/>
                  </a:lnTo>
                  <a:lnTo>
                    <a:pt x="6" y="18"/>
                  </a:lnTo>
                  <a:lnTo>
                    <a:pt x="3" y="15"/>
                  </a:lnTo>
                  <a:lnTo>
                    <a:pt x="1" y="12"/>
                  </a:lnTo>
                  <a:lnTo>
                    <a:pt x="0" y="9"/>
                  </a:lnTo>
                  <a:lnTo>
                    <a:pt x="0" y="9"/>
                  </a:lnTo>
                  <a:lnTo>
                    <a:pt x="1" y="6"/>
                  </a:lnTo>
                  <a:lnTo>
                    <a:pt x="3" y="3"/>
                  </a:lnTo>
                  <a:lnTo>
                    <a:pt x="6" y="1"/>
                  </a:lnTo>
                  <a:lnTo>
                    <a:pt x="9" y="0"/>
                  </a:lnTo>
                  <a:lnTo>
                    <a:pt x="9" y="0"/>
                  </a:lnTo>
                  <a:lnTo>
                    <a:pt x="9" y="0"/>
                  </a:lnTo>
                  <a:lnTo>
                    <a:pt x="143" y="3"/>
                  </a:lnTo>
                  <a:lnTo>
                    <a:pt x="143" y="3"/>
                  </a:lnTo>
                  <a:lnTo>
                    <a:pt x="146" y="4"/>
                  </a:lnTo>
                  <a:lnTo>
                    <a:pt x="149" y="6"/>
                  </a:lnTo>
                  <a:lnTo>
                    <a:pt x="151" y="9"/>
                  </a:lnTo>
                  <a:lnTo>
                    <a:pt x="152" y="12"/>
                  </a:lnTo>
                  <a:lnTo>
                    <a:pt x="152" y="12"/>
                  </a:lnTo>
                  <a:lnTo>
                    <a:pt x="151" y="16"/>
                  </a:lnTo>
                  <a:lnTo>
                    <a:pt x="149" y="19"/>
                  </a:lnTo>
                  <a:lnTo>
                    <a:pt x="146" y="21"/>
                  </a:lnTo>
                  <a:lnTo>
                    <a:pt x="143" y="21"/>
                  </a:lnTo>
                  <a:lnTo>
                    <a:pt x="143" y="21"/>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2" name="Freeform 90"/>
            <p:cNvSpPr>
              <a:spLocks/>
            </p:cNvSpPr>
            <p:nvPr/>
          </p:nvSpPr>
          <p:spPr bwMode="auto">
            <a:xfrm>
              <a:off x="3876" y="1999"/>
              <a:ext cx="113" cy="47"/>
            </a:xfrm>
            <a:custGeom>
              <a:avLst/>
              <a:gdLst/>
              <a:ahLst/>
              <a:cxnLst>
                <a:cxn ang="0">
                  <a:pos x="249" y="47"/>
                </a:cxn>
                <a:cxn ang="0">
                  <a:pos x="249" y="64"/>
                </a:cxn>
                <a:cxn ang="0">
                  <a:pos x="249" y="64"/>
                </a:cxn>
                <a:cxn ang="0">
                  <a:pos x="247" y="71"/>
                </a:cxn>
                <a:cxn ang="0">
                  <a:pos x="244" y="79"/>
                </a:cxn>
                <a:cxn ang="0">
                  <a:pos x="241" y="86"/>
                </a:cxn>
                <a:cxn ang="0">
                  <a:pos x="235" y="92"/>
                </a:cxn>
                <a:cxn ang="0">
                  <a:pos x="229" y="97"/>
                </a:cxn>
                <a:cxn ang="0">
                  <a:pos x="222" y="101"/>
                </a:cxn>
                <a:cxn ang="0">
                  <a:pos x="214" y="103"/>
                </a:cxn>
                <a:cxn ang="0">
                  <a:pos x="205" y="103"/>
                </a:cxn>
                <a:cxn ang="0">
                  <a:pos x="39" y="100"/>
                </a:cxn>
                <a:cxn ang="0">
                  <a:pos x="39" y="100"/>
                </a:cxn>
                <a:cxn ang="0">
                  <a:pos x="32" y="98"/>
                </a:cxn>
                <a:cxn ang="0">
                  <a:pos x="24" y="95"/>
                </a:cxn>
                <a:cxn ang="0">
                  <a:pos x="17" y="92"/>
                </a:cxn>
                <a:cxn ang="0">
                  <a:pos x="11" y="86"/>
                </a:cxn>
                <a:cxn ang="0">
                  <a:pos x="6" y="80"/>
                </a:cxn>
                <a:cxn ang="0">
                  <a:pos x="2" y="73"/>
                </a:cxn>
                <a:cxn ang="0">
                  <a:pos x="0" y="65"/>
                </a:cxn>
                <a:cxn ang="0">
                  <a:pos x="0" y="58"/>
                </a:cxn>
                <a:cxn ang="0">
                  <a:pos x="0" y="41"/>
                </a:cxn>
                <a:cxn ang="0">
                  <a:pos x="0" y="41"/>
                </a:cxn>
                <a:cxn ang="0">
                  <a:pos x="2" y="34"/>
                </a:cxn>
                <a:cxn ang="0">
                  <a:pos x="3" y="24"/>
                </a:cxn>
                <a:cxn ang="0">
                  <a:pos x="8" y="18"/>
                </a:cxn>
                <a:cxn ang="0">
                  <a:pos x="12" y="12"/>
                </a:cxn>
                <a:cxn ang="0">
                  <a:pos x="20" y="8"/>
                </a:cxn>
                <a:cxn ang="0">
                  <a:pos x="26" y="3"/>
                </a:cxn>
                <a:cxn ang="0">
                  <a:pos x="33" y="2"/>
                </a:cxn>
                <a:cxn ang="0">
                  <a:pos x="42" y="0"/>
                </a:cxn>
                <a:cxn ang="0">
                  <a:pos x="208" y="5"/>
                </a:cxn>
                <a:cxn ang="0">
                  <a:pos x="208" y="5"/>
                </a:cxn>
                <a:cxn ang="0">
                  <a:pos x="217" y="5"/>
                </a:cxn>
                <a:cxn ang="0">
                  <a:pos x="225" y="8"/>
                </a:cxn>
                <a:cxn ang="0">
                  <a:pos x="231" y="12"/>
                </a:cxn>
                <a:cxn ang="0">
                  <a:pos x="237" y="17"/>
                </a:cxn>
                <a:cxn ang="0">
                  <a:pos x="243" y="23"/>
                </a:cxn>
                <a:cxn ang="0">
                  <a:pos x="246" y="31"/>
                </a:cxn>
                <a:cxn ang="0">
                  <a:pos x="247" y="38"/>
                </a:cxn>
                <a:cxn ang="0">
                  <a:pos x="249" y="47"/>
                </a:cxn>
                <a:cxn ang="0">
                  <a:pos x="249" y="47"/>
                </a:cxn>
              </a:cxnLst>
              <a:rect l="0" t="0" r="r" b="b"/>
              <a:pathLst>
                <a:path w="249" h="103">
                  <a:moveTo>
                    <a:pt x="249" y="47"/>
                  </a:moveTo>
                  <a:lnTo>
                    <a:pt x="249" y="64"/>
                  </a:lnTo>
                  <a:lnTo>
                    <a:pt x="249" y="64"/>
                  </a:lnTo>
                  <a:lnTo>
                    <a:pt x="247" y="71"/>
                  </a:lnTo>
                  <a:lnTo>
                    <a:pt x="244" y="79"/>
                  </a:lnTo>
                  <a:lnTo>
                    <a:pt x="241" y="86"/>
                  </a:lnTo>
                  <a:lnTo>
                    <a:pt x="235" y="92"/>
                  </a:lnTo>
                  <a:lnTo>
                    <a:pt x="229" y="97"/>
                  </a:lnTo>
                  <a:lnTo>
                    <a:pt x="222" y="101"/>
                  </a:lnTo>
                  <a:lnTo>
                    <a:pt x="214" y="103"/>
                  </a:lnTo>
                  <a:lnTo>
                    <a:pt x="205" y="103"/>
                  </a:lnTo>
                  <a:lnTo>
                    <a:pt x="39" y="100"/>
                  </a:lnTo>
                  <a:lnTo>
                    <a:pt x="39" y="100"/>
                  </a:lnTo>
                  <a:lnTo>
                    <a:pt x="32" y="98"/>
                  </a:lnTo>
                  <a:lnTo>
                    <a:pt x="24" y="95"/>
                  </a:lnTo>
                  <a:lnTo>
                    <a:pt x="17" y="92"/>
                  </a:lnTo>
                  <a:lnTo>
                    <a:pt x="11" y="86"/>
                  </a:lnTo>
                  <a:lnTo>
                    <a:pt x="6" y="80"/>
                  </a:lnTo>
                  <a:lnTo>
                    <a:pt x="2" y="73"/>
                  </a:lnTo>
                  <a:lnTo>
                    <a:pt x="0" y="65"/>
                  </a:lnTo>
                  <a:lnTo>
                    <a:pt x="0" y="58"/>
                  </a:lnTo>
                  <a:lnTo>
                    <a:pt x="0" y="41"/>
                  </a:lnTo>
                  <a:lnTo>
                    <a:pt x="0" y="41"/>
                  </a:lnTo>
                  <a:lnTo>
                    <a:pt x="2" y="34"/>
                  </a:lnTo>
                  <a:lnTo>
                    <a:pt x="3" y="24"/>
                  </a:lnTo>
                  <a:lnTo>
                    <a:pt x="8" y="18"/>
                  </a:lnTo>
                  <a:lnTo>
                    <a:pt x="12" y="12"/>
                  </a:lnTo>
                  <a:lnTo>
                    <a:pt x="20" y="8"/>
                  </a:lnTo>
                  <a:lnTo>
                    <a:pt x="26" y="3"/>
                  </a:lnTo>
                  <a:lnTo>
                    <a:pt x="33" y="2"/>
                  </a:lnTo>
                  <a:lnTo>
                    <a:pt x="42" y="0"/>
                  </a:lnTo>
                  <a:lnTo>
                    <a:pt x="208" y="5"/>
                  </a:lnTo>
                  <a:lnTo>
                    <a:pt x="208" y="5"/>
                  </a:lnTo>
                  <a:lnTo>
                    <a:pt x="217" y="5"/>
                  </a:lnTo>
                  <a:lnTo>
                    <a:pt x="225" y="8"/>
                  </a:lnTo>
                  <a:lnTo>
                    <a:pt x="231" y="12"/>
                  </a:lnTo>
                  <a:lnTo>
                    <a:pt x="237" y="17"/>
                  </a:lnTo>
                  <a:lnTo>
                    <a:pt x="243" y="23"/>
                  </a:lnTo>
                  <a:lnTo>
                    <a:pt x="246" y="31"/>
                  </a:lnTo>
                  <a:lnTo>
                    <a:pt x="247" y="38"/>
                  </a:lnTo>
                  <a:lnTo>
                    <a:pt x="249" y="47"/>
                  </a:lnTo>
                  <a:lnTo>
                    <a:pt x="249" y="47"/>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3" name="Freeform 91"/>
            <p:cNvSpPr>
              <a:spLocks noEditPoints="1"/>
            </p:cNvSpPr>
            <p:nvPr/>
          </p:nvSpPr>
          <p:spPr bwMode="auto">
            <a:xfrm>
              <a:off x="3872" y="1996"/>
              <a:ext cx="122" cy="55"/>
            </a:xfrm>
            <a:custGeom>
              <a:avLst/>
              <a:gdLst/>
              <a:ahLst/>
              <a:cxnLst>
                <a:cxn ang="0">
                  <a:pos x="216" y="121"/>
                </a:cxn>
                <a:cxn ang="0">
                  <a:pos x="48" y="118"/>
                </a:cxn>
                <a:cxn ang="0">
                  <a:pos x="39" y="116"/>
                </a:cxn>
                <a:cxn ang="0">
                  <a:pos x="21" y="109"/>
                </a:cxn>
                <a:cxn ang="0">
                  <a:pos x="8" y="94"/>
                </a:cxn>
                <a:cxn ang="0">
                  <a:pos x="0" y="76"/>
                </a:cxn>
                <a:cxn ang="0">
                  <a:pos x="0" y="50"/>
                </a:cxn>
                <a:cxn ang="0">
                  <a:pos x="2" y="40"/>
                </a:cxn>
                <a:cxn ang="0">
                  <a:pos x="9" y="23"/>
                </a:cxn>
                <a:cxn ang="0">
                  <a:pos x="23" y="9"/>
                </a:cxn>
                <a:cxn ang="0">
                  <a:pos x="41" y="2"/>
                </a:cxn>
                <a:cxn ang="0">
                  <a:pos x="50" y="0"/>
                </a:cxn>
                <a:cxn ang="0">
                  <a:pos x="217" y="5"/>
                </a:cxn>
                <a:cxn ang="0">
                  <a:pos x="228" y="6"/>
                </a:cxn>
                <a:cxn ang="0">
                  <a:pos x="246" y="14"/>
                </a:cxn>
                <a:cxn ang="0">
                  <a:pos x="259" y="27"/>
                </a:cxn>
                <a:cxn ang="0">
                  <a:pos x="266" y="46"/>
                </a:cxn>
                <a:cxn ang="0">
                  <a:pos x="267" y="56"/>
                </a:cxn>
                <a:cxn ang="0">
                  <a:pos x="267" y="73"/>
                </a:cxn>
                <a:cxn ang="0">
                  <a:pos x="263" y="91"/>
                </a:cxn>
                <a:cxn ang="0">
                  <a:pos x="250" y="107"/>
                </a:cxn>
                <a:cxn ang="0">
                  <a:pos x="243" y="113"/>
                </a:cxn>
                <a:cxn ang="0">
                  <a:pos x="226" y="121"/>
                </a:cxn>
                <a:cxn ang="0">
                  <a:pos x="216" y="121"/>
                </a:cxn>
                <a:cxn ang="0">
                  <a:pos x="50" y="18"/>
                </a:cxn>
                <a:cxn ang="0">
                  <a:pos x="38" y="21"/>
                </a:cxn>
                <a:cxn ang="0">
                  <a:pos x="27" y="27"/>
                </a:cxn>
                <a:cxn ang="0">
                  <a:pos x="21" y="38"/>
                </a:cxn>
                <a:cxn ang="0">
                  <a:pos x="18" y="50"/>
                </a:cxn>
                <a:cxn ang="0">
                  <a:pos x="18" y="67"/>
                </a:cxn>
                <a:cxn ang="0">
                  <a:pos x="20" y="79"/>
                </a:cxn>
                <a:cxn ang="0">
                  <a:pos x="27" y="89"/>
                </a:cxn>
                <a:cxn ang="0">
                  <a:pos x="36" y="97"/>
                </a:cxn>
                <a:cxn ang="0">
                  <a:pos x="50" y="100"/>
                </a:cxn>
                <a:cxn ang="0">
                  <a:pos x="216" y="103"/>
                </a:cxn>
                <a:cxn ang="0">
                  <a:pos x="228" y="101"/>
                </a:cxn>
                <a:cxn ang="0">
                  <a:pos x="238" y="94"/>
                </a:cxn>
                <a:cxn ang="0">
                  <a:pos x="243" y="89"/>
                </a:cxn>
                <a:cxn ang="0">
                  <a:pos x="247" y="79"/>
                </a:cxn>
                <a:cxn ang="0">
                  <a:pos x="249" y="56"/>
                </a:cxn>
                <a:cxn ang="0">
                  <a:pos x="249" y="49"/>
                </a:cxn>
                <a:cxn ang="0">
                  <a:pos x="244" y="38"/>
                </a:cxn>
                <a:cxn ang="0">
                  <a:pos x="235" y="29"/>
                </a:cxn>
                <a:cxn ang="0">
                  <a:pos x="223" y="23"/>
                </a:cxn>
                <a:cxn ang="0">
                  <a:pos x="51" y="18"/>
                </a:cxn>
                <a:cxn ang="0">
                  <a:pos x="50" y="18"/>
                </a:cxn>
                <a:cxn ang="0">
                  <a:pos x="258" y="56"/>
                </a:cxn>
                <a:cxn ang="0">
                  <a:pos x="258" y="56"/>
                </a:cxn>
              </a:cxnLst>
              <a:rect l="0" t="0" r="r" b="b"/>
              <a:pathLst>
                <a:path w="267" h="121">
                  <a:moveTo>
                    <a:pt x="216" y="121"/>
                  </a:moveTo>
                  <a:lnTo>
                    <a:pt x="216" y="121"/>
                  </a:lnTo>
                  <a:lnTo>
                    <a:pt x="214" y="121"/>
                  </a:lnTo>
                  <a:lnTo>
                    <a:pt x="48" y="118"/>
                  </a:lnTo>
                  <a:lnTo>
                    <a:pt x="48" y="118"/>
                  </a:lnTo>
                  <a:lnTo>
                    <a:pt x="39" y="116"/>
                  </a:lnTo>
                  <a:lnTo>
                    <a:pt x="29" y="113"/>
                  </a:lnTo>
                  <a:lnTo>
                    <a:pt x="21" y="109"/>
                  </a:lnTo>
                  <a:lnTo>
                    <a:pt x="14" y="101"/>
                  </a:lnTo>
                  <a:lnTo>
                    <a:pt x="8" y="94"/>
                  </a:lnTo>
                  <a:lnTo>
                    <a:pt x="3" y="86"/>
                  </a:lnTo>
                  <a:lnTo>
                    <a:pt x="0" y="76"/>
                  </a:lnTo>
                  <a:lnTo>
                    <a:pt x="0" y="67"/>
                  </a:lnTo>
                  <a:lnTo>
                    <a:pt x="0" y="50"/>
                  </a:lnTo>
                  <a:lnTo>
                    <a:pt x="0" y="50"/>
                  </a:lnTo>
                  <a:lnTo>
                    <a:pt x="2" y="40"/>
                  </a:lnTo>
                  <a:lnTo>
                    <a:pt x="5" y="30"/>
                  </a:lnTo>
                  <a:lnTo>
                    <a:pt x="9" y="23"/>
                  </a:lnTo>
                  <a:lnTo>
                    <a:pt x="15" y="15"/>
                  </a:lnTo>
                  <a:lnTo>
                    <a:pt x="23" y="9"/>
                  </a:lnTo>
                  <a:lnTo>
                    <a:pt x="32" y="5"/>
                  </a:lnTo>
                  <a:lnTo>
                    <a:pt x="41" y="2"/>
                  </a:lnTo>
                  <a:lnTo>
                    <a:pt x="50" y="0"/>
                  </a:lnTo>
                  <a:lnTo>
                    <a:pt x="50" y="0"/>
                  </a:lnTo>
                  <a:lnTo>
                    <a:pt x="51" y="0"/>
                  </a:lnTo>
                  <a:lnTo>
                    <a:pt x="217" y="5"/>
                  </a:lnTo>
                  <a:lnTo>
                    <a:pt x="217" y="5"/>
                  </a:lnTo>
                  <a:lnTo>
                    <a:pt x="228" y="6"/>
                  </a:lnTo>
                  <a:lnTo>
                    <a:pt x="237" y="9"/>
                  </a:lnTo>
                  <a:lnTo>
                    <a:pt x="246" y="14"/>
                  </a:lnTo>
                  <a:lnTo>
                    <a:pt x="253" y="20"/>
                  </a:lnTo>
                  <a:lnTo>
                    <a:pt x="259" y="27"/>
                  </a:lnTo>
                  <a:lnTo>
                    <a:pt x="264" y="37"/>
                  </a:lnTo>
                  <a:lnTo>
                    <a:pt x="266" y="46"/>
                  </a:lnTo>
                  <a:lnTo>
                    <a:pt x="267" y="56"/>
                  </a:lnTo>
                  <a:lnTo>
                    <a:pt x="267" y="56"/>
                  </a:lnTo>
                  <a:lnTo>
                    <a:pt x="267" y="73"/>
                  </a:lnTo>
                  <a:lnTo>
                    <a:pt x="267" y="73"/>
                  </a:lnTo>
                  <a:lnTo>
                    <a:pt x="266" y="82"/>
                  </a:lnTo>
                  <a:lnTo>
                    <a:pt x="263" y="91"/>
                  </a:lnTo>
                  <a:lnTo>
                    <a:pt x="258" y="100"/>
                  </a:lnTo>
                  <a:lnTo>
                    <a:pt x="250" y="107"/>
                  </a:lnTo>
                  <a:lnTo>
                    <a:pt x="250" y="107"/>
                  </a:lnTo>
                  <a:lnTo>
                    <a:pt x="243" y="113"/>
                  </a:lnTo>
                  <a:lnTo>
                    <a:pt x="235" y="118"/>
                  </a:lnTo>
                  <a:lnTo>
                    <a:pt x="226" y="121"/>
                  </a:lnTo>
                  <a:lnTo>
                    <a:pt x="216" y="121"/>
                  </a:lnTo>
                  <a:lnTo>
                    <a:pt x="216" y="121"/>
                  </a:lnTo>
                  <a:close/>
                  <a:moveTo>
                    <a:pt x="50" y="18"/>
                  </a:moveTo>
                  <a:lnTo>
                    <a:pt x="50" y="18"/>
                  </a:lnTo>
                  <a:lnTo>
                    <a:pt x="44" y="20"/>
                  </a:lnTo>
                  <a:lnTo>
                    <a:pt x="38" y="21"/>
                  </a:lnTo>
                  <a:lnTo>
                    <a:pt x="32" y="24"/>
                  </a:lnTo>
                  <a:lnTo>
                    <a:pt x="27" y="27"/>
                  </a:lnTo>
                  <a:lnTo>
                    <a:pt x="24" y="32"/>
                  </a:lnTo>
                  <a:lnTo>
                    <a:pt x="21" y="38"/>
                  </a:lnTo>
                  <a:lnTo>
                    <a:pt x="18" y="44"/>
                  </a:lnTo>
                  <a:lnTo>
                    <a:pt x="18" y="50"/>
                  </a:lnTo>
                  <a:lnTo>
                    <a:pt x="18" y="67"/>
                  </a:lnTo>
                  <a:lnTo>
                    <a:pt x="18" y="67"/>
                  </a:lnTo>
                  <a:lnTo>
                    <a:pt x="18" y="73"/>
                  </a:lnTo>
                  <a:lnTo>
                    <a:pt x="20" y="79"/>
                  </a:lnTo>
                  <a:lnTo>
                    <a:pt x="23" y="85"/>
                  </a:lnTo>
                  <a:lnTo>
                    <a:pt x="27" y="89"/>
                  </a:lnTo>
                  <a:lnTo>
                    <a:pt x="32" y="94"/>
                  </a:lnTo>
                  <a:lnTo>
                    <a:pt x="36" y="97"/>
                  </a:lnTo>
                  <a:lnTo>
                    <a:pt x="42" y="98"/>
                  </a:lnTo>
                  <a:lnTo>
                    <a:pt x="50" y="100"/>
                  </a:lnTo>
                  <a:lnTo>
                    <a:pt x="216" y="103"/>
                  </a:lnTo>
                  <a:lnTo>
                    <a:pt x="216" y="103"/>
                  </a:lnTo>
                  <a:lnTo>
                    <a:pt x="222" y="103"/>
                  </a:lnTo>
                  <a:lnTo>
                    <a:pt x="228" y="101"/>
                  </a:lnTo>
                  <a:lnTo>
                    <a:pt x="234" y="98"/>
                  </a:lnTo>
                  <a:lnTo>
                    <a:pt x="238" y="94"/>
                  </a:lnTo>
                  <a:lnTo>
                    <a:pt x="238" y="94"/>
                  </a:lnTo>
                  <a:lnTo>
                    <a:pt x="243" y="89"/>
                  </a:lnTo>
                  <a:lnTo>
                    <a:pt x="246" y="85"/>
                  </a:lnTo>
                  <a:lnTo>
                    <a:pt x="247" y="79"/>
                  </a:lnTo>
                  <a:lnTo>
                    <a:pt x="249" y="71"/>
                  </a:lnTo>
                  <a:lnTo>
                    <a:pt x="249" y="56"/>
                  </a:lnTo>
                  <a:lnTo>
                    <a:pt x="249" y="56"/>
                  </a:lnTo>
                  <a:lnTo>
                    <a:pt x="249" y="49"/>
                  </a:lnTo>
                  <a:lnTo>
                    <a:pt x="246" y="43"/>
                  </a:lnTo>
                  <a:lnTo>
                    <a:pt x="244" y="38"/>
                  </a:lnTo>
                  <a:lnTo>
                    <a:pt x="240" y="32"/>
                  </a:lnTo>
                  <a:lnTo>
                    <a:pt x="235" y="29"/>
                  </a:lnTo>
                  <a:lnTo>
                    <a:pt x="229" y="26"/>
                  </a:lnTo>
                  <a:lnTo>
                    <a:pt x="223" y="23"/>
                  </a:lnTo>
                  <a:lnTo>
                    <a:pt x="217" y="23"/>
                  </a:lnTo>
                  <a:lnTo>
                    <a:pt x="51" y="18"/>
                  </a:lnTo>
                  <a:lnTo>
                    <a:pt x="51" y="18"/>
                  </a:lnTo>
                  <a:lnTo>
                    <a:pt x="50" y="18"/>
                  </a:lnTo>
                  <a:lnTo>
                    <a:pt x="50" y="18"/>
                  </a:lnTo>
                  <a:close/>
                  <a:moveTo>
                    <a:pt x="258" y="56"/>
                  </a:moveTo>
                  <a:lnTo>
                    <a:pt x="258" y="56"/>
                  </a:lnTo>
                  <a:lnTo>
                    <a:pt x="258" y="56"/>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4" name="Rectangle 92"/>
            <p:cNvSpPr>
              <a:spLocks noChangeArrowheads="1"/>
            </p:cNvSpPr>
            <p:nvPr/>
          </p:nvSpPr>
          <p:spPr bwMode="auto">
            <a:xfrm>
              <a:off x="3685" y="1997"/>
              <a:ext cx="72" cy="20"/>
            </a:xfrm>
            <a:prstGeom prst="rect">
              <a:avLst/>
            </a:prstGeom>
            <a:solidFill>
              <a:srgbClr val="292929"/>
            </a:solidFill>
            <a:ln w="9525">
              <a:noFill/>
              <a:miter lim="800000"/>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5" name="Rectangle 93"/>
            <p:cNvSpPr>
              <a:spLocks noChangeArrowheads="1"/>
            </p:cNvSpPr>
            <p:nvPr/>
          </p:nvSpPr>
          <p:spPr bwMode="auto">
            <a:xfrm>
              <a:off x="3685" y="2024"/>
              <a:ext cx="90" cy="21"/>
            </a:xfrm>
            <a:prstGeom prst="rect">
              <a:avLst/>
            </a:prstGeom>
            <a:solidFill>
              <a:srgbClr val="292929"/>
            </a:solidFill>
            <a:ln w="9525">
              <a:noFill/>
              <a:miter lim="800000"/>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sp>
          <p:nvSpPr>
            <p:cNvPr id="66" name="Freeform 94"/>
            <p:cNvSpPr>
              <a:spLocks noEditPoints="1"/>
            </p:cNvSpPr>
            <p:nvPr/>
          </p:nvSpPr>
          <p:spPr bwMode="auto">
            <a:xfrm>
              <a:off x="3781" y="1799"/>
              <a:ext cx="227" cy="220"/>
            </a:xfrm>
            <a:custGeom>
              <a:avLst/>
              <a:gdLst/>
              <a:ahLst/>
              <a:cxnLst>
                <a:cxn ang="0">
                  <a:pos x="472" y="471"/>
                </a:cxn>
                <a:cxn ang="0">
                  <a:pos x="478" y="447"/>
                </a:cxn>
                <a:cxn ang="0">
                  <a:pos x="495" y="447"/>
                </a:cxn>
                <a:cxn ang="0">
                  <a:pos x="486" y="480"/>
                </a:cxn>
                <a:cxn ang="0">
                  <a:pos x="478" y="417"/>
                </a:cxn>
                <a:cxn ang="0">
                  <a:pos x="486" y="381"/>
                </a:cxn>
                <a:cxn ang="0">
                  <a:pos x="495" y="414"/>
                </a:cxn>
                <a:cxn ang="0">
                  <a:pos x="486" y="362"/>
                </a:cxn>
                <a:cxn ang="0">
                  <a:pos x="478" y="326"/>
                </a:cxn>
                <a:cxn ang="0">
                  <a:pos x="495" y="326"/>
                </a:cxn>
                <a:cxn ang="0">
                  <a:pos x="486" y="362"/>
                </a:cxn>
                <a:cxn ang="0">
                  <a:pos x="477" y="293"/>
                </a:cxn>
                <a:cxn ang="0">
                  <a:pos x="486" y="260"/>
                </a:cxn>
                <a:cxn ang="0">
                  <a:pos x="495" y="296"/>
                </a:cxn>
                <a:cxn ang="0">
                  <a:pos x="483" y="240"/>
                </a:cxn>
                <a:cxn ang="0">
                  <a:pos x="480" y="203"/>
                </a:cxn>
                <a:cxn ang="0">
                  <a:pos x="495" y="209"/>
                </a:cxn>
                <a:cxn ang="0">
                  <a:pos x="486" y="242"/>
                </a:cxn>
                <a:cxn ang="0">
                  <a:pos x="477" y="148"/>
                </a:cxn>
                <a:cxn ang="0">
                  <a:pos x="490" y="139"/>
                </a:cxn>
                <a:cxn ang="0">
                  <a:pos x="493" y="178"/>
                </a:cxn>
                <a:cxn ang="0">
                  <a:pos x="480" y="118"/>
                </a:cxn>
                <a:cxn ang="0">
                  <a:pos x="483" y="79"/>
                </a:cxn>
                <a:cxn ang="0">
                  <a:pos x="495" y="112"/>
                </a:cxn>
                <a:cxn ang="0">
                  <a:pos x="9" y="96"/>
                </a:cxn>
                <a:cxn ang="0">
                  <a:pos x="0" y="62"/>
                </a:cxn>
                <a:cxn ang="0">
                  <a:pos x="15" y="56"/>
                </a:cxn>
                <a:cxn ang="0">
                  <a:pos x="12" y="96"/>
                </a:cxn>
                <a:cxn ang="0">
                  <a:pos x="478" y="55"/>
                </a:cxn>
                <a:cxn ang="0">
                  <a:pos x="474" y="29"/>
                </a:cxn>
                <a:cxn ang="0">
                  <a:pos x="489" y="22"/>
                </a:cxn>
                <a:cxn ang="0">
                  <a:pos x="495" y="55"/>
                </a:cxn>
                <a:cxn ang="0">
                  <a:pos x="9" y="35"/>
                </a:cxn>
                <a:cxn ang="0">
                  <a:pos x="9" y="16"/>
                </a:cxn>
                <a:cxn ang="0">
                  <a:pos x="38" y="7"/>
                </a:cxn>
                <a:cxn ang="0">
                  <a:pos x="35" y="20"/>
                </a:cxn>
                <a:cxn ang="0">
                  <a:pos x="454" y="19"/>
                </a:cxn>
                <a:cxn ang="0">
                  <a:pos x="421" y="10"/>
                </a:cxn>
                <a:cxn ang="0">
                  <a:pos x="457" y="2"/>
                </a:cxn>
                <a:cxn ang="0">
                  <a:pos x="457" y="19"/>
                </a:cxn>
                <a:cxn ang="0">
                  <a:pos x="362" y="17"/>
                </a:cxn>
                <a:cxn ang="0">
                  <a:pos x="370" y="0"/>
                </a:cxn>
                <a:cxn ang="0">
                  <a:pos x="403" y="10"/>
                </a:cxn>
                <a:cxn ang="0">
                  <a:pos x="309" y="19"/>
                </a:cxn>
                <a:cxn ang="0">
                  <a:pos x="300" y="7"/>
                </a:cxn>
                <a:cxn ang="0">
                  <a:pos x="339" y="4"/>
                </a:cxn>
                <a:cxn ang="0">
                  <a:pos x="333" y="19"/>
                </a:cxn>
                <a:cxn ang="0">
                  <a:pos x="240" y="14"/>
                </a:cxn>
                <a:cxn ang="0">
                  <a:pos x="273" y="0"/>
                </a:cxn>
                <a:cxn ang="0">
                  <a:pos x="281" y="14"/>
                </a:cxn>
                <a:cxn ang="0">
                  <a:pos x="189" y="19"/>
                </a:cxn>
                <a:cxn ang="0">
                  <a:pos x="181" y="4"/>
                </a:cxn>
                <a:cxn ang="0">
                  <a:pos x="220" y="7"/>
                </a:cxn>
                <a:cxn ang="0">
                  <a:pos x="213" y="19"/>
                </a:cxn>
                <a:cxn ang="0">
                  <a:pos x="119" y="10"/>
                </a:cxn>
                <a:cxn ang="0">
                  <a:pos x="152" y="0"/>
                </a:cxn>
                <a:cxn ang="0">
                  <a:pos x="158" y="17"/>
                </a:cxn>
                <a:cxn ang="0">
                  <a:pos x="63" y="19"/>
                </a:cxn>
                <a:cxn ang="0">
                  <a:pos x="63" y="2"/>
                </a:cxn>
                <a:cxn ang="0">
                  <a:pos x="101" y="10"/>
                </a:cxn>
              </a:cxnLst>
              <a:rect l="0" t="0" r="r" b="b"/>
              <a:pathLst>
                <a:path w="495" h="482">
                  <a:moveTo>
                    <a:pt x="481" y="482"/>
                  </a:moveTo>
                  <a:lnTo>
                    <a:pt x="481" y="482"/>
                  </a:lnTo>
                  <a:lnTo>
                    <a:pt x="477" y="480"/>
                  </a:lnTo>
                  <a:lnTo>
                    <a:pt x="477" y="480"/>
                  </a:lnTo>
                  <a:lnTo>
                    <a:pt x="474" y="479"/>
                  </a:lnTo>
                  <a:lnTo>
                    <a:pt x="472" y="474"/>
                  </a:lnTo>
                  <a:lnTo>
                    <a:pt x="472" y="471"/>
                  </a:lnTo>
                  <a:lnTo>
                    <a:pt x="474" y="468"/>
                  </a:lnTo>
                  <a:lnTo>
                    <a:pt x="474" y="468"/>
                  </a:lnTo>
                  <a:lnTo>
                    <a:pt x="477" y="462"/>
                  </a:lnTo>
                  <a:lnTo>
                    <a:pt x="477" y="454"/>
                  </a:lnTo>
                  <a:lnTo>
                    <a:pt x="477" y="450"/>
                  </a:lnTo>
                  <a:lnTo>
                    <a:pt x="477" y="450"/>
                  </a:lnTo>
                  <a:lnTo>
                    <a:pt x="478" y="447"/>
                  </a:lnTo>
                  <a:lnTo>
                    <a:pt x="480" y="444"/>
                  </a:lnTo>
                  <a:lnTo>
                    <a:pt x="483" y="441"/>
                  </a:lnTo>
                  <a:lnTo>
                    <a:pt x="486" y="441"/>
                  </a:lnTo>
                  <a:lnTo>
                    <a:pt x="486" y="441"/>
                  </a:lnTo>
                  <a:lnTo>
                    <a:pt x="490" y="441"/>
                  </a:lnTo>
                  <a:lnTo>
                    <a:pt x="493" y="444"/>
                  </a:lnTo>
                  <a:lnTo>
                    <a:pt x="495" y="447"/>
                  </a:lnTo>
                  <a:lnTo>
                    <a:pt x="495" y="450"/>
                  </a:lnTo>
                  <a:lnTo>
                    <a:pt x="495" y="454"/>
                  </a:lnTo>
                  <a:lnTo>
                    <a:pt x="495" y="454"/>
                  </a:lnTo>
                  <a:lnTo>
                    <a:pt x="493" y="467"/>
                  </a:lnTo>
                  <a:lnTo>
                    <a:pt x="489" y="477"/>
                  </a:lnTo>
                  <a:lnTo>
                    <a:pt x="489" y="477"/>
                  </a:lnTo>
                  <a:lnTo>
                    <a:pt x="486" y="480"/>
                  </a:lnTo>
                  <a:lnTo>
                    <a:pt x="481" y="482"/>
                  </a:lnTo>
                  <a:lnTo>
                    <a:pt x="481" y="482"/>
                  </a:lnTo>
                  <a:close/>
                  <a:moveTo>
                    <a:pt x="486" y="423"/>
                  </a:moveTo>
                  <a:lnTo>
                    <a:pt x="486" y="423"/>
                  </a:lnTo>
                  <a:lnTo>
                    <a:pt x="483" y="421"/>
                  </a:lnTo>
                  <a:lnTo>
                    <a:pt x="480" y="420"/>
                  </a:lnTo>
                  <a:lnTo>
                    <a:pt x="478" y="417"/>
                  </a:lnTo>
                  <a:lnTo>
                    <a:pt x="477" y="414"/>
                  </a:lnTo>
                  <a:lnTo>
                    <a:pt x="477" y="390"/>
                  </a:lnTo>
                  <a:lnTo>
                    <a:pt x="477" y="390"/>
                  </a:lnTo>
                  <a:lnTo>
                    <a:pt x="478" y="387"/>
                  </a:lnTo>
                  <a:lnTo>
                    <a:pt x="480" y="384"/>
                  </a:lnTo>
                  <a:lnTo>
                    <a:pt x="483" y="381"/>
                  </a:lnTo>
                  <a:lnTo>
                    <a:pt x="486" y="381"/>
                  </a:lnTo>
                  <a:lnTo>
                    <a:pt x="486" y="381"/>
                  </a:lnTo>
                  <a:lnTo>
                    <a:pt x="490" y="381"/>
                  </a:lnTo>
                  <a:lnTo>
                    <a:pt x="493" y="384"/>
                  </a:lnTo>
                  <a:lnTo>
                    <a:pt x="495" y="387"/>
                  </a:lnTo>
                  <a:lnTo>
                    <a:pt x="495" y="390"/>
                  </a:lnTo>
                  <a:lnTo>
                    <a:pt x="495" y="414"/>
                  </a:lnTo>
                  <a:lnTo>
                    <a:pt x="495" y="414"/>
                  </a:lnTo>
                  <a:lnTo>
                    <a:pt x="495" y="417"/>
                  </a:lnTo>
                  <a:lnTo>
                    <a:pt x="493" y="420"/>
                  </a:lnTo>
                  <a:lnTo>
                    <a:pt x="490" y="421"/>
                  </a:lnTo>
                  <a:lnTo>
                    <a:pt x="486" y="423"/>
                  </a:lnTo>
                  <a:lnTo>
                    <a:pt x="486" y="423"/>
                  </a:lnTo>
                  <a:close/>
                  <a:moveTo>
                    <a:pt x="486" y="362"/>
                  </a:moveTo>
                  <a:lnTo>
                    <a:pt x="486" y="362"/>
                  </a:lnTo>
                  <a:lnTo>
                    <a:pt x="483" y="361"/>
                  </a:lnTo>
                  <a:lnTo>
                    <a:pt x="480" y="359"/>
                  </a:lnTo>
                  <a:lnTo>
                    <a:pt x="478" y="356"/>
                  </a:lnTo>
                  <a:lnTo>
                    <a:pt x="477" y="353"/>
                  </a:lnTo>
                  <a:lnTo>
                    <a:pt x="477" y="329"/>
                  </a:lnTo>
                  <a:lnTo>
                    <a:pt x="477" y="329"/>
                  </a:lnTo>
                  <a:lnTo>
                    <a:pt x="478" y="326"/>
                  </a:lnTo>
                  <a:lnTo>
                    <a:pt x="480" y="323"/>
                  </a:lnTo>
                  <a:lnTo>
                    <a:pt x="483" y="320"/>
                  </a:lnTo>
                  <a:lnTo>
                    <a:pt x="486" y="320"/>
                  </a:lnTo>
                  <a:lnTo>
                    <a:pt x="486" y="320"/>
                  </a:lnTo>
                  <a:lnTo>
                    <a:pt x="490" y="320"/>
                  </a:lnTo>
                  <a:lnTo>
                    <a:pt x="493" y="323"/>
                  </a:lnTo>
                  <a:lnTo>
                    <a:pt x="495" y="326"/>
                  </a:lnTo>
                  <a:lnTo>
                    <a:pt x="495" y="329"/>
                  </a:lnTo>
                  <a:lnTo>
                    <a:pt x="495" y="353"/>
                  </a:lnTo>
                  <a:lnTo>
                    <a:pt x="495" y="353"/>
                  </a:lnTo>
                  <a:lnTo>
                    <a:pt x="495" y="356"/>
                  </a:lnTo>
                  <a:lnTo>
                    <a:pt x="493" y="359"/>
                  </a:lnTo>
                  <a:lnTo>
                    <a:pt x="490" y="361"/>
                  </a:lnTo>
                  <a:lnTo>
                    <a:pt x="486" y="362"/>
                  </a:lnTo>
                  <a:lnTo>
                    <a:pt x="486" y="362"/>
                  </a:lnTo>
                  <a:close/>
                  <a:moveTo>
                    <a:pt x="486" y="302"/>
                  </a:moveTo>
                  <a:lnTo>
                    <a:pt x="486" y="302"/>
                  </a:lnTo>
                  <a:lnTo>
                    <a:pt x="483" y="301"/>
                  </a:lnTo>
                  <a:lnTo>
                    <a:pt x="480" y="299"/>
                  </a:lnTo>
                  <a:lnTo>
                    <a:pt x="478" y="296"/>
                  </a:lnTo>
                  <a:lnTo>
                    <a:pt x="477" y="293"/>
                  </a:lnTo>
                  <a:lnTo>
                    <a:pt x="477" y="269"/>
                  </a:lnTo>
                  <a:lnTo>
                    <a:pt x="477" y="269"/>
                  </a:lnTo>
                  <a:lnTo>
                    <a:pt x="478" y="266"/>
                  </a:lnTo>
                  <a:lnTo>
                    <a:pt x="480" y="263"/>
                  </a:lnTo>
                  <a:lnTo>
                    <a:pt x="483" y="260"/>
                  </a:lnTo>
                  <a:lnTo>
                    <a:pt x="486" y="260"/>
                  </a:lnTo>
                  <a:lnTo>
                    <a:pt x="486" y="260"/>
                  </a:lnTo>
                  <a:lnTo>
                    <a:pt x="490" y="260"/>
                  </a:lnTo>
                  <a:lnTo>
                    <a:pt x="493" y="263"/>
                  </a:lnTo>
                  <a:lnTo>
                    <a:pt x="495" y="266"/>
                  </a:lnTo>
                  <a:lnTo>
                    <a:pt x="495" y="269"/>
                  </a:lnTo>
                  <a:lnTo>
                    <a:pt x="495" y="293"/>
                  </a:lnTo>
                  <a:lnTo>
                    <a:pt x="495" y="293"/>
                  </a:lnTo>
                  <a:lnTo>
                    <a:pt x="495" y="296"/>
                  </a:lnTo>
                  <a:lnTo>
                    <a:pt x="493" y="299"/>
                  </a:lnTo>
                  <a:lnTo>
                    <a:pt x="490" y="301"/>
                  </a:lnTo>
                  <a:lnTo>
                    <a:pt x="486" y="302"/>
                  </a:lnTo>
                  <a:lnTo>
                    <a:pt x="486" y="302"/>
                  </a:lnTo>
                  <a:close/>
                  <a:moveTo>
                    <a:pt x="486" y="242"/>
                  </a:moveTo>
                  <a:lnTo>
                    <a:pt x="486" y="242"/>
                  </a:lnTo>
                  <a:lnTo>
                    <a:pt x="483" y="240"/>
                  </a:lnTo>
                  <a:lnTo>
                    <a:pt x="480" y="239"/>
                  </a:lnTo>
                  <a:lnTo>
                    <a:pt x="478" y="236"/>
                  </a:lnTo>
                  <a:lnTo>
                    <a:pt x="477" y="233"/>
                  </a:lnTo>
                  <a:lnTo>
                    <a:pt x="477" y="209"/>
                  </a:lnTo>
                  <a:lnTo>
                    <a:pt x="477" y="209"/>
                  </a:lnTo>
                  <a:lnTo>
                    <a:pt x="478" y="206"/>
                  </a:lnTo>
                  <a:lnTo>
                    <a:pt x="480" y="203"/>
                  </a:lnTo>
                  <a:lnTo>
                    <a:pt x="483" y="200"/>
                  </a:lnTo>
                  <a:lnTo>
                    <a:pt x="486" y="200"/>
                  </a:lnTo>
                  <a:lnTo>
                    <a:pt x="486" y="200"/>
                  </a:lnTo>
                  <a:lnTo>
                    <a:pt x="490" y="200"/>
                  </a:lnTo>
                  <a:lnTo>
                    <a:pt x="493" y="203"/>
                  </a:lnTo>
                  <a:lnTo>
                    <a:pt x="495" y="206"/>
                  </a:lnTo>
                  <a:lnTo>
                    <a:pt x="495" y="209"/>
                  </a:lnTo>
                  <a:lnTo>
                    <a:pt x="495" y="233"/>
                  </a:lnTo>
                  <a:lnTo>
                    <a:pt x="495" y="233"/>
                  </a:lnTo>
                  <a:lnTo>
                    <a:pt x="495" y="236"/>
                  </a:lnTo>
                  <a:lnTo>
                    <a:pt x="493" y="239"/>
                  </a:lnTo>
                  <a:lnTo>
                    <a:pt x="490" y="240"/>
                  </a:lnTo>
                  <a:lnTo>
                    <a:pt x="486" y="242"/>
                  </a:lnTo>
                  <a:lnTo>
                    <a:pt x="486" y="242"/>
                  </a:lnTo>
                  <a:close/>
                  <a:moveTo>
                    <a:pt x="486" y="181"/>
                  </a:moveTo>
                  <a:lnTo>
                    <a:pt x="486" y="181"/>
                  </a:lnTo>
                  <a:lnTo>
                    <a:pt x="483" y="180"/>
                  </a:lnTo>
                  <a:lnTo>
                    <a:pt x="480" y="178"/>
                  </a:lnTo>
                  <a:lnTo>
                    <a:pt x="478" y="175"/>
                  </a:lnTo>
                  <a:lnTo>
                    <a:pt x="477" y="172"/>
                  </a:lnTo>
                  <a:lnTo>
                    <a:pt x="477" y="148"/>
                  </a:lnTo>
                  <a:lnTo>
                    <a:pt x="477" y="148"/>
                  </a:lnTo>
                  <a:lnTo>
                    <a:pt x="478" y="145"/>
                  </a:lnTo>
                  <a:lnTo>
                    <a:pt x="480" y="142"/>
                  </a:lnTo>
                  <a:lnTo>
                    <a:pt x="483" y="139"/>
                  </a:lnTo>
                  <a:lnTo>
                    <a:pt x="486" y="139"/>
                  </a:lnTo>
                  <a:lnTo>
                    <a:pt x="486" y="139"/>
                  </a:lnTo>
                  <a:lnTo>
                    <a:pt x="490" y="139"/>
                  </a:lnTo>
                  <a:lnTo>
                    <a:pt x="493" y="142"/>
                  </a:lnTo>
                  <a:lnTo>
                    <a:pt x="495" y="145"/>
                  </a:lnTo>
                  <a:lnTo>
                    <a:pt x="495" y="148"/>
                  </a:lnTo>
                  <a:lnTo>
                    <a:pt x="495" y="172"/>
                  </a:lnTo>
                  <a:lnTo>
                    <a:pt x="495" y="172"/>
                  </a:lnTo>
                  <a:lnTo>
                    <a:pt x="495" y="175"/>
                  </a:lnTo>
                  <a:lnTo>
                    <a:pt x="493" y="178"/>
                  </a:lnTo>
                  <a:lnTo>
                    <a:pt x="490" y="180"/>
                  </a:lnTo>
                  <a:lnTo>
                    <a:pt x="486" y="181"/>
                  </a:lnTo>
                  <a:lnTo>
                    <a:pt x="486" y="181"/>
                  </a:lnTo>
                  <a:close/>
                  <a:moveTo>
                    <a:pt x="486" y="121"/>
                  </a:moveTo>
                  <a:lnTo>
                    <a:pt x="486" y="121"/>
                  </a:lnTo>
                  <a:lnTo>
                    <a:pt x="483" y="120"/>
                  </a:lnTo>
                  <a:lnTo>
                    <a:pt x="480" y="118"/>
                  </a:lnTo>
                  <a:lnTo>
                    <a:pt x="478" y="115"/>
                  </a:lnTo>
                  <a:lnTo>
                    <a:pt x="477" y="112"/>
                  </a:lnTo>
                  <a:lnTo>
                    <a:pt x="477" y="88"/>
                  </a:lnTo>
                  <a:lnTo>
                    <a:pt x="477" y="88"/>
                  </a:lnTo>
                  <a:lnTo>
                    <a:pt x="478" y="85"/>
                  </a:lnTo>
                  <a:lnTo>
                    <a:pt x="480" y="82"/>
                  </a:lnTo>
                  <a:lnTo>
                    <a:pt x="483" y="79"/>
                  </a:lnTo>
                  <a:lnTo>
                    <a:pt x="486" y="79"/>
                  </a:lnTo>
                  <a:lnTo>
                    <a:pt x="486" y="79"/>
                  </a:lnTo>
                  <a:lnTo>
                    <a:pt x="490" y="79"/>
                  </a:lnTo>
                  <a:lnTo>
                    <a:pt x="493" y="82"/>
                  </a:lnTo>
                  <a:lnTo>
                    <a:pt x="495" y="85"/>
                  </a:lnTo>
                  <a:lnTo>
                    <a:pt x="495" y="88"/>
                  </a:lnTo>
                  <a:lnTo>
                    <a:pt x="495" y="112"/>
                  </a:lnTo>
                  <a:lnTo>
                    <a:pt x="495" y="112"/>
                  </a:lnTo>
                  <a:lnTo>
                    <a:pt x="495" y="115"/>
                  </a:lnTo>
                  <a:lnTo>
                    <a:pt x="493" y="118"/>
                  </a:lnTo>
                  <a:lnTo>
                    <a:pt x="490" y="120"/>
                  </a:lnTo>
                  <a:lnTo>
                    <a:pt x="486" y="121"/>
                  </a:lnTo>
                  <a:lnTo>
                    <a:pt x="486" y="121"/>
                  </a:lnTo>
                  <a:close/>
                  <a:moveTo>
                    <a:pt x="9" y="96"/>
                  </a:moveTo>
                  <a:lnTo>
                    <a:pt x="9" y="96"/>
                  </a:lnTo>
                  <a:lnTo>
                    <a:pt x="6" y="96"/>
                  </a:lnTo>
                  <a:lnTo>
                    <a:pt x="3" y="92"/>
                  </a:lnTo>
                  <a:lnTo>
                    <a:pt x="0" y="89"/>
                  </a:lnTo>
                  <a:lnTo>
                    <a:pt x="0" y="86"/>
                  </a:lnTo>
                  <a:lnTo>
                    <a:pt x="0" y="62"/>
                  </a:lnTo>
                  <a:lnTo>
                    <a:pt x="0" y="62"/>
                  </a:lnTo>
                  <a:lnTo>
                    <a:pt x="0" y="59"/>
                  </a:lnTo>
                  <a:lnTo>
                    <a:pt x="3" y="56"/>
                  </a:lnTo>
                  <a:lnTo>
                    <a:pt x="6" y="53"/>
                  </a:lnTo>
                  <a:lnTo>
                    <a:pt x="9" y="53"/>
                  </a:lnTo>
                  <a:lnTo>
                    <a:pt x="9" y="53"/>
                  </a:lnTo>
                  <a:lnTo>
                    <a:pt x="12" y="53"/>
                  </a:lnTo>
                  <a:lnTo>
                    <a:pt x="15" y="56"/>
                  </a:lnTo>
                  <a:lnTo>
                    <a:pt x="17" y="59"/>
                  </a:lnTo>
                  <a:lnTo>
                    <a:pt x="18" y="62"/>
                  </a:lnTo>
                  <a:lnTo>
                    <a:pt x="18" y="86"/>
                  </a:lnTo>
                  <a:lnTo>
                    <a:pt x="18" y="86"/>
                  </a:lnTo>
                  <a:lnTo>
                    <a:pt x="17" y="89"/>
                  </a:lnTo>
                  <a:lnTo>
                    <a:pt x="15" y="92"/>
                  </a:lnTo>
                  <a:lnTo>
                    <a:pt x="12" y="96"/>
                  </a:lnTo>
                  <a:lnTo>
                    <a:pt x="9" y="96"/>
                  </a:lnTo>
                  <a:lnTo>
                    <a:pt x="9" y="96"/>
                  </a:lnTo>
                  <a:close/>
                  <a:moveTo>
                    <a:pt x="486" y="61"/>
                  </a:moveTo>
                  <a:lnTo>
                    <a:pt x="486" y="61"/>
                  </a:lnTo>
                  <a:lnTo>
                    <a:pt x="483" y="59"/>
                  </a:lnTo>
                  <a:lnTo>
                    <a:pt x="480" y="58"/>
                  </a:lnTo>
                  <a:lnTo>
                    <a:pt x="478" y="55"/>
                  </a:lnTo>
                  <a:lnTo>
                    <a:pt x="477" y="52"/>
                  </a:lnTo>
                  <a:lnTo>
                    <a:pt x="477" y="43"/>
                  </a:lnTo>
                  <a:lnTo>
                    <a:pt x="477" y="43"/>
                  </a:lnTo>
                  <a:lnTo>
                    <a:pt x="477" y="37"/>
                  </a:lnTo>
                  <a:lnTo>
                    <a:pt x="475" y="32"/>
                  </a:lnTo>
                  <a:lnTo>
                    <a:pt x="475" y="32"/>
                  </a:lnTo>
                  <a:lnTo>
                    <a:pt x="474" y="29"/>
                  </a:lnTo>
                  <a:lnTo>
                    <a:pt x="474" y="25"/>
                  </a:lnTo>
                  <a:lnTo>
                    <a:pt x="475" y="22"/>
                  </a:lnTo>
                  <a:lnTo>
                    <a:pt x="478" y="20"/>
                  </a:lnTo>
                  <a:lnTo>
                    <a:pt x="478" y="20"/>
                  </a:lnTo>
                  <a:lnTo>
                    <a:pt x="483" y="19"/>
                  </a:lnTo>
                  <a:lnTo>
                    <a:pt x="486" y="20"/>
                  </a:lnTo>
                  <a:lnTo>
                    <a:pt x="489" y="22"/>
                  </a:lnTo>
                  <a:lnTo>
                    <a:pt x="490" y="25"/>
                  </a:lnTo>
                  <a:lnTo>
                    <a:pt x="490" y="25"/>
                  </a:lnTo>
                  <a:lnTo>
                    <a:pt x="495" y="32"/>
                  </a:lnTo>
                  <a:lnTo>
                    <a:pt x="495" y="43"/>
                  </a:lnTo>
                  <a:lnTo>
                    <a:pt x="495" y="52"/>
                  </a:lnTo>
                  <a:lnTo>
                    <a:pt x="495" y="52"/>
                  </a:lnTo>
                  <a:lnTo>
                    <a:pt x="495" y="55"/>
                  </a:lnTo>
                  <a:lnTo>
                    <a:pt x="493" y="58"/>
                  </a:lnTo>
                  <a:lnTo>
                    <a:pt x="490" y="59"/>
                  </a:lnTo>
                  <a:lnTo>
                    <a:pt x="486" y="61"/>
                  </a:lnTo>
                  <a:lnTo>
                    <a:pt x="486" y="61"/>
                  </a:lnTo>
                  <a:close/>
                  <a:moveTo>
                    <a:pt x="14" y="35"/>
                  </a:moveTo>
                  <a:lnTo>
                    <a:pt x="14" y="35"/>
                  </a:lnTo>
                  <a:lnTo>
                    <a:pt x="9" y="35"/>
                  </a:lnTo>
                  <a:lnTo>
                    <a:pt x="9" y="35"/>
                  </a:lnTo>
                  <a:lnTo>
                    <a:pt x="6" y="32"/>
                  </a:lnTo>
                  <a:lnTo>
                    <a:pt x="5" y="29"/>
                  </a:lnTo>
                  <a:lnTo>
                    <a:pt x="5" y="26"/>
                  </a:lnTo>
                  <a:lnTo>
                    <a:pt x="5" y="23"/>
                  </a:lnTo>
                  <a:lnTo>
                    <a:pt x="5" y="23"/>
                  </a:lnTo>
                  <a:lnTo>
                    <a:pt x="9" y="16"/>
                  </a:lnTo>
                  <a:lnTo>
                    <a:pt x="15" y="11"/>
                  </a:lnTo>
                  <a:lnTo>
                    <a:pt x="21" y="7"/>
                  </a:lnTo>
                  <a:lnTo>
                    <a:pt x="29" y="4"/>
                  </a:lnTo>
                  <a:lnTo>
                    <a:pt x="29" y="4"/>
                  </a:lnTo>
                  <a:lnTo>
                    <a:pt x="32" y="4"/>
                  </a:lnTo>
                  <a:lnTo>
                    <a:pt x="35" y="4"/>
                  </a:lnTo>
                  <a:lnTo>
                    <a:pt x="38" y="7"/>
                  </a:lnTo>
                  <a:lnTo>
                    <a:pt x="39" y="10"/>
                  </a:lnTo>
                  <a:lnTo>
                    <a:pt x="39" y="10"/>
                  </a:lnTo>
                  <a:lnTo>
                    <a:pt x="41" y="13"/>
                  </a:lnTo>
                  <a:lnTo>
                    <a:pt x="39" y="16"/>
                  </a:lnTo>
                  <a:lnTo>
                    <a:pt x="38" y="19"/>
                  </a:lnTo>
                  <a:lnTo>
                    <a:pt x="35" y="20"/>
                  </a:lnTo>
                  <a:lnTo>
                    <a:pt x="35" y="20"/>
                  </a:lnTo>
                  <a:lnTo>
                    <a:pt x="27" y="25"/>
                  </a:lnTo>
                  <a:lnTo>
                    <a:pt x="21" y="31"/>
                  </a:lnTo>
                  <a:lnTo>
                    <a:pt x="21" y="31"/>
                  </a:lnTo>
                  <a:lnTo>
                    <a:pt x="18" y="35"/>
                  </a:lnTo>
                  <a:lnTo>
                    <a:pt x="14" y="35"/>
                  </a:lnTo>
                  <a:lnTo>
                    <a:pt x="14" y="35"/>
                  </a:lnTo>
                  <a:close/>
                  <a:moveTo>
                    <a:pt x="454" y="19"/>
                  </a:moveTo>
                  <a:lnTo>
                    <a:pt x="430" y="19"/>
                  </a:lnTo>
                  <a:lnTo>
                    <a:pt x="430" y="19"/>
                  </a:lnTo>
                  <a:lnTo>
                    <a:pt x="425" y="19"/>
                  </a:lnTo>
                  <a:lnTo>
                    <a:pt x="422" y="17"/>
                  </a:lnTo>
                  <a:lnTo>
                    <a:pt x="421" y="14"/>
                  </a:lnTo>
                  <a:lnTo>
                    <a:pt x="421" y="10"/>
                  </a:lnTo>
                  <a:lnTo>
                    <a:pt x="421" y="10"/>
                  </a:lnTo>
                  <a:lnTo>
                    <a:pt x="421" y="7"/>
                  </a:lnTo>
                  <a:lnTo>
                    <a:pt x="422" y="4"/>
                  </a:lnTo>
                  <a:lnTo>
                    <a:pt x="425" y="2"/>
                  </a:lnTo>
                  <a:lnTo>
                    <a:pt x="430" y="0"/>
                  </a:lnTo>
                  <a:lnTo>
                    <a:pt x="454" y="0"/>
                  </a:lnTo>
                  <a:lnTo>
                    <a:pt x="454" y="0"/>
                  </a:lnTo>
                  <a:lnTo>
                    <a:pt x="457" y="2"/>
                  </a:lnTo>
                  <a:lnTo>
                    <a:pt x="460" y="4"/>
                  </a:lnTo>
                  <a:lnTo>
                    <a:pt x="462" y="7"/>
                  </a:lnTo>
                  <a:lnTo>
                    <a:pt x="463" y="10"/>
                  </a:lnTo>
                  <a:lnTo>
                    <a:pt x="463" y="10"/>
                  </a:lnTo>
                  <a:lnTo>
                    <a:pt x="462" y="14"/>
                  </a:lnTo>
                  <a:lnTo>
                    <a:pt x="460" y="17"/>
                  </a:lnTo>
                  <a:lnTo>
                    <a:pt x="457" y="19"/>
                  </a:lnTo>
                  <a:lnTo>
                    <a:pt x="454" y="19"/>
                  </a:lnTo>
                  <a:lnTo>
                    <a:pt x="454" y="19"/>
                  </a:lnTo>
                  <a:close/>
                  <a:moveTo>
                    <a:pt x="394" y="19"/>
                  </a:moveTo>
                  <a:lnTo>
                    <a:pt x="370" y="19"/>
                  </a:lnTo>
                  <a:lnTo>
                    <a:pt x="370" y="19"/>
                  </a:lnTo>
                  <a:lnTo>
                    <a:pt x="365" y="19"/>
                  </a:lnTo>
                  <a:lnTo>
                    <a:pt x="362" y="17"/>
                  </a:lnTo>
                  <a:lnTo>
                    <a:pt x="360" y="14"/>
                  </a:lnTo>
                  <a:lnTo>
                    <a:pt x="360" y="10"/>
                  </a:lnTo>
                  <a:lnTo>
                    <a:pt x="360" y="10"/>
                  </a:lnTo>
                  <a:lnTo>
                    <a:pt x="360" y="7"/>
                  </a:lnTo>
                  <a:lnTo>
                    <a:pt x="362" y="4"/>
                  </a:lnTo>
                  <a:lnTo>
                    <a:pt x="365" y="2"/>
                  </a:lnTo>
                  <a:lnTo>
                    <a:pt x="370" y="0"/>
                  </a:lnTo>
                  <a:lnTo>
                    <a:pt x="394" y="0"/>
                  </a:lnTo>
                  <a:lnTo>
                    <a:pt x="394" y="0"/>
                  </a:lnTo>
                  <a:lnTo>
                    <a:pt x="397" y="2"/>
                  </a:lnTo>
                  <a:lnTo>
                    <a:pt x="400" y="4"/>
                  </a:lnTo>
                  <a:lnTo>
                    <a:pt x="401" y="7"/>
                  </a:lnTo>
                  <a:lnTo>
                    <a:pt x="403" y="10"/>
                  </a:lnTo>
                  <a:lnTo>
                    <a:pt x="403" y="10"/>
                  </a:lnTo>
                  <a:lnTo>
                    <a:pt x="401" y="14"/>
                  </a:lnTo>
                  <a:lnTo>
                    <a:pt x="400" y="17"/>
                  </a:lnTo>
                  <a:lnTo>
                    <a:pt x="397" y="19"/>
                  </a:lnTo>
                  <a:lnTo>
                    <a:pt x="394" y="19"/>
                  </a:lnTo>
                  <a:lnTo>
                    <a:pt x="394" y="19"/>
                  </a:lnTo>
                  <a:close/>
                  <a:moveTo>
                    <a:pt x="333" y="19"/>
                  </a:moveTo>
                  <a:lnTo>
                    <a:pt x="309" y="19"/>
                  </a:lnTo>
                  <a:lnTo>
                    <a:pt x="309" y="19"/>
                  </a:lnTo>
                  <a:lnTo>
                    <a:pt x="305" y="19"/>
                  </a:lnTo>
                  <a:lnTo>
                    <a:pt x="302" y="17"/>
                  </a:lnTo>
                  <a:lnTo>
                    <a:pt x="300" y="14"/>
                  </a:lnTo>
                  <a:lnTo>
                    <a:pt x="300" y="10"/>
                  </a:lnTo>
                  <a:lnTo>
                    <a:pt x="300" y="10"/>
                  </a:lnTo>
                  <a:lnTo>
                    <a:pt x="300" y="7"/>
                  </a:lnTo>
                  <a:lnTo>
                    <a:pt x="302" y="4"/>
                  </a:lnTo>
                  <a:lnTo>
                    <a:pt x="305" y="2"/>
                  </a:lnTo>
                  <a:lnTo>
                    <a:pt x="309" y="0"/>
                  </a:lnTo>
                  <a:lnTo>
                    <a:pt x="333" y="0"/>
                  </a:lnTo>
                  <a:lnTo>
                    <a:pt x="333" y="0"/>
                  </a:lnTo>
                  <a:lnTo>
                    <a:pt x="336" y="2"/>
                  </a:lnTo>
                  <a:lnTo>
                    <a:pt x="339" y="4"/>
                  </a:lnTo>
                  <a:lnTo>
                    <a:pt x="341" y="7"/>
                  </a:lnTo>
                  <a:lnTo>
                    <a:pt x="342" y="10"/>
                  </a:lnTo>
                  <a:lnTo>
                    <a:pt x="342" y="10"/>
                  </a:lnTo>
                  <a:lnTo>
                    <a:pt x="341" y="14"/>
                  </a:lnTo>
                  <a:lnTo>
                    <a:pt x="339" y="17"/>
                  </a:lnTo>
                  <a:lnTo>
                    <a:pt x="336" y="19"/>
                  </a:lnTo>
                  <a:lnTo>
                    <a:pt x="333" y="19"/>
                  </a:lnTo>
                  <a:lnTo>
                    <a:pt x="333" y="19"/>
                  </a:lnTo>
                  <a:close/>
                  <a:moveTo>
                    <a:pt x="273" y="19"/>
                  </a:moveTo>
                  <a:lnTo>
                    <a:pt x="249" y="19"/>
                  </a:lnTo>
                  <a:lnTo>
                    <a:pt x="249" y="19"/>
                  </a:lnTo>
                  <a:lnTo>
                    <a:pt x="244" y="19"/>
                  </a:lnTo>
                  <a:lnTo>
                    <a:pt x="241" y="17"/>
                  </a:lnTo>
                  <a:lnTo>
                    <a:pt x="240" y="14"/>
                  </a:lnTo>
                  <a:lnTo>
                    <a:pt x="240" y="10"/>
                  </a:lnTo>
                  <a:lnTo>
                    <a:pt x="240" y="10"/>
                  </a:lnTo>
                  <a:lnTo>
                    <a:pt x="240" y="7"/>
                  </a:lnTo>
                  <a:lnTo>
                    <a:pt x="241" y="4"/>
                  </a:lnTo>
                  <a:lnTo>
                    <a:pt x="244" y="2"/>
                  </a:lnTo>
                  <a:lnTo>
                    <a:pt x="249" y="0"/>
                  </a:lnTo>
                  <a:lnTo>
                    <a:pt x="273" y="0"/>
                  </a:lnTo>
                  <a:lnTo>
                    <a:pt x="273" y="0"/>
                  </a:lnTo>
                  <a:lnTo>
                    <a:pt x="276" y="2"/>
                  </a:lnTo>
                  <a:lnTo>
                    <a:pt x="279" y="4"/>
                  </a:lnTo>
                  <a:lnTo>
                    <a:pt x="281" y="7"/>
                  </a:lnTo>
                  <a:lnTo>
                    <a:pt x="282" y="10"/>
                  </a:lnTo>
                  <a:lnTo>
                    <a:pt x="282" y="10"/>
                  </a:lnTo>
                  <a:lnTo>
                    <a:pt x="281" y="14"/>
                  </a:lnTo>
                  <a:lnTo>
                    <a:pt x="279" y="17"/>
                  </a:lnTo>
                  <a:lnTo>
                    <a:pt x="276" y="19"/>
                  </a:lnTo>
                  <a:lnTo>
                    <a:pt x="273" y="19"/>
                  </a:lnTo>
                  <a:lnTo>
                    <a:pt x="273" y="19"/>
                  </a:lnTo>
                  <a:close/>
                  <a:moveTo>
                    <a:pt x="213" y="19"/>
                  </a:moveTo>
                  <a:lnTo>
                    <a:pt x="189" y="19"/>
                  </a:lnTo>
                  <a:lnTo>
                    <a:pt x="189" y="19"/>
                  </a:lnTo>
                  <a:lnTo>
                    <a:pt x="184" y="19"/>
                  </a:lnTo>
                  <a:lnTo>
                    <a:pt x="181" y="17"/>
                  </a:lnTo>
                  <a:lnTo>
                    <a:pt x="179" y="14"/>
                  </a:lnTo>
                  <a:lnTo>
                    <a:pt x="179" y="10"/>
                  </a:lnTo>
                  <a:lnTo>
                    <a:pt x="179" y="10"/>
                  </a:lnTo>
                  <a:lnTo>
                    <a:pt x="179" y="7"/>
                  </a:lnTo>
                  <a:lnTo>
                    <a:pt x="181" y="4"/>
                  </a:lnTo>
                  <a:lnTo>
                    <a:pt x="184" y="2"/>
                  </a:lnTo>
                  <a:lnTo>
                    <a:pt x="189" y="0"/>
                  </a:lnTo>
                  <a:lnTo>
                    <a:pt x="213" y="0"/>
                  </a:lnTo>
                  <a:lnTo>
                    <a:pt x="213" y="0"/>
                  </a:lnTo>
                  <a:lnTo>
                    <a:pt x="216" y="2"/>
                  </a:lnTo>
                  <a:lnTo>
                    <a:pt x="219" y="4"/>
                  </a:lnTo>
                  <a:lnTo>
                    <a:pt x="220" y="7"/>
                  </a:lnTo>
                  <a:lnTo>
                    <a:pt x="222" y="10"/>
                  </a:lnTo>
                  <a:lnTo>
                    <a:pt x="222" y="10"/>
                  </a:lnTo>
                  <a:lnTo>
                    <a:pt x="220" y="14"/>
                  </a:lnTo>
                  <a:lnTo>
                    <a:pt x="219" y="17"/>
                  </a:lnTo>
                  <a:lnTo>
                    <a:pt x="216" y="19"/>
                  </a:lnTo>
                  <a:lnTo>
                    <a:pt x="213" y="19"/>
                  </a:lnTo>
                  <a:lnTo>
                    <a:pt x="213" y="19"/>
                  </a:lnTo>
                  <a:close/>
                  <a:moveTo>
                    <a:pt x="152" y="19"/>
                  </a:moveTo>
                  <a:lnTo>
                    <a:pt x="128" y="19"/>
                  </a:lnTo>
                  <a:lnTo>
                    <a:pt x="128" y="19"/>
                  </a:lnTo>
                  <a:lnTo>
                    <a:pt x="124" y="19"/>
                  </a:lnTo>
                  <a:lnTo>
                    <a:pt x="121" y="17"/>
                  </a:lnTo>
                  <a:lnTo>
                    <a:pt x="119" y="14"/>
                  </a:lnTo>
                  <a:lnTo>
                    <a:pt x="119" y="10"/>
                  </a:lnTo>
                  <a:lnTo>
                    <a:pt x="119" y="10"/>
                  </a:lnTo>
                  <a:lnTo>
                    <a:pt x="119" y="7"/>
                  </a:lnTo>
                  <a:lnTo>
                    <a:pt x="121" y="4"/>
                  </a:lnTo>
                  <a:lnTo>
                    <a:pt x="124" y="2"/>
                  </a:lnTo>
                  <a:lnTo>
                    <a:pt x="128" y="0"/>
                  </a:lnTo>
                  <a:lnTo>
                    <a:pt x="152" y="0"/>
                  </a:lnTo>
                  <a:lnTo>
                    <a:pt x="152" y="0"/>
                  </a:lnTo>
                  <a:lnTo>
                    <a:pt x="155" y="2"/>
                  </a:lnTo>
                  <a:lnTo>
                    <a:pt x="158" y="4"/>
                  </a:lnTo>
                  <a:lnTo>
                    <a:pt x="160" y="7"/>
                  </a:lnTo>
                  <a:lnTo>
                    <a:pt x="161" y="10"/>
                  </a:lnTo>
                  <a:lnTo>
                    <a:pt x="161" y="10"/>
                  </a:lnTo>
                  <a:lnTo>
                    <a:pt x="160" y="14"/>
                  </a:lnTo>
                  <a:lnTo>
                    <a:pt x="158" y="17"/>
                  </a:lnTo>
                  <a:lnTo>
                    <a:pt x="155" y="19"/>
                  </a:lnTo>
                  <a:lnTo>
                    <a:pt x="152" y="19"/>
                  </a:lnTo>
                  <a:lnTo>
                    <a:pt x="152" y="19"/>
                  </a:lnTo>
                  <a:close/>
                  <a:moveTo>
                    <a:pt x="92" y="19"/>
                  </a:moveTo>
                  <a:lnTo>
                    <a:pt x="68" y="19"/>
                  </a:lnTo>
                  <a:lnTo>
                    <a:pt x="68" y="19"/>
                  </a:lnTo>
                  <a:lnTo>
                    <a:pt x="63" y="19"/>
                  </a:lnTo>
                  <a:lnTo>
                    <a:pt x="60" y="17"/>
                  </a:lnTo>
                  <a:lnTo>
                    <a:pt x="59" y="14"/>
                  </a:lnTo>
                  <a:lnTo>
                    <a:pt x="59" y="10"/>
                  </a:lnTo>
                  <a:lnTo>
                    <a:pt x="59" y="10"/>
                  </a:lnTo>
                  <a:lnTo>
                    <a:pt x="59" y="7"/>
                  </a:lnTo>
                  <a:lnTo>
                    <a:pt x="60" y="4"/>
                  </a:lnTo>
                  <a:lnTo>
                    <a:pt x="63" y="2"/>
                  </a:lnTo>
                  <a:lnTo>
                    <a:pt x="68" y="0"/>
                  </a:lnTo>
                  <a:lnTo>
                    <a:pt x="92" y="0"/>
                  </a:lnTo>
                  <a:lnTo>
                    <a:pt x="92" y="0"/>
                  </a:lnTo>
                  <a:lnTo>
                    <a:pt x="95" y="2"/>
                  </a:lnTo>
                  <a:lnTo>
                    <a:pt x="98" y="4"/>
                  </a:lnTo>
                  <a:lnTo>
                    <a:pt x="100" y="7"/>
                  </a:lnTo>
                  <a:lnTo>
                    <a:pt x="101" y="10"/>
                  </a:lnTo>
                  <a:lnTo>
                    <a:pt x="101" y="10"/>
                  </a:lnTo>
                  <a:lnTo>
                    <a:pt x="100" y="14"/>
                  </a:lnTo>
                  <a:lnTo>
                    <a:pt x="98" y="17"/>
                  </a:lnTo>
                  <a:lnTo>
                    <a:pt x="95" y="19"/>
                  </a:lnTo>
                  <a:lnTo>
                    <a:pt x="92" y="19"/>
                  </a:lnTo>
                  <a:lnTo>
                    <a:pt x="92" y="19"/>
                  </a:lnTo>
                  <a:close/>
                </a:path>
              </a:pathLst>
            </a:custGeom>
            <a:solidFill>
              <a:srgbClr val="292929"/>
            </a:solidFill>
            <a:ln w="9525">
              <a:noFill/>
              <a:round/>
              <a:headEnd/>
              <a:tailEnd/>
            </a:ln>
          </p:spPr>
          <p:txBody>
            <a:bodyPr/>
            <a:lstStyle/>
            <a:p>
              <a:pPr defTabSz="912813" fontAlgn="base">
                <a:spcBef>
                  <a:spcPct val="0"/>
                </a:spcBef>
                <a:spcAft>
                  <a:spcPct val="0"/>
                </a:spcAft>
              </a:pPr>
              <a:endParaRPr lang="en-US">
                <a:solidFill>
                  <a:prstClr val="black"/>
                </a:solidFill>
                <a:latin typeface="Arial" pitchFamily="34" charset="0"/>
                <a:cs typeface="Arial" pitchFamily="34" charset="0"/>
              </a:endParaRPr>
            </a:p>
          </p:txBody>
        </p:sp>
      </p:grpSp>
      <p:sp>
        <p:nvSpPr>
          <p:cNvPr id="3" name="TextBox 2"/>
          <p:cNvSpPr txBox="1"/>
          <p:nvPr/>
        </p:nvSpPr>
        <p:spPr>
          <a:xfrm>
            <a:off x="844291" y="567111"/>
            <a:ext cx="1962397" cy="707886"/>
          </a:xfrm>
          <a:prstGeom prst="rect">
            <a:avLst/>
          </a:prstGeom>
          <a:noFill/>
        </p:spPr>
        <p:txBody>
          <a:bodyPr wrap="none" rtlCol="0">
            <a:spAutoFit/>
          </a:bodyPr>
          <a:lstStyle/>
          <a:p>
            <a:r>
              <a:rPr lang="en-US" sz="4000" dirty="0">
                <a:solidFill>
                  <a:srgbClr val="619AEC"/>
                </a:solidFill>
                <a:latin typeface="HelvNeue Medium for IBM" charset="0"/>
                <a:ea typeface="HelvNeue Medium for IBM" charset="0"/>
                <a:cs typeface="HelvNeue Medium for IBM" charset="0"/>
              </a:rPr>
              <a:t>IBM z14</a:t>
            </a:r>
          </a:p>
        </p:txBody>
      </p:sp>
      <p:sp>
        <p:nvSpPr>
          <p:cNvPr id="67" name="TextBox 66"/>
          <p:cNvSpPr txBox="1"/>
          <p:nvPr/>
        </p:nvSpPr>
        <p:spPr>
          <a:xfrm>
            <a:off x="3575717" y="708577"/>
            <a:ext cx="3372090" cy="1169551"/>
          </a:xfrm>
          <a:prstGeom prst="rect">
            <a:avLst/>
          </a:prstGeom>
          <a:noFill/>
        </p:spPr>
        <p:txBody>
          <a:bodyPr wrap="square" rtlCol="0">
            <a:spAutoFit/>
          </a:bodyPr>
          <a:lstStyle/>
          <a:p>
            <a:r>
              <a:rPr lang="en-US" sz="1400" dirty="0">
                <a:latin typeface="HelvNeue Light for IBM" charset="0"/>
                <a:ea typeface="HelvNeue Light for IBM" charset="0"/>
                <a:cs typeface="HelvNeue Light for IBM" charset="0"/>
              </a:rPr>
              <a:t>Safeguard encrypted data by protecting encryption keys with </a:t>
            </a:r>
            <a:r>
              <a:rPr lang="en-US" sz="1400" dirty="0">
                <a:solidFill>
                  <a:schemeClr val="accent4"/>
                </a:solidFill>
                <a:latin typeface="HelvNeue Medium for IBM" charset="0"/>
                <a:ea typeface="HelvNeue Medium for IBM" charset="0"/>
                <a:cs typeface="HelvNeue Medium for IBM" charset="0"/>
              </a:rPr>
              <a:t>tamper-responding cryptographic hardware</a:t>
            </a:r>
            <a:r>
              <a:rPr lang="en-US" sz="1400" dirty="0">
                <a:latin typeface="HelvNeue Light for IBM" charset="0"/>
                <a:ea typeface="HelvNeue Light for IBM" charset="0"/>
                <a:cs typeface="HelvNeue Light for IBM" charset="0"/>
              </a:rPr>
              <a:t>, designed to meet the certification requirements for FIPS 140-2 Level 4.</a:t>
            </a:r>
          </a:p>
        </p:txBody>
      </p:sp>
      <p:sp>
        <p:nvSpPr>
          <p:cNvPr id="68" name="TextBox 67"/>
          <p:cNvSpPr txBox="1"/>
          <p:nvPr/>
        </p:nvSpPr>
        <p:spPr>
          <a:xfrm>
            <a:off x="3575717" y="3211676"/>
            <a:ext cx="3514164" cy="738664"/>
          </a:xfrm>
          <a:prstGeom prst="rect">
            <a:avLst/>
          </a:prstGeom>
          <a:noFill/>
        </p:spPr>
        <p:txBody>
          <a:bodyPr wrap="square" rtlCol="0">
            <a:spAutoFit/>
          </a:bodyPr>
          <a:lstStyle/>
          <a:p>
            <a:r>
              <a:rPr lang="en-US" sz="1400" dirty="0">
                <a:latin typeface="HelvNeue Light for IBM" charset="0"/>
                <a:ea typeface="HelvNeue Light for IBM" charset="0"/>
                <a:cs typeface="HelvNeue Light for IBM" charset="0"/>
              </a:rPr>
              <a:t>Ensure the availability and security of encrypted data with robust, centralized </a:t>
            </a:r>
            <a:r>
              <a:rPr lang="en-US" sz="1400" dirty="0">
                <a:solidFill>
                  <a:schemeClr val="accent4"/>
                </a:solidFill>
                <a:latin typeface="HelvNeue Medium for IBM" charset="0"/>
                <a:ea typeface="HelvNeue Medium for IBM" charset="0"/>
                <a:cs typeface="HelvNeue Medium for IBM" charset="0"/>
              </a:rPr>
              <a:t>full-lifecycle encryption key management. </a:t>
            </a:r>
          </a:p>
        </p:txBody>
      </p:sp>
      <p:sp>
        <p:nvSpPr>
          <p:cNvPr id="69" name="TextBox 68"/>
          <p:cNvSpPr txBox="1"/>
          <p:nvPr/>
        </p:nvSpPr>
        <p:spPr>
          <a:xfrm>
            <a:off x="5719483" y="2076956"/>
            <a:ext cx="2877671" cy="738664"/>
          </a:xfrm>
          <a:prstGeom prst="rect">
            <a:avLst/>
          </a:prstGeom>
          <a:noFill/>
        </p:spPr>
        <p:txBody>
          <a:bodyPr wrap="square" rtlCol="0">
            <a:spAutoFit/>
          </a:bodyPr>
          <a:lstStyle/>
          <a:p>
            <a:r>
              <a:rPr lang="en-US" sz="1400" dirty="0">
                <a:solidFill>
                  <a:schemeClr val="accent4"/>
                </a:solidFill>
                <a:latin typeface="HelvNeue Medium for IBM" charset="0"/>
                <a:ea typeface="HelvNeue Medium for IBM" charset="0"/>
                <a:cs typeface="HelvNeue Medium for IBM" charset="0"/>
              </a:rPr>
              <a:t>Industry-exclusive protected key encryption </a:t>
            </a:r>
            <a:r>
              <a:rPr lang="en-US" sz="1400" dirty="0">
                <a:latin typeface="HelvNeue Light for IBM" charset="0"/>
                <a:ea typeface="HelvNeue Light for IBM" charset="0"/>
                <a:cs typeface="HelvNeue Light for IBM" charset="0"/>
              </a:rPr>
              <a:t>delivers both high-performance and high-security.</a:t>
            </a:r>
            <a:endParaRPr lang="en-US" sz="1400" dirty="0">
              <a:solidFill>
                <a:schemeClr val="accent4"/>
              </a:solidFill>
              <a:latin typeface="HelvNeue Medium for IBM" charset="0"/>
              <a:ea typeface="HelvNeue Medium for IBM" charset="0"/>
              <a:cs typeface="HelvNeue Medium for IBM" charset="0"/>
            </a:endParaRPr>
          </a:p>
        </p:txBody>
      </p:sp>
    </p:spTree>
    <p:extLst>
      <p:ext uri="{BB962C8B-B14F-4D97-AF65-F5344CB8AC3E}">
        <p14:creationId xmlns:p14="http://schemas.microsoft.com/office/powerpoint/2010/main" val="1507331000"/>
      </p:ext>
    </p:extLst>
  </p:cSld>
  <p:clrMapOvr>
    <a:masterClrMapping/>
  </p:clrMapOvr>
</p:sld>
</file>

<file path=ppt/theme/theme1.xml><?xml version="1.0" encoding="utf-8"?>
<a:theme xmlns:a="http://schemas.openxmlformats.org/drawingml/2006/main" name="IBM z13 - White">
  <a:themeElements>
    <a:clrScheme name="z Systems 2015">
      <a:dk1>
        <a:sysClr val="windowText" lastClr="000000"/>
      </a:dk1>
      <a:lt1>
        <a:sysClr val="window" lastClr="FFFFFF"/>
      </a:lt1>
      <a:dk2>
        <a:srgbClr val="001934"/>
      </a:dk2>
      <a:lt2>
        <a:srgbClr val="EEECE1"/>
      </a:lt2>
      <a:accent1>
        <a:srgbClr val="AB1A86"/>
      </a:accent1>
      <a:accent2>
        <a:srgbClr val="F19027"/>
      </a:accent2>
      <a:accent3>
        <a:srgbClr val="3B0256"/>
      </a:accent3>
      <a:accent4>
        <a:srgbClr val="F04E37"/>
      </a:accent4>
      <a:accent5>
        <a:srgbClr val="7F1C7D"/>
      </a:accent5>
      <a:accent6>
        <a:srgbClr val="7F7F7F"/>
      </a:accent6>
      <a:hlink>
        <a:srgbClr val="F19027"/>
      </a:hlink>
      <a:folHlink>
        <a:srgbClr val="7F7F7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IBM_Mainframe50_template_white_slide">
  <a:themeElements>
    <a:clrScheme name="8_IBM_Mainframe50_template_white_slide 26">
      <a:dk1>
        <a:srgbClr val="000000"/>
      </a:dk1>
      <a:lt1>
        <a:srgbClr val="FFFFFF"/>
      </a:lt1>
      <a:dk2>
        <a:srgbClr val="000000"/>
      </a:dk2>
      <a:lt2>
        <a:srgbClr val="808080"/>
      </a:lt2>
      <a:accent1>
        <a:srgbClr val="83D1F5"/>
      </a:accent1>
      <a:accent2>
        <a:srgbClr val="00649D"/>
      </a:accent2>
      <a:accent3>
        <a:srgbClr val="FFFFFF"/>
      </a:accent3>
      <a:accent4>
        <a:srgbClr val="000000"/>
      </a:accent4>
      <a:accent5>
        <a:srgbClr val="C1E5F9"/>
      </a:accent5>
      <a:accent6>
        <a:srgbClr val="005A8E"/>
      </a:accent6>
      <a:hlink>
        <a:srgbClr val="B8006E"/>
      </a:hlink>
      <a:folHlink>
        <a:srgbClr val="8CC63F"/>
      </a:folHlink>
    </a:clrScheme>
    <a:fontScheme name="8_IBM_Mainframe50_template_white_slide">
      <a:majorFont>
        <a:latin typeface="Arial"/>
        <a:ea typeface="MS PGothic"/>
        <a:cs typeface="Arial"/>
      </a:majorFont>
      <a:minorFont>
        <a:latin typeface="Arial"/>
        <a:ea typeface="MS PGothic"/>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8_IBM_Mainframe50_template_white_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IBM_Mainframe50_template_white_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IBM_Mainframe50_template_white_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IBM_Mainframe50_template_white_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IBM_Mainframe50_template_white_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IBM_Mainframe50_template_white_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IBM_Mainframe50_template_white_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IBM_Mainframe50_template_white_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IBM_Mainframe50_template_white_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IBM_Mainframe50_template_white_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IBM_Mainframe50_template_white_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IBM_Mainframe50_template_white_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8_IBM_Mainframe50_template_white_slid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IBM_Mainframe50_template_white_slide 14">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IBM_Mainframe50_template_white_slide 15">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IBM_Mainframe50_template_white_slide 16">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IBM_Mainframe50_template_white_slide 17">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IBM_Mainframe50_template_white_slide 18">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IBM_Mainframe50_template_white_slide 19">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IBM_Mainframe50_template_white_slide 20">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IBM_Mainframe50_template_white_slide 21">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IBM_Mainframe50_template_white_slide 22">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IBM_Mainframe50_template_white_slide 23">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IBM_Mainframe50_template_white_slide 24">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8_IBM_Mainframe50_template_white_slide 2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99"/>
        </a:hlink>
        <a:folHlink>
          <a:srgbClr val="006699"/>
        </a:folHlink>
      </a:clrScheme>
      <a:clrMap bg1="lt1" tx1="dk1" bg2="lt2" tx2="dk2" accent1="accent1" accent2="accent2" accent3="accent3" accent4="accent4" accent5="accent5" accent6="accent6" hlink="hlink" folHlink="folHlink"/>
    </a:extraClrScheme>
    <a:extraClrScheme>
      <a:clrScheme name="8_IBM_Mainframe50_template_white_slide 26">
        <a:dk1>
          <a:srgbClr val="000000"/>
        </a:dk1>
        <a:lt1>
          <a:srgbClr val="FFFFFF"/>
        </a:lt1>
        <a:dk2>
          <a:srgbClr val="000000"/>
        </a:dk2>
        <a:lt2>
          <a:srgbClr val="808080"/>
        </a:lt2>
        <a:accent1>
          <a:srgbClr val="83D1F5"/>
        </a:accent1>
        <a:accent2>
          <a:srgbClr val="00649D"/>
        </a:accent2>
        <a:accent3>
          <a:srgbClr val="FFFFFF"/>
        </a:accent3>
        <a:accent4>
          <a:srgbClr val="000000"/>
        </a:accent4>
        <a:accent5>
          <a:srgbClr val="C1E5F9"/>
        </a:accent5>
        <a:accent6>
          <a:srgbClr val="005A8E"/>
        </a:accent6>
        <a:hlink>
          <a:srgbClr val="B8006E"/>
        </a:hlink>
        <a:folHlink>
          <a:srgbClr val="8CC63F"/>
        </a:folHlink>
      </a:clrScheme>
      <a:clrMap bg1="lt1" tx1="dk1" bg2="lt2" tx2="dk2" accent1="accent1" accent2="accent2" accent3="accent3" accent4="accent4" accent5="accent5" accent6="accent6" hlink="hlink" folHlink="folHlink"/>
    </a:extraClrScheme>
    <a:extraClrScheme>
      <a:clrScheme name="8_IBM_Mainframe50_template_white_slide 27">
        <a:dk1>
          <a:srgbClr val="808080"/>
        </a:dk1>
        <a:lt1>
          <a:srgbClr val="FFFFFF"/>
        </a:lt1>
        <a:dk2>
          <a:srgbClr val="000000"/>
        </a:dk2>
        <a:lt2>
          <a:srgbClr val="FFFFFF"/>
        </a:lt2>
        <a:accent1>
          <a:srgbClr val="83D1F5"/>
        </a:accent1>
        <a:accent2>
          <a:srgbClr val="00649D"/>
        </a:accent2>
        <a:accent3>
          <a:srgbClr val="AAAAAA"/>
        </a:accent3>
        <a:accent4>
          <a:srgbClr val="DADADA"/>
        </a:accent4>
        <a:accent5>
          <a:srgbClr val="C1E5F9"/>
        </a:accent5>
        <a:accent6>
          <a:srgbClr val="005A8E"/>
        </a:accent6>
        <a:hlink>
          <a:srgbClr val="B8006E"/>
        </a:hlink>
        <a:folHlink>
          <a:srgbClr val="8CC63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BMSecurity_16x10_DefaultTemplate_2016-06-25">
  <a:themeElements>
    <a:clrScheme name="Security">
      <a:dk1>
        <a:srgbClr val="000000"/>
      </a:dk1>
      <a:lt1>
        <a:srgbClr val="FFFFFF"/>
      </a:lt1>
      <a:dk2>
        <a:srgbClr val="00B2EF"/>
      </a:dk2>
      <a:lt2>
        <a:srgbClr val="00649D"/>
      </a:lt2>
      <a:accent1>
        <a:srgbClr val="83D1F5"/>
      </a:accent1>
      <a:accent2>
        <a:srgbClr val="17AF4B"/>
      </a:accent2>
      <a:accent3>
        <a:srgbClr val="8CC63F"/>
      </a:accent3>
      <a:accent4>
        <a:srgbClr val="F04E37"/>
      </a:accent4>
      <a:accent5>
        <a:srgbClr val="F19027"/>
      </a:accent5>
      <a:accent6>
        <a:srgbClr val="FFFF4F"/>
      </a:accent6>
      <a:hlink>
        <a:srgbClr val="00B0DA"/>
      </a:hlink>
      <a:folHlink>
        <a:srgbClr val="7F1C7D"/>
      </a:folHlink>
    </a:clrScheme>
    <a:fontScheme name="IBM Security Strategy 2011 v2.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tx2"/>
          </a:solidFill>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none" rtlCol="0">
        <a:spAutoFit/>
      </a:bodyPr>
      <a:lstStyle>
        <a:defPPr>
          <a:defRPr sz="1600" kern="0" dirty="0" smtClean="0"/>
        </a:defPPr>
      </a:lstStyle>
    </a:txDef>
  </a:objectDefaults>
  <a:extraClrSchemeLst>
    <a:extraClrScheme>
      <a:clrScheme name="IBM_Security 1">
        <a:dk1>
          <a:srgbClr val="000000"/>
        </a:dk1>
        <a:lt1>
          <a:srgbClr val="FFFFFF"/>
        </a:lt1>
        <a:dk2>
          <a:srgbClr val="00B2EF"/>
        </a:dk2>
        <a:lt2>
          <a:srgbClr val="005B7F"/>
        </a:lt2>
        <a:accent1>
          <a:srgbClr val="32BAEC"/>
        </a:accent1>
        <a:accent2>
          <a:srgbClr val="68A400"/>
        </a:accent2>
        <a:accent3>
          <a:srgbClr val="FFFFFF"/>
        </a:accent3>
        <a:accent4>
          <a:srgbClr val="000000"/>
        </a:accent4>
        <a:accent5>
          <a:srgbClr val="ADD9F4"/>
        </a:accent5>
        <a:accent6>
          <a:srgbClr val="5E9400"/>
        </a:accent6>
        <a:hlink>
          <a:srgbClr val="7889FB"/>
        </a:hlink>
        <a:folHlink>
          <a:srgbClr val="7F1C7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on-cover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ustom 12">
      <a:dk1>
        <a:sysClr val="windowText" lastClr="000000"/>
      </a:dk1>
      <a:lt1>
        <a:sysClr val="window" lastClr="FFFFFF"/>
      </a:lt1>
      <a:dk2>
        <a:srgbClr val="1F497D"/>
      </a:dk2>
      <a:lt2>
        <a:srgbClr val="EEECE1"/>
      </a:lt2>
      <a:accent1>
        <a:srgbClr val="00B2EF"/>
      </a:accent1>
      <a:accent2>
        <a:srgbClr val="8CC63F"/>
      </a:accent2>
      <a:accent3>
        <a:srgbClr val="FFCF01"/>
      </a:accent3>
      <a:accent4>
        <a:srgbClr val="F19027"/>
      </a:accent4>
      <a:accent5>
        <a:srgbClr val="F04E37"/>
      </a:accent5>
      <a:accent6>
        <a:srgbClr val="EE3E96"/>
      </a:accent6>
      <a:hlink>
        <a:srgbClr val="008AB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z Systems 2015">
    <a:dk1>
      <a:sysClr val="windowText" lastClr="000000"/>
    </a:dk1>
    <a:lt1>
      <a:sysClr val="window" lastClr="FFFFFF"/>
    </a:lt1>
    <a:dk2>
      <a:srgbClr val="001934"/>
    </a:dk2>
    <a:lt2>
      <a:srgbClr val="EEECE1"/>
    </a:lt2>
    <a:accent1>
      <a:srgbClr val="AB1A86"/>
    </a:accent1>
    <a:accent2>
      <a:srgbClr val="F19027"/>
    </a:accent2>
    <a:accent3>
      <a:srgbClr val="3B0256"/>
    </a:accent3>
    <a:accent4>
      <a:srgbClr val="F04E37"/>
    </a:accent4>
    <a:accent5>
      <a:srgbClr val="7F1C7D"/>
    </a:accent5>
    <a:accent6>
      <a:srgbClr val="7F7F7F"/>
    </a:accent6>
    <a:hlink>
      <a:srgbClr val="F19027"/>
    </a:hlink>
    <a:folHlink>
      <a:srgbClr val="7F7F7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45043</TotalTime>
  <Words>6105</Words>
  <Application>Microsoft Office PowerPoint</Application>
  <PresentationFormat>On-screen Show (16:9)</PresentationFormat>
  <Paragraphs>963</Paragraphs>
  <Slides>53</Slides>
  <Notes>18</Notes>
  <HiddenSlides>0</HiddenSlides>
  <MMClips>0</MMClips>
  <ScaleCrop>false</ScaleCrop>
  <HeadingPairs>
    <vt:vector size="6" baseType="variant">
      <vt:variant>
        <vt:lpstr>Fonts Used</vt:lpstr>
      </vt:variant>
      <vt:variant>
        <vt:i4>26</vt:i4>
      </vt:variant>
      <vt:variant>
        <vt:lpstr>Theme</vt:lpstr>
      </vt:variant>
      <vt:variant>
        <vt:i4>5</vt:i4>
      </vt:variant>
      <vt:variant>
        <vt:lpstr>Slide Titles</vt:lpstr>
      </vt:variant>
      <vt:variant>
        <vt:i4>53</vt:i4>
      </vt:variant>
    </vt:vector>
  </HeadingPairs>
  <TitlesOfParts>
    <vt:vector size="84" baseType="lpstr">
      <vt:lpstr>MS PGothic</vt:lpstr>
      <vt:lpstr>MS PGothic</vt:lpstr>
      <vt:lpstr>宋体</vt:lpstr>
      <vt:lpstr>宋体</vt:lpstr>
      <vt:lpstr>Arial</vt:lpstr>
      <vt:lpstr>Calibri</vt:lpstr>
      <vt:lpstr>Calibri Light</vt:lpstr>
      <vt:lpstr>Cambria</vt:lpstr>
      <vt:lpstr>Gill Sans</vt:lpstr>
      <vt:lpstr>Helvetica Light</vt:lpstr>
      <vt:lpstr>Helvetica Neue</vt:lpstr>
      <vt:lpstr>HelvNeue Bold for IBM</vt:lpstr>
      <vt:lpstr>HelvNeue Light for IBM</vt:lpstr>
      <vt:lpstr>HelvNeue Light Italic for IBM</vt:lpstr>
      <vt:lpstr>HelvNeue Medium for IBM</vt:lpstr>
      <vt:lpstr>HelvNeue Medium Italic for IBM</vt:lpstr>
      <vt:lpstr>IBM Plex Sans</vt:lpstr>
      <vt:lpstr>Lubalin Book for IBM</vt:lpstr>
      <vt:lpstr>Lubalin Demi for IBM</vt:lpstr>
      <vt:lpstr>Mangal</vt:lpstr>
      <vt:lpstr>StarSymbol</vt:lpstr>
      <vt:lpstr>Symbol</vt:lpstr>
      <vt:lpstr>Tahoma</vt:lpstr>
      <vt:lpstr>Times New Roman</vt:lpstr>
      <vt:lpstr>Wingdings</vt:lpstr>
      <vt:lpstr>ヒラギノ角ゴ ProN W3</vt:lpstr>
      <vt:lpstr>IBM z13 - White</vt:lpstr>
      <vt:lpstr>8_IBM_Mainframe50_template_white_slide</vt:lpstr>
      <vt:lpstr>IBMSecurity_16x10_DefaultTemplate_2016-06-25</vt:lpstr>
      <vt:lpstr>Non-cover page</vt:lpstr>
      <vt:lpstr>Office Theme</vt:lpstr>
      <vt:lpstr>IBM z14 / Pervasive Encryption</vt:lpstr>
      <vt:lpstr>Trademarks</vt:lpstr>
      <vt:lpstr>IBM Z: Designed for Trusted Digital Experiences</vt:lpstr>
      <vt:lpstr>Data protection and compliance are business imperatives </vt:lpstr>
      <vt:lpstr>A Paradigm Shift From selective encryption to pervasive encryption</vt:lpstr>
      <vt:lpstr>PowerPoint Presentation</vt:lpstr>
      <vt:lpstr>PowerPoint Presentation</vt:lpstr>
      <vt:lpstr>PowerPoint Presentation</vt:lpstr>
      <vt:lpstr>PowerPoint Presentation</vt:lpstr>
      <vt:lpstr>PowerPoint Presentation</vt:lpstr>
      <vt:lpstr>IBM Z pervasive encryption Technical Foundation</vt:lpstr>
      <vt:lpstr>Pervasive Encryption with IBM z Systems Enabled through full-stack platform integration </vt:lpstr>
      <vt:lpstr>Pervasive Encryption with IBM z Systems</vt:lpstr>
      <vt:lpstr>z14 Integrated Cryptographic Hardware</vt:lpstr>
      <vt:lpstr>Data Protection // z/OS Dataset Encryption </vt:lpstr>
      <vt:lpstr>Data Protection // Coupling Facility Encryption</vt:lpstr>
      <vt:lpstr>Data Protection // z/OS Network Security</vt:lpstr>
      <vt:lpstr>Data Protection // Linux on z File Encryption</vt:lpstr>
      <vt:lpstr>Data Protection // Linux on z Network Security</vt:lpstr>
      <vt:lpstr>Data Protection // Secure Service Container</vt:lpstr>
      <vt:lpstr>Data Protection // z/VM Encrypted Paging</vt:lpstr>
      <vt:lpstr>Data Protection // z/TPF Transparent Database Encryption </vt:lpstr>
      <vt:lpstr>zSecure 2.3 Pervasive Encryption Support</vt:lpstr>
      <vt:lpstr>Estimating CPU Cost of Data Protection</vt:lpstr>
      <vt:lpstr>IBM Z pervasive encryption  Considerations</vt:lpstr>
      <vt:lpstr>Multiple Layers of Encryption Robust data protection</vt:lpstr>
      <vt:lpstr>Data Protection // Existing Disk Encryption</vt:lpstr>
      <vt:lpstr>Multiple layers of encryption for data at-rest Robust data protection</vt:lpstr>
      <vt:lpstr>Multiple layers of encryption for data at-rest Robust data protection</vt:lpstr>
      <vt:lpstr>Multiple layers of encryption for data at-rest Robust data protection</vt:lpstr>
      <vt:lpstr>Multiple layers of encryption for data at-rest Robust data protection</vt:lpstr>
      <vt:lpstr>Compression and Encryption</vt:lpstr>
      <vt:lpstr>z/OS data set encryption – High Level Steps </vt:lpstr>
      <vt:lpstr>CF Data Encryption – High Level Steps</vt:lpstr>
      <vt:lpstr>Naming Conventions &amp; Granular Access Control</vt:lpstr>
      <vt:lpstr>Enterprise Key Management Considerations Encryption of data at enterprise scale requires robust key management</vt:lpstr>
      <vt:lpstr>IBM Key Management Landscape…</vt:lpstr>
      <vt:lpstr>High Availability Key Management Considerations ICSF Parallel Sysplex Enablement</vt:lpstr>
      <vt:lpstr>Disaster Recovery Key Management Considerations</vt:lpstr>
      <vt:lpstr>Protecting data at the core of the enterprise Encryption is the solid foundation of a layered cybersecurity strategy</vt:lpstr>
      <vt:lpstr>IBM z14: Designed for Trusted Digital Experiences</vt:lpstr>
      <vt:lpstr>IBM Z pervasive encryption  Backup - Use Cases</vt:lpstr>
      <vt:lpstr>Encrypt data in core business applications  </vt:lpstr>
      <vt:lpstr>Protect unstructured data objects</vt:lpstr>
      <vt:lpstr>Protect Archived Transactional Logs</vt:lpstr>
      <vt:lpstr>Reduce the threat from within</vt:lpstr>
      <vt:lpstr>Meet audit and compliance obligations</vt:lpstr>
      <vt:lpstr>IBM Z pervasive encryption  Backup - Software Rollout</vt:lpstr>
      <vt:lpstr>z/OS Data Set Encryption</vt:lpstr>
      <vt:lpstr>z/OS Data Set Encryption</vt:lpstr>
      <vt:lpstr>CF Encryption</vt:lpstr>
      <vt:lpstr>z/OS Communications Server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Celeste Bishop</dc:creator>
  <cp:lastModifiedBy>ADMINIBM</cp:lastModifiedBy>
  <cp:revision>374</cp:revision>
  <cp:lastPrinted>2017-07-25T07:22:45Z</cp:lastPrinted>
  <dcterms:created xsi:type="dcterms:W3CDTF">2014-06-30T17:43:58Z</dcterms:created>
  <dcterms:modified xsi:type="dcterms:W3CDTF">2017-08-03T00:16:27Z</dcterms:modified>
</cp:coreProperties>
</file>