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57D"/>
    <a:srgbClr val="7030A0"/>
    <a:srgbClr val="E20000"/>
    <a:srgbClr val="647D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9" autoAdjust="0"/>
  </p:normalViewPr>
  <p:slideViewPr>
    <p:cSldViewPr>
      <p:cViewPr>
        <p:scale>
          <a:sx n="80" d="100"/>
          <a:sy n="80" d="100"/>
        </p:scale>
        <p:origin x="-1044" y="-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5B67B-C801-47D4-938C-850FEB9A88D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575B4-07D1-47B2-A994-30497F6EE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19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575B4-07D1-47B2-A994-30497F6EE3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2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50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07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48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98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38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1"/>
            <a:ext cx="444246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1"/>
            <a:ext cx="444246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50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72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8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93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7"/>
            <a:ext cx="5622926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7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01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34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AD28A-BC06-44AB-92D1-B94295907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B876-9C30-441F-B916-16E34DB75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4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hyperlink" Target="http://www-03.ibm.com/systems/storage/flash/ecosyst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://www-03.ibm.com/systems/storage/flash/840/" TargetMode="External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12" descr="11July2013_0005_FlashSystem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93" t="58087"/>
          <a:stretch>
            <a:fillRect/>
          </a:stretch>
        </p:blipFill>
        <p:spPr bwMode="auto">
          <a:xfrm>
            <a:off x="8571050" y="6400800"/>
            <a:ext cx="1487350" cy="136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22329"/>
            <a:ext cx="7586201" cy="487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Effective file management with IBM</a:t>
            </a:r>
            <a:r>
              <a:rPr lang="en-US" sz="2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FlashSystem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™ and IBM</a:t>
            </a:r>
            <a:r>
              <a:rPr lang="en-US" sz="2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Storwize</a:t>
            </a:r>
            <a:r>
              <a:rPr lang="en-US" sz="2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V7000 Unified 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7" descr="11July2013_0005_FlashSyste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93" t="90318" b="6306"/>
          <a:stretch>
            <a:fillRect/>
          </a:stretch>
        </p:blipFill>
        <p:spPr bwMode="auto">
          <a:xfrm>
            <a:off x="117368" y="792254"/>
            <a:ext cx="9783680" cy="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80258"/>
            <a:ext cx="788572" cy="2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729" y="4031313"/>
            <a:ext cx="3098463" cy="875557"/>
          </a:xfrm>
          <a:prstGeom prst="rect">
            <a:avLst/>
          </a:prstGeom>
        </p:spPr>
      </p:pic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5846438" y="2286000"/>
            <a:ext cx="3710655" cy="1191363"/>
            <a:chOff x="4555867" y="1890713"/>
            <a:chExt cx="4526221" cy="1943100"/>
          </a:xfrm>
        </p:grpSpPr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5410200" y="1890713"/>
              <a:ext cx="3671888" cy="1943100"/>
              <a:chOff x="3408" y="1104"/>
              <a:chExt cx="2313" cy="1224"/>
            </a:xfrm>
          </p:grpSpPr>
          <p:pic>
            <p:nvPicPr>
              <p:cNvPr id="34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1104"/>
                <a:ext cx="2313" cy="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11"/>
              <p:cNvSpPr txBox="1">
                <a:spLocks noChangeArrowheads="1"/>
              </p:cNvSpPr>
              <p:nvPr/>
            </p:nvSpPr>
            <p:spPr bwMode="auto">
              <a:xfrm>
                <a:off x="3809" y="1321"/>
                <a:ext cx="318" cy="1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1" tIns="45716" rIns="91431" bIns="45716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9pPr>
              </a:lstStyle>
              <a:p>
                <a:r>
                  <a:rPr lang="en-US" sz="300">
                    <a:solidFill>
                      <a:schemeClr val="bg1"/>
                    </a:solidFill>
                  </a:rPr>
                  <a:t>V7000 Unified</a:t>
                </a:r>
              </a:p>
            </p:txBody>
          </p:sp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3809" y="1714"/>
                <a:ext cx="318" cy="1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1" tIns="45716" rIns="91431" bIns="45716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9pPr>
              </a:lstStyle>
              <a:p>
                <a:r>
                  <a:rPr lang="en-US" sz="300">
                    <a:solidFill>
                      <a:schemeClr val="bg1"/>
                    </a:solidFill>
                  </a:rPr>
                  <a:t>V7000 Unified</a:t>
                </a:r>
              </a:p>
            </p:txBody>
          </p:sp>
        </p:grp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4555867" y="2520297"/>
              <a:ext cx="45882" cy="53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60" tIns="18260" rIns="18260" bIns="18260">
              <a:spAutoFit/>
            </a:bodyPr>
            <a:lstStyle>
              <a:lvl1pPr marL="114300" indent="-1143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bg1"/>
                </a:buClr>
                <a:buFont typeface="Wingdings" charset="0"/>
                <a:buNone/>
              </a:pPr>
              <a:endParaRPr lang="en-US" dirty="0"/>
            </a:p>
          </p:txBody>
        </p:sp>
      </p:grpSp>
      <p:sp>
        <p:nvSpPr>
          <p:cNvPr id="49" name="TextBox 11"/>
          <p:cNvSpPr txBox="1">
            <a:spLocks noChangeArrowheads="1"/>
          </p:cNvSpPr>
          <p:nvPr/>
        </p:nvSpPr>
        <p:spPr bwMode="auto">
          <a:xfrm>
            <a:off x="1163206" y="4031436"/>
            <a:ext cx="479941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2713" indent="-112713" algn="l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600" b="0" dirty="0" smtClean="0">
                <a:latin typeface="+mj-lt"/>
              </a:rPr>
              <a:t>IBM </a:t>
            </a:r>
            <a:r>
              <a:rPr lang="en-US" altLang="en-US" sz="1600" b="0" dirty="0" err="1" smtClean="0">
                <a:latin typeface="+mj-lt"/>
              </a:rPr>
              <a:t>Storwize</a:t>
            </a:r>
            <a:r>
              <a:rPr lang="en-US" altLang="en-US" sz="1600" b="0" dirty="0" smtClean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V7000U </a:t>
            </a:r>
            <a:r>
              <a:rPr lang="en-US" altLang="en-US" sz="1600" dirty="0" smtClean="0">
                <a:latin typeface="+mj-lt"/>
              </a:rPr>
              <a:t> is an enterprise-class </a:t>
            </a:r>
            <a:r>
              <a:rPr lang="en-US" altLang="en-US" sz="1600" dirty="0">
                <a:latin typeface="+mj-lt"/>
              </a:rPr>
              <a:t>storage systems that </a:t>
            </a:r>
            <a:r>
              <a:rPr lang="en-US" altLang="en-US" sz="1600" dirty="0" smtClean="0">
                <a:latin typeface="+mj-lt"/>
              </a:rPr>
              <a:t>provides </a:t>
            </a:r>
            <a:r>
              <a:rPr lang="en-US" altLang="en-US" sz="1600" dirty="0">
                <a:latin typeface="+mj-lt"/>
              </a:rPr>
              <a:t>the foundation for implementing an effective storage </a:t>
            </a:r>
            <a:r>
              <a:rPr lang="en-US" altLang="en-US" sz="1600" dirty="0" smtClean="0">
                <a:latin typeface="+mj-lt"/>
              </a:rPr>
              <a:t>infrastructure. </a:t>
            </a:r>
          </a:p>
          <a:p>
            <a:pPr marL="344488" indent="-1778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1400" dirty="0" smtClean="0">
                <a:latin typeface="+mj-lt"/>
              </a:rPr>
              <a:t>Fully </a:t>
            </a:r>
            <a:r>
              <a:rPr lang="en-US" altLang="en-US" sz="1400" dirty="0">
                <a:latin typeface="+mj-lt"/>
              </a:rPr>
              <a:t>integrated user interface for block &amp; file data simplifies management</a:t>
            </a:r>
          </a:p>
          <a:p>
            <a:pPr marL="344488" indent="-1778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1400" dirty="0" smtClean="0">
                <a:latin typeface="+mj-lt"/>
              </a:rPr>
              <a:t>Enterprise feature capabilities such as </a:t>
            </a:r>
            <a:r>
              <a:rPr lang="en-US" sz="1400" i="1" dirty="0" smtClean="0">
                <a:latin typeface="+mj-lt"/>
                <a:cs typeface="Arial" pitchFamily="34" charset="0"/>
              </a:rPr>
              <a:t>Thin Provisioning, Easy Tier®, and Real-time Compression™</a:t>
            </a:r>
            <a:endParaRPr lang="en-US" sz="1400" dirty="0" smtClean="0">
              <a:latin typeface="+mj-lt"/>
              <a:cs typeface="Arial" pitchFamily="34" charset="0"/>
            </a:endParaRPr>
          </a:p>
          <a:p>
            <a:pPr marL="344488" lvl="8" indent="-177800" defTabSz="739775">
              <a:spcBef>
                <a:spcPts val="350"/>
              </a:spcBef>
              <a:buClr>
                <a:schemeClr val="accent2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latin typeface="+mj-lt"/>
                <a:cs typeface="Arial" pitchFamily="34" charset="0"/>
              </a:rPr>
              <a:t>Active </a:t>
            </a:r>
            <a:r>
              <a:rPr lang="en-US" sz="1400" dirty="0">
                <a:latin typeface="+mj-lt"/>
                <a:cs typeface="Arial" pitchFamily="34" charset="0"/>
              </a:rPr>
              <a:t>Cloud Engine - technology delivers automated storage efficiency </a:t>
            </a:r>
            <a:r>
              <a:rPr lang="en-US" sz="1400" dirty="0" smtClean="0">
                <a:latin typeface="+mj-lt"/>
                <a:cs typeface="Arial" pitchFamily="34" charset="0"/>
              </a:rPr>
              <a:t>capabilities</a:t>
            </a:r>
          </a:p>
          <a:p>
            <a:pPr marL="344488" lvl="8" indent="-177800" defTabSz="739775">
              <a:spcBef>
                <a:spcPts val="350"/>
              </a:spcBef>
              <a:buClr>
                <a:schemeClr val="accent2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+mj-lt"/>
                <a:cs typeface="Arial" pitchFamily="34" charset="0"/>
              </a:rPr>
              <a:t>Built-in IBM Tivoli Storage Manager client simplifies backup to TSM </a:t>
            </a:r>
            <a:r>
              <a:rPr lang="en-US" sz="1400" dirty="0" smtClean="0">
                <a:latin typeface="+mj-lt"/>
                <a:cs typeface="Arial" pitchFamily="34" charset="0"/>
              </a:rPr>
              <a:t>server</a:t>
            </a:r>
          </a:p>
          <a:p>
            <a:pPr marL="0" lvl="5" indent="0" defTabSz="739775">
              <a:spcBef>
                <a:spcPts val="350"/>
              </a:spcBef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endParaRPr lang="en-US" sz="1400" dirty="0">
              <a:latin typeface="+mj-lt"/>
              <a:cs typeface="Arial" pitchFamily="34" charset="0"/>
            </a:endParaRPr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247616" y="3734395"/>
            <a:ext cx="3641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IBM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Storwize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V7000U 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816" y="1676400"/>
            <a:ext cx="5410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889FB"/>
              </a:buClr>
            </a:pPr>
            <a:r>
              <a:rPr lang="en-US" b="1" dirty="0" smtClean="0"/>
              <a:t>Why IBM </a:t>
            </a:r>
            <a:r>
              <a:rPr lang="en-US" b="1" dirty="0" err="1" smtClean="0"/>
              <a:t>FlashSystem</a:t>
            </a:r>
            <a:r>
              <a:rPr lang="en-US" b="1" dirty="0" smtClean="0"/>
              <a:t> with IBM </a:t>
            </a:r>
            <a:r>
              <a:rPr lang="en-US" b="1" dirty="0" err="1" smtClean="0"/>
              <a:t>Storwize</a:t>
            </a:r>
            <a:r>
              <a:rPr lang="en-US" b="1" dirty="0" smtClean="0"/>
              <a:t> V7000U</a:t>
            </a:r>
          </a:p>
          <a:p>
            <a:pPr marL="511175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Provides </a:t>
            </a:r>
            <a:r>
              <a:rPr lang="en-US" sz="1400" dirty="0"/>
              <a:t>greater flexibility for provisioning of storage resources and improves overall capacity utilization</a:t>
            </a:r>
          </a:p>
          <a:p>
            <a:pPr marL="511175" indent="-285750">
              <a:buFont typeface="Courier New" panose="02070309020205020404" pitchFamily="49" charset="0"/>
              <a:buChar char="o"/>
            </a:pPr>
            <a:r>
              <a:rPr lang="en-US" sz="1400" dirty="0"/>
              <a:t>Unified console simplifies storage administration with a single user interface and common CLI</a:t>
            </a:r>
          </a:p>
          <a:p>
            <a:pPr marL="511175" indent="-285750">
              <a:buFont typeface="Courier New" panose="02070309020205020404" pitchFamily="49" charset="0"/>
              <a:buChar char="o"/>
            </a:pPr>
            <a:r>
              <a:rPr lang="en-US" sz="1400" dirty="0"/>
              <a:t>Enables deployment of a broad set of applications from within a single storage system, especially in shared storage environments</a:t>
            </a:r>
          </a:p>
          <a:p>
            <a:pPr marL="511175" indent="-285750">
              <a:buFont typeface="Courier New" panose="02070309020205020404" pitchFamily="49" charset="0"/>
              <a:buChar char="o"/>
            </a:pPr>
            <a:r>
              <a:rPr lang="en-US" sz="1400" dirty="0"/>
              <a:t>Performance Acceleration of Major File Applications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2075" y="4948223"/>
            <a:ext cx="1262770" cy="1343771"/>
            <a:chOff x="7107274" y="1148375"/>
            <a:chExt cx="1288541" cy="1371195"/>
          </a:xfrm>
        </p:grpSpPr>
        <p:pic>
          <p:nvPicPr>
            <p:cNvPr id="79" name="Picture 4" descr="C:\Users\IBM_ADMIN\Documents\Strategy\Storwize\Academy\single_gear_8792(6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119714">
              <a:off x="7107274" y="1148375"/>
              <a:ext cx="1288541" cy="1260657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Content Placeholder 1"/>
            <p:cNvSpPr txBox="1">
              <a:spLocks/>
            </p:cNvSpPr>
            <p:nvPr/>
          </p:nvSpPr>
          <p:spPr bwMode="auto">
            <a:xfrm>
              <a:off x="7202109" y="1569565"/>
              <a:ext cx="1054411" cy="20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714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04E37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51593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04E37"/>
                </a:buClr>
                <a:buChar char="–"/>
                <a:defRPr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2pPr>
              <a:lvl3pPr marL="742950" indent="-1127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04E37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FontTx/>
                <a:buNone/>
                <a:defRPr/>
              </a:pPr>
              <a:r>
                <a:rPr lang="en-GB" sz="600" b="1" kern="0" dirty="0" smtClean="0">
                  <a:solidFill>
                    <a:srgbClr val="FF0000"/>
                  </a:solidFill>
                </a:rPr>
                <a:t>IT Admin</a:t>
              </a:r>
            </a:p>
            <a:p>
              <a:pPr marL="0" indent="0" algn="ctr">
                <a:buFontTx/>
                <a:buNone/>
                <a:defRPr/>
              </a:pPr>
              <a:r>
                <a:rPr lang="en-GB" sz="600" b="1" kern="0" dirty="0" smtClean="0">
                  <a:solidFill>
                    <a:srgbClr val="FF0000"/>
                  </a:solidFill>
                </a:rPr>
                <a:t>Optimized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97800" y="1368826"/>
              <a:ext cx="868809" cy="1150744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5457520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GB" sz="700" b="1" dirty="0">
                  <a:solidFill>
                    <a:srgbClr val="FF0000"/>
                  </a:solidFill>
                  <a:latin typeface="Arial" charset="0"/>
                  <a:ea typeface="MS PGothic" charset="0"/>
                  <a:cs typeface="MS PGothic" charset="0"/>
                </a:rPr>
                <a:t>EASY</a:t>
              </a: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331" y="5841708"/>
            <a:ext cx="1262770" cy="1445929"/>
            <a:chOff x="7931659" y="701807"/>
            <a:chExt cx="1288541" cy="1475438"/>
          </a:xfrm>
        </p:grpSpPr>
        <p:pic>
          <p:nvPicPr>
            <p:cNvPr id="81" name="Picture 3" descr="C:\Users\IBM_ADMIN\Documents\Strategy\Storwize\Academy\single_gear_8792(7)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7931659" y="701807"/>
              <a:ext cx="1288541" cy="1260657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Content Placeholder 1"/>
            <p:cNvSpPr txBox="1">
              <a:spLocks/>
            </p:cNvSpPr>
            <p:nvPr/>
          </p:nvSpPr>
          <p:spPr bwMode="auto">
            <a:xfrm>
              <a:off x="8017813" y="1125296"/>
              <a:ext cx="1118360" cy="20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714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04E37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51593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04E37"/>
                </a:buClr>
                <a:buChar char="–"/>
                <a:defRPr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2pPr>
              <a:lvl3pPr marL="742950" indent="-1127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04E37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FontTx/>
                <a:buNone/>
                <a:defRPr/>
              </a:pPr>
              <a:r>
                <a:rPr lang="en-GB" sz="600" b="1" kern="0" dirty="0" smtClean="0">
                  <a:solidFill>
                    <a:srgbClr val="7030A0"/>
                  </a:solidFill>
                </a:rPr>
                <a:t>24x7</a:t>
              </a:r>
            </a:p>
            <a:p>
              <a:pPr marL="0" indent="0" algn="ctr">
                <a:buFontTx/>
                <a:buNone/>
                <a:defRPr/>
              </a:pPr>
              <a:r>
                <a:rPr lang="en-GB" sz="600" b="1" kern="0" dirty="0" smtClean="0">
                  <a:solidFill>
                    <a:srgbClr val="7030A0"/>
                  </a:solidFill>
                </a:rPr>
                <a:t>Delivery</a:t>
              </a:r>
              <a:endParaRPr lang="en-GB" sz="600" b="1" kern="0" dirty="0">
                <a:solidFill>
                  <a:srgbClr val="7030A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142565" y="921003"/>
              <a:ext cx="868809" cy="1256242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6901097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GB" sz="700" b="1" dirty="0">
                  <a:solidFill>
                    <a:srgbClr val="7030A0"/>
                  </a:solidFill>
                  <a:latin typeface="Arial" charset="0"/>
                  <a:ea typeface="MS PGothic" charset="0"/>
                  <a:cs typeface="MS PGothic" charset="0"/>
                </a:rPr>
                <a:t>DEPENDABLE</a:t>
              </a: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95216" y="4039196"/>
            <a:ext cx="1262770" cy="1338903"/>
            <a:chOff x="6247231" y="701807"/>
            <a:chExt cx="1288541" cy="1366228"/>
          </a:xfrm>
        </p:grpSpPr>
        <p:pic>
          <p:nvPicPr>
            <p:cNvPr id="80" name="Picture 5" descr="C:\Users\IBM_ADMIN\Documents\Strategy\Storwize\Academy\single_gear_8792(5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231" y="701807"/>
              <a:ext cx="1288541" cy="1260657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6445867" y="917291"/>
              <a:ext cx="868809" cy="1150744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7047715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GB" sz="700" b="1" dirty="0">
                  <a:solidFill>
                    <a:srgbClr val="FF6600"/>
                  </a:solidFill>
                  <a:latin typeface="Arial" charset="0"/>
                  <a:ea typeface="MS PGothic" charset="0"/>
                  <a:cs typeface="MS PGothic" charset="0"/>
                </a:rPr>
                <a:t>EFFICIENT</a:t>
              </a:r>
            </a:p>
          </p:txBody>
        </p:sp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>
              <a:off x="6337588" y="1095229"/>
              <a:ext cx="1075403" cy="25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altLang="en-US" sz="500" b="1" dirty="0" smtClean="0">
                  <a:solidFill>
                    <a:srgbClr val="FF6600"/>
                  </a:solidFill>
                </a:rPr>
                <a:t>Maximize</a:t>
              </a:r>
              <a:endParaRPr lang="en-GB" altLang="en-US" sz="500" b="1" dirty="0">
                <a:solidFill>
                  <a:srgbClr val="FF6600"/>
                </a:solidFill>
              </a:endParaRPr>
            </a:p>
            <a:p>
              <a:pPr algn="ctr" eaLnBrk="1" hangingPunct="1"/>
              <a:r>
                <a:rPr lang="en-GB" altLang="en-US" sz="500" b="1" dirty="0">
                  <a:solidFill>
                    <a:srgbClr val="FF6600"/>
                  </a:solidFill>
                </a:rPr>
                <a:t>Data Storage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05584" y="5189030"/>
            <a:ext cx="3492751" cy="707886"/>
          </a:xfrm>
          <a:prstGeom prst="rect">
            <a:avLst/>
          </a:prstGeom>
          <a:solidFill>
            <a:srgbClr val="5725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NOW File </a:t>
            </a:r>
            <a:r>
              <a:rPr lang="en-US" sz="2000" b="1" dirty="0">
                <a:solidFill>
                  <a:schemeClr val="bg1"/>
                </a:solidFill>
              </a:rPr>
              <a:t>protocol (NFS/CIFS) Access for </a:t>
            </a:r>
            <a:r>
              <a:rPr lang="en-US" sz="2000" b="1" dirty="0" err="1">
                <a:solidFill>
                  <a:schemeClr val="bg1"/>
                </a:solidFill>
              </a:rPr>
              <a:t>FlashSystem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Storage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16" y="6817686"/>
            <a:ext cx="817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5"/>
            <a:r>
              <a:rPr lang="en-US" altLang="en-US" sz="1600" b="1" dirty="0"/>
              <a:t>IBM </a:t>
            </a:r>
            <a:r>
              <a:rPr lang="en-US" altLang="en-US" sz="1600" b="1" dirty="0" err="1" smtClean="0"/>
              <a:t>FlashSystem</a:t>
            </a:r>
            <a:r>
              <a:rPr lang="en-US" altLang="en-US" sz="1600" b="1" dirty="0" smtClean="0"/>
              <a:t> </a:t>
            </a:r>
            <a:r>
              <a:rPr lang="en-US" altLang="en-US" sz="1600" b="1" dirty="0"/>
              <a:t>adds Extreme Performance with IBM </a:t>
            </a:r>
            <a:r>
              <a:rPr lang="en-US" altLang="en-US" sz="1600" b="1" dirty="0" err="1"/>
              <a:t>MicroLatency</a:t>
            </a:r>
            <a:r>
              <a:rPr lang="en-US" altLang="en-US" sz="1600" b="1" dirty="0"/>
              <a:t>™, Macro Efficiency, and Enterprise Reliability to your File System infrastructure through IBM </a:t>
            </a:r>
            <a:r>
              <a:rPr lang="en-US" altLang="en-US" sz="1600" b="1" dirty="0" err="1"/>
              <a:t>Storewize</a:t>
            </a:r>
            <a:r>
              <a:rPr lang="en-US" altLang="en-US" sz="1600" b="1" dirty="0"/>
              <a:t> V7000 </a:t>
            </a:r>
            <a:r>
              <a:rPr lang="en-US" altLang="en-US" sz="1600" b="1" dirty="0" smtClean="0"/>
              <a:t>Unified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81800" y="198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ea typeface="ＭＳ Ｐゴシック" pitchFamily="34" charset="-128"/>
              </a:rPr>
              <a:t>IBM </a:t>
            </a:r>
            <a:r>
              <a:rPr lang="en-US" b="1" dirty="0" err="1">
                <a:latin typeface="Calibri" pitchFamily="34" charset="0"/>
                <a:ea typeface="ＭＳ Ｐゴシック" pitchFamily="34" charset="-128"/>
              </a:rPr>
              <a:t>Storwize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 V7000U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70862" y="3733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ＭＳ Ｐゴシック" pitchFamily="34" charset="-128"/>
              </a:rPr>
              <a:t>IBM </a:t>
            </a:r>
            <a:r>
              <a:rPr lang="en-US" b="1" dirty="0" err="1" smtClean="0">
                <a:latin typeface="Calibri" pitchFamily="34" charset="0"/>
                <a:ea typeface="ＭＳ Ｐゴシック" pitchFamily="34" charset="-128"/>
              </a:rPr>
              <a:t>FlashSystem</a:t>
            </a:r>
            <a:r>
              <a:rPr lang="en-US" b="1" dirty="0" smtClean="0">
                <a:latin typeface="Calibri" pitchFamily="34" charset="0"/>
                <a:ea typeface="ＭＳ Ｐゴシック" pitchFamily="34" charset="-128"/>
              </a:rPr>
              <a:t> 840</a:t>
            </a:r>
            <a:endParaRPr lang="en-US" b="1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24000" y="1066800"/>
            <a:ext cx="3167062" cy="368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Extreme Performance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5334000" y="1066800"/>
            <a:ext cx="3167062" cy="368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Unified File &amp; Block Access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4693467" y="1074738"/>
            <a:ext cx="68580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2000" dirty="0">
                <a:solidFill>
                  <a:srgbClr val="57257D"/>
                </a:solidFill>
                <a:latin typeface="Arial" pitchFamily="34" charset="0"/>
                <a:cs typeface="Arial" pitchFamily="34" charset="0"/>
              </a:rPr>
              <a:t>with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9428" y="7526179"/>
            <a:ext cx="769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For more information </a:t>
            </a:r>
            <a:r>
              <a:rPr lang="en-US" sz="1000" dirty="0"/>
              <a:t>visit </a:t>
            </a:r>
            <a:r>
              <a:rPr lang="en-US" sz="1000" dirty="0">
                <a:hlinkClick r:id="rId11"/>
              </a:rPr>
              <a:t>http://www-03.ibm.com/systems/storage/flash/840</a:t>
            </a:r>
            <a:r>
              <a:rPr lang="en-US" sz="1000" dirty="0" smtClean="0">
                <a:hlinkClick r:id="rId11"/>
              </a:rPr>
              <a:t>/</a:t>
            </a:r>
            <a:r>
              <a:rPr lang="en-US" sz="1000" dirty="0"/>
              <a:t> or </a:t>
            </a:r>
            <a:r>
              <a:rPr lang="en-US" sz="1000" dirty="0">
                <a:hlinkClick r:id="rId12"/>
              </a:rPr>
              <a:t>http://www-03.ibm.com/systems/storage/flash/ecosystem</a:t>
            </a:r>
            <a:r>
              <a:rPr lang="en-US" sz="1000" dirty="0" smtClean="0">
                <a:hlinkClick r:id="rId12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1096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222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ADMINIBM</dc:creator>
  <cp:lastModifiedBy>ADMINIBM</cp:lastModifiedBy>
  <cp:revision>102</cp:revision>
  <dcterms:created xsi:type="dcterms:W3CDTF">2013-05-23T15:50:55Z</dcterms:created>
  <dcterms:modified xsi:type="dcterms:W3CDTF">2014-08-28T17:33:54Z</dcterms:modified>
</cp:coreProperties>
</file>