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handoutMasterIdLst>
    <p:handoutMasterId r:id="rId19"/>
  </p:handoutMasterIdLst>
  <p:sldIdLst>
    <p:sldId id="257" r:id="rId2"/>
    <p:sldId id="299" r:id="rId3"/>
    <p:sldId id="287" r:id="rId4"/>
    <p:sldId id="300" r:id="rId5"/>
    <p:sldId id="284" r:id="rId6"/>
    <p:sldId id="259" r:id="rId7"/>
    <p:sldId id="282" r:id="rId8"/>
    <p:sldId id="290" r:id="rId9"/>
    <p:sldId id="291" r:id="rId10"/>
    <p:sldId id="298" r:id="rId11"/>
    <p:sldId id="302" r:id="rId12"/>
    <p:sldId id="303" r:id="rId13"/>
    <p:sldId id="304" r:id="rId14"/>
    <p:sldId id="306" r:id="rId15"/>
    <p:sldId id="307" r:id="rId16"/>
    <p:sldId id="308"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BM" initials="IBM" lastIdx="1" clrIdx="0">
    <p:extLst/>
  </p:cmAuthor>
  <p:cmAuthor id="2" name="Tyler Johnson" initials="" lastIdx="0" clrIdx="1"/>
  <p:cmAuthor id="3" name="Sara Richardson" initials="SER" lastIdx="7"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03"/>
    <a:srgbClr val="010203"/>
    <a:srgbClr val="5596E6"/>
    <a:srgbClr val="7CC7FF"/>
    <a:srgbClr val="C0E6FF"/>
    <a:srgbClr val="F2F2F2"/>
    <a:srgbClr val="F9F9F9"/>
    <a:srgbClr val="CDD2D8"/>
    <a:srgbClr val="E8EAED"/>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529" autoAdjust="0"/>
    <p:restoredTop sz="74725" autoAdjust="0"/>
  </p:normalViewPr>
  <p:slideViewPr>
    <p:cSldViewPr snapToGrid="0">
      <p:cViewPr varScale="1">
        <p:scale>
          <a:sx n="86" d="100"/>
          <a:sy n="86" d="100"/>
        </p:scale>
        <p:origin x="-2628" y="-96"/>
      </p:cViewPr>
      <p:guideLst>
        <p:guide orient="horz" pos="2160"/>
        <p:guide pos="2885"/>
      </p:guideLst>
    </p:cSldViewPr>
  </p:slid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61" d="100"/>
          <a:sy n="61" d="100"/>
        </p:scale>
        <p:origin x="3168" y="58"/>
      </p:cViewPr>
      <p:guideLst/>
    </p:cSldViewPr>
  </p:notesViewPr>
  <p:gridSpacing cx="114300" cy="1143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28601" y="162838"/>
            <a:ext cx="5273456" cy="182880"/>
          </a:xfrm>
          <a:prstGeom prst="rect">
            <a:avLst/>
          </a:prstGeom>
        </p:spPr>
        <p:txBody>
          <a:bodyPr vert="horz" lIns="0" tIns="0" rIns="0" bIns="0" rtlCol="0"/>
          <a:lstStyle>
            <a:lvl1pPr algn="l">
              <a:defRPr sz="1200"/>
            </a:lvl1pPr>
          </a:lstStyle>
          <a:p>
            <a:endParaRPr lang="en-US" sz="900" dirty="0">
              <a:latin typeface="Arial" panose="020B0604020202020204" pitchFamily="34" charset="0"/>
              <a:cs typeface="Arial" panose="020B0604020202020204" pitchFamily="34" charset="0"/>
            </a:endParaRPr>
          </a:p>
        </p:txBody>
      </p:sp>
      <p:sp>
        <p:nvSpPr>
          <p:cNvPr id="3" name="Date Placeholder 2"/>
          <p:cNvSpPr>
            <a:spLocks noGrp="1"/>
          </p:cNvSpPr>
          <p:nvPr>
            <p:ph type="dt" sz="quarter" idx="1"/>
          </p:nvPr>
        </p:nvSpPr>
        <p:spPr>
          <a:xfrm>
            <a:off x="5502057" y="162838"/>
            <a:ext cx="1127343" cy="182880"/>
          </a:xfrm>
          <a:prstGeom prst="rect">
            <a:avLst/>
          </a:prstGeom>
        </p:spPr>
        <p:txBody>
          <a:bodyPr vert="horz" lIns="0" tIns="0" rIns="0" bIns="0" rtlCol="0"/>
          <a:lstStyle>
            <a:lvl1pPr algn="r">
              <a:defRPr sz="1200"/>
            </a:lvl1pPr>
          </a:lstStyle>
          <a:p>
            <a:fld id="{148E1101-BCDD-44AD-8B5C-7D43C3171165}" type="datetimeFigureOut">
              <a:rPr lang="en-US" sz="900" smtClean="0">
                <a:latin typeface="Arial" panose="020B0604020202020204" pitchFamily="34" charset="0"/>
                <a:cs typeface="Arial" panose="020B0604020202020204" pitchFamily="34" charset="0"/>
              </a:rPr>
              <a:t>11/8/2016</a:t>
            </a:fld>
            <a:endParaRPr lang="en-US" sz="9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2"/>
          </p:nvPr>
        </p:nvSpPr>
        <p:spPr>
          <a:xfrm>
            <a:off x="2057400" y="8787008"/>
            <a:ext cx="4000500" cy="182880"/>
          </a:xfrm>
          <a:prstGeom prst="rect">
            <a:avLst/>
          </a:prstGeom>
        </p:spPr>
        <p:txBody>
          <a:bodyPr vert="horz" wrap="none" lIns="0" tIns="0" rIns="0" bIns="0" rtlCol="0" anchor="b"/>
          <a:lstStyle>
            <a:lvl1pPr algn="l">
              <a:defRPr sz="1200"/>
            </a:lvl1pPr>
          </a:lstStyle>
          <a:p>
            <a:pPr algn="r"/>
            <a:endParaRPr lang="en-US" sz="9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3"/>
          </p:nvPr>
        </p:nvSpPr>
        <p:spPr>
          <a:xfrm>
            <a:off x="75156" y="8787008"/>
            <a:ext cx="1982244" cy="182880"/>
          </a:xfrm>
          <a:prstGeom prst="rect">
            <a:avLst/>
          </a:prstGeom>
        </p:spPr>
        <p:txBody>
          <a:bodyPr vert="horz" lIns="0" tIns="0" rIns="0" bIns="0" rtlCol="0" anchor="b"/>
          <a:lstStyle>
            <a:lvl1pPr algn="r">
              <a:defRPr sz="1200"/>
            </a:lvl1pPr>
          </a:lstStyle>
          <a:p>
            <a:pPr algn="l">
              <a:tabLst>
                <a:tab pos="287338" algn="r"/>
                <a:tab pos="463550" algn="l"/>
              </a:tabLst>
            </a:pPr>
            <a:r>
              <a:rPr lang="en-US" sz="900" dirty="0">
                <a:latin typeface="Arial" panose="020B0604020202020204" pitchFamily="34" charset="0"/>
                <a:cs typeface="Arial" panose="020B0604020202020204" pitchFamily="34" charset="0"/>
              </a:rPr>
              <a:t>	</a:t>
            </a:r>
            <a:fld id="{9F67F455-62C7-4CBB-85C6-0397D280EB98}" type="slidenum">
              <a:rPr lang="en-US" sz="900" smtClean="0">
                <a:latin typeface="Arial" panose="020B0604020202020204" pitchFamily="34" charset="0"/>
                <a:cs typeface="Arial" panose="020B0604020202020204" pitchFamily="34" charset="0"/>
              </a:rPr>
              <a:pPr algn="l">
                <a:tabLst>
                  <a:tab pos="287338" algn="r"/>
                  <a:tab pos="463550" algn="l"/>
                </a:tabLst>
              </a:pPr>
              <a:t>‹#›</a:t>
            </a:fld>
            <a:r>
              <a:rPr lang="en-US" sz="900" dirty="0">
                <a:latin typeface="Arial" panose="020B0604020202020204" pitchFamily="34" charset="0"/>
                <a:cs typeface="Arial" panose="020B0604020202020204" pitchFamily="34" charset="0"/>
              </a:rPr>
              <a:t>	IBM SECURITY</a:t>
            </a:r>
          </a:p>
        </p:txBody>
      </p:sp>
      <p:pic>
        <p:nvPicPr>
          <p:cNvPr id="6" name="Picture 5"/>
          <p:cNvPicPr>
            <a:picLocks noChangeAspect="1"/>
          </p:cNvPicPr>
          <p:nvPr/>
        </p:nvPicPr>
        <p:blipFill>
          <a:blip r:embed="rId2">
            <a:lum bright="-100000"/>
          </a:blip>
          <a:stretch>
            <a:fillRect/>
          </a:stretch>
        </p:blipFill>
        <p:spPr>
          <a:xfrm>
            <a:off x="6236396" y="8808678"/>
            <a:ext cx="430610" cy="161752"/>
          </a:xfrm>
          <a:prstGeom prst="rect">
            <a:avLst/>
          </a:prstGeom>
        </p:spPr>
      </p:pic>
    </p:spTree>
    <p:extLst>
      <p:ext uri="{BB962C8B-B14F-4D97-AF65-F5344CB8AC3E}">
        <p14:creationId xmlns:p14="http://schemas.microsoft.com/office/powerpoint/2010/main" val="3537392964"/>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xmlns="">
        <p15:guide id="2" pos="144" userDrawn="1">
          <p15:clr>
            <a:srgbClr val="F26B43"/>
          </p15:clr>
        </p15:guide>
        <p15:guide id="3" pos="4176"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25468" y="137786"/>
            <a:ext cx="4684858" cy="182880"/>
          </a:xfrm>
          <a:prstGeom prst="rect">
            <a:avLst/>
          </a:prstGeom>
        </p:spPr>
        <p:txBody>
          <a:bodyPr vert="horz" lIns="0" tIns="0" rIns="0" bIns="0" rtlCol="0"/>
          <a:lstStyle>
            <a:lvl1pPr algn="l">
              <a:defRPr sz="900">
                <a:latin typeface="Arial" panose="020B0604020202020204" pitchFamily="34" charset="0"/>
                <a:cs typeface="Arial" panose="020B0604020202020204" pitchFamily="34" charset="0"/>
              </a:defRPr>
            </a:lvl1pPr>
          </a:lstStyle>
          <a:p>
            <a:endParaRPr lang="en-US" dirty="0"/>
          </a:p>
        </p:txBody>
      </p:sp>
      <p:sp>
        <p:nvSpPr>
          <p:cNvPr id="3" name="Date Placeholder 2"/>
          <p:cNvSpPr>
            <a:spLocks noGrp="1"/>
          </p:cNvSpPr>
          <p:nvPr>
            <p:ph type="dt" idx="1"/>
          </p:nvPr>
        </p:nvSpPr>
        <p:spPr>
          <a:xfrm>
            <a:off x="4910327" y="137786"/>
            <a:ext cx="1720617" cy="182880"/>
          </a:xfrm>
          <a:prstGeom prst="rect">
            <a:avLst/>
          </a:prstGeom>
        </p:spPr>
        <p:txBody>
          <a:bodyPr vert="horz" lIns="0" tIns="0" rIns="0" bIns="0" rtlCol="0"/>
          <a:lstStyle>
            <a:lvl1pPr algn="r">
              <a:defRPr sz="900">
                <a:latin typeface="Arial" panose="020B0604020202020204" pitchFamily="34" charset="0"/>
                <a:cs typeface="Arial" panose="020B0604020202020204" pitchFamily="34" charset="0"/>
              </a:defRPr>
            </a:lvl1pPr>
          </a:lstStyle>
          <a:p>
            <a:fld id="{7FEBA8C1-C8B3-4A01-B200-52A39CB721E2}" type="datetimeFigureOut">
              <a:rPr lang="en-US" smtClean="0"/>
              <a:pPr/>
              <a:t>11/8/2016</a:t>
            </a:fld>
            <a:endParaRPr lang="en-US" dirty="0"/>
          </a:p>
        </p:txBody>
      </p:sp>
      <p:sp>
        <p:nvSpPr>
          <p:cNvPr id="4" name="Slide Image Placeholder 3"/>
          <p:cNvSpPr>
            <a:spLocks noGrp="1" noRot="1" noChangeAspect="1"/>
          </p:cNvSpPr>
          <p:nvPr>
            <p:ph type="sldImg" idx="2"/>
          </p:nvPr>
        </p:nvSpPr>
        <p:spPr>
          <a:xfrm>
            <a:off x="1947672" y="431474"/>
            <a:ext cx="2962656" cy="2221992"/>
          </a:xfrm>
          <a:prstGeom prst="rect">
            <a:avLst/>
          </a:prstGeom>
          <a:noFill/>
          <a:ln w="12700">
            <a:solidFill>
              <a:prstClr val="black"/>
            </a:solidFill>
          </a:ln>
        </p:spPr>
        <p:txBody>
          <a:bodyPr vert="horz" lIns="91440" tIns="45720" rIns="91440" bIns="45720" rtlCol="0" anchor="ctr"/>
          <a:lstStyle/>
          <a:p>
            <a:endParaRPr lang="en-US" dirty="0"/>
          </a:p>
        </p:txBody>
      </p:sp>
      <p:sp>
        <p:nvSpPr>
          <p:cNvPr id="6" name="Footer Placeholder 5"/>
          <p:cNvSpPr>
            <a:spLocks noGrp="1"/>
          </p:cNvSpPr>
          <p:nvPr>
            <p:ph type="ftr" sz="quarter" idx="4"/>
          </p:nvPr>
        </p:nvSpPr>
        <p:spPr>
          <a:xfrm>
            <a:off x="1828800" y="8797946"/>
            <a:ext cx="4164904" cy="182880"/>
          </a:xfrm>
          <a:prstGeom prst="rect">
            <a:avLst/>
          </a:prstGeom>
        </p:spPr>
        <p:txBody>
          <a:bodyPr vert="horz" wrap="none" lIns="0" tIns="0" rIns="0" bIns="0" rtlCol="0" anchor="b"/>
          <a:lstStyle>
            <a:lvl1pPr algn="r">
              <a:defRPr sz="900">
                <a:latin typeface="Arial" panose="020B0604020202020204" pitchFamily="34" charset="0"/>
                <a:cs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225468" y="8797946"/>
            <a:ext cx="1603332" cy="182880"/>
          </a:xfrm>
          <a:prstGeom prst="rect">
            <a:avLst/>
          </a:prstGeom>
        </p:spPr>
        <p:txBody>
          <a:bodyPr vert="horz" wrap="none" lIns="0" tIns="0" rIns="0" bIns="0" rtlCol="0" anchor="b"/>
          <a:lstStyle>
            <a:lvl1pPr algn="l">
              <a:tabLst>
                <a:tab pos="225425" algn="r"/>
                <a:tab pos="627063" algn="l"/>
              </a:tabLst>
              <a:defRPr sz="900">
                <a:latin typeface="Arial" panose="020B0604020202020204" pitchFamily="34" charset="0"/>
                <a:cs typeface="Arial" panose="020B0604020202020204" pitchFamily="34" charset="0"/>
              </a:defRPr>
            </a:lvl1pPr>
          </a:lstStyle>
          <a:p>
            <a:r>
              <a:rPr lang="en-US" dirty="0"/>
              <a:t>	</a:t>
            </a:r>
            <a:fld id="{7775CB19-18B0-4B35-A699-C21AE09D5638}" type="slidenum">
              <a:rPr lang="en-US" smtClean="0"/>
              <a:pPr/>
              <a:t>‹#›</a:t>
            </a:fld>
            <a:r>
              <a:rPr lang="en-US" dirty="0"/>
              <a:t>	IBM SECURITY</a:t>
            </a:r>
          </a:p>
        </p:txBody>
      </p:sp>
      <p:pic>
        <p:nvPicPr>
          <p:cNvPr id="8" name="Picture 7"/>
          <p:cNvPicPr>
            <a:picLocks noChangeAspect="1"/>
          </p:cNvPicPr>
          <p:nvPr/>
        </p:nvPicPr>
        <p:blipFill>
          <a:blip r:embed="rId2">
            <a:lum bright="-100000"/>
          </a:blip>
          <a:stretch>
            <a:fillRect/>
          </a:stretch>
        </p:blipFill>
        <p:spPr>
          <a:xfrm>
            <a:off x="6236396" y="8808678"/>
            <a:ext cx="430610" cy="161752"/>
          </a:xfrm>
          <a:prstGeom prst="rect">
            <a:avLst/>
          </a:prstGeom>
        </p:spPr>
      </p:pic>
      <p:sp>
        <p:nvSpPr>
          <p:cNvPr id="9" name="Notes Placeholder 8"/>
          <p:cNvSpPr>
            <a:spLocks noGrp="1"/>
          </p:cNvSpPr>
          <p:nvPr>
            <p:ph type="body" sz="quarter" idx="3"/>
          </p:nvPr>
        </p:nvSpPr>
        <p:spPr>
          <a:xfrm>
            <a:off x="228600" y="2764274"/>
            <a:ext cx="6400800" cy="6033672"/>
          </a:xfrm>
          <a:prstGeom prst="rect">
            <a:avLst/>
          </a:prstGeom>
        </p:spPr>
        <p:txBody>
          <a:bodyPr vert="horz" lIns="0" tIns="0" rIns="0" bIns="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4914230"/>
      </p:ext>
    </p:extLst>
  </p:cSld>
  <p:clrMap bg1="lt1" tx1="dk1" bg2="lt2" tx2="dk2" accent1="accent1" accent2="accent2" accent3="accent3" accent4="accent4" accent5="accent5" accent6="accent6" hlink="hlink" folHlink="folHlink"/>
  <p:notesStyle>
    <a:lvl1pPr marL="0" indent="0" algn="l" defTabSz="914400" rtl="0" eaLnBrk="1" latinLnBrk="0" hangingPunct="1">
      <a:spcBef>
        <a:spcPts val="1200"/>
      </a:spcBef>
      <a:buFontTx/>
      <a:buNone/>
      <a:defRPr sz="1000" kern="1200">
        <a:solidFill>
          <a:schemeClr val="tx1"/>
        </a:solidFill>
        <a:latin typeface="Arial" panose="020B0604020202020204" pitchFamily="34" charset="0"/>
        <a:ea typeface="+mn-ea"/>
        <a:cs typeface="Arial" panose="020B0604020202020204" pitchFamily="34" charset="0"/>
      </a:defRPr>
    </a:lvl1pPr>
    <a:lvl2pPr marL="163513" indent="-98425" algn="l" defTabSz="914400" rtl="0" eaLnBrk="1" latinLnBrk="0" hangingPunct="1">
      <a:spcBef>
        <a:spcPts val="0"/>
      </a:spcBef>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2pPr>
    <a:lvl3pPr marL="293688" indent="-125413" algn="l" defTabSz="914400" rtl="0" eaLnBrk="1" latinLnBrk="0" hangingPunct="1">
      <a:spcBef>
        <a:spcPts val="0"/>
      </a:spcBef>
      <a:buFont typeface="Symbol" panose="05050102010706020507" pitchFamily="18" charset="2"/>
      <a:buChar char="-"/>
      <a:defRPr sz="800" kern="1200">
        <a:solidFill>
          <a:schemeClr val="tx1"/>
        </a:solidFill>
        <a:latin typeface="Arial" panose="020B0604020202020204" pitchFamily="34" charset="0"/>
        <a:ea typeface="+mn-ea"/>
        <a:cs typeface="Arial" panose="020B0604020202020204" pitchFamily="34" charset="0"/>
      </a:defRPr>
    </a:lvl3pPr>
    <a:lvl4pPr marL="450850" indent="-139700" algn="l" defTabSz="914400" rtl="0" eaLnBrk="1" latinLnBrk="0" hangingPunct="1">
      <a:spcBef>
        <a:spcPts val="0"/>
      </a:spcBef>
      <a:buFont typeface="Arial" panose="020B0604020202020204" pitchFamily="34" charset="0"/>
      <a:buChar char="•"/>
      <a:defRPr sz="800" kern="1200">
        <a:solidFill>
          <a:schemeClr val="tx1"/>
        </a:solidFill>
        <a:latin typeface="Arial" panose="020B0604020202020204" pitchFamily="34" charset="0"/>
        <a:ea typeface="+mn-ea"/>
        <a:cs typeface="Arial" panose="020B0604020202020204" pitchFamily="34" charset="0"/>
      </a:defRPr>
    </a:lvl4pPr>
    <a:lvl5pPr marL="598488" indent="-147638" algn="l" defTabSz="914400" rtl="0" eaLnBrk="1" latinLnBrk="0" hangingPunct="1">
      <a:spcBef>
        <a:spcPts val="0"/>
      </a:spcBef>
      <a:buFont typeface="Arial" panose="020B0604020202020204" pitchFamily="34" charset="0"/>
      <a:buChar char="•"/>
      <a:defRPr sz="8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xmlns="">
        <p15:guide id="1" pos="4176" userDrawn="1">
          <p15:clr>
            <a:srgbClr val="F26B43"/>
          </p15:clr>
        </p15:guide>
        <p15:guide id="2" pos="144" userDrawn="1">
          <p15:clr>
            <a:srgbClr val="F26B43"/>
          </p15:clr>
        </p15:guide>
      </p15:sldGuideLst>
    </p:ext>
  </p:extLst>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support.office.com/en-us/powerpoint"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mcafee.com/us/resources/reports/rp-economic-impact-cybercrime2.pdf" TargetMode="External"/><Relationship Id="rId7" Type="http://schemas.openxmlformats.org/officeDocument/2006/relationships/hyperlink" Target="http://peninsulapress.com/2015/03/31/cybersecurity-jobs-growth/"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www.isc2cares.org/uploadedFiles/wwwisc2caresorg/Content/GISWS/FrostSullivan-(ISC)%C2%B2-Global-Information-Security-Workforce-Study-2015.pdf" TargetMode="External"/><Relationship Id="rId5" Type="http://schemas.openxmlformats.org/officeDocument/2006/relationships/hyperlink" Target="https://securityintelligence.com/mobile-insecurity/" TargetMode="External"/><Relationship Id="rId4" Type="http://schemas.openxmlformats.org/officeDocument/2006/relationships/hyperlink" Target="https://www-03.ibm.com/press/us/en/pressrelease/45326.ws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01.ibm.com/marketing/iwm/dre/signup?source=ibm-WW_Security_Services&amp;S_PKG=ov43890&amp;S_TACT=000000NJ&amp;S_OFF_CD=10000252&amp;ce=ISM0484&amp;ct=SWG&amp;cmp=IBMSocial&amp;cm=h&amp;cr=Security&amp;ccy=U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a:xfrm>
            <a:off x="260350" y="2917825"/>
            <a:ext cx="6340475" cy="5802313"/>
          </a:xfrm>
          <a:prstGeom prst="rect">
            <a:avLst/>
          </a:prstGeom>
          <a:noFill/>
        </p:spPr>
        <p:txBody>
          <a:bodyPr/>
          <a:lstStyle/>
          <a:p>
            <a:r>
              <a:rPr lang="en-US" b="1" i="1" dirty="0">
                <a:latin typeface="Arial" pitchFamily="34" charset="0"/>
                <a:cs typeface="Arial" pitchFamily="34" charset="0"/>
              </a:rPr>
              <a:t>Author notes: &lt;please delete</a:t>
            </a:r>
            <a:r>
              <a:rPr lang="en-US" b="1" i="1" baseline="0" dirty="0">
                <a:latin typeface="Arial" pitchFamily="34" charset="0"/>
                <a:cs typeface="Arial" pitchFamily="34" charset="0"/>
              </a:rPr>
              <a:t> these instructions </a:t>
            </a:r>
            <a:r>
              <a:rPr lang="en-US" b="1" i="1" dirty="0">
                <a:latin typeface="Arial" pitchFamily="34" charset="0"/>
                <a:cs typeface="Arial" pitchFamily="34" charset="0"/>
              </a:rPr>
              <a:t>before presenting&gt;</a:t>
            </a:r>
            <a:br>
              <a:rPr lang="en-US" b="1" i="1" dirty="0">
                <a:latin typeface="Arial" pitchFamily="34" charset="0"/>
                <a:cs typeface="Arial" pitchFamily="34" charset="0"/>
              </a:rPr>
            </a:br>
            <a:endParaRPr lang="en-US" b="1" i="1" dirty="0">
              <a:latin typeface="Arial" pitchFamily="34" charset="0"/>
              <a:cs typeface="Arial" pitchFamily="34" charset="0"/>
            </a:endParaRPr>
          </a:p>
          <a:p>
            <a:pPr lvl="1"/>
            <a:r>
              <a:rPr lang="en-US" dirty="0">
                <a:latin typeface="Arial" pitchFamily="34" charset="0"/>
                <a:cs typeface="Arial" pitchFamily="34" charset="0"/>
              </a:rPr>
              <a:t>This is the IBM Security Default Template for both internal and external use.  It’s aspect</a:t>
            </a:r>
            <a:r>
              <a:rPr lang="en-US" baseline="0" dirty="0">
                <a:latin typeface="Arial" pitchFamily="34" charset="0"/>
                <a:cs typeface="Arial" pitchFamily="34" charset="0"/>
              </a:rPr>
              <a:t> ratio is 4:3 and measures 10 x 7.5”.  This template </a:t>
            </a:r>
            <a:r>
              <a:rPr lang="en-US" dirty="0">
                <a:latin typeface="Arial" pitchFamily="34" charset="0"/>
                <a:cs typeface="Arial" pitchFamily="34" charset="0"/>
              </a:rPr>
              <a:t>was created in Microsoft PowerPoint 365</a:t>
            </a:r>
            <a:r>
              <a:rPr lang="en-US" baseline="0" dirty="0">
                <a:latin typeface="Arial" pitchFamily="34" charset="0"/>
                <a:cs typeface="Arial" pitchFamily="34" charset="0"/>
              </a:rPr>
              <a:t> Pro Plus 2016.</a:t>
            </a:r>
            <a:endParaRPr lang="en-US" dirty="0"/>
          </a:p>
          <a:p>
            <a:pPr marL="138113" marR="0" lvl="1" indent="-136525" algn="l" defTabSz="914400" rtl="0" eaLnBrk="0" fontAlgn="base" latinLnBrk="0" hangingPunct="0">
              <a:lnSpc>
                <a:spcPct val="100000"/>
              </a:lnSpc>
              <a:spcBef>
                <a:spcPct val="20000"/>
              </a:spcBef>
              <a:spcAft>
                <a:spcPct val="0"/>
              </a:spcAft>
              <a:buClrTx/>
              <a:buSzTx/>
              <a:buFontTx/>
              <a:buChar char="•"/>
              <a:tabLst/>
              <a:defRPr/>
            </a:pPr>
            <a:endParaRPr lang="en-US" baseline="0" dirty="0">
              <a:latin typeface="Arial" pitchFamily="34" charset="0"/>
              <a:cs typeface="Arial" pitchFamily="34" charset="0"/>
            </a:endParaRPr>
          </a:p>
          <a:p>
            <a:r>
              <a:rPr lang="en-US" b="1" dirty="0"/>
              <a:t>Template files </a:t>
            </a:r>
            <a:r>
              <a:rPr lang="en-US" dirty="0"/>
              <a:t>(saved with the file extension .potx) contain slide designs and customized layouts </a:t>
            </a:r>
            <a:br>
              <a:rPr lang="en-US" dirty="0"/>
            </a:br>
            <a:r>
              <a:rPr lang="en-US" dirty="0"/>
              <a:t>and are stored in your Microsoft templates folder*</a:t>
            </a:r>
          </a:p>
          <a:p>
            <a:pPr lvl="1"/>
            <a:r>
              <a:rPr lang="en-US" dirty="0"/>
              <a:t>To save your new template as your default template for future use:</a:t>
            </a:r>
          </a:p>
          <a:p>
            <a:pPr lvl="2"/>
            <a:r>
              <a:rPr lang="en-US" dirty="0"/>
              <a:t>Click “File / Save as” and choose “PowerPoint template (.potx) from the pull down menu”</a:t>
            </a:r>
          </a:p>
          <a:p>
            <a:pPr lvl="2"/>
            <a:r>
              <a:rPr lang="en-US" dirty="0"/>
              <a:t>Rename file to, “Blank.potx” and click “Save” (file will then be stored to the default template location)</a:t>
            </a:r>
            <a:br>
              <a:rPr lang="en-US" dirty="0"/>
            </a:br>
            <a:endParaRPr lang="en-US" dirty="0"/>
          </a:p>
          <a:p>
            <a:pPr lvl="0"/>
            <a:r>
              <a:rPr lang="en-US" b="1" dirty="0"/>
              <a:t>Themes</a:t>
            </a:r>
            <a:r>
              <a:rPr lang="en-US" dirty="0"/>
              <a:t> provide a complete slide design that can be applied to your existing presentation, including background designs, font styles, colors, and layouts</a:t>
            </a:r>
          </a:p>
          <a:p>
            <a:pPr lvl="1"/>
            <a:r>
              <a:rPr lang="en-US" dirty="0"/>
              <a:t>To save your new template’s theme file; click “View / Slide Master / Themes”</a:t>
            </a:r>
            <a:endParaRPr lang="en-US" altLang="en-US" dirty="0"/>
          </a:p>
          <a:p>
            <a:pPr lvl="2"/>
            <a:r>
              <a:rPr lang="en-US" altLang="en-US" dirty="0"/>
              <a:t>On the Themes pull down menu, select, “Save Current Theme”</a:t>
            </a:r>
          </a:p>
          <a:p>
            <a:pPr lvl="2"/>
            <a:r>
              <a:rPr lang="en-US" altLang="en-US" dirty="0"/>
              <a:t>This new Theme file is how you apply the new template design to your existing presentations</a:t>
            </a:r>
          </a:p>
          <a:p>
            <a:pPr lvl="2"/>
            <a:r>
              <a:rPr lang="en-US" altLang="en-US" dirty="0"/>
              <a:t>For more information, visit: </a:t>
            </a:r>
            <a:r>
              <a:rPr lang="en-US" dirty="0">
                <a:hlinkClick r:id="rId3"/>
              </a:rPr>
              <a:t>Office.com / PowerPoint / Support</a:t>
            </a:r>
            <a:endParaRPr lang="en-US" baseline="0" dirty="0">
              <a:latin typeface="Arial" pitchFamily="34" charset="0"/>
              <a:cs typeface="Arial" pitchFamily="34" charset="0"/>
            </a:endParaRPr>
          </a:p>
          <a:p>
            <a:pPr lvl="1"/>
            <a:endParaRPr lang="en-US" baseline="0" dirty="0">
              <a:latin typeface="Arial" pitchFamily="34" charset="0"/>
              <a:cs typeface="Arial" pitchFamily="34" charset="0"/>
            </a:endParaRPr>
          </a:p>
          <a:p>
            <a:pPr marL="1588" lvl="1" indent="0">
              <a:buFontTx/>
              <a:buNone/>
            </a:pPr>
            <a:r>
              <a:rPr lang="en-US" b="1" dirty="0"/>
              <a:t>Copy your existing source slides in slide sorter view</a:t>
            </a:r>
          </a:p>
          <a:p>
            <a:pPr lvl="1"/>
            <a:r>
              <a:rPr lang="en-US" dirty="0"/>
              <a:t>Paste special by right-clicking in slide sorter view of destination file or template</a:t>
            </a:r>
          </a:p>
          <a:p>
            <a:pPr lvl="1"/>
            <a:r>
              <a:rPr lang="en-US" dirty="0"/>
              <a:t>Select “</a:t>
            </a:r>
            <a:r>
              <a:rPr lang="en-US" b="1" dirty="0"/>
              <a:t>Keep source formatting”</a:t>
            </a:r>
            <a:endParaRPr lang="en-US" b="0" dirty="0"/>
          </a:p>
          <a:p>
            <a:pPr lvl="1"/>
            <a:r>
              <a:rPr lang="en-US" dirty="0"/>
              <a:t>This helps to ensure your slides retain their existing styles</a:t>
            </a:r>
          </a:p>
          <a:p>
            <a:pPr lvl="1"/>
            <a:r>
              <a:rPr lang="en-US" dirty="0"/>
              <a:t>Each slide needs to be adjusted by doing the following in “Normal view”</a:t>
            </a:r>
          </a:p>
          <a:p>
            <a:pPr lvl="2"/>
            <a:r>
              <a:rPr lang="en-US" dirty="0"/>
              <a:t>Select body content except title and footer by (Control “A”; then select title and footers while holding shift key)</a:t>
            </a:r>
          </a:p>
          <a:p>
            <a:pPr lvl="2"/>
            <a:r>
              <a:rPr lang="en-US" dirty="0"/>
              <a:t>Cut remaining selected body content (Control “X”)</a:t>
            </a:r>
          </a:p>
          <a:p>
            <a:pPr lvl="2"/>
            <a:r>
              <a:rPr lang="en-US" dirty="0"/>
              <a:t>Reset slide layout using new template layouts</a:t>
            </a:r>
          </a:p>
          <a:p>
            <a:pPr lvl="2"/>
            <a:r>
              <a:rPr lang="en-US" dirty="0"/>
              <a:t>Paste slide content back onto slide (Control “V”)</a:t>
            </a:r>
          </a:p>
          <a:p>
            <a:r>
              <a:rPr lang="en-US" altLang="en-US" dirty="0"/>
              <a:t/>
            </a:r>
            <a:br>
              <a:rPr lang="en-US" altLang="en-US" dirty="0"/>
            </a:br>
            <a:r>
              <a:rPr lang="en-US" altLang="en-US" dirty="0"/>
              <a:t>Learn more about using templates, visit: </a:t>
            </a:r>
            <a:r>
              <a:rPr lang="en-US" dirty="0">
                <a:hlinkClick r:id="rId3"/>
              </a:rPr>
              <a:t>Office.com / PowerPoint / Support</a:t>
            </a:r>
            <a:endParaRPr lang="en-US" dirty="0">
              <a:latin typeface="Arial" pitchFamily="34" charset="0"/>
              <a:cs typeface="Arial" pitchFamily="34" charset="0"/>
            </a:endParaRPr>
          </a:p>
        </p:txBody>
      </p:sp>
      <p:sp>
        <p:nvSpPr>
          <p:cNvPr id="17411" name="Slide Image Placeholder 5"/>
          <p:cNvSpPr>
            <a:spLocks noGrp="1" noRot="1" noChangeAspect="1" noTextEdit="1"/>
          </p:cNvSpPr>
          <p:nvPr>
            <p:ph type="sldImg"/>
          </p:nvPr>
        </p:nvSpPr>
        <p:spPr>
          <a:xfrm>
            <a:off x="1981200" y="661988"/>
            <a:ext cx="2895600" cy="2171700"/>
          </a:xfrm>
          <a:ln/>
        </p:spPr>
      </p:sp>
      <p:sp>
        <p:nvSpPr>
          <p:cNvPr id="7" name="Slide Number Placeholder 6"/>
          <p:cNvSpPr>
            <a:spLocks noGrp="1"/>
          </p:cNvSpPr>
          <p:nvPr>
            <p:ph type="sldNum" sz="quarter" idx="5"/>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6A3D4A3-F433-42F7-805B-20D345B00D8D}" type="slidenum">
              <a:rPr kumimoji="0" lang="en-US" sz="1800" b="0" i="0" u="none" strike="noStrike" kern="0" cap="none" spc="0" normalizeH="0" baseline="0" noProof="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a:t>
            </a:fld>
            <a:endParaRPr kumimoji="0" lang="en-US" sz="1800" b="0"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3480705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47863" y="431800"/>
            <a:ext cx="2962275" cy="2220913"/>
          </a:xfrm>
        </p:spPr>
      </p:sp>
      <p:sp>
        <p:nvSpPr>
          <p:cNvPr id="3" name="Notes Placeholder 2"/>
          <p:cNvSpPr>
            <a:spLocks noGrp="1"/>
          </p:cNvSpPr>
          <p:nvPr>
            <p:ph type="body" idx="1"/>
          </p:nvPr>
        </p:nvSpPr>
        <p:spPr>
          <a:xfrm>
            <a:off x="228600" y="2865874"/>
            <a:ext cx="6400800" cy="5135126"/>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D817518-FB06-4843-9B46-F72D174830EE}"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153850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47863" y="431800"/>
            <a:ext cx="2962275" cy="222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69EC96-A62D-49FE-A128-34FEE059A897}" type="slidenum">
              <a:rPr lang="en-US" smtClean="0"/>
              <a:t>11</a:t>
            </a:fld>
            <a:endParaRPr lang="en-US" dirty="0"/>
          </a:p>
        </p:txBody>
      </p:sp>
    </p:spTree>
    <p:extLst>
      <p:ext uri="{BB962C8B-B14F-4D97-AF65-F5344CB8AC3E}">
        <p14:creationId xmlns:p14="http://schemas.microsoft.com/office/powerpoint/2010/main" val="6762802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47863" y="431800"/>
            <a:ext cx="2962275" cy="2220913"/>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20000"/>
              </a:spcBef>
              <a:spcAft>
                <a:spcPct val="0"/>
              </a:spcAft>
              <a:buClrTx/>
              <a:buSzTx/>
              <a:buFontTx/>
              <a:buNone/>
              <a:tabLst/>
              <a:defRPr/>
            </a:pPr>
            <a:r>
              <a:rPr lang="en-US" altLang="en-US" dirty="0"/>
              <a:t>Let’s think about a security portfolio in a more organized fashion, structured around domains, with core discipline of security intelligence in the middle to make sense of threats using logs, data, threats, flows, packets, etc.</a:t>
            </a:r>
          </a:p>
          <a:p>
            <a:r>
              <a:rPr lang="en-US" altLang="en-US" dirty="0"/>
              <a:t/>
            </a:r>
            <a:br>
              <a:rPr lang="en-US" altLang="en-US" dirty="0"/>
            </a:br>
            <a:r>
              <a:rPr lang="en-US" altLang="en-US" dirty="0"/>
              <a:t>It’s not integrated until they start talking to each, sending the important info across the environment to make sense of threats. And you start to see the Immune system metaphor. Different organs as your layers of defense, working together, interconnected points to automate policies and block threats. When you get a cold or virus, these are the organs that understand the virus and send data up through your central nervous system (security intelligence) to create white blood cells / antibodies to gather info, prioritize and take actions. This is what’s called the “Immune Response”. </a:t>
            </a:r>
          </a:p>
          <a:p>
            <a:endParaRPr lang="en-US" altLang="en-US" dirty="0"/>
          </a:p>
          <a:p>
            <a:r>
              <a:rPr lang="en-US" altLang="en-US" dirty="0"/>
              <a:t>And it’s not fully integrated until you sit on top of a partner ecosystem that allows collaboration across companies and competitors, to understand global threats and data, and adapt to new threats.</a:t>
            </a:r>
          </a:p>
          <a:p>
            <a:endParaRPr lang="en-US" altLang="en-US" dirty="0"/>
          </a:p>
          <a:p>
            <a:r>
              <a:rPr lang="en-US" altLang="en-US" dirty="0"/>
              <a:t>Integration can help increase visibility. Notice how capabilities organize around their domains. You’ll start to get an idea of how this immune system works. Like a body fighting a virus, there are different parts of a security portfolio working at once…</a:t>
            </a:r>
          </a:p>
          <a:p>
            <a:endParaRPr lang="en-US" altLang="en-US" dirty="0"/>
          </a:p>
          <a:p>
            <a:r>
              <a:rPr lang="en-US" altLang="en-US" dirty="0"/>
              <a:t>And it’s not a complete immune system until these domain capabilities can interact, communicate, and integrate with one another across your hybrid IT environments; Extending beyond your organizations walls across your entire ecosystem.</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DD817518-FB06-4843-9B46-F72D174830EE}" type="slidenum">
              <a:rPr lang="en-US" smtClean="0"/>
              <a:pPr>
                <a:defRPr/>
              </a:pPr>
              <a:t>12</a:t>
            </a:fld>
            <a:endParaRPr lang="en-US" dirty="0"/>
          </a:p>
        </p:txBody>
      </p:sp>
    </p:spTree>
    <p:extLst>
      <p:ext uri="{BB962C8B-B14F-4D97-AF65-F5344CB8AC3E}">
        <p14:creationId xmlns:p14="http://schemas.microsoft.com/office/powerpoint/2010/main" val="34996559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47863" y="431800"/>
            <a:ext cx="2962275" cy="2220913"/>
          </a:xfrm>
        </p:spPr>
      </p:sp>
      <p:sp>
        <p:nvSpPr>
          <p:cNvPr id="3" name="Notes Placeholder 2"/>
          <p:cNvSpPr>
            <a:spLocks noGrp="1"/>
          </p:cNvSpPr>
          <p:nvPr>
            <p:ph type="body" idx="1"/>
          </p:nvPr>
        </p:nvSpPr>
        <p:spPr/>
        <p:txBody>
          <a:bodyPr/>
          <a:lstStyle/>
          <a:p>
            <a:r>
              <a:rPr lang="en-US" dirty="0"/>
              <a:t>IBM offers a rich portfolio of products and services that are organized into three domains that uniquely address client needs.  First is the Security Operations and Response domain that helps organizations orchestrate their defenses throughout the attack lifecycle, The second is the Information Risk and Protection domain that helps organizations protect their most critical information and risks. And the third is the Security Transformation Services which help organizations transform their security program.  All of the IBM Security offerings are backed by an extensive business partner ecosystem which consists of industry-leading technology, sales and service partners.</a:t>
            </a:r>
          </a:p>
          <a:p>
            <a:pPr lvl="0"/>
            <a:r>
              <a:rPr lang="en-US" dirty="0"/>
              <a:t>Security Operations and Response:</a:t>
            </a:r>
            <a:endParaRPr lang="en-US" altLang="en-US" dirty="0"/>
          </a:p>
          <a:p>
            <a:pPr lvl="1"/>
            <a:r>
              <a:rPr lang="en-US" altLang="en-US" dirty="0"/>
              <a:t>IBM BigFix: Find, fix, and secure endpoint threats and vulnerabilities</a:t>
            </a:r>
          </a:p>
          <a:p>
            <a:pPr lvl="1"/>
            <a:r>
              <a:rPr lang="en-US" altLang="en-US" dirty="0"/>
              <a:t>IBM Security Network Protection: Prevent network exploits and limit malware communications</a:t>
            </a:r>
          </a:p>
          <a:p>
            <a:pPr lvl="1"/>
            <a:r>
              <a:rPr lang="en-US" altLang="en-US" dirty="0"/>
              <a:t>IBM QRadar Security Intelligence: Use advanced analytics to discover and eliminate threats</a:t>
            </a:r>
          </a:p>
          <a:p>
            <a:pPr lvl="1"/>
            <a:r>
              <a:rPr lang="en-US" altLang="en-US" dirty="0"/>
              <a:t>IBM Resilient Incident Response Platform: G</a:t>
            </a:r>
            <a:r>
              <a:rPr lang="en-US" dirty="0"/>
              <a:t>enerate response playbooks and coordinate activity</a:t>
            </a:r>
          </a:p>
          <a:p>
            <a:pPr lvl="1"/>
            <a:r>
              <a:rPr lang="en-US" altLang="en-US" dirty="0"/>
              <a:t>IBM X-Force Exchange: </a:t>
            </a:r>
            <a:r>
              <a:rPr lang="en-US" dirty="0"/>
              <a:t>Automatically update incident artifacts with threat intelligence</a:t>
            </a:r>
          </a:p>
          <a:p>
            <a:pPr lvl="1"/>
            <a:r>
              <a:rPr lang="en-US" altLang="en-US" dirty="0"/>
              <a:t>IBM Security Services: Deliver operations consulting to help implement processes and response experts when something goes wrong</a:t>
            </a:r>
            <a:endParaRPr lang="en-US" dirty="0"/>
          </a:p>
          <a:p>
            <a:pPr lvl="0"/>
            <a:r>
              <a:rPr lang="en-US" noProof="0" dirty="0"/>
              <a:t>Information Risk and Protection:</a:t>
            </a:r>
          </a:p>
          <a:p>
            <a:pPr lvl="1"/>
            <a:r>
              <a:rPr lang="en-US" altLang="en-US" noProof="0" dirty="0"/>
              <a:t>IBM Cloud Security: Deliver visibility, control and protection of cloud apps</a:t>
            </a:r>
          </a:p>
          <a:p>
            <a:pPr lvl="1"/>
            <a:r>
              <a:rPr lang="en-US" altLang="en-US" noProof="0" dirty="0"/>
              <a:t>IBM MaaS360: Mobile productivity and enterprise security without compromise</a:t>
            </a:r>
          </a:p>
          <a:p>
            <a:pPr lvl="1"/>
            <a:r>
              <a:rPr lang="en-US" altLang="en-US" noProof="0" dirty="0"/>
              <a:t>IBM Identity Governance and Access Management: Govern and enforce context-based access to critical assets</a:t>
            </a:r>
            <a:endParaRPr lang="en-US" noProof="0" dirty="0"/>
          </a:p>
          <a:p>
            <a:pPr lvl="1"/>
            <a:r>
              <a:rPr lang="en-US" altLang="en-US" noProof="0" dirty="0"/>
              <a:t>IBM Guardium: </a:t>
            </a:r>
            <a:r>
              <a:rPr lang="en-US" noProof="0" dirty="0"/>
              <a:t>Protect crown jewels across the enterprise and cloud</a:t>
            </a:r>
          </a:p>
          <a:p>
            <a:pPr lvl="1"/>
            <a:r>
              <a:rPr lang="en-US" altLang="en-US" noProof="0" dirty="0"/>
              <a:t>IBM AppScan: S</a:t>
            </a:r>
            <a:r>
              <a:rPr lang="en-US" noProof="0" dirty="0"/>
              <a:t>can and remediate vulnerabilities in modern applications</a:t>
            </a:r>
          </a:p>
          <a:p>
            <a:pPr lvl="1"/>
            <a:r>
              <a:rPr lang="en-US" altLang="en-US" noProof="0" dirty="0"/>
              <a:t>IBM Trusteer: Stop financial and phishing fraud, and account takeovers</a:t>
            </a:r>
          </a:p>
          <a:p>
            <a:pPr lvl="1"/>
            <a:r>
              <a:rPr lang="en-US" altLang="en-US" noProof="0" dirty="0"/>
              <a:t>IBM Security Services: Deliver governance, risk and compliance consulting, systems integration and managed security services</a:t>
            </a:r>
            <a:endParaRPr lang="en-US" noProof="0" dirty="0"/>
          </a:p>
          <a:p>
            <a:pPr lvl="0"/>
            <a:r>
              <a:rPr lang="en-US" noProof="0" dirty="0"/>
              <a:t>Security Transformation Services:</a:t>
            </a:r>
          </a:p>
          <a:p>
            <a:pPr lvl="1"/>
            <a:r>
              <a:rPr lang="en-US" noProof="0" dirty="0"/>
              <a:t>Security Strategy, Risk and Compliance: Automate governance, risk and compliance programs</a:t>
            </a:r>
          </a:p>
          <a:p>
            <a:pPr lvl="1"/>
            <a:r>
              <a:rPr lang="en-US" noProof="0" dirty="0"/>
              <a:t>Security Intelligence and Operations: Build security operations and security fusion centers</a:t>
            </a:r>
          </a:p>
          <a:p>
            <a:pPr lvl="1"/>
            <a:r>
              <a:rPr lang="en-US" noProof="0" dirty="0"/>
              <a:t>Cyber Security Assessment and Response: Establish robust security testing and incident management programs</a:t>
            </a:r>
          </a:p>
          <a:p>
            <a:pPr lvl="1"/>
            <a:r>
              <a:rPr lang="en-US" noProof="0" dirty="0"/>
              <a:t>Identity Governance and Management: Modernize identity and access management for the cloud and mobile era</a:t>
            </a:r>
          </a:p>
          <a:p>
            <a:pPr lvl="1"/>
            <a:r>
              <a:rPr lang="en-US" noProof="0" dirty="0"/>
              <a:t>Data and Application Security: Deploy robust critical data protection programs</a:t>
            </a:r>
          </a:p>
          <a:p>
            <a:pPr lvl="1"/>
            <a:r>
              <a:rPr lang="en-US" noProof="0" dirty="0"/>
              <a:t>Infrastructure and Endpoint Security: Redefine infrastructure and endpoint solutions with secure software-defined networks</a:t>
            </a: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D817518-FB06-4843-9B46-F72D174830EE}" type="slidenum">
              <a:rPr lang="en-US" smtClean="0"/>
              <a:pPr>
                <a:defRPr/>
              </a:pPr>
              <a:t>13</a:t>
            </a:fld>
            <a:endParaRPr lang="en-US" dirty="0"/>
          </a:p>
        </p:txBody>
      </p:sp>
    </p:spTree>
    <p:extLst>
      <p:ext uri="{BB962C8B-B14F-4D97-AF65-F5344CB8AC3E}">
        <p14:creationId xmlns:p14="http://schemas.microsoft.com/office/powerpoint/2010/main" val="42935715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47863" y="431800"/>
            <a:ext cx="2962275" cy="222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D817518-FB06-4843-9B46-F72D174830EE}"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14</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0224467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47863" y="431800"/>
            <a:ext cx="2962275" cy="222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69EC96-A62D-49FE-A128-34FEE059A897}" type="slidenum">
              <a:rPr lang="en-US" smtClean="0"/>
              <a:t>15</a:t>
            </a:fld>
            <a:endParaRPr lang="en-US" dirty="0"/>
          </a:p>
        </p:txBody>
      </p:sp>
    </p:spTree>
    <p:extLst>
      <p:ext uri="{BB962C8B-B14F-4D97-AF65-F5344CB8AC3E}">
        <p14:creationId xmlns:p14="http://schemas.microsoft.com/office/powerpoint/2010/main" val="5052436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47863" y="431800"/>
            <a:ext cx="2962275" cy="222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D817518-FB06-4843-9B46-F72D174830EE}" type="slidenum">
              <a:rPr lang="en-US" smtClean="0"/>
              <a:pPr>
                <a:defRPr/>
              </a:pPr>
              <a:t>16</a:t>
            </a:fld>
            <a:endParaRPr lang="en-US" dirty="0"/>
          </a:p>
        </p:txBody>
      </p:sp>
    </p:spTree>
    <p:extLst>
      <p:ext uri="{BB962C8B-B14F-4D97-AF65-F5344CB8AC3E}">
        <p14:creationId xmlns:p14="http://schemas.microsoft.com/office/powerpoint/2010/main" val="424620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b="1" dirty="0"/>
              <a:t>Advanced Attacks </a:t>
            </a:r>
            <a:r>
              <a:rPr lang="en-US" dirty="0"/>
              <a:t>– more advanced than ever, &gt;80% in cyber gangs, global business that accounts for $400B+ a year.</a:t>
            </a:r>
          </a:p>
          <a:p>
            <a:r>
              <a:rPr lang="en-US" dirty="0"/>
              <a:t>Source: </a:t>
            </a:r>
            <a:r>
              <a:rPr lang="en-US" dirty="0">
                <a:hlinkClick r:id="rId3"/>
              </a:rPr>
              <a:t>http://www.mcafee.com/us/resources/reports/rp-economic-impact-cybercrime2.pdf</a:t>
            </a:r>
            <a:r>
              <a:rPr lang="en-US" dirty="0"/>
              <a:t>  </a:t>
            </a:r>
          </a:p>
          <a:p>
            <a:endParaRPr lang="en-US" dirty="0"/>
          </a:p>
          <a:p>
            <a:r>
              <a:rPr lang="en-US" b="1" dirty="0"/>
              <a:t>Human error </a:t>
            </a:r>
            <a:r>
              <a:rPr lang="en-US" dirty="0"/>
              <a:t>– More than half of data breaches are caused by insiders, including employees, third-party contractors and partners.</a:t>
            </a:r>
            <a:br>
              <a:rPr lang="en-US" dirty="0"/>
            </a:br>
            <a:r>
              <a:rPr lang="en-US" dirty="0"/>
              <a:t>Source: http://www-03.ibm.com/security/data-breach/2015-cyber-security-index.html?ce=ISM0484&amp;ct=SWG&amp;cmp=IBMSocial&amp;cm=h&amp;cr=Security&amp;ccy=US</a:t>
            </a:r>
          </a:p>
          <a:p>
            <a:endParaRPr lang="en-US" dirty="0"/>
          </a:p>
          <a:p>
            <a:r>
              <a:rPr lang="en-US" b="1" dirty="0"/>
              <a:t>Innovation</a:t>
            </a:r>
            <a:r>
              <a:rPr lang="en-US" dirty="0"/>
              <a:t> – cloud, mobile, and IOT create unprecedented risks to organizations. 44% of security leaders expect a major cloud provider to suffer a significant security breach in the future. 33% of organizations don’t even test their mobile apps. CISCO estimates that by 2020, there’ll be 50 billion devices connected. </a:t>
            </a:r>
          </a:p>
          <a:p>
            <a:r>
              <a:rPr lang="en-US" dirty="0"/>
              <a:t>Sources: </a:t>
            </a:r>
            <a:r>
              <a:rPr lang="en-US" dirty="0">
                <a:hlinkClick r:id="rId4"/>
              </a:rPr>
              <a:t>https://www-03.ibm.com/press/us/en/pressrelease/45326.wss</a:t>
            </a:r>
            <a:r>
              <a:rPr lang="en-US" dirty="0"/>
              <a:t>; </a:t>
            </a:r>
            <a:r>
              <a:rPr lang="en-US" dirty="0">
                <a:hlinkClick r:id="rId5"/>
              </a:rPr>
              <a:t>https://securityintelligence.com/mobile-insecurity/</a:t>
            </a:r>
            <a:r>
              <a:rPr lang="en-US" dirty="0"/>
              <a:t>; http://blogs.cisco.com/diversity/the-internet-of-things-infographic</a:t>
            </a:r>
          </a:p>
          <a:p>
            <a:endParaRPr lang="en-US" b="1" dirty="0"/>
          </a:p>
          <a:p>
            <a:r>
              <a:rPr lang="en-US" b="1" dirty="0"/>
              <a:t>Compliance</a:t>
            </a:r>
            <a:r>
              <a:rPr lang="en-US" dirty="0"/>
              <a:t> – adapting to a threat-aware, risk based approach vs. compliance based, box checking approach.  In August 2015 a federal court ruled that the Federal Trade Commission (FTC) has the authority to take action against organizations that fail to protect consumer information against cyber attacks.  The court’s ruling should lead to greater scrutiny of corporate cyber security following a breach of personal privileged information.</a:t>
            </a:r>
          </a:p>
          <a:p>
            <a:pPr>
              <a:defRPr/>
            </a:pPr>
            <a:r>
              <a:rPr lang="en-US" dirty="0"/>
              <a:t>Source: http://www.pcworld.com/article/2974771/appeals-court-denies-challenge-to-ftcs-cybersecurity-enforcement.html</a:t>
            </a:r>
          </a:p>
          <a:p>
            <a:r>
              <a:rPr lang="en-US" dirty="0"/>
              <a:t>The Federal Communications Commission (FCC) reached a $25 million settlement with AT&amp;T Services over allegations the phone carrier failed to protect the personal data of hundreds of thousands of customers whose personal information was compromised in a data breach that occurred between November 2013 and April 2014.</a:t>
            </a:r>
            <a:br>
              <a:rPr lang="en-US" dirty="0"/>
            </a:br>
            <a:r>
              <a:rPr lang="en-US" dirty="0"/>
              <a:t>Source: http://topclassactions.com/lawsuit-settlements/lawsuit-news/53582-att-to-pay-25m-in-data-breach-settlement-with-fcc/</a:t>
            </a:r>
          </a:p>
          <a:p>
            <a:endParaRPr lang="en-US" dirty="0"/>
          </a:p>
          <a:p>
            <a:r>
              <a:rPr lang="en-US" b="1" dirty="0"/>
              <a:t>Skills gap </a:t>
            </a:r>
            <a:r>
              <a:rPr lang="en-US" dirty="0"/>
              <a:t>- experts predict a shortage of 1.5 million open and unfilled security positions by 2020.</a:t>
            </a:r>
            <a:br>
              <a:rPr lang="en-US" dirty="0"/>
            </a:br>
            <a:r>
              <a:rPr lang="en-US" dirty="0"/>
              <a:t>Source: </a:t>
            </a:r>
            <a:r>
              <a:rPr lang="en-US" dirty="0">
                <a:hlinkClick r:id="rId6"/>
              </a:rPr>
              <a:t>Frost &amp; Sullivan Report, 2015</a:t>
            </a:r>
            <a:endParaRPr lang="en-US" dirty="0"/>
          </a:p>
          <a:p>
            <a:r>
              <a:rPr lang="en-US" dirty="0"/>
              <a:t>More than </a:t>
            </a:r>
            <a:r>
              <a:rPr lang="en-US" dirty="0">
                <a:hlinkClick r:id="rId7"/>
              </a:rPr>
              <a:t>209,000 cybersecurity jobs</a:t>
            </a:r>
            <a:r>
              <a:rPr lang="en-US" dirty="0"/>
              <a:t> in the U.S. are unfilled, and postings are up 74% over the past five years, according to a 2015 analysis of numbers from the Bureau of Labor Statistics by Peninsula Press, a project of the Stanford University Journalism Program.</a:t>
            </a:r>
          </a:p>
          <a:p>
            <a:r>
              <a:rPr lang="en-US" dirty="0"/>
              <a:t>Source: http://www.forbes.com/sites/stevemorgan/2016/01/02/one-million-cybersecurity-job-openings-in-2016/#683b25157d27</a:t>
            </a:r>
          </a:p>
          <a:p>
            <a:endParaRPr lang="en-US" dirty="0"/>
          </a:p>
          <a:p>
            <a:endParaRPr lang="en-US" dirty="0"/>
          </a:p>
        </p:txBody>
      </p:sp>
      <p:sp>
        <p:nvSpPr>
          <p:cNvPr id="4" name="Slide Number Placeholder 3"/>
          <p:cNvSpPr>
            <a:spLocks noGrp="1"/>
          </p:cNvSpPr>
          <p:nvPr>
            <p:ph type="sldNum" sz="quarter" idx="10"/>
          </p:nvPr>
        </p:nvSpPr>
        <p:spPr/>
        <p:txBody>
          <a:bodyPr/>
          <a:lstStyle/>
          <a:p>
            <a:fld id="{DD817518-FB06-4843-9B46-F72D174830EE}" type="slidenum">
              <a:rPr lang="en-US" smtClean="0"/>
              <a:pPr/>
              <a:t>2</a:t>
            </a:fld>
            <a:endParaRPr lang="en-US" dirty="0"/>
          </a:p>
        </p:txBody>
      </p:sp>
      <p:sp>
        <p:nvSpPr>
          <p:cNvPr id="7" name="Slide Image Placeholder 6"/>
          <p:cNvSpPr>
            <a:spLocks noGrp="1" noRot="1" noChangeAspect="1"/>
          </p:cNvSpPr>
          <p:nvPr>
            <p:ph type="sldImg"/>
          </p:nvPr>
        </p:nvSpPr>
        <p:spPr>
          <a:xfrm>
            <a:off x="1947863" y="431800"/>
            <a:ext cx="2962275" cy="2220913"/>
          </a:xfrm>
        </p:spPr>
      </p:sp>
    </p:spTree>
    <p:extLst>
      <p:ext uri="{BB962C8B-B14F-4D97-AF65-F5344CB8AC3E}">
        <p14:creationId xmlns:p14="http://schemas.microsoft.com/office/powerpoint/2010/main" val="303790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47863" y="431800"/>
            <a:ext cx="2962275" cy="2220913"/>
          </a:xfrm>
        </p:spPr>
      </p:sp>
      <p:sp>
        <p:nvSpPr>
          <p:cNvPr id="3" name="Notes Placeholder 2"/>
          <p:cNvSpPr>
            <a:spLocks noGrp="1"/>
          </p:cNvSpPr>
          <p:nvPr>
            <p:ph type="body" idx="1"/>
          </p:nvPr>
        </p:nvSpPr>
        <p:spPr>
          <a:xfrm>
            <a:off x="228600" y="2865874"/>
            <a:ext cx="6400800" cy="5135126"/>
          </a:xfrm>
          <a:prstGeom prst="rect">
            <a:avLst/>
          </a:prstGeom>
        </p:spPr>
        <p:txBody>
          <a:bodyPr/>
          <a:lstStyle/>
          <a:p>
            <a:r>
              <a:rPr lang="en-US" dirty="0" smtClean="0"/>
              <a:t>1 http://www-03.ibm.com/security/data-breach/cyber-security-index.html</a:t>
            </a:r>
          </a:p>
          <a:p>
            <a:endParaRPr lang="en-US" dirty="0" smtClean="0"/>
          </a:p>
          <a:p>
            <a:r>
              <a:rPr lang="en-US" dirty="0" smtClean="0"/>
              <a:t>2 https://www.juniperresearch.com/researchstore/strategy-competition/cybercrime-security/financial-corporate-threats-mitigation</a:t>
            </a:r>
          </a:p>
          <a:p>
            <a:endParaRPr lang="en-US" dirty="0" smtClean="0"/>
          </a:p>
          <a:p>
            <a:r>
              <a:rPr lang="en-US" dirty="0" smtClean="0"/>
              <a:t>3 https://www-01.ibm.com/marketing/iwm/dre/signup?source=mrs-form-1995&amp;S_PKG=ov49542</a:t>
            </a: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D817518-FB06-4843-9B46-F72D174830EE}"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212742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Notes Placeholder 2"/>
          <p:cNvSpPr>
            <a:spLocks noGrp="1"/>
          </p:cNvSpPr>
          <p:nvPr>
            <p:ph type="body" idx="1"/>
          </p:nvPr>
        </p:nvSpPr>
        <p:spPr/>
        <p:txBody>
          <a:bodyPr/>
          <a:lstStyle/>
          <a:p>
            <a:endParaRPr lang="en-US" altLang="en-US" b="1" dirty="0"/>
          </a:p>
          <a:p>
            <a:r>
              <a:rPr lang="en-US" dirty="0">
                <a:ea typeface="ＭＳ Ｐゴシック" charset="0"/>
              </a:rPr>
              <a:t>1 IBM customer </a:t>
            </a:r>
            <a:r>
              <a:rPr lang="en-US" dirty="0" smtClean="0">
                <a:ea typeface="ＭＳ Ｐゴシック" charset="0"/>
              </a:rPr>
              <a:t>experience.</a:t>
            </a:r>
            <a:endParaRPr lang="en-US" dirty="0">
              <a:ea typeface="ＭＳ Ｐゴシック" charset="0"/>
            </a:endParaRPr>
          </a:p>
          <a:p>
            <a:r>
              <a:rPr lang="en-US" dirty="0">
                <a:ea typeface="ＭＳ Ｐゴシック" charset="0"/>
              </a:rPr>
              <a:t> </a:t>
            </a:r>
          </a:p>
          <a:p>
            <a:r>
              <a:rPr lang="en-US" dirty="0">
                <a:ea typeface="ＭＳ Ｐゴシック" charset="0"/>
              </a:rPr>
              <a:t>2 Michael </a:t>
            </a:r>
            <a:r>
              <a:rPr lang="en-US" dirty="0" err="1">
                <a:ea typeface="ＭＳ Ｐゴシック" charset="0"/>
              </a:rPr>
              <a:t>Suby</a:t>
            </a:r>
            <a:r>
              <a:rPr lang="en-US" dirty="0">
                <a:ea typeface="ＭＳ Ｐゴシック" charset="0"/>
              </a:rPr>
              <a:t> et al, “The 2015 (ISC)2 Global Information Security Workforce Study,” </a:t>
            </a:r>
            <a:r>
              <a:rPr lang="en-US" i="1" dirty="0">
                <a:ea typeface="ＭＳ Ｐゴシック" charset="0"/>
              </a:rPr>
              <a:t>Frost &amp; Sullivan</a:t>
            </a:r>
            <a:r>
              <a:rPr lang="en-US" dirty="0">
                <a:ea typeface="ＭＳ Ｐゴシック" charset="0"/>
              </a:rPr>
              <a:t>, April 2015. https://www.isc2cares.org/</a:t>
            </a:r>
            <a:r>
              <a:rPr lang="en-US" dirty="0" err="1">
                <a:ea typeface="ＭＳ Ｐゴシック" charset="0"/>
              </a:rPr>
              <a:t>uploadedFiles</a:t>
            </a:r>
            <a:r>
              <a:rPr lang="en-US" dirty="0">
                <a:ea typeface="ＭＳ Ｐゴシック" charset="0"/>
              </a:rPr>
              <a:t>/wwwisc2caresorg/Content/GISWS/FrostSullivan-(ISC)²-Global-Information-Security-Workforce-Study-2015.pdf</a:t>
            </a:r>
          </a:p>
          <a:p>
            <a:r>
              <a:rPr lang="en-US" dirty="0">
                <a:ea typeface="ＭＳ Ｐゴシック" charset="0"/>
              </a:rPr>
              <a:t> </a:t>
            </a:r>
          </a:p>
          <a:p>
            <a:r>
              <a:rPr lang="en-US" dirty="0">
                <a:ea typeface="ＭＳ Ｐゴシック" charset="0"/>
              </a:rPr>
              <a:t>3 IBM Institute for Business Value, “Securing the C-suite Cybersecurity perspectives from the boardroom and C-suite,” </a:t>
            </a:r>
            <a:r>
              <a:rPr lang="en-US" i="1" dirty="0" smtClean="0">
                <a:ea typeface="ＭＳ Ｐゴシック" charset="0"/>
              </a:rPr>
              <a:t>IBM Corp.</a:t>
            </a:r>
            <a:r>
              <a:rPr lang="en-US" dirty="0" smtClean="0">
                <a:ea typeface="ＭＳ Ｐゴシック" charset="0"/>
              </a:rPr>
              <a:t>, </a:t>
            </a:r>
            <a:r>
              <a:rPr lang="en-US" dirty="0">
                <a:ea typeface="ＭＳ Ｐゴシック" charset="0"/>
              </a:rPr>
              <a:t>February 2016. </a:t>
            </a:r>
            <a:r>
              <a:rPr lang="en-US" u="sng" dirty="0">
                <a:ea typeface="ＭＳ Ｐゴシック" charset="0"/>
                <a:hlinkClick r:id="rId3"/>
              </a:rPr>
              <a:t>https://www-01.ibm.com/marketing/iwm/dre/signup?source=ibm-WW_Security_Services&amp;S_PKG=ov43890&amp;S_TACT=000000NJ&amp;S_OFF_CD=10000252&amp;ce=ISM0484&amp;ct=SWG&amp;cmp=IBMSocial&amp;cm=h&amp;cr=Security&amp;ccy=US</a:t>
            </a:r>
            <a:endParaRPr lang="en-US" dirty="0">
              <a:ea typeface="ＭＳ Ｐゴシック" charset="0"/>
            </a:endParaRPr>
          </a:p>
          <a:p>
            <a:r>
              <a:rPr lang="en-US" dirty="0">
                <a:ea typeface="ＭＳ Ｐゴシック" charset="0"/>
              </a:rPr>
              <a:t> </a:t>
            </a:r>
          </a:p>
          <a:p>
            <a:endParaRPr lang="en-US" dirty="0"/>
          </a:p>
        </p:txBody>
      </p:sp>
      <p:sp>
        <p:nvSpPr>
          <p:cNvPr id="4" name="Slide Number Placeholder 3"/>
          <p:cNvSpPr>
            <a:spLocks noGrp="1"/>
          </p:cNvSpPr>
          <p:nvPr>
            <p:ph type="sldNum" sz="quarter" idx="5"/>
          </p:nvPr>
        </p:nvSpPr>
        <p:spPr/>
        <p:txBody>
          <a:bodyPr/>
          <a:lstStyle/>
          <a:p>
            <a:fld id="{F2707402-3532-4494-85A2-94AAC3529DC8}" type="slidenum">
              <a:rPr lang="en-US" smtClean="0"/>
              <a:pPr/>
              <a:t>4</a:t>
            </a:fld>
            <a:endParaRPr lang="en-US" dirty="0"/>
          </a:p>
        </p:txBody>
      </p:sp>
      <p:sp>
        <p:nvSpPr>
          <p:cNvPr id="6" name="Slide Image Placeholder 5"/>
          <p:cNvSpPr>
            <a:spLocks noGrp="1" noRot="1" noChangeAspect="1"/>
          </p:cNvSpPr>
          <p:nvPr>
            <p:ph type="sldImg"/>
          </p:nvPr>
        </p:nvSpPr>
        <p:spPr>
          <a:xfrm>
            <a:off x="1947863" y="431800"/>
            <a:ext cx="2962275" cy="2220913"/>
          </a:xfrm>
        </p:spPr>
      </p:sp>
    </p:spTree>
    <p:extLst>
      <p:ext uri="{BB962C8B-B14F-4D97-AF65-F5344CB8AC3E}">
        <p14:creationId xmlns:p14="http://schemas.microsoft.com/office/powerpoint/2010/main" val="930122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47863" y="431800"/>
            <a:ext cx="2962275" cy="2220913"/>
          </a:xfrm>
        </p:spPr>
      </p:sp>
      <p:sp>
        <p:nvSpPr>
          <p:cNvPr id="3" name="Notes Placeholder 2"/>
          <p:cNvSpPr>
            <a:spLocks noGrp="1"/>
          </p:cNvSpPr>
          <p:nvPr>
            <p:ph type="body" idx="1"/>
          </p:nvPr>
        </p:nvSpPr>
        <p:spPr>
          <a:xfrm>
            <a:off x="228600" y="2865874"/>
            <a:ext cx="6400800" cy="5135126"/>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D817518-FB06-4843-9B46-F72D174830EE}"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451864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47863" y="431800"/>
            <a:ext cx="2962275" cy="2220913"/>
          </a:xfrm>
        </p:spPr>
      </p:sp>
      <p:sp>
        <p:nvSpPr>
          <p:cNvPr id="3" name="Notes Placeholder 2"/>
          <p:cNvSpPr>
            <a:spLocks noGrp="1"/>
          </p:cNvSpPr>
          <p:nvPr>
            <p:ph type="body" idx="1"/>
          </p:nvPr>
        </p:nvSpPr>
        <p:spPr>
          <a:xfrm>
            <a:off x="228600" y="2865874"/>
            <a:ext cx="6400800" cy="5135126"/>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D817518-FB06-4843-9B46-F72D174830EE}"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823387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47863" y="431800"/>
            <a:ext cx="2962275" cy="2220913"/>
          </a:xfrm>
        </p:spPr>
      </p:sp>
      <p:sp>
        <p:nvSpPr>
          <p:cNvPr id="3" name="Notes Placeholder 2"/>
          <p:cNvSpPr>
            <a:spLocks noGrp="1"/>
          </p:cNvSpPr>
          <p:nvPr>
            <p:ph type="body" idx="1"/>
          </p:nvPr>
        </p:nvSpPr>
        <p:spPr>
          <a:xfrm>
            <a:off x="228600" y="2865874"/>
            <a:ext cx="6400800" cy="5135126"/>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D817518-FB06-4843-9B46-F72D174830EE}"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184380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47863" y="431800"/>
            <a:ext cx="2962275" cy="2220913"/>
          </a:xfrm>
        </p:spPr>
      </p:sp>
      <p:sp>
        <p:nvSpPr>
          <p:cNvPr id="3" name="Notes Placeholder 2"/>
          <p:cNvSpPr>
            <a:spLocks noGrp="1"/>
          </p:cNvSpPr>
          <p:nvPr>
            <p:ph type="body" idx="1"/>
          </p:nvPr>
        </p:nvSpPr>
        <p:spPr>
          <a:xfrm>
            <a:off x="228600" y="2865874"/>
            <a:ext cx="6400800" cy="5135126"/>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D817518-FB06-4843-9B46-F72D174830EE}"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9334453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47863" y="431800"/>
            <a:ext cx="2962275" cy="2220913"/>
          </a:xfrm>
        </p:spPr>
      </p:sp>
      <p:sp>
        <p:nvSpPr>
          <p:cNvPr id="3" name="Notes Placeholder 2"/>
          <p:cNvSpPr>
            <a:spLocks noGrp="1"/>
          </p:cNvSpPr>
          <p:nvPr>
            <p:ph type="body" idx="1"/>
          </p:nvPr>
        </p:nvSpPr>
        <p:spPr>
          <a:xfrm>
            <a:off x="228600" y="2865874"/>
            <a:ext cx="6400800" cy="5135126"/>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D817518-FB06-4843-9B46-F72D174830EE}"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8963457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1D3649"/>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l="62962" t="43567" b="16583"/>
          <a:stretch/>
        </p:blipFill>
        <p:spPr>
          <a:xfrm>
            <a:off x="5486400" y="3368649"/>
            <a:ext cx="3657222" cy="2460651"/>
          </a:xfrm>
          <a:prstGeom prst="rect">
            <a:avLst/>
          </a:prstGeom>
        </p:spPr>
      </p:pic>
      <p:sp>
        <p:nvSpPr>
          <p:cNvPr id="2" name="Title 1"/>
          <p:cNvSpPr>
            <a:spLocks noGrp="1"/>
          </p:cNvSpPr>
          <p:nvPr>
            <p:ph type="ctrTitle"/>
          </p:nvPr>
        </p:nvSpPr>
        <p:spPr>
          <a:xfrm>
            <a:off x="433464" y="1655395"/>
            <a:ext cx="8251082" cy="1503185"/>
          </a:xfrm>
        </p:spPr>
        <p:txBody>
          <a:bodyPr lIns="0" tIns="0" rIns="0" bIns="0" anchor="b" anchorCtr="0">
            <a:noAutofit/>
          </a:bodyPr>
          <a:lstStyle>
            <a:lvl1pPr algn="l">
              <a:lnSpc>
                <a:spcPct val="90000"/>
              </a:lnSpc>
              <a:defRPr sz="4400" b="1"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458730" y="3368650"/>
            <a:ext cx="8226482" cy="378204"/>
          </a:xfrm>
          <a:prstGeom prst="rect">
            <a:avLst/>
          </a:prstGeom>
        </p:spPr>
        <p:txBody>
          <a:bodyPr lIns="0" tIns="0" rIns="0" bIns="0" anchor="t" anchorCtr="0">
            <a:normAutofit/>
          </a:bodyPr>
          <a:lstStyle>
            <a:lvl1pPr marL="0" indent="0" algn="l">
              <a:lnSpc>
                <a:spcPct val="100000"/>
              </a:lnSpc>
              <a:spcBef>
                <a:spcPts val="0"/>
              </a:spcBef>
              <a:buNone/>
              <a:defRPr sz="1500" b="0" cap="all" baseline="0">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25" name="Text Placeholder 12" title="Click to edit presenter's name, title, and date"/>
          <p:cNvSpPr>
            <a:spLocks noGrp="1"/>
          </p:cNvSpPr>
          <p:nvPr>
            <p:ph type="body" sz="quarter" idx="13" hasCustomPrompt="1"/>
          </p:nvPr>
        </p:nvSpPr>
        <p:spPr>
          <a:xfrm>
            <a:off x="454570" y="4565404"/>
            <a:ext cx="7104996" cy="313694"/>
          </a:xfrm>
          <a:prstGeom prst="rect">
            <a:avLst/>
          </a:prstGeom>
        </p:spPr>
        <p:txBody>
          <a:bodyPr lIns="0" tIns="0" rIns="0" bIns="0" anchor="b" anchorCtr="0">
            <a:noAutofit/>
          </a:bodyPr>
          <a:lstStyle>
            <a:lvl1pPr marL="0" indent="0">
              <a:lnSpc>
                <a:spcPct val="100000"/>
              </a:lnSpc>
              <a:spcBef>
                <a:spcPts val="0"/>
              </a:spcBef>
              <a:buFontTx/>
              <a:buNone/>
              <a:defRPr sz="1500" b="1" baseline="0">
                <a:solidFill>
                  <a:schemeClr val="bg1"/>
                </a:solidFill>
                <a:latin typeface="Arial" panose="020B0604020202020204" pitchFamily="34" charset="0"/>
                <a:cs typeface="Arial" panose="020B0604020202020204" pitchFamily="34" charset="0"/>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Click to edit presenter’s name</a:t>
            </a:r>
          </a:p>
        </p:txBody>
      </p:sp>
      <p:sp>
        <p:nvSpPr>
          <p:cNvPr id="26" name="Text Placeholder 23"/>
          <p:cNvSpPr>
            <a:spLocks noGrp="1"/>
          </p:cNvSpPr>
          <p:nvPr>
            <p:ph type="body" sz="quarter" idx="14" hasCustomPrompt="1"/>
          </p:nvPr>
        </p:nvSpPr>
        <p:spPr>
          <a:xfrm>
            <a:off x="454570" y="6111961"/>
            <a:ext cx="2983036" cy="219456"/>
          </a:xfrm>
          <a:prstGeom prst="rect">
            <a:avLst/>
          </a:prstGeom>
        </p:spPr>
        <p:txBody>
          <a:bodyPr wrap="none" lIns="0" tIns="0" rIns="0" bIns="0" anchor="b" anchorCtr="0">
            <a:noAutofit/>
          </a:bodyPr>
          <a:lstStyle>
            <a:lvl1pPr marL="0" indent="0" algn="l">
              <a:lnSpc>
                <a:spcPct val="100000"/>
              </a:lnSpc>
              <a:buFontTx/>
              <a:buNone/>
              <a:defRPr sz="1000" i="0">
                <a:solidFill>
                  <a:schemeClr val="bg1"/>
                </a:solidFill>
              </a:defRPr>
            </a:lvl1pPr>
            <a:lvl2pPr marL="176212" indent="0" algn="r">
              <a:buFontTx/>
              <a:buNone/>
              <a:defRPr sz="1400" i="1"/>
            </a:lvl2pPr>
            <a:lvl3pPr marL="384175" indent="0" algn="r">
              <a:buFontTx/>
              <a:buNone/>
              <a:defRPr sz="1400" i="1"/>
            </a:lvl3pPr>
            <a:lvl4pPr marL="522288" indent="0" algn="r">
              <a:buFontTx/>
              <a:buNone/>
              <a:defRPr sz="1400" i="1"/>
            </a:lvl4pPr>
            <a:lvl5pPr marL="696913" indent="0" algn="r">
              <a:buFontTx/>
              <a:buNone/>
              <a:defRPr sz="1400" i="1"/>
            </a:lvl5pPr>
          </a:lstStyle>
          <a:p>
            <a:pPr lvl="0"/>
            <a:r>
              <a:rPr lang="en-US" dirty="0"/>
              <a:t>Click to edit presentation date</a:t>
            </a:r>
          </a:p>
        </p:txBody>
      </p:sp>
      <p:sp>
        <p:nvSpPr>
          <p:cNvPr id="27" name="Text Placeholder 12" title="Click to edit presenter's name, title, and date"/>
          <p:cNvSpPr>
            <a:spLocks noGrp="1"/>
          </p:cNvSpPr>
          <p:nvPr>
            <p:ph type="body" sz="quarter" idx="15" hasCustomPrompt="1"/>
          </p:nvPr>
        </p:nvSpPr>
        <p:spPr>
          <a:xfrm>
            <a:off x="454570" y="4897351"/>
            <a:ext cx="7104996" cy="267974"/>
          </a:xfrm>
          <a:prstGeom prst="rect">
            <a:avLst/>
          </a:prstGeom>
        </p:spPr>
        <p:txBody>
          <a:bodyPr lIns="0" tIns="0" rIns="0" bIns="0" anchor="t" anchorCtr="0">
            <a:normAutofit/>
          </a:bodyPr>
          <a:lstStyle>
            <a:lvl1pPr marL="0" marR="0" indent="0" algn="l" defTabSz="685800" rtl="0" eaLnBrk="1" fontAlgn="auto" latinLnBrk="0" hangingPunct="1">
              <a:lnSpc>
                <a:spcPct val="100000"/>
              </a:lnSpc>
              <a:spcBef>
                <a:spcPts val="0"/>
              </a:spcBef>
              <a:spcAft>
                <a:spcPts val="0"/>
              </a:spcAft>
              <a:buClr>
                <a:schemeClr val="tx2"/>
              </a:buClr>
              <a:buSzTx/>
              <a:buFontTx/>
              <a:buNone/>
              <a:tabLst/>
              <a:defRPr sz="1100" b="0" baseline="0">
                <a:solidFill>
                  <a:schemeClr val="bg1"/>
                </a:solidFill>
                <a:latin typeface="Arial" panose="020B0604020202020204" pitchFamily="34" charset="0"/>
                <a:cs typeface="Arial" panose="020B0604020202020204" pitchFamily="34" charset="0"/>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Click to edit presenter’s title and division</a:t>
            </a:r>
          </a:p>
        </p:txBody>
      </p:sp>
      <p:sp>
        <p:nvSpPr>
          <p:cNvPr id="5" name="Footer Placeholder 4"/>
          <p:cNvSpPr>
            <a:spLocks noGrp="1"/>
          </p:cNvSpPr>
          <p:nvPr>
            <p:ph type="ftr" sz="quarter" idx="11"/>
          </p:nvPr>
        </p:nvSpPr>
        <p:spPr>
          <a:xfrm>
            <a:off x="6194235" y="6111961"/>
            <a:ext cx="1137747" cy="219456"/>
          </a:xfrm>
          <a:prstGeom prst="rect">
            <a:avLst/>
          </a:prstGeom>
          <a:noFill/>
        </p:spPr>
        <p:txBody>
          <a:bodyPr vert="horz" wrap="none" lIns="0" tIns="0" rIns="0" bIns="0" rtlCol="0" anchor="b" anchorCtr="0">
            <a:noAutofit/>
          </a:bodyPr>
          <a:lstStyle>
            <a:lvl1pPr algn="r">
              <a:lnSpc>
                <a:spcPct val="100000"/>
              </a:lnSpc>
              <a:defRPr lang="en-US" smtClean="0">
                <a:solidFill>
                  <a:schemeClr val="bg1"/>
                </a:solidFill>
              </a:defRPr>
            </a:lvl1pPr>
          </a:lstStyle>
          <a:p>
            <a:pPr defTabSz="685800">
              <a:spcBef>
                <a:spcPts val="600"/>
              </a:spcBef>
              <a:buClr>
                <a:schemeClr val="tx2"/>
              </a:buClr>
            </a:pPr>
            <a:endParaRPr lang="en-US" dirty="0"/>
          </a:p>
        </p:txBody>
      </p:sp>
      <p:cxnSp>
        <p:nvCxnSpPr>
          <p:cNvPr id="17" name="Straight Connector 16"/>
          <p:cNvCxnSpPr/>
          <p:nvPr userDrawn="1"/>
        </p:nvCxnSpPr>
        <p:spPr>
          <a:xfrm>
            <a:off x="454570" y="4451119"/>
            <a:ext cx="758952" cy="0"/>
          </a:xfrm>
          <a:prstGeom prst="line">
            <a:avLst/>
          </a:prstGeom>
          <a:ln w="101600">
            <a:solidFill>
              <a:srgbClr val="FF5003"/>
            </a:solidFill>
            <a:tailEnd type="none"/>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rotWithShape="1">
          <a:blip r:embed="rId3"/>
          <a:srcRect l="14569" t="26753" r="14569" b="26753"/>
          <a:stretch/>
        </p:blipFill>
        <p:spPr>
          <a:xfrm>
            <a:off x="457200" y="425997"/>
            <a:ext cx="1268337" cy="371860"/>
          </a:xfrm>
          <a:prstGeom prst="rect">
            <a:avLst/>
          </a:prstGeom>
        </p:spPr>
      </p:pic>
      <p:pic>
        <p:nvPicPr>
          <p:cNvPr id="12" name="Picture 11"/>
          <p:cNvPicPr>
            <a:picLocks noChangeAspect="1"/>
          </p:cNvPicPr>
          <p:nvPr userDrawn="1"/>
        </p:nvPicPr>
        <p:blipFill rotWithShape="1">
          <a:blip r:embed="rId4"/>
          <a:srcRect l="-14222" t="-34103" r="-8052" b="-9221"/>
          <a:stretch/>
        </p:blipFill>
        <p:spPr>
          <a:xfrm>
            <a:off x="7877970" y="5933335"/>
            <a:ext cx="904080" cy="398082"/>
          </a:xfrm>
          <a:prstGeom prst="rect">
            <a:avLst/>
          </a:prstGeom>
          <a:noFill/>
        </p:spPr>
      </p:pic>
    </p:spTree>
    <p:extLst>
      <p:ext uri="{BB962C8B-B14F-4D97-AF65-F5344CB8AC3E}">
        <p14:creationId xmlns:p14="http://schemas.microsoft.com/office/powerpoint/2010/main" val="2275356045"/>
      </p:ext>
    </p:extLst>
  </p:cSld>
  <p:clrMapOvr>
    <a:masterClrMapping/>
  </p:clrMapOvr>
  <p:extLst mod="1">
    <p:ext uri="{DCECCB84-F9BA-43D5-87BE-67443E8EF086}">
      <p15:sldGuideLst xmlns:p15="http://schemas.microsoft.com/office/powerpoint/2012/main" xmlns="">
        <p15:guide id="2" pos="28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Data-driven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hart Placeholder 4"/>
          <p:cNvSpPr>
            <a:spLocks noGrp="1"/>
          </p:cNvSpPr>
          <p:nvPr>
            <p:ph type="chart" sz="quarter" idx="14"/>
          </p:nvPr>
        </p:nvSpPr>
        <p:spPr>
          <a:xfrm>
            <a:off x="457201" y="952500"/>
            <a:ext cx="8228653" cy="5105400"/>
          </a:xfrm>
          <a:prstGeom prst="rect">
            <a:avLst/>
          </a:prstGeom>
        </p:spPr>
        <p:txBody>
          <a:bodyPr/>
          <a:lstStyle>
            <a:lvl1pPr marL="0" indent="0" algn="ctr">
              <a:buFontTx/>
              <a:buNone/>
              <a:defRPr cap="none" baseline="0">
                <a:solidFill>
                  <a:schemeClr val="tx1"/>
                </a:solidFill>
              </a:defRPr>
            </a:lvl1pPr>
          </a:lstStyle>
          <a:p>
            <a:r>
              <a:rPr lang="en-US" dirty="0"/>
              <a:t>Click icon to add chart</a:t>
            </a:r>
          </a:p>
        </p:txBody>
      </p:sp>
      <p:sp>
        <p:nvSpPr>
          <p:cNvPr id="3" name="Footer Placeholder 2"/>
          <p:cNvSpPr>
            <a:spLocks noGrp="1"/>
          </p:cNvSpPr>
          <p:nvPr>
            <p:ph type="ftr" sz="quarter" idx="15"/>
          </p:nvPr>
        </p:nvSpPr>
        <p:spPr>
          <a:xfrm flipH="1">
            <a:off x="7181460" y="6586919"/>
            <a:ext cx="1137885" cy="219456"/>
          </a:xfrm>
          <a:prstGeom prst="rect">
            <a:avLst/>
          </a:prstGeom>
        </p:spPr>
        <p:txBody>
          <a:bodyPr/>
          <a:lstStyle/>
          <a:p>
            <a:pPr defTabSz="685800">
              <a:lnSpc>
                <a:spcPct val="90000"/>
              </a:lnSpc>
              <a:spcBef>
                <a:spcPts val="600"/>
              </a:spcBef>
              <a:buClr>
                <a:schemeClr val="tx2"/>
              </a:buClr>
            </a:pPr>
            <a:endParaRPr lang="en-US" dirty="0"/>
          </a:p>
        </p:txBody>
      </p:sp>
    </p:spTree>
    <p:extLst>
      <p:ext uri="{BB962C8B-B14F-4D97-AF65-F5344CB8AC3E}">
        <p14:creationId xmlns:p14="http://schemas.microsoft.com/office/powerpoint/2010/main" val="1508726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6" name="Text Placeholder 4"/>
          <p:cNvSpPr>
            <a:spLocks noGrp="1"/>
          </p:cNvSpPr>
          <p:nvPr>
            <p:ph type="body" sz="quarter" idx="13" hasCustomPrompt="1"/>
          </p:nvPr>
        </p:nvSpPr>
        <p:spPr>
          <a:xfrm>
            <a:off x="2743533" y="4323080"/>
            <a:ext cx="5943277" cy="310963"/>
          </a:xfrm>
          <a:prstGeom prst="rect">
            <a:avLst/>
          </a:prstGeom>
        </p:spPr>
        <p:txBody>
          <a:bodyPr tIns="0" bIns="0"/>
          <a:lstStyle>
            <a:lvl1pPr marL="0" indent="0">
              <a:spcBef>
                <a:spcPts val="0"/>
              </a:spcBef>
              <a:buFontTx/>
              <a:buNone/>
              <a:defRPr cap="none" baseline="0">
                <a:solidFill>
                  <a:srgbClr val="1D3649"/>
                </a:solidFill>
              </a:defRPr>
            </a:lvl1pPr>
            <a:lvl2pPr marL="176212" indent="0">
              <a:buFontTx/>
              <a:buNone/>
              <a:defRPr/>
            </a:lvl2pPr>
            <a:lvl3pPr marL="384175" indent="0">
              <a:buFontTx/>
              <a:buNone/>
              <a:defRPr/>
            </a:lvl3pPr>
            <a:lvl4pPr marL="522288" indent="0">
              <a:buFontTx/>
              <a:buNone/>
              <a:defRPr/>
            </a:lvl4pPr>
            <a:lvl5pPr marL="696913" indent="0">
              <a:buFontTx/>
              <a:buNone/>
              <a:defRPr/>
            </a:lvl5pPr>
          </a:lstStyle>
          <a:p>
            <a:pPr lvl="0"/>
            <a:r>
              <a:rPr lang="en-US" dirty="0"/>
              <a:t>Click to edit author’s title</a:t>
            </a:r>
          </a:p>
        </p:txBody>
      </p:sp>
      <p:pic>
        <p:nvPicPr>
          <p:cNvPr id="4" name="Picture 3"/>
          <p:cNvPicPr>
            <a:picLocks noChangeAspect="1"/>
          </p:cNvPicPr>
          <p:nvPr userDrawn="1"/>
        </p:nvPicPr>
        <p:blipFill rotWithShape="1">
          <a:blip r:embed="rId2"/>
          <a:srcRect l="9787" t="10247" r="9787" b="10247"/>
          <a:stretch/>
        </p:blipFill>
        <p:spPr>
          <a:xfrm>
            <a:off x="183541" y="1643788"/>
            <a:ext cx="2583549" cy="2116402"/>
          </a:xfrm>
          <a:prstGeom prst="rect">
            <a:avLst/>
          </a:prstGeom>
        </p:spPr>
      </p:pic>
      <p:sp>
        <p:nvSpPr>
          <p:cNvPr id="12" name="Title 11"/>
          <p:cNvSpPr>
            <a:spLocks noGrp="1"/>
          </p:cNvSpPr>
          <p:nvPr userDrawn="1">
            <p:ph type="title" hasCustomPrompt="1"/>
          </p:nvPr>
        </p:nvSpPr>
        <p:spPr>
          <a:xfrm>
            <a:off x="2743200" y="1351570"/>
            <a:ext cx="5943600" cy="2300860"/>
          </a:xfrm>
        </p:spPr>
        <p:txBody>
          <a:bodyPr anchor="b" anchorCtr="0">
            <a:noAutofit/>
          </a:bodyPr>
          <a:lstStyle>
            <a:lvl1pPr>
              <a:lnSpc>
                <a:spcPct val="100000"/>
              </a:lnSpc>
              <a:defRPr sz="3200" baseline="0">
                <a:solidFill>
                  <a:srgbClr val="1D3649"/>
                </a:solidFill>
              </a:defRPr>
            </a:lvl1pPr>
          </a:lstStyle>
          <a:p>
            <a:r>
              <a:rPr lang="en-US" dirty="0"/>
              <a:t>Click to edit quote.”</a:t>
            </a:r>
          </a:p>
        </p:txBody>
      </p:sp>
      <p:sp>
        <p:nvSpPr>
          <p:cNvPr id="5" name="Text Placeholder 4"/>
          <p:cNvSpPr>
            <a:spLocks noGrp="1"/>
          </p:cNvSpPr>
          <p:nvPr>
            <p:ph type="body" sz="quarter" idx="11" hasCustomPrompt="1"/>
          </p:nvPr>
        </p:nvSpPr>
        <p:spPr>
          <a:xfrm>
            <a:off x="2743533" y="4085402"/>
            <a:ext cx="5943277" cy="237678"/>
          </a:xfrm>
          <a:prstGeom prst="rect">
            <a:avLst/>
          </a:prstGeom>
        </p:spPr>
        <p:txBody>
          <a:bodyPr tIns="0" bIns="0" anchor="b" anchorCtr="0"/>
          <a:lstStyle>
            <a:lvl1pPr marL="0" indent="0">
              <a:spcBef>
                <a:spcPts val="0"/>
              </a:spcBef>
              <a:buFontTx/>
              <a:buNone/>
              <a:defRPr cap="all" baseline="0">
                <a:solidFill>
                  <a:srgbClr val="1D3649"/>
                </a:solidFill>
              </a:defRPr>
            </a:lvl1pPr>
            <a:lvl2pPr marL="176212" indent="0">
              <a:buFontTx/>
              <a:buNone/>
              <a:defRPr/>
            </a:lvl2pPr>
            <a:lvl3pPr marL="384175" indent="0">
              <a:buFontTx/>
              <a:buNone/>
              <a:defRPr/>
            </a:lvl3pPr>
            <a:lvl4pPr marL="522288" indent="0">
              <a:buFontTx/>
              <a:buNone/>
              <a:defRPr/>
            </a:lvl4pPr>
            <a:lvl5pPr marL="696913" indent="0">
              <a:buFontTx/>
              <a:buNone/>
              <a:defRPr/>
            </a:lvl5pPr>
          </a:lstStyle>
          <a:p>
            <a:pPr lvl="0"/>
            <a:r>
              <a:rPr lang="en-US" dirty="0"/>
              <a:t>Click to edit author’s name</a:t>
            </a:r>
          </a:p>
        </p:txBody>
      </p:sp>
      <p:sp>
        <p:nvSpPr>
          <p:cNvPr id="3" name="Footer Placeholder 2"/>
          <p:cNvSpPr>
            <a:spLocks noGrp="1"/>
          </p:cNvSpPr>
          <p:nvPr>
            <p:ph type="ftr" sz="quarter" idx="12"/>
          </p:nvPr>
        </p:nvSpPr>
        <p:spPr>
          <a:xfrm flipH="1">
            <a:off x="7181460" y="6586919"/>
            <a:ext cx="1137885" cy="219456"/>
          </a:xfrm>
          <a:prstGeom prst="rect">
            <a:avLst/>
          </a:prstGeom>
        </p:spPr>
        <p:txBody>
          <a:bodyPr/>
          <a:lstStyle/>
          <a:p>
            <a:pPr defTabSz="685800">
              <a:lnSpc>
                <a:spcPct val="90000"/>
              </a:lnSpc>
              <a:spcBef>
                <a:spcPts val="600"/>
              </a:spcBef>
              <a:buClr>
                <a:schemeClr val="tx2"/>
              </a:buClr>
            </a:pPr>
            <a:endParaRPr lang="en-US" dirty="0"/>
          </a:p>
        </p:txBody>
      </p:sp>
    </p:spTree>
    <p:extLst>
      <p:ext uri="{BB962C8B-B14F-4D97-AF65-F5344CB8AC3E}">
        <p14:creationId xmlns:p14="http://schemas.microsoft.com/office/powerpoint/2010/main" val="261736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flipH="1">
            <a:off x="7181460" y="6586919"/>
            <a:ext cx="1137885" cy="219456"/>
          </a:xfrm>
          <a:prstGeom prst="rect">
            <a:avLst/>
          </a:prstGeom>
        </p:spPr>
        <p:txBody>
          <a:bodyPr/>
          <a:lstStyle/>
          <a:p>
            <a:pPr defTabSz="685800">
              <a:lnSpc>
                <a:spcPct val="90000"/>
              </a:lnSpc>
              <a:spcBef>
                <a:spcPts val="600"/>
              </a:spcBef>
              <a:buClr>
                <a:schemeClr val="tx2"/>
              </a:buClr>
            </a:pPr>
            <a:endParaRPr lang="en-US" dirty="0"/>
          </a:p>
        </p:txBody>
      </p:sp>
    </p:spTree>
    <p:extLst>
      <p:ext uri="{BB962C8B-B14F-4D97-AF65-F5344CB8AC3E}">
        <p14:creationId xmlns:p14="http://schemas.microsoft.com/office/powerpoint/2010/main" val="13896905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ection Divider">
    <p:bg>
      <p:bgPr>
        <a:solidFill>
          <a:srgbClr val="1D3649"/>
        </a:solidFill>
        <a:effectLst/>
      </p:bgPr>
    </p:bg>
    <p:spTree>
      <p:nvGrpSpPr>
        <p:cNvPr id="1" name=""/>
        <p:cNvGrpSpPr/>
        <p:nvPr/>
      </p:nvGrpSpPr>
      <p:grpSpPr>
        <a:xfrm>
          <a:off x="0" y="0"/>
          <a:ext cx="0" cy="0"/>
          <a:chOff x="0" y="0"/>
          <a:chExt cx="0" cy="0"/>
        </a:xfrm>
      </p:grpSpPr>
      <p:sp>
        <p:nvSpPr>
          <p:cNvPr id="2" name="Title 1"/>
          <p:cNvSpPr>
            <a:spLocks noGrp="1"/>
          </p:cNvSpPr>
          <p:nvPr userDrawn="1">
            <p:ph type="title" hasCustomPrompt="1"/>
          </p:nvPr>
        </p:nvSpPr>
        <p:spPr>
          <a:xfrm>
            <a:off x="433552" y="1799267"/>
            <a:ext cx="8259134" cy="1189855"/>
          </a:xfrm>
        </p:spPr>
        <p:txBody>
          <a:bodyPr>
            <a:noAutofit/>
          </a:bodyPr>
          <a:lstStyle>
            <a:lvl1pPr>
              <a:lnSpc>
                <a:spcPct val="100000"/>
              </a:lnSpc>
              <a:defRPr sz="4400" b="1">
                <a:solidFill>
                  <a:schemeClr val="bg1"/>
                </a:solidFill>
              </a:defRPr>
            </a:lvl1pPr>
          </a:lstStyle>
          <a:p>
            <a:r>
              <a:rPr lang="en-US" dirty="0"/>
              <a:t>Edit master section title</a:t>
            </a:r>
          </a:p>
        </p:txBody>
      </p:sp>
      <p:cxnSp>
        <p:nvCxnSpPr>
          <p:cNvPr id="8" name="Straight Connector 7"/>
          <p:cNvCxnSpPr/>
          <p:nvPr userDrawn="1"/>
        </p:nvCxnSpPr>
        <p:spPr>
          <a:xfrm>
            <a:off x="454570" y="1694938"/>
            <a:ext cx="758952" cy="0"/>
          </a:xfrm>
          <a:prstGeom prst="line">
            <a:avLst/>
          </a:prstGeom>
          <a:ln w="101600">
            <a:solidFill>
              <a:srgbClr val="FF5003"/>
            </a:solidFill>
            <a:tailEnd type="none"/>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62962" t="43567" b="16583"/>
          <a:stretch/>
        </p:blipFill>
        <p:spPr>
          <a:xfrm>
            <a:off x="5486400" y="3368649"/>
            <a:ext cx="3657222" cy="2460651"/>
          </a:xfrm>
          <a:prstGeom prst="rect">
            <a:avLst/>
          </a:prstGeom>
        </p:spPr>
      </p:pic>
    </p:spTree>
    <p:extLst>
      <p:ext uri="{BB962C8B-B14F-4D97-AF65-F5344CB8AC3E}">
        <p14:creationId xmlns:p14="http://schemas.microsoft.com/office/powerpoint/2010/main" val="844486832"/>
      </p:ext>
    </p:extLst>
  </p:cSld>
  <p:clrMapOvr>
    <a:masterClrMapping/>
  </p:clrMapOvr>
  <p:extLst mod="1">
    <p:ext uri="{DCECCB84-F9BA-43D5-87BE-67443E8EF086}">
      <p15:sldGuideLst xmlns:p15="http://schemas.microsoft.com/office/powerpoint/2012/main" xmlns=""/>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Divider with Descriptor">
    <p:bg>
      <p:bgPr>
        <a:solidFill>
          <a:srgbClr val="1D3649"/>
        </a:solidFill>
        <a:effectLst/>
      </p:bgPr>
    </p:bg>
    <p:spTree>
      <p:nvGrpSpPr>
        <p:cNvPr id="1" name=""/>
        <p:cNvGrpSpPr/>
        <p:nvPr/>
      </p:nvGrpSpPr>
      <p:grpSpPr>
        <a:xfrm>
          <a:off x="0" y="0"/>
          <a:ext cx="0" cy="0"/>
          <a:chOff x="0" y="0"/>
          <a:chExt cx="0" cy="0"/>
        </a:xfrm>
      </p:grpSpPr>
      <p:sp>
        <p:nvSpPr>
          <p:cNvPr id="2" name="Title 1"/>
          <p:cNvSpPr>
            <a:spLocks noGrp="1"/>
          </p:cNvSpPr>
          <p:nvPr userDrawn="1">
            <p:ph type="title" hasCustomPrompt="1"/>
          </p:nvPr>
        </p:nvSpPr>
        <p:spPr>
          <a:xfrm>
            <a:off x="433552" y="2160141"/>
            <a:ext cx="8259134" cy="1272133"/>
          </a:xfrm>
        </p:spPr>
        <p:txBody>
          <a:bodyPr>
            <a:noAutofit/>
          </a:bodyPr>
          <a:lstStyle>
            <a:lvl1pPr>
              <a:lnSpc>
                <a:spcPct val="100000"/>
              </a:lnSpc>
              <a:defRPr sz="4400" b="1">
                <a:solidFill>
                  <a:schemeClr val="bg1"/>
                </a:solidFill>
              </a:defRPr>
            </a:lvl1pPr>
          </a:lstStyle>
          <a:p>
            <a:r>
              <a:rPr lang="en-US" dirty="0"/>
              <a:t>Edit master section title</a:t>
            </a:r>
          </a:p>
        </p:txBody>
      </p:sp>
      <p:sp>
        <p:nvSpPr>
          <p:cNvPr id="29" name="Text Placeholder 28"/>
          <p:cNvSpPr>
            <a:spLocks noGrp="1"/>
          </p:cNvSpPr>
          <p:nvPr userDrawn="1">
            <p:ph type="body" sz="quarter" idx="13"/>
          </p:nvPr>
        </p:nvSpPr>
        <p:spPr>
          <a:xfrm>
            <a:off x="456961" y="1896245"/>
            <a:ext cx="8227585" cy="311194"/>
          </a:xfrm>
          <a:prstGeom prst="rect">
            <a:avLst/>
          </a:prstGeom>
        </p:spPr>
        <p:txBody>
          <a:bodyPr lIns="0" tIns="0" rIns="0" bIns="0" anchor="t" anchorCtr="0">
            <a:normAutofit/>
          </a:bodyPr>
          <a:lstStyle>
            <a:lvl1pPr marL="0" indent="0">
              <a:lnSpc>
                <a:spcPct val="100000"/>
              </a:lnSpc>
              <a:buFontTx/>
              <a:buNone/>
              <a:defRPr sz="1400" cap="all" baseline="0">
                <a:solidFill>
                  <a:schemeClr val="bg1"/>
                </a:solidFill>
              </a:defRPr>
            </a:lvl1pPr>
            <a:lvl2pPr marL="176212" indent="0">
              <a:buFontTx/>
              <a:buNone/>
              <a:defRPr sz="1200">
                <a:solidFill>
                  <a:schemeClr val="bg1"/>
                </a:solidFill>
              </a:defRPr>
            </a:lvl2pPr>
            <a:lvl3pPr marL="384175" indent="0">
              <a:buFontTx/>
              <a:buNone/>
              <a:defRPr sz="1200">
                <a:solidFill>
                  <a:schemeClr val="bg1"/>
                </a:solidFill>
              </a:defRPr>
            </a:lvl3pPr>
            <a:lvl4pPr marL="522288" indent="0">
              <a:buFontTx/>
              <a:buNone/>
              <a:defRPr sz="1200">
                <a:solidFill>
                  <a:schemeClr val="bg1"/>
                </a:solidFill>
              </a:defRPr>
            </a:lvl4pPr>
            <a:lvl5pPr marL="696913" indent="0">
              <a:buFontTx/>
              <a:buNone/>
              <a:defRPr sz="1200">
                <a:solidFill>
                  <a:schemeClr val="bg1"/>
                </a:solidFill>
              </a:defRPr>
            </a:lvl5pPr>
          </a:lstStyle>
          <a:p>
            <a:pPr lvl="0"/>
            <a:endParaRPr lang="en-US" dirty="0"/>
          </a:p>
        </p:txBody>
      </p:sp>
      <p:cxnSp>
        <p:nvCxnSpPr>
          <p:cNvPr id="8" name="Straight Connector 7"/>
          <p:cNvCxnSpPr/>
          <p:nvPr userDrawn="1"/>
        </p:nvCxnSpPr>
        <p:spPr>
          <a:xfrm>
            <a:off x="454570" y="1694938"/>
            <a:ext cx="758952" cy="0"/>
          </a:xfrm>
          <a:prstGeom prst="line">
            <a:avLst/>
          </a:prstGeom>
          <a:ln w="101600">
            <a:solidFill>
              <a:srgbClr val="FF5003"/>
            </a:solidFill>
            <a:tailEnd type="none"/>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62962" t="43567" b="16583"/>
          <a:stretch/>
        </p:blipFill>
        <p:spPr>
          <a:xfrm>
            <a:off x="5486400" y="3368649"/>
            <a:ext cx="3657222" cy="2460651"/>
          </a:xfrm>
          <a:prstGeom prst="rect">
            <a:avLst/>
          </a:prstGeom>
        </p:spPr>
      </p:pic>
    </p:spTree>
    <p:extLst>
      <p:ext uri="{BB962C8B-B14F-4D97-AF65-F5344CB8AC3E}">
        <p14:creationId xmlns:p14="http://schemas.microsoft.com/office/powerpoint/2010/main" val="2650907989"/>
      </p:ext>
    </p:extLst>
  </p:cSld>
  <p:clrMapOvr>
    <a:masterClrMapping/>
  </p:clrMapOvr>
  <p:extLst mod="1">
    <p:ext uri="{DCECCB84-F9BA-43D5-87BE-67443E8EF086}">
      <p15:sldGuideLst xmlns:p15="http://schemas.microsoft.com/office/powerpoint/2012/main" xmlns="">
        <p15:guide id="1" orient="horz" pos="122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ction Divider with 3 Sub Sections">
    <p:bg>
      <p:bgPr>
        <a:solidFill>
          <a:schemeClr val="bg1"/>
        </a:solidFill>
        <a:effectLst/>
      </p:bgPr>
    </p:bg>
    <p:spTree>
      <p:nvGrpSpPr>
        <p:cNvPr id="1" name=""/>
        <p:cNvGrpSpPr/>
        <p:nvPr/>
      </p:nvGrpSpPr>
      <p:grpSpPr>
        <a:xfrm>
          <a:off x="0" y="0"/>
          <a:ext cx="0" cy="0"/>
          <a:chOff x="0" y="0"/>
          <a:chExt cx="0" cy="0"/>
        </a:xfrm>
      </p:grpSpPr>
      <p:grpSp>
        <p:nvGrpSpPr>
          <p:cNvPr id="6" name="Group 5"/>
          <p:cNvGrpSpPr/>
          <p:nvPr userDrawn="1"/>
        </p:nvGrpSpPr>
        <p:grpSpPr>
          <a:xfrm>
            <a:off x="0" y="1"/>
            <a:ext cx="9144000" cy="3506442"/>
            <a:chOff x="0" y="0"/>
            <a:chExt cx="9144000" cy="2922035"/>
          </a:xfrm>
        </p:grpSpPr>
        <p:cxnSp>
          <p:nvCxnSpPr>
            <p:cNvPr id="15" name="Straight Connector 14"/>
            <p:cNvCxnSpPr/>
            <p:nvPr userDrawn="1"/>
          </p:nvCxnSpPr>
          <p:spPr>
            <a:xfrm>
              <a:off x="454570" y="2922035"/>
              <a:ext cx="758952" cy="0"/>
            </a:xfrm>
            <a:prstGeom prst="line">
              <a:avLst/>
            </a:prstGeom>
            <a:ln w="101600">
              <a:solidFill>
                <a:srgbClr val="FF5003"/>
              </a:solidFill>
              <a:tailEnd type="none"/>
            </a:ln>
          </p:spPr>
          <p:style>
            <a:lnRef idx="1">
              <a:schemeClr val="accent1"/>
            </a:lnRef>
            <a:fillRef idx="0">
              <a:schemeClr val="accent1"/>
            </a:fillRef>
            <a:effectRef idx="0">
              <a:schemeClr val="accent1"/>
            </a:effectRef>
            <a:fontRef idx="minor">
              <a:schemeClr val="tx1"/>
            </a:fontRef>
          </p:style>
        </p:cxnSp>
        <p:sp>
          <p:nvSpPr>
            <p:cNvPr id="3" name="Rectangle 2"/>
            <p:cNvSpPr/>
            <p:nvPr userDrawn="1"/>
          </p:nvSpPr>
          <p:spPr>
            <a:xfrm>
              <a:off x="0" y="0"/>
              <a:ext cx="9144000" cy="2880360"/>
            </a:xfrm>
            <a:prstGeom prst="rect">
              <a:avLst/>
            </a:prstGeom>
            <a:solidFill>
              <a:srgbClr val="1D3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19" name="Title 1"/>
          <p:cNvSpPr txBox="1">
            <a:spLocks/>
          </p:cNvSpPr>
          <p:nvPr userDrawn="1"/>
        </p:nvSpPr>
        <p:spPr>
          <a:xfrm>
            <a:off x="376105" y="4679509"/>
            <a:ext cx="579664" cy="646005"/>
          </a:xfrm>
          <a:prstGeom prst="rect">
            <a:avLst/>
          </a:prstGeom>
        </p:spPr>
        <p:txBody>
          <a:bodyPr vert="horz" lIns="0" tIns="0" rIns="0" bIns="0" rtlCol="0" anchor="b" anchorCtr="0">
            <a:noAutofit/>
          </a:bodyPr>
          <a:lstStyle>
            <a:lvl1pPr algn="l" defTabSz="6858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pPr algn="r" fontAlgn="auto">
              <a:lnSpc>
                <a:spcPct val="100000"/>
              </a:lnSpc>
              <a:spcAft>
                <a:spcPts val="0"/>
              </a:spcAft>
            </a:pPr>
            <a:r>
              <a:rPr lang="en-US" sz="3600" b="1" dirty="0">
                <a:solidFill>
                  <a:schemeClr val="accent1"/>
                </a:solidFill>
              </a:rPr>
              <a:t>01</a:t>
            </a:r>
          </a:p>
        </p:txBody>
      </p:sp>
      <p:sp>
        <p:nvSpPr>
          <p:cNvPr id="20" name="Title 1"/>
          <p:cNvSpPr txBox="1">
            <a:spLocks/>
          </p:cNvSpPr>
          <p:nvPr userDrawn="1"/>
        </p:nvSpPr>
        <p:spPr>
          <a:xfrm>
            <a:off x="3179132" y="4679509"/>
            <a:ext cx="579664" cy="646005"/>
          </a:xfrm>
          <a:prstGeom prst="rect">
            <a:avLst/>
          </a:prstGeom>
        </p:spPr>
        <p:txBody>
          <a:bodyPr vert="horz" lIns="0" tIns="0" rIns="0" bIns="0" rtlCol="0" anchor="b" anchorCtr="0">
            <a:noAutofit/>
          </a:bodyPr>
          <a:lstStyle>
            <a:lvl1pPr algn="l" defTabSz="6858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pPr algn="r" fontAlgn="auto">
              <a:lnSpc>
                <a:spcPct val="100000"/>
              </a:lnSpc>
              <a:spcAft>
                <a:spcPts val="0"/>
              </a:spcAft>
            </a:pPr>
            <a:r>
              <a:rPr lang="en-US" sz="3600" b="1" dirty="0">
                <a:solidFill>
                  <a:schemeClr val="accent1"/>
                </a:solidFill>
              </a:rPr>
              <a:t>02</a:t>
            </a:r>
          </a:p>
        </p:txBody>
      </p:sp>
      <p:sp>
        <p:nvSpPr>
          <p:cNvPr id="22" name="Title 1"/>
          <p:cNvSpPr txBox="1">
            <a:spLocks/>
          </p:cNvSpPr>
          <p:nvPr userDrawn="1"/>
        </p:nvSpPr>
        <p:spPr>
          <a:xfrm>
            <a:off x="5952692" y="4679509"/>
            <a:ext cx="579664" cy="646005"/>
          </a:xfrm>
          <a:prstGeom prst="rect">
            <a:avLst/>
          </a:prstGeom>
        </p:spPr>
        <p:txBody>
          <a:bodyPr vert="horz" lIns="0" tIns="0" rIns="0" bIns="0" rtlCol="0" anchor="b" anchorCtr="0">
            <a:noAutofit/>
          </a:bodyPr>
          <a:lstStyle>
            <a:lvl1pPr algn="l" defTabSz="6858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pPr algn="r" fontAlgn="auto">
              <a:lnSpc>
                <a:spcPct val="100000"/>
              </a:lnSpc>
              <a:spcAft>
                <a:spcPts val="0"/>
              </a:spcAft>
            </a:pPr>
            <a:r>
              <a:rPr lang="en-US" sz="3600" b="1" dirty="0">
                <a:solidFill>
                  <a:schemeClr val="accent1"/>
                </a:solidFill>
              </a:rPr>
              <a:t>03</a:t>
            </a:r>
          </a:p>
        </p:txBody>
      </p:sp>
      <p:sp>
        <p:nvSpPr>
          <p:cNvPr id="37" name="Text Placeholder 36"/>
          <p:cNvSpPr>
            <a:spLocks noGrp="1"/>
          </p:cNvSpPr>
          <p:nvPr userDrawn="1">
            <p:ph type="body" sz="quarter" idx="14" hasCustomPrompt="1"/>
          </p:nvPr>
        </p:nvSpPr>
        <p:spPr>
          <a:xfrm>
            <a:off x="1007933" y="4871246"/>
            <a:ext cx="2054303" cy="386554"/>
          </a:xfrm>
          <a:prstGeom prst="rect">
            <a:avLst/>
          </a:prstGeom>
        </p:spPr>
        <p:txBody>
          <a:bodyPr tIns="0" bIns="0" anchor="b" anchorCtr="0"/>
          <a:lstStyle>
            <a:lvl1pPr marL="0" indent="0">
              <a:lnSpc>
                <a:spcPct val="90000"/>
              </a:lnSpc>
              <a:spcBef>
                <a:spcPts val="0"/>
              </a:spcBef>
              <a:buFontTx/>
              <a:buNone/>
              <a:defRPr>
                <a:solidFill>
                  <a:srgbClr val="1D3649"/>
                </a:solidFill>
              </a:defRPr>
            </a:lvl1pPr>
            <a:lvl2pPr marL="176212" indent="0">
              <a:buFontTx/>
              <a:buNone/>
              <a:defRPr/>
            </a:lvl2pPr>
            <a:lvl3pPr marL="384175" indent="0">
              <a:buFontTx/>
              <a:buNone/>
              <a:defRPr/>
            </a:lvl3pPr>
            <a:lvl4pPr marL="522288" indent="0">
              <a:buFontTx/>
              <a:buNone/>
              <a:defRPr/>
            </a:lvl4pPr>
            <a:lvl5pPr marL="696913" indent="0">
              <a:buFontTx/>
              <a:buNone/>
              <a:defRPr/>
            </a:lvl5pPr>
          </a:lstStyle>
          <a:p>
            <a:pPr lvl="0"/>
            <a:r>
              <a:rPr lang="en-US" dirty="0"/>
              <a:t>Edit master text</a:t>
            </a:r>
          </a:p>
        </p:txBody>
      </p:sp>
      <p:sp>
        <p:nvSpPr>
          <p:cNvPr id="40" name="Text Placeholder 39"/>
          <p:cNvSpPr>
            <a:spLocks noGrp="1"/>
          </p:cNvSpPr>
          <p:nvPr userDrawn="1">
            <p:ph type="body" sz="quarter" idx="15" hasCustomPrompt="1"/>
          </p:nvPr>
        </p:nvSpPr>
        <p:spPr>
          <a:xfrm>
            <a:off x="3860664" y="4871246"/>
            <a:ext cx="2055459" cy="386554"/>
          </a:xfrm>
          <a:prstGeom prst="rect">
            <a:avLst/>
          </a:prstGeom>
        </p:spPr>
        <p:txBody>
          <a:bodyPr tIns="0" bIns="0" anchor="b" anchorCtr="0"/>
          <a:lstStyle>
            <a:lvl1pPr marL="0" indent="0">
              <a:lnSpc>
                <a:spcPct val="90000"/>
              </a:lnSpc>
              <a:spcBef>
                <a:spcPts val="0"/>
              </a:spcBef>
              <a:buFontTx/>
              <a:buNone/>
              <a:defRPr>
                <a:solidFill>
                  <a:srgbClr val="1D3649"/>
                </a:solidFill>
              </a:defRPr>
            </a:lvl1pPr>
            <a:lvl2pPr marL="176212" indent="0">
              <a:buFontTx/>
              <a:buNone/>
              <a:defRPr/>
            </a:lvl2pPr>
            <a:lvl3pPr marL="384175" indent="0">
              <a:buFontTx/>
              <a:buNone/>
              <a:defRPr/>
            </a:lvl3pPr>
            <a:lvl4pPr marL="522288" indent="0">
              <a:buFontTx/>
              <a:buNone/>
              <a:defRPr/>
            </a:lvl4pPr>
            <a:lvl5pPr marL="696913" indent="0">
              <a:buFontTx/>
              <a:buNone/>
              <a:defRPr/>
            </a:lvl5pPr>
          </a:lstStyle>
          <a:p>
            <a:pPr lvl="0"/>
            <a:r>
              <a:rPr lang="en-US" dirty="0"/>
              <a:t>Edit master text</a:t>
            </a:r>
          </a:p>
        </p:txBody>
      </p:sp>
      <p:sp>
        <p:nvSpPr>
          <p:cNvPr id="43" name="Text Placeholder 42"/>
          <p:cNvSpPr>
            <a:spLocks noGrp="1"/>
          </p:cNvSpPr>
          <p:nvPr userDrawn="1">
            <p:ph type="body" sz="quarter" idx="16" hasCustomPrompt="1"/>
          </p:nvPr>
        </p:nvSpPr>
        <p:spPr>
          <a:xfrm>
            <a:off x="6627404" y="4871246"/>
            <a:ext cx="2055459" cy="386554"/>
          </a:xfrm>
          <a:prstGeom prst="rect">
            <a:avLst/>
          </a:prstGeom>
        </p:spPr>
        <p:txBody>
          <a:bodyPr tIns="0" bIns="0" anchor="b" anchorCtr="0"/>
          <a:lstStyle>
            <a:lvl1pPr marL="0" indent="0">
              <a:lnSpc>
                <a:spcPct val="90000"/>
              </a:lnSpc>
              <a:spcBef>
                <a:spcPts val="0"/>
              </a:spcBef>
              <a:buFontTx/>
              <a:buNone/>
              <a:defRPr>
                <a:solidFill>
                  <a:srgbClr val="1D3649"/>
                </a:solidFill>
              </a:defRPr>
            </a:lvl1pPr>
            <a:lvl2pPr marL="176212" indent="0">
              <a:buFontTx/>
              <a:buNone/>
              <a:defRPr/>
            </a:lvl2pPr>
            <a:lvl3pPr marL="384175" indent="0">
              <a:buFontTx/>
              <a:buNone/>
              <a:defRPr/>
            </a:lvl3pPr>
            <a:lvl4pPr marL="522288" indent="0">
              <a:buFontTx/>
              <a:buNone/>
              <a:defRPr/>
            </a:lvl4pPr>
            <a:lvl5pPr marL="696913" indent="0">
              <a:buFontTx/>
              <a:buNone/>
              <a:defRPr/>
            </a:lvl5pPr>
          </a:lstStyle>
          <a:p>
            <a:pPr lvl="0"/>
            <a:r>
              <a:rPr lang="en-US" dirty="0"/>
              <a:t>Edit master text</a:t>
            </a:r>
          </a:p>
        </p:txBody>
      </p:sp>
      <p:sp>
        <p:nvSpPr>
          <p:cNvPr id="2" name="Title 1"/>
          <p:cNvSpPr>
            <a:spLocks noGrp="1"/>
          </p:cNvSpPr>
          <p:nvPr userDrawn="1">
            <p:ph type="title" hasCustomPrompt="1"/>
          </p:nvPr>
        </p:nvSpPr>
        <p:spPr>
          <a:xfrm>
            <a:off x="433552" y="1262037"/>
            <a:ext cx="8259135" cy="1099916"/>
          </a:xfrm>
        </p:spPr>
        <p:txBody>
          <a:bodyPr>
            <a:noAutofit/>
          </a:bodyPr>
          <a:lstStyle>
            <a:lvl1pPr>
              <a:lnSpc>
                <a:spcPct val="100000"/>
              </a:lnSpc>
              <a:defRPr sz="4400" b="1">
                <a:solidFill>
                  <a:schemeClr val="bg1"/>
                </a:solidFill>
              </a:defRPr>
            </a:lvl1pPr>
          </a:lstStyle>
          <a:p>
            <a:r>
              <a:rPr lang="en-US" dirty="0"/>
              <a:t>Edit master section title</a:t>
            </a:r>
          </a:p>
        </p:txBody>
      </p:sp>
      <p:sp>
        <p:nvSpPr>
          <p:cNvPr id="29" name="Text Placeholder 28"/>
          <p:cNvSpPr>
            <a:spLocks noGrp="1"/>
          </p:cNvSpPr>
          <p:nvPr userDrawn="1">
            <p:ph type="body" sz="quarter" idx="13"/>
          </p:nvPr>
        </p:nvSpPr>
        <p:spPr>
          <a:xfrm>
            <a:off x="457201" y="958352"/>
            <a:ext cx="8229600" cy="318922"/>
          </a:xfrm>
          <a:prstGeom prst="rect">
            <a:avLst/>
          </a:prstGeom>
        </p:spPr>
        <p:txBody>
          <a:bodyPr vert="horz" lIns="0" tIns="36576" rIns="0" bIns="0" rtlCol="0" anchor="t" anchorCtr="0">
            <a:normAutofit/>
          </a:bodyPr>
          <a:lstStyle>
            <a:lvl1pPr marL="0" indent="0">
              <a:buFontTx/>
              <a:buNone/>
              <a:defRPr lang="en-US" sz="1400" cap="all" baseline="0" dirty="0">
                <a:solidFill>
                  <a:schemeClr val="bg1"/>
                </a:solidFill>
              </a:defRPr>
            </a:lvl1pPr>
          </a:lstStyle>
          <a:p>
            <a:pPr marL="198438" lvl="0" indent="-198438"/>
            <a:endParaRPr lang="en-US" dirty="0"/>
          </a:p>
        </p:txBody>
      </p:sp>
    </p:spTree>
    <p:extLst>
      <p:ext uri="{BB962C8B-B14F-4D97-AF65-F5344CB8AC3E}">
        <p14:creationId xmlns:p14="http://schemas.microsoft.com/office/powerpoint/2010/main" val="2983129883"/>
      </p:ext>
    </p:extLst>
  </p:cSld>
  <p:clrMapOvr>
    <a:masterClrMapping/>
  </p:clrMapOvr>
  <p:extLst mod="1">
    <p:ext uri="{DCECCB84-F9BA-43D5-87BE-67443E8EF086}">
      <p15:sldGuideLst xmlns:p15="http://schemas.microsoft.com/office/powerpoint/2012/main" xmlns=""/>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Mandatory Closing Slide">
    <p:bg>
      <p:bgPr>
        <a:solidFill>
          <a:srgbClr val="1D3649"/>
        </a:solidFill>
        <a:effectLst/>
      </p:bgPr>
    </p:bg>
    <p:spTree>
      <p:nvGrpSpPr>
        <p:cNvPr id="1" name=""/>
        <p:cNvGrpSpPr/>
        <p:nvPr/>
      </p:nvGrpSpPr>
      <p:grpSpPr>
        <a:xfrm>
          <a:off x="0" y="0"/>
          <a:ext cx="0" cy="0"/>
          <a:chOff x="0" y="0"/>
          <a:chExt cx="0" cy="0"/>
        </a:xfrm>
      </p:grpSpPr>
      <p:cxnSp>
        <p:nvCxnSpPr>
          <p:cNvPr id="22" name="Straight Connector 21"/>
          <p:cNvCxnSpPr/>
          <p:nvPr userDrawn="1"/>
        </p:nvCxnSpPr>
        <p:spPr>
          <a:xfrm>
            <a:off x="454269" y="1675988"/>
            <a:ext cx="758952" cy="0"/>
          </a:xfrm>
          <a:prstGeom prst="line">
            <a:avLst/>
          </a:prstGeom>
          <a:ln w="101600">
            <a:solidFill>
              <a:srgbClr val="FF5004"/>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22" name="TextBox 321"/>
          <p:cNvSpPr txBox="1"/>
          <p:nvPr userDrawn="1"/>
        </p:nvSpPr>
        <p:spPr>
          <a:xfrm>
            <a:off x="341774" y="1709096"/>
            <a:ext cx="8358796" cy="861774"/>
          </a:xfrm>
          <a:prstGeom prst="rect">
            <a:avLst/>
          </a:prstGeom>
          <a:noFill/>
        </p:spPr>
        <p:txBody>
          <a:bodyPr wrap="square" rtlCol="0">
            <a:spAutoFit/>
          </a:bodyPr>
          <a:lstStyle/>
          <a:p>
            <a:pPr algn="l"/>
            <a:r>
              <a:rPr lang="en-US" sz="5000" b="1" dirty="0">
                <a:solidFill>
                  <a:schemeClr val="bg1"/>
                </a:solidFill>
              </a:rPr>
              <a:t>THANK YOU</a:t>
            </a:r>
          </a:p>
        </p:txBody>
      </p:sp>
      <p:pic>
        <p:nvPicPr>
          <p:cNvPr id="18" name="Picture 17"/>
          <p:cNvPicPr>
            <a:picLocks noChangeAspect="1"/>
          </p:cNvPicPr>
          <p:nvPr userDrawn="1"/>
        </p:nvPicPr>
        <p:blipFill rotWithShape="1">
          <a:blip r:embed="rId2"/>
          <a:srcRect l="14569" t="26753" r="14569" b="26753"/>
          <a:stretch/>
        </p:blipFill>
        <p:spPr>
          <a:xfrm>
            <a:off x="457200" y="425997"/>
            <a:ext cx="1268337" cy="371860"/>
          </a:xfrm>
          <a:prstGeom prst="rect">
            <a:avLst/>
          </a:prstGeom>
        </p:spPr>
      </p:pic>
      <p:pic>
        <p:nvPicPr>
          <p:cNvPr id="19" name="Picture 18"/>
          <p:cNvPicPr>
            <a:picLocks noChangeAspect="1"/>
          </p:cNvPicPr>
          <p:nvPr userDrawn="1"/>
        </p:nvPicPr>
        <p:blipFill rotWithShape="1">
          <a:blip r:embed="rId3"/>
          <a:srcRect l="-14222" t="-34103" r="-8052" b="-9221"/>
          <a:stretch/>
        </p:blipFill>
        <p:spPr>
          <a:xfrm>
            <a:off x="7877970" y="5933335"/>
            <a:ext cx="904080" cy="398082"/>
          </a:xfrm>
          <a:prstGeom prst="rect">
            <a:avLst/>
          </a:prstGeom>
          <a:noFill/>
        </p:spPr>
      </p:pic>
      <p:grpSp>
        <p:nvGrpSpPr>
          <p:cNvPr id="3" name="Group 2"/>
          <p:cNvGrpSpPr/>
          <p:nvPr userDrawn="1"/>
        </p:nvGrpSpPr>
        <p:grpSpPr>
          <a:xfrm>
            <a:off x="441934" y="3027462"/>
            <a:ext cx="2212282" cy="1334952"/>
            <a:chOff x="441934" y="2247990"/>
            <a:chExt cx="2212282" cy="1334952"/>
          </a:xfrm>
        </p:grpSpPr>
        <p:sp>
          <p:nvSpPr>
            <p:cNvPr id="21" name="TextBox 20"/>
            <p:cNvSpPr txBox="1"/>
            <p:nvPr userDrawn="1"/>
          </p:nvSpPr>
          <p:spPr>
            <a:xfrm>
              <a:off x="764577" y="2485463"/>
              <a:ext cx="1725640" cy="138499"/>
            </a:xfrm>
            <a:prstGeom prst="rect">
              <a:avLst/>
            </a:prstGeom>
            <a:noFill/>
          </p:spPr>
          <p:txBody>
            <a:bodyPr wrap="square" lIns="0" tIns="0" rIns="0" bIns="0" rtlCol="0">
              <a:spAutoFit/>
            </a:bodyPr>
            <a:lstStyle/>
            <a:p>
              <a:r>
                <a:rPr lang="en-US" sz="900" dirty="0">
                  <a:solidFill>
                    <a:schemeClr val="bg1"/>
                  </a:solidFill>
                </a:rPr>
                <a:t>ibm.com/security</a:t>
              </a:r>
            </a:p>
          </p:txBody>
        </p:sp>
        <p:pic>
          <p:nvPicPr>
            <p:cNvPr id="23" name="Picture 2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7700" y="2468272"/>
              <a:ext cx="168274" cy="170050"/>
            </a:xfrm>
            <a:prstGeom prst="rect">
              <a:avLst/>
            </a:prstGeom>
          </p:spPr>
        </p:pic>
        <p:sp>
          <p:nvSpPr>
            <p:cNvPr id="24" name="TextBox 23"/>
            <p:cNvSpPr txBox="1"/>
            <p:nvPr userDrawn="1"/>
          </p:nvSpPr>
          <p:spPr>
            <a:xfrm>
              <a:off x="764577" y="2716293"/>
              <a:ext cx="1725640" cy="138499"/>
            </a:xfrm>
            <a:prstGeom prst="rect">
              <a:avLst/>
            </a:prstGeom>
            <a:noFill/>
          </p:spPr>
          <p:txBody>
            <a:bodyPr wrap="square" lIns="0" tIns="0" rIns="0" bIns="0" rtlCol="0">
              <a:spAutoFit/>
            </a:bodyPr>
            <a:lstStyle/>
            <a:p>
              <a:r>
                <a:rPr lang="en-US" sz="900" dirty="0">
                  <a:solidFill>
                    <a:schemeClr val="bg1"/>
                  </a:solidFill>
                </a:rPr>
                <a:t>securityintelligence.com</a:t>
              </a:r>
            </a:p>
          </p:txBody>
        </p:sp>
        <p:pic>
          <p:nvPicPr>
            <p:cNvPr id="26" name="Picture 2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7700" y="2699102"/>
              <a:ext cx="168274" cy="170050"/>
            </a:xfrm>
            <a:prstGeom prst="rect">
              <a:avLst/>
            </a:prstGeom>
          </p:spPr>
        </p:pic>
        <p:sp>
          <p:nvSpPr>
            <p:cNvPr id="27" name="TextBox 26"/>
            <p:cNvSpPr txBox="1"/>
            <p:nvPr userDrawn="1"/>
          </p:nvSpPr>
          <p:spPr>
            <a:xfrm>
              <a:off x="764577" y="2935718"/>
              <a:ext cx="1733562" cy="138499"/>
            </a:xfrm>
            <a:prstGeom prst="rect">
              <a:avLst/>
            </a:prstGeom>
            <a:noFill/>
          </p:spPr>
          <p:txBody>
            <a:bodyPr wrap="square" lIns="0" tIns="0" rIns="0" bIns="0" rtlCol="0">
              <a:spAutoFit/>
            </a:bodyPr>
            <a:lstStyle/>
            <a:p>
              <a:r>
                <a:rPr lang="en-US" sz="900" dirty="0">
                  <a:solidFill>
                    <a:schemeClr val="bg1"/>
                  </a:solidFill>
                </a:rPr>
                <a:t>xforce.ibmcloud.com</a:t>
              </a:r>
            </a:p>
          </p:txBody>
        </p:sp>
        <p:pic>
          <p:nvPicPr>
            <p:cNvPr id="28" name="Picture 2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7700" y="2918527"/>
              <a:ext cx="168274" cy="170050"/>
            </a:xfrm>
            <a:prstGeom prst="rect">
              <a:avLst/>
            </a:prstGeom>
          </p:spPr>
        </p:pic>
        <p:pic>
          <p:nvPicPr>
            <p:cNvPr id="29" name="Picture 28"/>
            <p:cNvPicPr>
              <a:picLocks noChangeAspect="1"/>
            </p:cNvPicPr>
            <p:nvPr userDrawn="1"/>
          </p:nvPicPr>
          <p:blipFill>
            <a:blip r:embed="rId5"/>
            <a:stretch>
              <a:fillRect/>
            </a:stretch>
          </p:blipFill>
          <p:spPr>
            <a:xfrm>
              <a:off x="441934" y="3134655"/>
              <a:ext cx="228051" cy="228242"/>
            </a:xfrm>
            <a:prstGeom prst="rect">
              <a:avLst/>
            </a:prstGeom>
          </p:spPr>
        </p:pic>
        <p:sp>
          <p:nvSpPr>
            <p:cNvPr id="30" name="TextBox 29"/>
            <p:cNvSpPr txBox="1"/>
            <p:nvPr userDrawn="1"/>
          </p:nvSpPr>
          <p:spPr>
            <a:xfrm>
              <a:off x="764577" y="3173246"/>
              <a:ext cx="1889639" cy="138499"/>
            </a:xfrm>
            <a:prstGeom prst="rect">
              <a:avLst/>
            </a:prstGeom>
            <a:noFill/>
          </p:spPr>
          <p:txBody>
            <a:bodyPr wrap="square" lIns="0" tIns="0" rIns="0" bIns="0" rtlCol="0">
              <a:spAutoFit/>
            </a:bodyPr>
            <a:lstStyle/>
            <a:p>
              <a:r>
                <a:rPr lang="en-US" sz="900" dirty="0">
                  <a:solidFill>
                    <a:schemeClr val="bg1"/>
                  </a:solidFill>
                </a:rPr>
                <a:t>@ibmsecurity</a:t>
              </a:r>
            </a:p>
          </p:txBody>
        </p:sp>
        <p:pic>
          <p:nvPicPr>
            <p:cNvPr id="31" name="Picture 30"/>
            <p:cNvPicPr>
              <a:picLocks noChangeAspect="1"/>
            </p:cNvPicPr>
            <p:nvPr userDrawn="1"/>
          </p:nvPicPr>
          <p:blipFill>
            <a:blip r:embed="rId6"/>
            <a:stretch>
              <a:fillRect/>
            </a:stretch>
          </p:blipFill>
          <p:spPr>
            <a:xfrm>
              <a:off x="449817" y="3367894"/>
              <a:ext cx="214867" cy="215048"/>
            </a:xfrm>
            <a:prstGeom prst="rect">
              <a:avLst/>
            </a:prstGeom>
          </p:spPr>
        </p:pic>
        <p:sp>
          <p:nvSpPr>
            <p:cNvPr id="32" name="TextBox 31"/>
            <p:cNvSpPr txBox="1"/>
            <p:nvPr userDrawn="1"/>
          </p:nvSpPr>
          <p:spPr>
            <a:xfrm>
              <a:off x="764577" y="3404078"/>
              <a:ext cx="1889638" cy="138499"/>
            </a:xfrm>
            <a:prstGeom prst="rect">
              <a:avLst/>
            </a:prstGeom>
            <a:noFill/>
          </p:spPr>
          <p:txBody>
            <a:bodyPr wrap="square" lIns="0" tIns="0" rIns="0" bIns="0" rtlCol="0">
              <a:spAutoFit/>
            </a:bodyPr>
            <a:lstStyle/>
            <a:p>
              <a:r>
                <a:rPr lang="en-US" sz="900" dirty="0">
                  <a:solidFill>
                    <a:schemeClr val="bg1"/>
                  </a:solidFill>
                </a:rPr>
                <a:t>youtube/user/ibmsecuritysolutions</a:t>
              </a:r>
            </a:p>
          </p:txBody>
        </p:sp>
        <p:sp>
          <p:nvSpPr>
            <p:cNvPr id="33" name="TextBox 32"/>
            <p:cNvSpPr txBox="1"/>
            <p:nvPr userDrawn="1"/>
          </p:nvSpPr>
          <p:spPr>
            <a:xfrm>
              <a:off x="457200" y="2247990"/>
              <a:ext cx="1725640" cy="138499"/>
            </a:xfrm>
            <a:prstGeom prst="rect">
              <a:avLst/>
            </a:prstGeom>
            <a:noFill/>
          </p:spPr>
          <p:txBody>
            <a:bodyPr wrap="square" lIns="0" tIns="0" rIns="0" bIns="0" rtlCol="0">
              <a:spAutoFit/>
            </a:bodyPr>
            <a:lstStyle/>
            <a:p>
              <a:r>
                <a:rPr lang="en-US" sz="900" dirty="0">
                  <a:solidFill>
                    <a:schemeClr val="bg1"/>
                  </a:solidFill>
                </a:rPr>
                <a:t>FOLLOW US ON:</a:t>
              </a:r>
            </a:p>
          </p:txBody>
        </p:sp>
      </p:grpSp>
      <p:pic>
        <p:nvPicPr>
          <p:cNvPr id="20" name="Picture 19"/>
          <p:cNvPicPr>
            <a:picLocks noChangeAspect="1"/>
          </p:cNvPicPr>
          <p:nvPr userDrawn="1"/>
        </p:nvPicPr>
        <p:blipFill rotWithShape="1">
          <a:blip r:embed="rId7">
            <a:extLst>
              <a:ext uri="{28A0092B-C50C-407E-A947-70E740481C1C}">
                <a14:useLocalDpi xmlns:a14="http://schemas.microsoft.com/office/drawing/2010/main" val="0"/>
              </a:ext>
            </a:extLst>
          </a:blip>
          <a:srcRect l="62962" t="43567" b="16583"/>
          <a:stretch/>
        </p:blipFill>
        <p:spPr>
          <a:xfrm>
            <a:off x="5486400" y="1016725"/>
            <a:ext cx="3657222" cy="2460651"/>
          </a:xfrm>
          <a:prstGeom prst="rect">
            <a:avLst/>
          </a:prstGeom>
        </p:spPr>
      </p:pic>
      <p:sp>
        <p:nvSpPr>
          <p:cNvPr id="34" name="Rectangle 11"/>
          <p:cNvSpPr>
            <a:spLocks noChangeArrowheads="1"/>
          </p:cNvSpPr>
          <p:nvPr userDrawn="1"/>
        </p:nvSpPr>
        <p:spPr bwMode="auto">
          <a:xfrm>
            <a:off x="457200" y="5280723"/>
            <a:ext cx="6758966" cy="103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noAutofit/>
          </a:bodyPr>
          <a:lstStyle/>
          <a:p>
            <a:pPr marL="0" indent="0" eaLnBrk="0" hangingPunct="0">
              <a:spcBef>
                <a:spcPts val="300"/>
              </a:spcBef>
              <a:buClr>
                <a:srgbClr val="000000"/>
              </a:buClr>
            </a:pPr>
            <a:r>
              <a:rPr lang="en-US" sz="600" b="0" baseline="0" dirty="0">
                <a:solidFill>
                  <a:schemeClr val="bg1"/>
                </a:solidFill>
              </a:rPr>
              <a:t>© Copyright IBM Corporation 2016. All rights reserved. The information contained in these materials is provided for informational purposes only, and is provided AS IS without warranty of any kind, express or implied.  Any statement of direction represents IBM's current intent, is subject to change or withdrawal, and represent only goals and objectives.  IBM, the IBM logo, and other IBM products and services are trademarks of the International Business Machines Corporation, in the United States, other countries or both. Other company, product, or service names may be trademarks or service marks of others.</a:t>
            </a:r>
          </a:p>
          <a:p>
            <a:pPr marL="0" indent="0" eaLnBrk="0" hangingPunct="0">
              <a:spcBef>
                <a:spcPts val="300"/>
              </a:spcBef>
              <a:buClr>
                <a:srgbClr val="000000"/>
              </a:buClr>
            </a:pPr>
            <a:r>
              <a:rPr lang="en-US" sz="600" b="0" baseline="0" dirty="0">
                <a:solidFill>
                  <a:schemeClr val="bg1"/>
                </a:solidFill>
              </a:rPr>
              <a:t>Statement of Good Security Practices: IT system security involves protecting systems and information through prevention, detection and response to improper access from within and outside your enterprise. Improper access can result in information being altered, destroyed, misappropriated or misused or can result in damage to or misuse of your systems, including for use in attacks on others. No IT system or product  should be considered completely secure and no single product, service or security measure can be completely effective in preventing improper use or access. IBM systems, products and services are designed to be part of a lawful, comprehensive security approach, which will necessarily involve additional operational procedures, and may require other systems, products or services to be most effective. IBM does not warrant that any systems, products or services are immune from, or will make your enterprise immune from, the malicious or illegal conduct of any party.</a:t>
            </a:r>
            <a:endParaRPr lang="en-US" sz="600" b="0" baseline="0" dirty="0">
              <a:solidFill>
                <a:schemeClr val="bg1"/>
              </a:solidFill>
              <a:cs typeface="Arial" charset="0"/>
            </a:endParaRPr>
          </a:p>
        </p:txBody>
      </p:sp>
    </p:spTree>
    <p:extLst>
      <p:ext uri="{BB962C8B-B14F-4D97-AF65-F5344CB8AC3E}">
        <p14:creationId xmlns:p14="http://schemas.microsoft.com/office/powerpoint/2010/main" val="2207343025"/>
      </p:ext>
    </p:extLst>
  </p:cSld>
  <p:clrMapOvr>
    <a:masterClrMapping/>
  </p:clrMapOvr>
  <p:extLst mod="1">
    <p:ext uri="{DCECCB84-F9BA-43D5-87BE-67443E8EF086}">
      <p15:sldGuideLst xmlns:p15="http://schemas.microsoft.com/office/powerpoint/2012/main" xmlns=""/>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Section Divider ">
    <p:bg>
      <p:bgPr>
        <a:solidFill>
          <a:srgbClr val="1D3649"/>
        </a:solidFill>
        <a:effectLst/>
      </p:bgPr>
    </p:bg>
    <p:spTree>
      <p:nvGrpSpPr>
        <p:cNvPr id="1" name=""/>
        <p:cNvGrpSpPr/>
        <p:nvPr/>
      </p:nvGrpSpPr>
      <p:grpSpPr>
        <a:xfrm>
          <a:off x="0" y="0"/>
          <a:ext cx="0" cy="0"/>
          <a:chOff x="0" y="0"/>
          <a:chExt cx="0" cy="0"/>
        </a:xfrm>
      </p:grpSpPr>
      <p:sp>
        <p:nvSpPr>
          <p:cNvPr id="2" name="Title 1"/>
          <p:cNvSpPr>
            <a:spLocks noGrp="1"/>
          </p:cNvSpPr>
          <p:nvPr userDrawn="1">
            <p:ph type="title" hasCustomPrompt="1"/>
          </p:nvPr>
        </p:nvSpPr>
        <p:spPr>
          <a:xfrm>
            <a:off x="433552" y="1786006"/>
            <a:ext cx="8259134" cy="1272133"/>
          </a:xfrm>
        </p:spPr>
        <p:txBody>
          <a:bodyPr>
            <a:noAutofit/>
          </a:bodyPr>
          <a:lstStyle>
            <a:lvl1pPr>
              <a:lnSpc>
                <a:spcPct val="85000"/>
              </a:lnSpc>
              <a:defRPr sz="4400" b="1" baseline="0">
                <a:solidFill>
                  <a:schemeClr val="bg1"/>
                </a:solidFill>
              </a:defRPr>
            </a:lvl1pPr>
          </a:lstStyle>
          <a:p>
            <a:r>
              <a:rPr lang="en-US" dirty="0"/>
              <a:t>Edit master section title</a:t>
            </a:r>
          </a:p>
        </p:txBody>
      </p:sp>
      <p:cxnSp>
        <p:nvCxnSpPr>
          <p:cNvPr id="8" name="Straight Connector 7"/>
          <p:cNvCxnSpPr/>
          <p:nvPr userDrawn="1"/>
        </p:nvCxnSpPr>
        <p:spPr>
          <a:xfrm>
            <a:off x="454570" y="1546598"/>
            <a:ext cx="758952" cy="0"/>
          </a:xfrm>
          <a:prstGeom prst="line">
            <a:avLst/>
          </a:prstGeom>
          <a:ln w="101600">
            <a:solidFill>
              <a:srgbClr val="FF5003"/>
            </a:solidFill>
            <a:tailEnd type="none"/>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rotWithShape="1">
          <a:blip r:embed="rId2"/>
          <a:srcRect l="63757" t="44138" b="14099"/>
          <a:stretch/>
        </p:blipFill>
        <p:spPr>
          <a:xfrm>
            <a:off x="5829300" y="3571742"/>
            <a:ext cx="3312263" cy="2864132"/>
          </a:xfrm>
          <a:prstGeom prst="rect">
            <a:avLst/>
          </a:prstGeom>
        </p:spPr>
      </p:pic>
    </p:spTree>
    <p:extLst>
      <p:ext uri="{BB962C8B-B14F-4D97-AF65-F5344CB8AC3E}">
        <p14:creationId xmlns:p14="http://schemas.microsoft.com/office/powerpoint/2010/main" val="1129353507"/>
      </p:ext>
    </p:extLst>
  </p:cSld>
  <p:clrMapOvr>
    <a:masterClrMapping/>
  </p:clrMapOvr>
  <p:extLst mod="1">
    <p:ext uri="{DCECCB84-F9BA-43D5-87BE-67443E8EF086}">
      <p15:sldGuideLst xmlns:p15="http://schemas.microsoft.com/office/powerpoint/2012/main" xmlns=""/>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Box 3"/>
          <p:cNvSpPr txBox="1"/>
          <p:nvPr userDrawn="1"/>
        </p:nvSpPr>
        <p:spPr>
          <a:xfrm>
            <a:off x="1298388" y="6491607"/>
            <a:ext cx="0" cy="215444"/>
          </a:xfrm>
          <a:prstGeom prst="rect">
            <a:avLst/>
          </a:prstGeom>
          <a:noFill/>
        </p:spPr>
        <p:txBody>
          <a:bodyPr wrap="none" lIns="0" tIns="0" rIns="0" bIns="0" rtlCol="0">
            <a:spAutoFit/>
          </a:bodyPr>
          <a:lstStyle/>
          <a:p>
            <a:endParaRPr lang="en-US" sz="1400" dirty="0" smtClean="0">
              <a:solidFill>
                <a:srgbClr val="1D3649"/>
              </a:solidFill>
            </a:endParaRPr>
          </a:p>
        </p:txBody>
      </p:sp>
    </p:spTree>
    <p:extLst>
      <p:ext uri="{BB962C8B-B14F-4D97-AF65-F5344CB8AC3E}">
        <p14:creationId xmlns:p14="http://schemas.microsoft.com/office/powerpoint/2010/main" val="2037547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D3649"/>
                </a:solidFill>
              </a:defRPr>
            </a:lvl1pPr>
          </a:lstStyle>
          <a:p>
            <a:r>
              <a:rPr lang="en-US" dirty="0"/>
              <a:t>Click to edit Master title style</a:t>
            </a:r>
          </a:p>
        </p:txBody>
      </p:sp>
      <p:sp>
        <p:nvSpPr>
          <p:cNvPr id="3" name="Footer Placeholder 2"/>
          <p:cNvSpPr>
            <a:spLocks noGrp="1"/>
          </p:cNvSpPr>
          <p:nvPr>
            <p:ph type="ftr" sz="quarter" idx="13"/>
          </p:nvPr>
        </p:nvSpPr>
        <p:spPr>
          <a:xfrm flipH="1">
            <a:off x="7181460" y="6586919"/>
            <a:ext cx="1137885" cy="219456"/>
          </a:xfrm>
          <a:prstGeom prst="rect">
            <a:avLst/>
          </a:prstGeom>
        </p:spPr>
        <p:txBody>
          <a:bodyPr/>
          <a:lstStyle/>
          <a:p>
            <a:pPr defTabSz="685800">
              <a:lnSpc>
                <a:spcPct val="90000"/>
              </a:lnSpc>
              <a:spcBef>
                <a:spcPts val="600"/>
              </a:spcBef>
              <a:buClr>
                <a:schemeClr val="tx2"/>
              </a:buClr>
            </a:pPr>
            <a:endParaRPr lang="en-US" dirty="0"/>
          </a:p>
        </p:txBody>
      </p:sp>
      <p:sp>
        <p:nvSpPr>
          <p:cNvPr id="5" name="Content Placeholder 4"/>
          <p:cNvSpPr>
            <a:spLocks noGrp="1"/>
          </p:cNvSpPr>
          <p:nvPr>
            <p:ph sz="quarter" idx="14"/>
          </p:nvPr>
        </p:nvSpPr>
        <p:spPr>
          <a:xfrm>
            <a:off x="457200" y="952500"/>
            <a:ext cx="8228013" cy="5105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18180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Intr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Footer Placeholder 2"/>
          <p:cNvSpPr>
            <a:spLocks noGrp="1"/>
          </p:cNvSpPr>
          <p:nvPr>
            <p:ph type="ftr" sz="quarter" idx="10"/>
          </p:nvPr>
        </p:nvSpPr>
        <p:spPr>
          <a:xfrm flipH="1">
            <a:off x="7181460" y="6586919"/>
            <a:ext cx="1137885" cy="219456"/>
          </a:xfrm>
          <a:prstGeom prst="rect">
            <a:avLst/>
          </a:prstGeom>
        </p:spPr>
        <p:txBody>
          <a:bodyPr/>
          <a:lstStyle/>
          <a:p>
            <a:pPr defTabSz="685800">
              <a:lnSpc>
                <a:spcPct val="90000"/>
              </a:lnSpc>
              <a:spcBef>
                <a:spcPts val="600"/>
              </a:spcBef>
              <a:buClr>
                <a:schemeClr val="tx2"/>
              </a:buClr>
            </a:pPr>
            <a:endParaRPr lang="en-US" dirty="0"/>
          </a:p>
        </p:txBody>
      </p:sp>
      <p:sp>
        <p:nvSpPr>
          <p:cNvPr id="5" name="Text Placeholder 4"/>
          <p:cNvSpPr>
            <a:spLocks noGrp="1"/>
          </p:cNvSpPr>
          <p:nvPr>
            <p:ph type="body" sz="quarter" idx="11"/>
          </p:nvPr>
        </p:nvSpPr>
        <p:spPr>
          <a:xfrm>
            <a:off x="457200" y="705242"/>
            <a:ext cx="8228013" cy="419100"/>
          </a:xfrm>
        </p:spPr>
        <p:txBody>
          <a:bodyPr>
            <a:normAutofit/>
          </a:bodyPr>
          <a:lstStyle>
            <a:lvl1pPr marL="0" indent="0">
              <a:buFontTx/>
              <a:buNone/>
              <a:defRPr sz="1600">
                <a:solidFill>
                  <a:schemeClr val="accent4"/>
                </a:solidFill>
              </a:defRPr>
            </a:lvl1pPr>
          </a:lstStyle>
          <a:p>
            <a:pPr lvl="0"/>
            <a:r>
              <a:rPr lang="en-US" dirty="0"/>
              <a:t>Edit Master text styles</a:t>
            </a:r>
          </a:p>
        </p:txBody>
      </p:sp>
    </p:spTree>
    <p:extLst>
      <p:ext uri="{BB962C8B-B14F-4D97-AF65-F5344CB8AC3E}">
        <p14:creationId xmlns:p14="http://schemas.microsoft.com/office/powerpoint/2010/main" val="1931699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with Header">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1371600" y="1"/>
            <a:ext cx="7315200" cy="233319"/>
          </a:xfrm>
          <a:prstGeom prst="rect">
            <a:avLst/>
          </a:prstGeom>
        </p:spPr>
        <p:txBody>
          <a:bodyPr tIns="27432" bIns="27432">
            <a:normAutofit/>
          </a:bodyPr>
          <a:lstStyle>
            <a:lvl1pPr marL="0" indent="0" algn="r">
              <a:buFontTx/>
              <a:buNone/>
              <a:defRPr sz="900" cap="all" baseline="0">
                <a:solidFill>
                  <a:schemeClr val="bg1">
                    <a:lumMod val="65000"/>
                  </a:schemeClr>
                </a:solidFill>
              </a:defRPr>
            </a:lvl1pPr>
            <a:lvl2pPr marL="176212" indent="0">
              <a:buFontTx/>
              <a:buNone/>
              <a:defRPr/>
            </a:lvl2pPr>
            <a:lvl3pPr marL="384175" indent="0">
              <a:buFontTx/>
              <a:buNone/>
              <a:defRPr/>
            </a:lvl3pPr>
            <a:lvl4pPr marL="522288" indent="0">
              <a:buFontTx/>
              <a:buNone/>
              <a:defRPr/>
            </a:lvl4pPr>
            <a:lvl5pPr marL="696913" indent="0">
              <a:buFontTx/>
              <a:buNone/>
              <a:defRPr/>
            </a:lvl5pPr>
          </a:lstStyle>
          <a:p>
            <a:pPr lvl="0"/>
            <a:r>
              <a:rPr lang="en-US" dirty="0"/>
              <a:t>Edit Master HEADER 1  |  HEADER 2</a:t>
            </a:r>
          </a:p>
        </p:txBody>
      </p:sp>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2"/>
          </p:nvPr>
        </p:nvSpPr>
        <p:spPr>
          <a:xfrm flipH="1">
            <a:off x="7181460" y="6586919"/>
            <a:ext cx="1137885" cy="219456"/>
          </a:xfrm>
          <a:prstGeom prst="rect">
            <a:avLst/>
          </a:prstGeom>
        </p:spPr>
        <p:txBody>
          <a:bodyPr/>
          <a:lstStyle/>
          <a:p>
            <a:pPr defTabSz="685800">
              <a:lnSpc>
                <a:spcPct val="90000"/>
              </a:lnSpc>
              <a:spcBef>
                <a:spcPts val="600"/>
              </a:spcBef>
              <a:buClr>
                <a:schemeClr val="tx2"/>
              </a:buClr>
            </a:pPr>
            <a:endParaRPr lang="en-US" dirty="0"/>
          </a:p>
        </p:txBody>
      </p:sp>
    </p:spTree>
    <p:extLst>
      <p:ext uri="{BB962C8B-B14F-4D97-AF65-F5344CB8AC3E}">
        <p14:creationId xmlns:p14="http://schemas.microsoft.com/office/powerpoint/2010/main" val="2961302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Header, and Content">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1257301" y="0"/>
            <a:ext cx="7428554" cy="233320"/>
          </a:xfrm>
          <a:prstGeom prst="rect">
            <a:avLst/>
          </a:prstGeom>
        </p:spPr>
        <p:txBody>
          <a:bodyPr tIns="27432" bIns="27432">
            <a:normAutofit/>
          </a:bodyPr>
          <a:lstStyle>
            <a:lvl1pPr marL="0" indent="0" algn="r">
              <a:buFontTx/>
              <a:buNone/>
              <a:defRPr sz="900" cap="all" baseline="0">
                <a:solidFill>
                  <a:schemeClr val="bg1">
                    <a:lumMod val="65000"/>
                  </a:schemeClr>
                </a:solidFill>
              </a:defRPr>
            </a:lvl1pPr>
            <a:lvl2pPr marL="176212" indent="0">
              <a:buFontTx/>
              <a:buNone/>
              <a:defRPr/>
            </a:lvl2pPr>
            <a:lvl3pPr marL="384175" indent="0">
              <a:buFontTx/>
              <a:buNone/>
              <a:defRPr/>
            </a:lvl3pPr>
            <a:lvl4pPr marL="522288" indent="0">
              <a:buFontTx/>
              <a:buNone/>
              <a:defRPr/>
            </a:lvl4pPr>
            <a:lvl5pPr marL="696913" indent="0">
              <a:buFontTx/>
              <a:buNone/>
              <a:defRPr/>
            </a:lvl5pPr>
          </a:lstStyle>
          <a:p>
            <a:pPr lvl="0"/>
            <a:r>
              <a:rPr lang="en-US" dirty="0"/>
              <a:t>Edit Master HEADER 1  |  HEADER 2</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5"/>
          <p:cNvSpPr>
            <a:spLocks noGrp="1"/>
          </p:cNvSpPr>
          <p:nvPr>
            <p:ph sz="quarter" idx="12"/>
          </p:nvPr>
        </p:nvSpPr>
        <p:spPr>
          <a:xfrm>
            <a:off x="457200" y="952500"/>
            <a:ext cx="8229600" cy="5105399"/>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p:cNvSpPr>
            <a:spLocks noGrp="1"/>
          </p:cNvSpPr>
          <p:nvPr>
            <p:ph type="ftr" sz="quarter" idx="13"/>
          </p:nvPr>
        </p:nvSpPr>
        <p:spPr>
          <a:xfrm flipH="1">
            <a:off x="7181460" y="6586919"/>
            <a:ext cx="1137885" cy="219456"/>
          </a:xfrm>
          <a:prstGeom prst="rect">
            <a:avLst/>
          </a:prstGeom>
        </p:spPr>
        <p:txBody>
          <a:bodyPr/>
          <a:lstStyle/>
          <a:p>
            <a:pPr defTabSz="685800">
              <a:lnSpc>
                <a:spcPct val="90000"/>
              </a:lnSpc>
              <a:spcBef>
                <a:spcPts val="600"/>
              </a:spcBef>
              <a:buClr>
                <a:schemeClr val="tx2"/>
              </a:buClr>
            </a:pPr>
            <a:endParaRPr lang="en-US" dirty="0"/>
          </a:p>
        </p:txBody>
      </p:sp>
    </p:spTree>
    <p:extLst>
      <p:ext uri="{BB962C8B-B14F-4D97-AF65-F5344CB8AC3E}">
        <p14:creationId xmlns:p14="http://schemas.microsoft.com/office/powerpoint/2010/main" val="836986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5"/>
          <p:cNvSpPr>
            <a:spLocks noGrp="1"/>
          </p:cNvSpPr>
          <p:nvPr>
            <p:ph sz="quarter" idx="12"/>
          </p:nvPr>
        </p:nvSpPr>
        <p:spPr>
          <a:xfrm>
            <a:off x="454268" y="962025"/>
            <a:ext cx="3886200" cy="508254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3"/>
          </p:nvPr>
        </p:nvSpPr>
        <p:spPr>
          <a:xfrm>
            <a:off x="4800600" y="962025"/>
            <a:ext cx="3886200" cy="508254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4"/>
          </p:nvPr>
        </p:nvSpPr>
        <p:spPr>
          <a:xfrm flipH="1">
            <a:off x="7181460" y="6586919"/>
            <a:ext cx="1137885" cy="219456"/>
          </a:xfrm>
          <a:prstGeom prst="rect">
            <a:avLst/>
          </a:prstGeom>
        </p:spPr>
        <p:txBody>
          <a:bodyPr/>
          <a:lstStyle/>
          <a:p>
            <a:pPr defTabSz="685800">
              <a:lnSpc>
                <a:spcPct val="90000"/>
              </a:lnSpc>
              <a:spcBef>
                <a:spcPts val="600"/>
              </a:spcBef>
              <a:buClr>
                <a:schemeClr val="tx2"/>
              </a:buClr>
            </a:pPr>
            <a:endParaRPr lang="en-US" dirty="0"/>
          </a:p>
        </p:txBody>
      </p:sp>
    </p:spTree>
    <p:extLst>
      <p:ext uri="{BB962C8B-B14F-4D97-AF65-F5344CB8AC3E}">
        <p14:creationId xmlns:p14="http://schemas.microsoft.com/office/powerpoint/2010/main" val="2906071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Table, 2-column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5"/>
          </p:nvPr>
        </p:nvSpPr>
        <p:spPr>
          <a:xfrm>
            <a:off x="457201" y="952500"/>
            <a:ext cx="8228653" cy="2750820"/>
          </a:xfrm>
          <a:prstGeom prst="rect">
            <a:avLst/>
          </a:prstGeom>
        </p:spPr>
        <p:txBody>
          <a:bodyPr/>
          <a:lstStyle>
            <a:lvl1pPr marL="0" indent="0" algn="ctr">
              <a:buFontTx/>
              <a:buNone/>
              <a:defRPr/>
            </a:lvl1pPr>
          </a:lstStyle>
          <a:p>
            <a:r>
              <a:rPr lang="en-US" dirty="0"/>
              <a:t>Click icon to add table</a:t>
            </a:r>
          </a:p>
        </p:txBody>
      </p:sp>
      <p:sp>
        <p:nvSpPr>
          <p:cNvPr id="9" name="Text Placeholder 8"/>
          <p:cNvSpPr>
            <a:spLocks noGrp="1"/>
          </p:cNvSpPr>
          <p:nvPr>
            <p:ph type="body" sz="quarter" idx="16"/>
          </p:nvPr>
        </p:nvSpPr>
        <p:spPr>
          <a:xfrm>
            <a:off x="4800601" y="3967663"/>
            <a:ext cx="3885253" cy="2090237"/>
          </a:xfrm>
          <a:prstGeom prst="rect">
            <a:avLst/>
          </a:prstGeom>
        </p:spPr>
        <p:txBody>
          <a:bodyPr>
            <a:normAutofit/>
          </a:bodyPr>
          <a:lstStyle>
            <a:lvl1pPr>
              <a:defRPr sz="1400"/>
            </a:lvl1pPr>
            <a:lvl2pPr>
              <a:defRPr sz="1200"/>
            </a:lvl2pPr>
            <a:lvl3pPr>
              <a:defRPr sz="1200"/>
            </a:lvl3pPr>
            <a:lvl4pPr>
              <a:defRPr sz="1200"/>
            </a:lvl4pPr>
            <a:lvl5pP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p:cNvSpPr>
            <a:spLocks noGrp="1"/>
          </p:cNvSpPr>
          <p:nvPr>
            <p:ph type="body" sz="quarter" idx="17"/>
          </p:nvPr>
        </p:nvSpPr>
        <p:spPr>
          <a:xfrm>
            <a:off x="454269" y="3967662"/>
            <a:ext cx="3889132" cy="2090237"/>
          </a:xfrm>
          <a:prstGeom prst="rect">
            <a:avLst/>
          </a:prstGeom>
        </p:spPr>
        <p:txBody>
          <a:bodyPr>
            <a:normAutofit/>
          </a:bodyPr>
          <a:lstStyle>
            <a:lvl1pPr>
              <a:defRPr sz="1400"/>
            </a:lvl1pPr>
            <a:lvl2pPr>
              <a:defRPr sz="1200"/>
            </a:lvl2pPr>
            <a:lvl3pPr>
              <a:defRPr sz="1200"/>
            </a:lvl3pPr>
            <a:lvl4pPr>
              <a:defRPr sz="1200"/>
            </a:lvl4pPr>
            <a:lvl5pP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p:cNvSpPr>
            <a:spLocks noGrp="1"/>
          </p:cNvSpPr>
          <p:nvPr>
            <p:ph type="ftr" sz="quarter" idx="18"/>
          </p:nvPr>
        </p:nvSpPr>
        <p:spPr>
          <a:xfrm flipH="1">
            <a:off x="7181460" y="6586919"/>
            <a:ext cx="1137885" cy="219456"/>
          </a:xfrm>
          <a:prstGeom prst="rect">
            <a:avLst/>
          </a:prstGeom>
        </p:spPr>
        <p:txBody>
          <a:bodyPr/>
          <a:lstStyle/>
          <a:p>
            <a:pPr defTabSz="685800">
              <a:lnSpc>
                <a:spcPct val="90000"/>
              </a:lnSpc>
              <a:spcBef>
                <a:spcPts val="600"/>
              </a:spcBef>
              <a:buClr>
                <a:schemeClr val="tx2"/>
              </a:buClr>
            </a:pPr>
            <a:endParaRPr lang="en-US" dirty="0"/>
          </a:p>
        </p:txBody>
      </p:sp>
    </p:spTree>
    <p:extLst>
      <p:ext uri="{BB962C8B-B14F-4D97-AF65-F5344CB8AC3E}">
        <p14:creationId xmlns:p14="http://schemas.microsoft.com/office/powerpoint/2010/main" val="2836619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able Placeholder 6"/>
          <p:cNvSpPr>
            <a:spLocks noGrp="1"/>
          </p:cNvSpPr>
          <p:nvPr>
            <p:ph type="tbl" sz="quarter" idx="14"/>
          </p:nvPr>
        </p:nvSpPr>
        <p:spPr>
          <a:xfrm>
            <a:off x="454269" y="952500"/>
            <a:ext cx="8231585" cy="5105400"/>
          </a:xfrm>
          <a:prstGeom prst="rect">
            <a:avLst/>
          </a:prstGeom>
        </p:spPr>
        <p:txBody>
          <a:bodyPr/>
          <a:lstStyle>
            <a:lvl1pPr marL="0" indent="0" algn="ctr">
              <a:buFontTx/>
              <a:buNone/>
              <a:defRPr/>
            </a:lvl1pPr>
          </a:lstStyle>
          <a:p>
            <a:r>
              <a:rPr lang="en-US" dirty="0"/>
              <a:t>Click icon to add table</a:t>
            </a:r>
          </a:p>
        </p:txBody>
      </p:sp>
      <p:sp>
        <p:nvSpPr>
          <p:cNvPr id="3" name="Footer Placeholder 2"/>
          <p:cNvSpPr>
            <a:spLocks noGrp="1"/>
          </p:cNvSpPr>
          <p:nvPr>
            <p:ph type="ftr" sz="quarter" idx="15"/>
          </p:nvPr>
        </p:nvSpPr>
        <p:spPr>
          <a:xfrm flipH="1">
            <a:off x="7181460" y="6586919"/>
            <a:ext cx="1137885" cy="219456"/>
          </a:xfrm>
          <a:prstGeom prst="rect">
            <a:avLst/>
          </a:prstGeom>
        </p:spPr>
        <p:txBody>
          <a:bodyPr/>
          <a:lstStyle/>
          <a:p>
            <a:pPr defTabSz="685800">
              <a:lnSpc>
                <a:spcPct val="90000"/>
              </a:lnSpc>
              <a:spcBef>
                <a:spcPts val="600"/>
              </a:spcBef>
              <a:buClr>
                <a:schemeClr val="tx2"/>
              </a:buClr>
            </a:pPr>
            <a:endParaRPr lang="en-US" dirty="0"/>
          </a:p>
        </p:txBody>
      </p:sp>
    </p:spTree>
    <p:extLst>
      <p:ext uri="{BB962C8B-B14F-4D97-AF65-F5344CB8AC3E}">
        <p14:creationId xmlns:p14="http://schemas.microsoft.com/office/powerpoint/2010/main" val="4177022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6315043"/>
            <a:ext cx="9144000" cy="5486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5" name="TextBox 14"/>
          <p:cNvSpPr txBox="1"/>
          <p:nvPr userDrawn="1"/>
        </p:nvSpPr>
        <p:spPr>
          <a:xfrm>
            <a:off x="127000" y="6556375"/>
            <a:ext cx="1747838" cy="182563"/>
          </a:xfrm>
          <a:prstGeom prst="rect">
            <a:avLst/>
          </a:prstGeom>
          <a:noFill/>
        </p:spPr>
        <p:txBody>
          <a:bodyPr wrap="none" lIns="0" tIns="0" rIns="0" bIns="0" anchor="b"/>
          <a:lstStyle>
            <a:defPPr>
              <a:defRPr lang="en-US"/>
            </a:defPPr>
            <a:lvl1pPr algn="r" defTabSz="685800">
              <a:lnSpc>
                <a:spcPct val="90000"/>
              </a:lnSpc>
              <a:spcBef>
                <a:spcPts val="600"/>
              </a:spcBef>
              <a:buClr>
                <a:schemeClr val="tx2"/>
              </a:buClr>
              <a:defRPr sz="800" b="0" cap="all" baseline="0">
                <a:solidFill>
                  <a:schemeClr val="bg1"/>
                </a:solidFill>
                <a:ea typeface="+mn-ea"/>
                <a:cs typeface="Arial" panose="020B0604020202020204" pitchFamily="34" charset="0"/>
              </a:defRPr>
            </a:lvl1pPr>
          </a:lstStyle>
          <a:p>
            <a:pPr algn="l" fontAlgn="auto">
              <a:spcAft>
                <a:spcPts val="0"/>
              </a:spcAft>
              <a:buClr>
                <a:srgbClr val="1D3649"/>
              </a:buClr>
              <a:tabLst>
                <a:tab pos="173038" algn="r"/>
                <a:tab pos="346075" algn="l"/>
              </a:tabLst>
              <a:defRPr/>
            </a:pPr>
            <a:r>
              <a:rPr lang="en-US" sz="900" cap="none" dirty="0">
                <a:solidFill>
                  <a:srgbClr val="FFFFFF"/>
                </a:solidFill>
                <a:latin typeface="+mn-lt"/>
              </a:rPr>
              <a:t>	</a:t>
            </a:r>
            <a:fld id="{2680A942-07B7-594A-890F-A093BE9DA82C}" type="slidenum">
              <a:rPr lang="en-US" sz="900" cap="none" smtClean="0">
                <a:solidFill>
                  <a:srgbClr val="FFFFFF"/>
                </a:solidFill>
                <a:latin typeface="+mn-lt"/>
              </a:rPr>
              <a:pPr algn="l" fontAlgn="auto">
                <a:spcAft>
                  <a:spcPts val="0"/>
                </a:spcAft>
                <a:buClr>
                  <a:srgbClr val="1D3649"/>
                </a:buClr>
                <a:tabLst>
                  <a:tab pos="173038" algn="r"/>
                  <a:tab pos="346075" algn="l"/>
                </a:tabLst>
                <a:defRPr/>
              </a:pPr>
              <a:t>‹#›</a:t>
            </a:fld>
            <a:r>
              <a:rPr lang="en-US" sz="900" cap="none" dirty="0">
                <a:solidFill>
                  <a:srgbClr val="FFFFFF"/>
                </a:solidFill>
                <a:latin typeface="+mn-lt"/>
              </a:rPr>
              <a:t>	IBM Security</a:t>
            </a:r>
          </a:p>
        </p:txBody>
      </p:sp>
      <p:sp>
        <p:nvSpPr>
          <p:cNvPr id="2" name="Title Placeholder 1"/>
          <p:cNvSpPr>
            <a:spLocks noGrp="1"/>
          </p:cNvSpPr>
          <p:nvPr userDrawn="1">
            <p:ph type="title"/>
          </p:nvPr>
        </p:nvSpPr>
        <p:spPr>
          <a:xfrm>
            <a:off x="454270" y="233320"/>
            <a:ext cx="8231583" cy="454837"/>
          </a:xfrm>
          <a:prstGeom prst="rect">
            <a:avLst/>
          </a:prstGeom>
        </p:spPr>
        <p:txBody>
          <a:bodyPr vert="horz" lIns="0" tIns="0" rIns="0" bIns="0" rtlCol="0" anchor="t" anchorCtr="0">
            <a:normAutofit/>
          </a:bodyPr>
          <a:lstStyle/>
          <a:p>
            <a:r>
              <a:rPr lang="en-US" dirty="0"/>
              <a:t>Click to edit Master title style</a:t>
            </a:r>
          </a:p>
        </p:txBody>
      </p:sp>
      <p:sp>
        <p:nvSpPr>
          <p:cNvPr id="156" name="Text Placeholder 155"/>
          <p:cNvSpPr>
            <a:spLocks noGrp="1"/>
          </p:cNvSpPr>
          <p:nvPr userDrawn="1">
            <p:ph type="body" idx="1"/>
          </p:nvPr>
        </p:nvSpPr>
        <p:spPr>
          <a:xfrm>
            <a:off x="457200" y="952500"/>
            <a:ext cx="8229600" cy="5112326"/>
          </a:xfrm>
          <a:prstGeom prst="rect">
            <a:avLst/>
          </a:prstGeom>
        </p:spPr>
        <p:txBody>
          <a:bodyPr vert="horz" lIns="0" tIns="54864" rIns="0" bIns="54864"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8" name="Straight Connector 17"/>
          <p:cNvCxnSpPr/>
          <p:nvPr userDrawn="1"/>
        </p:nvCxnSpPr>
        <p:spPr>
          <a:xfrm>
            <a:off x="454269" y="50695"/>
            <a:ext cx="758952" cy="0"/>
          </a:xfrm>
          <a:prstGeom prst="line">
            <a:avLst/>
          </a:prstGeom>
          <a:ln w="101600">
            <a:solidFill>
              <a:srgbClr val="FF5004"/>
            </a:solidFill>
            <a:miter lim="800000"/>
            <a:tailEnd type="none"/>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rotWithShape="1">
          <a:blip r:embed="rId19"/>
          <a:srcRect r="6184"/>
          <a:stretch/>
        </p:blipFill>
        <p:spPr>
          <a:xfrm>
            <a:off x="8608484" y="6588160"/>
            <a:ext cx="344194" cy="137814"/>
          </a:xfrm>
          <a:prstGeom prst="rect">
            <a:avLst/>
          </a:prstGeom>
        </p:spPr>
      </p:pic>
    </p:spTree>
    <p:extLst>
      <p:ext uri="{BB962C8B-B14F-4D97-AF65-F5344CB8AC3E}">
        <p14:creationId xmlns:p14="http://schemas.microsoft.com/office/powerpoint/2010/main" val="4203261605"/>
      </p:ext>
    </p:extLst>
  </p:cSld>
  <p:clrMap bg1="lt1" tx1="dk1" bg2="lt2" tx2="dk2" accent1="accent1" accent2="accent2" accent3="accent3" accent4="accent4" accent5="accent5" accent6="accent6" hlink="hlink" folHlink="folHlink"/>
  <p:sldLayoutIdLst>
    <p:sldLayoutId id="2147483673" r:id="rId1"/>
    <p:sldLayoutId id="2147483675" r:id="rId2"/>
    <p:sldLayoutId id="2147483676" r:id="rId3"/>
    <p:sldLayoutId id="2147483689" r:id="rId4"/>
    <p:sldLayoutId id="2147483677" r:id="rId5"/>
    <p:sldLayoutId id="2147483678" r:id="rId6"/>
    <p:sldLayoutId id="2147483679" r:id="rId7"/>
    <p:sldLayoutId id="2147483680" r:id="rId8"/>
    <p:sldLayoutId id="2147483681" r:id="rId9"/>
    <p:sldLayoutId id="2147483682" r:id="rId10"/>
    <p:sldLayoutId id="2147483684" r:id="rId11"/>
    <p:sldLayoutId id="2147483685" r:id="rId12"/>
    <p:sldLayoutId id="2147483686" r:id="rId13"/>
    <p:sldLayoutId id="2147483691" r:id="rId14"/>
    <p:sldLayoutId id="2147483687" r:id="rId15"/>
    <p:sldLayoutId id="2147483688" r:id="rId16"/>
    <p:sldLayoutId id="2147483692" r:id="rId17"/>
  </p:sldLayoutIdLst>
  <p:hf sldNum="0" hdr="0" ftr="0" dt="0"/>
  <p:txStyles>
    <p:titleStyle>
      <a:lvl1pPr algn="l" defTabSz="228600" rtl="0" eaLnBrk="1" latinLnBrk="0" hangingPunct="1">
        <a:lnSpc>
          <a:spcPts val="2300"/>
        </a:lnSpc>
        <a:spcBef>
          <a:spcPct val="0"/>
        </a:spcBef>
        <a:buNone/>
        <a:tabLst>
          <a:tab pos="228600" algn="l"/>
        </a:tabLst>
        <a:defRPr sz="2200" kern="1200" baseline="0">
          <a:solidFill>
            <a:srgbClr val="1D3649"/>
          </a:solidFill>
          <a:latin typeface="Arial" panose="020B0604020202020204" pitchFamily="34" charset="0"/>
          <a:ea typeface="+mj-ea"/>
          <a:cs typeface="Arial" panose="020B0604020202020204" pitchFamily="34" charset="0"/>
        </a:defRPr>
      </a:lvl1pPr>
    </p:titleStyle>
    <p:bodyStyle>
      <a:lvl1pPr marL="198438" indent="-198438" algn="l" defTabSz="685800" rtl="0" eaLnBrk="1" latinLnBrk="0" hangingPunct="1">
        <a:lnSpc>
          <a:spcPct val="100000"/>
        </a:lnSpc>
        <a:spcBef>
          <a:spcPts val="1200"/>
        </a:spcBef>
        <a:buClr>
          <a:srgbClr val="FF5003"/>
        </a:buClr>
        <a:buFont typeface="Arial" panose="020B0604020202020204" pitchFamily="34" charset="0"/>
        <a:buChar char="•"/>
        <a:defRPr sz="1400" kern="1200">
          <a:solidFill>
            <a:srgbClr val="1D3649"/>
          </a:solidFill>
          <a:latin typeface="Arial" panose="020B0604020202020204" pitchFamily="34" charset="0"/>
          <a:ea typeface="+mn-ea"/>
          <a:cs typeface="Arial" panose="020B0604020202020204" pitchFamily="34" charset="0"/>
        </a:defRPr>
      </a:lvl1pPr>
      <a:lvl2pPr marL="409575" marR="0" indent="-155575" algn="l" defTabSz="685800" rtl="0" eaLnBrk="1" fontAlgn="auto" latinLnBrk="0" hangingPunct="1">
        <a:lnSpc>
          <a:spcPct val="100000"/>
        </a:lnSpc>
        <a:spcBef>
          <a:spcPts val="300"/>
        </a:spcBef>
        <a:spcAft>
          <a:spcPts val="0"/>
        </a:spcAft>
        <a:buClr>
          <a:srgbClr val="FF5004"/>
        </a:buClr>
        <a:buSzPct val="120000"/>
        <a:buFont typeface="Arial" panose="020B0604020202020204" pitchFamily="34" charset="0"/>
        <a:buChar char="̶"/>
        <a:tabLst/>
        <a:defRPr sz="1200" kern="1200">
          <a:solidFill>
            <a:srgbClr val="1D3649"/>
          </a:solidFill>
          <a:latin typeface="Arial" panose="020B0604020202020204" pitchFamily="34" charset="0"/>
          <a:ea typeface="+mn-ea"/>
          <a:cs typeface="Arial" panose="020B0604020202020204" pitchFamily="34" charset="0"/>
        </a:defRPr>
      </a:lvl2pPr>
      <a:lvl3pPr marL="593725" marR="0" indent="-144463" algn="l" defTabSz="685800" rtl="0" eaLnBrk="1" fontAlgn="auto" latinLnBrk="0" hangingPunct="1">
        <a:lnSpc>
          <a:spcPct val="100000"/>
        </a:lnSpc>
        <a:spcBef>
          <a:spcPts val="300"/>
        </a:spcBef>
        <a:spcAft>
          <a:spcPts val="0"/>
        </a:spcAft>
        <a:buClr>
          <a:srgbClr val="FF5004"/>
        </a:buClr>
        <a:buSzTx/>
        <a:buFont typeface="Arial" panose="020B0604020202020204" pitchFamily="34" charset="0"/>
        <a:buChar char="•"/>
        <a:tabLst/>
        <a:defRPr sz="1200" kern="1200" baseline="0">
          <a:solidFill>
            <a:srgbClr val="1D3649"/>
          </a:solidFill>
          <a:latin typeface="Arial" panose="020B0604020202020204" pitchFamily="34" charset="0"/>
          <a:ea typeface="+mn-ea"/>
          <a:cs typeface="Arial" panose="020B0604020202020204" pitchFamily="34" charset="0"/>
        </a:defRPr>
      </a:lvl3pPr>
      <a:lvl4pPr marL="769938" marR="0" indent="-163513" algn="l" defTabSz="685800" rtl="0" eaLnBrk="1" fontAlgn="auto" latinLnBrk="0" hangingPunct="1">
        <a:lnSpc>
          <a:spcPct val="100000"/>
        </a:lnSpc>
        <a:spcBef>
          <a:spcPts val="300"/>
        </a:spcBef>
        <a:spcAft>
          <a:spcPts val="0"/>
        </a:spcAft>
        <a:buClr>
          <a:srgbClr val="FF5004"/>
        </a:buClr>
        <a:buSzTx/>
        <a:buFont typeface="Arial" panose="020B0604020202020204" pitchFamily="34" charset="0"/>
        <a:buChar char="•"/>
        <a:tabLst/>
        <a:defRPr sz="1200" kern="1200">
          <a:solidFill>
            <a:srgbClr val="1D3649"/>
          </a:solidFill>
          <a:latin typeface="Arial" panose="020B0604020202020204" pitchFamily="34" charset="0"/>
          <a:ea typeface="+mn-ea"/>
          <a:cs typeface="Arial" panose="020B0604020202020204" pitchFamily="34" charset="0"/>
        </a:defRPr>
      </a:lvl4pPr>
      <a:lvl5pPr marL="990600" marR="0" indent="-160338" algn="l" defTabSz="685800" rtl="0" eaLnBrk="1" fontAlgn="auto" latinLnBrk="0" hangingPunct="1">
        <a:lnSpc>
          <a:spcPct val="100000"/>
        </a:lnSpc>
        <a:spcBef>
          <a:spcPts val="300"/>
        </a:spcBef>
        <a:spcAft>
          <a:spcPts val="0"/>
        </a:spcAft>
        <a:buClr>
          <a:srgbClr val="FF5004"/>
        </a:buClr>
        <a:buSzTx/>
        <a:buFont typeface="Arial" panose="020B0604020202020204" pitchFamily="34" charset="0"/>
        <a:buChar char="•"/>
        <a:tabLst/>
        <a:defRPr sz="1200" kern="1200">
          <a:solidFill>
            <a:srgbClr val="1D3649"/>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3" orient="horz" pos="600" userDrawn="1">
          <p15:clr>
            <a:srgbClr val="F26B43"/>
          </p15:clr>
        </p15:guide>
        <p15:guide id="4" orient="horz" pos="3816" userDrawn="1">
          <p15:clr>
            <a:srgbClr val="F26B43"/>
          </p15:clr>
        </p15:guide>
        <p15:guide id="7" pos="288" userDrawn="1">
          <p15:clr>
            <a:srgbClr val="F26B43"/>
          </p15:clr>
        </p15:guide>
        <p15:guide id="9" orient="horz" pos="288">
          <p15:clr>
            <a:srgbClr val="F26B43"/>
          </p15:clr>
        </p15:guide>
        <p15:guide id="10" pos="547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hyperlink" Target="http://topclassactions.com/lawsuit-settlements/lawsuit-news/53582-att-to-pay-25m-in-data-breach-settlement-with-fcc/" TargetMode="External"/><Relationship Id="rId7" Type="http://schemas.openxmlformats.org/officeDocument/2006/relationships/hyperlink" Target="http://www.forbes.com/sites/stevemorgan/2016/01/02/one-million-cybersecurity-job-openings-in-2016/#683b25157d27" TargetMode="External"/><Relationship Id="rId12"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jpg"/><Relationship Id="rId11" Type="http://schemas.openxmlformats.org/officeDocument/2006/relationships/hyperlink" Target="https://www-03.ibm.com/press/us/en/pressrelease/45326.wss;%20https:/securityintelligence.com/mobile-insecurity/" TargetMode="External"/><Relationship Id="rId5" Type="http://schemas.openxmlformats.org/officeDocument/2006/relationships/hyperlink" Target="http://www-03.ibm.com/security/data-breach/2015-cyber-security-index.html?ce=ISM0484&amp;ct=SWG&amp;cmp=IBMSocial&amp;cm=h&amp;cr=Security&amp;ccy=US" TargetMode="External"/><Relationship Id="rId10" Type="http://schemas.openxmlformats.org/officeDocument/2006/relationships/image" Target="../media/image11.jpg"/><Relationship Id="rId4" Type="http://schemas.openxmlformats.org/officeDocument/2006/relationships/image" Target="../media/image8.jpg"/><Relationship Id="rId9" Type="http://schemas.openxmlformats.org/officeDocument/2006/relationships/hyperlink" Target="http://www.mcafee.com/us/resources/reports/rp-economic-impact-cybercrime2.pdf"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03.ibm.com/security/data-breach/cyber-security-index.html"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hyperlink" Target="https://www-01.ibm.com/marketing/iwm/dre/signup?source=mrs-form-1995&amp;S_PKG=ov49542" TargetMode="External"/><Relationship Id="rId4" Type="http://schemas.openxmlformats.org/officeDocument/2006/relationships/hyperlink" Target="https://www.juniperresearch.com/researchstore/strategy-competition/cybercrime-security/financial-corporate-threats-mitigation"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hyperlink" Target="https://www-01.ibm.com/marketing/iwm/dre/signup?source=ibm-WW_Security_Services&amp;S_PKG=ov43890&amp;S_TACT=000000NJ&amp;S_OFF_CD=10000252&amp;ce=ISM0484&amp;ct=SWG&amp;cmp=IBMSocial&amp;cm=h&amp;cr=Security&amp;ccy=US" TargetMode="External"/><Relationship Id="rId4" Type="http://schemas.openxmlformats.org/officeDocument/2006/relationships/image" Target="../media/image14.png"/><Relationship Id="rId9" Type="http://schemas.openxmlformats.org/officeDocument/2006/relationships/hyperlink" Target="https://www.isc2cares.org/uploadedFiles/wwwisc2caresorg/Content/GISWS/FrostSullivan-(ISC)%C2%B2-Global-Information-Security-Workforce-Study-2015.pdf"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IBM X-Force Red security testing services</a:t>
            </a:r>
            <a:endParaRPr lang="en-US" dirty="0"/>
          </a:p>
        </p:txBody>
      </p:sp>
      <p:sp>
        <p:nvSpPr>
          <p:cNvPr id="10" name="Text Placeholder 9"/>
          <p:cNvSpPr>
            <a:spLocks noGrp="1"/>
          </p:cNvSpPr>
          <p:nvPr>
            <p:ph type="subTitle" idx="1"/>
          </p:nvPr>
        </p:nvSpPr>
        <p:spPr/>
        <p:txBody>
          <a:bodyPr/>
          <a:lstStyle/>
          <a:p>
            <a:pPr lvl="0"/>
            <a:r>
              <a:rPr lang="en-US" dirty="0" smtClean="0"/>
              <a:t>Boost your offense with </a:t>
            </a:r>
            <a:r>
              <a:rPr lang="en-US" dirty="0"/>
              <a:t>a global team of security testing </a:t>
            </a:r>
            <a:r>
              <a:rPr lang="en-US" dirty="0" smtClean="0"/>
              <a:t>specialists </a:t>
            </a:r>
            <a:endParaRPr lang="en-US" dirty="0"/>
          </a:p>
        </p:txBody>
      </p:sp>
      <p:sp>
        <p:nvSpPr>
          <p:cNvPr id="5" name="Text Placeholder 4"/>
          <p:cNvSpPr>
            <a:spLocks noGrp="1"/>
          </p:cNvSpPr>
          <p:nvPr>
            <p:ph type="body" sz="quarter" idx="14"/>
          </p:nvPr>
        </p:nvSpPr>
        <p:spPr/>
        <p:txBody>
          <a:bodyPr/>
          <a:lstStyle/>
          <a:p>
            <a:r>
              <a:rPr lang="en-US" dirty="0" smtClean="0"/>
              <a:t>November 7, </a:t>
            </a:r>
            <a:r>
              <a:rPr lang="en-US" dirty="0"/>
              <a:t>2016</a:t>
            </a:r>
          </a:p>
        </p:txBody>
      </p:sp>
    </p:spTree>
    <p:extLst>
      <p:ext uri="{BB962C8B-B14F-4D97-AF65-F5344CB8AC3E}">
        <p14:creationId xmlns:p14="http://schemas.microsoft.com/office/powerpoint/2010/main" val="33369701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Why </a:t>
            </a:r>
            <a:r>
              <a:rPr lang="en-US" b="1" dirty="0"/>
              <a:t>IBM X-Force Red? </a:t>
            </a:r>
          </a:p>
        </p:txBody>
      </p:sp>
      <p:sp>
        <p:nvSpPr>
          <p:cNvPr id="5" name="Content Placeholder 4" title="URL to PowerPoint support"/>
          <p:cNvSpPr>
            <a:spLocks noGrp="1"/>
          </p:cNvSpPr>
          <p:nvPr>
            <p:ph sz="quarter" idx="4294967295"/>
          </p:nvPr>
        </p:nvSpPr>
        <p:spPr>
          <a:xfrm>
            <a:off x="454269" y="1277748"/>
            <a:ext cx="8232532" cy="5105400"/>
          </a:xfrm>
        </p:spPr>
        <p:txBody>
          <a:bodyPr/>
          <a:lstStyle/>
          <a:p>
            <a:pPr marL="0" indent="0">
              <a:buNone/>
            </a:pPr>
            <a:r>
              <a:rPr lang="en-US" b="1" dirty="0"/>
              <a:t>IBM X-Force Red </a:t>
            </a:r>
            <a:r>
              <a:rPr lang="en-US" b="1" dirty="0" smtClean="0"/>
              <a:t>provides:</a:t>
            </a:r>
          </a:p>
          <a:p>
            <a:r>
              <a:rPr lang="en-US" dirty="0" smtClean="0"/>
              <a:t>A flexible</a:t>
            </a:r>
            <a:r>
              <a:rPr lang="en-US" dirty="0"/>
              <a:t>, customizable security testing program </a:t>
            </a:r>
            <a:endParaRPr lang="en-US" dirty="0" smtClean="0"/>
          </a:p>
          <a:p>
            <a:r>
              <a:rPr lang="en-US" dirty="0"/>
              <a:t>Global security specialists </a:t>
            </a:r>
          </a:p>
          <a:p>
            <a:r>
              <a:rPr lang="en-US" dirty="0"/>
              <a:t>The industry-leading ability to test any technology</a:t>
            </a:r>
          </a:p>
          <a:p>
            <a:r>
              <a:rPr lang="en-US" dirty="0"/>
              <a:t>A combination of </a:t>
            </a:r>
            <a:r>
              <a:rPr lang="en-US" dirty="0" smtClean="0"/>
              <a:t>economic, </a:t>
            </a:r>
            <a:r>
              <a:rPr lang="en-US" dirty="0"/>
              <a:t>tools-based scanning with essential manual testing </a:t>
            </a:r>
          </a:p>
          <a:p>
            <a:r>
              <a:rPr lang="en-US" dirty="0" smtClean="0"/>
              <a:t>Rapid </a:t>
            </a:r>
            <a:r>
              <a:rPr lang="en-US" dirty="0"/>
              <a:t>test </a:t>
            </a:r>
            <a:r>
              <a:rPr lang="en-US" dirty="0" smtClean="0"/>
              <a:t>scheduling</a:t>
            </a:r>
          </a:p>
          <a:p>
            <a:r>
              <a:rPr lang="en-US" dirty="0" smtClean="0"/>
              <a:t>More </a:t>
            </a:r>
            <a:r>
              <a:rPr lang="en-US" dirty="0"/>
              <a:t>control over </a:t>
            </a:r>
            <a:r>
              <a:rPr lang="en-US" dirty="0" smtClean="0"/>
              <a:t>security spending</a:t>
            </a:r>
          </a:p>
          <a:p>
            <a:r>
              <a:rPr lang="en-US" dirty="0" smtClean="0"/>
              <a:t>An </a:t>
            </a:r>
            <a:r>
              <a:rPr lang="en-US" dirty="0"/>
              <a:t>agile testing methodology to complement today’s agile development </a:t>
            </a:r>
            <a:r>
              <a:rPr lang="en-US" dirty="0" smtClean="0"/>
              <a:t>environments</a:t>
            </a:r>
            <a:endParaRPr lang="en-US" dirty="0"/>
          </a:p>
        </p:txBody>
      </p:sp>
    </p:spTree>
    <p:extLst>
      <p:ext uri="{BB962C8B-B14F-4D97-AF65-F5344CB8AC3E}">
        <p14:creationId xmlns:p14="http://schemas.microsoft.com/office/powerpoint/2010/main" val="6939084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Why IBM Security?</a:t>
            </a:r>
            <a:endParaRPr lang="en-US" sz="1800" dirty="0"/>
          </a:p>
        </p:txBody>
      </p:sp>
    </p:spTree>
    <p:extLst>
      <p:ext uri="{BB962C8B-B14F-4D97-AF65-F5344CB8AC3E}">
        <p14:creationId xmlns:p14="http://schemas.microsoft.com/office/powerpoint/2010/main" val="15303644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378" y="1183868"/>
            <a:ext cx="9143244" cy="4845919"/>
            <a:chOff x="378" y="612367"/>
            <a:chExt cx="9143244" cy="4845919"/>
          </a:xfrm>
        </p:grpSpPr>
        <p:pic>
          <p:nvPicPr>
            <p:cNvPr id="10" name="Picture 9"/>
            <p:cNvPicPr>
              <a:picLocks noChangeAspect="1"/>
            </p:cNvPicPr>
            <p:nvPr/>
          </p:nvPicPr>
          <p:blipFill>
            <a:blip r:embed="rId3"/>
            <a:stretch>
              <a:fillRect/>
            </a:stretch>
          </p:blipFill>
          <p:spPr>
            <a:xfrm>
              <a:off x="378" y="612367"/>
              <a:ext cx="9143244" cy="4845919"/>
            </a:xfrm>
            <a:prstGeom prst="rect">
              <a:avLst/>
            </a:prstGeom>
          </p:spPr>
        </p:pic>
        <p:grpSp>
          <p:nvGrpSpPr>
            <p:cNvPr id="90" name="Group 89"/>
            <p:cNvGrpSpPr/>
            <p:nvPr/>
          </p:nvGrpSpPr>
          <p:grpSpPr>
            <a:xfrm>
              <a:off x="381815" y="1173509"/>
              <a:ext cx="7293906" cy="3465252"/>
              <a:chOff x="381815" y="1157607"/>
              <a:chExt cx="7293906" cy="3465252"/>
            </a:xfrm>
          </p:grpSpPr>
          <p:sp>
            <p:nvSpPr>
              <p:cNvPr id="91" name="TextBox 90"/>
              <p:cNvSpPr txBox="1"/>
              <p:nvPr/>
            </p:nvSpPr>
            <p:spPr>
              <a:xfrm>
                <a:off x="4162608" y="1311386"/>
                <a:ext cx="821718" cy="276999"/>
              </a:xfrm>
              <a:prstGeom prst="rect">
                <a:avLst/>
              </a:prstGeom>
              <a:noFill/>
            </p:spPr>
            <p:txBody>
              <a:bodyPr wrap="square" lIns="0" tIns="0" rIns="0" bIns="0" rtlCol="0">
                <a:spAutoFit/>
              </a:bodyPr>
              <a:lstStyle/>
              <a:p>
                <a:pPr algn="ctr">
                  <a:lnSpc>
                    <a:spcPct val="90000"/>
                  </a:lnSpc>
                </a:pPr>
                <a:r>
                  <a:rPr lang="en-US" sz="1000" b="1" dirty="0">
                    <a:solidFill>
                      <a:schemeClr val="accent2"/>
                    </a:solidFill>
                  </a:rPr>
                  <a:t>Threat Intelligence</a:t>
                </a:r>
              </a:p>
            </p:txBody>
          </p:sp>
          <p:sp>
            <p:nvSpPr>
              <p:cNvPr id="92" name="TextBox 91"/>
              <p:cNvSpPr txBox="1"/>
              <p:nvPr/>
            </p:nvSpPr>
            <p:spPr>
              <a:xfrm>
                <a:off x="4163935" y="2925792"/>
                <a:ext cx="821718" cy="276999"/>
              </a:xfrm>
              <a:prstGeom prst="rect">
                <a:avLst/>
              </a:prstGeom>
              <a:noFill/>
            </p:spPr>
            <p:txBody>
              <a:bodyPr wrap="square" lIns="0" tIns="0" rIns="0" bIns="0" rtlCol="0" anchor="ctr" anchorCtr="0">
                <a:spAutoFit/>
              </a:bodyPr>
              <a:lstStyle/>
              <a:p>
                <a:pPr algn="ctr">
                  <a:lnSpc>
                    <a:spcPct val="90000"/>
                  </a:lnSpc>
                </a:pPr>
                <a:r>
                  <a:rPr lang="en-US" sz="1000" b="1" dirty="0">
                    <a:solidFill>
                      <a:schemeClr val="accent2"/>
                    </a:solidFill>
                  </a:rPr>
                  <a:t>Security Analytics</a:t>
                </a:r>
              </a:p>
            </p:txBody>
          </p:sp>
          <p:sp>
            <p:nvSpPr>
              <p:cNvPr id="93" name="TextBox 92"/>
              <p:cNvSpPr txBox="1"/>
              <p:nvPr/>
            </p:nvSpPr>
            <p:spPr>
              <a:xfrm>
                <a:off x="4166345" y="4484360"/>
                <a:ext cx="821718" cy="138499"/>
              </a:xfrm>
              <a:prstGeom prst="rect">
                <a:avLst/>
              </a:prstGeom>
              <a:noFill/>
            </p:spPr>
            <p:txBody>
              <a:bodyPr wrap="square" lIns="0" tIns="0" rIns="0" bIns="0" rtlCol="0">
                <a:spAutoFit/>
              </a:bodyPr>
              <a:lstStyle/>
              <a:p>
                <a:pPr algn="ctr">
                  <a:lnSpc>
                    <a:spcPct val="90000"/>
                  </a:lnSpc>
                </a:pPr>
                <a:r>
                  <a:rPr lang="en-US" sz="1000" b="1" dirty="0">
                    <a:solidFill>
                      <a:schemeClr val="accent2"/>
                    </a:solidFill>
                  </a:rPr>
                  <a:t>Cloud</a:t>
                </a:r>
              </a:p>
            </p:txBody>
          </p:sp>
          <p:sp>
            <p:nvSpPr>
              <p:cNvPr id="94" name="TextBox 93"/>
              <p:cNvSpPr txBox="1"/>
              <p:nvPr/>
            </p:nvSpPr>
            <p:spPr>
              <a:xfrm>
                <a:off x="5855784" y="4026145"/>
                <a:ext cx="738150" cy="415498"/>
              </a:xfrm>
              <a:prstGeom prst="rect">
                <a:avLst/>
              </a:prstGeom>
              <a:noFill/>
            </p:spPr>
            <p:txBody>
              <a:bodyPr wrap="square" lIns="0" tIns="0" rIns="0" bIns="0" rtlCol="0">
                <a:spAutoFit/>
              </a:bodyPr>
              <a:lstStyle/>
              <a:p>
                <a:pPr algn="ctr">
                  <a:lnSpc>
                    <a:spcPct val="90000"/>
                  </a:lnSpc>
                </a:pPr>
                <a:r>
                  <a:rPr lang="en-US" sz="1000" b="1" dirty="0">
                    <a:solidFill>
                      <a:schemeClr val="accent2"/>
                    </a:solidFill>
                  </a:rPr>
                  <a:t>Identity</a:t>
                </a:r>
                <a:br>
                  <a:rPr lang="en-US" sz="1000" b="1" dirty="0">
                    <a:solidFill>
                      <a:schemeClr val="accent2"/>
                    </a:solidFill>
                  </a:rPr>
                </a:br>
                <a:r>
                  <a:rPr lang="en-US" sz="1000" b="1" dirty="0">
                    <a:solidFill>
                      <a:schemeClr val="accent2"/>
                    </a:solidFill>
                  </a:rPr>
                  <a:t>and</a:t>
                </a:r>
                <a:br>
                  <a:rPr lang="en-US" sz="1000" b="1" dirty="0">
                    <a:solidFill>
                      <a:schemeClr val="accent2"/>
                    </a:solidFill>
                  </a:rPr>
                </a:br>
                <a:r>
                  <a:rPr lang="en-US" sz="1000" b="1" dirty="0">
                    <a:solidFill>
                      <a:schemeClr val="accent2"/>
                    </a:solidFill>
                  </a:rPr>
                  <a:t>Access</a:t>
                </a:r>
              </a:p>
            </p:txBody>
          </p:sp>
          <p:sp>
            <p:nvSpPr>
              <p:cNvPr id="95" name="TextBox 94"/>
              <p:cNvSpPr txBox="1"/>
              <p:nvPr/>
            </p:nvSpPr>
            <p:spPr>
              <a:xfrm>
                <a:off x="2448801" y="4026145"/>
                <a:ext cx="738150" cy="415498"/>
              </a:xfrm>
              <a:prstGeom prst="rect">
                <a:avLst/>
              </a:prstGeom>
              <a:noFill/>
            </p:spPr>
            <p:txBody>
              <a:bodyPr wrap="square" lIns="0" tIns="0" rIns="0" bIns="0" rtlCol="0">
                <a:spAutoFit/>
              </a:bodyPr>
              <a:lstStyle/>
              <a:p>
                <a:pPr algn="ctr">
                  <a:lnSpc>
                    <a:spcPct val="90000"/>
                  </a:lnSpc>
                </a:pPr>
                <a:r>
                  <a:rPr lang="en-US" sz="1000" b="1" dirty="0">
                    <a:solidFill>
                      <a:schemeClr val="accent2"/>
                    </a:solidFill>
                  </a:rPr>
                  <a:t>Data</a:t>
                </a:r>
                <a:br>
                  <a:rPr lang="en-US" sz="1000" b="1" dirty="0">
                    <a:solidFill>
                      <a:schemeClr val="accent2"/>
                    </a:solidFill>
                  </a:rPr>
                </a:br>
                <a:r>
                  <a:rPr lang="en-US" sz="1000" b="1" dirty="0">
                    <a:solidFill>
                      <a:schemeClr val="accent2"/>
                    </a:solidFill>
                  </a:rPr>
                  <a:t>and</a:t>
                </a:r>
                <a:br>
                  <a:rPr lang="en-US" sz="1000" b="1" dirty="0">
                    <a:solidFill>
                      <a:schemeClr val="accent2"/>
                    </a:solidFill>
                  </a:rPr>
                </a:br>
                <a:r>
                  <a:rPr lang="en-US" sz="1000" b="1" dirty="0">
                    <a:solidFill>
                      <a:schemeClr val="accent2"/>
                    </a:solidFill>
                  </a:rPr>
                  <a:t>Apps</a:t>
                </a:r>
              </a:p>
            </p:txBody>
          </p:sp>
          <p:sp>
            <p:nvSpPr>
              <p:cNvPr id="96" name="TextBox 95"/>
              <p:cNvSpPr txBox="1"/>
              <p:nvPr/>
            </p:nvSpPr>
            <p:spPr>
              <a:xfrm>
                <a:off x="1473867" y="3017901"/>
                <a:ext cx="738150" cy="138499"/>
              </a:xfrm>
              <a:prstGeom prst="rect">
                <a:avLst/>
              </a:prstGeom>
              <a:noFill/>
            </p:spPr>
            <p:txBody>
              <a:bodyPr wrap="square" lIns="0" tIns="0" rIns="0" bIns="0" rtlCol="0" anchor="ctr" anchorCtr="0">
                <a:spAutoFit/>
              </a:bodyPr>
              <a:lstStyle/>
              <a:p>
                <a:pPr algn="ctr">
                  <a:lnSpc>
                    <a:spcPct val="90000"/>
                  </a:lnSpc>
                </a:pPr>
                <a:r>
                  <a:rPr lang="en-US" sz="1000" b="1" dirty="0">
                    <a:solidFill>
                      <a:schemeClr val="accent2"/>
                    </a:solidFill>
                  </a:rPr>
                  <a:t>Mobile</a:t>
                </a:r>
              </a:p>
            </p:txBody>
          </p:sp>
          <p:sp>
            <p:nvSpPr>
              <p:cNvPr id="97" name="TextBox 96"/>
              <p:cNvSpPr txBox="1"/>
              <p:nvPr/>
            </p:nvSpPr>
            <p:spPr>
              <a:xfrm>
                <a:off x="6937571" y="2948652"/>
                <a:ext cx="738150" cy="276999"/>
              </a:xfrm>
              <a:prstGeom prst="rect">
                <a:avLst/>
              </a:prstGeom>
              <a:noFill/>
            </p:spPr>
            <p:txBody>
              <a:bodyPr wrap="square" lIns="0" tIns="0" rIns="0" bIns="0" rtlCol="0" anchor="ctr" anchorCtr="0">
                <a:spAutoFit/>
              </a:bodyPr>
              <a:lstStyle/>
              <a:p>
                <a:pPr algn="ctr">
                  <a:lnSpc>
                    <a:spcPct val="90000"/>
                  </a:lnSpc>
                </a:pPr>
                <a:r>
                  <a:rPr lang="en-US" sz="1000" b="1" dirty="0">
                    <a:solidFill>
                      <a:schemeClr val="accent2"/>
                    </a:solidFill>
                  </a:rPr>
                  <a:t>Advanced Fraud</a:t>
                </a:r>
              </a:p>
            </p:txBody>
          </p:sp>
          <p:sp>
            <p:nvSpPr>
              <p:cNvPr id="98" name="TextBox 97"/>
              <p:cNvSpPr txBox="1"/>
              <p:nvPr/>
            </p:nvSpPr>
            <p:spPr>
              <a:xfrm>
                <a:off x="5855784" y="1801365"/>
                <a:ext cx="738150" cy="138499"/>
              </a:xfrm>
              <a:prstGeom prst="rect">
                <a:avLst/>
              </a:prstGeom>
              <a:noFill/>
            </p:spPr>
            <p:txBody>
              <a:bodyPr wrap="square" lIns="0" tIns="0" rIns="0" bIns="0" rtlCol="0">
                <a:spAutoFit/>
              </a:bodyPr>
              <a:lstStyle/>
              <a:p>
                <a:pPr algn="ctr">
                  <a:lnSpc>
                    <a:spcPct val="90000"/>
                  </a:lnSpc>
                </a:pPr>
                <a:r>
                  <a:rPr lang="en-US" sz="1000" b="1" dirty="0">
                    <a:solidFill>
                      <a:schemeClr val="accent2"/>
                    </a:solidFill>
                  </a:rPr>
                  <a:t>Network</a:t>
                </a:r>
              </a:p>
            </p:txBody>
          </p:sp>
          <p:sp>
            <p:nvSpPr>
              <p:cNvPr id="99" name="TextBox 98"/>
              <p:cNvSpPr txBox="1"/>
              <p:nvPr/>
            </p:nvSpPr>
            <p:spPr>
              <a:xfrm>
                <a:off x="2448801" y="1801365"/>
                <a:ext cx="738150" cy="138499"/>
              </a:xfrm>
              <a:prstGeom prst="rect">
                <a:avLst/>
              </a:prstGeom>
              <a:noFill/>
            </p:spPr>
            <p:txBody>
              <a:bodyPr wrap="square" lIns="0" tIns="0" rIns="0" bIns="0" rtlCol="0">
                <a:spAutoFit/>
              </a:bodyPr>
              <a:lstStyle/>
              <a:p>
                <a:pPr algn="ctr">
                  <a:lnSpc>
                    <a:spcPct val="90000"/>
                  </a:lnSpc>
                </a:pPr>
                <a:r>
                  <a:rPr lang="en-US" sz="1000" b="1" dirty="0">
                    <a:solidFill>
                      <a:schemeClr val="accent2"/>
                    </a:solidFill>
                  </a:rPr>
                  <a:t>Endpoint</a:t>
                </a:r>
              </a:p>
            </p:txBody>
          </p:sp>
          <p:sp>
            <p:nvSpPr>
              <p:cNvPr id="100" name="TextBox 99"/>
              <p:cNvSpPr txBox="1"/>
              <p:nvPr/>
            </p:nvSpPr>
            <p:spPr>
              <a:xfrm>
                <a:off x="381815" y="1157607"/>
                <a:ext cx="738150" cy="276999"/>
              </a:xfrm>
              <a:prstGeom prst="rect">
                <a:avLst/>
              </a:prstGeom>
              <a:noFill/>
            </p:spPr>
            <p:txBody>
              <a:bodyPr wrap="square" lIns="0" tIns="0" rIns="0" bIns="0" rtlCol="0">
                <a:spAutoFit/>
              </a:bodyPr>
              <a:lstStyle/>
              <a:p>
                <a:pPr algn="ctr">
                  <a:lnSpc>
                    <a:spcPct val="90000"/>
                  </a:lnSpc>
                </a:pPr>
                <a:r>
                  <a:rPr lang="en-US" sz="1000" b="1" dirty="0">
                    <a:solidFill>
                      <a:schemeClr val="accent2"/>
                    </a:solidFill>
                  </a:rPr>
                  <a:t>Security Ecosystem</a:t>
                </a:r>
              </a:p>
            </p:txBody>
          </p:sp>
        </p:grpSp>
      </p:grpSp>
      <p:sp>
        <p:nvSpPr>
          <p:cNvPr id="2" name="Title 1"/>
          <p:cNvSpPr>
            <a:spLocks noGrp="1"/>
          </p:cNvSpPr>
          <p:nvPr>
            <p:ph type="title"/>
          </p:nvPr>
        </p:nvSpPr>
        <p:spPr/>
        <p:txBody>
          <a:bodyPr/>
          <a:lstStyle/>
          <a:p>
            <a:r>
              <a:rPr lang="en-US" b="1" dirty="0"/>
              <a:t>An integrated and intelligent security immune system</a:t>
            </a:r>
          </a:p>
        </p:txBody>
      </p:sp>
      <p:grpSp>
        <p:nvGrpSpPr>
          <p:cNvPr id="9" name="Group 8"/>
          <p:cNvGrpSpPr/>
          <p:nvPr/>
        </p:nvGrpSpPr>
        <p:grpSpPr>
          <a:xfrm>
            <a:off x="1439957" y="1670793"/>
            <a:ext cx="6264498" cy="3626816"/>
            <a:chOff x="1439957" y="1099293"/>
            <a:chExt cx="6264498" cy="3626816"/>
          </a:xfrm>
          <a:solidFill>
            <a:schemeClr val="accent2"/>
          </a:solidFill>
        </p:grpSpPr>
        <p:sp>
          <p:nvSpPr>
            <p:cNvPr id="393" name="Oval 392"/>
            <p:cNvSpPr/>
            <p:nvPr/>
          </p:nvSpPr>
          <p:spPr bwMode="auto">
            <a:xfrm rot="19494807" flipH="1" flipV="1">
              <a:off x="4884750" y="4652957"/>
              <a:ext cx="73152" cy="73152"/>
            </a:xfrm>
            <a:prstGeom prst="ellipse">
              <a:avLst/>
            </a:prstGeom>
            <a:grpFill/>
            <a:ln w="19050">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1600" kern="0" dirty="0">
                <a:solidFill>
                  <a:sysClr val="windowText" lastClr="000000"/>
                </a:solidFill>
                <a:ea typeface="ＭＳ Ｐゴシック" charset="0"/>
                <a:cs typeface="Arial" panose="020B0604020202020204" pitchFamily="34" charset="0"/>
              </a:endParaRPr>
            </a:p>
          </p:txBody>
        </p:sp>
        <p:sp>
          <p:nvSpPr>
            <p:cNvPr id="394" name="Oval 393"/>
            <p:cNvSpPr/>
            <p:nvPr/>
          </p:nvSpPr>
          <p:spPr bwMode="auto">
            <a:xfrm rot="19494807" flipH="1" flipV="1">
              <a:off x="4194879" y="4652957"/>
              <a:ext cx="73152" cy="73152"/>
            </a:xfrm>
            <a:prstGeom prst="ellipse">
              <a:avLst/>
            </a:prstGeom>
            <a:grpFill/>
            <a:ln w="19050">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1600" kern="0" dirty="0">
                <a:solidFill>
                  <a:sysClr val="windowText" lastClr="000000"/>
                </a:solidFill>
                <a:ea typeface="ＭＳ Ｐゴシック" charset="0"/>
                <a:cs typeface="Arial" panose="020B0604020202020204" pitchFamily="34" charset="0"/>
              </a:endParaRPr>
            </a:p>
          </p:txBody>
        </p:sp>
        <p:sp>
          <p:nvSpPr>
            <p:cNvPr id="396" name="Oval 395"/>
            <p:cNvSpPr/>
            <p:nvPr/>
          </p:nvSpPr>
          <p:spPr bwMode="auto">
            <a:xfrm rot="10104396">
              <a:off x="7631303" y="3111360"/>
              <a:ext cx="73152" cy="73152"/>
            </a:xfrm>
            <a:prstGeom prst="ellipse">
              <a:avLst/>
            </a:prstGeom>
            <a:grpFill/>
            <a:ln w="19050">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1600" kern="0" dirty="0">
                <a:solidFill>
                  <a:sysClr val="windowText" lastClr="000000"/>
                </a:solidFill>
                <a:ea typeface="ＭＳ Ｐゴシック" charset="0"/>
                <a:cs typeface="Arial" panose="020B0604020202020204" pitchFamily="34" charset="0"/>
              </a:endParaRPr>
            </a:p>
          </p:txBody>
        </p:sp>
        <p:sp>
          <p:nvSpPr>
            <p:cNvPr id="397" name="Oval 396"/>
            <p:cNvSpPr/>
            <p:nvPr/>
          </p:nvSpPr>
          <p:spPr bwMode="auto">
            <a:xfrm rot="10104396">
              <a:off x="7603355" y="2888580"/>
              <a:ext cx="73152" cy="73152"/>
            </a:xfrm>
            <a:prstGeom prst="ellipse">
              <a:avLst/>
            </a:prstGeom>
            <a:grpFill/>
            <a:ln w="19050">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1600" kern="0" dirty="0">
                <a:solidFill>
                  <a:sysClr val="windowText" lastClr="000000"/>
                </a:solidFill>
                <a:ea typeface="ＭＳ Ｐゴシック" charset="0"/>
                <a:cs typeface="Arial" panose="020B0604020202020204" pitchFamily="34" charset="0"/>
              </a:endParaRPr>
            </a:p>
          </p:txBody>
        </p:sp>
        <p:grpSp>
          <p:nvGrpSpPr>
            <p:cNvPr id="166" name="Group 165"/>
            <p:cNvGrpSpPr/>
            <p:nvPr/>
          </p:nvGrpSpPr>
          <p:grpSpPr>
            <a:xfrm flipH="1">
              <a:off x="6166148" y="4164450"/>
              <a:ext cx="454011" cy="472954"/>
              <a:chOff x="2390470" y="4024162"/>
              <a:chExt cx="454011" cy="472954"/>
            </a:xfrm>
            <a:grpFill/>
          </p:grpSpPr>
          <p:sp>
            <p:nvSpPr>
              <p:cNvPr id="167" name="Oval 166"/>
              <p:cNvSpPr/>
              <p:nvPr/>
            </p:nvSpPr>
            <p:spPr bwMode="auto">
              <a:xfrm rot="10134950" flipH="1">
                <a:off x="2771329" y="4423964"/>
                <a:ext cx="73152" cy="73152"/>
              </a:xfrm>
              <a:prstGeom prst="ellipse">
                <a:avLst/>
              </a:prstGeom>
              <a:grpFill/>
              <a:ln w="19050">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1600" kern="0" dirty="0">
                  <a:solidFill>
                    <a:sysClr val="windowText" lastClr="000000"/>
                  </a:solidFill>
                  <a:ea typeface="ＭＳ Ｐゴシック" charset="0"/>
                  <a:cs typeface="Arial" panose="020B0604020202020204" pitchFamily="34" charset="0"/>
                </a:endParaRPr>
              </a:p>
            </p:txBody>
          </p:sp>
          <p:sp>
            <p:nvSpPr>
              <p:cNvPr id="168" name="Oval 167"/>
              <p:cNvSpPr/>
              <p:nvPr/>
            </p:nvSpPr>
            <p:spPr bwMode="auto">
              <a:xfrm rot="9841262" flipH="1">
                <a:off x="2563278" y="4367234"/>
                <a:ext cx="73152" cy="73152"/>
              </a:xfrm>
              <a:prstGeom prst="ellipse">
                <a:avLst/>
              </a:prstGeom>
              <a:grpFill/>
              <a:ln w="19050">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1600" kern="0" dirty="0">
                  <a:solidFill>
                    <a:sysClr val="windowText" lastClr="000000"/>
                  </a:solidFill>
                  <a:ea typeface="ＭＳ Ｐゴシック" charset="0"/>
                  <a:cs typeface="Arial" panose="020B0604020202020204" pitchFamily="34" charset="0"/>
                </a:endParaRPr>
              </a:p>
            </p:txBody>
          </p:sp>
          <p:sp>
            <p:nvSpPr>
              <p:cNvPr id="169" name="Oval 168"/>
              <p:cNvSpPr/>
              <p:nvPr/>
            </p:nvSpPr>
            <p:spPr bwMode="auto">
              <a:xfrm rot="9841262" flipH="1">
                <a:off x="2425351" y="4225670"/>
                <a:ext cx="73152" cy="73152"/>
              </a:xfrm>
              <a:prstGeom prst="ellipse">
                <a:avLst/>
              </a:prstGeom>
              <a:grpFill/>
              <a:ln w="19050">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1600" kern="0" dirty="0">
                  <a:solidFill>
                    <a:sysClr val="windowText" lastClr="000000"/>
                  </a:solidFill>
                  <a:ea typeface="ＭＳ Ｐゴシック" charset="0"/>
                  <a:cs typeface="Arial" panose="020B0604020202020204" pitchFamily="34" charset="0"/>
                </a:endParaRPr>
              </a:p>
            </p:txBody>
          </p:sp>
          <p:sp>
            <p:nvSpPr>
              <p:cNvPr id="170" name="Oval 169"/>
              <p:cNvSpPr/>
              <p:nvPr/>
            </p:nvSpPr>
            <p:spPr bwMode="auto">
              <a:xfrm rot="9841262" flipH="1">
                <a:off x="2390470" y="4024162"/>
                <a:ext cx="73152" cy="73152"/>
              </a:xfrm>
              <a:prstGeom prst="ellipse">
                <a:avLst/>
              </a:prstGeom>
              <a:grpFill/>
              <a:ln w="19050">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1600" kern="0" dirty="0">
                  <a:solidFill>
                    <a:sysClr val="windowText" lastClr="000000"/>
                  </a:solidFill>
                  <a:ea typeface="ＭＳ Ｐゴシック" charset="0"/>
                  <a:cs typeface="Arial" panose="020B0604020202020204" pitchFamily="34" charset="0"/>
                </a:endParaRPr>
              </a:p>
            </p:txBody>
          </p:sp>
        </p:grpSp>
        <p:grpSp>
          <p:nvGrpSpPr>
            <p:cNvPr id="172" name="Group 171"/>
            <p:cNvGrpSpPr/>
            <p:nvPr/>
          </p:nvGrpSpPr>
          <p:grpSpPr>
            <a:xfrm>
              <a:off x="2414993" y="4172070"/>
              <a:ext cx="469913" cy="465003"/>
              <a:chOff x="2374568" y="4024162"/>
              <a:chExt cx="469913" cy="465003"/>
            </a:xfrm>
            <a:grpFill/>
          </p:grpSpPr>
          <p:sp>
            <p:nvSpPr>
              <p:cNvPr id="174" name="Oval 173"/>
              <p:cNvSpPr/>
              <p:nvPr/>
            </p:nvSpPr>
            <p:spPr bwMode="auto">
              <a:xfrm rot="10134950" flipH="1">
                <a:off x="2771329" y="4416013"/>
                <a:ext cx="73152" cy="73152"/>
              </a:xfrm>
              <a:prstGeom prst="ellipse">
                <a:avLst/>
              </a:prstGeom>
              <a:grpFill/>
              <a:ln w="19050">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1600" kern="0" dirty="0">
                  <a:solidFill>
                    <a:sysClr val="windowText" lastClr="000000"/>
                  </a:solidFill>
                  <a:ea typeface="ＭＳ Ｐゴシック" charset="0"/>
                  <a:cs typeface="Arial" panose="020B0604020202020204" pitchFamily="34" charset="0"/>
                </a:endParaRPr>
              </a:p>
            </p:txBody>
          </p:sp>
          <p:sp>
            <p:nvSpPr>
              <p:cNvPr id="175" name="Oval 174"/>
              <p:cNvSpPr/>
              <p:nvPr/>
            </p:nvSpPr>
            <p:spPr bwMode="auto">
              <a:xfrm rot="9841262" flipH="1">
                <a:off x="2563278" y="4367234"/>
                <a:ext cx="73152" cy="73152"/>
              </a:xfrm>
              <a:prstGeom prst="ellipse">
                <a:avLst/>
              </a:prstGeom>
              <a:grpFill/>
              <a:ln w="19050">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1600" kern="0" dirty="0">
                  <a:solidFill>
                    <a:sysClr val="windowText" lastClr="000000"/>
                  </a:solidFill>
                  <a:ea typeface="ＭＳ Ｐゴシック" charset="0"/>
                  <a:cs typeface="Arial" panose="020B0604020202020204" pitchFamily="34" charset="0"/>
                </a:endParaRPr>
              </a:p>
            </p:txBody>
          </p:sp>
          <p:sp>
            <p:nvSpPr>
              <p:cNvPr id="176" name="Oval 175"/>
              <p:cNvSpPr/>
              <p:nvPr/>
            </p:nvSpPr>
            <p:spPr bwMode="auto">
              <a:xfrm rot="9841262" flipH="1">
                <a:off x="2425351" y="4225670"/>
                <a:ext cx="73152" cy="73152"/>
              </a:xfrm>
              <a:prstGeom prst="ellipse">
                <a:avLst/>
              </a:prstGeom>
              <a:grpFill/>
              <a:ln w="19050">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1600" kern="0" dirty="0">
                  <a:solidFill>
                    <a:sysClr val="windowText" lastClr="000000"/>
                  </a:solidFill>
                  <a:ea typeface="ＭＳ Ｐゴシック" charset="0"/>
                  <a:cs typeface="Arial" panose="020B0604020202020204" pitchFamily="34" charset="0"/>
                </a:endParaRPr>
              </a:p>
            </p:txBody>
          </p:sp>
          <p:sp>
            <p:nvSpPr>
              <p:cNvPr id="178" name="Oval 177"/>
              <p:cNvSpPr/>
              <p:nvPr/>
            </p:nvSpPr>
            <p:spPr bwMode="auto">
              <a:xfrm rot="9841262" flipH="1">
                <a:off x="2374568" y="4024162"/>
                <a:ext cx="73152" cy="73152"/>
              </a:xfrm>
              <a:prstGeom prst="ellipse">
                <a:avLst/>
              </a:prstGeom>
              <a:grpFill/>
              <a:ln w="19050">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1600" kern="0" dirty="0">
                  <a:solidFill>
                    <a:sysClr val="windowText" lastClr="000000"/>
                  </a:solidFill>
                  <a:ea typeface="ＭＳ Ｐゴシック" charset="0"/>
                  <a:cs typeface="Arial" panose="020B0604020202020204" pitchFamily="34" charset="0"/>
                </a:endParaRPr>
              </a:p>
            </p:txBody>
          </p:sp>
        </p:grpSp>
        <p:sp>
          <p:nvSpPr>
            <p:cNvPr id="181" name="Oval 180"/>
            <p:cNvSpPr/>
            <p:nvPr/>
          </p:nvSpPr>
          <p:spPr bwMode="auto">
            <a:xfrm rot="11495604" flipH="1">
              <a:off x="1439957" y="3033981"/>
              <a:ext cx="73152" cy="73152"/>
            </a:xfrm>
            <a:prstGeom prst="ellipse">
              <a:avLst/>
            </a:prstGeom>
            <a:grpFill/>
            <a:ln w="19050">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1600" kern="0" dirty="0">
                <a:solidFill>
                  <a:sysClr val="windowText" lastClr="000000"/>
                </a:solidFill>
                <a:ea typeface="ＭＳ Ｐゴシック" charset="0"/>
                <a:cs typeface="Arial" panose="020B0604020202020204" pitchFamily="34" charset="0"/>
              </a:endParaRPr>
            </a:p>
          </p:txBody>
        </p:sp>
        <p:sp>
          <p:nvSpPr>
            <p:cNvPr id="182" name="Oval 181"/>
            <p:cNvSpPr/>
            <p:nvPr/>
          </p:nvSpPr>
          <p:spPr bwMode="auto">
            <a:xfrm rot="11495604" flipH="1">
              <a:off x="1513625" y="2818821"/>
              <a:ext cx="73152" cy="73152"/>
            </a:xfrm>
            <a:prstGeom prst="ellipse">
              <a:avLst/>
            </a:prstGeom>
            <a:grpFill/>
            <a:ln w="19050">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1600" kern="0" dirty="0">
                <a:solidFill>
                  <a:sysClr val="windowText" lastClr="000000"/>
                </a:solidFill>
                <a:ea typeface="ＭＳ Ｐゴシック" charset="0"/>
                <a:cs typeface="Arial" panose="020B0604020202020204" pitchFamily="34" charset="0"/>
              </a:endParaRPr>
            </a:p>
          </p:txBody>
        </p:sp>
        <p:sp>
          <p:nvSpPr>
            <p:cNvPr id="183" name="Oval 182"/>
            <p:cNvSpPr/>
            <p:nvPr/>
          </p:nvSpPr>
          <p:spPr bwMode="auto">
            <a:xfrm rot="11495604" flipH="1">
              <a:off x="1506005" y="3242683"/>
              <a:ext cx="73152" cy="73152"/>
            </a:xfrm>
            <a:prstGeom prst="ellipse">
              <a:avLst/>
            </a:prstGeom>
            <a:grpFill/>
            <a:ln w="19050">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1600" kern="0" dirty="0">
                <a:solidFill>
                  <a:sysClr val="windowText" lastClr="000000"/>
                </a:solidFill>
                <a:ea typeface="ＭＳ Ｐゴシック" charset="0"/>
                <a:cs typeface="Arial" panose="020B0604020202020204" pitchFamily="34" charset="0"/>
              </a:endParaRPr>
            </a:p>
          </p:txBody>
        </p:sp>
        <p:grpSp>
          <p:nvGrpSpPr>
            <p:cNvPr id="4" name="Group 3"/>
            <p:cNvGrpSpPr/>
            <p:nvPr/>
          </p:nvGrpSpPr>
          <p:grpSpPr>
            <a:xfrm>
              <a:off x="4187170" y="2712001"/>
              <a:ext cx="774389" cy="308223"/>
              <a:chOff x="4187170" y="2672246"/>
              <a:chExt cx="774389" cy="308223"/>
            </a:xfrm>
            <a:grpFill/>
          </p:grpSpPr>
          <p:sp>
            <p:nvSpPr>
              <p:cNvPr id="369" name="Oval 368"/>
              <p:cNvSpPr/>
              <p:nvPr/>
            </p:nvSpPr>
            <p:spPr bwMode="auto">
              <a:xfrm rot="2654552" flipH="1">
                <a:off x="4187170" y="2907317"/>
                <a:ext cx="73152" cy="73152"/>
              </a:xfrm>
              <a:prstGeom prst="ellipse">
                <a:avLst/>
              </a:prstGeom>
              <a:grpFill/>
              <a:ln w="19050">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1600" kern="0" dirty="0">
                  <a:solidFill>
                    <a:sysClr val="windowText" lastClr="000000"/>
                  </a:solidFill>
                  <a:ea typeface="ＭＳ Ｐゴシック" charset="0"/>
                  <a:cs typeface="Arial" panose="020B0604020202020204" pitchFamily="34" charset="0"/>
                </a:endParaRPr>
              </a:p>
            </p:txBody>
          </p:sp>
          <p:sp>
            <p:nvSpPr>
              <p:cNvPr id="370" name="Oval 369"/>
              <p:cNvSpPr/>
              <p:nvPr/>
            </p:nvSpPr>
            <p:spPr bwMode="auto">
              <a:xfrm rot="2654552" flipH="1">
                <a:off x="4888407" y="2907317"/>
                <a:ext cx="73152" cy="73152"/>
              </a:xfrm>
              <a:prstGeom prst="ellipse">
                <a:avLst/>
              </a:prstGeom>
              <a:grpFill/>
              <a:ln w="19050">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400">
                  <a:defRPr/>
                </a:pPr>
                <a:endParaRPr lang="en-US" sz="1600" kern="0" dirty="0">
                  <a:solidFill>
                    <a:sysClr val="windowText" lastClr="000000"/>
                  </a:solidFill>
                  <a:ea typeface="ＭＳ Ｐゴシック" charset="0"/>
                  <a:cs typeface="Arial" panose="020B0604020202020204" pitchFamily="34" charset="0"/>
                </a:endParaRPr>
              </a:p>
            </p:txBody>
          </p:sp>
          <p:sp>
            <p:nvSpPr>
              <p:cNvPr id="404" name="Oval 403"/>
              <p:cNvSpPr/>
              <p:nvPr/>
            </p:nvSpPr>
            <p:spPr bwMode="auto">
              <a:xfrm rot="20280162">
                <a:off x="4389293" y="2672246"/>
                <a:ext cx="73152" cy="73152"/>
              </a:xfrm>
              <a:prstGeom prst="ellipse">
                <a:avLst/>
              </a:prstGeom>
              <a:grpFill/>
              <a:ln w="19050">
                <a:noFill/>
              </a:ln>
              <a:effectLst/>
              <a:ex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defTabSz="914400">
                  <a:defRPr/>
                </a:pPr>
                <a:endParaRPr lang="en-US" sz="1600" kern="0" dirty="0">
                  <a:solidFill>
                    <a:sysClr val="windowText" lastClr="000000"/>
                  </a:solidFill>
                  <a:ea typeface="ＭＳ Ｐゴシック" charset="0"/>
                  <a:cs typeface="Arial" panose="020B0604020202020204" pitchFamily="34" charset="0"/>
                </a:endParaRPr>
              </a:p>
            </p:txBody>
          </p:sp>
          <p:sp>
            <p:nvSpPr>
              <p:cNvPr id="405" name="Oval 404"/>
              <p:cNvSpPr/>
              <p:nvPr/>
            </p:nvSpPr>
            <p:spPr bwMode="auto">
              <a:xfrm rot="20280162">
                <a:off x="4682744" y="2672246"/>
                <a:ext cx="73152" cy="73152"/>
              </a:xfrm>
              <a:prstGeom prst="ellipse">
                <a:avLst/>
              </a:prstGeom>
              <a:grpFill/>
              <a:ln w="19050">
                <a:noFill/>
              </a:ln>
              <a:effectLst/>
              <a:ex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defTabSz="914400">
                  <a:defRPr/>
                </a:pPr>
                <a:endParaRPr lang="en-US" sz="1600" kern="0" dirty="0">
                  <a:solidFill>
                    <a:sysClr val="windowText" lastClr="000000"/>
                  </a:solidFill>
                  <a:ea typeface="ＭＳ Ｐゴシック" charset="0"/>
                  <a:cs typeface="Arial" panose="020B0604020202020204" pitchFamily="34" charset="0"/>
                </a:endParaRPr>
              </a:p>
            </p:txBody>
          </p:sp>
        </p:grpSp>
        <p:grpSp>
          <p:nvGrpSpPr>
            <p:cNvPr id="37" name="Group 36"/>
            <p:cNvGrpSpPr/>
            <p:nvPr/>
          </p:nvGrpSpPr>
          <p:grpSpPr>
            <a:xfrm rot="19937139">
              <a:off x="2335368" y="1608728"/>
              <a:ext cx="393815" cy="361859"/>
              <a:chOff x="2789267" y="1539237"/>
              <a:chExt cx="393815" cy="361859"/>
            </a:xfrm>
            <a:grpFill/>
          </p:grpSpPr>
          <p:sp>
            <p:nvSpPr>
              <p:cNvPr id="197" name="Oval 196"/>
              <p:cNvSpPr/>
              <p:nvPr/>
            </p:nvSpPr>
            <p:spPr bwMode="auto">
              <a:xfrm rot="14375727" flipH="1">
                <a:off x="2900174" y="1639215"/>
                <a:ext cx="73152" cy="73152"/>
              </a:xfrm>
              <a:prstGeom prst="ellipse">
                <a:avLst/>
              </a:prstGeom>
              <a:grpFill/>
              <a:ln w="19050">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1600" kern="0" dirty="0">
                  <a:solidFill>
                    <a:sysClr val="windowText" lastClr="000000"/>
                  </a:solidFill>
                  <a:ea typeface="ＭＳ Ｐゴシック" charset="0"/>
                  <a:cs typeface="Arial" panose="020B0604020202020204" pitchFamily="34" charset="0"/>
                </a:endParaRPr>
              </a:p>
            </p:txBody>
          </p:sp>
          <p:sp>
            <p:nvSpPr>
              <p:cNvPr id="198" name="Oval 197"/>
              <p:cNvSpPr/>
              <p:nvPr/>
            </p:nvSpPr>
            <p:spPr bwMode="auto">
              <a:xfrm rot="14375727" flipH="1">
                <a:off x="3109930" y="1539237"/>
                <a:ext cx="73152" cy="73152"/>
              </a:xfrm>
              <a:prstGeom prst="ellipse">
                <a:avLst/>
              </a:prstGeom>
              <a:grpFill/>
              <a:ln w="19050">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1600" kern="0" dirty="0">
                  <a:solidFill>
                    <a:sysClr val="windowText" lastClr="000000"/>
                  </a:solidFill>
                  <a:ea typeface="ＭＳ Ｐゴシック" charset="0"/>
                  <a:cs typeface="Arial" panose="020B0604020202020204" pitchFamily="34" charset="0"/>
                </a:endParaRPr>
              </a:p>
            </p:txBody>
          </p:sp>
          <p:sp>
            <p:nvSpPr>
              <p:cNvPr id="199" name="Oval 198"/>
              <p:cNvSpPr/>
              <p:nvPr/>
            </p:nvSpPr>
            <p:spPr bwMode="auto">
              <a:xfrm rot="14375727" flipH="1">
                <a:off x="2789267" y="1827944"/>
                <a:ext cx="73152" cy="73152"/>
              </a:xfrm>
              <a:prstGeom prst="ellipse">
                <a:avLst/>
              </a:prstGeom>
              <a:grpFill/>
              <a:ln w="19050">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1600" kern="0" dirty="0">
                  <a:solidFill>
                    <a:sysClr val="windowText" lastClr="000000"/>
                  </a:solidFill>
                  <a:ea typeface="ＭＳ Ｐゴシック" charset="0"/>
                  <a:cs typeface="Arial" panose="020B0604020202020204" pitchFamily="34" charset="0"/>
                </a:endParaRPr>
              </a:p>
            </p:txBody>
          </p:sp>
        </p:grpSp>
        <p:grpSp>
          <p:nvGrpSpPr>
            <p:cNvPr id="40" name="Group 39"/>
            <p:cNvGrpSpPr/>
            <p:nvPr/>
          </p:nvGrpSpPr>
          <p:grpSpPr>
            <a:xfrm rot="20878274">
              <a:off x="6264191" y="1459634"/>
              <a:ext cx="349396" cy="743098"/>
              <a:chOff x="6272658" y="1475411"/>
              <a:chExt cx="349396" cy="743098"/>
            </a:xfrm>
            <a:grpFill/>
          </p:grpSpPr>
          <p:grpSp>
            <p:nvGrpSpPr>
              <p:cNvPr id="161" name="Group 160"/>
              <p:cNvGrpSpPr/>
              <p:nvPr/>
            </p:nvGrpSpPr>
            <p:grpSpPr>
              <a:xfrm flipH="1">
                <a:off x="6453665" y="1568871"/>
                <a:ext cx="168389" cy="261881"/>
                <a:chOff x="2391405" y="1568871"/>
                <a:chExt cx="168389" cy="261881"/>
              </a:xfrm>
              <a:grpFill/>
            </p:grpSpPr>
            <p:sp>
              <p:nvSpPr>
                <p:cNvPr id="162" name="Oval 161"/>
                <p:cNvSpPr/>
                <p:nvPr/>
              </p:nvSpPr>
              <p:spPr bwMode="auto">
                <a:xfrm rot="14375727" flipH="1">
                  <a:off x="2486642" y="1568871"/>
                  <a:ext cx="73152" cy="73152"/>
                </a:xfrm>
                <a:prstGeom prst="ellipse">
                  <a:avLst/>
                </a:prstGeom>
                <a:grpFill/>
                <a:ln w="19050">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1600" kern="0" dirty="0">
                    <a:solidFill>
                      <a:sysClr val="windowText" lastClr="000000"/>
                    </a:solidFill>
                    <a:ea typeface="ＭＳ Ｐゴシック" charset="0"/>
                    <a:cs typeface="Arial" panose="020B0604020202020204" pitchFamily="34" charset="0"/>
                  </a:endParaRPr>
                </a:p>
              </p:txBody>
            </p:sp>
            <p:sp>
              <p:nvSpPr>
                <p:cNvPr id="163" name="Oval 162"/>
                <p:cNvSpPr/>
                <p:nvPr/>
              </p:nvSpPr>
              <p:spPr bwMode="auto">
                <a:xfrm rot="14375727" flipH="1">
                  <a:off x="2391405" y="1757600"/>
                  <a:ext cx="73152" cy="73152"/>
                </a:xfrm>
                <a:prstGeom prst="ellipse">
                  <a:avLst/>
                </a:prstGeom>
                <a:grpFill/>
                <a:ln w="19050">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1600" kern="0" dirty="0">
                    <a:solidFill>
                      <a:sysClr val="windowText" lastClr="000000"/>
                    </a:solidFill>
                    <a:ea typeface="ＭＳ Ｐゴシック" charset="0"/>
                    <a:cs typeface="Arial" panose="020B0604020202020204" pitchFamily="34" charset="0"/>
                  </a:endParaRPr>
                </a:p>
              </p:txBody>
            </p:sp>
          </p:grpSp>
          <p:sp>
            <p:nvSpPr>
              <p:cNvPr id="220" name="Oval 219"/>
              <p:cNvSpPr/>
              <p:nvPr/>
            </p:nvSpPr>
            <p:spPr bwMode="auto">
              <a:xfrm rot="7224273">
                <a:off x="6518372" y="1988693"/>
                <a:ext cx="73152" cy="73152"/>
              </a:xfrm>
              <a:prstGeom prst="ellipse">
                <a:avLst/>
              </a:prstGeom>
              <a:grpFill/>
              <a:ln w="19050">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1600" kern="0" dirty="0">
                  <a:solidFill>
                    <a:sysClr val="windowText" lastClr="000000"/>
                  </a:solidFill>
                  <a:ea typeface="ＭＳ Ｐゴシック" charset="0"/>
                  <a:cs typeface="Arial" panose="020B0604020202020204" pitchFamily="34" charset="0"/>
                </a:endParaRPr>
              </a:p>
            </p:txBody>
          </p:sp>
          <p:sp>
            <p:nvSpPr>
              <p:cNvPr id="222" name="Oval 221"/>
              <p:cNvSpPr/>
              <p:nvPr/>
            </p:nvSpPr>
            <p:spPr bwMode="auto">
              <a:xfrm rot="7224273">
                <a:off x="6369717" y="2145357"/>
                <a:ext cx="73152" cy="73152"/>
              </a:xfrm>
              <a:prstGeom prst="ellipse">
                <a:avLst/>
              </a:prstGeom>
              <a:grpFill/>
              <a:ln w="19050">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1600" kern="0" dirty="0">
                  <a:solidFill>
                    <a:sysClr val="windowText" lastClr="000000"/>
                  </a:solidFill>
                  <a:ea typeface="ＭＳ Ｐゴシック" charset="0"/>
                  <a:cs typeface="Arial" panose="020B0604020202020204" pitchFamily="34" charset="0"/>
                </a:endParaRPr>
              </a:p>
            </p:txBody>
          </p:sp>
          <p:sp>
            <p:nvSpPr>
              <p:cNvPr id="223" name="Oval 222"/>
              <p:cNvSpPr/>
              <p:nvPr/>
            </p:nvSpPr>
            <p:spPr bwMode="auto">
              <a:xfrm rot="7224273">
                <a:off x="6272658" y="1475411"/>
                <a:ext cx="73152" cy="73152"/>
              </a:xfrm>
              <a:prstGeom prst="ellipse">
                <a:avLst/>
              </a:prstGeom>
              <a:grpFill/>
              <a:ln w="19050">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1600" kern="0" dirty="0">
                  <a:solidFill>
                    <a:sysClr val="windowText" lastClr="000000"/>
                  </a:solidFill>
                  <a:ea typeface="ＭＳ Ｐゴシック" charset="0"/>
                  <a:cs typeface="Arial" panose="020B0604020202020204" pitchFamily="34" charset="0"/>
                </a:endParaRPr>
              </a:p>
            </p:txBody>
          </p:sp>
        </p:grpSp>
        <p:grpSp>
          <p:nvGrpSpPr>
            <p:cNvPr id="42" name="Group 41"/>
            <p:cNvGrpSpPr/>
            <p:nvPr/>
          </p:nvGrpSpPr>
          <p:grpSpPr>
            <a:xfrm>
              <a:off x="4272984" y="1099293"/>
              <a:ext cx="601843" cy="190074"/>
              <a:chOff x="4265364" y="1130105"/>
              <a:chExt cx="601843" cy="190074"/>
            </a:xfrm>
            <a:grpFill/>
          </p:grpSpPr>
          <p:sp>
            <p:nvSpPr>
              <p:cNvPr id="386" name="Oval 385"/>
              <p:cNvSpPr/>
              <p:nvPr/>
            </p:nvSpPr>
            <p:spPr bwMode="auto">
              <a:xfrm rot="20280162">
                <a:off x="4537142" y="1130105"/>
                <a:ext cx="73152" cy="73152"/>
              </a:xfrm>
              <a:prstGeom prst="ellipse">
                <a:avLst/>
              </a:prstGeom>
              <a:grpFill/>
              <a:ln w="19050">
                <a:noFill/>
              </a:ln>
              <a:effectLst/>
              <a:ex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defTabSz="914400">
                  <a:defRPr/>
                </a:pPr>
                <a:endParaRPr lang="en-US" sz="1600" kern="0" dirty="0">
                  <a:solidFill>
                    <a:sysClr val="windowText" lastClr="000000"/>
                  </a:solidFill>
                  <a:ea typeface="ＭＳ Ｐゴシック" charset="0"/>
                  <a:cs typeface="Arial" panose="020B0604020202020204" pitchFamily="34" charset="0"/>
                </a:endParaRPr>
              </a:p>
            </p:txBody>
          </p:sp>
          <p:sp>
            <p:nvSpPr>
              <p:cNvPr id="256" name="Oval 255"/>
              <p:cNvSpPr/>
              <p:nvPr/>
            </p:nvSpPr>
            <p:spPr bwMode="auto">
              <a:xfrm rot="20280162">
                <a:off x="4265364" y="1247027"/>
                <a:ext cx="73152" cy="73152"/>
              </a:xfrm>
              <a:prstGeom prst="ellipse">
                <a:avLst/>
              </a:prstGeom>
              <a:grpFill/>
              <a:ln w="19050">
                <a:noFill/>
              </a:ln>
              <a:effectLst/>
              <a:ex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defTabSz="914400">
                  <a:defRPr/>
                </a:pPr>
                <a:endParaRPr lang="en-US" sz="1600" kern="0" dirty="0">
                  <a:solidFill>
                    <a:sysClr val="windowText" lastClr="000000"/>
                  </a:solidFill>
                  <a:ea typeface="ＭＳ Ｐゴシック" charset="0"/>
                  <a:cs typeface="Arial" panose="020B0604020202020204" pitchFamily="34" charset="0"/>
                </a:endParaRPr>
              </a:p>
            </p:txBody>
          </p:sp>
          <p:sp>
            <p:nvSpPr>
              <p:cNvPr id="257" name="Oval 256"/>
              <p:cNvSpPr/>
              <p:nvPr/>
            </p:nvSpPr>
            <p:spPr bwMode="auto">
              <a:xfrm rot="20280162">
                <a:off x="4794055" y="1247027"/>
                <a:ext cx="73152" cy="73152"/>
              </a:xfrm>
              <a:prstGeom prst="ellipse">
                <a:avLst/>
              </a:prstGeom>
              <a:grpFill/>
              <a:ln w="19050">
                <a:noFill/>
              </a:ln>
              <a:effectLst/>
              <a:ex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defTabSz="914400">
                  <a:defRPr/>
                </a:pPr>
                <a:endParaRPr lang="en-US" sz="1600" kern="0" dirty="0">
                  <a:solidFill>
                    <a:sysClr val="windowText" lastClr="000000"/>
                  </a:solidFill>
                  <a:ea typeface="ＭＳ Ｐゴシック" charset="0"/>
                  <a:cs typeface="Arial" panose="020B0604020202020204" pitchFamily="34" charset="0"/>
                </a:endParaRPr>
              </a:p>
            </p:txBody>
          </p:sp>
        </p:grpSp>
      </p:grpSp>
      <p:sp>
        <p:nvSpPr>
          <p:cNvPr id="82" name="Rectangle 81"/>
          <p:cNvSpPr/>
          <p:nvPr/>
        </p:nvSpPr>
        <p:spPr>
          <a:xfrm>
            <a:off x="3647397" y="3150481"/>
            <a:ext cx="608373" cy="137910"/>
          </a:xfrm>
          <a:prstGeom prst="rect">
            <a:avLst/>
          </a:prstGeom>
          <a:solidFill>
            <a:srgbClr val="FFFFFF">
              <a:alpha val="85098"/>
            </a:srgbClr>
          </a:solidFill>
          <a:ln w="19050" cap="flat" cmpd="sng" algn="ctr">
            <a:noFill/>
            <a:prstDash val="solid"/>
          </a:ln>
          <a:effectLst/>
        </p:spPr>
        <p:txBody>
          <a:bodyPr rtlCol="0" anchor="ctr"/>
          <a:lstStyle/>
          <a:p>
            <a:pPr algn="ctr" defTabSz="914400"/>
            <a:endParaRPr lang="en-US" sz="1400" kern="0" dirty="0">
              <a:solidFill>
                <a:schemeClr val="bg1"/>
              </a:solidFill>
              <a:cs typeface="Arial" panose="020B0604020202020204" pitchFamily="34" charset="0"/>
            </a:endParaRPr>
          </a:p>
        </p:txBody>
      </p:sp>
      <p:sp>
        <p:nvSpPr>
          <p:cNvPr id="83" name="Rectangle 82"/>
          <p:cNvSpPr/>
          <p:nvPr/>
        </p:nvSpPr>
        <p:spPr>
          <a:xfrm>
            <a:off x="4846423" y="3150481"/>
            <a:ext cx="912130" cy="137910"/>
          </a:xfrm>
          <a:prstGeom prst="rect">
            <a:avLst/>
          </a:prstGeom>
          <a:solidFill>
            <a:srgbClr val="FFFFFF">
              <a:alpha val="85098"/>
            </a:srgbClr>
          </a:solidFill>
          <a:ln w="19050" cap="flat" cmpd="sng" algn="ctr">
            <a:noFill/>
            <a:prstDash val="solid"/>
          </a:ln>
          <a:effectLst/>
        </p:spPr>
        <p:txBody>
          <a:bodyPr rtlCol="0" anchor="ctr"/>
          <a:lstStyle/>
          <a:p>
            <a:pPr algn="ctr" defTabSz="914400"/>
            <a:endParaRPr lang="en-US" sz="1400" kern="0" dirty="0">
              <a:solidFill>
                <a:schemeClr val="bg1"/>
              </a:solidFill>
              <a:cs typeface="Arial" panose="020B0604020202020204" pitchFamily="34" charset="0"/>
            </a:endParaRPr>
          </a:p>
        </p:txBody>
      </p:sp>
      <p:sp>
        <p:nvSpPr>
          <p:cNvPr id="103" name="patching"/>
          <p:cNvSpPr txBox="1"/>
          <p:nvPr/>
        </p:nvSpPr>
        <p:spPr>
          <a:xfrm>
            <a:off x="7773593" y="3648666"/>
            <a:ext cx="1114366" cy="123111"/>
          </a:xfrm>
          <a:prstGeom prst="rect">
            <a:avLst/>
          </a:prstGeom>
          <a:noFill/>
          <a:ln>
            <a:noFill/>
            <a:prstDash val="solid"/>
          </a:ln>
          <a:effectLst>
            <a:softEdge rad="63500"/>
          </a:effectLst>
        </p:spPr>
        <p:txBody>
          <a:bodyPr wrap="square" lIns="0" tIns="0" rIns="0" bIns="0" anchor="ctr">
            <a:spAutoFit/>
          </a:bodyPr>
          <a:lstStyle>
            <a:defPPr>
              <a:defRPr lang="en-US"/>
            </a:defPPr>
            <a:lvl1pPr algn="r">
              <a:lnSpc>
                <a:spcPct val="80000"/>
              </a:lnSpc>
              <a:defRPr sz="900" b="1" i="0">
                <a:solidFill>
                  <a:schemeClr val="bg2"/>
                </a:solidFill>
              </a:defRPr>
            </a:lvl1pPr>
          </a:lstStyle>
          <a:p>
            <a:pPr algn="l" defTabSz="822905">
              <a:defRPr/>
            </a:pPr>
            <a:r>
              <a:rPr lang="en-US" sz="1000" b="0" kern="0" dirty="0">
                <a:solidFill>
                  <a:schemeClr val="tx1"/>
                </a:solidFill>
                <a:latin typeface="Arial"/>
                <a:ea typeface="ＭＳ Ｐゴシック"/>
              </a:rPr>
              <a:t>Criminal detection</a:t>
            </a:r>
          </a:p>
        </p:txBody>
      </p:sp>
      <p:sp>
        <p:nvSpPr>
          <p:cNvPr id="111" name="patching"/>
          <p:cNvSpPr txBox="1"/>
          <p:nvPr/>
        </p:nvSpPr>
        <p:spPr>
          <a:xfrm>
            <a:off x="7714325" y="3438635"/>
            <a:ext cx="1114366" cy="123111"/>
          </a:xfrm>
          <a:prstGeom prst="rect">
            <a:avLst/>
          </a:prstGeom>
          <a:noFill/>
          <a:ln>
            <a:noFill/>
            <a:prstDash val="solid"/>
          </a:ln>
          <a:effectLst>
            <a:softEdge rad="63500"/>
          </a:effectLst>
        </p:spPr>
        <p:txBody>
          <a:bodyPr wrap="square" lIns="0" tIns="0" rIns="0" bIns="0" anchor="ctr">
            <a:spAutoFit/>
          </a:bodyPr>
          <a:lstStyle>
            <a:defPPr>
              <a:defRPr lang="en-US"/>
            </a:defPPr>
            <a:lvl1pPr algn="r">
              <a:lnSpc>
                <a:spcPct val="80000"/>
              </a:lnSpc>
              <a:defRPr sz="900" b="1" i="0">
                <a:solidFill>
                  <a:schemeClr val="bg2"/>
                </a:solidFill>
              </a:defRPr>
            </a:lvl1pPr>
          </a:lstStyle>
          <a:p>
            <a:pPr algn="l" defTabSz="822905">
              <a:defRPr/>
            </a:pPr>
            <a:r>
              <a:rPr lang="en-US" sz="1000" b="0" kern="0" dirty="0">
                <a:solidFill>
                  <a:schemeClr val="tx1"/>
                </a:solidFill>
                <a:latin typeface="Arial"/>
                <a:ea typeface="ＭＳ Ｐゴシック"/>
              </a:rPr>
              <a:t>Fraud protection</a:t>
            </a:r>
          </a:p>
        </p:txBody>
      </p:sp>
      <p:sp>
        <p:nvSpPr>
          <p:cNvPr id="131" name="data monitoring"/>
          <p:cNvSpPr txBox="1"/>
          <p:nvPr/>
        </p:nvSpPr>
        <p:spPr>
          <a:xfrm>
            <a:off x="5020841" y="5224206"/>
            <a:ext cx="1089608" cy="182880"/>
          </a:xfrm>
          <a:prstGeom prst="rect">
            <a:avLst/>
          </a:prstGeom>
          <a:noFill/>
          <a:ln>
            <a:noFill/>
            <a:prstDash val="solid"/>
          </a:ln>
          <a:effectLst>
            <a:softEdge rad="63500"/>
          </a:effectLst>
        </p:spPr>
        <p:txBody>
          <a:bodyPr wrap="none" lIns="0" tIns="0" rIns="0" bIns="0" anchor="ctr"/>
          <a:lstStyle>
            <a:defPPr>
              <a:defRPr lang="en-US"/>
            </a:defPPr>
            <a:lvl1pPr algn="r">
              <a:lnSpc>
                <a:spcPct val="80000"/>
              </a:lnSpc>
              <a:defRPr sz="900" b="1" i="0">
                <a:solidFill>
                  <a:schemeClr val="bg2"/>
                </a:solidFill>
              </a:defRPr>
            </a:lvl1pPr>
          </a:lstStyle>
          <a:p>
            <a:pPr algn="l" defTabSz="855554">
              <a:lnSpc>
                <a:spcPct val="85000"/>
              </a:lnSpc>
              <a:defRPr/>
            </a:pPr>
            <a:r>
              <a:rPr lang="en-US" sz="1000" b="0" kern="0" dirty="0">
                <a:solidFill>
                  <a:schemeClr val="tx1"/>
                </a:solidFill>
                <a:latin typeface="Arial"/>
                <a:ea typeface="ＭＳ Ｐゴシック"/>
                <a:cs typeface="Arial" panose="020B0604020202020204" pitchFamily="34" charset="0"/>
              </a:rPr>
              <a:t>Workload</a:t>
            </a:r>
            <a:br>
              <a:rPr lang="en-US" sz="1000" b="0" kern="0" dirty="0">
                <a:solidFill>
                  <a:schemeClr val="tx1"/>
                </a:solidFill>
                <a:latin typeface="Arial"/>
                <a:ea typeface="ＭＳ Ｐゴシック"/>
                <a:cs typeface="Arial" panose="020B0604020202020204" pitchFamily="34" charset="0"/>
              </a:rPr>
            </a:br>
            <a:r>
              <a:rPr lang="en-US" sz="1000" b="0" kern="0" dirty="0">
                <a:solidFill>
                  <a:schemeClr val="tx1"/>
                </a:solidFill>
                <a:latin typeface="Arial"/>
                <a:ea typeface="ＭＳ Ｐゴシック"/>
                <a:cs typeface="Arial" panose="020B0604020202020204" pitchFamily="34" charset="0"/>
              </a:rPr>
              <a:t>protection</a:t>
            </a:r>
          </a:p>
        </p:txBody>
      </p:sp>
      <p:sp>
        <p:nvSpPr>
          <p:cNvPr id="132" name="data monitoring"/>
          <p:cNvSpPr txBox="1"/>
          <p:nvPr/>
        </p:nvSpPr>
        <p:spPr>
          <a:xfrm>
            <a:off x="3222381" y="5224206"/>
            <a:ext cx="923124" cy="182880"/>
          </a:xfrm>
          <a:prstGeom prst="rect">
            <a:avLst/>
          </a:prstGeom>
          <a:noFill/>
          <a:ln>
            <a:noFill/>
            <a:prstDash val="solid"/>
          </a:ln>
          <a:effectLst>
            <a:softEdge rad="63500"/>
          </a:effectLst>
        </p:spPr>
        <p:txBody>
          <a:bodyPr wrap="none" lIns="0" tIns="0" rIns="0" bIns="0" anchor="ctr"/>
          <a:lstStyle>
            <a:defPPr>
              <a:defRPr lang="en-US"/>
            </a:defPPr>
            <a:lvl1pPr algn="r">
              <a:lnSpc>
                <a:spcPct val="80000"/>
              </a:lnSpc>
              <a:defRPr sz="900" b="1" i="0">
                <a:solidFill>
                  <a:schemeClr val="bg2"/>
                </a:solidFill>
              </a:defRPr>
            </a:lvl1pPr>
          </a:lstStyle>
          <a:p>
            <a:pPr defTabSz="855554">
              <a:lnSpc>
                <a:spcPct val="85000"/>
              </a:lnSpc>
              <a:defRPr/>
            </a:pPr>
            <a:r>
              <a:rPr lang="en-US" sz="1000" b="0" kern="0" dirty="0">
                <a:solidFill>
                  <a:schemeClr val="tx1"/>
                </a:solidFill>
                <a:latin typeface="Arial"/>
                <a:ea typeface="ＭＳ Ｐゴシック"/>
                <a:cs typeface="Arial" panose="020B0604020202020204" pitchFamily="34" charset="0"/>
              </a:rPr>
              <a:t>Cloud access</a:t>
            </a:r>
            <a:br>
              <a:rPr lang="en-US" sz="1000" b="0" kern="0" dirty="0">
                <a:solidFill>
                  <a:schemeClr val="tx1"/>
                </a:solidFill>
                <a:latin typeface="Arial"/>
                <a:ea typeface="ＭＳ Ｐゴシック"/>
                <a:cs typeface="Arial" panose="020B0604020202020204" pitchFamily="34" charset="0"/>
              </a:rPr>
            </a:br>
            <a:r>
              <a:rPr lang="en-US" sz="1000" b="0" kern="0" dirty="0">
                <a:solidFill>
                  <a:schemeClr val="tx1"/>
                </a:solidFill>
                <a:latin typeface="Arial"/>
                <a:ea typeface="ＭＳ Ｐゴシック"/>
                <a:cs typeface="Arial" panose="020B0604020202020204" pitchFamily="34" charset="0"/>
              </a:rPr>
              <a:t>security broker</a:t>
            </a:r>
          </a:p>
        </p:txBody>
      </p:sp>
      <p:sp>
        <p:nvSpPr>
          <p:cNvPr id="104" name="entitlements"/>
          <p:cNvSpPr txBox="1"/>
          <p:nvPr/>
        </p:nvSpPr>
        <p:spPr>
          <a:xfrm>
            <a:off x="6466681" y="5063484"/>
            <a:ext cx="1111346" cy="182880"/>
          </a:xfrm>
          <a:prstGeom prst="rect">
            <a:avLst/>
          </a:prstGeom>
          <a:noFill/>
          <a:ln>
            <a:noFill/>
            <a:prstDash val="solid"/>
          </a:ln>
          <a:effectLst>
            <a:softEdge rad="63500"/>
          </a:effectLst>
        </p:spPr>
        <p:txBody>
          <a:bodyPr wrap="none" lIns="0" tIns="0" rIns="0" bIns="0" anchor="ctr"/>
          <a:lstStyle>
            <a:defPPr>
              <a:defRPr lang="en-US"/>
            </a:defPPr>
            <a:lvl1pPr algn="r">
              <a:lnSpc>
                <a:spcPct val="80000"/>
              </a:lnSpc>
              <a:defRPr sz="900" b="1" i="0">
                <a:solidFill>
                  <a:schemeClr val="bg2"/>
                </a:solidFill>
              </a:defRPr>
            </a:lvl1pPr>
          </a:lstStyle>
          <a:p>
            <a:pPr algn="l" defTabSz="822905">
              <a:lnSpc>
                <a:spcPct val="100000"/>
              </a:lnSpc>
              <a:defRPr/>
            </a:pPr>
            <a:r>
              <a:rPr lang="en-US" sz="1000" b="0" kern="0" dirty="0">
                <a:solidFill>
                  <a:schemeClr val="tx1"/>
                </a:solidFill>
                <a:latin typeface="Arial"/>
                <a:ea typeface="ＭＳ Ｐゴシック"/>
              </a:rPr>
              <a:t>Access management</a:t>
            </a:r>
          </a:p>
        </p:txBody>
      </p:sp>
      <p:sp>
        <p:nvSpPr>
          <p:cNvPr id="105" name="entitlements"/>
          <p:cNvSpPr txBox="1"/>
          <p:nvPr/>
        </p:nvSpPr>
        <p:spPr>
          <a:xfrm>
            <a:off x="6625745" y="4898970"/>
            <a:ext cx="1111346" cy="182880"/>
          </a:xfrm>
          <a:prstGeom prst="rect">
            <a:avLst/>
          </a:prstGeom>
          <a:noFill/>
          <a:ln>
            <a:noFill/>
            <a:prstDash val="solid"/>
          </a:ln>
          <a:effectLst>
            <a:softEdge rad="63500"/>
          </a:effectLst>
        </p:spPr>
        <p:txBody>
          <a:bodyPr wrap="none" lIns="0" tIns="0" rIns="0" bIns="0" anchor="ctr"/>
          <a:lstStyle>
            <a:defPPr>
              <a:defRPr lang="en-US"/>
            </a:defPPr>
            <a:lvl1pPr algn="r">
              <a:lnSpc>
                <a:spcPct val="80000"/>
              </a:lnSpc>
              <a:defRPr sz="900" b="1" i="0">
                <a:solidFill>
                  <a:schemeClr val="bg2"/>
                </a:solidFill>
              </a:defRPr>
            </a:lvl1pPr>
          </a:lstStyle>
          <a:p>
            <a:pPr algn="l" defTabSz="855554">
              <a:lnSpc>
                <a:spcPct val="100000"/>
              </a:lnSpc>
              <a:defRPr/>
            </a:pPr>
            <a:r>
              <a:rPr lang="en-US" sz="1000" b="0" kern="0" dirty="0">
                <a:solidFill>
                  <a:schemeClr val="tx1"/>
                </a:solidFill>
                <a:latin typeface="Arial"/>
                <a:ea typeface="ＭＳ Ｐゴシック"/>
                <a:cs typeface="Arial" panose="020B0604020202020204" pitchFamily="34" charset="0"/>
              </a:rPr>
              <a:t>Entitlements and roles</a:t>
            </a:r>
          </a:p>
        </p:txBody>
      </p:sp>
      <p:sp>
        <p:nvSpPr>
          <p:cNvPr id="106" name="ident mgt"/>
          <p:cNvSpPr txBox="1"/>
          <p:nvPr/>
        </p:nvSpPr>
        <p:spPr>
          <a:xfrm>
            <a:off x="6689677" y="4726505"/>
            <a:ext cx="1612251" cy="182880"/>
          </a:xfrm>
          <a:prstGeom prst="rect">
            <a:avLst/>
          </a:prstGeom>
          <a:noFill/>
          <a:ln>
            <a:noFill/>
            <a:prstDash val="solid"/>
          </a:ln>
          <a:effectLst>
            <a:softEdge rad="63500"/>
          </a:effectLst>
        </p:spPr>
        <p:txBody>
          <a:bodyPr wrap="none" lIns="0" tIns="0" rIns="0" bIns="0" anchor="ctr"/>
          <a:lstStyle>
            <a:defPPr>
              <a:defRPr lang="en-US"/>
            </a:defPPr>
            <a:lvl1pPr algn="r">
              <a:lnSpc>
                <a:spcPct val="80000"/>
              </a:lnSpc>
              <a:defRPr sz="900" b="1" i="0">
                <a:solidFill>
                  <a:schemeClr val="bg2"/>
                </a:solidFill>
              </a:defRPr>
            </a:lvl1pPr>
          </a:lstStyle>
          <a:p>
            <a:pPr algn="l" defTabSz="822905">
              <a:lnSpc>
                <a:spcPct val="100000"/>
              </a:lnSpc>
              <a:defRPr/>
            </a:pPr>
            <a:r>
              <a:rPr lang="en-US" sz="1000" b="0" kern="0" dirty="0">
                <a:solidFill>
                  <a:schemeClr val="tx1"/>
                </a:solidFill>
                <a:ea typeface="ＭＳ Ｐゴシック"/>
                <a:cs typeface="Arial" panose="020B0604020202020204" pitchFamily="34" charset="0"/>
              </a:rPr>
              <a:t>Privileged identity management</a:t>
            </a:r>
          </a:p>
        </p:txBody>
      </p:sp>
      <p:sp>
        <p:nvSpPr>
          <p:cNvPr id="112" name="entitlements"/>
          <p:cNvSpPr txBox="1"/>
          <p:nvPr/>
        </p:nvSpPr>
        <p:spPr>
          <a:xfrm>
            <a:off x="6179409" y="5227999"/>
            <a:ext cx="1111346" cy="182880"/>
          </a:xfrm>
          <a:prstGeom prst="rect">
            <a:avLst/>
          </a:prstGeom>
          <a:noFill/>
          <a:ln>
            <a:noFill/>
            <a:prstDash val="solid"/>
          </a:ln>
          <a:effectLst>
            <a:softEdge rad="63500"/>
          </a:effectLst>
        </p:spPr>
        <p:txBody>
          <a:bodyPr wrap="none" lIns="0" tIns="0" rIns="0" bIns="0" anchor="ctr"/>
          <a:lstStyle>
            <a:defPPr>
              <a:defRPr lang="en-US"/>
            </a:defPPr>
            <a:lvl1pPr algn="r">
              <a:lnSpc>
                <a:spcPct val="80000"/>
              </a:lnSpc>
              <a:defRPr sz="900" b="1" i="0">
                <a:solidFill>
                  <a:schemeClr val="bg2"/>
                </a:solidFill>
              </a:defRPr>
            </a:lvl1pPr>
          </a:lstStyle>
          <a:p>
            <a:pPr algn="l" defTabSz="822905">
              <a:lnSpc>
                <a:spcPct val="100000"/>
              </a:lnSpc>
              <a:defRPr/>
            </a:pPr>
            <a:r>
              <a:rPr lang="en-US" sz="1000" b="0" kern="0" dirty="0">
                <a:solidFill>
                  <a:schemeClr val="tx1"/>
                </a:solidFill>
                <a:latin typeface="Arial"/>
                <a:ea typeface="ＭＳ Ｐゴシック"/>
              </a:rPr>
              <a:t>Identity management</a:t>
            </a:r>
          </a:p>
        </p:txBody>
      </p:sp>
      <p:sp>
        <p:nvSpPr>
          <p:cNvPr id="107" name="data access control"/>
          <p:cNvSpPr txBox="1"/>
          <p:nvPr/>
        </p:nvSpPr>
        <p:spPr>
          <a:xfrm>
            <a:off x="1099019" y="4906590"/>
            <a:ext cx="1332460" cy="182880"/>
          </a:xfrm>
          <a:prstGeom prst="rect">
            <a:avLst/>
          </a:prstGeom>
          <a:noFill/>
          <a:ln>
            <a:noFill/>
            <a:prstDash val="solid"/>
          </a:ln>
          <a:effectLst>
            <a:softEdge rad="63500"/>
          </a:effectLst>
        </p:spPr>
        <p:txBody>
          <a:bodyPr wrap="none" lIns="0" tIns="0" rIns="0" bIns="0" anchor="ctr"/>
          <a:lstStyle>
            <a:defPPr>
              <a:defRPr lang="en-US"/>
            </a:defPPr>
            <a:lvl1pPr algn="r">
              <a:lnSpc>
                <a:spcPct val="80000"/>
              </a:lnSpc>
              <a:defRPr sz="900" b="1" i="0">
                <a:solidFill>
                  <a:schemeClr val="bg2"/>
                </a:solidFill>
              </a:defRPr>
            </a:lvl1pPr>
          </a:lstStyle>
          <a:p>
            <a:pPr defTabSz="855554">
              <a:lnSpc>
                <a:spcPct val="100000"/>
              </a:lnSpc>
              <a:defRPr/>
            </a:pPr>
            <a:r>
              <a:rPr lang="en-US" sz="1000" b="0" kern="0" dirty="0">
                <a:solidFill>
                  <a:schemeClr val="tx1"/>
                </a:solidFill>
                <a:latin typeface="Arial"/>
                <a:ea typeface="ＭＳ Ｐゴシック"/>
                <a:cs typeface="Arial" panose="020B0604020202020204" pitchFamily="34" charset="0"/>
              </a:rPr>
              <a:t>Data access control</a:t>
            </a:r>
          </a:p>
        </p:txBody>
      </p:sp>
      <p:sp>
        <p:nvSpPr>
          <p:cNvPr id="108" name="app sec mgt"/>
          <p:cNvSpPr txBox="1"/>
          <p:nvPr/>
        </p:nvSpPr>
        <p:spPr>
          <a:xfrm>
            <a:off x="943739" y="5250115"/>
            <a:ext cx="1902612" cy="153888"/>
          </a:xfrm>
          <a:prstGeom prst="rect">
            <a:avLst/>
          </a:prstGeom>
          <a:noFill/>
          <a:ln>
            <a:noFill/>
            <a:prstDash val="solid"/>
          </a:ln>
          <a:effectLst>
            <a:softEdge rad="63500"/>
          </a:effectLst>
        </p:spPr>
        <p:txBody>
          <a:bodyPr wrap="square" lIns="0" tIns="0" rIns="0" bIns="0" anchor="ctr">
            <a:spAutoFit/>
          </a:bodyPr>
          <a:lstStyle>
            <a:defPPr>
              <a:defRPr lang="en-US"/>
            </a:defPPr>
            <a:lvl1pPr algn="r">
              <a:lnSpc>
                <a:spcPct val="80000"/>
              </a:lnSpc>
              <a:defRPr sz="900" b="1" i="0">
                <a:solidFill>
                  <a:schemeClr val="bg2"/>
                </a:solidFill>
              </a:defRPr>
            </a:lvl1pPr>
          </a:lstStyle>
          <a:p>
            <a:pPr defTabSz="855554">
              <a:lnSpc>
                <a:spcPct val="100000"/>
              </a:lnSpc>
              <a:defRPr/>
            </a:pPr>
            <a:r>
              <a:rPr lang="en-US" sz="1000" b="0" kern="0" dirty="0">
                <a:solidFill>
                  <a:schemeClr val="tx1"/>
                </a:solidFill>
                <a:latin typeface="Arial"/>
                <a:ea typeface="ＭＳ Ｐゴシック"/>
                <a:cs typeface="Arial" panose="020B0604020202020204" pitchFamily="34" charset="0"/>
              </a:rPr>
              <a:t>Application security management</a:t>
            </a:r>
          </a:p>
        </p:txBody>
      </p:sp>
      <p:sp>
        <p:nvSpPr>
          <p:cNvPr id="109" name="app scanning"/>
          <p:cNvSpPr txBox="1"/>
          <p:nvPr/>
        </p:nvSpPr>
        <p:spPr>
          <a:xfrm>
            <a:off x="1375096" y="5085600"/>
            <a:ext cx="1168589" cy="153888"/>
          </a:xfrm>
          <a:prstGeom prst="rect">
            <a:avLst/>
          </a:prstGeom>
          <a:noFill/>
          <a:ln>
            <a:noFill/>
            <a:prstDash val="solid"/>
          </a:ln>
          <a:effectLst>
            <a:softEdge rad="63500"/>
          </a:effectLst>
        </p:spPr>
        <p:txBody>
          <a:bodyPr wrap="none" lIns="0" tIns="0" rIns="0" bIns="0" anchor="ctr">
            <a:spAutoFit/>
          </a:bodyPr>
          <a:lstStyle>
            <a:defPPr>
              <a:defRPr lang="en-US"/>
            </a:defPPr>
            <a:lvl1pPr algn="r">
              <a:lnSpc>
                <a:spcPct val="80000"/>
              </a:lnSpc>
              <a:defRPr sz="900" b="1" i="0">
                <a:solidFill>
                  <a:schemeClr val="bg2"/>
                </a:solidFill>
              </a:defRPr>
            </a:lvl1pPr>
          </a:lstStyle>
          <a:p>
            <a:pPr defTabSz="855554">
              <a:lnSpc>
                <a:spcPct val="100000"/>
              </a:lnSpc>
              <a:defRPr/>
            </a:pPr>
            <a:r>
              <a:rPr lang="en-US" sz="1000" b="0" kern="0" dirty="0">
                <a:solidFill>
                  <a:schemeClr val="tx1"/>
                </a:solidFill>
                <a:ea typeface="ＭＳ Ｐゴシック"/>
                <a:cs typeface="Arial" panose="020B0604020202020204" pitchFamily="34" charset="0"/>
              </a:rPr>
              <a:t>Application scanning</a:t>
            </a:r>
          </a:p>
        </p:txBody>
      </p:sp>
      <p:sp>
        <p:nvSpPr>
          <p:cNvPr id="110" name="data monitoring"/>
          <p:cNvSpPr txBox="1"/>
          <p:nvPr/>
        </p:nvSpPr>
        <p:spPr>
          <a:xfrm>
            <a:off x="1295141" y="4742076"/>
            <a:ext cx="1089608" cy="182880"/>
          </a:xfrm>
          <a:prstGeom prst="rect">
            <a:avLst/>
          </a:prstGeom>
          <a:noFill/>
          <a:ln>
            <a:noFill/>
            <a:prstDash val="solid"/>
          </a:ln>
          <a:effectLst>
            <a:softEdge rad="63500"/>
          </a:effectLst>
        </p:spPr>
        <p:txBody>
          <a:bodyPr wrap="none" lIns="0" tIns="0" rIns="0" bIns="0" anchor="ctr"/>
          <a:lstStyle>
            <a:defPPr>
              <a:defRPr lang="en-US"/>
            </a:defPPr>
            <a:lvl1pPr algn="r">
              <a:lnSpc>
                <a:spcPct val="80000"/>
              </a:lnSpc>
              <a:defRPr sz="900" b="1" i="0">
                <a:solidFill>
                  <a:schemeClr val="bg2"/>
                </a:solidFill>
              </a:defRPr>
            </a:lvl1pPr>
          </a:lstStyle>
          <a:p>
            <a:pPr defTabSz="855554">
              <a:lnSpc>
                <a:spcPct val="100000"/>
              </a:lnSpc>
              <a:defRPr/>
            </a:pPr>
            <a:r>
              <a:rPr lang="en-US" sz="1000" b="0" kern="0" dirty="0">
                <a:solidFill>
                  <a:schemeClr val="tx1"/>
                </a:solidFill>
                <a:latin typeface="Arial"/>
                <a:ea typeface="ＭＳ Ｐゴシック"/>
                <a:cs typeface="Arial" panose="020B0604020202020204" pitchFamily="34" charset="0"/>
              </a:rPr>
              <a:t>Data monitoring</a:t>
            </a:r>
          </a:p>
        </p:txBody>
      </p:sp>
      <p:sp>
        <p:nvSpPr>
          <p:cNvPr id="184" name="device mgt"/>
          <p:cNvSpPr txBox="1"/>
          <p:nvPr/>
        </p:nvSpPr>
        <p:spPr>
          <a:xfrm>
            <a:off x="289689" y="3579331"/>
            <a:ext cx="1091709" cy="123111"/>
          </a:xfrm>
          <a:prstGeom prst="rect">
            <a:avLst/>
          </a:prstGeom>
          <a:noFill/>
          <a:ln>
            <a:noFill/>
            <a:prstDash val="solid"/>
          </a:ln>
          <a:effectLst>
            <a:softEdge rad="63500"/>
          </a:effectLst>
        </p:spPr>
        <p:txBody>
          <a:bodyPr wrap="none" lIns="0" tIns="0" rIns="0" bIns="0" anchor="ctr">
            <a:spAutoFit/>
          </a:bodyPr>
          <a:lstStyle>
            <a:defPPr>
              <a:defRPr lang="en-US"/>
            </a:defPPr>
            <a:lvl1pPr algn="r">
              <a:lnSpc>
                <a:spcPct val="80000"/>
              </a:lnSpc>
              <a:defRPr sz="900" b="1" i="0">
                <a:solidFill>
                  <a:schemeClr val="bg2"/>
                </a:solidFill>
              </a:defRPr>
            </a:lvl1pPr>
          </a:lstStyle>
          <a:p>
            <a:pPr defTabSz="855554">
              <a:defRPr/>
            </a:pPr>
            <a:r>
              <a:rPr lang="en-US" sz="1000" b="0" kern="0" spc="-36" dirty="0">
                <a:solidFill>
                  <a:schemeClr val="tx1"/>
                </a:solidFill>
                <a:latin typeface="Arial"/>
                <a:ea typeface="ＭＳ Ｐゴシック"/>
                <a:cs typeface="Arial" panose="020B0604020202020204" pitchFamily="34" charset="0"/>
              </a:rPr>
              <a:t>Device Management</a:t>
            </a:r>
          </a:p>
        </p:txBody>
      </p:sp>
      <p:sp>
        <p:nvSpPr>
          <p:cNvPr id="185" name="transaction protection"/>
          <p:cNvSpPr txBox="1"/>
          <p:nvPr/>
        </p:nvSpPr>
        <p:spPr>
          <a:xfrm>
            <a:off x="211357" y="3350637"/>
            <a:ext cx="1261564" cy="123111"/>
          </a:xfrm>
          <a:prstGeom prst="rect">
            <a:avLst/>
          </a:prstGeom>
          <a:noFill/>
          <a:ln>
            <a:noFill/>
            <a:prstDash val="solid"/>
          </a:ln>
          <a:effectLst>
            <a:softEdge rad="63500"/>
          </a:effectLst>
        </p:spPr>
        <p:txBody>
          <a:bodyPr wrap="none" lIns="0" tIns="0" rIns="0" bIns="0" anchor="ctr">
            <a:spAutoFit/>
          </a:bodyPr>
          <a:lstStyle>
            <a:defPPr>
              <a:defRPr lang="en-US"/>
            </a:defPPr>
            <a:lvl1pPr defTabSz="950615">
              <a:lnSpc>
                <a:spcPct val="80000"/>
              </a:lnSpc>
              <a:defRPr b="0" i="0">
                <a:cs typeface="Arial" pitchFamily="34" charset="0"/>
              </a:defRPr>
            </a:lvl1pPr>
          </a:lstStyle>
          <a:p>
            <a:pPr algn="r">
              <a:defRPr/>
            </a:pPr>
            <a:r>
              <a:rPr lang="en-US" sz="1000" kern="0" dirty="0">
                <a:latin typeface="Arial"/>
                <a:ea typeface="ＭＳ Ｐゴシック"/>
              </a:rPr>
              <a:t>Transaction protection</a:t>
            </a:r>
          </a:p>
        </p:txBody>
      </p:sp>
      <p:sp>
        <p:nvSpPr>
          <p:cNvPr id="186" name="content mgt"/>
          <p:cNvSpPr txBox="1"/>
          <p:nvPr/>
        </p:nvSpPr>
        <p:spPr>
          <a:xfrm>
            <a:off x="535293" y="3808025"/>
            <a:ext cx="921727" cy="123111"/>
          </a:xfrm>
          <a:prstGeom prst="rect">
            <a:avLst/>
          </a:prstGeom>
          <a:noFill/>
          <a:ln>
            <a:noFill/>
            <a:prstDash val="solid"/>
          </a:ln>
          <a:effectLst>
            <a:softEdge rad="63500"/>
          </a:effectLst>
        </p:spPr>
        <p:txBody>
          <a:bodyPr wrap="none" lIns="0" tIns="0" rIns="0" bIns="0" anchor="ctr">
            <a:spAutoFit/>
          </a:bodyPr>
          <a:lstStyle>
            <a:defPPr>
              <a:defRPr lang="en-US"/>
            </a:defPPr>
            <a:lvl1pPr defTabSz="855554">
              <a:lnSpc>
                <a:spcPct val="80000"/>
              </a:lnSpc>
              <a:defRPr sz="1000" b="0" i="0" spc="-36">
                <a:solidFill>
                  <a:srgbClr val="000000"/>
                </a:solidFill>
                <a:latin typeface="Arial"/>
                <a:ea typeface="ＭＳ Ｐゴシック"/>
                <a:cs typeface="Arial" panose="020B0604020202020204" pitchFamily="34" charset="0"/>
              </a:defRPr>
            </a:lvl1pPr>
          </a:lstStyle>
          <a:p>
            <a:pPr algn="r">
              <a:defRPr/>
            </a:pPr>
            <a:r>
              <a:rPr lang="en-US" kern="0" spc="0" dirty="0">
                <a:solidFill>
                  <a:schemeClr val="tx1"/>
                </a:solidFill>
              </a:rPr>
              <a:t>Content security</a:t>
            </a:r>
          </a:p>
        </p:txBody>
      </p:sp>
      <p:sp>
        <p:nvSpPr>
          <p:cNvPr id="192" name="content mgt"/>
          <p:cNvSpPr txBox="1"/>
          <p:nvPr/>
        </p:nvSpPr>
        <p:spPr>
          <a:xfrm flipH="1">
            <a:off x="1299161" y="2516775"/>
            <a:ext cx="1078821" cy="123111"/>
          </a:xfrm>
          <a:prstGeom prst="rect">
            <a:avLst/>
          </a:prstGeom>
          <a:noFill/>
          <a:ln>
            <a:noFill/>
            <a:prstDash val="solid"/>
          </a:ln>
          <a:effectLst>
            <a:softEdge rad="63500"/>
          </a:effectLst>
        </p:spPr>
        <p:txBody>
          <a:bodyPr wrap="none" lIns="0" tIns="0" rIns="0" bIns="0" anchor="ctr">
            <a:spAutoFit/>
          </a:bodyPr>
          <a:lstStyle>
            <a:defPPr>
              <a:defRPr lang="en-US"/>
            </a:defPPr>
            <a:lvl1pPr defTabSz="855554">
              <a:lnSpc>
                <a:spcPct val="80000"/>
              </a:lnSpc>
              <a:defRPr sz="1000" b="0" i="0" spc="-36">
                <a:solidFill>
                  <a:srgbClr val="000000"/>
                </a:solidFill>
                <a:latin typeface="Arial"/>
                <a:ea typeface="ＭＳ Ｐゴシック"/>
                <a:cs typeface="Arial" panose="020B0604020202020204" pitchFamily="34" charset="0"/>
              </a:defRPr>
            </a:lvl1pPr>
          </a:lstStyle>
          <a:p>
            <a:pPr defTabSz="822960">
              <a:defRPr/>
            </a:pPr>
            <a:r>
              <a:rPr lang="en-US" kern="0" spc="0" dirty="0">
                <a:solidFill>
                  <a:schemeClr val="tx1"/>
                </a:solidFill>
              </a:rPr>
              <a:t>Malware protection</a:t>
            </a:r>
          </a:p>
        </p:txBody>
      </p:sp>
      <p:sp>
        <p:nvSpPr>
          <p:cNvPr id="193" name="transaction protection"/>
          <p:cNvSpPr txBox="1"/>
          <p:nvPr/>
        </p:nvSpPr>
        <p:spPr>
          <a:xfrm flipH="1">
            <a:off x="1883115" y="2342531"/>
            <a:ext cx="490519" cy="123111"/>
          </a:xfrm>
          <a:prstGeom prst="rect">
            <a:avLst/>
          </a:prstGeom>
          <a:noFill/>
          <a:ln>
            <a:noFill/>
            <a:prstDash val="solid"/>
          </a:ln>
          <a:effectLst>
            <a:softEdge rad="63500"/>
          </a:effectLst>
        </p:spPr>
        <p:txBody>
          <a:bodyPr wrap="none" lIns="0" tIns="0" rIns="0" bIns="0" anchor="ctr">
            <a:spAutoFit/>
          </a:bodyPr>
          <a:lstStyle>
            <a:defPPr>
              <a:defRPr lang="en-US"/>
            </a:defPPr>
            <a:lvl1pPr defTabSz="950615">
              <a:lnSpc>
                <a:spcPct val="80000"/>
              </a:lnSpc>
              <a:defRPr b="0" i="0">
                <a:cs typeface="Arial" pitchFamily="34" charset="0"/>
              </a:defRPr>
            </a:lvl1pPr>
          </a:lstStyle>
          <a:p>
            <a:pPr algn="just">
              <a:defRPr/>
            </a:pPr>
            <a:r>
              <a:rPr lang="en-US" sz="1000" kern="0" dirty="0">
                <a:latin typeface="Arial"/>
                <a:ea typeface="ＭＳ Ｐゴシック"/>
              </a:rPr>
              <a:t>Antivirus</a:t>
            </a:r>
          </a:p>
        </p:txBody>
      </p:sp>
      <p:sp>
        <p:nvSpPr>
          <p:cNvPr id="196" name="device mgt"/>
          <p:cNvSpPr txBox="1"/>
          <p:nvPr/>
        </p:nvSpPr>
        <p:spPr>
          <a:xfrm flipH="1">
            <a:off x="1496712" y="2011349"/>
            <a:ext cx="1053173" cy="246221"/>
          </a:xfrm>
          <a:prstGeom prst="rect">
            <a:avLst/>
          </a:prstGeom>
          <a:noFill/>
          <a:ln>
            <a:noFill/>
            <a:prstDash val="solid"/>
          </a:ln>
          <a:effectLst>
            <a:softEdge rad="63500"/>
          </a:effectLst>
        </p:spPr>
        <p:txBody>
          <a:bodyPr wrap="none" lIns="0" tIns="0" rIns="0" bIns="0" anchor="ctr">
            <a:spAutoFit/>
          </a:bodyPr>
          <a:lstStyle>
            <a:defPPr>
              <a:defRPr lang="en-US"/>
            </a:defPPr>
            <a:lvl1pPr algn="r">
              <a:lnSpc>
                <a:spcPct val="80000"/>
              </a:lnSpc>
              <a:defRPr sz="900" b="1" i="0">
                <a:solidFill>
                  <a:schemeClr val="bg2"/>
                </a:solidFill>
              </a:defRPr>
            </a:lvl1pPr>
          </a:lstStyle>
          <a:p>
            <a:pPr algn="l" defTabSz="822905">
              <a:defRPr/>
            </a:pPr>
            <a:r>
              <a:rPr lang="en-US" sz="1000" b="0" kern="0" dirty="0">
                <a:solidFill>
                  <a:schemeClr val="tx1"/>
                </a:solidFill>
                <a:ea typeface="ＭＳ Ｐゴシック"/>
                <a:cs typeface="Arial" panose="020B0604020202020204" pitchFamily="34" charset="0"/>
              </a:rPr>
              <a:t>Endpoint patching </a:t>
            </a:r>
            <a:br>
              <a:rPr lang="en-US" sz="1000" b="0" kern="0" dirty="0">
                <a:solidFill>
                  <a:schemeClr val="tx1"/>
                </a:solidFill>
                <a:ea typeface="ＭＳ Ｐゴシック"/>
                <a:cs typeface="Arial" panose="020B0604020202020204" pitchFamily="34" charset="0"/>
              </a:rPr>
            </a:br>
            <a:r>
              <a:rPr lang="en-US" sz="1000" b="0" kern="0" dirty="0">
                <a:solidFill>
                  <a:schemeClr val="tx1"/>
                </a:solidFill>
                <a:ea typeface="ＭＳ Ｐゴシック"/>
                <a:cs typeface="Arial" panose="020B0604020202020204" pitchFamily="34" charset="0"/>
              </a:rPr>
              <a:t>and management</a:t>
            </a:r>
          </a:p>
        </p:txBody>
      </p:sp>
      <p:sp>
        <p:nvSpPr>
          <p:cNvPr id="210" name="network visibility"/>
          <p:cNvSpPr txBox="1"/>
          <p:nvPr/>
        </p:nvSpPr>
        <p:spPr>
          <a:xfrm flipH="1">
            <a:off x="6664296" y="2484196"/>
            <a:ext cx="878446" cy="138499"/>
          </a:xfrm>
          <a:prstGeom prst="rect">
            <a:avLst/>
          </a:prstGeom>
          <a:noFill/>
          <a:ln>
            <a:noFill/>
            <a:prstDash val="solid"/>
          </a:ln>
          <a:effectLst>
            <a:softEdge rad="31750"/>
          </a:effectLst>
        </p:spPr>
        <p:txBody>
          <a:bodyPr wrap="none" lIns="0" tIns="0" rIns="0" bIns="0" anchor="ctr">
            <a:spAutoFit/>
          </a:bodyPr>
          <a:lstStyle>
            <a:defPPr>
              <a:defRPr lang="en-US"/>
            </a:defPPr>
            <a:lvl1pPr defTabSz="914338" fontAlgn="auto">
              <a:lnSpc>
                <a:spcPct val="90000"/>
              </a:lnSpc>
              <a:spcBef>
                <a:spcPts val="0"/>
              </a:spcBef>
              <a:spcAft>
                <a:spcPts val="0"/>
              </a:spcAft>
              <a:defRPr sz="1000" b="0" i="0" kern="0">
                <a:solidFill>
                  <a:srgbClr val="000000"/>
                </a:solidFill>
              </a:defRPr>
            </a:lvl1pPr>
          </a:lstStyle>
          <a:p>
            <a:pPr algn="r">
              <a:defRPr/>
            </a:pPr>
            <a:r>
              <a:rPr lang="en-US" dirty="0">
                <a:solidFill>
                  <a:schemeClr val="tx1"/>
                </a:solidFill>
                <a:cs typeface="Arial" panose="020B0604020202020204" pitchFamily="34" charset="0"/>
              </a:rPr>
              <a:t>Virtual patching</a:t>
            </a:r>
          </a:p>
        </p:txBody>
      </p:sp>
      <p:sp>
        <p:nvSpPr>
          <p:cNvPr id="205" name="antivirus"/>
          <p:cNvSpPr txBox="1"/>
          <p:nvPr/>
        </p:nvSpPr>
        <p:spPr>
          <a:xfrm flipH="1">
            <a:off x="6517418" y="2110992"/>
            <a:ext cx="506549" cy="138499"/>
          </a:xfrm>
          <a:prstGeom prst="rect">
            <a:avLst/>
          </a:prstGeom>
          <a:noFill/>
          <a:ln>
            <a:noFill/>
            <a:prstDash val="solid"/>
          </a:ln>
          <a:effectLst>
            <a:softEdge rad="31750"/>
          </a:effectLst>
        </p:spPr>
        <p:txBody>
          <a:bodyPr wrap="none" lIns="0" tIns="0" rIns="0" bIns="0" anchor="ctr">
            <a:spAutoFit/>
          </a:bodyPr>
          <a:lstStyle>
            <a:defPPr>
              <a:defRPr lang="en-US"/>
            </a:defPPr>
            <a:lvl1pPr defTabSz="914338" fontAlgn="auto">
              <a:lnSpc>
                <a:spcPct val="90000"/>
              </a:lnSpc>
              <a:spcBef>
                <a:spcPts val="0"/>
              </a:spcBef>
              <a:spcAft>
                <a:spcPts val="0"/>
              </a:spcAft>
              <a:defRPr sz="1000" b="0" i="0" kern="0">
                <a:solidFill>
                  <a:srgbClr val="000000"/>
                </a:solidFill>
              </a:defRPr>
            </a:lvl1pPr>
          </a:lstStyle>
          <a:p>
            <a:pPr algn="r">
              <a:defRPr/>
            </a:pPr>
            <a:r>
              <a:rPr lang="en-US" dirty="0">
                <a:solidFill>
                  <a:schemeClr val="tx1"/>
                </a:solidFill>
                <a:cs typeface="Arial" panose="020B0604020202020204" pitchFamily="34" charset="0"/>
              </a:rPr>
              <a:t>Firewalls</a:t>
            </a:r>
          </a:p>
        </p:txBody>
      </p:sp>
      <p:sp>
        <p:nvSpPr>
          <p:cNvPr id="206" name="firewalls"/>
          <p:cNvSpPr txBox="1"/>
          <p:nvPr/>
        </p:nvSpPr>
        <p:spPr>
          <a:xfrm flipH="1">
            <a:off x="6042712" y="1924955"/>
            <a:ext cx="1832232" cy="138499"/>
          </a:xfrm>
          <a:prstGeom prst="rect">
            <a:avLst/>
          </a:prstGeom>
          <a:noFill/>
          <a:ln>
            <a:noFill/>
            <a:prstDash val="solid"/>
          </a:ln>
          <a:effectLst>
            <a:softEdge rad="31750"/>
          </a:effectLst>
        </p:spPr>
        <p:txBody>
          <a:bodyPr wrap="none" lIns="0" tIns="0" rIns="0" bIns="0" anchor="ctr">
            <a:spAutoFit/>
          </a:bodyPr>
          <a:lstStyle>
            <a:defPPr>
              <a:defRPr lang="en-US"/>
            </a:defPPr>
            <a:lvl1pPr defTabSz="914338" fontAlgn="auto">
              <a:lnSpc>
                <a:spcPct val="90000"/>
              </a:lnSpc>
              <a:spcBef>
                <a:spcPts val="0"/>
              </a:spcBef>
              <a:spcAft>
                <a:spcPts val="0"/>
              </a:spcAft>
              <a:defRPr sz="1000" b="0" i="0" kern="0">
                <a:solidFill>
                  <a:srgbClr val="000000"/>
                </a:solidFill>
              </a:defRPr>
            </a:lvl1pPr>
          </a:lstStyle>
          <a:p>
            <a:pPr algn="r" defTabSz="855554">
              <a:defRPr/>
            </a:pPr>
            <a:r>
              <a:rPr lang="en-US" dirty="0">
                <a:solidFill>
                  <a:schemeClr val="tx1"/>
                </a:solidFill>
                <a:latin typeface="Arial"/>
                <a:ea typeface="ＭＳ Ｐゴシック"/>
                <a:cs typeface="Arial" panose="020B0604020202020204" pitchFamily="34" charset="0"/>
              </a:rPr>
              <a:t>Incident and threat management</a:t>
            </a:r>
          </a:p>
        </p:txBody>
      </p:sp>
      <p:sp>
        <p:nvSpPr>
          <p:cNvPr id="211" name="virtual patching"/>
          <p:cNvSpPr txBox="1"/>
          <p:nvPr/>
        </p:nvSpPr>
        <p:spPr>
          <a:xfrm flipH="1">
            <a:off x="6645252" y="2297028"/>
            <a:ext cx="671659" cy="138499"/>
          </a:xfrm>
          <a:prstGeom prst="rect">
            <a:avLst/>
          </a:prstGeom>
          <a:noFill/>
          <a:ln>
            <a:noFill/>
            <a:prstDash val="solid"/>
          </a:ln>
          <a:effectLst>
            <a:softEdge rad="31750"/>
          </a:effectLst>
        </p:spPr>
        <p:txBody>
          <a:bodyPr wrap="none" lIns="0" tIns="0" rIns="0" bIns="0" anchor="ctr">
            <a:spAutoFit/>
          </a:bodyPr>
          <a:lstStyle>
            <a:defPPr>
              <a:defRPr lang="en-US"/>
            </a:defPPr>
            <a:lvl1pPr defTabSz="914338" fontAlgn="auto">
              <a:lnSpc>
                <a:spcPct val="90000"/>
              </a:lnSpc>
              <a:spcBef>
                <a:spcPts val="0"/>
              </a:spcBef>
              <a:spcAft>
                <a:spcPts val="0"/>
              </a:spcAft>
              <a:defRPr sz="1000" b="0" i="0" kern="0">
                <a:solidFill>
                  <a:srgbClr val="000000"/>
                </a:solidFill>
              </a:defRPr>
            </a:lvl1pPr>
          </a:lstStyle>
          <a:p>
            <a:pPr algn="r">
              <a:defRPr/>
            </a:pPr>
            <a:r>
              <a:rPr lang="en-US" dirty="0">
                <a:solidFill>
                  <a:schemeClr val="tx1"/>
                </a:solidFill>
                <a:cs typeface="Arial" panose="020B0604020202020204" pitchFamily="34" charset="0"/>
              </a:rPr>
              <a:t>Sandboxing</a:t>
            </a:r>
          </a:p>
        </p:txBody>
      </p:sp>
      <p:sp>
        <p:nvSpPr>
          <p:cNvPr id="212" name="network visibility"/>
          <p:cNvSpPr txBox="1"/>
          <p:nvPr/>
        </p:nvSpPr>
        <p:spPr>
          <a:xfrm flipH="1">
            <a:off x="6553201" y="2669101"/>
            <a:ext cx="947374" cy="138499"/>
          </a:xfrm>
          <a:prstGeom prst="rect">
            <a:avLst/>
          </a:prstGeom>
          <a:noFill/>
          <a:ln>
            <a:noFill/>
            <a:prstDash val="solid"/>
          </a:ln>
          <a:effectLst>
            <a:softEdge rad="31750"/>
          </a:effectLst>
        </p:spPr>
        <p:txBody>
          <a:bodyPr wrap="none" lIns="0" tIns="0" rIns="0" bIns="0" anchor="ctr">
            <a:spAutoFit/>
          </a:bodyPr>
          <a:lstStyle>
            <a:defPPr>
              <a:defRPr lang="en-US"/>
            </a:defPPr>
            <a:lvl1pPr defTabSz="914338" fontAlgn="auto">
              <a:lnSpc>
                <a:spcPct val="90000"/>
              </a:lnSpc>
              <a:spcBef>
                <a:spcPts val="0"/>
              </a:spcBef>
              <a:spcAft>
                <a:spcPts val="0"/>
              </a:spcAft>
              <a:defRPr sz="1000" b="0" i="0" kern="0">
                <a:solidFill>
                  <a:srgbClr val="000000"/>
                </a:solidFill>
              </a:defRPr>
            </a:lvl1pPr>
          </a:lstStyle>
          <a:p>
            <a:pPr algn="r" defTabSz="855554">
              <a:defRPr/>
            </a:pPr>
            <a:r>
              <a:rPr lang="en-US" dirty="0">
                <a:solidFill>
                  <a:schemeClr val="tx1"/>
                </a:solidFill>
                <a:latin typeface="Arial"/>
                <a:ea typeface="ＭＳ Ｐゴシック"/>
                <a:cs typeface="Arial" panose="020B0604020202020204" pitchFamily="34" charset="0"/>
              </a:rPr>
              <a:t>Network visibility</a:t>
            </a:r>
          </a:p>
        </p:txBody>
      </p:sp>
      <p:sp>
        <p:nvSpPr>
          <p:cNvPr id="187" name="vuln assess"/>
          <p:cNvSpPr txBox="1"/>
          <p:nvPr/>
        </p:nvSpPr>
        <p:spPr>
          <a:xfrm>
            <a:off x="2425980" y="3430408"/>
            <a:ext cx="1737360" cy="182880"/>
          </a:xfrm>
          <a:prstGeom prst="roundRect">
            <a:avLst/>
          </a:prstGeom>
          <a:noFill/>
          <a:ln>
            <a:noFill/>
            <a:prstDash val="solid"/>
          </a:ln>
          <a:effectLst>
            <a:softEdge rad="114300"/>
          </a:effectLst>
        </p:spPr>
        <p:txBody>
          <a:bodyPr wrap="square" lIns="0" tIns="0" rIns="0" bIns="0" anchor="ctr">
            <a:noAutofit/>
          </a:bodyPr>
          <a:lstStyle>
            <a:defPPr>
              <a:defRPr lang="en-US"/>
            </a:defPPr>
            <a:lvl1pPr algn="r">
              <a:lnSpc>
                <a:spcPct val="80000"/>
              </a:lnSpc>
              <a:defRPr sz="900" b="1" i="0">
                <a:solidFill>
                  <a:schemeClr val="bg2"/>
                </a:solidFill>
              </a:defRPr>
            </a:lvl1pPr>
          </a:lstStyle>
          <a:p>
            <a:pPr defTabSz="914338">
              <a:lnSpc>
                <a:spcPct val="90000"/>
              </a:lnSpc>
              <a:defRPr/>
            </a:pPr>
            <a:r>
              <a:rPr lang="en-US" sz="1000" b="0" kern="0" dirty="0">
                <a:solidFill>
                  <a:schemeClr val="tx1"/>
                </a:solidFill>
                <a:cs typeface="Arial" panose="020B0604020202020204" pitchFamily="34" charset="0"/>
              </a:rPr>
              <a:t>Vulnerability management</a:t>
            </a:r>
          </a:p>
        </p:txBody>
      </p:sp>
      <p:sp>
        <p:nvSpPr>
          <p:cNvPr id="190" name="threat research"/>
          <p:cNvSpPr txBox="1"/>
          <p:nvPr/>
        </p:nvSpPr>
        <p:spPr>
          <a:xfrm>
            <a:off x="4998639" y="3430408"/>
            <a:ext cx="1268392" cy="182880"/>
          </a:xfrm>
          <a:prstGeom prst="rect">
            <a:avLst/>
          </a:prstGeom>
          <a:noFill/>
          <a:ln>
            <a:noFill/>
            <a:prstDash val="solid"/>
          </a:ln>
          <a:effectLst>
            <a:softEdge rad="114300"/>
          </a:effectLst>
        </p:spPr>
        <p:txBody>
          <a:bodyPr wrap="none" lIns="0" tIns="0" rIns="0" bIns="0" anchor="ctr">
            <a:noAutofit/>
          </a:bodyPr>
          <a:lstStyle>
            <a:defPPr>
              <a:defRPr lang="en-US"/>
            </a:defPPr>
            <a:lvl1pPr marL="0" marR="0" lvl="0" indent="0" defTabSz="914338" eaLnBrk="1" fontAlgn="auto" latinLnBrk="0" hangingPunct="1">
              <a:lnSpc>
                <a:spcPct val="90000"/>
              </a:lnSpc>
              <a:spcBef>
                <a:spcPts val="0"/>
              </a:spcBef>
              <a:spcAft>
                <a:spcPts val="0"/>
              </a:spcAft>
              <a:buClrTx/>
              <a:buSzTx/>
              <a:buFontTx/>
              <a:buNone/>
              <a:tabLst/>
              <a:defRPr kumimoji="0" sz="1000" b="0" i="0" u="none" strike="noStrike" kern="0" cap="none" normalizeH="0" baseline="0">
                <a:ln>
                  <a:noFill/>
                </a:ln>
                <a:uLnTx/>
                <a:uFillTx/>
                <a:cs typeface="Arial" panose="020B0604020202020204" pitchFamily="34" charset="0"/>
              </a:defRPr>
            </a:lvl1pPr>
          </a:lstStyle>
          <a:p>
            <a:pPr lvl="0">
              <a:defRPr/>
            </a:pPr>
            <a:r>
              <a:rPr lang="en-US" dirty="0"/>
              <a:t>Incident response</a:t>
            </a:r>
          </a:p>
        </p:txBody>
      </p:sp>
      <p:sp>
        <p:nvSpPr>
          <p:cNvPr id="188" name="log and flow"/>
          <p:cNvSpPr txBox="1"/>
          <p:nvPr/>
        </p:nvSpPr>
        <p:spPr>
          <a:xfrm>
            <a:off x="2972592" y="3132092"/>
            <a:ext cx="1380298" cy="182880"/>
          </a:xfrm>
          <a:prstGeom prst="roundRect">
            <a:avLst/>
          </a:prstGeom>
          <a:noFill/>
          <a:ln>
            <a:noFill/>
            <a:prstDash val="solid"/>
          </a:ln>
          <a:effectLst/>
        </p:spPr>
        <p:txBody>
          <a:bodyPr wrap="square" lIns="0" tIns="0" rIns="0" bIns="0" anchor="ctr">
            <a:noAutofit/>
          </a:bodyPr>
          <a:lstStyle>
            <a:defPPr>
              <a:defRPr lang="en-US"/>
            </a:defPPr>
            <a:lvl1pPr algn="r">
              <a:lnSpc>
                <a:spcPct val="80000"/>
              </a:lnSpc>
              <a:defRPr sz="900" b="1" i="0">
                <a:solidFill>
                  <a:schemeClr val="bg2"/>
                </a:solidFill>
              </a:defRPr>
            </a:lvl1pPr>
          </a:lstStyle>
          <a:p>
            <a:pPr defTabSz="914338">
              <a:lnSpc>
                <a:spcPct val="90000"/>
              </a:lnSpc>
              <a:defRPr/>
            </a:pPr>
            <a:r>
              <a:rPr lang="en-US" sz="1000" b="0" kern="0" dirty="0">
                <a:solidFill>
                  <a:schemeClr val="tx1"/>
                </a:solidFill>
                <a:cs typeface="Arial" panose="020B0604020202020204" pitchFamily="34" charset="0"/>
              </a:rPr>
              <a:t>Log, flow, data analysis</a:t>
            </a:r>
          </a:p>
        </p:txBody>
      </p:sp>
      <p:sp>
        <p:nvSpPr>
          <p:cNvPr id="189" name="anomaly detection"/>
          <p:cNvSpPr txBox="1"/>
          <p:nvPr/>
        </p:nvSpPr>
        <p:spPr>
          <a:xfrm>
            <a:off x="4783820" y="3132092"/>
            <a:ext cx="1534166" cy="182880"/>
          </a:xfrm>
          <a:prstGeom prst="roundRect">
            <a:avLst/>
          </a:prstGeom>
          <a:noFill/>
          <a:ln>
            <a:noFill/>
            <a:prstDash val="solid"/>
          </a:ln>
          <a:effectLst/>
        </p:spPr>
        <p:txBody>
          <a:bodyPr wrap="square" lIns="0" tIns="0" rIns="0" bIns="0" anchor="ctr">
            <a:noAutofit/>
          </a:bodyPr>
          <a:lstStyle>
            <a:defPPr>
              <a:defRPr lang="en-US"/>
            </a:defPPr>
            <a:lvl1pPr marL="0" marR="0" lvl="0" indent="0" algn="r" defTabSz="914338" eaLnBrk="1" fontAlgn="auto" latinLnBrk="0" hangingPunct="1">
              <a:lnSpc>
                <a:spcPct val="90000"/>
              </a:lnSpc>
              <a:spcBef>
                <a:spcPts val="0"/>
              </a:spcBef>
              <a:spcAft>
                <a:spcPts val="0"/>
              </a:spcAft>
              <a:buClrTx/>
              <a:buSzTx/>
              <a:buFontTx/>
              <a:buNone/>
              <a:tabLst/>
              <a:defRPr kumimoji="0" sz="1000" b="0" i="0" u="none" strike="noStrike" kern="0" cap="none" spc="0" normalizeH="0" baseline="0">
                <a:ln>
                  <a:noFill/>
                </a:ln>
                <a:uLnTx/>
                <a:uFillTx/>
                <a:cs typeface="Arial" panose="020B0604020202020204" pitchFamily="34" charset="0"/>
              </a:defRPr>
            </a:lvl1pPr>
          </a:lstStyle>
          <a:p>
            <a:pPr lvl="0" algn="l">
              <a:defRPr/>
            </a:pPr>
            <a:r>
              <a:rPr lang="en-US" dirty="0"/>
              <a:t>Anomaly detection</a:t>
            </a:r>
          </a:p>
        </p:txBody>
      </p:sp>
      <p:sp>
        <p:nvSpPr>
          <p:cNvPr id="191" name="data monitoring"/>
          <p:cNvSpPr txBox="1"/>
          <p:nvPr/>
        </p:nvSpPr>
        <p:spPr>
          <a:xfrm>
            <a:off x="3897271" y="1521973"/>
            <a:ext cx="1349458" cy="182880"/>
          </a:xfrm>
          <a:prstGeom prst="rect">
            <a:avLst/>
          </a:prstGeom>
          <a:noFill/>
          <a:ln>
            <a:noFill/>
            <a:prstDash val="solid"/>
          </a:ln>
          <a:effectLst>
            <a:softEdge rad="63500"/>
          </a:effectLst>
        </p:spPr>
        <p:txBody>
          <a:bodyPr wrap="none" lIns="0" tIns="0" rIns="0" bIns="0" anchor="ctr"/>
          <a:lstStyle>
            <a:defPPr>
              <a:defRPr lang="en-US"/>
            </a:defPPr>
            <a:lvl1pPr algn="r">
              <a:lnSpc>
                <a:spcPct val="80000"/>
              </a:lnSpc>
              <a:defRPr sz="900" b="1" i="0">
                <a:solidFill>
                  <a:schemeClr val="bg2"/>
                </a:solidFill>
              </a:defRPr>
            </a:lvl1pPr>
          </a:lstStyle>
          <a:p>
            <a:pPr algn="ctr" defTabSz="855554">
              <a:defRPr/>
            </a:pPr>
            <a:r>
              <a:rPr lang="en-US" sz="1000" b="0" kern="0" dirty="0">
                <a:solidFill>
                  <a:schemeClr val="tx1"/>
                </a:solidFill>
                <a:latin typeface="Arial"/>
                <a:ea typeface="ＭＳ Ｐゴシック"/>
                <a:cs typeface="Arial" panose="020B0604020202020204" pitchFamily="34" charset="0"/>
              </a:rPr>
              <a:t>Indicators of compromise</a:t>
            </a:r>
          </a:p>
        </p:txBody>
      </p:sp>
      <p:sp>
        <p:nvSpPr>
          <p:cNvPr id="194" name="data monitoring"/>
          <p:cNvSpPr txBox="1"/>
          <p:nvPr/>
        </p:nvSpPr>
        <p:spPr>
          <a:xfrm>
            <a:off x="2873402" y="1705986"/>
            <a:ext cx="1349458" cy="213356"/>
          </a:xfrm>
          <a:prstGeom prst="rect">
            <a:avLst/>
          </a:prstGeom>
          <a:noFill/>
          <a:ln>
            <a:noFill/>
            <a:prstDash val="solid"/>
          </a:ln>
          <a:effectLst>
            <a:softEdge rad="63500"/>
          </a:effectLst>
        </p:spPr>
        <p:txBody>
          <a:bodyPr wrap="none" lIns="0" tIns="0" rIns="0" bIns="0" anchor="ctr"/>
          <a:lstStyle>
            <a:defPPr>
              <a:defRPr lang="en-US"/>
            </a:defPPr>
            <a:lvl1pPr algn="r">
              <a:lnSpc>
                <a:spcPct val="80000"/>
              </a:lnSpc>
              <a:defRPr sz="900" b="1" i="0">
                <a:solidFill>
                  <a:schemeClr val="bg2"/>
                </a:solidFill>
              </a:defRPr>
            </a:lvl1pPr>
          </a:lstStyle>
          <a:p>
            <a:pPr defTabSz="855554">
              <a:defRPr/>
            </a:pPr>
            <a:r>
              <a:rPr lang="en-US" sz="1000" b="0" kern="0" dirty="0">
                <a:solidFill>
                  <a:schemeClr val="tx1"/>
                </a:solidFill>
                <a:latin typeface="Arial"/>
                <a:ea typeface="ＭＳ Ｐゴシック"/>
                <a:cs typeface="Arial" panose="020B0604020202020204" pitchFamily="34" charset="0"/>
              </a:rPr>
              <a:t>IP reputation</a:t>
            </a:r>
          </a:p>
        </p:txBody>
      </p:sp>
      <p:sp>
        <p:nvSpPr>
          <p:cNvPr id="195" name="data monitoring"/>
          <p:cNvSpPr txBox="1"/>
          <p:nvPr/>
        </p:nvSpPr>
        <p:spPr>
          <a:xfrm>
            <a:off x="4908833" y="1705986"/>
            <a:ext cx="1349458" cy="213356"/>
          </a:xfrm>
          <a:prstGeom prst="rect">
            <a:avLst/>
          </a:prstGeom>
          <a:noFill/>
          <a:ln>
            <a:noFill/>
            <a:prstDash val="solid"/>
          </a:ln>
          <a:effectLst>
            <a:softEdge rad="63500"/>
          </a:effectLst>
        </p:spPr>
        <p:txBody>
          <a:bodyPr wrap="none" lIns="0" tIns="0" rIns="0" bIns="0" anchor="ctr"/>
          <a:lstStyle>
            <a:defPPr>
              <a:defRPr lang="en-US"/>
            </a:defPPr>
            <a:lvl1pPr algn="r">
              <a:lnSpc>
                <a:spcPct val="80000"/>
              </a:lnSpc>
              <a:defRPr sz="900" b="1" i="0">
                <a:solidFill>
                  <a:schemeClr val="bg2"/>
                </a:solidFill>
              </a:defRPr>
            </a:lvl1pPr>
          </a:lstStyle>
          <a:p>
            <a:pPr algn="l" defTabSz="855554">
              <a:defRPr/>
            </a:pPr>
            <a:r>
              <a:rPr lang="en-US" sz="1000" b="0" kern="0" dirty="0">
                <a:solidFill>
                  <a:schemeClr val="tx1"/>
                </a:solidFill>
                <a:latin typeface="Arial"/>
                <a:ea typeface="ＭＳ Ｐゴシック"/>
                <a:cs typeface="Arial" panose="020B0604020202020204" pitchFamily="34" charset="0"/>
              </a:rPr>
              <a:t>Threat sharing</a:t>
            </a:r>
          </a:p>
        </p:txBody>
      </p:sp>
    </p:spTree>
    <p:extLst>
      <p:ext uri="{BB962C8B-B14F-4D97-AF65-F5344CB8AC3E}">
        <p14:creationId xmlns:p14="http://schemas.microsoft.com/office/powerpoint/2010/main" val="1424822399"/>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0" name="Group 199"/>
          <p:cNvGrpSpPr/>
          <p:nvPr/>
        </p:nvGrpSpPr>
        <p:grpSpPr>
          <a:xfrm>
            <a:off x="723623" y="1254646"/>
            <a:ext cx="7696754" cy="4753012"/>
            <a:chOff x="723623" y="651342"/>
            <a:chExt cx="7696754" cy="4753012"/>
          </a:xfrm>
        </p:grpSpPr>
        <p:sp>
          <p:nvSpPr>
            <p:cNvPr id="201" name="Oval 200"/>
            <p:cNvSpPr/>
            <p:nvPr/>
          </p:nvSpPr>
          <p:spPr>
            <a:xfrm>
              <a:off x="723623" y="651342"/>
              <a:ext cx="7696754" cy="4579355"/>
            </a:xfrm>
            <a:prstGeom prst="ellipse">
              <a:avLst/>
            </a:prstGeom>
            <a:noFill/>
            <a:ln w="101600">
              <a:solidFill>
                <a:schemeClr val="bg1">
                  <a:lumMod val="95000"/>
                </a:schemeClr>
              </a:solid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wrap="none" lIns="0" tIns="0" rIns="0" bIns="0" anchor="ctr" anchorCtr="0"/>
            <a:lstStyle/>
            <a:p>
              <a:pPr algn="ctr"/>
              <a:endParaRPr lang="en-US" sz="1000" dirty="0"/>
            </a:p>
          </p:txBody>
        </p:sp>
        <p:grpSp>
          <p:nvGrpSpPr>
            <p:cNvPr id="202" name="Group 201"/>
            <p:cNvGrpSpPr/>
            <p:nvPr/>
          </p:nvGrpSpPr>
          <p:grpSpPr>
            <a:xfrm>
              <a:off x="723623" y="651342"/>
              <a:ext cx="7696754" cy="4660651"/>
              <a:chOff x="685246" y="838200"/>
              <a:chExt cx="7696754" cy="4334631"/>
            </a:xfrm>
          </p:grpSpPr>
          <p:sp>
            <p:nvSpPr>
              <p:cNvPr id="204" name="Oval 203"/>
              <p:cNvSpPr/>
              <p:nvPr/>
            </p:nvSpPr>
            <p:spPr>
              <a:xfrm>
                <a:off x="685246" y="838200"/>
                <a:ext cx="7696754" cy="4259022"/>
              </a:xfrm>
              <a:prstGeom prst="ellipse">
                <a:avLst/>
              </a:prstGeom>
              <a:noFill/>
              <a:ln w="19050">
                <a:solidFill>
                  <a:schemeClr val="tx2">
                    <a:lumMod val="20000"/>
                    <a:lumOff val="80000"/>
                  </a:schemeClr>
                </a:solid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wrap="none" lIns="0" tIns="0" rIns="0" bIns="0" anchor="ctr" anchorCtr="0"/>
              <a:lstStyle/>
              <a:p>
                <a:pPr algn="ctr"/>
                <a:endParaRPr lang="en-US" sz="1000" dirty="0"/>
              </a:p>
            </p:txBody>
          </p:sp>
          <p:sp>
            <p:nvSpPr>
              <p:cNvPr id="207" name="TextBox 206"/>
              <p:cNvSpPr txBox="1"/>
              <p:nvPr/>
            </p:nvSpPr>
            <p:spPr>
              <a:xfrm>
                <a:off x="2977616" y="4804573"/>
                <a:ext cx="3201468" cy="368258"/>
              </a:xfrm>
              <a:prstGeom prst="rect">
                <a:avLst/>
              </a:prstGeom>
              <a:solidFill>
                <a:schemeClr val="bg1"/>
              </a:solidFill>
              <a:ln w="28575">
                <a:noFill/>
              </a:ln>
              <a:effectLst/>
            </p:spPr>
            <p:txBody>
              <a:bodyPr wrap="none" lIns="0" tIns="0" rIns="0" bIns="0" rtlCol="0" anchor="ctr" anchorCtr="0">
                <a:noAutofit/>
              </a:bodyPr>
              <a:lstStyle/>
              <a:p>
                <a:pPr algn="ctr">
                  <a:lnSpc>
                    <a:spcPct val="90000"/>
                  </a:lnSpc>
                </a:pPr>
                <a:r>
                  <a:rPr lang="en-US" b="1" dirty="0">
                    <a:solidFill>
                      <a:schemeClr val="accent1"/>
                    </a:solidFill>
                  </a:rPr>
                  <a:t>SECURITY TRANSFORMATION SERVICES</a:t>
                </a:r>
              </a:p>
            </p:txBody>
          </p:sp>
        </p:grpSp>
        <p:sp>
          <p:nvSpPr>
            <p:cNvPr id="203" name="Rectangle 202"/>
            <p:cNvSpPr/>
            <p:nvPr/>
          </p:nvSpPr>
          <p:spPr>
            <a:xfrm>
              <a:off x="2330727" y="5187372"/>
              <a:ext cx="4572000" cy="216982"/>
            </a:xfrm>
            <a:prstGeom prst="rect">
              <a:avLst/>
            </a:prstGeom>
            <a:noFill/>
            <a:effectLst/>
          </p:spPr>
          <p:txBody>
            <a:bodyPr>
              <a:spAutoFit/>
            </a:bodyPr>
            <a:lstStyle/>
            <a:p>
              <a:pPr algn="ctr" defTabSz="914400">
                <a:lnSpc>
                  <a:spcPct val="90000"/>
                </a:lnSpc>
                <a:spcBef>
                  <a:spcPts val="600"/>
                </a:spcBef>
                <a:defRPr/>
              </a:pPr>
              <a:r>
                <a:rPr lang="en-US" sz="900" kern="0" dirty="0">
                  <a:solidFill>
                    <a:schemeClr val="bg2">
                      <a:lumMod val="50000"/>
                    </a:schemeClr>
                  </a:solidFill>
                  <a:latin typeface="Arial"/>
                </a:rPr>
                <a:t>Management consulting  </a:t>
              </a:r>
              <a:r>
                <a:rPr lang="en-US" sz="900" b="1" kern="0" dirty="0">
                  <a:solidFill>
                    <a:schemeClr val="bg2">
                      <a:lumMod val="50000"/>
                    </a:schemeClr>
                  </a:solidFill>
                  <a:latin typeface="Arial"/>
                </a:rPr>
                <a:t>|</a:t>
              </a:r>
              <a:r>
                <a:rPr lang="en-US" sz="900" kern="0" dirty="0">
                  <a:solidFill>
                    <a:schemeClr val="bg2">
                      <a:lumMod val="50000"/>
                    </a:schemeClr>
                  </a:solidFill>
                  <a:latin typeface="Arial"/>
                </a:rPr>
                <a:t>  Systems integration  </a:t>
              </a:r>
              <a:r>
                <a:rPr lang="en-US" sz="900" b="1" kern="0" dirty="0">
                  <a:solidFill>
                    <a:schemeClr val="bg2">
                      <a:lumMod val="50000"/>
                    </a:schemeClr>
                  </a:solidFill>
                  <a:latin typeface="Arial"/>
                </a:rPr>
                <a:t>|</a:t>
              </a:r>
              <a:r>
                <a:rPr lang="en-US" sz="900" kern="0" dirty="0">
                  <a:solidFill>
                    <a:schemeClr val="bg2">
                      <a:lumMod val="50000"/>
                    </a:schemeClr>
                  </a:solidFill>
                  <a:latin typeface="Arial"/>
                </a:rPr>
                <a:t>  Managed security</a:t>
              </a:r>
            </a:p>
          </p:txBody>
        </p:sp>
      </p:grpSp>
      <p:grpSp>
        <p:nvGrpSpPr>
          <p:cNvPr id="14" name="Group 13"/>
          <p:cNvGrpSpPr/>
          <p:nvPr/>
        </p:nvGrpSpPr>
        <p:grpSpPr>
          <a:xfrm>
            <a:off x="378" y="1184972"/>
            <a:ext cx="9143244" cy="4845919"/>
            <a:chOff x="378" y="605520"/>
            <a:chExt cx="9143244" cy="4845919"/>
          </a:xfrm>
        </p:grpSpPr>
        <p:pic>
          <p:nvPicPr>
            <p:cNvPr id="13" name="Picture 12"/>
            <p:cNvPicPr>
              <a:picLocks noChangeAspect="1"/>
            </p:cNvPicPr>
            <p:nvPr/>
          </p:nvPicPr>
          <p:blipFill>
            <a:blip r:embed="rId3"/>
            <a:stretch>
              <a:fillRect/>
            </a:stretch>
          </p:blipFill>
          <p:spPr>
            <a:xfrm>
              <a:off x="378" y="605520"/>
              <a:ext cx="9143244" cy="4845919"/>
            </a:xfrm>
            <a:prstGeom prst="rect">
              <a:avLst/>
            </a:prstGeom>
          </p:spPr>
        </p:pic>
        <p:grpSp>
          <p:nvGrpSpPr>
            <p:cNvPr id="11" name="Group 10"/>
            <p:cNvGrpSpPr/>
            <p:nvPr/>
          </p:nvGrpSpPr>
          <p:grpSpPr>
            <a:xfrm>
              <a:off x="381815" y="1165558"/>
              <a:ext cx="7293906" cy="3465252"/>
              <a:chOff x="381815" y="1157607"/>
              <a:chExt cx="7293906" cy="3465252"/>
            </a:xfrm>
          </p:grpSpPr>
          <p:sp>
            <p:nvSpPr>
              <p:cNvPr id="6" name="TextBox 5"/>
              <p:cNvSpPr txBox="1"/>
              <p:nvPr/>
            </p:nvSpPr>
            <p:spPr>
              <a:xfrm>
                <a:off x="4162608" y="1311386"/>
                <a:ext cx="821718" cy="276999"/>
              </a:xfrm>
              <a:prstGeom prst="rect">
                <a:avLst/>
              </a:prstGeom>
              <a:noFill/>
            </p:spPr>
            <p:txBody>
              <a:bodyPr wrap="square" lIns="0" tIns="0" rIns="0" bIns="0" rtlCol="0">
                <a:spAutoFit/>
              </a:bodyPr>
              <a:lstStyle/>
              <a:p>
                <a:pPr algn="ctr">
                  <a:lnSpc>
                    <a:spcPct val="90000"/>
                  </a:lnSpc>
                </a:pPr>
                <a:r>
                  <a:rPr lang="en-US" sz="1000" b="1" dirty="0">
                    <a:solidFill>
                      <a:schemeClr val="bg1">
                        <a:lumMod val="75000"/>
                      </a:schemeClr>
                    </a:solidFill>
                  </a:rPr>
                  <a:t>Threat Intelligence</a:t>
                </a:r>
              </a:p>
            </p:txBody>
          </p:sp>
          <p:sp>
            <p:nvSpPr>
              <p:cNvPr id="123" name="TextBox 122"/>
              <p:cNvSpPr txBox="1"/>
              <p:nvPr/>
            </p:nvSpPr>
            <p:spPr>
              <a:xfrm>
                <a:off x="4163935" y="2925792"/>
                <a:ext cx="821718" cy="276999"/>
              </a:xfrm>
              <a:prstGeom prst="rect">
                <a:avLst/>
              </a:prstGeom>
              <a:noFill/>
            </p:spPr>
            <p:txBody>
              <a:bodyPr wrap="square" lIns="0" tIns="0" rIns="0" bIns="0" rtlCol="0" anchor="ctr" anchorCtr="0">
                <a:spAutoFit/>
              </a:bodyPr>
              <a:lstStyle/>
              <a:p>
                <a:pPr algn="ctr">
                  <a:lnSpc>
                    <a:spcPct val="90000"/>
                  </a:lnSpc>
                </a:pPr>
                <a:r>
                  <a:rPr lang="en-US" sz="1000" b="1" dirty="0">
                    <a:solidFill>
                      <a:schemeClr val="bg1">
                        <a:lumMod val="75000"/>
                      </a:schemeClr>
                    </a:solidFill>
                  </a:rPr>
                  <a:t>Security Analytics</a:t>
                </a:r>
              </a:p>
            </p:txBody>
          </p:sp>
          <p:sp>
            <p:nvSpPr>
              <p:cNvPr id="124" name="TextBox 123"/>
              <p:cNvSpPr txBox="1"/>
              <p:nvPr/>
            </p:nvSpPr>
            <p:spPr>
              <a:xfrm>
                <a:off x="4166345" y="4484360"/>
                <a:ext cx="821718" cy="138499"/>
              </a:xfrm>
              <a:prstGeom prst="rect">
                <a:avLst/>
              </a:prstGeom>
              <a:noFill/>
            </p:spPr>
            <p:txBody>
              <a:bodyPr wrap="square" lIns="0" tIns="0" rIns="0" bIns="0" rtlCol="0">
                <a:spAutoFit/>
              </a:bodyPr>
              <a:lstStyle/>
              <a:p>
                <a:pPr algn="ctr">
                  <a:lnSpc>
                    <a:spcPct val="90000"/>
                  </a:lnSpc>
                </a:pPr>
                <a:r>
                  <a:rPr lang="en-US" sz="1000" b="1" dirty="0">
                    <a:solidFill>
                      <a:schemeClr val="bg1">
                        <a:lumMod val="75000"/>
                      </a:schemeClr>
                    </a:solidFill>
                  </a:rPr>
                  <a:t>Cloud</a:t>
                </a:r>
              </a:p>
            </p:txBody>
          </p:sp>
          <p:sp>
            <p:nvSpPr>
              <p:cNvPr id="125" name="TextBox 124"/>
              <p:cNvSpPr txBox="1"/>
              <p:nvPr/>
            </p:nvSpPr>
            <p:spPr>
              <a:xfrm>
                <a:off x="5855784" y="4026145"/>
                <a:ext cx="738150" cy="415498"/>
              </a:xfrm>
              <a:prstGeom prst="rect">
                <a:avLst/>
              </a:prstGeom>
              <a:noFill/>
            </p:spPr>
            <p:txBody>
              <a:bodyPr wrap="square" lIns="0" tIns="0" rIns="0" bIns="0" rtlCol="0">
                <a:spAutoFit/>
              </a:bodyPr>
              <a:lstStyle/>
              <a:p>
                <a:pPr algn="ctr">
                  <a:lnSpc>
                    <a:spcPct val="90000"/>
                  </a:lnSpc>
                </a:pPr>
                <a:r>
                  <a:rPr lang="en-US" sz="1000" b="1" dirty="0">
                    <a:solidFill>
                      <a:schemeClr val="bg1">
                        <a:lumMod val="75000"/>
                      </a:schemeClr>
                    </a:solidFill>
                  </a:rPr>
                  <a:t>Identity</a:t>
                </a:r>
                <a:br>
                  <a:rPr lang="en-US" sz="1000" b="1" dirty="0">
                    <a:solidFill>
                      <a:schemeClr val="bg1">
                        <a:lumMod val="75000"/>
                      </a:schemeClr>
                    </a:solidFill>
                  </a:rPr>
                </a:br>
                <a:r>
                  <a:rPr lang="en-US" sz="1000" b="1" dirty="0">
                    <a:solidFill>
                      <a:schemeClr val="bg1">
                        <a:lumMod val="75000"/>
                      </a:schemeClr>
                    </a:solidFill>
                  </a:rPr>
                  <a:t>and</a:t>
                </a:r>
                <a:br>
                  <a:rPr lang="en-US" sz="1000" b="1" dirty="0">
                    <a:solidFill>
                      <a:schemeClr val="bg1">
                        <a:lumMod val="75000"/>
                      </a:schemeClr>
                    </a:solidFill>
                  </a:rPr>
                </a:br>
                <a:r>
                  <a:rPr lang="en-US" sz="1000" b="1" dirty="0">
                    <a:solidFill>
                      <a:schemeClr val="bg1">
                        <a:lumMod val="75000"/>
                      </a:schemeClr>
                    </a:solidFill>
                  </a:rPr>
                  <a:t>Access</a:t>
                </a:r>
              </a:p>
            </p:txBody>
          </p:sp>
          <p:sp>
            <p:nvSpPr>
              <p:cNvPr id="127" name="TextBox 126"/>
              <p:cNvSpPr txBox="1"/>
              <p:nvPr/>
            </p:nvSpPr>
            <p:spPr>
              <a:xfrm>
                <a:off x="2448801" y="4026145"/>
                <a:ext cx="738150" cy="415498"/>
              </a:xfrm>
              <a:prstGeom prst="rect">
                <a:avLst/>
              </a:prstGeom>
              <a:noFill/>
            </p:spPr>
            <p:txBody>
              <a:bodyPr wrap="square" lIns="0" tIns="0" rIns="0" bIns="0" rtlCol="0">
                <a:spAutoFit/>
              </a:bodyPr>
              <a:lstStyle/>
              <a:p>
                <a:pPr algn="ctr">
                  <a:lnSpc>
                    <a:spcPct val="90000"/>
                  </a:lnSpc>
                </a:pPr>
                <a:r>
                  <a:rPr lang="en-US" sz="1000" b="1" dirty="0">
                    <a:solidFill>
                      <a:schemeClr val="bg1">
                        <a:lumMod val="75000"/>
                      </a:schemeClr>
                    </a:solidFill>
                  </a:rPr>
                  <a:t>Data</a:t>
                </a:r>
                <a:br>
                  <a:rPr lang="en-US" sz="1000" b="1" dirty="0">
                    <a:solidFill>
                      <a:schemeClr val="bg1">
                        <a:lumMod val="75000"/>
                      </a:schemeClr>
                    </a:solidFill>
                  </a:rPr>
                </a:br>
                <a:r>
                  <a:rPr lang="en-US" sz="1000" b="1" dirty="0">
                    <a:solidFill>
                      <a:schemeClr val="bg1">
                        <a:lumMod val="75000"/>
                      </a:schemeClr>
                    </a:solidFill>
                  </a:rPr>
                  <a:t>and</a:t>
                </a:r>
                <a:br>
                  <a:rPr lang="en-US" sz="1000" b="1" dirty="0">
                    <a:solidFill>
                      <a:schemeClr val="bg1">
                        <a:lumMod val="75000"/>
                      </a:schemeClr>
                    </a:solidFill>
                  </a:rPr>
                </a:br>
                <a:r>
                  <a:rPr lang="en-US" sz="1000" b="1" dirty="0">
                    <a:solidFill>
                      <a:schemeClr val="bg1">
                        <a:lumMod val="75000"/>
                      </a:schemeClr>
                    </a:solidFill>
                  </a:rPr>
                  <a:t>Apps</a:t>
                </a:r>
              </a:p>
            </p:txBody>
          </p:sp>
          <p:sp>
            <p:nvSpPr>
              <p:cNvPr id="128" name="TextBox 127"/>
              <p:cNvSpPr txBox="1"/>
              <p:nvPr/>
            </p:nvSpPr>
            <p:spPr>
              <a:xfrm>
                <a:off x="1473867" y="3017901"/>
                <a:ext cx="738150" cy="138499"/>
              </a:xfrm>
              <a:prstGeom prst="rect">
                <a:avLst/>
              </a:prstGeom>
              <a:noFill/>
            </p:spPr>
            <p:txBody>
              <a:bodyPr wrap="square" lIns="0" tIns="0" rIns="0" bIns="0" rtlCol="0" anchor="ctr" anchorCtr="0">
                <a:spAutoFit/>
              </a:bodyPr>
              <a:lstStyle/>
              <a:p>
                <a:pPr algn="ctr">
                  <a:lnSpc>
                    <a:spcPct val="90000"/>
                  </a:lnSpc>
                </a:pPr>
                <a:r>
                  <a:rPr lang="en-US" sz="1000" b="1" dirty="0">
                    <a:solidFill>
                      <a:schemeClr val="bg1">
                        <a:lumMod val="75000"/>
                      </a:schemeClr>
                    </a:solidFill>
                  </a:rPr>
                  <a:t>Mobile</a:t>
                </a:r>
              </a:p>
            </p:txBody>
          </p:sp>
          <p:sp>
            <p:nvSpPr>
              <p:cNvPr id="129" name="TextBox 128"/>
              <p:cNvSpPr txBox="1"/>
              <p:nvPr/>
            </p:nvSpPr>
            <p:spPr>
              <a:xfrm>
                <a:off x="6937571" y="2948652"/>
                <a:ext cx="738150" cy="276999"/>
              </a:xfrm>
              <a:prstGeom prst="rect">
                <a:avLst/>
              </a:prstGeom>
              <a:noFill/>
            </p:spPr>
            <p:txBody>
              <a:bodyPr wrap="square" lIns="0" tIns="0" rIns="0" bIns="0" rtlCol="0" anchor="ctr" anchorCtr="0">
                <a:spAutoFit/>
              </a:bodyPr>
              <a:lstStyle/>
              <a:p>
                <a:pPr algn="ctr">
                  <a:lnSpc>
                    <a:spcPct val="90000"/>
                  </a:lnSpc>
                </a:pPr>
                <a:r>
                  <a:rPr lang="en-US" sz="1000" b="1" dirty="0">
                    <a:solidFill>
                      <a:schemeClr val="bg1">
                        <a:lumMod val="75000"/>
                      </a:schemeClr>
                    </a:solidFill>
                  </a:rPr>
                  <a:t>Advanced Fraud</a:t>
                </a:r>
              </a:p>
            </p:txBody>
          </p:sp>
          <p:sp>
            <p:nvSpPr>
              <p:cNvPr id="130" name="TextBox 129"/>
              <p:cNvSpPr txBox="1"/>
              <p:nvPr/>
            </p:nvSpPr>
            <p:spPr>
              <a:xfrm>
                <a:off x="5855784" y="1801365"/>
                <a:ext cx="738150" cy="138499"/>
              </a:xfrm>
              <a:prstGeom prst="rect">
                <a:avLst/>
              </a:prstGeom>
              <a:noFill/>
            </p:spPr>
            <p:txBody>
              <a:bodyPr wrap="square" lIns="0" tIns="0" rIns="0" bIns="0" rtlCol="0">
                <a:spAutoFit/>
              </a:bodyPr>
              <a:lstStyle/>
              <a:p>
                <a:pPr algn="ctr">
                  <a:lnSpc>
                    <a:spcPct val="90000"/>
                  </a:lnSpc>
                </a:pPr>
                <a:r>
                  <a:rPr lang="en-US" sz="1000" b="1" dirty="0">
                    <a:solidFill>
                      <a:schemeClr val="bg1">
                        <a:lumMod val="75000"/>
                      </a:schemeClr>
                    </a:solidFill>
                  </a:rPr>
                  <a:t>Network</a:t>
                </a:r>
              </a:p>
            </p:txBody>
          </p:sp>
          <p:sp>
            <p:nvSpPr>
              <p:cNvPr id="133" name="TextBox 132"/>
              <p:cNvSpPr txBox="1"/>
              <p:nvPr/>
            </p:nvSpPr>
            <p:spPr>
              <a:xfrm>
                <a:off x="2448801" y="1801365"/>
                <a:ext cx="738150" cy="138499"/>
              </a:xfrm>
              <a:prstGeom prst="rect">
                <a:avLst/>
              </a:prstGeom>
              <a:noFill/>
            </p:spPr>
            <p:txBody>
              <a:bodyPr wrap="square" lIns="0" tIns="0" rIns="0" bIns="0" rtlCol="0">
                <a:spAutoFit/>
              </a:bodyPr>
              <a:lstStyle/>
              <a:p>
                <a:pPr algn="ctr">
                  <a:lnSpc>
                    <a:spcPct val="90000"/>
                  </a:lnSpc>
                </a:pPr>
                <a:r>
                  <a:rPr lang="en-US" sz="1000" b="1" dirty="0">
                    <a:solidFill>
                      <a:schemeClr val="bg1">
                        <a:lumMod val="75000"/>
                      </a:schemeClr>
                    </a:solidFill>
                  </a:rPr>
                  <a:t>Endpoint</a:t>
                </a:r>
              </a:p>
            </p:txBody>
          </p:sp>
          <p:sp>
            <p:nvSpPr>
              <p:cNvPr id="81" name="TextBox 80"/>
              <p:cNvSpPr txBox="1"/>
              <p:nvPr/>
            </p:nvSpPr>
            <p:spPr>
              <a:xfrm>
                <a:off x="381815" y="1157607"/>
                <a:ext cx="738150" cy="276999"/>
              </a:xfrm>
              <a:prstGeom prst="rect">
                <a:avLst/>
              </a:prstGeom>
              <a:noFill/>
            </p:spPr>
            <p:txBody>
              <a:bodyPr wrap="square" lIns="0" tIns="0" rIns="0" bIns="0" rtlCol="0">
                <a:spAutoFit/>
              </a:bodyPr>
              <a:lstStyle/>
              <a:p>
                <a:pPr algn="ctr">
                  <a:lnSpc>
                    <a:spcPct val="90000"/>
                  </a:lnSpc>
                </a:pPr>
                <a:r>
                  <a:rPr lang="en-US" sz="1000" b="1" dirty="0">
                    <a:solidFill>
                      <a:schemeClr val="bg1">
                        <a:lumMod val="75000"/>
                      </a:schemeClr>
                    </a:solidFill>
                  </a:rPr>
                  <a:t>Security Ecosystem</a:t>
                </a:r>
              </a:p>
            </p:txBody>
          </p:sp>
        </p:grpSp>
      </p:grpSp>
      <p:sp>
        <p:nvSpPr>
          <p:cNvPr id="2" name="Title 1"/>
          <p:cNvSpPr>
            <a:spLocks noGrp="1"/>
          </p:cNvSpPr>
          <p:nvPr>
            <p:ph type="title"/>
          </p:nvPr>
        </p:nvSpPr>
        <p:spPr/>
        <p:txBody>
          <a:bodyPr/>
          <a:lstStyle/>
          <a:p>
            <a:r>
              <a:rPr lang="en-US" b="1" dirty="0" smtClean="0"/>
              <a:t>A portfolio designed to meet customer needs</a:t>
            </a:r>
            <a:endParaRPr lang="en-US" b="1" dirty="0"/>
          </a:p>
        </p:txBody>
      </p:sp>
      <p:grpSp>
        <p:nvGrpSpPr>
          <p:cNvPr id="266" name="Group 265"/>
          <p:cNvGrpSpPr/>
          <p:nvPr/>
        </p:nvGrpSpPr>
        <p:grpSpPr>
          <a:xfrm>
            <a:off x="367838" y="1512746"/>
            <a:ext cx="752243" cy="920754"/>
            <a:chOff x="-740455" y="1624125"/>
            <a:chExt cx="752243" cy="920754"/>
          </a:xfrm>
        </p:grpSpPr>
        <p:pic>
          <p:nvPicPr>
            <p:cNvPr id="267" name="Picture 266"/>
            <p:cNvPicPr>
              <a:picLocks noChangeAspect="1"/>
            </p:cNvPicPr>
            <p:nvPr/>
          </p:nvPicPr>
          <p:blipFill>
            <a:blip r:embed="rId4"/>
            <a:stretch>
              <a:fillRect/>
            </a:stretch>
          </p:blipFill>
          <p:spPr>
            <a:xfrm>
              <a:off x="-737958" y="1624125"/>
              <a:ext cx="749746" cy="749746"/>
            </a:xfrm>
            <a:prstGeom prst="rect">
              <a:avLst/>
            </a:prstGeom>
          </p:spPr>
        </p:pic>
        <p:grpSp>
          <p:nvGrpSpPr>
            <p:cNvPr id="268" name="Group 267"/>
            <p:cNvGrpSpPr/>
            <p:nvPr/>
          </p:nvGrpSpPr>
          <p:grpSpPr>
            <a:xfrm>
              <a:off x="-740455" y="2330718"/>
              <a:ext cx="750205" cy="214161"/>
              <a:chOff x="-740455" y="2330718"/>
              <a:chExt cx="750205" cy="214161"/>
            </a:xfrm>
          </p:grpSpPr>
          <p:sp>
            <p:nvSpPr>
              <p:cNvPr id="269" name="transaction protection"/>
              <p:cNvSpPr txBox="1"/>
              <p:nvPr/>
            </p:nvSpPr>
            <p:spPr>
              <a:xfrm flipH="1">
                <a:off x="-740455" y="2434079"/>
                <a:ext cx="750205" cy="110800"/>
              </a:xfrm>
              <a:prstGeom prst="rect">
                <a:avLst/>
              </a:prstGeom>
              <a:noFill/>
              <a:ln>
                <a:noFill/>
                <a:prstDash val="solid"/>
              </a:ln>
              <a:effectLst/>
            </p:spPr>
            <p:txBody>
              <a:bodyPr wrap="none" lIns="0" tIns="0" rIns="0" bIns="0" anchor="ctr">
                <a:spAutoFit/>
              </a:bodyPr>
              <a:lstStyle>
                <a:defPPr>
                  <a:defRPr lang="en-US"/>
                </a:defPPr>
                <a:lvl1pPr defTabSz="950615">
                  <a:lnSpc>
                    <a:spcPct val="80000"/>
                  </a:lnSpc>
                  <a:defRPr b="0" i="0">
                    <a:cs typeface="Arial" pitchFamily="34" charset="0"/>
                  </a:defRPr>
                </a:lvl1pPr>
              </a:lstStyle>
              <a:p>
                <a:pPr algn="ctr">
                  <a:defRPr/>
                </a:pPr>
                <a:r>
                  <a:rPr lang="en-US" sz="900" kern="0" dirty="0">
                    <a:solidFill>
                      <a:schemeClr val="bg2">
                        <a:lumMod val="50000"/>
                      </a:schemeClr>
                    </a:solidFill>
                    <a:latin typeface="Arial"/>
                    <a:ea typeface="ＭＳ Ｐゴシック"/>
                  </a:rPr>
                  <a:t>App Exchange</a:t>
                </a:r>
              </a:p>
            </p:txBody>
          </p:sp>
          <p:sp>
            <p:nvSpPr>
              <p:cNvPr id="270" name="Oval 269"/>
              <p:cNvSpPr/>
              <p:nvPr/>
            </p:nvSpPr>
            <p:spPr bwMode="auto">
              <a:xfrm rot="14375727" flipH="1">
                <a:off x="-396287" y="2330718"/>
                <a:ext cx="73152" cy="73152"/>
              </a:xfrm>
              <a:prstGeom prst="ellipse">
                <a:avLst/>
              </a:prstGeom>
              <a:solidFill>
                <a:schemeClr val="accent2"/>
              </a:solidFill>
              <a:ln w="19050">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1600" kern="0" dirty="0">
                  <a:solidFill>
                    <a:sysClr val="windowText" lastClr="000000"/>
                  </a:solidFill>
                  <a:ea typeface="ＭＳ Ｐゴシック" charset="0"/>
                  <a:cs typeface="Arial" panose="020B0604020202020204" pitchFamily="34" charset="0"/>
                </a:endParaRPr>
              </a:p>
            </p:txBody>
          </p:sp>
        </p:grpSp>
      </p:grpSp>
      <p:grpSp>
        <p:nvGrpSpPr>
          <p:cNvPr id="16" name="Group 15"/>
          <p:cNvGrpSpPr/>
          <p:nvPr/>
        </p:nvGrpSpPr>
        <p:grpSpPr>
          <a:xfrm>
            <a:off x="923061" y="3190093"/>
            <a:ext cx="7771076" cy="2377243"/>
            <a:chOff x="923061" y="2626543"/>
            <a:chExt cx="7771076" cy="2377243"/>
          </a:xfrm>
        </p:grpSpPr>
        <p:pic>
          <p:nvPicPr>
            <p:cNvPr id="15" name="Picture 14"/>
            <p:cNvPicPr>
              <a:picLocks noChangeAspect="1"/>
            </p:cNvPicPr>
            <p:nvPr/>
          </p:nvPicPr>
          <p:blipFill>
            <a:blip r:embed="rId5"/>
            <a:stretch>
              <a:fillRect/>
            </a:stretch>
          </p:blipFill>
          <p:spPr>
            <a:xfrm>
              <a:off x="1411485" y="2626543"/>
              <a:ext cx="6321029" cy="2377243"/>
            </a:xfrm>
            <a:prstGeom prst="rect">
              <a:avLst/>
            </a:prstGeom>
          </p:spPr>
        </p:pic>
        <p:grpSp>
          <p:nvGrpSpPr>
            <p:cNvPr id="208" name="Group 207"/>
            <p:cNvGrpSpPr/>
            <p:nvPr/>
          </p:nvGrpSpPr>
          <p:grpSpPr>
            <a:xfrm>
              <a:off x="923061" y="2798627"/>
              <a:ext cx="7771076" cy="2157165"/>
              <a:chOff x="923061" y="2758872"/>
              <a:chExt cx="7771076" cy="2157165"/>
            </a:xfrm>
          </p:grpSpPr>
          <p:sp>
            <p:nvSpPr>
              <p:cNvPr id="213" name="Oval 212"/>
              <p:cNvSpPr/>
              <p:nvPr/>
            </p:nvSpPr>
            <p:spPr bwMode="auto">
              <a:xfrm rot="11495604" flipH="1">
                <a:off x="1435078" y="3020755"/>
                <a:ext cx="73152" cy="73152"/>
              </a:xfrm>
              <a:prstGeom prst="ellipse">
                <a:avLst/>
              </a:prstGeom>
              <a:solidFill>
                <a:schemeClr val="accent2"/>
              </a:solidFill>
              <a:ln w="19050">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1600" kern="0" dirty="0">
                  <a:solidFill>
                    <a:sysClr val="windowText" lastClr="000000"/>
                  </a:solidFill>
                  <a:ea typeface="ＭＳ Ｐゴシック" charset="0"/>
                  <a:cs typeface="Arial" panose="020B0604020202020204" pitchFamily="34" charset="0"/>
                </a:endParaRPr>
              </a:p>
            </p:txBody>
          </p:sp>
          <p:sp>
            <p:nvSpPr>
              <p:cNvPr id="214" name="device mgt"/>
              <p:cNvSpPr txBox="1"/>
              <p:nvPr/>
            </p:nvSpPr>
            <p:spPr>
              <a:xfrm>
                <a:off x="923061" y="3002875"/>
                <a:ext cx="461408" cy="110800"/>
              </a:xfrm>
              <a:prstGeom prst="rect">
                <a:avLst/>
              </a:prstGeom>
              <a:noFill/>
              <a:ln>
                <a:noFill/>
                <a:prstDash val="solid"/>
              </a:ln>
              <a:effectLst/>
            </p:spPr>
            <p:txBody>
              <a:bodyPr wrap="none" lIns="0" tIns="0" rIns="0" bIns="0" anchor="ctr">
                <a:spAutoFit/>
              </a:bodyPr>
              <a:lstStyle>
                <a:defPPr>
                  <a:defRPr lang="en-US"/>
                </a:defPPr>
                <a:lvl1pPr algn="r">
                  <a:lnSpc>
                    <a:spcPct val="80000"/>
                  </a:lnSpc>
                  <a:defRPr sz="900" b="1" i="0">
                    <a:solidFill>
                      <a:schemeClr val="bg2"/>
                    </a:solidFill>
                  </a:defRPr>
                </a:lvl1pPr>
              </a:lstStyle>
              <a:p>
                <a:pPr defTabSz="855554">
                  <a:defRPr/>
                </a:pPr>
                <a:r>
                  <a:rPr lang="en-US" b="0" kern="0" spc="-36" dirty="0">
                    <a:solidFill>
                      <a:schemeClr val="bg2">
                        <a:lumMod val="50000"/>
                      </a:schemeClr>
                    </a:solidFill>
                    <a:latin typeface="Arial"/>
                    <a:ea typeface="ＭＳ Ｐゴシック"/>
                    <a:cs typeface="Arial" panose="020B0604020202020204" pitchFamily="34" charset="0"/>
                  </a:rPr>
                  <a:t>MaaS360</a:t>
                </a:r>
              </a:p>
            </p:txBody>
          </p:sp>
          <p:sp>
            <p:nvSpPr>
              <p:cNvPr id="215" name="TextBox 214"/>
              <p:cNvSpPr txBox="1"/>
              <p:nvPr/>
            </p:nvSpPr>
            <p:spPr>
              <a:xfrm>
                <a:off x="4009346" y="3640811"/>
                <a:ext cx="1134154" cy="322613"/>
              </a:xfrm>
              <a:prstGeom prst="rect">
                <a:avLst/>
              </a:prstGeom>
              <a:solidFill>
                <a:srgbClr val="FFFFFF"/>
              </a:solidFill>
              <a:ln>
                <a:noFill/>
              </a:ln>
              <a:effectLst/>
            </p:spPr>
            <p:txBody>
              <a:bodyPr wrap="none" lIns="0" tIns="0" rIns="0" bIns="0" rtlCol="0" anchor="ctr" anchorCtr="0">
                <a:noAutofit/>
              </a:bodyPr>
              <a:lstStyle>
                <a:defPPr>
                  <a:defRPr lang="en-US"/>
                </a:defPPr>
                <a:lvl1pPr algn="ctr">
                  <a:lnSpc>
                    <a:spcPct val="90000"/>
                  </a:lnSpc>
                  <a:spcBef>
                    <a:spcPts val="0"/>
                  </a:spcBef>
                  <a:spcAft>
                    <a:spcPts val="0"/>
                  </a:spcAft>
                  <a:defRPr b="1">
                    <a:solidFill>
                      <a:schemeClr val="accent1"/>
                    </a:solidFill>
                  </a:defRPr>
                </a:lvl1pPr>
              </a:lstStyle>
              <a:p>
                <a:r>
                  <a:rPr lang="en-US" dirty="0"/>
                  <a:t>INFORMATION RISK</a:t>
                </a:r>
                <a:br>
                  <a:rPr lang="en-US" dirty="0"/>
                </a:br>
                <a:r>
                  <a:rPr lang="en-US" dirty="0"/>
                  <a:t>AND PROTECTION</a:t>
                </a:r>
              </a:p>
            </p:txBody>
          </p:sp>
          <p:sp>
            <p:nvSpPr>
              <p:cNvPr id="216" name="Oval 215"/>
              <p:cNvSpPr/>
              <p:nvPr/>
            </p:nvSpPr>
            <p:spPr bwMode="auto">
              <a:xfrm rot="10104396">
                <a:off x="7639772" y="3020755"/>
                <a:ext cx="73152" cy="73152"/>
              </a:xfrm>
              <a:prstGeom prst="ellipse">
                <a:avLst/>
              </a:prstGeom>
              <a:solidFill>
                <a:schemeClr val="accent2"/>
              </a:solidFill>
              <a:ln w="19050">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1600" kern="0" dirty="0">
                  <a:solidFill>
                    <a:sysClr val="windowText" lastClr="000000"/>
                  </a:solidFill>
                  <a:ea typeface="ＭＳ Ｐゴシック" charset="0"/>
                  <a:cs typeface="Arial" panose="020B0604020202020204" pitchFamily="34" charset="0"/>
                </a:endParaRPr>
              </a:p>
            </p:txBody>
          </p:sp>
          <p:sp>
            <p:nvSpPr>
              <p:cNvPr id="217" name="patching"/>
              <p:cNvSpPr txBox="1"/>
              <p:nvPr/>
            </p:nvSpPr>
            <p:spPr>
              <a:xfrm>
                <a:off x="7751582" y="2989025"/>
                <a:ext cx="934270" cy="124650"/>
              </a:xfrm>
              <a:prstGeom prst="rect">
                <a:avLst/>
              </a:prstGeom>
              <a:noFill/>
              <a:ln>
                <a:noFill/>
                <a:prstDash val="solid"/>
              </a:ln>
              <a:effectLst/>
            </p:spPr>
            <p:txBody>
              <a:bodyPr wrap="square" lIns="0" tIns="0" rIns="0" bIns="0" anchor="ctr">
                <a:spAutoFit/>
              </a:bodyPr>
              <a:lstStyle>
                <a:defPPr>
                  <a:defRPr lang="en-US"/>
                </a:defPPr>
                <a:lvl1pPr algn="r">
                  <a:lnSpc>
                    <a:spcPct val="80000"/>
                  </a:lnSpc>
                  <a:defRPr sz="900" b="1" i="0">
                    <a:solidFill>
                      <a:schemeClr val="bg2"/>
                    </a:solidFill>
                  </a:defRPr>
                </a:lvl1pPr>
              </a:lstStyle>
              <a:p>
                <a:pPr algn="l" defTabSz="822905">
                  <a:lnSpc>
                    <a:spcPct val="90000"/>
                  </a:lnSpc>
                  <a:defRPr/>
                </a:pPr>
                <a:r>
                  <a:rPr lang="en-US" b="0" kern="0" spc="-36" dirty="0">
                    <a:solidFill>
                      <a:schemeClr val="bg2">
                        <a:lumMod val="50000"/>
                      </a:schemeClr>
                    </a:solidFill>
                    <a:ea typeface="ＭＳ Ｐゴシック"/>
                    <a:cs typeface="Arial" panose="020B0604020202020204" pitchFamily="34" charset="0"/>
                  </a:rPr>
                  <a:t>Trusteer Mobile</a:t>
                </a:r>
              </a:p>
            </p:txBody>
          </p:sp>
          <p:sp>
            <p:nvSpPr>
              <p:cNvPr id="218" name="Oval 217"/>
              <p:cNvSpPr/>
              <p:nvPr/>
            </p:nvSpPr>
            <p:spPr bwMode="auto">
              <a:xfrm rot="10104396">
                <a:off x="7550024" y="3251952"/>
                <a:ext cx="73152" cy="73152"/>
              </a:xfrm>
              <a:prstGeom prst="ellipse">
                <a:avLst/>
              </a:prstGeom>
              <a:solidFill>
                <a:schemeClr val="accent2"/>
              </a:solidFill>
              <a:ln w="19050">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1600" kern="0" dirty="0">
                  <a:solidFill>
                    <a:sysClr val="windowText" lastClr="000000"/>
                  </a:solidFill>
                  <a:ea typeface="ＭＳ Ｐゴシック" charset="0"/>
                  <a:cs typeface="Arial" panose="020B0604020202020204" pitchFamily="34" charset="0"/>
                </a:endParaRPr>
              </a:p>
            </p:txBody>
          </p:sp>
          <p:sp>
            <p:nvSpPr>
              <p:cNvPr id="219" name="patching"/>
              <p:cNvSpPr txBox="1"/>
              <p:nvPr/>
            </p:nvSpPr>
            <p:spPr>
              <a:xfrm>
                <a:off x="7694854" y="3217098"/>
                <a:ext cx="974441" cy="124650"/>
              </a:xfrm>
              <a:prstGeom prst="rect">
                <a:avLst/>
              </a:prstGeom>
              <a:noFill/>
              <a:ln>
                <a:noFill/>
                <a:prstDash val="solid"/>
              </a:ln>
              <a:effectLst/>
            </p:spPr>
            <p:txBody>
              <a:bodyPr wrap="square" lIns="0" tIns="0" rIns="0" bIns="0" anchor="ctr">
                <a:spAutoFit/>
              </a:bodyPr>
              <a:lstStyle>
                <a:defPPr>
                  <a:defRPr lang="en-US"/>
                </a:defPPr>
                <a:lvl1pPr algn="r">
                  <a:lnSpc>
                    <a:spcPct val="80000"/>
                  </a:lnSpc>
                  <a:defRPr sz="900" b="1" i="0">
                    <a:solidFill>
                      <a:schemeClr val="bg2"/>
                    </a:solidFill>
                  </a:defRPr>
                </a:lvl1pPr>
              </a:lstStyle>
              <a:p>
                <a:pPr algn="l" defTabSz="822905">
                  <a:lnSpc>
                    <a:spcPct val="90000"/>
                  </a:lnSpc>
                  <a:defRPr/>
                </a:pPr>
                <a:r>
                  <a:rPr lang="en-US" b="0" kern="0" spc="-36" dirty="0">
                    <a:solidFill>
                      <a:schemeClr val="bg2">
                        <a:lumMod val="50000"/>
                      </a:schemeClr>
                    </a:solidFill>
                    <a:ea typeface="ＭＳ Ｐゴシック"/>
                    <a:cs typeface="Arial" panose="020B0604020202020204" pitchFamily="34" charset="0"/>
                  </a:rPr>
                  <a:t>Trusteer Rapport</a:t>
                </a:r>
              </a:p>
            </p:txBody>
          </p:sp>
          <p:sp>
            <p:nvSpPr>
              <p:cNvPr id="221" name="Oval 220"/>
              <p:cNvSpPr/>
              <p:nvPr/>
            </p:nvSpPr>
            <p:spPr bwMode="auto">
              <a:xfrm rot="10104396">
                <a:off x="7570344" y="2784517"/>
                <a:ext cx="73152" cy="73152"/>
              </a:xfrm>
              <a:prstGeom prst="ellipse">
                <a:avLst/>
              </a:prstGeom>
              <a:solidFill>
                <a:schemeClr val="accent2"/>
              </a:solidFill>
              <a:ln w="19050">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1600" kern="0" dirty="0">
                  <a:solidFill>
                    <a:sysClr val="windowText" lastClr="000000"/>
                  </a:solidFill>
                  <a:ea typeface="ＭＳ Ｐゴシック" charset="0"/>
                  <a:cs typeface="Arial" panose="020B0604020202020204" pitchFamily="34" charset="0"/>
                </a:endParaRPr>
              </a:p>
            </p:txBody>
          </p:sp>
          <p:sp>
            <p:nvSpPr>
              <p:cNvPr id="224" name="entitlements"/>
              <p:cNvSpPr txBox="1"/>
              <p:nvPr/>
            </p:nvSpPr>
            <p:spPr>
              <a:xfrm>
                <a:off x="6547759" y="4441278"/>
                <a:ext cx="1111346" cy="164856"/>
              </a:xfrm>
              <a:prstGeom prst="rect">
                <a:avLst/>
              </a:prstGeom>
              <a:noFill/>
              <a:ln>
                <a:noFill/>
                <a:prstDash val="solid"/>
              </a:ln>
              <a:effectLst/>
            </p:spPr>
            <p:txBody>
              <a:bodyPr wrap="none" lIns="0" tIns="0" rIns="0" bIns="0" anchor="ctr"/>
              <a:lstStyle>
                <a:defPPr>
                  <a:defRPr lang="en-US"/>
                </a:defPPr>
                <a:lvl1pPr algn="r">
                  <a:lnSpc>
                    <a:spcPct val="80000"/>
                  </a:lnSpc>
                  <a:defRPr sz="900" b="1" i="0">
                    <a:solidFill>
                      <a:schemeClr val="bg2"/>
                    </a:solidFill>
                  </a:defRPr>
                </a:lvl1pPr>
              </a:lstStyle>
              <a:p>
                <a:pPr algn="l" defTabSz="822905">
                  <a:defRPr/>
                </a:pPr>
                <a:endParaRPr lang="en-US" b="0" kern="0" dirty="0">
                  <a:solidFill>
                    <a:schemeClr val="bg2">
                      <a:lumMod val="50000"/>
                    </a:schemeClr>
                  </a:solidFill>
                  <a:ea typeface="ＭＳ Ｐゴシック"/>
                  <a:cs typeface="Arial" panose="020B0604020202020204" pitchFamily="34" charset="0"/>
                </a:endParaRPr>
              </a:p>
            </p:txBody>
          </p:sp>
          <p:sp>
            <p:nvSpPr>
              <p:cNvPr id="225" name="Oval 224"/>
              <p:cNvSpPr/>
              <p:nvPr/>
            </p:nvSpPr>
            <p:spPr bwMode="auto">
              <a:xfrm rot="11465050">
                <a:off x="6194497" y="4522422"/>
                <a:ext cx="73152" cy="73152"/>
              </a:xfrm>
              <a:prstGeom prst="ellipse">
                <a:avLst/>
              </a:prstGeom>
              <a:solidFill>
                <a:schemeClr val="accent2"/>
              </a:solidFill>
              <a:ln w="19050">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1600" kern="0" dirty="0">
                  <a:solidFill>
                    <a:sysClr val="windowText" lastClr="000000"/>
                  </a:solidFill>
                  <a:ea typeface="ＭＳ Ｐゴシック" charset="0"/>
                  <a:cs typeface="Arial" panose="020B0604020202020204" pitchFamily="34" charset="0"/>
                </a:endParaRPr>
              </a:p>
            </p:txBody>
          </p:sp>
          <p:sp>
            <p:nvSpPr>
              <p:cNvPr id="226" name="Oval 225"/>
              <p:cNvSpPr/>
              <p:nvPr/>
            </p:nvSpPr>
            <p:spPr bwMode="auto">
              <a:xfrm rot="11758738">
                <a:off x="6397604" y="4455163"/>
                <a:ext cx="73152" cy="73152"/>
              </a:xfrm>
              <a:prstGeom prst="ellipse">
                <a:avLst/>
              </a:prstGeom>
              <a:solidFill>
                <a:schemeClr val="accent2"/>
              </a:solidFill>
              <a:ln w="19050">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1600" kern="0" dirty="0">
                  <a:solidFill>
                    <a:sysClr val="windowText" lastClr="000000"/>
                  </a:solidFill>
                  <a:ea typeface="ＭＳ Ｐゴシック" charset="0"/>
                  <a:cs typeface="Arial" panose="020B0604020202020204" pitchFamily="34" charset="0"/>
                </a:endParaRPr>
              </a:p>
            </p:txBody>
          </p:sp>
          <p:sp>
            <p:nvSpPr>
              <p:cNvPr id="227" name="Oval 226"/>
              <p:cNvSpPr/>
              <p:nvPr/>
            </p:nvSpPr>
            <p:spPr bwMode="auto">
              <a:xfrm rot="11758738">
                <a:off x="6514944" y="4318130"/>
                <a:ext cx="73152" cy="73152"/>
              </a:xfrm>
              <a:prstGeom prst="ellipse">
                <a:avLst/>
              </a:prstGeom>
              <a:solidFill>
                <a:schemeClr val="accent2"/>
              </a:solidFill>
              <a:ln w="19050">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1600" kern="0" dirty="0">
                  <a:solidFill>
                    <a:sysClr val="windowText" lastClr="000000"/>
                  </a:solidFill>
                  <a:ea typeface="ＭＳ Ｐゴシック" charset="0"/>
                  <a:cs typeface="Arial" panose="020B0604020202020204" pitchFamily="34" charset="0"/>
                </a:endParaRPr>
              </a:p>
            </p:txBody>
          </p:sp>
          <p:sp>
            <p:nvSpPr>
              <p:cNvPr id="228" name="Oval 227"/>
              <p:cNvSpPr/>
              <p:nvPr/>
            </p:nvSpPr>
            <p:spPr bwMode="auto">
              <a:xfrm rot="11758738">
                <a:off x="6552867" y="4130963"/>
                <a:ext cx="73152" cy="73152"/>
              </a:xfrm>
              <a:prstGeom prst="ellipse">
                <a:avLst/>
              </a:prstGeom>
              <a:solidFill>
                <a:schemeClr val="accent2"/>
              </a:solidFill>
              <a:ln w="19050">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1600" kern="0" dirty="0">
                  <a:solidFill>
                    <a:sysClr val="windowText" lastClr="000000"/>
                  </a:solidFill>
                  <a:ea typeface="ＭＳ Ｐゴシック" charset="0"/>
                  <a:cs typeface="Arial" panose="020B0604020202020204" pitchFamily="34" charset="0"/>
                </a:endParaRPr>
              </a:p>
            </p:txBody>
          </p:sp>
          <p:sp>
            <p:nvSpPr>
              <p:cNvPr id="229" name="Oval 228"/>
              <p:cNvSpPr/>
              <p:nvPr/>
            </p:nvSpPr>
            <p:spPr bwMode="auto">
              <a:xfrm rot="9841262" flipH="1">
                <a:off x="2603821" y="4474035"/>
                <a:ext cx="73152" cy="73152"/>
              </a:xfrm>
              <a:prstGeom prst="ellipse">
                <a:avLst/>
              </a:prstGeom>
              <a:solidFill>
                <a:schemeClr val="accent2"/>
              </a:solidFill>
              <a:ln w="19050">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1600" kern="0" dirty="0">
                  <a:solidFill>
                    <a:sysClr val="windowText" lastClr="000000"/>
                  </a:solidFill>
                  <a:ea typeface="ＭＳ Ｐゴシック" charset="0"/>
                  <a:cs typeface="Arial" panose="020B0604020202020204" pitchFamily="34" charset="0"/>
                </a:endParaRPr>
              </a:p>
            </p:txBody>
          </p:sp>
          <p:sp>
            <p:nvSpPr>
              <p:cNvPr id="230" name="Oval 229"/>
              <p:cNvSpPr/>
              <p:nvPr/>
            </p:nvSpPr>
            <p:spPr bwMode="auto">
              <a:xfrm rot="9841262" flipH="1">
                <a:off x="2465894" y="4332471"/>
                <a:ext cx="73152" cy="73152"/>
              </a:xfrm>
              <a:prstGeom prst="ellipse">
                <a:avLst/>
              </a:prstGeom>
              <a:solidFill>
                <a:schemeClr val="accent2"/>
              </a:solidFill>
              <a:ln w="19050">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1600" kern="0" dirty="0">
                  <a:solidFill>
                    <a:sysClr val="windowText" lastClr="000000"/>
                  </a:solidFill>
                  <a:ea typeface="ＭＳ Ｐゴシック" charset="0"/>
                  <a:cs typeface="Arial" panose="020B0604020202020204" pitchFamily="34" charset="0"/>
                </a:endParaRPr>
              </a:p>
            </p:txBody>
          </p:sp>
          <p:sp>
            <p:nvSpPr>
              <p:cNvPr id="231" name="Oval 230"/>
              <p:cNvSpPr/>
              <p:nvPr/>
            </p:nvSpPr>
            <p:spPr bwMode="auto">
              <a:xfrm rot="9841262" flipH="1">
                <a:off x="2415111" y="4130963"/>
                <a:ext cx="73152" cy="73152"/>
              </a:xfrm>
              <a:prstGeom prst="ellipse">
                <a:avLst/>
              </a:prstGeom>
              <a:solidFill>
                <a:schemeClr val="accent2"/>
              </a:solidFill>
              <a:ln w="19050">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1600" kern="0" dirty="0">
                  <a:solidFill>
                    <a:sysClr val="windowText" lastClr="000000"/>
                  </a:solidFill>
                  <a:ea typeface="ＭＳ Ｐゴシック" charset="0"/>
                  <a:cs typeface="Arial" panose="020B0604020202020204" pitchFamily="34" charset="0"/>
                </a:endParaRPr>
              </a:p>
            </p:txBody>
          </p:sp>
          <p:sp>
            <p:nvSpPr>
              <p:cNvPr id="232" name="app scanning"/>
              <p:cNvSpPr txBox="1"/>
              <p:nvPr/>
            </p:nvSpPr>
            <p:spPr>
              <a:xfrm>
                <a:off x="1634490" y="4476175"/>
                <a:ext cx="867981" cy="110800"/>
              </a:xfrm>
              <a:prstGeom prst="rect">
                <a:avLst/>
              </a:prstGeom>
              <a:noFill/>
              <a:ln>
                <a:noFill/>
                <a:prstDash val="solid"/>
              </a:ln>
              <a:effectLst/>
            </p:spPr>
            <p:txBody>
              <a:bodyPr wrap="none" lIns="0" tIns="0" rIns="0" bIns="0" anchor="ctr"/>
              <a:lstStyle>
                <a:defPPr>
                  <a:defRPr lang="en-US"/>
                </a:defPPr>
                <a:lvl1pPr lvl="0" algn="r" defTabSz="855554" fontAlgn="auto">
                  <a:lnSpc>
                    <a:spcPct val="80000"/>
                  </a:lnSpc>
                  <a:spcBef>
                    <a:spcPts val="0"/>
                  </a:spcBef>
                  <a:spcAft>
                    <a:spcPts val="0"/>
                  </a:spcAft>
                  <a:defRPr sz="900" b="0" i="0" kern="0">
                    <a:solidFill>
                      <a:schemeClr val="bg2">
                        <a:lumMod val="50000"/>
                      </a:schemeClr>
                    </a:solidFill>
                    <a:latin typeface="Arial"/>
                    <a:ea typeface="ＭＳ Ｐゴシック"/>
                    <a:cs typeface="Arial" panose="020B0604020202020204" pitchFamily="34" charset="0"/>
                  </a:defRPr>
                </a:lvl1pPr>
              </a:lstStyle>
              <a:p>
                <a:r>
                  <a:rPr lang="en-US" dirty="0"/>
                  <a:t>AppScan</a:t>
                </a:r>
              </a:p>
            </p:txBody>
          </p:sp>
          <p:sp>
            <p:nvSpPr>
              <p:cNvPr id="233" name="data monitoring"/>
              <p:cNvSpPr txBox="1"/>
              <p:nvPr/>
            </p:nvSpPr>
            <p:spPr>
              <a:xfrm>
                <a:off x="1283829" y="4077618"/>
                <a:ext cx="1089608" cy="182880"/>
              </a:xfrm>
              <a:prstGeom prst="rect">
                <a:avLst/>
              </a:prstGeom>
              <a:noFill/>
              <a:ln>
                <a:noFill/>
                <a:prstDash val="solid"/>
              </a:ln>
              <a:effectLst/>
            </p:spPr>
            <p:txBody>
              <a:bodyPr wrap="none" lIns="0" tIns="0" rIns="0" bIns="0" anchor="ctr"/>
              <a:lstStyle>
                <a:defPPr>
                  <a:defRPr lang="en-US"/>
                </a:defPPr>
                <a:lvl1pPr lvl="0" algn="r" defTabSz="855554" fontAlgn="auto">
                  <a:lnSpc>
                    <a:spcPct val="80000"/>
                  </a:lnSpc>
                  <a:spcBef>
                    <a:spcPts val="0"/>
                  </a:spcBef>
                  <a:spcAft>
                    <a:spcPts val="0"/>
                  </a:spcAft>
                  <a:defRPr sz="900" b="0" i="0" kern="0">
                    <a:solidFill>
                      <a:schemeClr val="bg2">
                        <a:lumMod val="50000"/>
                      </a:schemeClr>
                    </a:solidFill>
                    <a:latin typeface="Arial"/>
                    <a:ea typeface="ＭＳ Ｐゴシック"/>
                    <a:cs typeface="Arial" panose="020B0604020202020204" pitchFamily="34" charset="0"/>
                  </a:defRPr>
                </a:lvl1pPr>
              </a:lstStyle>
              <a:p>
                <a:r>
                  <a:rPr lang="en-US" dirty="0"/>
                  <a:t>Guardium</a:t>
                </a:r>
              </a:p>
            </p:txBody>
          </p:sp>
          <p:sp>
            <p:nvSpPr>
              <p:cNvPr id="234" name="Oval 233"/>
              <p:cNvSpPr/>
              <p:nvPr/>
            </p:nvSpPr>
            <p:spPr bwMode="auto">
              <a:xfrm rot="19494807" flipH="1" flipV="1">
                <a:off x="4866050" y="4669451"/>
                <a:ext cx="73152" cy="73152"/>
              </a:xfrm>
              <a:prstGeom prst="ellipse">
                <a:avLst/>
              </a:prstGeom>
              <a:solidFill>
                <a:schemeClr val="accent2"/>
              </a:solidFill>
              <a:ln w="19050">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1600" kern="0" dirty="0">
                  <a:solidFill>
                    <a:sysClr val="windowText" lastClr="000000"/>
                  </a:solidFill>
                  <a:ea typeface="ＭＳ Ｐゴシック" charset="0"/>
                  <a:cs typeface="Arial" panose="020B0604020202020204" pitchFamily="34" charset="0"/>
                </a:endParaRPr>
              </a:p>
            </p:txBody>
          </p:sp>
          <p:sp>
            <p:nvSpPr>
              <p:cNvPr id="235" name="data monitoring"/>
              <p:cNvSpPr txBox="1"/>
              <p:nvPr/>
            </p:nvSpPr>
            <p:spPr>
              <a:xfrm>
                <a:off x="4991280" y="4688222"/>
                <a:ext cx="1489608" cy="227815"/>
              </a:xfrm>
              <a:prstGeom prst="rect">
                <a:avLst/>
              </a:prstGeom>
              <a:solidFill>
                <a:schemeClr val="bg1"/>
              </a:solidFill>
              <a:ln>
                <a:noFill/>
                <a:prstDash val="solid"/>
              </a:ln>
              <a:effectLst/>
            </p:spPr>
            <p:txBody>
              <a:bodyPr wrap="none" lIns="0" tIns="0" rIns="0" bIns="0" anchor="ctr"/>
              <a:lstStyle>
                <a:defPPr>
                  <a:defRPr lang="en-US"/>
                </a:defPPr>
                <a:lvl1pPr algn="r">
                  <a:lnSpc>
                    <a:spcPct val="80000"/>
                  </a:lnSpc>
                  <a:defRPr sz="900" b="1" i="0">
                    <a:solidFill>
                      <a:schemeClr val="bg2"/>
                    </a:solidFill>
                  </a:defRPr>
                </a:lvl1pPr>
              </a:lstStyle>
              <a:p>
                <a:pPr algn="l" defTabSz="855554">
                  <a:lnSpc>
                    <a:spcPct val="85000"/>
                  </a:lnSpc>
                  <a:defRPr/>
                </a:pPr>
                <a:r>
                  <a:rPr lang="en-US" b="0" kern="0" dirty="0">
                    <a:solidFill>
                      <a:schemeClr val="bg2">
                        <a:lumMod val="50000"/>
                      </a:schemeClr>
                    </a:solidFill>
                    <a:latin typeface="Arial"/>
                    <a:ea typeface="ＭＳ Ｐゴシック"/>
                    <a:cs typeface="Arial" panose="020B0604020202020204" pitchFamily="34" charset="0"/>
                  </a:rPr>
                  <a:t>Cloud Security </a:t>
                </a:r>
                <a:br>
                  <a:rPr lang="en-US" b="0" kern="0" dirty="0">
                    <a:solidFill>
                      <a:schemeClr val="bg2">
                        <a:lumMod val="50000"/>
                      </a:schemeClr>
                    </a:solidFill>
                    <a:latin typeface="Arial"/>
                    <a:ea typeface="ＭＳ Ｐゴシック"/>
                    <a:cs typeface="Arial" panose="020B0604020202020204" pitchFamily="34" charset="0"/>
                  </a:rPr>
                </a:br>
                <a:r>
                  <a:rPr lang="en-US" b="0" kern="0" dirty="0">
                    <a:solidFill>
                      <a:schemeClr val="bg2">
                        <a:lumMod val="50000"/>
                      </a:schemeClr>
                    </a:solidFill>
                    <a:latin typeface="Arial"/>
                    <a:ea typeface="ＭＳ Ｐゴシック"/>
                    <a:cs typeface="Arial" panose="020B0604020202020204" pitchFamily="34" charset="0"/>
                  </a:rPr>
                  <a:t>Enforcer</a:t>
                </a:r>
              </a:p>
            </p:txBody>
          </p:sp>
          <p:sp>
            <p:nvSpPr>
              <p:cNvPr id="236" name="entitlements"/>
              <p:cNvSpPr txBox="1"/>
              <p:nvPr/>
            </p:nvSpPr>
            <p:spPr>
              <a:xfrm>
                <a:off x="6643833" y="4276915"/>
                <a:ext cx="2045782" cy="164856"/>
              </a:xfrm>
              <a:prstGeom prst="rect">
                <a:avLst/>
              </a:prstGeom>
              <a:noFill/>
              <a:ln>
                <a:noFill/>
                <a:prstDash val="solid"/>
              </a:ln>
              <a:effectLst/>
            </p:spPr>
            <p:txBody>
              <a:bodyPr wrap="none" lIns="0" tIns="0" rIns="0" bIns="0" anchor="ctr"/>
              <a:lstStyle>
                <a:defPPr>
                  <a:defRPr lang="en-US"/>
                </a:defPPr>
                <a:lvl1pPr algn="r">
                  <a:lnSpc>
                    <a:spcPct val="80000"/>
                  </a:lnSpc>
                  <a:defRPr sz="900" b="1" i="0">
                    <a:solidFill>
                      <a:schemeClr val="bg2"/>
                    </a:solidFill>
                  </a:defRPr>
                </a:lvl1pPr>
              </a:lstStyle>
              <a:p>
                <a:pPr algn="l" defTabSz="822905">
                  <a:defRPr/>
                </a:pPr>
                <a:r>
                  <a:rPr lang="en-US" b="0" kern="0" dirty="0">
                    <a:solidFill>
                      <a:schemeClr val="bg2">
                        <a:lumMod val="50000"/>
                      </a:schemeClr>
                    </a:solidFill>
                    <a:ea typeface="ＭＳ Ｐゴシック"/>
                    <a:cs typeface="Arial" panose="020B0604020202020204" pitchFamily="34" charset="0"/>
                  </a:rPr>
                  <a:t>Privileged Identity Manager</a:t>
                </a:r>
              </a:p>
            </p:txBody>
          </p:sp>
          <p:sp>
            <p:nvSpPr>
              <p:cNvPr id="237" name="ident mgt"/>
              <p:cNvSpPr txBox="1"/>
              <p:nvPr/>
            </p:nvSpPr>
            <p:spPr>
              <a:xfrm>
                <a:off x="6668656" y="4090885"/>
                <a:ext cx="2020960" cy="213785"/>
              </a:xfrm>
              <a:prstGeom prst="rect">
                <a:avLst/>
              </a:prstGeom>
              <a:noFill/>
              <a:ln>
                <a:noFill/>
                <a:prstDash val="solid"/>
              </a:ln>
              <a:effectLst/>
            </p:spPr>
            <p:txBody>
              <a:bodyPr wrap="none" lIns="0" tIns="0" rIns="0" bIns="0" anchor="ctr"/>
              <a:lstStyle>
                <a:defPPr>
                  <a:defRPr lang="en-US"/>
                </a:defPPr>
                <a:lvl1pPr algn="r">
                  <a:lnSpc>
                    <a:spcPct val="80000"/>
                  </a:lnSpc>
                  <a:defRPr sz="900" b="1" i="0">
                    <a:solidFill>
                      <a:schemeClr val="bg2"/>
                    </a:solidFill>
                  </a:defRPr>
                </a:lvl1pPr>
              </a:lstStyle>
              <a:p>
                <a:pPr algn="l" defTabSz="822905">
                  <a:defRPr/>
                </a:pPr>
                <a:r>
                  <a:rPr lang="en-US" b="0" kern="0" dirty="0">
                    <a:solidFill>
                      <a:schemeClr val="bg2">
                        <a:lumMod val="50000"/>
                      </a:schemeClr>
                    </a:solidFill>
                    <a:latin typeface="Arial"/>
                    <a:ea typeface="ＭＳ Ｐゴシック"/>
                  </a:rPr>
                  <a:t>Identity Governance and Access</a:t>
                </a:r>
              </a:p>
            </p:txBody>
          </p:sp>
          <p:sp>
            <p:nvSpPr>
              <p:cNvPr id="238" name="entitlements"/>
              <p:cNvSpPr txBox="1"/>
              <p:nvPr/>
            </p:nvSpPr>
            <p:spPr>
              <a:xfrm>
                <a:off x="6553388" y="4436581"/>
                <a:ext cx="2140749" cy="162630"/>
              </a:xfrm>
              <a:prstGeom prst="rect">
                <a:avLst/>
              </a:prstGeom>
              <a:noFill/>
              <a:ln>
                <a:noFill/>
                <a:prstDash val="solid"/>
              </a:ln>
              <a:effectLst/>
            </p:spPr>
            <p:txBody>
              <a:bodyPr wrap="none" lIns="0" tIns="0" rIns="0" bIns="0" anchor="ctr"/>
              <a:lstStyle>
                <a:defPPr>
                  <a:defRPr lang="en-US"/>
                </a:defPPr>
                <a:lvl1pPr algn="r">
                  <a:lnSpc>
                    <a:spcPct val="80000"/>
                  </a:lnSpc>
                  <a:defRPr sz="900" b="1" i="0">
                    <a:solidFill>
                      <a:schemeClr val="bg2"/>
                    </a:solidFill>
                  </a:defRPr>
                </a:lvl1pPr>
              </a:lstStyle>
              <a:p>
                <a:pPr algn="l" defTabSz="822905">
                  <a:defRPr/>
                </a:pPr>
                <a:r>
                  <a:rPr lang="en-US" b="0" kern="0" dirty="0">
                    <a:solidFill>
                      <a:schemeClr val="bg2">
                        <a:lumMod val="50000"/>
                      </a:schemeClr>
                    </a:solidFill>
                    <a:ea typeface="ＭＳ Ｐゴシック"/>
                    <a:cs typeface="Arial" panose="020B0604020202020204" pitchFamily="34" charset="0"/>
                  </a:rPr>
                  <a:t>Cloud Identity Service</a:t>
                </a:r>
              </a:p>
            </p:txBody>
          </p:sp>
          <p:sp>
            <p:nvSpPr>
              <p:cNvPr id="239" name="app scanning"/>
              <p:cNvSpPr txBox="1"/>
              <p:nvPr/>
            </p:nvSpPr>
            <p:spPr>
              <a:xfrm>
                <a:off x="1514835" y="4298032"/>
                <a:ext cx="894063" cy="110800"/>
              </a:xfrm>
              <a:prstGeom prst="rect">
                <a:avLst/>
              </a:prstGeom>
              <a:noFill/>
              <a:ln>
                <a:noFill/>
                <a:prstDash val="solid"/>
              </a:ln>
              <a:effectLst/>
            </p:spPr>
            <p:txBody>
              <a:bodyPr wrap="none" lIns="0" tIns="0" rIns="0" bIns="0" anchor="ctr"/>
              <a:lstStyle>
                <a:defPPr>
                  <a:defRPr lang="en-US"/>
                </a:defPPr>
                <a:lvl1pPr lvl="0" algn="r" defTabSz="855554" fontAlgn="auto">
                  <a:lnSpc>
                    <a:spcPct val="80000"/>
                  </a:lnSpc>
                  <a:spcBef>
                    <a:spcPts val="0"/>
                  </a:spcBef>
                  <a:spcAft>
                    <a:spcPts val="0"/>
                  </a:spcAft>
                  <a:defRPr sz="900" b="0" i="0" kern="0">
                    <a:solidFill>
                      <a:schemeClr val="bg2">
                        <a:lumMod val="50000"/>
                      </a:schemeClr>
                    </a:solidFill>
                    <a:latin typeface="Arial"/>
                    <a:ea typeface="ＭＳ Ｐゴシック"/>
                    <a:cs typeface="Arial" panose="020B0604020202020204" pitchFamily="34" charset="0"/>
                  </a:defRPr>
                </a:lvl1pPr>
              </a:lstStyle>
              <a:p>
                <a:r>
                  <a:rPr lang="en-US" dirty="0"/>
                  <a:t>Key Manager</a:t>
                </a:r>
              </a:p>
            </p:txBody>
          </p:sp>
          <p:sp>
            <p:nvSpPr>
              <p:cNvPr id="240" name="entitlements"/>
              <p:cNvSpPr txBox="1"/>
              <p:nvPr/>
            </p:nvSpPr>
            <p:spPr>
              <a:xfrm>
                <a:off x="6296964" y="4577885"/>
                <a:ext cx="2162944" cy="164856"/>
              </a:xfrm>
              <a:prstGeom prst="rect">
                <a:avLst/>
              </a:prstGeom>
              <a:noFill/>
              <a:ln>
                <a:noFill/>
                <a:prstDash val="solid"/>
              </a:ln>
              <a:effectLst/>
            </p:spPr>
            <p:txBody>
              <a:bodyPr wrap="none" lIns="0" tIns="0" rIns="0" bIns="0" anchor="ctr"/>
              <a:lstStyle>
                <a:defPPr>
                  <a:defRPr lang="en-US"/>
                </a:defPPr>
                <a:lvl1pPr algn="r">
                  <a:lnSpc>
                    <a:spcPct val="80000"/>
                  </a:lnSpc>
                  <a:defRPr sz="900" b="1" i="0">
                    <a:solidFill>
                      <a:schemeClr val="bg2"/>
                    </a:solidFill>
                  </a:defRPr>
                </a:lvl1pPr>
              </a:lstStyle>
              <a:p>
                <a:pPr algn="l" defTabSz="822905">
                  <a:defRPr/>
                </a:pPr>
                <a:r>
                  <a:rPr lang="en-US" b="0" kern="0" dirty="0">
                    <a:solidFill>
                      <a:schemeClr val="bg2">
                        <a:lumMod val="50000"/>
                      </a:schemeClr>
                    </a:solidFill>
                    <a:ea typeface="ＭＳ Ｐゴシック"/>
                    <a:cs typeface="Arial" panose="020B0604020202020204" pitchFamily="34" charset="0"/>
                  </a:rPr>
                  <a:t>zSecure</a:t>
                </a:r>
              </a:p>
            </p:txBody>
          </p:sp>
          <p:sp>
            <p:nvSpPr>
              <p:cNvPr id="241" name="patching"/>
              <p:cNvSpPr txBox="1"/>
              <p:nvPr/>
            </p:nvSpPr>
            <p:spPr>
              <a:xfrm>
                <a:off x="7705014" y="2758872"/>
                <a:ext cx="981786" cy="124650"/>
              </a:xfrm>
              <a:prstGeom prst="rect">
                <a:avLst/>
              </a:prstGeom>
              <a:noFill/>
              <a:ln>
                <a:noFill/>
                <a:prstDash val="solid"/>
              </a:ln>
              <a:effectLst/>
            </p:spPr>
            <p:txBody>
              <a:bodyPr wrap="square" lIns="0" tIns="0" rIns="0" bIns="0" anchor="ctr">
                <a:spAutoFit/>
              </a:bodyPr>
              <a:lstStyle>
                <a:defPPr>
                  <a:defRPr lang="en-US"/>
                </a:defPPr>
                <a:lvl1pPr algn="r">
                  <a:lnSpc>
                    <a:spcPct val="80000"/>
                  </a:lnSpc>
                  <a:defRPr sz="900" b="1" i="0">
                    <a:solidFill>
                      <a:schemeClr val="bg2"/>
                    </a:solidFill>
                  </a:defRPr>
                </a:lvl1pPr>
              </a:lstStyle>
              <a:p>
                <a:pPr algn="l" defTabSz="822905">
                  <a:lnSpc>
                    <a:spcPct val="90000"/>
                  </a:lnSpc>
                  <a:defRPr/>
                </a:pPr>
                <a:r>
                  <a:rPr lang="en-US" b="0" kern="0" spc="-36" dirty="0">
                    <a:solidFill>
                      <a:schemeClr val="bg2">
                        <a:lumMod val="50000"/>
                      </a:schemeClr>
                    </a:solidFill>
                    <a:ea typeface="ＭＳ Ｐゴシック"/>
                    <a:cs typeface="Arial" panose="020B0604020202020204" pitchFamily="34" charset="0"/>
                  </a:rPr>
                  <a:t>Trusteer Pinpoint</a:t>
                </a:r>
              </a:p>
            </p:txBody>
          </p:sp>
        </p:grpSp>
      </p:grpSp>
      <p:grpSp>
        <p:nvGrpSpPr>
          <p:cNvPr id="20" name="Group 19"/>
          <p:cNvGrpSpPr/>
          <p:nvPr/>
        </p:nvGrpSpPr>
        <p:grpSpPr>
          <a:xfrm>
            <a:off x="2121996" y="1506812"/>
            <a:ext cx="6562624" cy="3199751"/>
            <a:chOff x="2121996" y="935311"/>
            <a:chExt cx="6562624" cy="3199751"/>
          </a:xfrm>
        </p:grpSpPr>
        <p:pic>
          <p:nvPicPr>
            <p:cNvPr id="19" name="Picture 18"/>
            <p:cNvPicPr>
              <a:picLocks noChangeAspect="1"/>
            </p:cNvPicPr>
            <p:nvPr/>
          </p:nvPicPr>
          <p:blipFill>
            <a:blip r:embed="rId6"/>
            <a:stretch>
              <a:fillRect/>
            </a:stretch>
          </p:blipFill>
          <p:spPr>
            <a:xfrm>
              <a:off x="2382919" y="1069028"/>
              <a:ext cx="4266847" cy="3066034"/>
            </a:xfrm>
            <a:prstGeom prst="rect">
              <a:avLst/>
            </a:prstGeom>
          </p:spPr>
        </p:pic>
        <p:grpSp>
          <p:nvGrpSpPr>
            <p:cNvPr id="244" name="Group 243"/>
            <p:cNvGrpSpPr/>
            <p:nvPr/>
          </p:nvGrpSpPr>
          <p:grpSpPr>
            <a:xfrm>
              <a:off x="2121996" y="935311"/>
              <a:ext cx="6562624" cy="2076962"/>
              <a:chOff x="2124176" y="903507"/>
              <a:chExt cx="6562624" cy="2076962"/>
            </a:xfrm>
          </p:grpSpPr>
          <p:sp>
            <p:nvSpPr>
              <p:cNvPr id="245" name="vuln assess"/>
              <p:cNvSpPr txBox="1"/>
              <p:nvPr/>
            </p:nvSpPr>
            <p:spPr>
              <a:xfrm>
                <a:off x="2420900" y="2824946"/>
                <a:ext cx="1737360" cy="137910"/>
              </a:xfrm>
              <a:prstGeom prst="roundRect">
                <a:avLst/>
              </a:prstGeom>
              <a:noFill/>
              <a:ln>
                <a:noFill/>
                <a:prstDash val="solid"/>
              </a:ln>
              <a:effectLst/>
            </p:spPr>
            <p:txBody>
              <a:bodyPr wrap="square" lIns="0" tIns="0" rIns="0" bIns="0" anchor="ctr">
                <a:spAutoFit/>
              </a:bodyPr>
              <a:lstStyle>
                <a:defPPr>
                  <a:defRPr lang="en-US"/>
                </a:defPPr>
                <a:lvl1pPr marL="0" marR="0" lvl="0" indent="0" defTabSz="822905" eaLnBrk="1" fontAlgn="auto" latinLnBrk="0" hangingPunct="1">
                  <a:lnSpc>
                    <a:spcPct val="90000"/>
                  </a:lnSpc>
                  <a:spcBef>
                    <a:spcPts val="0"/>
                  </a:spcBef>
                  <a:spcAft>
                    <a:spcPts val="0"/>
                  </a:spcAft>
                  <a:buClrTx/>
                  <a:buSzTx/>
                  <a:buFontTx/>
                  <a:buNone/>
                  <a:tabLst/>
                  <a:defRPr sz="900" b="0" i="0" kern="0" spc="-36">
                    <a:solidFill>
                      <a:schemeClr val="bg2">
                        <a:lumMod val="50000"/>
                      </a:schemeClr>
                    </a:solidFill>
                    <a:ea typeface="ＭＳ Ｐゴシック"/>
                    <a:cs typeface="Arial" panose="020B0604020202020204" pitchFamily="34" charset="0"/>
                  </a:defRPr>
                </a:lvl1pPr>
              </a:lstStyle>
              <a:p>
                <a:pPr algn="r"/>
                <a:r>
                  <a:rPr lang="en-US" dirty="0"/>
                  <a:t>QRadar Vulnerability Manager</a:t>
                </a:r>
              </a:p>
            </p:txBody>
          </p:sp>
          <p:sp>
            <p:nvSpPr>
              <p:cNvPr id="246" name="threat research"/>
              <p:cNvSpPr txBox="1"/>
              <p:nvPr/>
            </p:nvSpPr>
            <p:spPr>
              <a:xfrm>
                <a:off x="4993558" y="2838206"/>
                <a:ext cx="1496013" cy="124650"/>
              </a:xfrm>
              <a:prstGeom prst="rect">
                <a:avLst/>
              </a:prstGeom>
              <a:noFill/>
              <a:ln>
                <a:noFill/>
                <a:prstDash val="solid"/>
              </a:ln>
              <a:effectLst/>
            </p:spPr>
            <p:txBody>
              <a:bodyPr wrap="square" lIns="0" tIns="0" rIns="0" bIns="0" anchor="ctr">
                <a:spAutoFit/>
              </a:bodyPr>
              <a:lstStyle>
                <a:defPPr>
                  <a:defRPr lang="en-US"/>
                </a:defPPr>
                <a:lvl1pPr marL="0" marR="0" lvl="0" indent="0" defTabSz="822905" eaLnBrk="1" fontAlgn="auto" latinLnBrk="0" hangingPunct="1">
                  <a:lnSpc>
                    <a:spcPct val="90000"/>
                  </a:lnSpc>
                  <a:spcBef>
                    <a:spcPts val="0"/>
                  </a:spcBef>
                  <a:spcAft>
                    <a:spcPts val="0"/>
                  </a:spcAft>
                  <a:buClrTx/>
                  <a:buSzTx/>
                  <a:buFontTx/>
                  <a:buNone/>
                  <a:tabLst/>
                  <a:defRPr sz="900" b="0" i="0" kern="0" spc="-36">
                    <a:solidFill>
                      <a:schemeClr val="bg2">
                        <a:lumMod val="50000"/>
                      </a:schemeClr>
                    </a:solidFill>
                    <a:ea typeface="ＭＳ Ｐゴシック"/>
                    <a:cs typeface="Arial" panose="020B0604020202020204" pitchFamily="34" charset="0"/>
                  </a:defRPr>
                </a:lvl1pPr>
              </a:lstStyle>
              <a:p>
                <a:r>
                  <a:rPr lang="en-US" dirty="0"/>
                  <a:t>Resilient Incident Response</a:t>
                </a:r>
              </a:p>
            </p:txBody>
          </p:sp>
          <p:sp>
            <p:nvSpPr>
              <p:cNvPr id="247" name="data monitoring"/>
              <p:cNvSpPr txBox="1"/>
              <p:nvPr/>
            </p:nvSpPr>
            <p:spPr>
              <a:xfrm>
                <a:off x="3897271" y="903507"/>
                <a:ext cx="1349458" cy="182880"/>
              </a:xfrm>
              <a:prstGeom prst="rect">
                <a:avLst/>
              </a:prstGeom>
              <a:noFill/>
              <a:ln>
                <a:noFill/>
                <a:prstDash val="solid"/>
              </a:ln>
              <a:effectLst/>
            </p:spPr>
            <p:txBody>
              <a:bodyPr wrap="none" lIns="0" tIns="0" rIns="0" bIns="0" anchor="ctr"/>
              <a:lstStyle>
                <a:defPPr>
                  <a:defRPr lang="en-US"/>
                </a:defPPr>
                <a:lvl1pPr algn="r">
                  <a:lnSpc>
                    <a:spcPct val="80000"/>
                  </a:lnSpc>
                  <a:defRPr sz="900" b="1" i="0">
                    <a:solidFill>
                      <a:schemeClr val="bg2"/>
                    </a:solidFill>
                  </a:defRPr>
                </a:lvl1pPr>
              </a:lstStyle>
              <a:p>
                <a:pPr algn="ctr" defTabSz="855554">
                  <a:defRPr/>
                </a:pPr>
                <a:r>
                  <a:rPr lang="en-US" b="0" kern="0" dirty="0">
                    <a:solidFill>
                      <a:schemeClr val="bg2">
                        <a:lumMod val="50000"/>
                      </a:schemeClr>
                    </a:solidFill>
                    <a:latin typeface="Arial"/>
                    <a:ea typeface="ＭＳ Ｐゴシック"/>
                    <a:cs typeface="Arial" panose="020B0604020202020204" pitchFamily="34" charset="0"/>
                  </a:rPr>
                  <a:t>X-Force Exchange</a:t>
                </a:r>
              </a:p>
            </p:txBody>
          </p:sp>
          <p:sp>
            <p:nvSpPr>
              <p:cNvPr id="248" name="antivirus"/>
              <p:cNvSpPr txBox="1"/>
              <p:nvPr/>
            </p:nvSpPr>
            <p:spPr>
              <a:xfrm>
                <a:off x="6674031" y="1757871"/>
                <a:ext cx="2012769" cy="110800"/>
              </a:xfrm>
              <a:prstGeom prst="rect">
                <a:avLst/>
              </a:prstGeom>
              <a:noFill/>
              <a:ln>
                <a:noFill/>
                <a:prstDash val="solid"/>
              </a:ln>
              <a:effectLst/>
            </p:spPr>
            <p:txBody>
              <a:bodyPr wrap="square" lIns="0" tIns="0" rIns="0" bIns="0" anchor="ctr">
                <a:spAutoFit/>
              </a:bodyPr>
              <a:lstStyle>
                <a:defPPr>
                  <a:defRPr lang="en-US"/>
                </a:defPPr>
                <a:lvl1pPr lvl="0" defTabSz="822905" fontAlgn="auto">
                  <a:lnSpc>
                    <a:spcPct val="80000"/>
                  </a:lnSpc>
                  <a:spcBef>
                    <a:spcPts val="0"/>
                  </a:spcBef>
                  <a:spcAft>
                    <a:spcPts val="0"/>
                  </a:spcAft>
                  <a:defRPr sz="900" b="0" i="0" kern="0">
                    <a:solidFill>
                      <a:schemeClr val="bg2">
                        <a:lumMod val="50000"/>
                      </a:schemeClr>
                    </a:solidFill>
                    <a:latin typeface="Arial"/>
                    <a:ea typeface="ＭＳ Ｐゴシック"/>
                  </a:defRPr>
                </a:lvl1pPr>
              </a:lstStyle>
              <a:p>
                <a:r>
                  <a:rPr lang="en-US" dirty="0"/>
                  <a:t>QRadar Incident Forensics</a:t>
                </a:r>
              </a:p>
            </p:txBody>
          </p:sp>
          <p:sp>
            <p:nvSpPr>
              <p:cNvPr id="249" name="Oval 248"/>
              <p:cNvSpPr/>
              <p:nvPr/>
            </p:nvSpPr>
            <p:spPr bwMode="auto">
              <a:xfrm rot="20280162">
                <a:off x="4537142" y="1059947"/>
                <a:ext cx="73152" cy="73152"/>
              </a:xfrm>
              <a:prstGeom prst="ellipse">
                <a:avLst/>
              </a:prstGeom>
              <a:solidFill>
                <a:schemeClr val="accent2"/>
              </a:solidFill>
              <a:ln w="19050">
                <a:noFill/>
              </a:ln>
              <a:effectLst/>
              <a:ex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defTabSz="914400">
                  <a:defRPr/>
                </a:pPr>
                <a:endParaRPr lang="en-US" sz="1600" kern="0" dirty="0">
                  <a:solidFill>
                    <a:sysClr val="windowText" lastClr="000000"/>
                  </a:solidFill>
                  <a:ea typeface="ＭＳ Ｐゴシック" charset="0"/>
                  <a:cs typeface="Arial" panose="020B0604020202020204" pitchFamily="34" charset="0"/>
                </a:endParaRPr>
              </a:p>
            </p:txBody>
          </p:sp>
          <p:sp>
            <p:nvSpPr>
              <p:cNvPr id="250" name="Oval 249"/>
              <p:cNvSpPr/>
              <p:nvPr/>
            </p:nvSpPr>
            <p:spPr bwMode="auto">
              <a:xfrm rot="14375727" flipH="1">
                <a:off x="2492504" y="1582539"/>
                <a:ext cx="73152" cy="73152"/>
              </a:xfrm>
              <a:prstGeom prst="ellipse">
                <a:avLst/>
              </a:prstGeom>
              <a:solidFill>
                <a:schemeClr val="accent2"/>
              </a:solidFill>
              <a:ln w="19050">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1600" kern="0" dirty="0">
                  <a:solidFill>
                    <a:sysClr val="windowText" lastClr="000000"/>
                  </a:solidFill>
                  <a:ea typeface="ＭＳ Ｐゴシック" charset="0"/>
                  <a:cs typeface="Arial" panose="020B0604020202020204" pitchFamily="34" charset="0"/>
                </a:endParaRPr>
              </a:p>
            </p:txBody>
          </p:sp>
          <p:sp>
            <p:nvSpPr>
              <p:cNvPr id="251" name="Oval 250"/>
              <p:cNvSpPr/>
              <p:nvPr/>
            </p:nvSpPr>
            <p:spPr bwMode="auto">
              <a:xfrm rot="7224273">
                <a:off x="6461285" y="1582539"/>
                <a:ext cx="73152" cy="73152"/>
              </a:xfrm>
              <a:prstGeom prst="ellipse">
                <a:avLst/>
              </a:prstGeom>
              <a:solidFill>
                <a:schemeClr val="accent2"/>
              </a:solidFill>
              <a:ln w="19050">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1600" kern="0" dirty="0">
                  <a:solidFill>
                    <a:sysClr val="windowText" lastClr="000000"/>
                  </a:solidFill>
                  <a:ea typeface="ＭＳ Ｐゴシック" charset="0"/>
                  <a:cs typeface="Arial" panose="020B0604020202020204" pitchFamily="34" charset="0"/>
                </a:endParaRPr>
              </a:p>
            </p:txBody>
          </p:sp>
          <p:sp>
            <p:nvSpPr>
              <p:cNvPr id="252" name="Oval 251"/>
              <p:cNvSpPr/>
              <p:nvPr/>
            </p:nvSpPr>
            <p:spPr bwMode="auto">
              <a:xfrm rot="7224273">
                <a:off x="6556952" y="1771268"/>
                <a:ext cx="73152" cy="73152"/>
              </a:xfrm>
              <a:prstGeom prst="ellipse">
                <a:avLst/>
              </a:prstGeom>
              <a:solidFill>
                <a:schemeClr val="accent2"/>
              </a:solidFill>
              <a:ln w="19050">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1600" kern="0" dirty="0">
                  <a:solidFill>
                    <a:sysClr val="windowText" lastClr="000000"/>
                  </a:solidFill>
                  <a:ea typeface="ＭＳ Ｐゴシック" charset="0"/>
                  <a:cs typeface="Arial" panose="020B0604020202020204" pitchFamily="34" charset="0"/>
                </a:endParaRPr>
              </a:p>
            </p:txBody>
          </p:sp>
          <p:sp>
            <p:nvSpPr>
              <p:cNvPr id="253" name="TextBox 252"/>
              <p:cNvSpPr txBox="1"/>
              <p:nvPr/>
            </p:nvSpPr>
            <p:spPr>
              <a:xfrm>
                <a:off x="3751890" y="2014809"/>
                <a:ext cx="1652448" cy="331796"/>
              </a:xfrm>
              <a:prstGeom prst="rect">
                <a:avLst/>
              </a:prstGeom>
              <a:solidFill>
                <a:srgbClr val="FFFFFF"/>
              </a:solidFill>
              <a:ln>
                <a:noFill/>
              </a:ln>
              <a:effectLst/>
            </p:spPr>
            <p:txBody>
              <a:bodyPr wrap="none" lIns="0" tIns="0" rIns="0" bIns="0" rtlCol="0" anchor="ctr" anchorCtr="0">
                <a:noAutofit/>
              </a:bodyPr>
              <a:lstStyle/>
              <a:p>
                <a:pPr algn="ctr">
                  <a:lnSpc>
                    <a:spcPct val="90000"/>
                  </a:lnSpc>
                </a:pPr>
                <a:r>
                  <a:rPr lang="en-US" b="1" dirty="0">
                    <a:solidFill>
                      <a:schemeClr val="accent1"/>
                    </a:solidFill>
                  </a:rPr>
                  <a:t>SECURITY OPERATIONS</a:t>
                </a:r>
                <a:br>
                  <a:rPr lang="en-US" b="1" dirty="0">
                    <a:solidFill>
                      <a:schemeClr val="accent1"/>
                    </a:solidFill>
                  </a:rPr>
                </a:br>
                <a:r>
                  <a:rPr lang="en-US" b="1" dirty="0">
                    <a:solidFill>
                      <a:schemeClr val="accent1"/>
                    </a:solidFill>
                  </a:rPr>
                  <a:t>AND RESPONSE</a:t>
                </a:r>
              </a:p>
            </p:txBody>
          </p:sp>
          <p:sp>
            <p:nvSpPr>
              <p:cNvPr id="254" name="Oval 253"/>
              <p:cNvSpPr/>
              <p:nvPr/>
            </p:nvSpPr>
            <p:spPr bwMode="auto">
              <a:xfrm rot="2654552" flipH="1">
                <a:off x="4195121" y="2907317"/>
                <a:ext cx="73152" cy="73152"/>
              </a:xfrm>
              <a:prstGeom prst="ellipse">
                <a:avLst/>
              </a:prstGeom>
              <a:solidFill>
                <a:schemeClr val="accent2"/>
              </a:solidFill>
              <a:ln w="19050">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1600" kern="0" dirty="0">
                  <a:solidFill>
                    <a:sysClr val="windowText" lastClr="000000"/>
                  </a:solidFill>
                  <a:ea typeface="ＭＳ Ｐゴシック" charset="0"/>
                  <a:cs typeface="Arial" panose="020B0604020202020204" pitchFamily="34" charset="0"/>
                </a:endParaRPr>
              </a:p>
            </p:txBody>
          </p:sp>
          <p:sp>
            <p:nvSpPr>
              <p:cNvPr id="255" name="Oval 254"/>
              <p:cNvSpPr/>
              <p:nvPr/>
            </p:nvSpPr>
            <p:spPr bwMode="auto">
              <a:xfrm rot="2654552" flipH="1">
                <a:off x="4888407" y="2907317"/>
                <a:ext cx="73152" cy="73152"/>
              </a:xfrm>
              <a:prstGeom prst="ellipse">
                <a:avLst/>
              </a:prstGeom>
              <a:solidFill>
                <a:schemeClr val="accent2"/>
              </a:solidFill>
              <a:ln w="19050">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400">
                  <a:defRPr/>
                </a:pPr>
                <a:endParaRPr lang="en-US" sz="1600" kern="0" dirty="0">
                  <a:solidFill>
                    <a:sysClr val="windowText" lastClr="000000"/>
                  </a:solidFill>
                  <a:ea typeface="ＭＳ Ｐゴシック" charset="0"/>
                  <a:cs typeface="Arial" panose="020B0604020202020204" pitchFamily="34" charset="0"/>
                </a:endParaRPr>
              </a:p>
            </p:txBody>
          </p:sp>
          <p:sp>
            <p:nvSpPr>
              <p:cNvPr id="258" name="Oval 257"/>
              <p:cNvSpPr/>
              <p:nvPr/>
            </p:nvSpPr>
            <p:spPr bwMode="auto">
              <a:xfrm rot="20280162">
                <a:off x="4389293" y="2672246"/>
                <a:ext cx="73152" cy="73152"/>
              </a:xfrm>
              <a:prstGeom prst="ellipse">
                <a:avLst/>
              </a:prstGeom>
              <a:solidFill>
                <a:schemeClr val="accent2"/>
              </a:solidFill>
              <a:ln w="19050">
                <a:noFill/>
              </a:ln>
              <a:effectLst/>
              <a:ex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defTabSz="914400">
                  <a:defRPr/>
                </a:pPr>
                <a:endParaRPr lang="en-US" sz="1600" kern="0" dirty="0">
                  <a:solidFill>
                    <a:sysClr val="windowText" lastClr="000000"/>
                  </a:solidFill>
                  <a:ea typeface="ＭＳ Ｐゴシック" charset="0"/>
                  <a:cs typeface="Arial" panose="020B0604020202020204" pitchFamily="34" charset="0"/>
                </a:endParaRPr>
              </a:p>
            </p:txBody>
          </p:sp>
          <p:sp>
            <p:nvSpPr>
              <p:cNvPr id="259" name="Oval 258"/>
              <p:cNvSpPr/>
              <p:nvPr/>
            </p:nvSpPr>
            <p:spPr bwMode="auto">
              <a:xfrm rot="20280162">
                <a:off x="4682744" y="2672246"/>
                <a:ext cx="73152" cy="73152"/>
              </a:xfrm>
              <a:prstGeom prst="ellipse">
                <a:avLst/>
              </a:prstGeom>
              <a:solidFill>
                <a:schemeClr val="accent2"/>
              </a:solidFill>
              <a:ln w="19050">
                <a:noFill/>
              </a:ln>
              <a:effectLst/>
              <a:ex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defTabSz="914400">
                  <a:defRPr/>
                </a:pPr>
                <a:endParaRPr lang="en-US" sz="1600" kern="0" dirty="0">
                  <a:solidFill>
                    <a:sysClr val="windowText" lastClr="000000"/>
                  </a:solidFill>
                  <a:ea typeface="ＭＳ Ｐゴシック" charset="0"/>
                  <a:cs typeface="Arial" panose="020B0604020202020204" pitchFamily="34" charset="0"/>
                </a:endParaRPr>
              </a:p>
            </p:txBody>
          </p:sp>
          <p:sp>
            <p:nvSpPr>
              <p:cNvPr id="260" name="device mgt"/>
              <p:cNvSpPr txBox="1"/>
              <p:nvPr/>
            </p:nvSpPr>
            <p:spPr>
              <a:xfrm>
                <a:off x="2124176" y="1567683"/>
                <a:ext cx="292902" cy="110800"/>
              </a:xfrm>
              <a:prstGeom prst="rect">
                <a:avLst/>
              </a:prstGeom>
              <a:noFill/>
              <a:ln>
                <a:noFill/>
                <a:prstDash val="solid"/>
              </a:ln>
              <a:effectLst/>
            </p:spPr>
            <p:txBody>
              <a:bodyPr wrap="none" lIns="0" tIns="0" rIns="0" bIns="0" anchor="ctr">
                <a:spAutoFit/>
              </a:bodyPr>
              <a:lstStyle>
                <a:defPPr>
                  <a:defRPr lang="en-US"/>
                </a:defPPr>
                <a:lvl1pPr algn="r">
                  <a:lnSpc>
                    <a:spcPct val="80000"/>
                  </a:lnSpc>
                  <a:defRPr sz="900" b="1" i="0">
                    <a:solidFill>
                      <a:schemeClr val="bg2"/>
                    </a:solidFill>
                  </a:defRPr>
                </a:lvl1pPr>
              </a:lstStyle>
              <a:p>
                <a:pPr defTabSz="855554">
                  <a:defRPr/>
                </a:pPr>
                <a:r>
                  <a:rPr lang="en-US" b="0" kern="0" spc="-36" dirty="0">
                    <a:solidFill>
                      <a:schemeClr val="bg2">
                        <a:lumMod val="50000"/>
                      </a:schemeClr>
                    </a:solidFill>
                    <a:latin typeface="Arial"/>
                    <a:ea typeface="ＭＳ Ｐゴシック"/>
                    <a:cs typeface="Arial" panose="020B0604020202020204" pitchFamily="34" charset="0"/>
                  </a:rPr>
                  <a:t>BigFix</a:t>
                </a:r>
              </a:p>
            </p:txBody>
          </p:sp>
          <p:sp>
            <p:nvSpPr>
              <p:cNvPr id="261" name="patching"/>
              <p:cNvSpPr txBox="1"/>
              <p:nvPr/>
            </p:nvSpPr>
            <p:spPr>
              <a:xfrm>
                <a:off x="6610172" y="1567683"/>
                <a:ext cx="2075680" cy="110800"/>
              </a:xfrm>
              <a:prstGeom prst="rect">
                <a:avLst/>
              </a:prstGeom>
              <a:noFill/>
              <a:ln>
                <a:noFill/>
                <a:prstDash val="solid"/>
              </a:ln>
              <a:effectLst/>
            </p:spPr>
            <p:txBody>
              <a:bodyPr wrap="square" lIns="0" tIns="0" rIns="0" bIns="0" anchor="ctr">
                <a:spAutoFit/>
              </a:bodyPr>
              <a:lstStyle>
                <a:defPPr>
                  <a:defRPr lang="en-US"/>
                </a:defPPr>
                <a:lvl1pPr lvl="0" defTabSz="822905" fontAlgn="auto">
                  <a:lnSpc>
                    <a:spcPct val="80000"/>
                  </a:lnSpc>
                  <a:spcBef>
                    <a:spcPts val="0"/>
                  </a:spcBef>
                  <a:spcAft>
                    <a:spcPts val="0"/>
                  </a:spcAft>
                  <a:defRPr sz="900" b="0" i="0" kern="0">
                    <a:solidFill>
                      <a:schemeClr val="bg2">
                        <a:lumMod val="50000"/>
                      </a:schemeClr>
                    </a:solidFill>
                    <a:latin typeface="Arial"/>
                    <a:ea typeface="ＭＳ Ｐゴシック"/>
                  </a:defRPr>
                </a:lvl1pPr>
              </a:lstStyle>
              <a:p>
                <a:r>
                  <a:rPr lang="en-US" dirty="0"/>
                  <a:t>Network Protection XGS</a:t>
                </a:r>
              </a:p>
            </p:txBody>
          </p:sp>
          <p:sp>
            <p:nvSpPr>
              <p:cNvPr id="262" name="Rectangle 261"/>
              <p:cNvSpPr/>
              <p:nvPr/>
            </p:nvSpPr>
            <p:spPr>
              <a:xfrm>
                <a:off x="3647396" y="2539226"/>
                <a:ext cx="608373" cy="137910"/>
              </a:xfrm>
              <a:prstGeom prst="rect">
                <a:avLst/>
              </a:prstGeom>
              <a:solidFill>
                <a:srgbClr val="FFFFFF">
                  <a:alpha val="85098"/>
                </a:srgbClr>
              </a:solidFill>
              <a:ln w="19050" cap="flat" cmpd="sng" algn="ctr">
                <a:noFill/>
                <a:prstDash val="solid"/>
              </a:ln>
              <a:effectLst/>
            </p:spPr>
            <p:txBody>
              <a:bodyPr rtlCol="0" anchor="ctr"/>
              <a:lstStyle/>
              <a:p>
                <a:pPr algn="ctr" defTabSz="914400"/>
                <a:endParaRPr lang="en-US" sz="1400" kern="0" dirty="0">
                  <a:solidFill>
                    <a:schemeClr val="bg1"/>
                  </a:solidFill>
                  <a:cs typeface="Arial" panose="020B0604020202020204" pitchFamily="34" charset="0"/>
                </a:endParaRPr>
              </a:p>
            </p:txBody>
          </p:sp>
          <p:sp>
            <p:nvSpPr>
              <p:cNvPr id="263" name="Rectangle 262"/>
              <p:cNvSpPr/>
              <p:nvPr/>
            </p:nvSpPr>
            <p:spPr>
              <a:xfrm>
                <a:off x="4846423" y="2539226"/>
                <a:ext cx="912130" cy="137910"/>
              </a:xfrm>
              <a:prstGeom prst="rect">
                <a:avLst/>
              </a:prstGeom>
              <a:solidFill>
                <a:srgbClr val="FFFFFF">
                  <a:alpha val="85098"/>
                </a:srgbClr>
              </a:solidFill>
              <a:ln w="19050" cap="flat" cmpd="sng" algn="ctr">
                <a:noFill/>
                <a:prstDash val="solid"/>
              </a:ln>
              <a:effectLst/>
            </p:spPr>
            <p:txBody>
              <a:bodyPr rtlCol="0" anchor="ctr"/>
              <a:lstStyle/>
              <a:p>
                <a:pPr algn="ctr" defTabSz="914400"/>
                <a:endParaRPr lang="en-US" sz="1400" kern="0" dirty="0">
                  <a:solidFill>
                    <a:schemeClr val="bg1"/>
                  </a:solidFill>
                  <a:cs typeface="Arial" panose="020B0604020202020204" pitchFamily="34" charset="0"/>
                </a:endParaRPr>
              </a:p>
            </p:txBody>
          </p:sp>
          <p:sp>
            <p:nvSpPr>
              <p:cNvPr id="264" name="log and flow"/>
              <p:cNvSpPr txBox="1"/>
              <p:nvPr/>
            </p:nvSpPr>
            <p:spPr>
              <a:xfrm>
                <a:off x="2999782" y="2544166"/>
                <a:ext cx="1380298" cy="137910"/>
              </a:xfrm>
              <a:prstGeom prst="roundRect">
                <a:avLst/>
              </a:prstGeom>
              <a:noFill/>
              <a:ln>
                <a:noFill/>
                <a:prstDash val="solid"/>
              </a:ln>
              <a:effectLst/>
            </p:spPr>
            <p:txBody>
              <a:bodyPr wrap="square" lIns="0" tIns="0" rIns="0" bIns="0" anchor="ctr">
                <a:spAutoFit/>
              </a:bodyPr>
              <a:lstStyle>
                <a:defPPr>
                  <a:defRPr lang="en-US"/>
                </a:defPPr>
                <a:lvl1pPr marL="0" marR="0" lvl="0" indent="0" defTabSz="822905" eaLnBrk="1" fontAlgn="auto" latinLnBrk="0" hangingPunct="1">
                  <a:lnSpc>
                    <a:spcPct val="90000"/>
                  </a:lnSpc>
                  <a:spcBef>
                    <a:spcPts val="0"/>
                  </a:spcBef>
                  <a:spcAft>
                    <a:spcPts val="0"/>
                  </a:spcAft>
                  <a:buClrTx/>
                  <a:buSzTx/>
                  <a:buFontTx/>
                  <a:buNone/>
                  <a:tabLst/>
                  <a:defRPr sz="900" b="0" i="0" kern="0" spc="-36">
                    <a:solidFill>
                      <a:schemeClr val="bg2">
                        <a:lumMod val="50000"/>
                      </a:schemeClr>
                    </a:solidFill>
                    <a:ea typeface="ＭＳ Ｐゴシック"/>
                    <a:cs typeface="Arial" panose="020B0604020202020204" pitchFamily="34" charset="0"/>
                  </a:defRPr>
                </a:lvl1pPr>
              </a:lstStyle>
              <a:p>
                <a:pPr algn="r"/>
                <a:r>
                  <a:rPr lang="en-US" dirty="0"/>
                  <a:t>QRadar SIEM</a:t>
                </a:r>
              </a:p>
            </p:txBody>
          </p:sp>
          <p:sp>
            <p:nvSpPr>
              <p:cNvPr id="265" name="anomaly detection"/>
              <p:cNvSpPr txBox="1"/>
              <p:nvPr/>
            </p:nvSpPr>
            <p:spPr>
              <a:xfrm>
                <a:off x="4750222" y="2544166"/>
                <a:ext cx="1534166" cy="137910"/>
              </a:xfrm>
              <a:prstGeom prst="roundRect">
                <a:avLst/>
              </a:prstGeom>
              <a:noFill/>
              <a:ln>
                <a:noFill/>
                <a:prstDash val="solid"/>
              </a:ln>
              <a:effectLst/>
            </p:spPr>
            <p:txBody>
              <a:bodyPr wrap="square" lIns="0" tIns="0" rIns="0" bIns="0" anchor="ctr">
                <a:spAutoFit/>
              </a:bodyPr>
              <a:lstStyle>
                <a:defPPr>
                  <a:defRPr lang="en-US"/>
                </a:defPPr>
                <a:lvl1pPr marL="0" marR="0" lvl="0" indent="0" defTabSz="822905" eaLnBrk="1" fontAlgn="auto" latinLnBrk="0" hangingPunct="1">
                  <a:lnSpc>
                    <a:spcPct val="90000"/>
                  </a:lnSpc>
                  <a:spcBef>
                    <a:spcPts val="0"/>
                  </a:spcBef>
                  <a:spcAft>
                    <a:spcPts val="0"/>
                  </a:spcAft>
                  <a:buClrTx/>
                  <a:buSzTx/>
                  <a:buFontTx/>
                  <a:buNone/>
                  <a:tabLst/>
                  <a:defRPr sz="900" b="0" i="0" kern="0" spc="-36">
                    <a:solidFill>
                      <a:schemeClr val="bg2">
                        <a:lumMod val="50000"/>
                      </a:schemeClr>
                    </a:solidFill>
                    <a:ea typeface="ＭＳ Ｐゴシック"/>
                    <a:cs typeface="Arial" panose="020B0604020202020204" pitchFamily="34" charset="0"/>
                  </a:defRPr>
                </a:lvl1pPr>
              </a:lstStyle>
              <a:p>
                <a:r>
                  <a:rPr lang="en-US" dirty="0"/>
                  <a:t>QRadar Risk Manager</a:t>
                </a:r>
              </a:p>
            </p:txBody>
          </p:sp>
        </p:grpSp>
      </p:grpSp>
    </p:spTree>
    <p:extLst>
      <p:ext uri="{BB962C8B-B14F-4D97-AF65-F5344CB8AC3E}">
        <p14:creationId xmlns:p14="http://schemas.microsoft.com/office/powerpoint/2010/main" val="294253878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266"/>
                                        </p:tgtEl>
                                        <p:attrNameLst>
                                          <p:attrName>style.visibility</p:attrName>
                                        </p:attrNameLst>
                                      </p:cBhvr>
                                      <p:to>
                                        <p:strVal val="visible"/>
                                      </p:to>
                                    </p:set>
                                    <p:animEffect transition="in" filter="fade">
                                      <p:cBhvr>
                                        <p:cTn id="10" dur="1000"/>
                                        <p:tgtEl>
                                          <p:spTgt spid="26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00"/>
                                        </p:tgtEl>
                                        <p:attrNameLst>
                                          <p:attrName>style.visibility</p:attrName>
                                        </p:attrNameLst>
                                      </p:cBhvr>
                                      <p:to>
                                        <p:strVal val="visible"/>
                                      </p:to>
                                    </p:set>
                                    <p:animEffect transition="in" filter="fade">
                                      <p:cBhvr>
                                        <p:cTn id="20" dur="500"/>
                                        <p:tgtEl>
                                          <p:spTgt spid="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IBM </a:t>
            </a:r>
            <a:r>
              <a:rPr lang="en-US" b="1" dirty="0"/>
              <a:t>Security Transformation </a:t>
            </a:r>
            <a:r>
              <a:rPr lang="en-US" b="1" dirty="0" smtClean="0"/>
              <a:t>Services</a:t>
            </a:r>
            <a:endParaRPr lang="en-US" b="1" dirty="0"/>
          </a:p>
        </p:txBody>
      </p:sp>
      <p:sp>
        <p:nvSpPr>
          <p:cNvPr id="2" name="TextBox 1"/>
          <p:cNvSpPr txBox="1"/>
          <p:nvPr/>
        </p:nvSpPr>
        <p:spPr>
          <a:xfrm>
            <a:off x="445880" y="2592449"/>
            <a:ext cx="2367170" cy="246221"/>
          </a:xfrm>
          <a:prstGeom prst="rect">
            <a:avLst/>
          </a:prstGeom>
          <a:noFill/>
        </p:spPr>
        <p:txBody>
          <a:bodyPr wrap="square" lIns="0" tIns="0" rIns="0" bIns="0" rtlCol="0">
            <a:spAutoFit/>
          </a:bodyPr>
          <a:lstStyle/>
          <a:p>
            <a:pPr defTabSz="914400">
              <a:defRPr/>
            </a:pPr>
            <a:r>
              <a:rPr lang="en-US" sz="1600" b="1" kern="0" spc="-20" dirty="0">
                <a:solidFill>
                  <a:schemeClr val="accent2"/>
                </a:solidFill>
              </a:rPr>
              <a:t>Unparalleled </a:t>
            </a:r>
            <a:r>
              <a:rPr lang="en-US" sz="1600" b="1" kern="0" spc="-20" dirty="0" smtClean="0">
                <a:solidFill>
                  <a:schemeClr val="accent2"/>
                </a:solidFill>
              </a:rPr>
              <a:t>expertise</a:t>
            </a:r>
            <a:endParaRPr lang="en-US" sz="1600" b="1" kern="0" spc="-20" dirty="0">
              <a:solidFill>
                <a:schemeClr val="accent2"/>
              </a:solidFill>
            </a:endParaRPr>
          </a:p>
        </p:txBody>
      </p:sp>
      <p:sp>
        <p:nvSpPr>
          <p:cNvPr id="7" name="TextBox 6"/>
          <p:cNvSpPr txBox="1"/>
          <p:nvPr/>
        </p:nvSpPr>
        <p:spPr>
          <a:xfrm>
            <a:off x="3169228" y="2592449"/>
            <a:ext cx="2456872" cy="492443"/>
          </a:xfrm>
          <a:prstGeom prst="rect">
            <a:avLst/>
          </a:prstGeom>
          <a:noFill/>
        </p:spPr>
        <p:txBody>
          <a:bodyPr wrap="square" lIns="0" tIns="0" rIns="0" bIns="0" rtlCol="0">
            <a:spAutoFit/>
          </a:bodyPr>
          <a:lstStyle/>
          <a:p>
            <a:pPr defTabSz="914400">
              <a:defRPr/>
            </a:pPr>
            <a:r>
              <a:rPr lang="en-US" sz="1600" b="1" kern="0" spc="-20" dirty="0">
                <a:solidFill>
                  <a:schemeClr val="accent2"/>
                </a:solidFill>
              </a:rPr>
              <a:t>Best-in-class </a:t>
            </a:r>
            <a:r>
              <a:rPr lang="en-US" sz="1600" b="1" kern="0" spc="-20" dirty="0" smtClean="0">
                <a:solidFill>
                  <a:schemeClr val="accent2"/>
                </a:solidFill>
              </a:rPr>
              <a:t>managed </a:t>
            </a:r>
            <a:r>
              <a:rPr lang="en-US" sz="1600" b="1" kern="0" spc="-20" dirty="0">
                <a:solidFill>
                  <a:schemeClr val="accent2"/>
                </a:solidFill>
              </a:rPr>
              <a:t>s</a:t>
            </a:r>
            <a:r>
              <a:rPr lang="en-US" sz="1600" b="1" kern="0" spc="-20" dirty="0" smtClean="0">
                <a:solidFill>
                  <a:schemeClr val="accent2"/>
                </a:solidFill>
              </a:rPr>
              <a:t>ecurity </a:t>
            </a:r>
            <a:r>
              <a:rPr lang="en-US" sz="1600" b="1" kern="0" spc="-20" dirty="0">
                <a:solidFill>
                  <a:schemeClr val="accent2"/>
                </a:solidFill>
              </a:rPr>
              <a:t>s</a:t>
            </a:r>
            <a:r>
              <a:rPr lang="en-US" sz="1600" b="1" kern="0" spc="-20" dirty="0" smtClean="0">
                <a:solidFill>
                  <a:schemeClr val="accent2"/>
                </a:solidFill>
              </a:rPr>
              <a:t>ervices</a:t>
            </a:r>
            <a:endParaRPr lang="en-US" sz="1600" b="1" kern="0" spc="-20" dirty="0">
              <a:solidFill>
                <a:schemeClr val="accent2"/>
              </a:solidFill>
            </a:endParaRPr>
          </a:p>
        </p:txBody>
      </p:sp>
      <p:sp>
        <p:nvSpPr>
          <p:cNvPr id="8" name="TextBox 7"/>
          <p:cNvSpPr txBox="1"/>
          <p:nvPr/>
        </p:nvSpPr>
        <p:spPr>
          <a:xfrm>
            <a:off x="6179706" y="2592449"/>
            <a:ext cx="2710294" cy="246221"/>
          </a:xfrm>
          <a:prstGeom prst="rect">
            <a:avLst/>
          </a:prstGeom>
          <a:noFill/>
        </p:spPr>
        <p:txBody>
          <a:bodyPr wrap="square" lIns="0" tIns="0" rIns="0" bIns="0" rtlCol="0">
            <a:spAutoFit/>
          </a:bodyPr>
          <a:lstStyle/>
          <a:p>
            <a:pPr defTabSz="914400">
              <a:defRPr/>
            </a:pPr>
            <a:r>
              <a:rPr lang="en-US" sz="1600" b="1" kern="0" spc="-20" dirty="0">
                <a:solidFill>
                  <a:schemeClr val="accent2"/>
                </a:solidFill>
              </a:rPr>
              <a:t>Integrated </a:t>
            </a:r>
            <a:r>
              <a:rPr lang="en-US" sz="1600" b="1" kern="0" spc="-20" dirty="0" smtClean="0">
                <a:solidFill>
                  <a:schemeClr val="accent2"/>
                </a:solidFill>
              </a:rPr>
              <a:t>approach</a:t>
            </a:r>
            <a:endParaRPr lang="en-US" sz="1600" b="1" kern="0" spc="-20" dirty="0">
              <a:solidFill>
                <a:schemeClr val="accent2"/>
              </a:solidFill>
            </a:endParaRPr>
          </a:p>
        </p:txBody>
      </p:sp>
      <p:sp>
        <p:nvSpPr>
          <p:cNvPr id="35" name="Rectangle 34"/>
          <p:cNvSpPr/>
          <p:nvPr/>
        </p:nvSpPr>
        <p:spPr bwMode="auto">
          <a:xfrm>
            <a:off x="3121814" y="3381154"/>
            <a:ext cx="3007428" cy="928703"/>
          </a:xfrm>
          <a:prstGeom prst="rect">
            <a:avLst/>
          </a:prstGeom>
          <a:noFill/>
          <a:ln w="19050">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17475" indent="-117475" defTabSz="914400">
              <a:lnSpc>
                <a:spcPct val="95000"/>
              </a:lnSpc>
              <a:spcBef>
                <a:spcPts val="1200"/>
              </a:spcBef>
              <a:buClr>
                <a:srgbClr val="FF5003"/>
              </a:buClr>
              <a:buFont typeface="Arial" panose="020B0604020202020204" pitchFamily="34" charset="0"/>
              <a:buChar char="•"/>
              <a:defRPr/>
            </a:pPr>
            <a:r>
              <a:rPr lang="en-US" altLang="en-US" sz="1400" kern="0" dirty="0"/>
              <a:t>IBM </a:t>
            </a:r>
            <a:r>
              <a:rPr lang="en-US" altLang="en-US" sz="1400" kern="0" dirty="0" smtClean="0"/>
              <a:t>X-Force </a:t>
            </a:r>
            <a:r>
              <a:rPr lang="en-US" altLang="en-US" sz="1400" kern="0" dirty="0"/>
              <a:t>Exchange and Threat Research teams providing </a:t>
            </a:r>
            <a:r>
              <a:rPr lang="en-US" altLang="en-US" sz="1400" b="1" kern="0" dirty="0"/>
              <a:t>zero-day threat alerts</a:t>
            </a:r>
            <a:r>
              <a:rPr lang="en-US" altLang="en-US" sz="1400" kern="0" dirty="0"/>
              <a:t> to clients  </a:t>
            </a:r>
          </a:p>
          <a:p>
            <a:pPr marL="117475" indent="-117475" defTabSz="914400">
              <a:lnSpc>
                <a:spcPct val="95000"/>
              </a:lnSpc>
              <a:spcBef>
                <a:spcPts val="1200"/>
              </a:spcBef>
              <a:buClr>
                <a:srgbClr val="FF5003"/>
              </a:buClr>
              <a:buFont typeface="Arial" panose="020B0604020202020204" pitchFamily="34" charset="0"/>
              <a:buChar char="•"/>
              <a:defRPr/>
            </a:pPr>
            <a:r>
              <a:rPr lang="en-US" sz="1400" kern="0" dirty="0" smtClean="0"/>
              <a:t>More than </a:t>
            </a:r>
            <a:r>
              <a:rPr lang="en-US" sz="1400" b="1" kern="0" dirty="0" smtClean="0"/>
              <a:t>1,400 </a:t>
            </a:r>
            <a:r>
              <a:rPr lang="en-US" sz="1400" b="1" kern="0" dirty="0"/>
              <a:t>employees </a:t>
            </a:r>
            <a:br>
              <a:rPr lang="en-US" sz="1400" b="1" kern="0" dirty="0"/>
            </a:br>
            <a:r>
              <a:rPr lang="en-US" sz="1400" kern="0" dirty="0"/>
              <a:t>serving 130+ countries, </a:t>
            </a:r>
            <a:br>
              <a:rPr lang="en-US" sz="1400" kern="0" dirty="0"/>
            </a:br>
            <a:r>
              <a:rPr lang="en-US" sz="1400" kern="0" dirty="0"/>
              <a:t>with a </a:t>
            </a:r>
            <a:r>
              <a:rPr lang="en-US" sz="1400" b="1" kern="0" dirty="0" smtClean="0"/>
              <a:t>95 percent </a:t>
            </a:r>
            <a:r>
              <a:rPr lang="en-US" sz="1400" b="1" kern="0" dirty="0"/>
              <a:t>retention rate</a:t>
            </a:r>
          </a:p>
          <a:p>
            <a:pPr marL="117475" indent="-117475" defTabSz="914400">
              <a:lnSpc>
                <a:spcPct val="95000"/>
              </a:lnSpc>
              <a:spcBef>
                <a:spcPts val="1200"/>
              </a:spcBef>
              <a:buClr>
                <a:srgbClr val="FF5003"/>
              </a:buClr>
              <a:buFont typeface="Arial" panose="020B0604020202020204" pitchFamily="34" charset="0"/>
              <a:buChar char="•"/>
              <a:defRPr/>
            </a:pPr>
            <a:r>
              <a:rPr lang="en-US" sz="1400" b="1" kern="0" dirty="0"/>
              <a:t>35 billion security events </a:t>
            </a:r>
            <a:br>
              <a:rPr lang="en-US" sz="1400" b="1" kern="0" dirty="0"/>
            </a:br>
            <a:r>
              <a:rPr lang="en-US" sz="1400" kern="0" dirty="0"/>
              <a:t>analyzed daily across </a:t>
            </a:r>
            <a:br>
              <a:rPr lang="en-US" sz="1400" kern="0" dirty="0"/>
            </a:br>
            <a:r>
              <a:rPr lang="en-US" sz="1400" b="1" kern="0" dirty="0"/>
              <a:t>4,500+ global clients</a:t>
            </a:r>
          </a:p>
        </p:txBody>
      </p:sp>
      <p:sp>
        <p:nvSpPr>
          <p:cNvPr id="36" name="Rectangle 35"/>
          <p:cNvSpPr/>
          <p:nvPr/>
        </p:nvSpPr>
        <p:spPr bwMode="auto">
          <a:xfrm>
            <a:off x="343774" y="3381154"/>
            <a:ext cx="2761796" cy="928703"/>
          </a:xfrm>
          <a:prstGeom prst="rect">
            <a:avLst/>
          </a:prstGeom>
          <a:noFill/>
          <a:ln w="19050">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17475" indent="-117475" defTabSz="914400">
              <a:lnSpc>
                <a:spcPct val="95000"/>
              </a:lnSpc>
              <a:spcBef>
                <a:spcPts val="1200"/>
              </a:spcBef>
              <a:buClr>
                <a:srgbClr val="FF5003"/>
              </a:buClr>
              <a:buFont typeface="Arial" panose="020B0604020202020204" pitchFamily="34" charset="0"/>
              <a:buChar char="•"/>
              <a:defRPr/>
            </a:pPr>
            <a:r>
              <a:rPr lang="en-US" sz="1400" kern="0" dirty="0"/>
              <a:t>Access to a global network </a:t>
            </a:r>
            <a:br>
              <a:rPr lang="en-US" sz="1400" kern="0" dirty="0"/>
            </a:br>
            <a:r>
              <a:rPr lang="en-US" sz="1400" kern="0" dirty="0"/>
              <a:t>of skilled </a:t>
            </a:r>
            <a:r>
              <a:rPr lang="en-US" sz="1400" b="1" kern="0" dirty="0"/>
              <a:t>industry experts </a:t>
            </a:r>
          </a:p>
          <a:p>
            <a:pPr marL="117475" indent="-117475" defTabSz="914400">
              <a:lnSpc>
                <a:spcPct val="95000"/>
              </a:lnSpc>
              <a:spcBef>
                <a:spcPts val="1200"/>
              </a:spcBef>
              <a:buClr>
                <a:srgbClr val="FF5003"/>
              </a:buClr>
              <a:buFont typeface="Arial" panose="020B0604020202020204" pitchFamily="34" charset="0"/>
              <a:buChar char="•"/>
              <a:defRPr/>
            </a:pPr>
            <a:r>
              <a:rPr lang="en-US" altLang="en-US" sz="1400" b="1" kern="0" dirty="0"/>
              <a:t>Deep industry </a:t>
            </a:r>
            <a:r>
              <a:rPr lang="en-US" altLang="en-US" sz="1400" kern="0" dirty="0"/>
              <a:t>service </a:t>
            </a:r>
            <a:r>
              <a:rPr lang="en-US" altLang="en-US" sz="1400" b="1" kern="0" dirty="0"/>
              <a:t>delivery experience</a:t>
            </a:r>
            <a:r>
              <a:rPr lang="en-US" altLang="en-US" sz="1400" kern="0" dirty="0"/>
              <a:t> across numerous types of operations </a:t>
            </a:r>
          </a:p>
          <a:p>
            <a:pPr marL="117475" indent="-117475" defTabSz="914400">
              <a:lnSpc>
                <a:spcPct val="95000"/>
              </a:lnSpc>
              <a:spcBef>
                <a:spcPts val="1200"/>
              </a:spcBef>
              <a:buClr>
                <a:srgbClr val="FF5003"/>
              </a:buClr>
              <a:buFont typeface="Arial" panose="020B0604020202020204" pitchFamily="34" charset="0"/>
              <a:buChar char="•"/>
              <a:defRPr/>
            </a:pPr>
            <a:r>
              <a:rPr lang="en-US" altLang="en-US" sz="1400" kern="0" dirty="0"/>
              <a:t>Ability to </a:t>
            </a:r>
            <a:r>
              <a:rPr lang="en-US" altLang="en-US" sz="1400" b="1" kern="0" dirty="0"/>
              <a:t>lead </a:t>
            </a:r>
            <a:r>
              <a:rPr lang="en-US" altLang="en-US" sz="1400" kern="0" dirty="0"/>
              <a:t>and execute large, </a:t>
            </a:r>
            <a:r>
              <a:rPr lang="en-US" altLang="en-US" sz="1400" b="1" kern="0" dirty="0"/>
              <a:t>transformational projects</a:t>
            </a:r>
          </a:p>
        </p:txBody>
      </p:sp>
      <p:sp>
        <p:nvSpPr>
          <p:cNvPr id="37" name="Rectangle 36"/>
          <p:cNvSpPr/>
          <p:nvPr/>
        </p:nvSpPr>
        <p:spPr bwMode="auto">
          <a:xfrm>
            <a:off x="6109856" y="3381154"/>
            <a:ext cx="2780144" cy="928703"/>
          </a:xfrm>
          <a:prstGeom prst="rect">
            <a:avLst/>
          </a:prstGeom>
          <a:noFill/>
          <a:ln w="19050">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17475" indent="-117475" defTabSz="914400">
              <a:lnSpc>
                <a:spcPct val="95000"/>
              </a:lnSpc>
              <a:spcBef>
                <a:spcPts val="1200"/>
              </a:spcBef>
              <a:buClr>
                <a:srgbClr val="FF5003"/>
              </a:buClr>
              <a:buFont typeface="Arial" panose="020B0604020202020204" pitchFamily="34" charset="0"/>
              <a:buChar char="•"/>
              <a:defRPr/>
            </a:pPr>
            <a:r>
              <a:rPr lang="en-US" sz="1400" b="1" kern="0" dirty="0"/>
              <a:t>Integrated portfolio </a:t>
            </a:r>
            <a:br>
              <a:rPr lang="en-US" sz="1400" b="1" kern="0" dirty="0"/>
            </a:br>
            <a:r>
              <a:rPr lang="en-US" sz="1400" kern="0" dirty="0"/>
              <a:t>of security services and technology</a:t>
            </a:r>
            <a:endParaRPr lang="en-US" sz="1400" b="1" kern="0" dirty="0"/>
          </a:p>
          <a:p>
            <a:pPr marL="117475" indent="-117475" defTabSz="914400">
              <a:lnSpc>
                <a:spcPct val="95000"/>
              </a:lnSpc>
              <a:spcBef>
                <a:spcPts val="1200"/>
              </a:spcBef>
              <a:buClr>
                <a:srgbClr val="FF5003"/>
              </a:buClr>
              <a:buFont typeface="Arial" panose="020B0604020202020204" pitchFamily="34" charset="0"/>
              <a:buChar char="•"/>
              <a:defRPr/>
            </a:pPr>
            <a:r>
              <a:rPr lang="en-US" sz="1400" kern="0" dirty="0"/>
              <a:t>Open ecosystem with </a:t>
            </a:r>
            <a:r>
              <a:rPr lang="en-US" sz="1400" b="1" kern="0" dirty="0"/>
              <a:t>100+ technology partners</a:t>
            </a:r>
            <a:r>
              <a:rPr lang="en-US" sz="1400" kern="0" dirty="0"/>
              <a:t> and </a:t>
            </a:r>
            <a:r>
              <a:rPr lang="en-US" sz="1400" b="1" kern="0" dirty="0"/>
              <a:t>30+ services partners</a:t>
            </a:r>
          </a:p>
          <a:p>
            <a:pPr marL="117475" indent="-117475" defTabSz="914400">
              <a:lnSpc>
                <a:spcPct val="95000"/>
              </a:lnSpc>
              <a:spcBef>
                <a:spcPts val="1200"/>
              </a:spcBef>
              <a:buClr>
                <a:srgbClr val="FF5003"/>
              </a:buClr>
              <a:buFont typeface="Arial" panose="020B0604020202020204" pitchFamily="34" charset="0"/>
              <a:buChar char="•"/>
              <a:defRPr/>
            </a:pPr>
            <a:r>
              <a:rPr lang="en-US" sz="1400" b="1" kern="0" dirty="0"/>
              <a:t>800+ technical vendor </a:t>
            </a:r>
            <a:r>
              <a:rPr lang="en-US" sz="1400" kern="0" dirty="0"/>
              <a:t>and </a:t>
            </a:r>
            <a:br>
              <a:rPr lang="en-US" sz="1400" kern="0" dirty="0"/>
            </a:br>
            <a:r>
              <a:rPr lang="en-US" sz="1400" b="1" kern="0" dirty="0"/>
              <a:t>150+ professional security certifications</a:t>
            </a:r>
          </a:p>
        </p:txBody>
      </p:sp>
      <p:pic>
        <p:nvPicPr>
          <p:cNvPr id="26" name="Picture 25" descr="Map.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390" y="1390651"/>
            <a:ext cx="2042839" cy="1077803"/>
          </a:xfrm>
          <a:prstGeom prst="rect">
            <a:avLst/>
          </a:prstGeom>
        </p:spPr>
      </p:pic>
      <p:pic>
        <p:nvPicPr>
          <p:cNvPr id="27" name="Picture 26" descr="Command Center Logo BL80.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29917" y="1844812"/>
            <a:ext cx="2471582" cy="352288"/>
          </a:xfrm>
          <a:prstGeom prst="rect">
            <a:avLst/>
          </a:prstGeom>
        </p:spPr>
      </p:pic>
      <p:pic>
        <p:nvPicPr>
          <p:cNvPr id="30" name="Picture 29" descr="Intergrated Approach.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29242" y="1594658"/>
            <a:ext cx="2113059" cy="885686"/>
          </a:xfrm>
          <a:prstGeom prst="rect">
            <a:avLst/>
          </a:prstGeom>
        </p:spPr>
      </p:pic>
    </p:spTree>
    <p:extLst>
      <p:ext uri="{BB962C8B-B14F-4D97-AF65-F5344CB8AC3E}">
        <p14:creationId xmlns:p14="http://schemas.microsoft.com/office/powerpoint/2010/main" val="34853025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contrast="20000"/>
                    </a14:imgEffect>
                  </a14:imgLayer>
                </a14:imgProps>
              </a:ext>
            </a:extLst>
          </a:blip>
          <a:srcRect b="2663"/>
          <a:stretch/>
        </p:blipFill>
        <p:spPr>
          <a:xfrm>
            <a:off x="0" y="687027"/>
            <a:ext cx="9144000" cy="5632904"/>
          </a:xfrm>
          <a:prstGeom prst="rect">
            <a:avLst/>
          </a:prstGeom>
        </p:spPr>
      </p:pic>
      <p:sp>
        <p:nvSpPr>
          <p:cNvPr id="2" name="Title 1"/>
          <p:cNvSpPr>
            <a:spLocks noGrp="1"/>
          </p:cNvSpPr>
          <p:nvPr>
            <p:ph type="title"/>
          </p:nvPr>
        </p:nvSpPr>
        <p:spPr/>
        <p:txBody>
          <a:bodyPr/>
          <a:lstStyle/>
          <a:p>
            <a:r>
              <a:rPr lang="en-US" b="1" dirty="0"/>
              <a:t>A Global </a:t>
            </a:r>
            <a:r>
              <a:rPr lang="en-US" b="1" dirty="0" smtClean="0"/>
              <a:t>Leader </a:t>
            </a:r>
            <a:r>
              <a:rPr lang="en-US" b="1" dirty="0"/>
              <a:t>in </a:t>
            </a:r>
            <a:r>
              <a:rPr lang="en-US" b="1" dirty="0" smtClean="0"/>
              <a:t>network innovation</a:t>
            </a:r>
            <a:endParaRPr lang="en-US" b="1" dirty="0"/>
          </a:p>
        </p:txBody>
      </p:sp>
      <p:pic>
        <p:nvPicPr>
          <p:cNvPr id="7" name="Picture 6"/>
          <p:cNvPicPr>
            <a:picLocks noChangeAspect="1"/>
          </p:cNvPicPr>
          <p:nvPr/>
        </p:nvPicPr>
        <p:blipFill rotWithShape="1">
          <a:blip r:embed="rId5"/>
          <a:srcRect l="7365"/>
          <a:stretch/>
        </p:blipFill>
        <p:spPr>
          <a:xfrm>
            <a:off x="0" y="2289895"/>
            <a:ext cx="5105400" cy="2537633"/>
          </a:xfrm>
          <a:prstGeom prst="rect">
            <a:avLst/>
          </a:prstGeom>
        </p:spPr>
      </p:pic>
      <p:grpSp>
        <p:nvGrpSpPr>
          <p:cNvPr id="10" name="Group 9"/>
          <p:cNvGrpSpPr/>
          <p:nvPr/>
        </p:nvGrpSpPr>
        <p:grpSpPr>
          <a:xfrm>
            <a:off x="4347828" y="1028700"/>
            <a:ext cx="4605672" cy="4086000"/>
            <a:chOff x="4347828" y="567606"/>
            <a:chExt cx="4605672" cy="4086000"/>
          </a:xfrm>
        </p:grpSpPr>
        <p:pic>
          <p:nvPicPr>
            <p:cNvPr id="4" name="Picture 3"/>
            <p:cNvPicPr>
              <a:picLocks noChangeAspect="1"/>
            </p:cNvPicPr>
            <p:nvPr/>
          </p:nvPicPr>
          <p:blipFill>
            <a:blip r:embed="rId6"/>
            <a:stretch>
              <a:fillRect/>
            </a:stretch>
          </p:blipFill>
          <p:spPr>
            <a:xfrm>
              <a:off x="4347828" y="567606"/>
              <a:ext cx="3194204" cy="1427770"/>
            </a:xfrm>
            <a:prstGeom prst="rect">
              <a:avLst/>
            </a:prstGeom>
          </p:spPr>
        </p:pic>
        <p:sp>
          <p:nvSpPr>
            <p:cNvPr id="9" name="Rectangle 8"/>
            <p:cNvSpPr/>
            <p:nvPr/>
          </p:nvSpPr>
          <p:spPr>
            <a:xfrm>
              <a:off x="5278560" y="1637396"/>
              <a:ext cx="3674940" cy="3016210"/>
            </a:xfrm>
            <a:prstGeom prst="rect">
              <a:avLst/>
            </a:prstGeom>
          </p:spPr>
          <p:txBody>
            <a:bodyPr wrap="square">
              <a:spAutoFit/>
            </a:bodyPr>
            <a:lstStyle/>
            <a:p>
              <a:pPr marL="182563" indent="-182563">
                <a:spcBef>
                  <a:spcPts val="1200"/>
                </a:spcBef>
                <a:buClr>
                  <a:srgbClr val="FF5003"/>
                </a:buClr>
                <a:buFont typeface="Arial" panose="020B0604020202020204" pitchFamily="34" charset="0"/>
                <a:buChar char="•"/>
                <a:defRPr/>
              </a:pPr>
              <a:r>
                <a:rPr lang="en-US" sz="2000" b="1" kern="0" spc="-30" dirty="0">
                  <a:solidFill>
                    <a:srgbClr val="1D3649"/>
                  </a:solidFill>
                  <a:cs typeface="Arial" pitchFamily="34" charset="0"/>
                </a:rPr>
                <a:t>#1 </a:t>
              </a:r>
              <a:r>
                <a:rPr lang="en-US" sz="2000" kern="0" spc="-30" dirty="0">
                  <a:solidFill>
                    <a:srgbClr val="1D3649"/>
                  </a:solidFill>
                  <a:cs typeface="Arial" pitchFamily="34" charset="0"/>
                </a:rPr>
                <a:t>in enterprise security software and </a:t>
              </a:r>
              <a:r>
                <a:rPr lang="en-US" sz="2000" kern="0" spc="-30" dirty="0" err="1" smtClean="0">
                  <a:solidFill>
                    <a:srgbClr val="1D3649"/>
                  </a:solidFill>
                  <a:cs typeface="Arial" pitchFamily="34" charset="0"/>
                </a:rPr>
                <a:t>services</a:t>
              </a:r>
              <a:r>
                <a:rPr lang="en-US" sz="2000" kern="0" spc="-30" baseline="30000" dirty="0" err="1" smtClean="0">
                  <a:solidFill>
                    <a:srgbClr val="1D3649"/>
                  </a:solidFill>
                  <a:cs typeface="Arial" pitchFamily="34" charset="0"/>
                </a:rPr>
                <a:t>1</a:t>
              </a:r>
              <a:endParaRPr lang="en-US" sz="2000" kern="0" spc="-30" baseline="30000" dirty="0">
                <a:solidFill>
                  <a:srgbClr val="1D3649"/>
                </a:solidFill>
                <a:cs typeface="Arial" pitchFamily="34" charset="0"/>
              </a:endParaRPr>
            </a:p>
            <a:p>
              <a:pPr marL="182563" indent="-182563">
                <a:spcBef>
                  <a:spcPts val="1200"/>
                </a:spcBef>
                <a:buClr>
                  <a:srgbClr val="FF5003"/>
                </a:buClr>
                <a:buFont typeface="Arial" panose="020B0604020202020204" pitchFamily="34" charset="0"/>
                <a:buChar char="•"/>
                <a:defRPr/>
              </a:pPr>
              <a:r>
                <a:rPr lang="en-US" sz="2000" b="1" kern="0" spc="-30" dirty="0">
                  <a:solidFill>
                    <a:srgbClr val="1D3649"/>
                  </a:solidFill>
                  <a:cs typeface="Arial" pitchFamily="34" charset="0"/>
                </a:rPr>
                <a:t>7,500+</a:t>
              </a:r>
              <a:r>
                <a:rPr lang="en-US" sz="2000" kern="0" spc="-30" dirty="0">
                  <a:solidFill>
                    <a:srgbClr val="1D3649"/>
                  </a:solidFill>
                  <a:cs typeface="Arial" pitchFamily="34" charset="0"/>
                </a:rPr>
                <a:t> people </a:t>
              </a:r>
            </a:p>
            <a:p>
              <a:pPr marL="182563" indent="-182563">
                <a:spcBef>
                  <a:spcPts val="1200"/>
                </a:spcBef>
                <a:buClr>
                  <a:srgbClr val="FF5003"/>
                </a:buClr>
                <a:buFont typeface="Arial" panose="020B0604020202020204" pitchFamily="34" charset="0"/>
                <a:buChar char="•"/>
                <a:defRPr/>
              </a:pPr>
              <a:r>
                <a:rPr lang="en-US" sz="2000" b="1" kern="0" spc="-30" dirty="0">
                  <a:solidFill>
                    <a:srgbClr val="1D3649"/>
                  </a:solidFill>
                  <a:cs typeface="Arial" pitchFamily="34" charset="0"/>
                </a:rPr>
                <a:t>12,000+</a:t>
              </a:r>
              <a:r>
                <a:rPr lang="en-US" sz="2000" kern="0" spc="-30" dirty="0">
                  <a:solidFill>
                    <a:srgbClr val="1D3649"/>
                  </a:solidFill>
                  <a:cs typeface="Arial" pitchFamily="34" charset="0"/>
                </a:rPr>
                <a:t> customers</a:t>
              </a:r>
            </a:p>
            <a:p>
              <a:pPr marL="182563" indent="-182563">
                <a:spcBef>
                  <a:spcPts val="1200"/>
                </a:spcBef>
                <a:buClr>
                  <a:srgbClr val="FF5003"/>
                </a:buClr>
                <a:buFont typeface="Arial" panose="020B0604020202020204" pitchFamily="34" charset="0"/>
                <a:buChar char="•"/>
                <a:defRPr/>
              </a:pPr>
              <a:r>
                <a:rPr lang="en-US" sz="2000" b="1" kern="0" spc="-30" dirty="0">
                  <a:solidFill>
                    <a:srgbClr val="1D3649"/>
                  </a:solidFill>
                  <a:cs typeface="Arial" pitchFamily="34" charset="0"/>
                </a:rPr>
                <a:t>133</a:t>
              </a:r>
              <a:r>
                <a:rPr lang="en-US" sz="2000" kern="0" spc="-30" dirty="0">
                  <a:solidFill>
                    <a:srgbClr val="1D3649"/>
                  </a:solidFill>
                  <a:cs typeface="Arial" pitchFamily="34" charset="0"/>
                </a:rPr>
                <a:t> countries</a:t>
              </a:r>
            </a:p>
            <a:p>
              <a:pPr marL="182563" indent="-182563">
                <a:spcBef>
                  <a:spcPts val="1200"/>
                </a:spcBef>
                <a:buClr>
                  <a:srgbClr val="FF5003"/>
                </a:buClr>
                <a:buFont typeface="Arial" panose="020B0604020202020204" pitchFamily="34" charset="0"/>
                <a:buChar char="•"/>
                <a:defRPr/>
              </a:pPr>
              <a:r>
                <a:rPr lang="en-US" sz="2000" b="1" kern="0" spc="-30" dirty="0">
                  <a:solidFill>
                    <a:srgbClr val="1D3649"/>
                  </a:solidFill>
                  <a:cs typeface="Arial" pitchFamily="34" charset="0"/>
                </a:rPr>
                <a:t>3,500+</a:t>
              </a:r>
              <a:r>
                <a:rPr lang="en-US" sz="2000" kern="0" spc="-30" dirty="0">
                  <a:solidFill>
                    <a:srgbClr val="1D3649"/>
                  </a:solidFill>
                  <a:cs typeface="Arial" pitchFamily="34" charset="0"/>
                </a:rPr>
                <a:t> security patents </a:t>
              </a:r>
            </a:p>
            <a:p>
              <a:pPr marL="182563" indent="-182563">
                <a:spcBef>
                  <a:spcPts val="1200"/>
                </a:spcBef>
                <a:buClr>
                  <a:srgbClr val="FF5003"/>
                </a:buClr>
                <a:buFont typeface="Arial" panose="020B0604020202020204" pitchFamily="34" charset="0"/>
                <a:buChar char="•"/>
                <a:defRPr/>
              </a:pPr>
              <a:r>
                <a:rPr lang="en-US" sz="2000" b="1" kern="0" spc="-30" dirty="0">
                  <a:solidFill>
                    <a:srgbClr val="1D3649"/>
                  </a:solidFill>
                  <a:cs typeface="Arial" pitchFamily="34" charset="0"/>
                </a:rPr>
                <a:t>15</a:t>
              </a:r>
              <a:r>
                <a:rPr lang="en-US" sz="2000" kern="0" spc="-30" dirty="0">
                  <a:solidFill>
                    <a:srgbClr val="1D3649"/>
                  </a:solidFill>
                  <a:cs typeface="Arial" pitchFamily="34" charset="0"/>
                </a:rPr>
                <a:t> acquisitions since 2005</a:t>
              </a:r>
            </a:p>
          </p:txBody>
        </p:sp>
      </p:grpSp>
      <p:sp>
        <p:nvSpPr>
          <p:cNvPr id="11" name="TextBox 10"/>
          <p:cNvSpPr txBox="1"/>
          <p:nvPr/>
        </p:nvSpPr>
        <p:spPr>
          <a:xfrm>
            <a:off x="1419271" y="6399902"/>
            <a:ext cx="6910431" cy="123111"/>
          </a:xfrm>
          <a:prstGeom prst="rect">
            <a:avLst/>
          </a:prstGeom>
          <a:noFill/>
        </p:spPr>
        <p:txBody>
          <a:bodyPr wrap="square" lIns="0" tIns="0" rIns="0" bIns="0" rtlCol="0">
            <a:spAutoFit/>
          </a:bodyPr>
          <a:lstStyle/>
          <a:p>
            <a:r>
              <a:rPr lang="en-US" sz="800" dirty="0" smtClean="0">
                <a:solidFill>
                  <a:srgbClr val="FFFFFF"/>
                </a:solidFill>
                <a:latin typeface="arial" panose="020B0604020202020204" pitchFamily="34" charset="0"/>
              </a:rPr>
              <a:t>1</a:t>
            </a:r>
            <a:r>
              <a:rPr lang="en-US" sz="800" dirty="0" smtClean="0">
                <a:solidFill>
                  <a:srgbClr val="FFFFFF"/>
                </a:solidFill>
              </a:rPr>
              <a:t> </a:t>
            </a:r>
            <a:r>
              <a:rPr lang="en-US" sz="800" dirty="0">
                <a:solidFill>
                  <a:srgbClr val="FFFFFF"/>
                </a:solidFill>
              </a:rPr>
              <a:t>According to “Enterprise Security Market Forecast 2015-2020,” </a:t>
            </a:r>
            <a:r>
              <a:rPr lang="en-US" sz="800" i="1" dirty="0">
                <a:solidFill>
                  <a:srgbClr val="FFFFFF"/>
                </a:solidFill>
              </a:rPr>
              <a:t>Technology Business Research</a:t>
            </a:r>
            <a:r>
              <a:rPr lang="en-US" sz="800" dirty="0">
                <a:solidFill>
                  <a:srgbClr val="FFFFFF"/>
                </a:solidFill>
              </a:rPr>
              <a:t>, March 2016. </a:t>
            </a:r>
          </a:p>
        </p:txBody>
      </p:sp>
    </p:spTree>
    <p:extLst>
      <p:ext uri="{BB962C8B-B14F-4D97-AF65-F5344CB8AC3E}">
        <p14:creationId xmlns:p14="http://schemas.microsoft.com/office/powerpoint/2010/main" val="20518190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15429" y="6487886"/>
            <a:ext cx="1553028" cy="153888"/>
          </a:xfrm>
          <a:prstGeom prst="rect">
            <a:avLst/>
          </a:prstGeom>
          <a:noFill/>
        </p:spPr>
        <p:txBody>
          <a:bodyPr wrap="square" lIns="0" tIns="0" rIns="0" bIns="0" rtlCol="0">
            <a:spAutoFit/>
          </a:bodyPr>
          <a:lstStyle/>
          <a:p>
            <a:r>
              <a:rPr lang="en-US" sz="1000" dirty="0" err="1" smtClean="0">
                <a:solidFill>
                  <a:schemeClr val="bg1"/>
                </a:solidFill>
              </a:rPr>
              <a:t>SEP03419</a:t>
            </a:r>
            <a:r>
              <a:rPr lang="en-US" sz="1000" dirty="0" smtClean="0">
                <a:solidFill>
                  <a:schemeClr val="bg1"/>
                </a:solidFill>
              </a:rPr>
              <a:t>-</a:t>
            </a:r>
            <a:r>
              <a:rPr lang="en-US" sz="1000" dirty="0" err="1" smtClean="0">
                <a:solidFill>
                  <a:schemeClr val="bg1"/>
                </a:solidFill>
              </a:rPr>
              <a:t>USEN</a:t>
            </a:r>
            <a:r>
              <a:rPr lang="en-US" sz="1000" dirty="0" smtClean="0">
                <a:solidFill>
                  <a:schemeClr val="bg1"/>
                </a:solidFill>
              </a:rPr>
              <a:t>-00</a:t>
            </a:r>
          </a:p>
        </p:txBody>
      </p:sp>
    </p:spTree>
    <p:extLst>
      <p:ext uri="{BB962C8B-B14F-4D97-AF65-F5344CB8AC3E}">
        <p14:creationId xmlns:p14="http://schemas.microsoft.com/office/powerpoint/2010/main" val="818155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p:cNvGrpSpPr/>
          <p:nvPr/>
        </p:nvGrpSpPr>
        <p:grpSpPr>
          <a:xfrm>
            <a:off x="731840" y="1600201"/>
            <a:ext cx="7680320" cy="3845837"/>
            <a:chOff x="790575" y="1028700"/>
            <a:chExt cx="7680320" cy="3845837"/>
          </a:xfrm>
        </p:grpSpPr>
        <p:grpSp>
          <p:nvGrpSpPr>
            <p:cNvPr id="33" name="Group 32"/>
            <p:cNvGrpSpPr/>
            <p:nvPr/>
          </p:nvGrpSpPr>
          <p:grpSpPr>
            <a:xfrm>
              <a:off x="5243471" y="1793348"/>
              <a:ext cx="1745743" cy="3071437"/>
              <a:chOff x="780468" y="1028700"/>
              <a:chExt cx="1745743" cy="3071437"/>
            </a:xfrm>
          </p:grpSpPr>
          <p:sp>
            <p:nvSpPr>
              <p:cNvPr id="4" name="Hexagon 3"/>
              <p:cNvSpPr/>
              <p:nvPr/>
            </p:nvSpPr>
            <p:spPr>
              <a:xfrm>
                <a:off x="787282" y="1028700"/>
                <a:ext cx="1738929" cy="1492923"/>
              </a:xfrm>
              <a:prstGeom prst="hexagon">
                <a:avLst>
                  <a:gd name="adj" fmla="val 25000"/>
                  <a:gd name="vf" fmla="val 115470"/>
                </a:avLst>
              </a:prstGeom>
              <a:solidFill>
                <a:schemeClr val="tx2"/>
              </a:solidFill>
              <a:ln>
                <a:noFill/>
              </a:ln>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wrap="none" lIns="0" tIns="0" rIns="0" bIns="0" anchor="ctr" anchorCtr="0"/>
              <a:lstStyle/>
              <a:p>
                <a:pPr algn="ctr"/>
                <a:r>
                  <a:rPr lang="en-US" sz="1600" b="1" dirty="0" smtClean="0">
                    <a:solidFill>
                      <a:schemeClr val="bg1"/>
                    </a:solidFill>
                    <a:hlinkClick r:id="rId3"/>
                  </a:rPr>
                  <a:t>Compliance</a:t>
                </a:r>
                <a:endParaRPr lang="en-US" sz="1600" b="1" dirty="0">
                  <a:solidFill>
                    <a:schemeClr val="bg1"/>
                  </a:solidFill>
                </a:endParaRPr>
              </a:p>
            </p:txBody>
          </p:sp>
          <p:sp>
            <p:nvSpPr>
              <p:cNvPr id="3" name="Hexagon 2"/>
              <p:cNvSpPr/>
              <p:nvPr/>
            </p:nvSpPr>
            <p:spPr>
              <a:xfrm>
                <a:off x="780468" y="2607214"/>
                <a:ext cx="1738929" cy="1492923"/>
              </a:xfrm>
              <a:prstGeom prst="hexagon">
                <a:avLst>
                  <a:gd name="adj" fmla="val 25000"/>
                  <a:gd name="vf" fmla="val 115470"/>
                </a:avLst>
              </a:prstGeom>
              <a:blipFill dpi="0" rotWithShape="0">
                <a:blip r:embed="rId4">
                  <a:duotone>
                    <a:schemeClr val="accent1">
                      <a:shade val="45000"/>
                      <a:satMod val="135000"/>
                    </a:schemeClr>
                    <a:prstClr val="white"/>
                  </a:duotone>
                </a:blip>
                <a:srcRect/>
                <a:stretch>
                  <a:fillRect l="-3000"/>
                </a:stretch>
              </a:blip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grpSp>
          <p:nvGrpSpPr>
            <p:cNvPr id="32" name="Group 31"/>
            <p:cNvGrpSpPr/>
            <p:nvPr/>
          </p:nvGrpSpPr>
          <p:grpSpPr>
            <a:xfrm>
              <a:off x="2276183" y="1793348"/>
              <a:ext cx="1742817" cy="3081189"/>
              <a:chOff x="2241502" y="1793348"/>
              <a:chExt cx="1742817" cy="3081189"/>
            </a:xfrm>
          </p:grpSpPr>
          <p:sp>
            <p:nvSpPr>
              <p:cNvPr id="5" name="Hexagon 4"/>
              <p:cNvSpPr/>
              <p:nvPr/>
            </p:nvSpPr>
            <p:spPr>
              <a:xfrm>
                <a:off x="2245390" y="1793348"/>
                <a:ext cx="1738929" cy="1492923"/>
              </a:xfrm>
              <a:prstGeom prst="hexagon">
                <a:avLst>
                  <a:gd name="adj" fmla="val 25000"/>
                  <a:gd name="vf" fmla="val 115470"/>
                </a:avLst>
              </a:prstGeom>
              <a:solidFill>
                <a:schemeClr val="tx2"/>
              </a:solidFill>
              <a:ln>
                <a:noFill/>
              </a:ln>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wrap="none" lIns="0" tIns="0" rIns="0" bIns="0" anchor="ctr" anchorCtr="0"/>
              <a:lstStyle/>
              <a:p>
                <a:pPr algn="ctr"/>
                <a:r>
                  <a:rPr lang="en-US" sz="1600" b="1" dirty="0" smtClean="0">
                    <a:solidFill>
                      <a:schemeClr val="bg1"/>
                    </a:solidFill>
                    <a:hlinkClick r:id="rId5"/>
                  </a:rPr>
                  <a:t>Human</a:t>
                </a:r>
                <a:r>
                  <a:rPr lang="en-US" sz="1600" b="1" dirty="0">
                    <a:solidFill>
                      <a:schemeClr val="bg1"/>
                    </a:solidFill>
                    <a:hlinkClick r:id="rId5"/>
                  </a:rPr>
                  <a:t/>
                </a:r>
                <a:br>
                  <a:rPr lang="en-US" sz="1600" b="1" dirty="0">
                    <a:solidFill>
                      <a:schemeClr val="bg1"/>
                    </a:solidFill>
                    <a:hlinkClick r:id="rId5"/>
                  </a:rPr>
                </a:br>
                <a:r>
                  <a:rPr lang="en-US" sz="1600" b="1" dirty="0" smtClean="0">
                    <a:solidFill>
                      <a:schemeClr val="bg1"/>
                    </a:solidFill>
                    <a:hlinkClick r:id="rId5"/>
                  </a:rPr>
                  <a:t>error</a:t>
                </a:r>
                <a:endParaRPr lang="en-US" sz="1600" b="1" dirty="0">
                  <a:solidFill>
                    <a:schemeClr val="bg1"/>
                  </a:solidFill>
                </a:endParaRPr>
              </a:p>
            </p:txBody>
          </p:sp>
          <p:sp>
            <p:nvSpPr>
              <p:cNvPr id="10" name="Hexagon 9"/>
              <p:cNvSpPr/>
              <p:nvPr/>
            </p:nvSpPr>
            <p:spPr>
              <a:xfrm>
                <a:off x="2241502" y="3381614"/>
                <a:ext cx="1738929" cy="1492923"/>
              </a:xfrm>
              <a:prstGeom prst="hexagon">
                <a:avLst>
                  <a:gd name="adj" fmla="val 25000"/>
                  <a:gd name="vf" fmla="val 115470"/>
                </a:avLst>
              </a:prstGeom>
              <a:blipFill dpi="0" rotWithShape="0">
                <a:blip r:embed="rId6">
                  <a:duotone>
                    <a:schemeClr val="accent1">
                      <a:shade val="45000"/>
                      <a:satMod val="135000"/>
                    </a:schemeClr>
                    <a:prstClr val="white"/>
                  </a:duotone>
                </a:blip>
                <a:srcRect/>
                <a:tile tx="0" ty="0" sx="28000" sy="28000" flip="none" algn="b"/>
              </a:blip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grpSp>
          <p:nvGrpSpPr>
            <p:cNvPr id="31" name="Group 30"/>
            <p:cNvGrpSpPr/>
            <p:nvPr/>
          </p:nvGrpSpPr>
          <p:grpSpPr>
            <a:xfrm>
              <a:off x="6731004" y="1028700"/>
              <a:ext cx="1739891" cy="3071437"/>
              <a:chOff x="3702536" y="1028700"/>
              <a:chExt cx="1739891" cy="3071437"/>
            </a:xfrm>
          </p:grpSpPr>
          <p:sp>
            <p:nvSpPr>
              <p:cNvPr id="7" name="Hexagon 6"/>
              <p:cNvSpPr/>
              <p:nvPr/>
            </p:nvSpPr>
            <p:spPr>
              <a:xfrm>
                <a:off x="3703498" y="1028700"/>
                <a:ext cx="1738929" cy="1492923"/>
              </a:xfrm>
              <a:prstGeom prst="hexagon">
                <a:avLst>
                  <a:gd name="adj" fmla="val 25000"/>
                  <a:gd name="vf" fmla="val 115470"/>
                </a:avLst>
              </a:prstGeom>
              <a:solidFill>
                <a:schemeClr val="tx2"/>
              </a:solidFill>
              <a:ln>
                <a:noFill/>
              </a:ln>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wrap="none" lIns="0" tIns="0" rIns="0" bIns="0" anchor="ctr" anchorCtr="0"/>
              <a:lstStyle/>
              <a:p>
                <a:pPr algn="ctr"/>
                <a:r>
                  <a:rPr lang="en-US" sz="1600" b="1" dirty="0" smtClean="0">
                    <a:solidFill>
                      <a:schemeClr val="bg1"/>
                    </a:solidFill>
                    <a:hlinkClick r:id="rId7"/>
                  </a:rPr>
                  <a:t>Skills gap</a:t>
                </a:r>
                <a:endParaRPr lang="en-US" sz="1600" b="1" dirty="0">
                  <a:solidFill>
                    <a:schemeClr val="bg1"/>
                  </a:solidFill>
                </a:endParaRPr>
              </a:p>
            </p:txBody>
          </p:sp>
          <p:sp>
            <p:nvSpPr>
              <p:cNvPr id="11" name="Hexagon 10"/>
              <p:cNvSpPr/>
              <p:nvPr/>
            </p:nvSpPr>
            <p:spPr>
              <a:xfrm>
                <a:off x="3702536" y="2607214"/>
                <a:ext cx="1738929" cy="1492923"/>
              </a:xfrm>
              <a:prstGeom prst="hexagon">
                <a:avLst>
                  <a:gd name="adj" fmla="val 25000"/>
                  <a:gd name="vf" fmla="val 115470"/>
                </a:avLst>
              </a:prstGeom>
              <a:blipFill dpi="0" rotWithShape="0">
                <a:blip r:embed="rId8">
                  <a:duotone>
                    <a:schemeClr val="accent1">
                      <a:shade val="45000"/>
                      <a:satMod val="135000"/>
                    </a:schemeClr>
                    <a:prstClr val="white"/>
                  </a:duotone>
                </a:blip>
                <a:srcRect/>
                <a:tile tx="0" ty="0" sx="35000" sy="35000" flip="none" algn="bl"/>
              </a:blip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grpSp>
          <p:nvGrpSpPr>
            <p:cNvPr id="29" name="Group 28"/>
            <p:cNvGrpSpPr/>
            <p:nvPr/>
          </p:nvGrpSpPr>
          <p:grpSpPr>
            <a:xfrm>
              <a:off x="790575" y="1028700"/>
              <a:ext cx="1743819" cy="3071437"/>
              <a:chOff x="6619714" y="1028700"/>
              <a:chExt cx="1743819" cy="3071437"/>
            </a:xfrm>
          </p:grpSpPr>
          <p:sp>
            <p:nvSpPr>
              <p:cNvPr id="8" name="Hexagon 7"/>
              <p:cNvSpPr/>
              <p:nvPr/>
            </p:nvSpPr>
            <p:spPr>
              <a:xfrm>
                <a:off x="6619714" y="1028700"/>
                <a:ext cx="1738929" cy="1492923"/>
              </a:xfrm>
              <a:prstGeom prst="hexagon">
                <a:avLst>
                  <a:gd name="adj" fmla="val 25000"/>
                  <a:gd name="vf" fmla="val 115470"/>
                </a:avLst>
              </a:prstGeom>
              <a:solidFill>
                <a:schemeClr val="tx2"/>
              </a:solidFill>
              <a:ln>
                <a:noFill/>
              </a:ln>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wrap="none" lIns="0" tIns="0" rIns="0" bIns="0" anchor="ctr" anchorCtr="0"/>
              <a:lstStyle/>
              <a:p>
                <a:pPr algn="ctr"/>
                <a:r>
                  <a:rPr lang="en-US" sz="1600" b="1" dirty="0" smtClean="0">
                    <a:solidFill>
                      <a:schemeClr val="bg1"/>
                    </a:solidFill>
                    <a:hlinkClick r:id="rId9"/>
                  </a:rPr>
                  <a:t>Advanced</a:t>
                </a:r>
                <a:r>
                  <a:rPr lang="en-US" sz="1600" b="1" dirty="0">
                    <a:solidFill>
                      <a:schemeClr val="bg1"/>
                    </a:solidFill>
                    <a:hlinkClick r:id="rId9"/>
                  </a:rPr>
                  <a:t/>
                </a:r>
                <a:br>
                  <a:rPr lang="en-US" sz="1600" b="1" dirty="0">
                    <a:solidFill>
                      <a:schemeClr val="bg1"/>
                    </a:solidFill>
                    <a:hlinkClick r:id="rId9"/>
                  </a:rPr>
                </a:br>
                <a:r>
                  <a:rPr lang="en-US" sz="1600" b="1" dirty="0" smtClean="0">
                    <a:solidFill>
                      <a:schemeClr val="bg1"/>
                    </a:solidFill>
                    <a:hlinkClick r:id="rId9"/>
                  </a:rPr>
                  <a:t>attacks</a:t>
                </a:r>
                <a:endParaRPr lang="en-US" sz="1600" b="1" dirty="0">
                  <a:solidFill>
                    <a:schemeClr val="bg1"/>
                  </a:solidFill>
                </a:endParaRPr>
              </a:p>
            </p:txBody>
          </p:sp>
          <p:sp>
            <p:nvSpPr>
              <p:cNvPr id="12" name="Hexagon 11"/>
              <p:cNvSpPr/>
              <p:nvPr/>
            </p:nvSpPr>
            <p:spPr>
              <a:xfrm>
                <a:off x="6624604" y="2607214"/>
                <a:ext cx="1738929" cy="1492923"/>
              </a:xfrm>
              <a:prstGeom prst="hexagon">
                <a:avLst>
                  <a:gd name="adj" fmla="val 25000"/>
                  <a:gd name="vf" fmla="val 115470"/>
                </a:avLst>
              </a:prstGeom>
              <a:blipFill dpi="0" rotWithShape="1">
                <a:blip r:embed="rId10">
                  <a:duotone>
                    <a:schemeClr val="accent1">
                      <a:shade val="45000"/>
                      <a:satMod val="135000"/>
                    </a:schemeClr>
                    <a:prstClr val="white"/>
                  </a:duotone>
                </a:blip>
                <a:srcRect/>
                <a:tile tx="0" ty="0" sx="25000" sy="25000" flip="none" algn="b"/>
              </a:blip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grpSp>
          <p:nvGrpSpPr>
            <p:cNvPr id="30" name="Group 29"/>
            <p:cNvGrpSpPr/>
            <p:nvPr/>
          </p:nvGrpSpPr>
          <p:grpSpPr>
            <a:xfrm>
              <a:off x="3760789" y="1028700"/>
              <a:ext cx="1740893" cy="3081189"/>
              <a:chOff x="5161606" y="1793348"/>
              <a:chExt cx="1740893" cy="3081189"/>
            </a:xfrm>
          </p:grpSpPr>
          <p:sp>
            <p:nvSpPr>
              <p:cNvPr id="9" name="Hexagon 8"/>
              <p:cNvSpPr/>
              <p:nvPr/>
            </p:nvSpPr>
            <p:spPr>
              <a:xfrm>
                <a:off x="5161606" y="1793348"/>
                <a:ext cx="1738929" cy="1492923"/>
              </a:xfrm>
              <a:prstGeom prst="hexagon">
                <a:avLst>
                  <a:gd name="adj" fmla="val 25000"/>
                  <a:gd name="vf" fmla="val 115470"/>
                </a:avLst>
              </a:prstGeom>
              <a:solidFill>
                <a:schemeClr val="tx2"/>
              </a:solidFill>
              <a:ln>
                <a:noFill/>
              </a:ln>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wrap="none" lIns="0" tIns="0" rIns="0" bIns="0" anchor="ctr" anchorCtr="0"/>
              <a:lstStyle/>
              <a:p>
                <a:pPr algn="ctr"/>
                <a:r>
                  <a:rPr lang="en-US" sz="1600" b="1" dirty="0" smtClean="0">
                    <a:solidFill>
                      <a:schemeClr val="bg1"/>
                    </a:solidFill>
                    <a:hlinkClick r:id="rId11"/>
                  </a:rPr>
                  <a:t>Innovation</a:t>
                </a:r>
                <a:endParaRPr lang="en-US" sz="1600" b="1" dirty="0">
                  <a:solidFill>
                    <a:schemeClr val="bg1"/>
                  </a:solidFill>
                </a:endParaRPr>
              </a:p>
            </p:txBody>
          </p:sp>
          <p:sp>
            <p:nvSpPr>
              <p:cNvPr id="13" name="Hexagon 12"/>
              <p:cNvSpPr/>
              <p:nvPr/>
            </p:nvSpPr>
            <p:spPr>
              <a:xfrm>
                <a:off x="5163570" y="3381614"/>
                <a:ext cx="1738929" cy="1492923"/>
              </a:xfrm>
              <a:prstGeom prst="hexagon">
                <a:avLst>
                  <a:gd name="adj" fmla="val 25000"/>
                  <a:gd name="vf" fmla="val 115470"/>
                </a:avLst>
              </a:prstGeom>
              <a:blipFill dpi="0" rotWithShape="1">
                <a:blip r:embed="rId12">
                  <a:duotone>
                    <a:schemeClr val="accent1">
                      <a:shade val="45000"/>
                      <a:satMod val="135000"/>
                    </a:schemeClr>
                    <a:prstClr val="white"/>
                  </a:duotone>
                </a:blip>
                <a:srcRect/>
                <a:tile tx="0" ty="0" sx="26000" sy="26000" flip="none" algn="ctr"/>
              </a:blip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grpSp>
      <p:sp>
        <p:nvSpPr>
          <p:cNvPr id="19" name="Title 3"/>
          <p:cNvSpPr txBox="1">
            <a:spLocks/>
          </p:cNvSpPr>
          <p:nvPr/>
        </p:nvSpPr>
        <p:spPr>
          <a:xfrm>
            <a:off x="454270" y="233320"/>
            <a:ext cx="8231583" cy="454837"/>
          </a:xfrm>
          <a:prstGeom prst="rect">
            <a:avLst/>
          </a:prstGeom>
        </p:spPr>
        <p:txBody>
          <a:bodyPr vert="horz" lIns="0" tIns="0" rIns="0" bIns="0" rtlCol="0" anchor="t" anchorCtr="0">
            <a:normAutofit/>
          </a:bodyPr>
          <a:lstStyle>
            <a:lvl1pPr algn="l" defTabSz="228600" rtl="0" eaLnBrk="1" latinLnBrk="0" hangingPunct="1">
              <a:lnSpc>
                <a:spcPts val="2300"/>
              </a:lnSpc>
              <a:spcBef>
                <a:spcPct val="0"/>
              </a:spcBef>
              <a:buNone/>
              <a:tabLst>
                <a:tab pos="228600" algn="l"/>
              </a:tabLst>
              <a:defRPr sz="2200" kern="1200" baseline="0">
                <a:solidFill>
                  <a:srgbClr val="1D3649"/>
                </a:solidFill>
                <a:latin typeface="Arial" panose="020B0604020202020204" pitchFamily="34" charset="0"/>
                <a:ea typeface="+mj-ea"/>
                <a:cs typeface="Arial" panose="020B0604020202020204" pitchFamily="34" charset="0"/>
              </a:defRPr>
            </a:lvl1pPr>
          </a:lstStyle>
          <a:p>
            <a:r>
              <a:rPr lang="en-US" b="1" dirty="0"/>
              <a:t>Multiple drivers increase the need for security</a:t>
            </a:r>
          </a:p>
        </p:txBody>
      </p:sp>
    </p:spTree>
    <p:extLst>
      <p:ext uri="{BB962C8B-B14F-4D97-AF65-F5344CB8AC3E}">
        <p14:creationId xmlns:p14="http://schemas.microsoft.com/office/powerpoint/2010/main" val="23263688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The impact of attacks is big—and getting bigger</a:t>
            </a:r>
            <a:endParaRPr lang="en-US" b="1" dirty="0"/>
          </a:p>
        </p:txBody>
      </p:sp>
      <p:sp>
        <p:nvSpPr>
          <p:cNvPr id="5" name="Content Placeholder 4" title="URL to PowerPoint support"/>
          <p:cNvSpPr>
            <a:spLocks noGrp="1"/>
          </p:cNvSpPr>
          <p:nvPr>
            <p:ph sz="quarter" idx="4294967295"/>
          </p:nvPr>
        </p:nvSpPr>
        <p:spPr>
          <a:xfrm>
            <a:off x="454269" y="1277748"/>
            <a:ext cx="8232532" cy="5105400"/>
          </a:xfrm>
        </p:spPr>
        <p:txBody>
          <a:bodyPr/>
          <a:lstStyle/>
          <a:p>
            <a:pPr marL="0" indent="0">
              <a:buNone/>
            </a:pPr>
            <a:r>
              <a:rPr lang="en-US" b="1" dirty="0" smtClean="0"/>
              <a:t>The latest research shows that:</a:t>
            </a:r>
          </a:p>
          <a:p>
            <a:r>
              <a:rPr lang="en-US" dirty="0"/>
              <a:t>Malicious attacks against corporate assets are on the </a:t>
            </a:r>
            <a:r>
              <a:rPr lang="en-US" dirty="0" smtClean="0"/>
              <a:t>rise</a:t>
            </a:r>
          </a:p>
          <a:p>
            <a:r>
              <a:rPr lang="en-US" dirty="0" smtClean="0"/>
              <a:t>64 </a:t>
            </a:r>
            <a:r>
              <a:rPr lang="en-US" dirty="0"/>
              <a:t>percent more security incidents </a:t>
            </a:r>
            <a:r>
              <a:rPr lang="en-US" dirty="0" smtClean="0"/>
              <a:t>were reported </a:t>
            </a:r>
            <a:r>
              <a:rPr lang="en-US" dirty="0"/>
              <a:t>in 2015 than in </a:t>
            </a:r>
            <a:r>
              <a:rPr lang="en-US" dirty="0" smtClean="0"/>
              <a:t>2014</a:t>
            </a:r>
            <a:r>
              <a:rPr lang="en-US" baseline="30000" dirty="0" smtClean="0"/>
              <a:t>1</a:t>
            </a:r>
          </a:p>
          <a:p>
            <a:r>
              <a:rPr lang="en-US" dirty="0"/>
              <a:t>Computer crime will become a </a:t>
            </a:r>
            <a:r>
              <a:rPr lang="en-US" dirty="0" smtClean="0"/>
              <a:t>2.1 </a:t>
            </a:r>
            <a:r>
              <a:rPr lang="en-US" dirty="0"/>
              <a:t>trillion </a:t>
            </a:r>
            <a:r>
              <a:rPr lang="en-US" dirty="0" smtClean="0"/>
              <a:t>dollar problem </a:t>
            </a:r>
            <a:r>
              <a:rPr lang="en-US" dirty="0"/>
              <a:t>by </a:t>
            </a:r>
            <a:r>
              <a:rPr lang="en-US" dirty="0" smtClean="0"/>
              <a:t>2019</a:t>
            </a:r>
            <a:r>
              <a:rPr lang="en-US" baseline="30000" dirty="0" smtClean="0"/>
              <a:t>2</a:t>
            </a:r>
          </a:p>
          <a:p>
            <a:r>
              <a:rPr lang="en-US" dirty="0"/>
              <a:t>It takes companies an average of 229 days to detect advanced persistent </a:t>
            </a:r>
            <a:r>
              <a:rPr lang="en-US" dirty="0" smtClean="0"/>
              <a:t>threats</a:t>
            </a:r>
            <a:r>
              <a:rPr lang="en-US" baseline="30000" dirty="0" smtClean="0"/>
              <a:t>3</a:t>
            </a:r>
            <a:endParaRPr lang="en-US" baseline="30000" dirty="0"/>
          </a:p>
          <a:p>
            <a:endParaRPr lang="en-US" baseline="30000" dirty="0" smtClean="0"/>
          </a:p>
          <a:p>
            <a:endParaRPr lang="en-US" dirty="0" smtClean="0"/>
          </a:p>
        </p:txBody>
      </p:sp>
      <p:sp>
        <p:nvSpPr>
          <p:cNvPr id="6" name="TextBox 5"/>
          <p:cNvSpPr txBox="1"/>
          <p:nvPr/>
        </p:nvSpPr>
        <p:spPr>
          <a:xfrm>
            <a:off x="1419271" y="6399902"/>
            <a:ext cx="6910431" cy="369332"/>
          </a:xfrm>
          <a:prstGeom prst="rect">
            <a:avLst/>
          </a:prstGeom>
          <a:noFill/>
        </p:spPr>
        <p:txBody>
          <a:bodyPr wrap="square" lIns="0" tIns="0" rIns="0" bIns="0" rtlCol="0">
            <a:spAutoFit/>
          </a:bodyPr>
          <a:lstStyle/>
          <a:p>
            <a:r>
              <a:rPr lang="en-US" sz="800" dirty="0">
                <a:solidFill>
                  <a:srgbClr val="FFFFFF"/>
                </a:solidFill>
                <a:latin typeface="Arial" panose="020B0604020202020204" pitchFamily="34" charset="0"/>
                <a:cs typeface="Arial" panose="020B0604020202020204" pitchFamily="34" charset="0"/>
              </a:rPr>
              <a:t>1 </a:t>
            </a:r>
            <a:r>
              <a:rPr lang="en-US" sz="800" dirty="0">
                <a:solidFill>
                  <a:srgbClr val="FFFFFF"/>
                </a:solidFill>
              </a:rPr>
              <a:t>IBM Security, “</a:t>
            </a:r>
            <a:r>
              <a:rPr lang="en-US" sz="800" dirty="0">
                <a:solidFill>
                  <a:srgbClr val="FFFFFF"/>
                </a:solidFill>
                <a:hlinkClick r:id="rId3"/>
              </a:rPr>
              <a:t>2016 Cyber Security Intelligence Index</a:t>
            </a:r>
            <a:r>
              <a:rPr lang="en-US" sz="800" dirty="0">
                <a:solidFill>
                  <a:srgbClr val="FFFFFF"/>
                </a:solidFill>
              </a:rPr>
              <a:t>,” 2016.</a:t>
            </a:r>
          </a:p>
          <a:p>
            <a:r>
              <a:rPr lang="en-US" sz="800" dirty="0">
                <a:solidFill>
                  <a:srgbClr val="FFFFFF"/>
                </a:solidFill>
                <a:latin typeface="Arial" panose="020B0604020202020204" pitchFamily="34" charset="0"/>
                <a:cs typeface="Arial" panose="020B0604020202020204" pitchFamily="34" charset="0"/>
              </a:rPr>
              <a:t>2 James </a:t>
            </a:r>
            <a:r>
              <a:rPr lang="en-US" sz="800" dirty="0" err="1">
                <a:solidFill>
                  <a:srgbClr val="FFFFFF"/>
                </a:solidFill>
                <a:latin typeface="Arial" panose="020B0604020202020204" pitchFamily="34" charset="0"/>
                <a:cs typeface="Arial" panose="020B0604020202020204" pitchFamily="34" charset="0"/>
              </a:rPr>
              <a:t>Moar</a:t>
            </a:r>
            <a:r>
              <a:rPr lang="en-US" sz="800" dirty="0">
                <a:solidFill>
                  <a:srgbClr val="FFFFFF"/>
                </a:solidFill>
                <a:latin typeface="Arial" panose="020B0604020202020204" pitchFamily="34" charset="0"/>
                <a:cs typeface="Arial" panose="020B0604020202020204" pitchFamily="34" charset="0"/>
              </a:rPr>
              <a:t>, “</a:t>
            </a:r>
            <a:r>
              <a:rPr lang="en-US" sz="800" dirty="0">
                <a:solidFill>
                  <a:srgbClr val="FFFFFF"/>
                </a:solidFill>
                <a:latin typeface="Arial" panose="020B0604020202020204" pitchFamily="34" charset="0"/>
                <a:cs typeface="Arial" panose="020B0604020202020204" pitchFamily="34" charset="0"/>
                <a:hlinkClick r:id="rId4"/>
              </a:rPr>
              <a:t>The Future of Cybercrime &amp; Security</a:t>
            </a:r>
            <a:r>
              <a:rPr lang="en-US" sz="800" dirty="0">
                <a:solidFill>
                  <a:srgbClr val="FFFFFF"/>
                </a:solidFill>
                <a:latin typeface="Arial" panose="020B0604020202020204" pitchFamily="34" charset="0"/>
                <a:cs typeface="Arial" panose="020B0604020202020204" pitchFamily="34" charset="0"/>
              </a:rPr>
              <a:t>,” </a:t>
            </a:r>
            <a:r>
              <a:rPr lang="en-US" sz="800" i="1" dirty="0">
                <a:solidFill>
                  <a:srgbClr val="FFFFFF"/>
                </a:solidFill>
                <a:latin typeface="Arial" panose="020B0604020202020204" pitchFamily="34" charset="0"/>
                <a:cs typeface="Arial" panose="020B0604020202020204" pitchFamily="34" charset="0"/>
              </a:rPr>
              <a:t>Juniper</a:t>
            </a:r>
            <a:r>
              <a:rPr lang="en-US" sz="800" dirty="0">
                <a:solidFill>
                  <a:srgbClr val="FFFFFF"/>
                </a:solidFill>
                <a:latin typeface="Arial" panose="020B0604020202020204" pitchFamily="34" charset="0"/>
                <a:cs typeface="Arial" panose="020B0604020202020204" pitchFamily="34" charset="0"/>
              </a:rPr>
              <a:t>, December 5, 2015.</a:t>
            </a:r>
          </a:p>
          <a:p>
            <a:r>
              <a:rPr lang="en-US" sz="800" dirty="0">
                <a:solidFill>
                  <a:srgbClr val="FFFFFF"/>
                </a:solidFill>
                <a:latin typeface="Arial" panose="020B0604020202020204" pitchFamily="34" charset="0"/>
                <a:cs typeface="Arial" panose="020B0604020202020204" pitchFamily="34" charset="0"/>
              </a:rPr>
              <a:t>3 </a:t>
            </a:r>
            <a:r>
              <a:rPr lang="en-US" sz="800" dirty="0" err="1">
                <a:solidFill>
                  <a:srgbClr val="FFFFFF"/>
                </a:solidFill>
                <a:latin typeface="Arial" panose="020B0604020202020204" pitchFamily="34" charset="0"/>
                <a:cs typeface="Arial" panose="020B0604020202020204" pitchFamily="34" charset="0"/>
              </a:rPr>
              <a:t>Ponemon</a:t>
            </a:r>
            <a:r>
              <a:rPr lang="en-US" sz="800" dirty="0">
                <a:solidFill>
                  <a:srgbClr val="FFFFFF"/>
                </a:solidFill>
                <a:latin typeface="Arial" panose="020B0604020202020204" pitchFamily="34" charset="0"/>
                <a:cs typeface="Arial" panose="020B0604020202020204" pitchFamily="34" charset="0"/>
              </a:rPr>
              <a:t> Institute, “</a:t>
            </a:r>
            <a:r>
              <a:rPr lang="en-US" sz="800" dirty="0">
                <a:solidFill>
                  <a:srgbClr val="FFFFFF"/>
                </a:solidFill>
                <a:latin typeface="Arial" panose="020B0604020202020204" pitchFamily="34" charset="0"/>
                <a:cs typeface="Arial" panose="020B0604020202020204" pitchFamily="34" charset="0"/>
                <a:hlinkClick r:id="rId5"/>
              </a:rPr>
              <a:t>2016 Cost of Data Breach Study: Global Analysis</a:t>
            </a:r>
            <a:r>
              <a:rPr lang="en-US" sz="800" dirty="0">
                <a:solidFill>
                  <a:srgbClr val="FFFFFF"/>
                </a:solidFill>
                <a:latin typeface="Arial" panose="020B0604020202020204" pitchFamily="34" charset="0"/>
                <a:cs typeface="Arial" panose="020B0604020202020204" pitchFamily="34" charset="0"/>
              </a:rPr>
              <a:t>,” June 2016.</a:t>
            </a:r>
          </a:p>
        </p:txBody>
      </p:sp>
    </p:spTree>
    <p:extLst>
      <p:ext uri="{BB962C8B-B14F-4D97-AF65-F5344CB8AC3E}">
        <p14:creationId xmlns:p14="http://schemas.microsoft.com/office/powerpoint/2010/main" val="37886265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grayscl/>
          </a:blip>
          <a:srcRect t="10025"/>
          <a:stretch/>
        </p:blipFill>
        <p:spPr>
          <a:xfrm>
            <a:off x="0" y="1668823"/>
            <a:ext cx="9144000" cy="4651107"/>
          </a:xfrm>
          <a:prstGeom prst="rect">
            <a:avLst/>
          </a:prstGeom>
        </p:spPr>
      </p:pic>
      <p:sp>
        <p:nvSpPr>
          <p:cNvPr id="2" name="Title 1"/>
          <p:cNvSpPr>
            <a:spLocks noGrp="1"/>
          </p:cNvSpPr>
          <p:nvPr>
            <p:ph type="title"/>
          </p:nvPr>
        </p:nvSpPr>
        <p:spPr>
          <a:xfrm>
            <a:off x="454025" y="231330"/>
            <a:ext cx="8231188" cy="454025"/>
          </a:xfrm>
        </p:spPr>
        <p:txBody>
          <a:bodyPr/>
          <a:lstStyle/>
          <a:p>
            <a:r>
              <a:rPr lang="en-US" b="1" dirty="0" smtClean="0"/>
              <a:t>The need for new approaches is undeniable</a:t>
            </a:r>
            <a:endParaRPr lang="en-US" b="1" dirty="0"/>
          </a:p>
        </p:txBody>
      </p:sp>
      <p:grpSp>
        <p:nvGrpSpPr>
          <p:cNvPr id="8" name="Group 7"/>
          <p:cNvGrpSpPr/>
          <p:nvPr/>
        </p:nvGrpSpPr>
        <p:grpSpPr>
          <a:xfrm>
            <a:off x="5621859" y="1273203"/>
            <a:ext cx="3182676" cy="945919"/>
            <a:chOff x="5353411" y="701702"/>
            <a:chExt cx="3182676" cy="945919"/>
          </a:xfrm>
        </p:grpSpPr>
        <p:sp>
          <p:nvSpPr>
            <p:cNvPr id="46" name="TextBox 45"/>
            <p:cNvSpPr txBox="1"/>
            <p:nvPr/>
          </p:nvSpPr>
          <p:spPr>
            <a:xfrm>
              <a:off x="6302940" y="826332"/>
              <a:ext cx="2233147" cy="738664"/>
            </a:xfrm>
            <a:prstGeom prst="rect">
              <a:avLst/>
            </a:prstGeom>
            <a:noFill/>
          </p:spPr>
          <p:txBody>
            <a:bodyPr wrap="square" rtlCol="0">
              <a:spAutoFit/>
            </a:bodyPr>
            <a:lstStyle/>
            <a:p>
              <a:r>
                <a:rPr lang="en-US" sz="1400" b="1" dirty="0">
                  <a:solidFill>
                    <a:schemeClr val="accent4"/>
                  </a:solidFill>
                  <a:latin typeface="Arial"/>
                </a:rPr>
                <a:t>MILLION </a:t>
              </a:r>
              <a:br>
                <a:rPr lang="en-US" sz="1400" b="1" dirty="0">
                  <a:solidFill>
                    <a:schemeClr val="accent4"/>
                  </a:solidFill>
                  <a:latin typeface="Arial"/>
                </a:rPr>
              </a:br>
              <a:r>
                <a:rPr lang="en-US" sz="1400" dirty="0">
                  <a:solidFill>
                    <a:schemeClr val="accent4"/>
                  </a:solidFill>
                  <a:latin typeface="Arial"/>
                </a:rPr>
                <a:t>unfilled security positions </a:t>
              </a:r>
              <a:br>
                <a:rPr lang="en-US" sz="1400" dirty="0">
                  <a:solidFill>
                    <a:schemeClr val="accent4"/>
                  </a:solidFill>
                  <a:latin typeface="Arial"/>
                </a:rPr>
              </a:br>
              <a:r>
                <a:rPr lang="en-US" sz="1400" dirty="0">
                  <a:solidFill>
                    <a:schemeClr val="accent4"/>
                  </a:solidFill>
                  <a:latin typeface="Arial"/>
                </a:rPr>
                <a:t>by </a:t>
              </a:r>
              <a:r>
                <a:rPr lang="en-US" sz="1400" dirty="0" smtClean="0">
                  <a:solidFill>
                    <a:schemeClr val="accent4"/>
                  </a:solidFill>
                  <a:latin typeface="Arial"/>
                </a:rPr>
                <a:t>2020</a:t>
              </a:r>
              <a:r>
                <a:rPr lang="en-US" sz="1400" baseline="30000" dirty="0" smtClean="0">
                  <a:solidFill>
                    <a:schemeClr val="accent4"/>
                  </a:solidFill>
                  <a:latin typeface="Arial"/>
                </a:rPr>
                <a:t>2</a:t>
              </a:r>
              <a:endParaRPr lang="en-US" sz="800" baseline="30000" dirty="0">
                <a:solidFill>
                  <a:schemeClr val="accent4"/>
                </a:solidFill>
                <a:latin typeface="Arial"/>
              </a:endParaRPr>
            </a:p>
          </p:txBody>
        </p:sp>
        <p:sp>
          <p:nvSpPr>
            <p:cNvPr id="51" name="TextBox 50"/>
            <p:cNvSpPr txBox="1"/>
            <p:nvPr/>
          </p:nvSpPr>
          <p:spPr>
            <a:xfrm>
              <a:off x="5353411" y="701702"/>
              <a:ext cx="932687" cy="945919"/>
            </a:xfrm>
            <a:prstGeom prst="rect">
              <a:avLst/>
            </a:prstGeom>
            <a:noFill/>
          </p:spPr>
          <p:txBody>
            <a:bodyPr wrap="none" lIns="0" tIns="0" rIns="0" bIns="0" rtlCol="0" anchor="ctr" anchorCtr="0">
              <a:noAutofit/>
            </a:bodyPr>
            <a:lstStyle/>
            <a:p>
              <a:pPr algn="r"/>
              <a:r>
                <a:rPr lang="en-US" sz="6000" b="1" spc="-300" dirty="0">
                  <a:solidFill>
                    <a:schemeClr val="accent4"/>
                  </a:solidFill>
                  <a:latin typeface="Arial"/>
                </a:rPr>
                <a:t>1.5</a:t>
              </a:r>
              <a:endParaRPr lang="en-US" sz="4400" b="1" spc="-200" baseline="50000" dirty="0">
                <a:solidFill>
                  <a:schemeClr val="accent4"/>
                </a:solidFill>
                <a:latin typeface="Arial"/>
              </a:endParaRPr>
            </a:p>
          </p:txBody>
        </p:sp>
      </p:grpSp>
      <p:sp>
        <p:nvSpPr>
          <p:cNvPr id="131" name="TextBox 130"/>
          <p:cNvSpPr txBox="1"/>
          <p:nvPr/>
        </p:nvSpPr>
        <p:spPr>
          <a:xfrm>
            <a:off x="211038" y="1257301"/>
            <a:ext cx="1226232" cy="945919"/>
          </a:xfrm>
          <a:prstGeom prst="rect">
            <a:avLst/>
          </a:prstGeom>
          <a:noFill/>
        </p:spPr>
        <p:txBody>
          <a:bodyPr wrap="none" lIns="0" tIns="0" rIns="0" bIns="0" rtlCol="0" anchor="b" anchorCtr="0">
            <a:noAutofit/>
          </a:bodyPr>
          <a:lstStyle>
            <a:defPPr>
              <a:defRPr lang="en-US"/>
            </a:defPPr>
            <a:lvl1pPr algn="ctr">
              <a:defRPr sz="6000" b="1" spc="-200">
                <a:solidFill>
                  <a:schemeClr val="accent4"/>
                </a:solidFill>
                <a:latin typeface="Arial"/>
              </a:defRPr>
            </a:lvl1pPr>
          </a:lstStyle>
          <a:p>
            <a:r>
              <a:rPr lang="en-US" dirty="0"/>
              <a:t>85</a:t>
            </a:r>
          </a:p>
        </p:txBody>
      </p:sp>
      <p:sp>
        <p:nvSpPr>
          <p:cNvPr id="132" name="TextBox 131"/>
          <p:cNvSpPr txBox="1"/>
          <p:nvPr/>
        </p:nvSpPr>
        <p:spPr>
          <a:xfrm>
            <a:off x="1219781" y="1837633"/>
            <a:ext cx="1636987" cy="286232"/>
          </a:xfrm>
          <a:prstGeom prst="rect">
            <a:avLst/>
          </a:prstGeom>
          <a:noFill/>
        </p:spPr>
        <p:txBody>
          <a:bodyPr wrap="none" rtlCol="0" anchor="b" anchorCtr="0">
            <a:spAutoFit/>
          </a:bodyPr>
          <a:lstStyle/>
          <a:p>
            <a:pPr defTabSz="913972" fontAlgn="auto">
              <a:lnSpc>
                <a:spcPct val="90000"/>
              </a:lnSpc>
              <a:spcBef>
                <a:spcPts val="0"/>
              </a:spcBef>
              <a:spcAft>
                <a:spcPts val="0"/>
              </a:spcAft>
              <a:defRPr/>
            </a:pPr>
            <a:r>
              <a:rPr lang="en-US" sz="1400" dirty="0">
                <a:solidFill>
                  <a:schemeClr val="accent4"/>
                </a:solidFill>
                <a:latin typeface="Arial"/>
              </a:rPr>
              <a:t>security tools from</a:t>
            </a:r>
            <a:endParaRPr lang="en-US" sz="600" i="1" dirty="0">
              <a:solidFill>
                <a:schemeClr val="accent4"/>
              </a:solidFill>
              <a:cs typeface="Arial" pitchFamily="34" charset="0"/>
            </a:endParaRPr>
          </a:p>
        </p:txBody>
      </p:sp>
      <p:sp>
        <p:nvSpPr>
          <p:cNvPr id="149" name="TextBox 148"/>
          <p:cNvSpPr txBox="1"/>
          <p:nvPr/>
        </p:nvSpPr>
        <p:spPr>
          <a:xfrm>
            <a:off x="2648142" y="1257301"/>
            <a:ext cx="1226232" cy="945919"/>
          </a:xfrm>
          <a:prstGeom prst="rect">
            <a:avLst/>
          </a:prstGeom>
          <a:noFill/>
        </p:spPr>
        <p:txBody>
          <a:bodyPr wrap="none" lIns="0" tIns="0" rIns="0" bIns="0" rtlCol="0" anchor="b" anchorCtr="0">
            <a:noAutofit/>
          </a:bodyPr>
          <a:lstStyle/>
          <a:p>
            <a:pPr algn="ctr"/>
            <a:r>
              <a:rPr lang="en-US" sz="6000" b="1" spc="-200" dirty="0">
                <a:solidFill>
                  <a:schemeClr val="accent4"/>
                </a:solidFill>
                <a:latin typeface="Arial"/>
              </a:rPr>
              <a:t>45</a:t>
            </a:r>
          </a:p>
        </p:txBody>
      </p:sp>
      <p:sp>
        <p:nvSpPr>
          <p:cNvPr id="150" name="TextBox 149"/>
          <p:cNvSpPr txBox="1"/>
          <p:nvPr/>
        </p:nvSpPr>
        <p:spPr>
          <a:xfrm>
            <a:off x="3640269" y="1833470"/>
            <a:ext cx="1723485" cy="561692"/>
          </a:xfrm>
          <a:prstGeom prst="rect">
            <a:avLst/>
          </a:prstGeom>
          <a:noFill/>
        </p:spPr>
        <p:txBody>
          <a:bodyPr wrap="none" rtlCol="0" anchor="b" anchorCtr="0">
            <a:spAutoFit/>
          </a:bodyPr>
          <a:lstStyle/>
          <a:p>
            <a:pPr defTabSz="913972" fontAlgn="auto">
              <a:spcBef>
                <a:spcPts val="300"/>
              </a:spcBef>
              <a:spcAft>
                <a:spcPts val="0"/>
              </a:spcAft>
              <a:defRPr/>
            </a:pPr>
            <a:r>
              <a:rPr lang="en-US" sz="1400" dirty="0">
                <a:solidFill>
                  <a:schemeClr val="accent4"/>
                </a:solidFill>
                <a:latin typeface="Arial"/>
              </a:rPr>
              <a:t>v</a:t>
            </a:r>
            <a:r>
              <a:rPr lang="en-US" sz="1400" dirty="0" smtClean="0">
                <a:solidFill>
                  <a:schemeClr val="accent4"/>
                </a:solidFill>
                <a:latin typeface="Arial"/>
              </a:rPr>
              <a:t>endors </a:t>
            </a:r>
            <a:r>
              <a:rPr lang="en-US" sz="1400" dirty="0">
                <a:solidFill>
                  <a:schemeClr val="accent4"/>
                </a:solidFill>
                <a:latin typeface="Arial"/>
              </a:rPr>
              <a:t>– hard to</a:t>
            </a:r>
          </a:p>
          <a:p>
            <a:pPr defTabSz="913972" fontAlgn="auto">
              <a:spcBef>
                <a:spcPts val="300"/>
              </a:spcBef>
              <a:spcAft>
                <a:spcPts val="0"/>
              </a:spcAft>
              <a:defRPr/>
            </a:pPr>
            <a:r>
              <a:rPr lang="en-US" sz="1400" dirty="0">
                <a:solidFill>
                  <a:schemeClr val="accent4"/>
                </a:solidFill>
                <a:latin typeface="Arial"/>
              </a:rPr>
              <a:t>manage effectively </a:t>
            </a:r>
          </a:p>
        </p:txBody>
      </p:sp>
      <p:grpSp>
        <p:nvGrpSpPr>
          <p:cNvPr id="7" name="Group 6"/>
          <p:cNvGrpSpPr/>
          <p:nvPr/>
        </p:nvGrpSpPr>
        <p:grpSpPr>
          <a:xfrm>
            <a:off x="4988311" y="2362766"/>
            <a:ext cx="3890739" cy="945919"/>
            <a:chOff x="4719862" y="1953050"/>
            <a:chExt cx="3890739" cy="945919"/>
          </a:xfrm>
        </p:grpSpPr>
        <p:sp>
          <p:nvSpPr>
            <p:cNvPr id="25" name="TextBox 24"/>
            <p:cNvSpPr txBox="1"/>
            <p:nvPr/>
          </p:nvSpPr>
          <p:spPr>
            <a:xfrm>
              <a:off x="6302941" y="2069729"/>
              <a:ext cx="2307660" cy="738664"/>
            </a:xfrm>
            <a:prstGeom prst="rect">
              <a:avLst/>
            </a:prstGeom>
            <a:noFill/>
          </p:spPr>
          <p:txBody>
            <a:bodyPr wrap="square" rtlCol="0">
              <a:spAutoFit/>
            </a:bodyPr>
            <a:lstStyle/>
            <a:p>
              <a:r>
                <a:rPr lang="en-US" sz="1400" b="1" dirty="0">
                  <a:solidFill>
                    <a:schemeClr val="accent4"/>
                  </a:solidFill>
                  <a:latin typeface="Arial"/>
                </a:rPr>
                <a:t>PERCENT </a:t>
              </a:r>
              <a:r>
                <a:rPr lang="en-US" sz="1400" dirty="0">
                  <a:solidFill>
                    <a:schemeClr val="accent4"/>
                  </a:solidFill>
                  <a:latin typeface="Arial"/>
                </a:rPr>
                <a:t>of CEOs are </a:t>
              </a:r>
              <a:br>
                <a:rPr lang="en-US" sz="1400" dirty="0">
                  <a:solidFill>
                    <a:schemeClr val="accent4"/>
                  </a:solidFill>
                  <a:latin typeface="Arial"/>
                </a:rPr>
              </a:br>
              <a:r>
                <a:rPr lang="en-US" sz="1400" dirty="0">
                  <a:solidFill>
                    <a:schemeClr val="accent4"/>
                  </a:solidFill>
                  <a:latin typeface="Arial"/>
                </a:rPr>
                <a:t>reluctant to share incident information </a:t>
              </a:r>
              <a:r>
                <a:rPr lang="en-US" sz="1400" dirty="0" err="1" smtClean="0">
                  <a:solidFill>
                    <a:schemeClr val="accent4"/>
                  </a:solidFill>
                  <a:latin typeface="Arial"/>
                </a:rPr>
                <a:t>externally</a:t>
              </a:r>
              <a:r>
                <a:rPr lang="en-US" sz="1400" baseline="30000" dirty="0" err="1" smtClean="0">
                  <a:solidFill>
                    <a:schemeClr val="accent4"/>
                  </a:solidFill>
                  <a:latin typeface="Arial"/>
                </a:rPr>
                <a:t>3</a:t>
              </a:r>
              <a:endParaRPr lang="en-US" sz="1400" baseline="30000" dirty="0">
                <a:solidFill>
                  <a:schemeClr val="accent4"/>
                </a:solidFill>
                <a:latin typeface="Arial"/>
              </a:endParaRPr>
            </a:p>
          </p:txBody>
        </p:sp>
        <p:sp>
          <p:nvSpPr>
            <p:cNvPr id="26" name="TextBox 25"/>
            <p:cNvSpPr txBox="1"/>
            <p:nvPr/>
          </p:nvSpPr>
          <p:spPr>
            <a:xfrm>
              <a:off x="4719862" y="1953050"/>
              <a:ext cx="1566236" cy="945919"/>
            </a:xfrm>
            <a:prstGeom prst="rect">
              <a:avLst/>
            </a:prstGeom>
            <a:noFill/>
          </p:spPr>
          <p:txBody>
            <a:bodyPr wrap="none" lIns="0" tIns="0" rIns="0" bIns="0" rtlCol="0" anchor="ctr" anchorCtr="0">
              <a:noAutofit/>
            </a:bodyPr>
            <a:lstStyle/>
            <a:p>
              <a:pPr algn="r"/>
              <a:r>
                <a:rPr lang="en-US" sz="6000" b="1" spc="-300" dirty="0">
                  <a:solidFill>
                    <a:schemeClr val="accent4"/>
                  </a:solidFill>
                  <a:latin typeface="Arial"/>
                </a:rPr>
                <a:t>68</a:t>
              </a:r>
              <a:endParaRPr lang="en-US" sz="4400" b="1" spc="-200" baseline="50000" dirty="0">
                <a:solidFill>
                  <a:schemeClr val="accent4"/>
                </a:solidFill>
                <a:latin typeface="Arial"/>
              </a:endParaRPr>
            </a:p>
          </p:txBody>
        </p:sp>
      </p:grpSp>
      <p:grpSp>
        <p:nvGrpSpPr>
          <p:cNvPr id="28" name="Group 27"/>
          <p:cNvGrpSpPr/>
          <p:nvPr/>
        </p:nvGrpSpPr>
        <p:grpSpPr>
          <a:xfrm>
            <a:off x="1299936" y="1490622"/>
            <a:ext cx="1437386" cy="352249"/>
            <a:chOff x="55272" y="1173704"/>
            <a:chExt cx="9178221" cy="2249238"/>
          </a:xfrm>
        </p:grpSpPr>
        <p:pic>
          <p:nvPicPr>
            <p:cNvPr id="9" name="Picture 8"/>
            <p:cNvPicPr>
              <a:picLocks noChangeAspect="1"/>
            </p:cNvPicPr>
            <p:nvPr/>
          </p:nvPicPr>
          <p:blipFill>
            <a:blip r:embed="rId4"/>
            <a:stretch>
              <a:fillRect/>
            </a:stretch>
          </p:blipFill>
          <p:spPr>
            <a:xfrm>
              <a:off x="55272" y="1173704"/>
              <a:ext cx="2249238" cy="2249238"/>
            </a:xfrm>
            <a:prstGeom prst="rect">
              <a:avLst/>
            </a:prstGeom>
          </p:spPr>
        </p:pic>
        <p:pic>
          <p:nvPicPr>
            <p:cNvPr id="10" name="Picture 9"/>
            <p:cNvPicPr>
              <a:picLocks noChangeAspect="1"/>
            </p:cNvPicPr>
            <p:nvPr/>
          </p:nvPicPr>
          <p:blipFill>
            <a:blip r:embed="rId5"/>
            <a:stretch>
              <a:fillRect/>
            </a:stretch>
          </p:blipFill>
          <p:spPr>
            <a:xfrm>
              <a:off x="2364933" y="1173704"/>
              <a:ext cx="2249238" cy="2249238"/>
            </a:xfrm>
            <a:prstGeom prst="rect">
              <a:avLst/>
            </a:prstGeom>
          </p:spPr>
        </p:pic>
        <p:pic>
          <p:nvPicPr>
            <p:cNvPr id="18" name="Picture 17"/>
            <p:cNvPicPr>
              <a:picLocks noChangeAspect="1"/>
            </p:cNvPicPr>
            <p:nvPr/>
          </p:nvPicPr>
          <p:blipFill>
            <a:blip r:embed="rId6"/>
            <a:stretch>
              <a:fillRect/>
            </a:stretch>
          </p:blipFill>
          <p:spPr>
            <a:xfrm>
              <a:off x="4674594" y="1173704"/>
              <a:ext cx="2249238" cy="2249238"/>
            </a:xfrm>
            <a:prstGeom prst="rect">
              <a:avLst/>
            </a:prstGeom>
          </p:spPr>
        </p:pic>
        <p:pic>
          <p:nvPicPr>
            <p:cNvPr id="27" name="Picture 26"/>
            <p:cNvPicPr>
              <a:picLocks noChangeAspect="1"/>
            </p:cNvPicPr>
            <p:nvPr/>
          </p:nvPicPr>
          <p:blipFill>
            <a:blip r:embed="rId7"/>
            <a:stretch>
              <a:fillRect/>
            </a:stretch>
          </p:blipFill>
          <p:spPr>
            <a:xfrm>
              <a:off x="6984255" y="1173704"/>
              <a:ext cx="2249238" cy="2249238"/>
            </a:xfrm>
            <a:prstGeom prst="rect">
              <a:avLst/>
            </a:prstGeom>
          </p:spPr>
        </p:pic>
      </p:grpSp>
      <p:grpSp>
        <p:nvGrpSpPr>
          <p:cNvPr id="29" name="Group 28"/>
          <p:cNvGrpSpPr/>
          <p:nvPr/>
        </p:nvGrpSpPr>
        <p:grpSpPr>
          <a:xfrm>
            <a:off x="3726157" y="1487211"/>
            <a:ext cx="1306456" cy="360593"/>
            <a:chOff x="28110" y="2286015"/>
            <a:chExt cx="7376213" cy="2035896"/>
          </a:xfrm>
        </p:grpSpPr>
        <p:pic>
          <p:nvPicPr>
            <p:cNvPr id="38" name="Picture 37"/>
            <p:cNvPicPr>
              <a:picLocks noChangeAspect="1"/>
            </p:cNvPicPr>
            <p:nvPr/>
          </p:nvPicPr>
          <p:blipFill>
            <a:blip r:embed="rId8"/>
            <a:stretch>
              <a:fillRect/>
            </a:stretch>
          </p:blipFill>
          <p:spPr>
            <a:xfrm>
              <a:off x="28110" y="2286015"/>
              <a:ext cx="2383339" cy="2035896"/>
            </a:xfrm>
            <a:prstGeom prst="rect">
              <a:avLst/>
            </a:prstGeom>
          </p:spPr>
        </p:pic>
        <p:pic>
          <p:nvPicPr>
            <p:cNvPr id="39" name="Picture 38"/>
            <p:cNvPicPr>
              <a:picLocks noChangeAspect="1"/>
            </p:cNvPicPr>
            <p:nvPr/>
          </p:nvPicPr>
          <p:blipFill>
            <a:blip r:embed="rId8"/>
            <a:stretch>
              <a:fillRect/>
            </a:stretch>
          </p:blipFill>
          <p:spPr>
            <a:xfrm>
              <a:off x="2524547" y="2286015"/>
              <a:ext cx="2383339" cy="2035896"/>
            </a:xfrm>
            <a:prstGeom prst="rect">
              <a:avLst/>
            </a:prstGeom>
          </p:spPr>
        </p:pic>
        <p:pic>
          <p:nvPicPr>
            <p:cNvPr id="40" name="Picture 39"/>
            <p:cNvPicPr>
              <a:picLocks noChangeAspect="1"/>
            </p:cNvPicPr>
            <p:nvPr/>
          </p:nvPicPr>
          <p:blipFill>
            <a:blip r:embed="rId8"/>
            <a:stretch>
              <a:fillRect/>
            </a:stretch>
          </p:blipFill>
          <p:spPr>
            <a:xfrm>
              <a:off x="5020984" y="2286015"/>
              <a:ext cx="2383339" cy="2035896"/>
            </a:xfrm>
            <a:prstGeom prst="rect">
              <a:avLst/>
            </a:prstGeom>
          </p:spPr>
        </p:pic>
      </p:grpSp>
      <p:sp>
        <p:nvSpPr>
          <p:cNvPr id="3" name="TextBox 2"/>
          <p:cNvSpPr txBox="1"/>
          <p:nvPr/>
        </p:nvSpPr>
        <p:spPr>
          <a:xfrm>
            <a:off x="5069139" y="1419598"/>
            <a:ext cx="67326" cy="143629"/>
          </a:xfrm>
          <a:prstGeom prst="rect">
            <a:avLst/>
          </a:prstGeom>
          <a:noFill/>
        </p:spPr>
        <p:txBody>
          <a:bodyPr wrap="none" lIns="0" tIns="0" rIns="0" bIns="0" rtlCol="0">
            <a:spAutoFit/>
          </a:bodyPr>
          <a:lstStyle/>
          <a:p>
            <a:r>
              <a:rPr lang="en-US" sz="1400" baseline="30000" dirty="0">
                <a:solidFill>
                  <a:schemeClr val="accent4"/>
                </a:solidFill>
                <a:latin typeface="Arial"/>
              </a:rPr>
              <a:t>1</a:t>
            </a:r>
          </a:p>
        </p:txBody>
      </p:sp>
      <p:sp>
        <p:nvSpPr>
          <p:cNvPr id="30" name="TextBox 29"/>
          <p:cNvSpPr txBox="1"/>
          <p:nvPr/>
        </p:nvSpPr>
        <p:spPr>
          <a:xfrm>
            <a:off x="1419271" y="6399902"/>
            <a:ext cx="6910431" cy="369332"/>
          </a:xfrm>
          <a:prstGeom prst="rect">
            <a:avLst/>
          </a:prstGeom>
          <a:noFill/>
        </p:spPr>
        <p:txBody>
          <a:bodyPr wrap="square" lIns="0" tIns="0" rIns="0" bIns="0" rtlCol="0">
            <a:spAutoFit/>
          </a:bodyPr>
          <a:lstStyle/>
          <a:p>
            <a:r>
              <a:rPr lang="en-US" sz="800" dirty="0">
                <a:solidFill>
                  <a:srgbClr val="FFFFFF"/>
                </a:solidFill>
                <a:ea typeface="ＭＳ Ｐゴシック" charset="0"/>
              </a:rPr>
              <a:t>1 IBM customer experience.</a:t>
            </a:r>
          </a:p>
          <a:p>
            <a:r>
              <a:rPr lang="en-US" sz="800" dirty="0">
                <a:solidFill>
                  <a:srgbClr val="FFFFFF"/>
                </a:solidFill>
                <a:ea typeface="ＭＳ Ｐゴシック" charset="0"/>
              </a:rPr>
              <a:t>2 Michael </a:t>
            </a:r>
            <a:r>
              <a:rPr lang="en-US" sz="800" dirty="0" err="1">
                <a:solidFill>
                  <a:srgbClr val="FFFFFF"/>
                </a:solidFill>
                <a:ea typeface="ＭＳ Ｐゴシック" charset="0"/>
              </a:rPr>
              <a:t>Suby</a:t>
            </a:r>
            <a:r>
              <a:rPr lang="en-US" sz="800" dirty="0">
                <a:solidFill>
                  <a:srgbClr val="FFFFFF"/>
                </a:solidFill>
                <a:ea typeface="ＭＳ Ｐゴシック" charset="0"/>
              </a:rPr>
              <a:t> et al, “</a:t>
            </a:r>
            <a:r>
              <a:rPr lang="en-US" sz="800" dirty="0">
                <a:solidFill>
                  <a:srgbClr val="FFFFFF"/>
                </a:solidFill>
                <a:ea typeface="ＭＳ Ｐゴシック" charset="0"/>
                <a:hlinkClick r:id="rId9"/>
              </a:rPr>
              <a:t>The 2015 (ISC)2 Global Information Security Workforce Study</a:t>
            </a:r>
            <a:r>
              <a:rPr lang="en-US" sz="800" dirty="0">
                <a:solidFill>
                  <a:srgbClr val="FFFFFF"/>
                </a:solidFill>
                <a:ea typeface="ＭＳ Ｐゴシック" charset="0"/>
              </a:rPr>
              <a:t>,” </a:t>
            </a:r>
            <a:r>
              <a:rPr lang="en-US" sz="800" i="1" dirty="0">
                <a:solidFill>
                  <a:srgbClr val="FFFFFF"/>
                </a:solidFill>
                <a:ea typeface="ＭＳ Ｐゴシック" charset="0"/>
              </a:rPr>
              <a:t>Frost &amp; Sullivan</a:t>
            </a:r>
            <a:r>
              <a:rPr lang="en-US" sz="800" dirty="0">
                <a:solidFill>
                  <a:srgbClr val="FFFFFF"/>
                </a:solidFill>
                <a:ea typeface="ＭＳ Ｐゴシック" charset="0"/>
              </a:rPr>
              <a:t>, April 2015. </a:t>
            </a:r>
            <a:endParaRPr lang="en-US" sz="800" dirty="0" smtClean="0">
              <a:solidFill>
                <a:srgbClr val="FFFFFF"/>
              </a:solidFill>
              <a:ea typeface="ＭＳ Ｐゴシック" charset="0"/>
            </a:endParaRPr>
          </a:p>
          <a:p>
            <a:r>
              <a:rPr lang="en-US" sz="800" dirty="0">
                <a:solidFill>
                  <a:srgbClr val="FFFFFF"/>
                </a:solidFill>
                <a:ea typeface="ＭＳ Ｐゴシック" charset="0"/>
              </a:rPr>
              <a:t>3 IBM Institute for Business Value, “</a:t>
            </a:r>
            <a:r>
              <a:rPr lang="en-US" sz="800" dirty="0">
                <a:solidFill>
                  <a:srgbClr val="FFFFFF"/>
                </a:solidFill>
                <a:ea typeface="ＭＳ Ｐゴシック" charset="0"/>
                <a:hlinkClick r:id="rId10"/>
              </a:rPr>
              <a:t>Securing the C-suite </a:t>
            </a:r>
            <a:r>
              <a:rPr lang="en-US" sz="800" dirty="0" err="1">
                <a:solidFill>
                  <a:srgbClr val="FFFFFF"/>
                </a:solidFill>
                <a:ea typeface="ＭＳ Ｐゴシック" charset="0"/>
                <a:hlinkClick r:id="rId10"/>
              </a:rPr>
              <a:t>Cybersecurity</a:t>
            </a:r>
            <a:r>
              <a:rPr lang="en-US" sz="800" dirty="0">
                <a:solidFill>
                  <a:srgbClr val="FFFFFF"/>
                </a:solidFill>
                <a:ea typeface="ＭＳ Ｐゴシック" charset="0"/>
                <a:hlinkClick r:id="rId10"/>
              </a:rPr>
              <a:t> perspectives from the boardroom and C-suite</a:t>
            </a:r>
            <a:r>
              <a:rPr lang="en-US" sz="800" dirty="0">
                <a:solidFill>
                  <a:srgbClr val="FFFFFF"/>
                </a:solidFill>
                <a:ea typeface="ＭＳ Ｐゴシック" charset="0"/>
              </a:rPr>
              <a:t>,” </a:t>
            </a:r>
            <a:r>
              <a:rPr lang="en-US" sz="800" i="1" dirty="0">
                <a:solidFill>
                  <a:srgbClr val="FFFFFF"/>
                </a:solidFill>
                <a:ea typeface="ＭＳ Ｐゴシック" charset="0"/>
              </a:rPr>
              <a:t>IBM Corp.</a:t>
            </a:r>
            <a:r>
              <a:rPr lang="en-US" sz="800" dirty="0">
                <a:solidFill>
                  <a:srgbClr val="FFFFFF"/>
                </a:solidFill>
                <a:ea typeface="ＭＳ Ｐゴシック" charset="0"/>
              </a:rPr>
              <a:t>, February 2016. </a:t>
            </a:r>
            <a:endParaRPr lang="en-US" sz="80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81679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smtClean="0"/>
              <a:t>Penetration testing is a key tool for improving security</a:t>
            </a:r>
            <a:endParaRPr lang="en-US" b="1" dirty="0"/>
          </a:p>
        </p:txBody>
      </p:sp>
      <p:sp>
        <p:nvSpPr>
          <p:cNvPr id="5" name="Content Placeholder 4" title="URL to PowerPoint support"/>
          <p:cNvSpPr>
            <a:spLocks noGrp="1"/>
          </p:cNvSpPr>
          <p:nvPr>
            <p:ph sz="quarter" idx="4294967295"/>
          </p:nvPr>
        </p:nvSpPr>
        <p:spPr>
          <a:xfrm>
            <a:off x="454269" y="1285492"/>
            <a:ext cx="8232532" cy="5105400"/>
          </a:xfrm>
        </p:spPr>
        <p:txBody>
          <a:bodyPr/>
          <a:lstStyle/>
          <a:p>
            <a:pPr marL="0" indent="0">
              <a:buNone/>
            </a:pPr>
            <a:r>
              <a:rPr lang="en-US" b="1" dirty="0"/>
              <a:t>An effective penetration testing </a:t>
            </a:r>
            <a:r>
              <a:rPr lang="en-US" b="1" dirty="0" smtClean="0"/>
              <a:t>program:</a:t>
            </a:r>
          </a:p>
          <a:p>
            <a:pPr lvl="0"/>
            <a:r>
              <a:rPr lang="en-US" dirty="0" smtClean="0"/>
              <a:t>Is robust enough to test any technology, anywhere, at any time</a:t>
            </a:r>
          </a:p>
          <a:p>
            <a:pPr lvl="0"/>
            <a:r>
              <a:rPr lang="en-US" dirty="0" smtClean="0"/>
              <a:t>Utilizes expert-level </a:t>
            </a:r>
            <a:r>
              <a:rPr lang="en-US" dirty="0"/>
              <a:t>manual testing and automated, tools-based </a:t>
            </a:r>
            <a:r>
              <a:rPr lang="en-US" dirty="0" smtClean="0"/>
              <a:t>testing in </a:t>
            </a:r>
            <a:r>
              <a:rPr lang="en-US" dirty="0"/>
              <a:t>the </a:t>
            </a:r>
            <a:r>
              <a:rPr lang="en-US" dirty="0" smtClean="0"/>
              <a:t>proper combination</a:t>
            </a:r>
            <a:endParaRPr lang="en-US" dirty="0"/>
          </a:p>
          <a:p>
            <a:pPr lvl="0"/>
            <a:r>
              <a:rPr lang="en-US" dirty="0"/>
              <a:t>Leverages vulnerability analytics to </a:t>
            </a:r>
            <a:r>
              <a:rPr lang="en-US" dirty="0" smtClean="0"/>
              <a:t>help </a:t>
            </a:r>
            <a:r>
              <a:rPr lang="en-US" dirty="0"/>
              <a:t>isolate </a:t>
            </a:r>
            <a:r>
              <a:rPr lang="en-US" dirty="0" smtClean="0"/>
              <a:t>risks</a:t>
            </a:r>
          </a:p>
          <a:p>
            <a:pPr lvl="0"/>
            <a:r>
              <a:rPr lang="en-US" dirty="0"/>
              <a:t>Is agile enough to meet on-demand testing requirements</a:t>
            </a:r>
          </a:p>
          <a:p>
            <a:pPr lvl="0"/>
            <a:r>
              <a:rPr lang="en-US" dirty="0" smtClean="0"/>
              <a:t>Provides an alternative to time-intensive </a:t>
            </a:r>
            <a:r>
              <a:rPr lang="en-US" dirty="0"/>
              <a:t>and error-prone scoping activities</a:t>
            </a:r>
          </a:p>
          <a:p>
            <a:pPr lvl="0"/>
            <a:endParaRPr lang="en-US" dirty="0"/>
          </a:p>
        </p:txBody>
      </p:sp>
    </p:spTree>
    <p:extLst>
      <p:ext uri="{BB962C8B-B14F-4D97-AF65-F5344CB8AC3E}">
        <p14:creationId xmlns:p14="http://schemas.microsoft.com/office/powerpoint/2010/main" val="42309599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title="URL to PowerPoint support"/>
          <p:cNvSpPr>
            <a:spLocks noGrp="1"/>
          </p:cNvSpPr>
          <p:nvPr>
            <p:ph sz="quarter" idx="4294967295"/>
          </p:nvPr>
        </p:nvSpPr>
        <p:spPr>
          <a:xfrm>
            <a:off x="454269" y="1288675"/>
            <a:ext cx="4117731" cy="5105400"/>
          </a:xfrm>
        </p:spPr>
        <p:txBody>
          <a:bodyPr/>
          <a:lstStyle/>
          <a:p>
            <a:pPr marL="0" indent="0">
              <a:buNone/>
            </a:pPr>
            <a:r>
              <a:rPr lang="en-US" b="1" dirty="0" smtClean="0"/>
              <a:t>Announced at Black Hat 2016, IBM® X-Force® </a:t>
            </a:r>
            <a:r>
              <a:rPr lang="en-US" b="1" dirty="0"/>
              <a:t>Red </a:t>
            </a:r>
            <a:r>
              <a:rPr lang="en-US" b="1" dirty="0" smtClean="0"/>
              <a:t>is:</a:t>
            </a:r>
            <a:r>
              <a:rPr lang="en-US" dirty="0" smtClean="0"/>
              <a:t> </a:t>
            </a:r>
          </a:p>
          <a:p>
            <a:r>
              <a:rPr lang="en-US" dirty="0" smtClean="0"/>
              <a:t>A global organization of elite security </a:t>
            </a:r>
            <a:r>
              <a:rPr lang="en-US" dirty="0"/>
              <a:t>testing </a:t>
            </a:r>
            <a:r>
              <a:rPr lang="en-US" dirty="0" smtClean="0"/>
              <a:t>specialists</a:t>
            </a:r>
          </a:p>
          <a:p>
            <a:r>
              <a:rPr lang="en-US" dirty="0" smtClean="0"/>
              <a:t>A purpose-built provider of flexible</a:t>
            </a:r>
            <a:r>
              <a:rPr lang="en-US" dirty="0"/>
              <a:t>, agile and </a:t>
            </a:r>
            <a:r>
              <a:rPr lang="en-US" dirty="0" smtClean="0">
                <a:solidFill>
                  <a:schemeClr val="tx1"/>
                </a:solidFill>
              </a:rPr>
              <a:t>proactive</a:t>
            </a:r>
            <a:r>
              <a:rPr lang="en-US" dirty="0" smtClean="0">
                <a:solidFill>
                  <a:srgbClr val="FF0000"/>
                </a:solidFill>
              </a:rPr>
              <a:t> </a:t>
            </a:r>
            <a:r>
              <a:rPr lang="en-US" dirty="0"/>
              <a:t>security testing services </a:t>
            </a:r>
            <a:endParaRPr lang="en-US" dirty="0" smtClean="0"/>
          </a:p>
          <a:p>
            <a:r>
              <a:rPr lang="en-US" dirty="0" smtClean="0"/>
              <a:t>A team of industry leaders equipped to help uncover </a:t>
            </a:r>
            <a:r>
              <a:rPr lang="en-US" dirty="0"/>
              <a:t>vulnerabilities before criminals </a:t>
            </a:r>
            <a:r>
              <a:rPr lang="en-US" dirty="0" smtClean="0"/>
              <a:t>do</a:t>
            </a:r>
          </a:p>
        </p:txBody>
      </p:sp>
      <p:pic>
        <p:nvPicPr>
          <p:cNvPr id="8"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5098542" y="1511300"/>
            <a:ext cx="4043350" cy="270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3"/>
          <p:cNvSpPr txBox="1">
            <a:spLocks/>
          </p:cNvSpPr>
          <p:nvPr/>
        </p:nvSpPr>
        <p:spPr>
          <a:xfrm>
            <a:off x="454270" y="233320"/>
            <a:ext cx="8231583" cy="454837"/>
          </a:xfrm>
          <a:prstGeom prst="rect">
            <a:avLst/>
          </a:prstGeom>
        </p:spPr>
        <p:txBody>
          <a:bodyPr vert="horz" lIns="0" tIns="0" rIns="0" bIns="0" rtlCol="0" anchor="t" anchorCtr="0">
            <a:noAutofit/>
          </a:bodyPr>
          <a:lstStyle>
            <a:lvl1pPr algn="l" defTabSz="228600" rtl="0" eaLnBrk="1" latinLnBrk="0" hangingPunct="1">
              <a:lnSpc>
                <a:spcPts val="2300"/>
              </a:lnSpc>
              <a:spcBef>
                <a:spcPct val="0"/>
              </a:spcBef>
              <a:buNone/>
              <a:tabLst>
                <a:tab pos="228600" algn="l"/>
              </a:tabLst>
              <a:defRPr sz="2200" kern="1200" baseline="0">
                <a:solidFill>
                  <a:srgbClr val="1D3649"/>
                </a:solidFill>
                <a:latin typeface="Arial" panose="020B0604020202020204" pitchFamily="34" charset="0"/>
                <a:ea typeface="+mj-ea"/>
                <a:cs typeface="Arial" panose="020B0604020202020204" pitchFamily="34" charset="0"/>
              </a:defRPr>
            </a:lvl1pPr>
          </a:lstStyle>
          <a:p>
            <a:r>
              <a:rPr lang="en-US" b="1" dirty="0"/>
              <a:t>Introducing comprehensive testing services:</a:t>
            </a:r>
            <a:br>
              <a:rPr lang="en-US" b="1" dirty="0"/>
            </a:br>
            <a:r>
              <a:rPr lang="en-US" b="1" dirty="0"/>
              <a:t>IBM X-Force Red</a:t>
            </a:r>
          </a:p>
        </p:txBody>
      </p:sp>
    </p:spTree>
    <p:extLst>
      <p:ext uri="{BB962C8B-B14F-4D97-AF65-F5344CB8AC3E}">
        <p14:creationId xmlns:p14="http://schemas.microsoft.com/office/powerpoint/2010/main" val="31461458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4270" y="233321"/>
            <a:ext cx="8231583" cy="326078"/>
          </a:xfrm>
        </p:spPr>
        <p:txBody>
          <a:bodyPr>
            <a:noAutofit/>
          </a:bodyPr>
          <a:lstStyle/>
          <a:p>
            <a:r>
              <a:rPr lang="en-US" b="1" dirty="0" smtClean="0"/>
              <a:t>IBM X-Force Red </a:t>
            </a:r>
            <a:br>
              <a:rPr lang="en-US" b="1" dirty="0" smtClean="0"/>
            </a:br>
            <a:r>
              <a:rPr lang="en-US" b="1" dirty="0"/>
              <a:t>S</a:t>
            </a:r>
            <a:r>
              <a:rPr lang="en-US" b="1" dirty="0" smtClean="0"/>
              <a:t>ecurity testing across four disciplines</a:t>
            </a:r>
            <a:endParaRPr lang="en-US" b="1" dirty="0"/>
          </a:p>
        </p:txBody>
      </p:sp>
      <p:sp>
        <p:nvSpPr>
          <p:cNvPr id="3" name="TextBox 2"/>
          <p:cNvSpPr txBox="1"/>
          <p:nvPr/>
        </p:nvSpPr>
        <p:spPr>
          <a:xfrm>
            <a:off x="459729" y="1344432"/>
            <a:ext cx="3431690" cy="2369880"/>
          </a:xfrm>
          <a:prstGeom prst="rect">
            <a:avLst/>
          </a:prstGeom>
          <a:noFill/>
        </p:spPr>
        <p:txBody>
          <a:bodyPr wrap="square" lIns="0" tIns="0" rIns="0" bIns="0" rtlCol="0">
            <a:spAutoFit/>
          </a:bodyPr>
          <a:lstStyle/>
          <a:p>
            <a:pPr>
              <a:buClr>
                <a:srgbClr val="FF5003"/>
              </a:buClr>
            </a:pPr>
            <a:r>
              <a:rPr lang="en-US" sz="1400" b="1" dirty="0" smtClean="0"/>
              <a:t>Application testing, including: </a:t>
            </a:r>
            <a:endParaRPr lang="en-US" sz="1400" b="1" dirty="0"/>
          </a:p>
          <a:p>
            <a:pPr marL="285750" indent="-285750">
              <a:buClr>
                <a:srgbClr val="FF5003"/>
              </a:buClr>
              <a:buFont typeface="Arial" panose="020B0604020202020204" pitchFamily="34" charset="0"/>
              <a:buChar char="•"/>
            </a:pPr>
            <a:r>
              <a:rPr lang="en-US" sz="1400" dirty="0"/>
              <a:t>Manual penetration testing</a:t>
            </a:r>
          </a:p>
          <a:p>
            <a:pPr marL="285750" indent="-285750">
              <a:buClr>
                <a:srgbClr val="FF5003"/>
              </a:buClr>
              <a:buFont typeface="Arial" panose="020B0604020202020204" pitchFamily="34" charset="0"/>
              <a:buChar char="•"/>
            </a:pPr>
            <a:r>
              <a:rPr lang="en-US" sz="1400" dirty="0"/>
              <a:t>Code review and vulnerability assessments of all platforms:</a:t>
            </a:r>
          </a:p>
          <a:p>
            <a:pPr marL="742950" lvl="1" indent="-285750">
              <a:buClr>
                <a:srgbClr val="FF5003"/>
              </a:buClr>
              <a:buFont typeface="Arial" panose="020B0604020202020204" pitchFamily="34" charset="0"/>
              <a:buChar char="‒"/>
            </a:pPr>
            <a:r>
              <a:rPr lang="en-US" sz="1400" dirty="0"/>
              <a:t>Web</a:t>
            </a:r>
          </a:p>
          <a:p>
            <a:pPr marL="742950" lvl="1" indent="-285750">
              <a:buClr>
                <a:srgbClr val="FF5003"/>
              </a:buClr>
              <a:buFont typeface="Arial" panose="020B0604020202020204" pitchFamily="34" charset="0"/>
              <a:buChar char="‒"/>
            </a:pPr>
            <a:r>
              <a:rPr lang="en-US" sz="1400" dirty="0"/>
              <a:t>Mobile</a:t>
            </a:r>
          </a:p>
          <a:p>
            <a:pPr marL="742950" lvl="1" indent="-285750">
              <a:buClr>
                <a:srgbClr val="FF5003"/>
              </a:buClr>
              <a:buFont typeface="Arial" panose="020B0604020202020204" pitchFamily="34" charset="0"/>
              <a:buChar char="‒"/>
            </a:pPr>
            <a:r>
              <a:rPr lang="en-US" sz="1400" dirty="0"/>
              <a:t>Client-server</a:t>
            </a:r>
          </a:p>
          <a:p>
            <a:pPr marL="742950" lvl="1" indent="-285750">
              <a:buClr>
                <a:srgbClr val="FF5003"/>
              </a:buClr>
              <a:buFont typeface="Arial" panose="020B0604020202020204" pitchFamily="34" charset="0"/>
              <a:buChar char="‒"/>
            </a:pPr>
            <a:r>
              <a:rPr lang="en-US" sz="1400" dirty="0"/>
              <a:t>Terminal</a:t>
            </a:r>
          </a:p>
          <a:p>
            <a:pPr marL="742950" lvl="1" indent="-285750">
              <a:buClr>
                <a:srgbClr val="FF5003"/>
              </a:buClr>
              <a:buFont typeface="Arial" panose="020B0604020202020204" pitchFamily="34" charset="0"/>
              <a:buChar char="‒"/>
            </a:pPr>
            <a:r>
              <a:rPr lang="en-US" sz="1400" dirty="0" smtClean="0"/>
              <a:t>Mainframe </a:t>
            </a:r>
            <a:endParaRPr lang="en-US" sz="1400" dirty="0"/>
          </a:p>
          <a:p>
            <a:pPr marL="742950" lvl="1" indent="-285750">
              <a:buClr>
                <a:srgbClr val="FF5003"/>
              </a:buClr>
              <a:buFont typeface="Arial" panose="020B0604020202020204" pitchFamily="34" charset="0"/>
              <a:buChar char="‒"/>
            </a:pPr>
            <a:r>
              <a:rPr lang="en-US" sz="1400" dirty="0"/>
              <a:t>Middleware</a:t>
            </a:r>
            <a:endParaRPr lang="en-US" altLang="en-US" sz="1400" dirty="0"/>
          </a:p>
          <a:p>
            <a:pPr>
              <a:buClr>
                <a:srgbClr val="FF5003"/>
              </a:buClr>
            </a:pPr>
            <a:r>
              <a:rPr lang="en-US" sz="1400" dirty="0" smtClean="0">
                <a:solidFill>
                  <a:srgbClr val="1D3649"/>
                </a:solidFill>
              </a:rPr>
              <a:t>   </a:t>
            </a:r>
          </a:p>
        </p:txBody>
      </p:sp>
      <p:sp>
        <p:nvSpPr>
          <p:cNvPr id="6" name="TextBox 5"/>
          <p:cNvSpPr txBox="1"/>
          <p:nvPr/>
        </p:nvSpPr>
        <p:spPr>
          <a:xfrm>
            <a:off x="4583674" y="1344432"/>
            <a:ext cx="3324113" cy="2431435"/>
          </a:xfrm>
          <a:prstGeom prst="rect">
            <a:avLst/>
          </a:prstGeom>
          <a:noFill/>
        </p:spPr>
        <p:txBody>
          <a:bodyPr wrap="square" lIns="0" tIns="0" rIns="0" bIns="0" rtlCol="0">
            <a:spAutoFit/>
          </a:bodyPr>
          <a:lstStyle/>
          <a:p>
            <a:pPr>
              <a:buClr>
                <a:srgbClr val="FF5003"/>
              </a:buClr>
            </a:pPr>
            <a:r>
              <a:rPr lang="en-US" sz="1400" b="1" dirty="0"/>
              <a:t>Network </a:t>
            </a:r>
            <a:r>
              <a:rPr lang="en-US" sz="1400" b="1" dirty="0" smtClean="0"/>
              <a:t>testing, including: </a:t>
            </a:r>
            <a:endParaRPr lang="en-US" sz="1400" b="1" dirty="0"/>
          </a:p>
          <a:p>
            <a:pPr marL="285750" indent="-285750">
              <a:buClr>
                <a:srgbClr val="FF5003"/>
              </a:buClr>
              <a:buFont typeface="Arial" panose="020B0604020202020204" pitchFamily="34" charset="0"/>
              <a:buChar char="•"/>
            </a:pPr>
            <a:r>
              <a:rPr lang="en-US" sz="1400" dirty="0"/>
              <a:t>Manual penetration tests</a:t>
            </a:r>
          </a:p>
          <a:p>
            <a:pPr marL="285750" indent="-285750">
              <a:buClr>
                <a:srgbClr val="FF5003"/>
              </a:buClr>
              <a:buFont typeface="Arial" panose="020B0604020202020204" pitchFamily="34" charset="0"/>
              <a:buChar char="•"/>
            </a:pPr>
            <a:r>
              <a:rPr lang="en-US" sz="1400" dirty="0"/>
              <a:t>Vulnerability assessments of all networks:</a:t>
            </a:r>
          </a:p>
          <a:p>
            <a:pPr marL="742950" lvl="1" indent="-285750">
              <a:buClr>
                <a:srgbClr val="FF5003"/>
              </a:buClr>
              <a:buFont typeface="Arial" panose="020B0604020202020204" pitchFamily="34" charset="0"/>
              <a:buChar char="‒"/>
            </a:pPr>
            <a:r>
              <a:rPr lang="en-US" sz="1400" dirty="0"/>
              <a:t>Internal</a:t>
            </a:r>
          </a:p>
          <a:p>
            <a:pPr marL="742950" lvl="1" indent="-285750">
              <a:buClr>
                <a:srgbClr val="FF5003"/>
              </a:buClr>
              <a:buFont typeface="Arial" panose="020B0604020202020204" pitchFamily="34" charset="0"/>
              <a:buChar char="‒"/>
            </a:pPr>
            <a:r>
              <a:rPr lang="en-US" sz="1400" dirty="0"/>
              <a:t>External</a:t>
            </a:r>
          </a:p>
          <a:p>
            <a:pPr marL="742950" lvl="1" indent="-285750">
              <a:buClr>
                <a:srgbClr val="FF5003"/>
              </a:buClr>
              <a:buFont typeface="Arial" panose="020B0604020202020204" pitchFamily="34" charset="0"/>
              <a:buChar char="‒"/>
            </a:pPr>
            <a:r>
              <a:rPr lang="en-US" sz="1400" dirty="0"/>
              <a:t>Wi-Fi and other radio frequencies</a:t>
            </a:r>
          </a:p>
          <a:p>
            <a:pPr marL="742950" lvl="1" indent="-285750">
              <a:buClr>
                <a:srgbClr val="FF5003"/>
              </a:buClr>
              <a:buFont typeface="Arial" panose="020B0604020202020204" pitchFamily="34" charset="0"/>
              <a:buChar char="‒"/>
            </a:pPr>
            <a:r>
              <a:rPr lang="en-US" sz="1400" dirty="0"/>
              <a:t>Supervisory control and data acquisition </a:t>
            </a:r>
            <a:r>
              <a:rPr lang="en-US" sz="1400" dirty="0" smtClean="0"/>
              <a:t>(</a:t>
            </a:r>
            <a:r>
              <a:rPr lang="en-US" sz="1400" dirty="0" err="1" smtClean="0"/>
              <a:t>SCADA</a:t>
            </a:r>
            <a:r>
              <a:rPr lang="en-US" sz="1400" dirty="0" smtClean="0"/>
              <a:t>)</a:t>
            </a:r>
            <a:endParaRPr lang="en-US" sz="1400" dirty="0"/>
          </a:p>
          <a:p>
            <a:pPr>
              <a:buClr>
                <a:srgbClr val="FF5003"/>
              </a:buClr>
            </a:pPr>
            <a:endParaRPr lang="en-US" sz="1400" dirty="0" smtClean="0">
              <a:solidFill>
                <a:srgbClr val="1D3649"/>
              </a:solidFill>
            </a:endParaRPr>
          </a:p>
        </p:txBody>
      </p:sp>
      <p:sp>
        <p:nvSpPr>
          <p:cNvPr id="7" name="TextBox 6"/>
          <p:cNvSpPr txBox="1"/>
          <p:nvPr/>
        </p:nvSpPr>
        <p:spPr>
          <a:xfrm>
            <a:off x="459728" y="3820942"/>
            <a:ext cx="3427241" cy="1292662"/>
          </a:xfrm>
          <a:prstGeom prst="rect">
            <a:avLst/>
          </a:prstGeom>
          <a:noFill/>
        </p:spPr>
        <p:txBody>
          <a:bodyPr wrap="square" lIns="0" tIns="0" rIns="0" bIns="0" rtlCol="0">
            <a:spAutoFit/>
          </a:bodyPr>
          <a:lstStyle/>
          <a:p>
            <a:pPr>
              <a:buClr>
                <a:srgbClr val="FF5003"/>
              </a:buClr>
            </a:pPr>
            <a:r>
              <a:rPr lang="en-US" sz="1400" b="1" dirty="0"/>
              <a:t>Hardware </a:t>
            </a:r>
            <a:r>
              <a:rPr lang="en-US" sz="1400" b="1" dirty="0" smtClean="0"/>
              <a:t>testing, including:</a:t>
            </a:r>
            <a:endParaRPr lang="en-US" sz="1400" b="1" dirty="0"/>
          </a:p>
          <a:p>
            <a:pPr marL="285750" indent="-285750">
              <a:buClr>
                <a:srgbClr val="FF5003"/>
              </a:buClr>
              <a:buFont typeface="Arial" panose="020B0604020202020204" pitchFamily="34" charset="0"/>
              <a:buChar char="•"/>
            </a:pPr>
            <a:r>
              <a:rPr lang="en-US" sz="1400" dirty="0"/>
              <a:t>Internet of Things (</a:t>
            </a:r>
            <a:r>
              <a:rPr lang="en-US" sz="1400" dirty="0" err="1"/>
              <a:t>IoT</a:t>
            </a:r>
            <a:r>
              <a:rPr lang="en-US" sz="1400" dirty="0"/>
              <a:t>)</a:t>
            </a:r>
          </a:p>
          <a:p>
            <a:pPr marL="285750" indent="-285750">
              <a:buClr>
                <a:srgbClr val="FF5003"/>
              </a:buClr>
              <a:buFont typeface="Arial" panose="020B0604020202020204" pitchFamily="34" charset="0"/>
              <a:buChar char="•"/>
            </a:pPr>
            <a:r>
              <a:rPr lang="en-US" sz="1400" dirty="0"/>
              <a:t>Wearable devices</a:t>
            </a:r>
          </a:p>
          <a:p>
            <a:pPr marL="285750" indent="-285750">
              <a:buClr>
                <a:srgbClr val="FF5003"/>
              </a:buClr>
              <a:buFont typeface="Arial" panose="020B0604020202020204" pitchFamily="34" charset="0"/>
              <a:buChar char="•"/>
            </a:pPr>
            <a:r>
              <a:rPr lang="en-US" sz="1400" dirty="0"/>
              <a:t>Point-of-sale (POS) </a:t>
            </a:r>
            <a:r>
              <a:rPr lang="en-US" sz="1400" dirty="0" smtClean="0"/>
              <a:t>and self</a:t>
            </a:r>
            <a:r>
              <a:rPr lang="en-US" sz="1400" dirty="0"/>
              <a:t>-checkout </a:t>
            </a:r>
          </a:p>
          <a:p>
            <a:pPr marL="285750" indent="-285750">
              <a:buClr>
                <a:srgbClr val="FF5003"/>
              </a:buClr>
              <a:buFont typeface="Arial" panose="020B0604020202020204" pitchFamily="34" charset="0"/>
              <a:buChar char="•"/>
            </a:pPr>
            <a:r>
              <a:rPr lang="en-US" sz="1400" dirty="0" smtClean="0"/>
              <a:t>Self-service banking (ATMs)</a:t>
            </a:r>
            <a:endParaRPr lang="en-US" sz="1400" dirty="0"/>
          </a:p>
          <a:p>
            <a:pPr marL="285750" indent="-285750">
              <a:buClr>
                <a:srgbClr val="FF5003"/>
              </a:buClr>
              <a:buFont typeface="Arial" panose="020B0604020202020204" pitchFamily="34" charset="0"/>
              <a:buChar char="•"/>
            </a:pPr>
            <a:r>
              <a:rPr lang="en-US" sz="1400" dirty="0" smtClean="0"/>
              <a:t>Automotive, video, other systems</a:t>
            </a:r>
            <a:endParaRPr lang="en-US" sz="1400" dirty="0"/>
          </a:p>
        </p:txBody>
      </p:sp>
      <p:sp>
        <p:nvSpPr>
          <p:cNvPr id="8" name="TextBox 7"/>
          <p:cNvSpPr txBox="1"/>
          <p:nvPr/>
        </p:nvSpPr>
        <p:spPr>
          <a:xfrm>
            <a:off x="4583674" y="3820942"/>
            <a:ext cx="2410916" cy="1508105"/>
          </a:xfrm>
          <a:prstGeom prst="rect">
            <a:avLst/>
          </a:prstGeom>
          <a:noFill/>
        </p:spPr>
        <p:txBody>
          <a:bodyPr wrap="none" lIns="0" tIns="0" rIns="0" bIns="0" rtlCol="0">
            <a:spAutoFit/>
          </a:bodyPr>
          <a:lstStyle/>
          <a:p>
            <a:pPr>
              <a:buClr>
                <a:srgbClr val="FF5003"/>
              </a:buClr>
            </a:pPr>
            <a:r>
              <a:rPr lang="en-US" sz="1400" b="1" dirty="0"/>
              <a:t>Human </a:t>
            </a:r>
            <a:r>
              <a:rPr lang="en-US" sz="1400" b="1" dirty="0" smtClean="0"/>
              <a:t>testing, including </a:t>
            </a:r>
          </a:p>
          <a:p>
            <a:pPr>
              <a:buClr>
                <a:srgbClr val="FF5003"/>
              </a:buClr>
            </a:pPr>
            <a:r>
              <a:rPr lang="en-US" sz="1400" b="1" dirty="0" smtClean="0"/>
              <a:t>simulations </a:t>
            </a:r>
            <a:r>
              <a:rPr lang="en-US" sz="1400" b="1" dirty="0"/>
              <a:t>of:</a:t>
            </a:r>
          </a:p>
          <a:p>
            <a:pPr marL="285750" indent="-285750">
              <a:buClr>
                <a:srgbClr val="FF5003"/>
              </a:buClr>
              <a:buFont typeface="Arial" panose="020B0604020202020204" pitchFamily="34" charset="0"/>
              <a:buChar char="•"/>
            </a:pPr>
            <a:r>
              <a:rPr lang="en-US" sz="1400" dirty="0"/>
              <a:t>Phishing campaigns</a:t>
            </a:r>
          </a:p>
          <a:p>
            <a:pPr marL="285750" indent="-285750">
              <a:buClr>
                <a:srgbClr val="FF5003"/>
              </a:buClr>
              <a:buFont typeface="Arial" panose="020B0604020202020204" pitchFamily="34" charset="0"/>
              <a:buChar char="•"/>
            </a:pPr>
            <a:r>
              <a:rPr lang="en-US" sz="1400" dirty="0"/>
              <a:t>Social engineering</a:t>
            </a:r>
          </a:p>
          <a:p>
            <a:pPr marL="285750" indent="-285750">
              <a:buClr>
                <a:srgbClr val="FF5003"/>
              </a:buClr>
              <a:buFont typeface="Arial" panose="020B0604020202020204" pitchFamily="34" charset="0"/>
              <a:buChar char="•"/>
            </a:pPr>
            <a:r>
              <a:rPr lang="en-US" sz="1400" dirty="0" err="1"/>
              <a:t>Ransomware</a:t>
            </a:r>
            <a:r>
              <a:rPr lang="en-US" sz="1400" dirty="0"/>
              <a:t> </a:t>
            </a:r>
          </a:p>
          <a:p>
            <a:pPr marL="285750" indent="-285750">
              <a:buClr>
                <a:srgbClr val="FF5003"/>
              </a:buClr>
              <a:buFont typeface="Arial" panose="020B0604020202020204" pitchFamily="34" charset="0"/>
              <a:buChar char="•"/>
            </a:pPr>
            <a:r>
              <a:rPr lang="en-US" sz="1400" dirty="0"/>
              <a:t>Physical security violations </a:t>
            </a:r>
          </a:p>
          <a:p>
            <a:pPr>
              <a:buClr>
                <a:srgbClr val="FF5003"/>
              </a:buClr>
            </a:pPr>
            <a:endParaRPr lang="en-US" sz="1400" dirty="0" smtClean="0">
              <a:solidFill>
                <a:srgbClr val="1D3649"/>
              </a:solidFill>
            </a:endParaRPr>
          </a:p>
        </p:txBody>
      </p:sp>
      <p:pic>
        <p:nvPicPr>
          <p:cNvPr id="5" name="Picture 4" descr="X-ForceRed2_Facebook_Crop.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49800" y="142396"/>
            <a:ext cx="2178627" cy="624892"/>
          </a:xfrm>
          <a:prstGeom prst="rect">
            <a:avLst/>
          </a:prstGeom>
        </p:spPr>
      </p:pic>
    </p:spTree>
    <p:extLst>
      <p:ext uri="{BB962C8B-B14F-4D97-AF65-F5344CB8AC3E}">
        <p14:creationId xmlns:p14="http://schemas.microsoft.com/office/powerpoint/2010/main" val="42734918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smtClean="0"/>
              <a:t>Taming huge volumes of vulnerability data</a:t>
            </a:r>
            <a:endParaRPr lang="en-US" b="1" dirty="0"/>
          </a:p>
        </p:txBody>
      </p:sp>
      <p:sp>
        <p:nvSpPr>
          <p:cNvPr id="5" name="Content Placeholder 4" title="URL to PowerPoint support"/>
          <p:cNvSpPr>
            <a:spLocks noGrp="1"/>
          </p:cNvSpPr>
          <p:nvPr>
            <p:ph sz="quarter" idx="4294967295"/>
          </p:nvPr>
        </p:nvSpPr>
        <p:spPr>
          <a:xfrm>
            <a:off x="455928" y="1269995"/>
            <a:ext cx="8232532" cy="5105400"/>
          </a:xfrm>
        </p:spPr>
        <p:txBody>
          <a:bodyPr/>
          <a:lstStyle/>
          <a:p>
            <a:pPr marL="0" indent="0">
              <a:buNone/>
            </a:pPr>
            <a:r>
              <a:rPr lang="en-US" b="1" dirty="0" smtClean="0"/>
              <a:t>Vulnerability analytics can improve the efficiency and impact of security testing by: </a:t>
            </a:r>
          </a:p>
          <a:p>
            <a:r>
              <a:rPr lang="en-US" dirty="0" smtClean="0"/>
              <a:t>Extracting value from otherwise overwhelming volumes of vulnerability data</a:t>
            </a:r>
          </a:p>
          <a:p>
            <a:r>
              <a:rPr lang="en-US" dirty="0" smtClean="0"/>
              <a:t>Analyzing all types of vulnerability data, regardless of the source</a:t>
            </a:r>
          </a:p>
          <a:p>
            <a:r>
              <a:rPr lang="en-US" dirty="0"/>
              <a:t>Helping identify </a:t>
            </a:r>
            <a:r>
              <a:rPr lang="en-US" dirty="0" smtClean="0"/>
              <a:t>and map risks</a:t>
            </a:r>
            <a:endParaRPr lang="en-US" dirty="0"/>
          </a:p>
          <a:p>
            <a:r>
              <a:rPr lang="en-US" dirty="0" smtClean="0"/>
              <a:t>Prioritizing and tracking testing efforts</a:t>
            </a:r>
          </a:p>
          <a:p>
            <a:endParaRPr lang="en-US" dirty="0" smtClean="0"/>
          </a:p>
        </p:txBody>
      </p:sp>
    </p:spTree>
    <p:extLst>
      <p:ext uri="{BB962C8B-B14F-4D97-AF65-F5344CB8AC3E}">
        <p14:creationId xmlns:p14="http://schemas.microsoft.com/office/powerpoint/2010/main" val="27944932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Providing </a:t>
            </a:r>
            <a:r>
              <a:rPr lang="en-US" b="1" dirty="0"/>
              <a:t>flexible consumption models</a:t>
            </a:r>
          </a:p>
        </p:txBody>
      </p:sp>
      <p:sp>
        <p:nvSpPr>
          <p:cNvPr id="2" name="TextBox 1"/>
          <p:cNvSpPr txBox="1"/>
          <p:nvPr/>
        </p:nvSpPr>
        <p:spPr>
          <a:xfrm>
            <a:off x="457079" y="742183"/>
            <a:ext cx="7110806" cy="6678750"/>
          </a:xfrm>
          <a:prstGeom prst="rect">
            <a:avLst/>
          </a:prstGeom>
          <a:noFill/>
        </p:spPr>
        <p:txBody>
          <a:bodyPr wrap="square" lIns="0" tIns="0" rIns="0" bIns="0" rtlCol="0">
            <a:spAutoFit/>
          </a:bodyPr>
          <a:lstStyle/>
          <a:p>
            <a:pPr>
              <a:buClr>
                <a:srgbClr val="FF5003"/>
              </a:buClr>
            </a:pPr>
            <a:r>
              <a:rPr lang="en-US" sz="1400" b="1" dirty="0"/>
              <a:t>Project </a:t>
            </a:r>
            <a:r>
              <a:rPr lang="en-US" sz="1400" b="1" dirty="0" smtClean="0"/>
              <a:t>services, allowing organizations </a:t>
            </a:r>
            <a:r>
              <a:rPr lang="en-US" sz="1400" b="1" dirty="0"/>
              <a:t>to</a:t>
            </a:r>
            <a:r>
              <a:rPr lang="en-US" sz="1400" b="1" dirty="0" smtClean="0"/>
              <a:t>:</a:t>
            </a:r>
          </a:p>
          <a:p>
            <a:pPr marL="285750" lvl="0" indent="-285750">
              <a:buClr>
                <a:srgbClr val="FF5003"/>
              </a:buClr>
              <a:buFont typeface="Arial" panose="020B0604020202020204" pitchFamily="34" charset="0"/>
              <a:buChar char="•"/>
            </a:pPr>
            <a:r>
              <a:rPr lang="en-US" sz="1400" dirty="0" smtClean="0"/>
              <a:t>Purchase </a:t>
            </a:r>
            <a:r>
              <a:rPr lang="en-US" sz="1400" dirty="0"/>
              <a:t>tests individually</a:t>
            </a:r>
          </a:p>
          <a:p>
            <a:pPr marL="285750" lvl="0" indent="-285750">
              <a:buClr>
                <a:srgbClr val="FF5003"/>
              </a:buClr>
              <a:buFont typeface="Arial" panose="020B0604020202020204" pitchFamily="34" charset="0"/>
              <a:buChar char="•"/>
            </a:pPr>
            <a:r>
              <a:rPr lang="en-US" sz="1400" dirty="0"/>
              <a:t>Meet isolated or “one-off” testing </a:t>
            </a:r>
            <a:r>
              <a:rPr lang="en-US" sz="1400" dirty="0" smtClean="0"/>
              <a:t>requirements</a:t>
            </a:r>
          </a:p>
          <a:p>
            <a:pPr marL="285750" lvl="0" indent="-285750">
              <a:buClr>
                <a:srgbClr val="FF5003"/>
              </a:buClr>
              <a:buFont typeface="Arial" panose="020B0604020202020204" pitchFamily="34" charset="0"/>
              <a:buChar char="•"/>
            </a:pPr>
            <a:endParaRPr lang="en-US" sz="1400" dirty="0"/>
          </a:p>
          <a:p>
            <a:pPr>
              <a:buClr>
                <a:srgbClr val="FF5003"/>
              </a:buClr>
            </a:pPr>
            <a:r>
              <a:rPr lang="en-US" sz="1400" b="1" dirty="0"/>
              <a:t>Subscription services, allowing organizations to</a:t>
            </a:r>
            <a:r>
              <a:rPr lang="en-US" sz="1400" b="1" dirty="0" smtClean="0"/>
              <a:t>:</a:t>
            </a:r>
            <a:endParaRPr lang="en-US" sz="1400" b="1" dirty="0"/>
          </a:p>
          <a:p>
            <a:pPr marL="285750" lvl="0" indent="-285750">
              <a:buClr>
                <a:srgbClr val="FF5003"/>
              </a:buClr>
              <a:buFont typeface="Arial" panose="020B0604020202020204" pitchFamily="34" charset="0"/>
              <a:buChar char="•"/>
            </a:pPr>
            <a:r>
              <a:rPr lang="en-US" sz="1400" dirty="0"/>
              <a:t>Dedicate a set of funds for testing over a period of 12 to 36 months, or longer</a:t>
            </a:r>
          </a:p>
          <a:p>
            <a:pPr marL="285750" lvl="0" indent="-285750">
              <a:buClr>
                <a:srgbClr val="FF5003"/>
              </a:buClr>
              <a:buFont typeface="Arial" panose="020B0604020202020204" pitchFamily="34" charset="0"/>
              <a:buChar char="•"/>
            </a:pPr>
            <a:r>
              <a:rPr lang="en-US" sz="1400" dirty="0"/>
              <a:t>Enable on-demand security testing by eliminating administrative overhead </a:t>
            </a:r>
          </a:p>
          <a:p>
            <a:pPr marL="285750" lvl="0" indent="-285750">
              <a:buClr>
                <a:srgbClr val="FF5003"/>
              </a:buClr>
              <a:buFont typeface="Arial" panose="020B0604020202020204" pitchFamily="34" charset="0"/>
              <a:buChar char="•"/>
            </a:pPr>
            <a:r>
              <a:rPr lang="en-US" sz="1400" dirty="0"/>
              <a:t>Pre-allocate testing funds without first having to define test targets or even test types</a:t>
            </a:r>
          </a:p>
          <a:p>
            <a:pPr marL="285750" indent="-285750">
              <a:buClr>
                <a:srgbClr val="FF5003"/>
              </a:buClr>
              <a:buFont typeface="Arial" panose="020B0604020202020204" pitchFamily="34" charset="0"/>
              <a:buChar char="•"/>
            </a:pPr>
            <a:r>
              <a:rPr lang="en-US" sz="1400" dirty="0"/>
              <a:t>Meet dynamic testing requirements </a:t>
            </a:r>
            <a:endParaRPr lang="en-US" sz="1400" dirty="0" smtClean="0"/>
          </a:p>
          <a:p>
            <a:pPr marL="285750" indent="-285750">
              <a:buClr>
                <a:srgbClr val="FF5003"/>
              </a:buClr>
              <a:buFont typeface="Arial" panose="020B0604020202020204" pitchFamily="34" charset="0"/>
              <a:buChar char="•"/>
            </a:pPr>
            <a:r>
              <a:rPr lang="en-US" sz="1400" dirty="0" smtClean="0"/>
              <a:t>Call </a:t>
            </a:r>
            <a:r>
              <a:rPr lang="en-US" sz="1400" dirty="0"/>
              <a:t>on IBM X-Force Red expertise as needed, without the cost </a:t>
            </a:r>
            <a:r>
              <a:rPr lang="en-US" sz="1400" dirty="0" smtClean="0"/>
              <a:t>of</a:t>
            </a:r>
            <a:br>
              <a:rPr lang="en-US" sz="1400" dirty="0" smtClean="0"/>
            </a:br>
            <a:r>
              <a:rPr lang="en-US" sz="1400" dirty="0" smtClean="0"/>
              <a:t>keeping a </a:t>
            </a:r>
            <a:r>
              <a:rPr lang="en-US" sz="1400" dirty="0"/>
              <a:t>team on </a:t>
            </a:r>
            <a:r>
              <a:rPr lang="en-US" sz="1400" dirty="0" smtClean="0"/>
              <a:t>staff</a:t>
            </a:r>
            <a:br>
              <a:rPr lang="en-US" sz="1400" dirty="0" smtClean="0"/>
            </a:br>
            <a:endParaRPr lang="en-US" sz="1400" dirty="0" smtClean="0"/>
          </a:p>
          <a:p>
            <a:pPr>
              <a:buClr>
                <a:srgbClr val="FF5003"/>
              </a:buClr>
            </a:pPr>
            <a:r>
              <a:rPr lang="en-US" sz="1400" b="1" dirty="0" smtClean="0"/>
              <a:t>Managed </a:t>
            </a:r>
            <a:r>
              <a:rPr lang="en-US" sz="1400" b="1" dirty="0"/>
              <a:t>services, allowing organizations to:</a:t>
            </a:r>
          </a:p>
          <a:p>
            <a:pPr marL="285750" lvl="0" indent="-285750">
              <a:buClr>
                <a:srgbClr val="FF5003"/>
              </a:buClr>
              <a:buFont typeface="Arial" panose="020B0604020202020204" pitchFamily="34" charset="0"/>
              <a:buChar char="•"/>
            </a:pPr>
            <a:r>
              <a:rPr lang="en-US" sz="1400" dirty="0"/>
              <a:t>Have a dedicated IBM X-Force Red consultant execute your security testing program</a:t>
            </a:r>
          </a:p>
          <a:p>
            <a:pPr marL="285750" lvl="0" indent="-285750">
              <a:buClr>
                <a:srgbClr val="FF5003"/>
              </a:buClr>
              <a:buFont typeface="Arial" panose="020B0604020202020204" pitchFamily="34" charset="0"/>
              <a:buChar char="•"/>
            </a:pPr>
            <a:r>
              <a:rPr lang="en-US" sz="1400" dirty="0"/>
              <a:t>Leverage that consultant </a:t>
            </a:r>
            <a:r>
              <a:rPr lang="en-US" sz="1400" dirty="0" smtClean="0"/>
              <a:t>for </a:t>
            </a:r>
            <a:r>
              <a:rPr lang="en-US" sz="1400" dirty="0"/>
              <a:t>decision-making and governance</a:t>
            </a:r>
          </a:p>
          <a:p>
            <a:pPr marL="285750" lvl="0" indent="-285750">
              <a:buClr>
                <a:srgbClr val="FF5003"/>
              </a:buClr>
              <a:buFont typeface="Arial" panose="020B0604020202020204" pitchFamily="34" charset="0"/>
              <a:buChar char="•"/>
            </a:pPr>
            <a:r>
              <a:rPr lang="en-US" sz="1400" dirty="0"/>
              <a:t>Get expert help in identifying test targets, prioritizing tests and selecting the appropriate testing level</a:t>
            </a:r>
          </a:p>
          <a:p>
            <a:pPr marL="285750" lvl="0" indent="-285750">
              <a:buClr>
                <a:srgbClr val="FF5003"/>
              </a:buClr>
              <a:buFont typeface="Arial" panose="020B0604020202020204" pitchFamily="34" charset="0"/>
              <a:buChar char="•"/>
            </a:pPr>
            <a:r>
              <a:rPr lang="en-US" sz="1400" dirty="0"/>
              <a:t>Ensure tracking and coordination of remediation efforts </a:t>
            </a:r>
            <a:endParaRPr lang="en-US" sz="1400" dirty="0" smtClean="0"/>
          </a:p>
          <a:p>
            <a:pPr marL="285750" lvl="0" indent="-285750">
              <a:buClr>
                <a:srgbClr val="FF5003"/>
              </a:buClr>
              <a:buFont typeface="Arial" panose="020B0604020202020204" pitchFamily="34" charset="0"/>
              <a:buChar char="•"/>
            </a:pPr>
            <a:r>
              <a:rPr lang="en-US" sz="1400" dirty="0" smtClean="0"/>
              <a:t>Better enforce security policies</a:t>
            </a:r>
            <a:br>
              <a:rPr lang="en-US" sz="1400" dirty="0" smtClean="0"/>
            </a:br>
            <a:endParaRPr lang="en-US" sz="1400" dirty="0" smtClean="0"/>
          </a:p>
          <a:p>
            <a:pPr>
              <a:buClr>
                <a:srgbClr val="FF5003"/>
              </a:buClr>
            </a:pPr>
            <a:r>
              <a:rPr lang="en-US" sz="1400" b="1" dirty="0"/>
              <a:t>For all services, simple scoping allows organizations to:</a:t>
            </a:r>
          </a:p>
          <a:p>
            <a:pPr marL="285750" indent="-285750">
              <a:buClr>
                <a:srgbClr val="FF5003"/>
              </a:buClr>
              <a:buFont typeface="Arial" panose="020B0604020202020204" pitchFamily="34" charset="0"/>
              <a:buChar char="•"/>
            </a:pPr>
            <a:r>
              <a:rPr lang="en-US" sz="1400" dirty="0"/>
              <a:t>Replace cumbersome input questionnaires with standardized scoping</a:t>
            </a:r>
          </a:p>
          <a:p>
            <a:pPr marL="285750" indent="-285750">
              <a:buClr>
                <a:srgbClr val="FF5003"/>
              </a:buClr>
              <a:buFont typeface="Arial" panose="020B0604020202020204" pitchFamily="34" charset="0"/>
              <a:buChar char="•"/>
            </a:pPr>
            <a:r>
              <a:rPr lang="en-US" sz="1400" dirty="0"/>
              <a:t>Accelerate the engagement process</a:t>
            </a:r>
          </a:p>
          <a:p>
            <a:pPr marL="285750" indent="-285750">
              <a:buClr>
                <a:srgbClr val="FF5003"/>
              </a:buClr>
              <a:buFont typeface="Arial" panose="020B0604020202020204" pitchFamily="34" charset="0"/>
              <a:buChar char="•"/>
            </a:pPr>
            <a:r>
              <a:rPr lang="en-US" sz="1400" dirty="0"/>
              <a:t>Better predict security testing costs</a:t>
            </a:r>
          </a:p>
          <a:p>
            <a:pPr>
              <a:buClr>
                <a:srgbClr val="FF5003"/>
              </a:buClr>
            </a:pPr>
            <a:endParaRPr lang="en-US" sz="1400" dirty="0">
              <a:solidFill>
                <a:srgbClr val="1D3649"/>
              </a:solidFill>
            </a:endParaRPr>
          </a:p>
          <a:p>
            <a:pPr lvl="0">
              <a:buClr>
                <a:srgbClr val="FF5003"/>
              </a:buClr>
            </a:pPr>
            <a:endParaRPr lang="en-US" sz="1400" dirty="0" smtClean="0"/>
          </a:p>
          <a:p>
            <a:pPr>
              <a:buClr>
                <a:srgbClr val="FF5003"/>
              </a:buClr>
            </a:pPr>
            <a:r>
              <a:rPr lang="en-US" sz="1400" dirty="0" smtClean="0">
                <a:solidFill>
                  <a:srgbClr val="1D3649"/>
                </a:solidFill>
              </a:rPr>
              <a:t>             </a:t>
            </a:r>
            <a:endParaRPr lang="en-US" sz="1400" dirty="0">
              <a:solidFill>
                <a:srgbClr val="1D3649"/>
              </a:solidFill>
            </a:endParaRPr>
          </a:p>
          <a:p>
            <a:pPr marL="285750" indent="-285750">
              <a:buClr>
                <a:srgbClr val="FF5003"/>
              </a:buClr>
              <a:buFont typeface="Arial" panose="020B0604020202020204" pitchFamily="34" charset="0"/>
              <a:buChar char="•"/>
            </a:pPr>
            <a:endParaRPr lang="en-US" sz="1400" dirty="0"/>
          </a:p>
          <a:p>
            <a:pPr>
              <a:buClr>
                <a:srgbClr val="FF5003"/>
              </a:buClr>
            </a:pPr>
            <a:endParaRPr lang="en-US" sz="1400" dirty="0">
              <a:solidFill>
                <a:srgbClr val="1D3649"/>
              </a:solidFill>
            </a:endParaRPr>
          </a:p>
          <a:p>
            <a:pPr marL="285750" lvl="0" indent="-285750">
              <a:buClr>
                <a:srgbClr val="FF5003"/>
              </a:buClr>
              <a:buFont typeface="Arial" panose="020B0604020202020204" pitchFamily="34" charset="0"/>
              <a:buChar char="•"/>
            </a:pPr>
            <a:endParaRPr lang="en-US" sz="1400" dirty="0"/>
          </a:p>
          <a:p>
            <a:pPr>
              <a:buClr>
                <a:srgbClr val="FF5003"/>
              </a:buClr>
            </a:pPr>
            <a:endParaRPr lang="en-US" sz="1400" dirty="0" smtClean="0">
              <a:solidFill>
                <a:srgbClr val="1D3649"/>
              </a:solidFill>
            </a:endParaRPr>
          </a:p>
        </p:txBody>
      </p:sp>
      <p:sp>
        <p:nvSpPr>
          <p:cNvPr id="6" name="TextBox 5"/>
          <p:cNvSpPr txBox="1"/>
          <p:nvPr/>
        </p:nvSpPr>
        <p:spPr>
          <a:xfrm>
            <a:off x="2893807" y="3657600"/>
            <a:ext cx="45719" cy="215444"/>
          </a:xfrm>
          <a:prstGeom prst="rect">
            <a:avLst/>
          </a:prstGeom>
          <a:noFill/>
        </p:spPr>
        <p:txBody>
          <a:bodyPr wrap="square" lIns="0" tIns="0" rIns="0" bIns="0" rtlCol="0">
            <a:spAutoFit/>
          </a:bodyPr>
          <a:lstStyle/>
          <a:p>
            <a:endParaRPr lang="en-US" sz="1400" dirty="0" smtClean="0">
              <a:solidFill>
                <a:srgbClr val="1D3649"/>
              </a:solidFill>
            </a:endParaRPr>
          </a:p>
        </p:txBody>
      </p:sp>
      <p:sp>
        <p:nvSpPr>
          <p:cNvPr id="9" name="TextBox 8"/>
          <p:cNvSpPr txBox="1"/>
          <p:nvPr/>
        </p:nvSpPr>
        <p:spPr>
          <a:xfrm>
            <a:off x="645458" y="4819426"/>
            <a:ext cx="45719" cy="215444"/>
          </a:xfrm>
          <a:prstGeom prst="rect">
            <a:avLst/>
          </a:prstGeom>
          <a:noFill/>
        </p:spPr>
        <p:txBody>
          <a:bodyPr wrap="square" lIns="0" tIns="0" rIns="0" bIns="0" rtlCol="0">
            <a:spAutoFit/>
          </a:bodyPr>
          <a:lstStyle/>
          <a:p>
            <a:r>
              <a:rPr lang="en-US" sz="1400" dirty="0" smtClean="0">
                <a:solidFill>
                  <a:srgbClr val="1D3649"/>
                </a:solidFill>
              </a:rPr>
              <a:t>                   </a:t>
            </a:r>
          </a:p>
        </p:txBody>
      </p:sp>
    </p:spTree>
    <p:extLst>
      <p:ext uri="{BB962C8B-B14F-4D97-AF65-F5344CB8AC3E}">
        <p14:creationId xmlns:p14="http://schemas.microsoft.com/office/powerpoint/2010/main" val="1505804227"/>
      </p:ext>
    </p:extLst>
  </p:cSld>
  <p:clrMapOvr>
    <a:masterClrMapping/>
  </p:clrMapOvr>
  <p:timing>
    <p:tnLst>
      <p:par>
        <p:cTn id="1" dur="indefinite" restart="never" nodeType="tmRoot"/>
      </p:par>
    </p:tnLst>
  </p:timing>
</p:sld>
</file>

<file path=ppt/theme/theme1.xml><?xml version="1.0" encoding="utf-8"?>
<a:theme xmlns:a="http://schemas.openxmlformats.org/drawingml/2006/main" name="IBM Security 4x3 Template">
  <a:themeElements>
    <a:clrScheme name="Custom 9">
      <a:dk1>
        <a:srgbClr val="1D3649"/>
      </a:dk1>
      <a:lt1>
        <a:srgbClr val="FFFFFF"/>
      </a:lt1>
      <a:dk2>
        <a:srgbClr val="1D3649"/>
      </a:dk2>
      <a:lt2>
        <a:srgbClr val="E0E0E0"/>
      </a:lt2>
      <a:accent1>
        <a:srgbClr val="325C80"/>
      </a:accent1>
      <a:accent2>
        <a:srgbClr val="4178BE"/>
      </a:accent2>
      <a:accent3>
        <a:srgbClr val="C0E6FF"/>
      </a:accent3>
      <a:accent4>
        <a:srgbClr val="5A5A5A"/>
      </a:accent4>
      <a:accent5>
        <a:srgbClr val="777777"/>
      </a:accent5>
      <a:accent6>
        <a:srgbClr val="AEAEAE"/>
      </a:accent6>
      <a:hlink>
        <a:srgbClr val="B4DFFF"/>
      </a:hlink>
      <a:folHlink>
        <a:srgbClr val="325C80"/>
      </a:folHlink>
    </a:clrScheme>
    <a:fontScheme name="IBM Security_2016-04-27">
      <a:majorFont>
        <a:latin typeface="Arial"/>
        <a:ea typeface="ＭＳ Ｐゴシック"/>
        <a:cs typeface=""/>
      </a:majorFont>
      <a:minorFont>
        <a:latin typeface="Arial"/>
        <a:ea typeface="ＭＳ Ｐゴシック"/>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19050" cap="flat" cmpd="sng" algn="ctr">
          <a:solidFill>
            <a:schemeClr val="accent1"/>
          </a:solidFill>
          <a:prstDash val="solid"/>
        </a:ln>
        <a:effectLst/>
      </a:spPr>
      <a:bodyPr rtlCol="0" anchor="ctr"/>
      <a:lstStyle>
        <a:defPPr marL="0" marR="0" indent="0" algn="ctr" defTabSz="914400" eaLnBrk="1" fontAlgn="auto" latinLnBrk="0" hangingPunct="1">
          <a:lnSpc>
            <a:spcPct val="100000"/>
          </a:lnSpc>
          <a:spcBef>
            <a:spcPts val="0"/>
          </a:spcBef>
          <a:spcAft>
            <a:spcPts val="0"/>
          </a:spcAft>
          <a:buClrTx/>
          <a:buSzTx/>
          <a:buFontTx/>
          <a:buNone/>
          <a:tabLst/>
          <a:defRPr kumimoji="0" sz="1400" b="0" i="0" u="none" strike="noStrike" kern="0" cap="none" spc="0" normalizeH="0" baseline="0" noProof="0" dirty="0" smtClean="0">
            <a:ln>
              <a:noFill/>
            </a:ln>
            <a:solidFill>
              <a:schemeClr val="bg1"/>
            </a:solidFill>
            <a:effectLst/>
            <a:uLnTx/>
            <a:uFillTx/>
            <a:ea typeface="+mn-ea"/>
            <a:cs typeface="Arial" panose="020B0604020202020204" pitchFamily="34" charset="0"/>
          </a:defRPr>
        </a:defPPr>
      </a:lstStyle>
    </a:spDef>
    <a:lnDef>
      <a:spPr>
        <a:ln w="19050">
          <a:solidFill>
            <a:schemeClr val="accent1"/>
          </a:solidFill>
          <a:tailEnd type="triangl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400" dirty="0" smtClean="0">
            <a:solidFill>
              <a:srgbClr val="1D3649"/>
            </a:solidFill>
          </a:defRPr>
        </a:defPPr>
      </a:lstStyle>
    </a:txDef>
  </a:objectDefaults>
  <a:extraClrSchemeLst/>
  <a:extLst>
    <a:ext uri="{05A4C25C-085E-4340-85A3-A5531E510DB2}">
      <thm15:themeFamily xmlns:thm15="http://schemas.microsoft.com/office/thememl/2012/main" xmlns="" name="IBMSecurity_16x10_GuidanceAndExamples_2016-04-20.potx" id="{52AB7321-4DF2-48A3-8E25-3CB696ED2EFC}" vid="{CACE9183-728D-4BF6-992E-F0EAD6ED2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1000" dirty="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1000" dirty="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8791</TotalTime>
  <Words>1372</Words>
  <Application>Microsoft Office PowerPoint</Application>
  <PresentationFormat>On-screen Show (4:3)</PresentationFormat>
  <Paragraphs>314</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IBM Security 4x3 Template</vt:lpstr>
      <vt:lpstr>IBM X-Force Red security testing services</vt:lpstr>
      <vt:lpstr>PowerPoint Presentation</vt:lpstr>
      <vt:lpstr>The impact of attacks is big—and getting bigger</vt:lpstr>
      <vt:lpstr>The need for new approaches is undeniable</vt:lpstr>
      <vt:lpstr>Penetration testing is a key tool for improving security</vt:lpstr>
      <vt:lpstr>PowerPoint Presentation</vt:lpstr>
      <vt:lpstr>IBM X-Force Red  Security testing across four disciplines</vt:lpstr>
      <vt:lpstr>Taming huge volumes of vulnerability data</vt:lpstr>
      <vt:lpstr>Providing flexible consumption models</vt:lpstr>
      <vt:lpstr>Why IBM X-Force Red? </vt:lpstr>
      <vt:lpstr>Why IBM Security?</vt:lpstr>
      <vt:lpstr>An integrated and intelligent security immune system</vt:lpstr>
      <vt:lpstr>A portfolio designed to meet customer needs</vt:lpstr>
      <vt:lpstr>IBM Security Transformation Services</vt:lpstr>
      <vt:lpstr>A Global Leader in network innovation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STANDARDS</dc:title>
  <dc:creator>Kristen Benz</dc:creator>
  <cp:lastModifiedBy>Sara Richardson</cp:lastModifiedBy>
  <cp:revision>190</cp:revision>
  <dcterms:created xsi:type="dcterms:W3CDTF">2016-04-29T13:15:35Z</dcterms:created>
  <dcterms:modified xsi:type="dcterms:W3CDTF">2016-11-08T21:11:41Z</dcterms:modified>
</cp:coreProperties>
</file>